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732" r:id="rId2"/>
    <p:sldMasterId id="2147483780" r:id="rId3"/>
    <p:sldMasterId id="2147483852" r:id="rId4"/>
    <p:sldMasterId id="2147483864" r:id="rId5"/>
    <p:sldMasterId id="2147483888" r:id="rId6"/>
    <p:sldMasterId id="2147483936" r:id="rId7"/>
    <p:sldMasterId id="2147484008" r:id="rId8"/>
    <p:sldMasterId id="2147484044" r:id="rId9"/>
    <p:sldMasterId id="2147484092" r:id="rId10"/>
    <p:sldMasterId id="2147484104" r:id="rId11"/>
    <p:sldMasterId id="2147484116" r:id="rId12"/>
    <p:sldMasterId id="2147484296" r:id="rId13"/>
    <p:sldMasterId id="2147484308" r:id="rId14"/>
    <p:sldMasterId id="2147484332" r:id="rId15"/>
    <p:sldMasterId id="2147484368" r:id="rId16"/>
    <p:sldMasterId id="2147484440" r:id="rId17"/>
    <p:sldMasterId id="2147484464" r:id="rId18"/>
    <p:sldMasterId id="2147484476" r:id="rId19"/>
    <p:sldMasterId id="2147484488" r:id="rId20"/>
    <p:sldMasterId id="2147484500" r:id="rId21"/>
    <p:sldMasterId id="2147484512" r:id="rId22"/>
    <p:sldMasterId id="2147484524" r:id="rId23"/>
    <p:sldMasterId id="2147484620" r:id="rId24"/>
    <p:sldMasterId id="2147484632" r:id="rId25"/>
  </p:sldMasterIdLst>
  <p:notesMasterIdLst>
    <p:notesMasterId r:id="rId207"/>
  </p:notesMasterIdLst>
  <p:handoutMasterIdLst>
    <p:handoutMasterId r:id="rId208"/>
  </p:handoutMasterIdLst>
  <p:sldIdLst>
    <p:sldId id="461" r:id="rId26"/>
    <p:sldId id="1610" r:id="rId27"/>
    <p:sldId id="1611" r:id="rId28"/>
    <p:sldId id="1867" r:id="rId29"/>
    <p:sldId id="1868" r:id="rId30"/>
    <p:sldId id="1869" r:id="rId31"/>
    <p:sldId id="1870" r:id="rId32"/>
    <p:sldId id="1871" r:id="rId33"/>
    <p:sldId id="1872" r:id="rId34"/>
    <p:sldId id="1873" r:id="rId35"/>
    <p:sldId id="1874" r:id="rId36"/>
    <p:sldId id="1880" r:id="rId37"/>
    <p:sldId id="1910" r:id="rId38"/>
    <p:sldId id="1960" r:id="rId39"/>
    <p:sldId id="1908" r:id="rId40"/>
    <p:sldId id="1877" r:id="rId41"/>
    <p:sldId id="1907" r:id="rId42"/>
    <p:sldId id="1906" r:id="rId43"/>
    <p:sldId id="1878" r:id="rId44"/>
    <p:sldId id="1879" r:id="rId45"/>
    <p:sldId id="1909" r:id="rId46"/>
    <p:sldId id="1798" r:id="rId47"/>
    <p:sldId id="1619" r:id="rId48"/>
    <p:sldId id="1894" r:id="rId49"/>
    <p:sldId id="1572" r:id="rId50"/>
    <p:sldId id="1573" r:id="rId51"/>
    <p:sldId id="1776" r:id="rId52"/>
    <p:sldId id="1344" r:id="rId53"/>
    <p:sldId id="1575" r:id="rId54"/>
    <p:sldId id="1777" r:id="rId55"/>
    <p:sldId id="1779" r:id="rId56"/>
    <p:sldId id="1576" r:id="rId57"/>
    <p:sldId id="1147" r:id="rId58"/>
    <p:sldId id="1578" r:id="rId59"/>
    <p:sldId id="1899" r:id="rId60"/>
    <p:sldId id="1912" r:id="rId61"/>
    <p:sldId id="1327" r:id="rId62"/>
    <p:sldId id="1577" r:id="rId63"/>
    <p:sldId id="1772" r:id="rId64"/>
    <p:sldId id="1329" r:id="rId65"/>
    <p:sldId id="1582" r:id="rId66"/>
    <p:sldId id="1896" r:id="rId67"/>
    <p:sldId id="1581" r:id="rId68"/>
    <p:sldId id="1895" r:id="rId69"/>
    <p:sldId id="1774" r:id="rId70"/>
    <p:sldId id="1360" r:id="rId71"/>
    <p:sldId id="1773" r:id="rId72"/>
    <p:sldId id="1795" r:id="rId73"/>
    <p:sldId id="1796" r:id="rId74"/>
    <p:sldId id="1934" r:id="rId75"/>
    <p:sldId id="1961" r:id="rId76"/>
    <p:sldId id="1962" r:id="rId77"/>
    <p:sldId id="1942" r:id="rId78"/>
    <p:sldId id="1943" r:id="rId79"/>
    <p:sldId id="1940" r:id="rId80"/>
    <p:sldId id="1669" r:id="rId81"/>
    <p:sldId id="1307" r:id="rId82"/>
    <p:sldId id="1788" r:id="rId83"/>
    <p:sldId id="1180" r:id="rId84"/>
    <p:sldId id="1786" r:id="rId85"/>
    <p:sldId id="1787" r:id="rId86"/>
    <p:sldId id="1586" r:id="rId87"/>
    <p:sldId id="1587" r:id="rId88"/>
    <p:sldId id="1566" r:id="rId89"/>
    <p:sldId id="1784" r:id="rId90"/>
    <p:sldId id="1567" r:id="rId91"/>
    <p:sldId id="1588" r:id="rId92"/>
    <p:sldId id="1190" r:id="rId93"/>
    <p:sldId id="1488" r:id="rId94"/>
    <p:sldId id="1489" r:id="rId95"/>
    <p:sldId id="1498" r:id="rId96"/>
    <p:sldId id="1493" r:id="rId97"/>
    <p:sldId id="1490" r:id="rId98"/>
    <p:sldId id="1889" r:id="rId99"/>
    <p:sldId id="1589" r:id="rId100"/>
    <p:sldId id="1198" r:id="rId101"/>
    <p:sldId id="1469" r:id="rId102"/>
    <p:sldId id="1470" r:id="rId103"/>
    <p:sldId id="1471" r:id="rId104"/>
    <p:sldId id="1603" r:id="rId105"/>
    <p:sldId id="1782" r:id="rId106"/>
    <p:sldId id="1671" r:id="rId107"/>
    <p:sldId id="1437" r:id="rId108"/>
    <p:sldId id="1208" r:id="rId109"/>
    <p:sldId id="1438" r:id="rId110"/>
    <p:sldId id="1789" r:id="rId111"/>
    <p:sldId id="1265" r:id="rId112"/>
    <p:sldId id="1604" r:id="rId113"/>
    <p:sldId id="1696" r:id="rId114"/>
    <p:sldId id="1694" r:id="rId115"/>
    <p:sldId id="1695" r:id="rId116"/>
    <p:sldId id="1900" r:id="rId117"/>
    <p:sldId id="1901" r:id="rId118"/>
    <p:sldId id="1699" r:id="rId119"/>
    <p:sldId id="1898" r:id="rId120"/>
    <p:sldId id="1605" r:id="rId121"/>
    <p:sldId id="1273" r:id="rId122"/>
    <p:sldId id="1316" r:id="rId123"/>
    <p:sldId id="1591" r:id="rId124"/>
    <p:sldId id="1482" r:id="rId125"/>
    <p:sldId id="1902" r:id="rId126"/>
    <p:sldId id="1606" r:id="rId127"/>
    <p:sldId id="1481" r:id="rId128"/>
    <p:sldId id="1608" r:id="rId129"/>
    <p:sldId id="1483" r:id="rId130"/>
    <p:sldId id="1484" r:id="rId131"/>
    <p:sldId id="1780" r:id="rId132"/>
    <p:sldId id="1964" r:id="rId133"/>
    <p:sldId id="1781" r:id="rId134"/>
    <p:sldId id="1790" r:id="rId135"/>
    <p:sldId id="1897" r:id="rId136"/>
    <p:sldId id="1703" r:id="rId137"/>
    <p:sldId id="1704" r:id="rId138"/>
    <p:sldId id="1371" r:id="rId139"/>
    <p:sldId id="1372" r:id="rId140"/>
    <p:sldId id="1373" r:id="rId141"/>
    <p:sldId id="1374" r:id="rId142"/>
    <p:sldId id="1378" r:id="rId143"/>
    <p:sldId id="1377" r:id="rId144"/>
    <p:sldId id="1379" r:id="rId145"/>
    <p:sldId id="1705" r:id="rId146"/>
    <p:sldId id="1380" r:id="rId147"/>
    <p:sldId id="1937" r:id="rId148"/>
    <p:sldId id="1376" r:id="rId149"/>
    <p:sldId id="1791" r:id="rId150"/>
    <p:sldId id="1392" r:id="rId151"/>
    <p:sldId id="1554" r:id="rId152"/>
    <p:sldId id="1393" r:id="rId153"/>
    <p:sldId id="1502" r:id="rId154"/>
    <p:sldId id="1522" r:id="rId155"/>
    <p:sldId id="1500" r:id="rId156"/>
    <p:sldId id="1521" r:id="rId157"/>
    <p:sldId id="1397" r:id="rId158"/>
    <p:sldId id="1537" r:id="rId159"/>
    <p:sldId id="1541" r:id="rId160"/>
    <p:sldId id="1538" r:id="rId161"/>
    <p:sldId id="1542" r:id="rId162"/>
    <p:sldId id="1540" r:id="rId163"/>
    <p:sldId id="1544" r:id="rId164"/>
    <p:sldId id="1539" r:id="rId165"/>
    <p:sldId id="1543" r:id="rId166"/>
    <p:sldId id="1503" r:id="rId167"/>
    <p:sldId id="1506" r:id="rId168"/>
    <p:sldId id="1509" r:id="rId169"/>
    <p:sldId id="1513" r:id="rId170"/>
    <p:sldId id="1967" r:id="rId171"/>
    <p:sldId id="1966" r:id="rId172"/>
    <p:sldId id="1514" r:id="rId173"/>
    <p:sldId id="1546" r:id="rId174"/>
    <p:sldId id="1516" r:id="rId175"/>
    <p:sldId id="1517" r:id="rId176"/>
    <p:sldId id="1518" r:id="rId177"/>
    <p:sldId id="1547" r:id="rId178"/>
    <p:sldId id="1667" r:id="rId179"/>
    <p:sldId id="1797" r:id="rId180"/>
    <p:sldId id="1659" r:id="rId181"/>
    <p:sldId id="1660" r:id="rId182"/>
    <p:sldId id="1661" r:id="rId183"/>
    <p:sldId id="1663" r:id="rId184"/>
    <p:sldId id="1550" r:id="rId185"/>
    <p:sldId id="1664" r:id="rId186"/>
    <p:sldId id="1673" r:id="rId187"/>
    <p:sldId id="1804" r:id="rId188"/>
    <p:sldId id="1805" r:id="rId189"/>
    <p:sldId id="1792" r:id="rId190"/>
    <p:sldId id="1416" r:id="rId191"/>
    <p:sldId id="1417" r:id="rId192"/>
    <p:sldId id="1418" r:id="rId193"/>
    <p:sldId id="1479" r:id="rId194"/>
    <p:sldId id="1963" r:id="rId195"/>
    <p:sldId id="1419" r:id="rId196"/>
    <p:sldId id="1478" r:id="rId197"/>
    <p:sldId id="1420" r:id="rId198"/>
    <p:sldId id="1421" r:id="rId199"/>
    <p:sldId id="1422" r:id="rId200"/>
    <p:sldId id="1672" r:id="rId201"/>
    <p:sldId id="1426" r:id="rId202"/>
    <p:sldId id="1424" r:id="rId203"/>
    <p:sldId id="1425" r:id="rId204"/>
    <p:sldId id="1785" r:id="rId205"/>
    <p:sldId id="1592" r:id="rId20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9B1A"/>
    <a:srgbClr val="D3DFEE"/>
    <a:srgbClr val="E9EDF4"/>
    <a:srgbClr val="D0D8E8"/>
    <a:srgbClr val="575F57"/>
    <a:srgbClr val="5A5A59"/>
    <a:srgbClr val="414141"/>
    <a:srgbClr val="0066CC"/>
    <a:srgbClr val="00A4FF"/>
    <a:srgbClr val="004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ema Uygulanmış Stil 1 - Vurgu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Açık Stil 1 - Vurgu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Orta Stil 4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8" autoAdjust="0"/>
    <p:restoredTop sz="98822" autoAdjust="0"/>
  </p:normalViewPr>
  <p:slideViewPr>
    <p:cSldViewPr snapToGrid="0">
      <p:cViewPr>
        <p:scale>
          <a:sx n="100" d="100"/>
          <a:sy n="100" d="100"/>
        </p:scale>
        <p:origin x="-1920" y="-354"/>
      </p:cViewPr>
      <p:guideLst>
        <p:guide orient="horz" pos="2294"/>
        <p:guide orient="horz" pos="1151"/>
        <p:guide orient="horz" pos="2018"/>
        <p:guide orient="horz" pos="2652"/>
        <p:guide pos="5579"/>
        <p:guide pos="5266"/>
        <p:guide pos="198"/>
        <p:guide pos="3193"/>
        <p:guide pos="49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7956"/>
    </p:cViewPr>
  </p:sorterViewPr>
  <p:notesViewPr>
    <p:cSldViewPr snapToGrid="0">
      <p:cViewPr varScale="1">
        <p:scale>
          <a:sx n="85" d="100"/>
          <a:sy n="85" d="100"/>
        </p:scale>
        <p:origin x="-390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7.xml"/><Relationship Id="rId63" Type="http://schemas.openxmlformats.org/officeDocument/2006/relationships/slide" Target="slides/slide38.xml"/><Relationship Id="rId84" Type="http://schemas.openxmlformats.org/officeDocument/2006/relationships/slide" Target="slides/slide59.xml"/><Relationship Id="rId138" Type="http://schemas.openxmlformats.org/officeDocument/2006/relationships/slide" Target="slides/slide113.xml"/><Relationship Id="rId159" Type="http://schemas.openxmlformats.org/officeDocument/2006/relationships/slide" Target="slides/slide134.xml"/><Relationship Id="rId170" Type="http://schemas.openxmlformats.org/officeDocument/2006/relationships/slide" Target="slides/slide145.xml"/><Relationship Id="rId191" Type="http://schemas.openxmlformats.org/officeDocument/2006/relationships/slide" Target="slides/slide166.xml"/><Relationship Id="rId205" Type="http://schemas.openxmlformats.org/officeDocument/2006/relationships/slide" Target="slides/slide180.xml"/><Relationship Id="rId107" Type="http://schemas.openxmlformats.org/officeDocument/2006/relationships/slide" Target="slides/slide8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7.xml"/><Relationship Id="rId53" Type="http://schemas.openxmlformats.org/officeDocument/2006/relationships/slide" Target="slides/slide28.xml"/><Relationship Id="rId74" Type="http://schemas.openxmlformats.org/officeDocument/2006/relationships/slide" Target="slides/slide49.xml"/><Relationship Id="rId128" Type="http://schemas.openxmlformats.org/officeDocument/2006/relationships/slide" Target="slides/slide103.xml"/><Relationship Id="rId149" Type="http://schemas.openxmlformats.org/officeDocument/2006/relationships/slide" Target="slides/slide12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0.xml"/><Relationship Id="rId160" Type="http://schemas.openxmlformats.org/officeDocument/2006/relationships/slide" Target="slides/slide135.xml"/><Relationship Id="rId181" Type="http://schemas.openxmlformats.org/officeDocument/2006/relationships/slide" Target="slides/slide156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18.xml"/><Relationship Id="rId64" Type="http://schemas.openxmlformats.org/officeDocument/2006/relationships/slide" Target="slides/slide39.xml"/><Relationship Id="rId118" Type="http://schemas.openxmlformats.org/officeDocument/2006/relationships/slide" Target="slides/slide93.xml"/><Relationship Id="rId139" Type="http://schemas.openxmlformats.org/officeDocument/2006/relationships/slide" Target="slides/slide114.xml"/><Relationship Id="rId85" Type="http://schemas.openxmlformats.org/officeDocument/2006/relationships/slide" Target="slides/slide60.xml"/><Relationship Id="rId150" Type="http://schemas.openxmlformats.org/officeDocument/2006/relationships/slide" Target="slides/slide125.xml"/><Relationship Id="rId171" Type="http://schemas.openxmlformats.org/officeDocument/2006/relationships/slide" Target="slides/slide146.xml"/><Relationship Id="rId192" Type="http://schemas.openxmlformats.org/officeDocument/2006/relationships/slide" Target="slides/slide167.xml"/><Relationship Id="rId206" Type="http://schemas.openxmlformats.org/officeDocument/2006/relationships/slide" Target="slides/slide181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8.xml"/><Relationship Id="rId108" Type="http://schemas.openxmlformats.org/officeDocument/2006/relationships/slide" Target="slides/slide83.xml"/><Relationship Id="rId129" Type="http://schemas.openxmlformats.org/officeDocument/2006/relationships/slide" Target="slides/slide104.xml"/><Relationship Id="rId54" Type="http://schemas.openxmlformats.org/officeDocument/2006/relationships/slide" Target="slides/slide29.xml"/><Relationship Id="rId75" Type="http://schemas.openxmlformats.org/officeDocument/2006/relationships/slide" Target="slides/slide50.xml"/><Relationship Id="rId96" Type="http://schemas.openxmlformats.org/officeDocument/2006/relationships/slide" Target="slides/slide71.xml"/><Relationship Id="rId140" Type="http://schemas.openxmlformats.org/officeDocument/2006/relationships/slide" Target="slides/slide115.xml"/><Relationship Id="rId161" Type="http://schemas.openxmlformats.org/officeDocument/2006/relationships/slide" Target="slides/slide136.xml"/><Relationship Id="rId182" Type="http://schemas.openxmlformats.org/officeDocument/2006/relationships/slide" Target="slides/slide157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94.xml"/><Relationship Id="rId44" Type="http://schemas.openxmlformats.org/officeDocument/2006/relationships/slide" Target="slides/slide19.xml"/><Relationship Id="rId65" Type="http://schemas.openxmlformats.org/officeDocument/2006/relationships/slide" Target="slides/slide40.xml"/><Relationship Id="rId86" Type="http://schemas.openxmlformats.org/officeDocument/2006/relationships/slide" Target="slides/slide61.xml"/><Relationship Id="rId130" Type="http://schemas.openxmlformats.org/officeDocument/2006/relationships/slide" Target="slides/slide105.xml"/><Relationship Id="rId151" Type="http://schemas.openxmlformats.org/officeDocument/2006/relationships/slide" Target="slides/slide126.xml"/><Relationship Id="rId172" Type="http://schemas.openxmlformats.org/officeDocument/2006/relationships/slide" Target="slides/slide147.xml"/><Relationship Id="rId193" Type="http://schemas.openxmlformats.org/officeDocument/2006/relationships/slide" Target="slides/slide168.xml"/><Relationship Id="rId207" Type="http://schemas.openxmlformats.org/officeDocument/2006/relationships/notesMaster" Target="notesMasters/notesMaster1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84.xml"/><Relationship Id="rId34" Type="http://schemas.openxmlformats.org/officeDocument/2006/relationships/slide" Target="slides/slide9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97" Type="http://schemas.openxmlformats.org/officeDocument/2006/relationships/slide" Target="slides/slide72.xml"/><Relationship Id="rId120" Type="http://schemas.openxmlformats.org/officeDocument/2006/relationships/slide" Target="slides/slide95.xml"/><Relationship Id="rId141" Type="http://schemas.openxmlformats.org/officeDocument/2006/relationships/slide" Target="slides/slide116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37.xml"/><Relationship Id="rId183" Type="http://schemas.openxmlformats.org/officeDocument/2006/relationships/slide" Target="slides/slide158.xml"/><Relationship Id="rId24" Type="http://schemas.openxmlformats.org/officeDocument/2006/relationships/slideMaster" Target="slideMasters/slideMaster24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slide" Target="slides/slide62.xml"/><Relationship Id="rId110" Type="http://schemas.openxmlformats.org/officeDocument/2006/relationships/slide" Target="slides/slide85.xml"/><Relationship Id="rId131" Type="http://schemas.openxmlformats.org/officeDocument/2006/relationships/slide" Target="slides/slide106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152" Type="http://schemas.openxmlformats.org/officeDocument/2006/relationships/slide" Target="slides/slide127.xml"/><Relationship Id="rId173" Type="http://schemas.openxmlformats.org/officeDocument/2006/relationships/slide" Target="slides/slide148.xml"/><Relationship Id="rId194" Type="http://schemas.openxmlformats.org/officeDocument/2006/relationships/slide" Target="slides/slide169.xml"/><Relationship Id="rId199" Type="http://schemas.openxmlformats.org/officeDocument/2006/relationships/slide" Target="slides/slide174.xml"/><Relationship Id="rId203" Type="http://schemas.openxmlformats.org/officeDocument/2006/relationships/slide" Target="slides/slide178.xml"/><Relationship Id="rId208" Type="http://schemas.openxmlformats.org/officeDocument/2006/relationships/handoutMaster" Target="handoutMasters/handoutMaster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56" Type="http://schemas.openxmlformats.org/officeDocument/2006/relationships/slide" Target="slides/slide31.xml"/><Relationship Id="rId77" Type="http://schemas.openxmlformats.org/officeDocument/2006/relationships/slide" Target="slides/slide52.xml"/><Relationship Id="rId100" Type="http://schemas.openxmlformats.org/officeDocument/2006/relationships/slide" Target="slides/slide75.xml"/><Relationship Id="rId105" Type="http://schemas.openxmlformats.org/officeDocument/2006/relationships/slide" Target="slides/slide80.xml"/><Relationship Id="rId126" Type="http://schemas.openxmlformats.org/officeDocument/2006/relationships/slide" Target="slides/slide101.xml"/><Relationship Id="rId147" Type="http://schemas.openxmlformats.org/officeDocument/2006/relationships/slide" Target="slides/slide122.xml"/><Relationship Id="rId168" Type="http://schemas.openxmlformats.org/officeDocument/2006/relationships/slide" Target="slides/slide14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93" Type="http://schemas.openxmlformats.org/officeDocument/2006/relationships/slide" Target="slides/slide68.xml"/><Relationship Id="rId98" Type="http://schemas.openxmlformats.org/officeDocument/2006/relationships/slide" Target="slides/slide73.xml"/><Relationship Id="rId121" Type="http://schemas.openxmlformats.org/officeDocument/2006/relationships/slide" Target="slides/slide96.xml"/><Relationship Id="rId142" Type="http://schemas.openxmlformats.org/officeDocument/2006/relationships/slide" Target="slides/slide117.xml"/><Relationship Id="rId163" Type="http://schemas.openxmlformats.org/officeDocument/2006/relationships/slide" Target="slides/slide138.xml"/><Relationship Id="rId184" Type="http://schemas.openxmlformats.org/officeDocument/2006/relationships/slide" Target="slides/slide159.xml"/><Relationship Id="rId189" Type="http://schemas.openxmlformats.org/officeDocument/2006/relationships/slide" Target="slides/slide164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21.xml"/><Relationship Id="rId67" Type="http://schemas.openxmlformats.org/officeDocument/2006/relationships/slide" Target="slides/slide42.xml"/><Relationship Id="rId116" Type="http://schemas.openxmlformats.org/officeDocument/2006/relationships/slide" Target="slides/slide91.xml"/><Relationship Id="rId137" Type="http://schemas.openxmlformats.org/officeDocument/2006/relationships/slide" Target="slides/slide112.xml"/><Relationship Id="rId158" Type="http://schemas.openxmlformats.org/officeDocument/2006/relationships/slide" Target="slides/slide13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62" Type="http://schemas.openxmlformats.org/officeDocument/2006/relationships/slide" Target="slides/slide37.xml"/><Relationship Id="rId83" Type="http://schemas.openxmlformats.org/officeDocument/2006/relationships/slide" Target="slides/slide58.xml"/><Relationship Id="rId88" Type="http://schemas.openxmlformats.org/officeDocument/2006/relationships/slide" Target="slides/slide63.xml"/><Relationship Id="rId111" Type="http://schemas.openxmlformats.org/officeDocument/2006/relationships/slide" Target="slides/slide86.xml"/><Relationship Id="rId132" Type="http://schemas.openxmlformats.org/officeDocument/2006/relationships/slide" Target="slides/slide107.xml"/><Relationship Id="rId153" Type="http://schemas.openxmlformats.org/officeDocument/2006/relationships/slide" Target="slides/slide128.xml"/><Relationship Id="rId174" Type="http://schemas.openxmlformats.org/officeDocument/2006/relationships/slide" Target="slides/slide149.xml"/><Relationship Id="rId179" Type="http://schemas.openxmlformats.org/officeDocument/2006/relationships/slide" Target="slides/slide154.xml"/><Relationship Id="rId195" Type="http://schemas.openxmlformats.org/officeDocument/2006/relationships/slide" Target="slides/slide170.xml"/><Relationship Id="rId209" Type="http://schemas.openxmlformats.org/officeDocument/2006/relationships/presProps" Target="presProps.xml"/><Relationship Id="rId190" Type="http://schemas.openxmlformats.org/officeDocument/2006/relationships/slide" Target="slides/slide165.xml"/><Relationship Id="rId204" Type="http://schemas.openxmlformats.org/officeDocument/2006/relationships/slide" Target="slides/slide179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1.xml"/><Relationship Id="rId57" Type="http://schemas.openxmlformats.org/officeDocument/2006/relationships/slide" Target="slides/slide32.xml"/><Relationship Id="rId106" Type="http://schemas.openxmlformats.org/officeDocument/2006/relationships/slide" Target="slides/slide81.xml"/><Relationship Id="rId127" Type="http://schemas.openxmlformats.org/officeDocument/2006/relationships/slide" Target="slides/slide10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52" Type="http://schemas.openxmlformats.org/officeDocument/2006/relationships/slide" Target="slides/slide27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94" Type="http://schemas.openxmlformats.org/officeDocument/2006/relationships/slide" Target="slides/slide69.xml"/><Relationship Id="rId99" Type="http://schemas.openxmlformats.org/officeDocument/2006/relationships/slide" Target="slides/slide74.xml"/><Relationship Id="rId101" Type="http://schemas.openxmlformats.org/officeDocument/2006/relationships/slide" Target="slides/slide76.xml"/><Relationship Id="rId122" Type="http://schemas.openxmlformats.org/officeDocument/2006/relationships/slide" Target="slides/slide97.xml"/><Relationship Id="rId143" Type="http://schemas.openxmlformats.org/officeDocument/2006/relationships/slide" Target="slides/slide118.xml"/><Relationship Id="rId148" Type="http://schemas.openxmlformats.org/officeDocument/2006/relationships/slide" Target="slides/slide123.xml"/><Relationship Id="rId164" Type="http://schemas.openxmlformats.org/officeDocument/2006/relationships/slide" Target="slides/slide139.xml"/><Relationship Id="rId169" Type="http://schemas.openxmlformats.org/officeDocument/2006/relationships/slide" Target="slides/slide144.xml"/><Relationship Id="rId185" Type="http://schemas.openxmlformats.org/officeDocument/2006/relationships/slide" Target="slides/slide16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55.xml"/><Relationship Id="rId210" Type="http://schemas.openxmlformats.org/officeDocument/2006/relationships/viewProps" Target="viewProps.xml"/><Relationship Id="rId26" Type="http://schemas.openxmlformats.org/officeDocument/2006/relationships/slide" Target="slides/slide1.xml"/><Relationship Id="rId47" Type="http://schemas.openxmlformats.org/officeDocument/2006/relationships/slide" Target="slides/slide22.xml"/><Relationship Id="rId68" Type="http://schemas.openxmlformats.org/officeDocument/2006/relationships/slide" Target="slides/slide43.xml"/><Relationship Id="rId89" Type="http://schemas.openxmlformats.org/officeDocument/2006/relationships/slide" Target="slides/slide64.xml"/><Relationship Id="rId112" Type="http://schemas.openxmlformats.org/officeDocument/2006/relationships/slide" Target="slides/slide87.xml"/><Relationship Id="rId133" Type="http://schemas.openxmlformats.org/officeDocument/2006/relationships/slide" Target="slides/slide108.xml"/><Relationship Id="rId154" Type="http://schemas.openxmlformats.org/officeDocument/2006/relationships/slide" Target="slides/slide129.xml"/><Relationship Id="rId175" Type="http://schemas.openxmlformats.org/officeDocument/2006/relationships/slide" Target="slides/slide150.xml"/><Relationship Id="rId196" Type="http://schemas.openxmlformats.org/officeDocument/2006/relationships/slide" Target="slides/slide171.xml"/><Relationship Id="rId200" Type="http://schemas.openxmlformats.org/officeDocument/2006/relationships/slide" Target="slides/slide175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2.xml"/><Relationship Id="rId58" Type="http://schemas.openxmlformats.org/officeDocument/2006/relationships/slide" Target="slides/slide33.xml"/><Relationship Id="rId79" Type="http://schemas.openxmlformats.org/officeDocument/2006/relationships/slide" Target="slides/slide54.xml"/><Relationship Id="rId102" Type="http://schemas.openxmlformats.org/officeDocument/2006/relationships/slide" Target="slides/slide77.xml"/><Relationship Id="rId123" Type="http://schemas.openxmlformats.org/officeDocument/2006/relationships/slide" Target="slides/slide98.xml"/><Relationship Id="rId144" Type="http://schemas.openxmlformats.org/officeDocument/2006/relationships/slide" Target="slides/slide119.xml"/><Relationship Id="rId90" Type="http://schemas.openxmlformats.org/officeDocument/2006/relationships/slide" Target="slides/slide65.xml"/><Relationship Id="rId165" Type="http://schemas.openxmlformats.org/officeDocument/2006/relationships/slide" Target="slides/slide140.xml"/><Relationship Id="rId186" Type="http://schemas.openxmlformats.org/officeDocument/2006/relationships/slide" Target="slides/slide161.xml"/><Relationship Id="rId211" Type="http://schemas.openxmlformats.org/officeDocument/2006/relationships/theme" Target="theme/theme1.xml"/><Relationship Id="rId27" Type="http://schemas.openxmlformats.org/officeDocument/2006/relationships/slide" Target="slides/slide2.xml"/><Relationship Id="rId48" Type="http://schemas.openxmlformats.org/officeDocument/2006/relationships/slide" Target="slides/slide23.xml"/><Relationship Id="rId69" Type="http://schemas.openxmlformats.org/officeDocument/2006/relationships/slide" Target="slides/slide44.xml"/><Relationship Id="rId113" Type="http://schemas.openxmlformats.org/officeDocument/2006/relationships/slide" Target="slides/slide88.xml"/><Relationship Id="rId134" Type="http://schemas.openxmlformats.org/officeDocument/2006/relationships/slide" Target="slides/slide109.xml"/><Relationship Id="rId80" Type="http://schemas.openxmlformats.org/officeDocument/2006/relationships/slide" Target="slides/slide55.xml"/><Relationship Id="rId155" Type="http://schemas.openxmlformats.org/officeDocument/2006/relationships/slide" Target="slides/slide130.xml"/><Relationship Id="rId176" Type="http://schemas.openxmlformats.org/officeDocument/2006/relationships/slide" Target="slides/slide151.xml"/><Relationship Id="rId197" Type="http://schemas.openxmlformats.org/officeDocument/2006/relationships/slide" Target="slides/slide172.xml"/><Relationship Id="rId201" Type="http://schemas.openxmlformats.org/officeDocument/2006/relationships/slide" Target="slides/slide176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3.xml"/><Relationship Id="rId59" Type="http://schemas.openxmlformats.org/officeDocument/2006/relationships/slide" Target="slides/slide34.xml"/><Relationship Id="rId103" Type="http://schemas.openxmlformats.org/officeDocument/2006/relationships/slide" Target="slides/slide78.xml"/><Relationship Id="rId124" Type="http://schemas.openxmlformats.org/officeDocument/2006/relationships/slide" Target="slides/slide99.xml"/><Relationship Id="rId70" Type="http://schemas.openxmlformats.org/officeDocument/2006/relationships/slide" Target="slides/slide45.xml"/><Relationship Id="rId91" Type="http://schemas.openxmlformats.org/officeDocument/2006/relationships/slide" Target="slides/slide66.xml"/><Relationship Id="rId145" Type="http://schemas.openxmlformats.org/officeDocument/2006/relationships/slide" Target="slides/slide120.xml"/><Relationship Id="rId166" Type="http://schemas.openxmlformats.org/officeDocument/2006/relationships/slide" Target="slides/slide141.xml"/><Relationship Id="rId187" Type="http://schemas.openxmlformats.org/officeDocument/2006/relationships/slide" Target="slides/slide162.xml"/><Relationship Id="rId1" Type="http://schemas.openxmlformats.org/officeDocument/2006/relationships/slideMaster" Target="slideMasters/slideMaster1.xml"/><Relationship Id="rId212" Type="http://schemas.openxmlformats.org/officeDocument/2006/relationships/tableStyles" Target="tableStyles.xml"/><Relationship Id="rId28" Type="http://schemas.openxmlformats.org/officeDocument/2006/relationships/slide" Target="slides/slide3.xml"/><Relationship Id="rId49" Type="http://schemas.openxmlformats.org/officeDocument/2006/relationships/slide" Target="slides/slide24.xml"/><Relationship Id="rId114" Type="http://schemas.openxmlformats.org/officeDocument/2006/relationships/slide" Target="slides/slide89.xml"/><Relationship Id="rId60" Type="http://schemas.openxmlformats.org/officeDocument/2006/relationships/slide" Target="slides/slide35.xml"/><Relationship Id="rId81" Type="http://schemas.openxmlformats.org/officeDocument/2006/relationships/slide" Target="slides/slide56.xml"/><Relationship Id="rId135" Type="http://schemas.openxmlformats.org/officeDocument/2006/relationships/slide" Target="slides/slide110.xml"/><Relationship Id="rId156" Type="http://schemas.openxmlformats.org/officeDocument/2006/relationships/slide" Target="slides/slide131.xml"/><Relationship Id="rId177" Type="http://schemas.openxmlformats.org/officeDocument/2006/relationships/slide" Target="slides/slide152.xml"/><Relationship Id="rId198" Type="http://schemas.openxmlformats.org/officeDocument/2006/relationships/slide" Target="slides/slide173.xml"/><Relationship Id="rId202" Type="http://schemas.openxmlformats.org/officeDocument/2006/relationships/slide" Target="slides/slide177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Relationship Id="rId50" Type="http://schemas.openxmlformats.org/officeDocument/2006/relationships/slide" Target="slides/slide25.xml"/><Relationship Id="rId104" Type="http://schemas.openxmlformats.org/officeDocument/2006/relationships/slide" Target="slides/slide79.xml"/><Relationship Id="rId125" Type="http://schemas.openxmlformats.org/officeDocument/2006/relationships/slide" Target="slides/slide100.xml"/><Relationship Id="rId146" Type="http://schemas.openxmlformats.org/officeDocument/2006/relationships/slide" Target="slides/slide121.xml"/><Relationship Id="rId167" Type="http://schemas.openxmlformats.org/officeDocument/2006/relationships/slide" Target="slides/slide142.xml"/><Relationship Id="rId188" Type="http://schemas.openxmlformats.org/officeDocument/2006/relationships/slide" Target="slides/slide163.xml"/><Relationship Id="rId71" Type="http://schemas.openxmlformats.org/officeDocument/2006/relationships/slide" Target="slides/slide46.xml"/><Relationship Id="rId92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4.xml"/><Relationship Id="rId40" Type="http://schemas.openxmlformats.org/officeDocument/2006/relationships/slide" Target="slides/slide15.xml"/><Relationship Id="rId115" Type="http://schemas.openxmlformats.org/officeDocument/2006/relationships/slide" Target="slides/slide90.xml"/><Relationship Id="rId136" Type="http://schemas.openxmlformats.org/officeDocument/2006/relationships/slide" Target="slides/slide111.xml"/><Relationship Id="rId157" Type="http://schemas.openxmlformats.org/officeDocument/2006/relationships/slide" Target="slides/slide132.xml"/><Relationship Id="rId178" Type="http://schemas.openxmlformats.org/officeDocument/2006/relationships/slide" Target="slides/slide15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al__ma_Sayfas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067092651757185E-2"/>
          <c:y val="7.874015748031496E-2"/>
          <c:w val="0.87539936102236426"/>
          <c:h val="0.76377952755905509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97 dB</c:v>
                </c:pt>
              </c:strCache>
            </c:strRef>
          </c:tx>
          <c:spPr>
            <a:ln w="16754">
              <a:solidFill>
                <a:srgbClr val="FF0000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Sheet1!$B$1:$J$1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10</c:v>
                </c:pt>
                <c:pt idx="7">
                  <c:v>20</c:v>
                </c:pt>
                <c:pt idx="8">
                  <c:v>50</c:v>
                </c:pt>
              </c:numCache>
            </c:numRef>
          </c:cat>
          <c:val>
            <c:numRef>
              <c:f>Sheet1!$B$2:$J$2</c:f>
              <c:numCache>
                <c:formatCode>General</c:formatCode>
                <c:ptCount val="9"/>
                <c:pt idx="0">
                  <c:v>0</c:v>
                </c:pt>
                <c:pt idx="1">
                  <c:v>10</c:v>
                </c:pt>
                <c:pt idx="2">
                  <c:v>18.5</c:v>
                </c:pt>
                <c:pt idx="3">
                  <c:v>27.5</c:v>
                </c:pt>
                <c:pt idx="4">
                  <c:v>36</c:v>
                </c:pt>
                <c:pt idx="5">
                  <c:v>45</c:v>
                </c:pt>
                <c:pt idx="6">
                  <c:v>50</c:v>
                </c:pt>
                <c:pt idx="7">
                  <c:v>52</c:v>
                </c:pt>
                <c:pt idx="8">
                  <c:v>53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92 dB</c:v>
                </c:pt>
              </c:strCache>
            </c:strRef>
          </c:tx>
          <c:spPr>
            <a:ln w="16754">
              <a:solidFill>
                <a:srgbClr val="FFFF00"/>
              </a:solidFill>
              <a:prstDash val="solid"/>
            </a:ln>
          </c:spPr>
          <c:marker>
            <c:symbol val="square"/>
            <c:size val="6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cat>
            <c:numRef>
              <c:f>Sheet1!$B$1:$J$1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10</c:v>
                </c:pt>
                <c:pt idx="7">
                  <c:v>20</c:v>
                </c:pt>
                <c:pt idx="8">
                  <c:v>50</c:v>
                </c:pt>
              </c:numCache>
            </c:numRef>
          </c:cat>
          <c:val>
            <c:numRef>
              <c:f>Sheet1!$B$3:$J$3</c:f>
              <c:numCache>
                <c:formatCode>General</c:formatCode>
                <c:ptCount val="9"/>
                <c:pt idx="0">
                  <c:v>0</c:v>
                </c:pt>
                <c:pt idx="1">
                  <c:v>3</c:v>
                </c:pt>
                <c:pt idx="2">
                  <c:v>8</c:v>
                </c:pt>
                <c:pt idx="3">
                  <c:v>13</c:v>
                </c:pt>
                <c:pt idx="4">
                  <c:v>20</c:v>
                </c:pt>
                <c:pt idx="5">
                  <c:v>26</c:v>
                </c:pt>
                <c:pt idx="6">
                  <c:v>30</c:v>
                </c:pt>
                <c:pt idx="7">
                  <c:v>32</c:v>
                </c:pt>
                <c:pt idx="8">
                  <c:v>34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83 dB</c:v>
                </c:pt>
              </c:strCache>
            </c:strRef>
          </c:tx>
          <c:spPr>
            <a:ln w="16754">
              <a:solidFill>
                <a:srgbClr val="00FF00"/>
              </a:solidFill>
              <a:prstDash val="solid"/>
            </a:ln>
          </c:spPr>
          <c:marker>
            <c:symbol val="triangle"/>
            <c:size val="6"/>
            <c:spPr>
              <a:solidFill>
                <a:srgbClr val="00FF00"/>
              </a:solidFill>
              <a:ln>
                <a:solidFill>
                  <a:srgbClr val="00FF00"/>
                </a:solidFill>
                <a:prstDash val="solid"/>
              </a:ln>
            </c:spPr>
          </c:marker>
          <c:cat>
            <c:numRef>
              <c:f>Sheet1!$B$1:$J$1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10</c:v>
                </c:pt>
                <c:pt idx="7">
                  <c:v>20</c:v>
                </c:pt>
                <c:pt idx="8">
                  <c:v>50</c:v>
                </c:pt>
              </c:numCache>
            </c:numRef>
          </c:cat>
          <c:val>
            <c:numRef>
              <c:f>Sheet1!$B$4:$J$4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5</c:v>
                </c:pt>
                <c:pt idx="5">
                  <c:v>8</c:v>
                </c:pt>
                <c:pt idx="6">
                  <c:v>12</c:v>
                </c:pt>
                <c:pt idx="7">
                  <c:v>15</c:v>
                </c:pt>
                <c:pt idx="8">
                  <c:v>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342592"/>
        <c:axId val="35250752"/>
      </c:lineChart>
      <c:catAx>
        <c:axId val="167342592"/>
        <c:scaling>
          <c:orientation val="minMax"/>
        </c:scaling>
        <c:delete val="0"/>
        <c:axPos val="b"/>
        <c:majorGridlines>
          <c:spPr>
            <a:ln w="4189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418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177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tr-TR"/>
          </a:p>
        </c:txPr>
        <c:crossAx val="352507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5250752"/>
        <c:scaling>
          <c:orientation val="minMax"/>
        </c:scaling>
        <c:delete val="0"/>
        <c:axPos val="l"/>
        <c:majorGridlines>
          <c:spPr>
            <a:ln w="4189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418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177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tr-TR"/>
          </a:p>
        </c:txPr>
        <c:crossAx val="167342592"/>
        <c:crosses val="autoZero"/>
        <c:crossBetween val="midCat"/>
      </c:valAx>
      <c:spPr>
        <a:solidFill>
          <a:srgbClr val="C0C0C0"/>
        </a:solidFill>
        <a:ln w="16754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177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tr-TR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0.90736</cdr:x>
      <cdr:y>0.10292</cdr:y>
    </cdr:from>
    <cdr:to>
      <cdr:x>0.95908</cdr:x>
      <cdr:y>0.15729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015452" y="495221"/>
          <a:ext cx="456920" cy="2616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tr-TR" sz="1400" b="1" i="0" u="none" strike="noStrike" baseline="0" dirty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97 </a:t>
          </a:r>
          <a:r>
            <a:rPr lang="tr-TR" sz="1400" b="1" i="0" u="none" strike="noStrike" baseline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dB</a:t>
          </a:r>
          <a:endParaRPr lang="tr-TR" sz="1400" b="1" i="0" u="none" strike="noStrike" baseline="0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cdr:txBody>
    </cdr:sp>
  </cdr:relSizeAnchor>
  <cdr:relSizeAnchor xmlns:cdr="http://schemas.openxmlformats.org/drawingml/2006/chartDrawing">
    <cdr:from>
      <cdr:x>0.90602</cdr:x>
      <cdr:y>0.34711</cdr:y>
    </cdr:from>
    <cdr:to>
      <cdr:x>0.95774</cdr:x>
      <cdr:y>0.40148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003647" y="1670186"/>
          <a:ext cx="456920" cy="2616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tr-TR" sz="1400" b="1" i="0" u="none" strike="noStrike" baseline="0" dirty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92 </a:t>
          </a:r>
          <a:r>
            <a:rPr lang="tr-TR" sz="1400" b="1" i="0" u="none" strike="noStrike" baseline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dB</a:t>
          </a:r>
          <a:endParaRPr lang="tr-TR" sz="1400" b="1" i="0" u="none" strike="noStrike" baseline="0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cdr:txBody>
    </cdr:sp>
  </cdr:relSizeAnchor>
  <cdr:relSizeAnchor xmlns:cdr="http://schemas.openxmlformats.org/drawingml/2006/chartDrawing">
    <cdr:from>
      <cdr:x>0.90602</cdr:x>
      <cdr:y>0.58214</cdr:y>
    </cdr:from>
    <cdr:to>
      <cdr:x>0.95774</cdr:x>
      <cdr:y>0.63651</cdr:y>
    </cdr:to>
    <cdr:sp macro="" textlink="">
      <cdr:nvSpPr>
        <cdr:cNvPr id="102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003647" y="2801081"/>
          <a:ext cx="456920" cy="2616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tr-TR" sz="1400" b="1" i="0" u="none" strike="noStrike" baseline="0" dirty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83 </a:t>
          </a:r>
          <a:r>
            <a:rPr lang="tr-TR" sz="1400" b="1" i="0" u="none" strike="noStrike" baseline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rPr>
            <a:t>dB</a:t>
          </a:r>
          <a:endParaRPr lang="tr-TR" sz="1400" b="1" i="0" u="none" strike="noStrike" baseline="0" dirty="0">
            <a:solidFill>
              <a:srgbClr val="000000"/>
            </a:solidFill>
            <a:latin typeface="Calibri" pitchFamily="34" charset="0"/>
            <a:cs typeface="Calibri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FBF181-6581-4E2F-849B-67FB4221BBBA}" type="datetimeFigureOut">
              <a:rPr lang="de-DE"/>
              <a:pPr>
                <a:defRPr/>
              </a:pPr>
              <a:t>04.02.2013</a:t>
            </a:fld>
            <a:endParaRPr lang="de-DE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42F2CB9-D2A6-4AD7-95AE-4B6DB534C3C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141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D5FAF4A-B3D3-49A6-BC24-6E15E10FCEA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96423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noProof="1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100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100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101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101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102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102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103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103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104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104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105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105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106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106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107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107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109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109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110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110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111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111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112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112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113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113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114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114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115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115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116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116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117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117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118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118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119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119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120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120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121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121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122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122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123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123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124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124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125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125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126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126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128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128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129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129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130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130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131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131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133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133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134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134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135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135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136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136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137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137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138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138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139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139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140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140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141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141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142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142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143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143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144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144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145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145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146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146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147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147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148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148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149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149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150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150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151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151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152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152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153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153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154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154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156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156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157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157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158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158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159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159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160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160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161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161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162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162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163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163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164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164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165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165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166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166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167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167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168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168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169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169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170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170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171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171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172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172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173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173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174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174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175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175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176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176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177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177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178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178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179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179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180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180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181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181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2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21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21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22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22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C8F3166-9584-4576-BF2A-88277A808BE4}" type="slidenum">
              <a:rPr lang="de-DE" sz="1200">
                <a:solidFill>
                  <a:prstClr val="black"/>
                </a:solidFill>
              </a:rPr>
              <a:pPr algn="r"/>
              <a:t>23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5779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62394A9D-7604-46CA-89C0-B937B3BD6EB5}" type="slidenum">
              <a:rPr lang="en-GB" sz="1300">
                <a:solidFill>
                  <a:prstClr val="black"/>
                </a:solidFill>
              </a:rPr>
              <a:pPr algn="r" defTabSz="947738"/>
              <a:t>23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24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24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/>
              <a:pPr algn="r"/>
              <a:t>25</a:t>
            </a:fld>
            <a:endParaRPr lang="de-DE" sz="1200" dirty="0"/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/>
              <a:pPr algn="r" defTabSz="947738"/>
              <a:t>25</a:t>
            </a:fld>
            <a:endParaRPr lang="en-GB" sz="1300" dirty="0"/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/>
              <a:pPr algn="r"/>
              <a:t>26</a:t>
            </a:fld>
            <a:endParaRPr lang="de-DE" sz="1200" dirty="0"/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/>
              <a:pPr algn="r" defTabSz="947738"/>
              <a:t>26</a:t>
            </a:fld>
            <a:endParaRPr lang="en-GB" sz="1300" dirty="0"/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C8F3166-9584-4576-BF2A-88277A808BE4}" type="slidenum">
              <a:rPr lang="de-DE" sz="1200">
                <a:solidFill>
                  <a:prstClr val="black"/>
                </a:solidFill>
              </a:rPr>
              <a:pPr algn="r"/>
              <a:t>27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5779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62394A9D-7604-46CA-89C0-B937B3BD6EB5}" type="slidenum">
              <a:rPr lang="en-GB" sz="1300">
                <a:solidFill>
                  <a:prstClr val="black"/>
                </a:solidFill>
              </a:rPr>
              <a:pPr algn="r" defTabSz="947738"/>
              <a:t>27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C8F3166-9584-4576-BF2A-88277A808BE4}" type="slidenum">
              <a:rPr lang="de-DE" sz="1200">
                <a:solidFill>
                  <a:prstClr val="black"/>
                </a:solidFill>
              </a:rPr>
              <a:pPr algn="r"/>
              <a:t>28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5779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62394A9D-7604-46CA-89C0-B937B3BD6EB5}" type="slidenum">
              <a:rPr lang="en-GB" sz="1300">
                <a:solidFill>
                  <a:prstClr val="black"/>
                </a:solidFill>
              </a:rPr>
              <a:pPr algn="r" defTabSz="947738"/>
              <a:t>28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/>
              <a:pPr algn="r"/>
              <a:t>29</a:t>
            </a:fld>
            <a:endParaRPr lang="de-DE" sz="1200" dirty="0"/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/>
              <a:pPr algn="r" defTabSz="947738"/>
              <a:t>29</a:t>
            </a:fld>
            <a:endParaRPr lang="en-GB" sz="1300" dirty="0"/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30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30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31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31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/>
              <a:pPr algn="r"/>
              <a:t>32</a:t>
            </a:fld>
            <a:endParaRPr lang="de-DE" sz="1200" dirty="0"/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/>
              <a:pPr algn="r" defTabSz="947738"/>
              <a:t>32</a:t>
            </a:fld>
            <a:endParaRPr lang="en-GB" sz="1300" dirty="0"/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/>
              <a:pPr algn="r"/>
              <a:t>34</a:t>
            </a:fld>
            <a:endParaRPr lang="de-DE" sz="1200" dirty="0"/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/>
              <a:pPr algn="r" defTabSz="947738"/>
              <a:t>34</a:t>
            </a:fld>
            <a:endParaRPr lang="en-GB" sz="1300" dirty="0"/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35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35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36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36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37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37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/>
              <a:pPr algn="r"/>
              <a:t>38</a:t>
            </a:fld>
            <a:endParaRPr lang="de-DE" sz="1200" dirty="0"/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/>
              <a:pPr algn="r" defTabSz="947738"/>
              <a:t>38</a:t>
            </a:fld>
            <a:endParaRPr lang="en-GB" sz="1300" dirty="0"/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/>
              <a:pPr algn="r"/>
              <a:t>39</a:t>
            </a:fld>
            <a:endParaRPr lang="de-DE" sz="1200" dirty="0"/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/>
              <a:pPr algn="r" defTabSz="947738"/>
              <a:t>39</a:t>
            </a:fld>
            <a:endParaRPr lang="en-GB" sz="1300" dirty="0"/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40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40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41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41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42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42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43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43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44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44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45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45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46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46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47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47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48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48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49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49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50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50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51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51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52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52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53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53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54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54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55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55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56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56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57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57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58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58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59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59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6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60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60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62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62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63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63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64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64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65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65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66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66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67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67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68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68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69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69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70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70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71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71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72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72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73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73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74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74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75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75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76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76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77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77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78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78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79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79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80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80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82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82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83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83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84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84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85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85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86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86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87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87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88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88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89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89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90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90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91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91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92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92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93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93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94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94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95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95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96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96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97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97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98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98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99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99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42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8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910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4159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683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309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762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85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157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4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42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8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9106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4159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683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309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7626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85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15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76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4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42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8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9106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4159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683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309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762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8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04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1572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4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049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92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219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4193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96216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703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72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399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5440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1070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889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79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47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586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1021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6565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7786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28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12477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010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6809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4171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5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75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5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36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3206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3303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694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6619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9648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8672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3497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421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96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314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13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7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4100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585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377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3405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1855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2710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8422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6239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36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57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22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940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0964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98003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29291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78905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3767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083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6630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39791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15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289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488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25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00709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4131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8021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5181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9968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61403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2401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7223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748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30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2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14282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15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0099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5823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15559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76327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45509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02241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5967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08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88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31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62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74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7723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4471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457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0251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19357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70823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3264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24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72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23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32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687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232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7586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9176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577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65965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6404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73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0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34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85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82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58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38071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92084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45454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273178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30455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750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5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989614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589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28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45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79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26721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66156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20120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02805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69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4938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3321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08667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252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55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07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2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28092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9295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30240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76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4546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933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07554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13591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449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825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43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1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0947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2169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537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2928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27815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3096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72476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8052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80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19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28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2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32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38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544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940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96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08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862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30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007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9023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707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0998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60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74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632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17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979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635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269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0239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481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637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647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718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77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723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34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959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35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1361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8215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494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627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964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754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70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1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128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85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921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923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142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812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66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1629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01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382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60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8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5411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635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457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075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6760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964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9982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050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225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42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8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910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4159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683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309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762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85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157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4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2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image" Target="../media/image2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2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image" Target="../media/image2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image" Target="../media/image2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image" Target="../media/image2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image" Target="../media/image2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Relationship Id="rId14" Type="http://schemas.openxmlformats.org/officeDocument/2006/relationships/image" Target="../media/image2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7471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7471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7471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87279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6485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34965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99036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7907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888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4848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89120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79364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79631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1" r:id="rId1"/>
    <p:sldLayoutId id="2147484502" r:id="rId2"/>
    <p:sldLayoutId id="2147484503" r:id="rId3"/>
    <p:sldLayoutId id="2147484504" r:id="rId4"/>
    <p:sldLayoutId id="2147484505" r:id="rId5"/>
    <p:sldLayoutId id="2147484506" r:id="rId6"/>
    <p:sldLayoutId id="2147484507" r:id="rId7"/>
    <p:sldLayoutId id="2147484508" r:id="rId8"/>
    <p:sldLayoutId id="2147484509" r:id="rId9"/>
    <p:sldLayoutId id="2147484510" r:id="rId10"/>
    <p:sldLayoutId id="214748451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48938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3" r:id="rId1"/>
    <p:sldLayoutId id="2147484514" r:id="rId2"/>
    <p:sldLayoutId id="2147484515" r:id="rId3"/>
    <p:sldLayoutId id="2147484516" r:id="rId4"/>
    <p:sldLayoutId id="2147484517" r:id="rId5"/>
    <p:sldLayoutId id="2147484518" r:id="rId6"/>
    <p:sldLayoutId id="2147484519" r:id="rId7"/>
    <p:sldLayoutId id="2147484520" r:id="rId8"/>
    <p:sldLayoutId id="2147484521" r:id="rId9"/>
    <p:sldLayoutId id="2147484522" r:id="rId10"/>
    <p:sldLayoutId id="2147484523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3101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91552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1" r:id="rId1"/>
    <p:sldLayoutId id="2147484622" r:id="rId2"/>
    <p:sldLayoutId id="2147484623" r:id="rId3"/>
    <p:sldLayoutId id="2147484624" r:id="rId4"/>
    <p:sldLayoutId id="2147484625" r:id="rId5"/>
    <p:sldLayoutId id="2147484626" r:id="rId6"/>
    <p:sldLayoutId id="2147484627" r:id="rId7"/>
    <p:sldLayoutId id="2147484628" r:id="rId8"/>
    <p:sldLayoutId id="2147484629" r:id="rId9"/>
    <p:sldLayoutId id="2147484630" r:id="rId10"/>
    <p:sldLayoutId id="214748463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18972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3" r:id="rId1"/>
    <p:sldLayoutId id="2147484634" r:id="rId2"/>
    <p:sldLayoutId id="2147484635" r:id="rId3"/>
    <p:sldLayoutId id="2147484636" r:id="rId4"/>
    <p:sldLayoutId id="2147484637" r:id="rId5"/>
    <p:sldLayoutId id="2147484638" r:id="rId6"/>
    <p:sldLayoutId id="2147484639" r:id="rId7"/>
    <p:sldLayoutId id="2147484640" r:id="rId8"/>
    <p:sldLayoutId id="2147484641" r:id="rId9"/>
    <p:sldLayoutId id="2147484642" r:id="rId10"/>
    <p:sldLayoutId id="214748464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62028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prstClr val="white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3215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5837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067123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87394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5149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7471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0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03.emf"/><Relationship Id="rId4" Type="http://schemas.openxmlformats.org/officeDocument/2006/relationships/image" Target="../media/image102.emf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0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8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5.png"/><Relationship Id="rId4" Type="http://schemas.openxmlformats.org/officeDocument/2006/relationships/oleObject" Target="../embeddings/oleObject1.bin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18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2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3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5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3.xml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gif"/><Relationship Id="rId3" Type="http://schemas.openxmlformats.org/officeDocument/2006/relationships/hyperlink" Target="http://awst.gsf.de/portrait/grusswort.asp" TargetMode="External"/><Relationship Id="rId7" Type="http://schemas.openxmlformats.org/officeDocument/2006/relationships/image" Target="../media/image139.jpeg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3.xml"/><Relationship Id="rId6" Type="http://schemas.openxmlformats.org/officeDocument/2006/relationships/hyperlink" Target="http://www.bicron.com/rmp/grafix/cards2lg.jpg" TargetMode="External"/><Relationship Id="rId11" Type="http://schemas.openxmlformats.org/officeDocument/2006/relationships/image" Target="../media/image141.png"/><Relationship Id="rId5" Type="http://schemas.openxmlformats.org/officeDocument/2006/relationships/image" Target="http://awst.gsf.de/resource/logo_dosimo.jpg" TargetMode="External"/><Relationship Id="rId10" Type="http://schemas.openxmlformats.org/officeDocument/2006/relationships/hyperlink" Target="http://www.drct.com/specials/Model450.htm" TargetMode="External"/><Relationship Id="rId4" Type="http://schemas.openxmlformats.org/officeDocument/2006/relationships/image" Target="../media/image138.jpeg"/><Relationship Id="rId9" Type="http://schemas.openxmlformats.org/officeDocument/2006/relationships/image" Target="http://www.ieer.org/pcktdos.gif" TargetMode="Externa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3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38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5.jpeg"/><Relationship Id="rId5" Type="http://schemas.openxmlformats.org/officeDocument/2006/relationships/image" Target="../media/image144.png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3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68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50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39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39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73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73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73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73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73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73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73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73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73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68.png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73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7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73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1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2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2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2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9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88.jp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7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1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8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68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9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8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8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1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Dikdörtgen"/>
          <p:cNvSpPr/>
          <p:nvPr/>
        </p:nvSpPr>
        <p:spPr>
          <a:xfrm>
            <a:off x="176274" y="364980"/>
            <a:ext cx="8791574" cy="163121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7DC4FF"/>
            </a:outerShdw>
            <a:softEdge rad="127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dkEdge">
            <a:bevelT w="63500" h="63500"/>
            <a:contourClr>
              <a:schemeClr val="bg2">
                <a:lumMod val="20000"/>
                <a:lumOff val="80000"/>
              </a:schemeClr>
            </a:contourClr>
          </a:sp3d>
        </p:spPr>
        <p:txBody>
          <a:bodyPr wrap="square" anchor="ctr" anchorCtr="1">
            <a:spAutoFit/>
          </a:bodyPr>
          <a:lstStyle/>
          <a:p>
            <a:pPr algn="ctr">
              <a:defRPr/>
            </a:pPr>
            <a:r>
              <a:rPr lang="tr-TR" sz="10000" dirty="0" smtClean="0">
                <a:ln w="38100">
                  <a:solidFill>
                    <a:schemeClr val="bg2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76200" dist="50800" dir="5400000" algn="tl">
                    <a:schemeClr val="tx1"/>
                  </a:outerShdw>
                </a:effectLst>
                <a:latin typeface="Cambria" pitchFamily="18" charset="0"/>
              </a:rPr>
              <a:t>İstanbulUzman</a:t>
            </a:r>
            <a:endParaRPr lang="tr-TR" sz="10000" dirty="0">
              <a:ln w="38100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miter lim="800000"/>
              </a:ln>
              <a:noFill/>
              <a:effectLst>
                <a:outerShdw blurRad="76200" dist="50800" dir="5400000" algn="tl">
                  <a:schemeClr val="tx1"/>
                </a:outerShdw>
              </a:effectLst>
              <a:latin typeface="Cambria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186906" y="3377664"/>
            <a:ext cx="8791575" cy="2180107"/>
          </a:xfrm>
          <a:prstGeom prst="rect">
            <a:avLst/>
          </a:prstGeom>
          <a:effectLst>
            <a:glow rad="63500">
              <a:schemeClr val="tx1">
                <a:lumMod val="95000"/>
                <a:lumOff val="5000"/>
                <a:alpha val="40000"/>
              </a:schemeClr>
            </a:glow>
            <a:innerShdw blurRad="114300">
              <a:schemeClr val="bg1">
                <a:lumMod val="50000"/>
              </a:schemeClr>
            </a:innerShdw>
          </a:effectLst>
          <a:scene3d>
            <a:camera prst="orthographicFront">
              <a:rot lat="1200000" lon="21599987" rev="21594348"/>
            </a:camera>
            <a:lightRig rig="threeP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tr-TR" sz="3600" b="1" i="1" kern="10" dirty="0" smtClean="0">
                <a:ln w="9525">
                  <a:round/>
                  <a:headEnd/>
                  <a:tailEnd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/>
              </a:rPr>
              <a:t>Fiziksel Risk Etkenleri </a:t>
            </a:r>
            <a:endParaRPr lang="tr-TR" sz="3600" b="1" i="1" kern="10" dirty="0">
              <a:ln w="9525">
                <a:round/>
                <a:headEnd/>
                <a:tailEnd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74 Dikdörtgen"/>
          <p:cNvSpPr/>
          <p:nvPr/>
        </p:nvSpPr>
        <p:spPr>
          <a:xfrm>
            <a:off x="761041" y="1444032"/>
            <a:ext cx="7610400" cy="458209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59" name="Rectangle 11"/>
          <p:cNvSpPr>
            <a:spLocks noChangeArrowheads="1"/>
          </p:cNvSpPr>
          <p:nvPr/>
        </p:nvSpPr>
        <p:spPr bwMode="gray">
          <a:xfrm>
            <a:off x="742948" y="1003300"/>
            <a:ext cx="7603200" cy="418886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ENİNE </a:t>
            </a: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«TRANSVERSE» </a:t>
            </a: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DALGALAR </a:t>
            </a: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(ELEKTROMAGNETİK DALGALAR)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FİZİKSEL </a:t>
            </a: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RİSK ETKENLERİ </a:t>
            </a:r>
          </a:p>
        </p:txBody>
      </p:sp>
      <p:sp>
        <p:nvSpPr>
          <p:cNvPr id="62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88156" y="1560513"/>
            <a:ext cx="7557992" cy="801687"/>
          </a:xfrm>
          <a:prstGeom prst="rect">
            <a:avLst/>
          </a:prstGeom>
        </p:spPr>
        <p:txBody>
          <a:bodyPr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2619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720725" indent="-2746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9874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2541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1711325" indent="-2651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168525" indent="-2651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25725" indent="-2651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082925" indent="-2651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«Ortam parçacıklarının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dalga hızına </a:t>
            </a:r>
            <a:r>
              <a:rPr lang="tr-T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dik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olarak hareket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etmesiyle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ilerleyen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dalgaya </a:t>
            </a:r>
            <a:r>
              <a:rPr lang="tr-TR" sz="2000" b="1" i="1" dirty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enine dalga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denir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.»</a:t>
            </a:r>
          </a:p>
        </p:txBody>
      </p:sp>
      <p:pic>
        <p:nvPicPr>
          <p:cNvPr id="16" name="Picture 4" descr="Tw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56" y="3906526"/>
            <a:ext cx="7557992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1381125" y="2542866"/>
            <a:ext cx="6419850" cy="1287461"/>
            <a:chOff x="1381125" y="2447616"/>
            <a:chExt cx="6419850" cy="1287461"/>
          </a:xfrm>
        </p:grpSpPr>
        <p:pic>
          <p:nvPicPr>
            <p:cNvPr id="11" name="Picture 5" descr="slinkytransvers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125" y="2447617"/>
              <a:ext cx="2449048" cy="1287460"/>
            </a:xfrm>
            <a:prstGeom prst="rect">
              <a:avLst/>
            </a:prstGeom>
            <a:noFill/>
            <a:ln w="0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2" name="Picture 2" descr="C:\Users\DOKTOR\Desktop\Resim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173" y="2447616"/>
              <a:ext cx="3970802" cy="1286183"/>
            </a:xfrm>
            <a:prstGeom prst="rect">
              <a:avLst/>
            </a:prstGeom>
            <a:noFill/>
            <a:ln w="0"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" name="Düz Ok Bağlayıcısı 3"/>
          <p:cNvCxnSpPr/>
          <p:nvPr/>
        </p:nvCxnSpPr>
        <p:spPr>
          <a:xfrm>
            <a:off x="809625" y="5200650"/>
            <a:ext cx="7452000" cy="0"/>
          </a:xfrm>
          <a:prstGeom prst="straightConnector1">
            <a:avLst/>
          </a:prstGeom>
          <a:ln>
            <a:solidFill>
              <a:srgbClr val="6B9B1A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8806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67000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HAVA AKIM HIZI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700" i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i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i="1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İşyerinde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termal konforu sağlamak ve sağlığa zararlı olan gaz ve tozları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işyeri ortamından uzaklaştırmak için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uygun bir hava akım hızı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temin edilmesi gerekir.</a:t>
            </a: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800" i="1" dirty="0" smtClean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166" y="1342"/>
            <a:chExt cx="934" cy="934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66" y="1342"/>
              <a:ext cx="934" cy="934"/>
              <a:chOff x="1710" y="1035"/>
              <a:chExt cx="2316" cy="2316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3600000">
                <a:off x="1710" y="1035"/>
                <a:ext cx="2316" cy="2316"/>
                <a:chOff x="1710" y="1035"/>
                <a:chExt cx="2316" cy="2316"/>
              </a:xfrm>
            </p:grpSpPr>
            <p:sp>
              <p:nvSpPr>
                <p:cNvPr id="25624" name="Freeform 11"/>
                <p:cNvSpPr>
                  <a:spLocks/>
                </p:cNvSpPr>
                <p:nvPr/>
              </p:nvSpPr>
              <p:spPr bwMode="gray">
                <a:xfrm>
                  <a:off x="2866" y="1599"/>
                  <a:ext cx="1160" cy="1752"/>
                </a:xfrm>
                <a:custGeom>
                  <a:avLst/>
                  <a:gdLst>
                    <a:gd name="T0" fmla="*/ 688 w 794"/>
                    <a:gd name="T1" fmla="*/ 9 h 1200"/>
                    <a:gd name="T2" fmla="*/ 602 w 794"/>
                    <a:gd name="T3" fmla="*/ 59 h 1200"/>
                    <a:gd name="T4" fmla="*/ 598 w 794"/>
                    <a:gd name="T5" fmla="*/ 57 h 1200"/>
                    <a:gd name="T6" fmla="*/ 592 w 794"/>
                    <a:gd name="T7" fmla="*/ 40 h 1200"/>
                    <a:gd name="T8" fmla="*/ 589 w 794"/>
                    <a:gd name="T9" fmla="*/ 19 h 1200"/>
                    <a:gd name="T10" fmla="*/ 548 w 794"/>
                    <a:gd name="T11" fmla="*/ 8 h 1200"/>
                    <a:gd name="T12" fmla="*/ 537 w 794"/>
                    <a:gd name="T13" fmla="*/ 49 h 1200"/>
                    <a:gd name="T14" fmla="*/ 553 w 794"/>
                    <a:gd name="T15" fmla="*/ 62 h 1200"/>
                    <a:gd name="T16" fmla="*/ 553 w 794"/>
                    <a:gd name="T17" fmla="*/ 62 h 1200"/>
                    <a:gd name="T18" fmla="*/ 565 w 794"/>
                    <a:gd name="T19" fmla="*/ 76 h 1200"/>
                    <a:gd name="T20" fmla="*/ 565 w 794"/>
                    <a:gd name="T21" fmla="*/ 80 h 1200"/>
                    <a:gd name="T22" fmla="*/ 477 w 794"/>
                    <a:gd name="T23" fmla="*/ 131 h 1200"/>
                    <a:gd name="T24" fmla="*/ 551 w 794"/>
                    <a:gd name="T25" fmla="*/ 406 h 1200"/>
                    <a:gd name="T26" fmla="*/ 477 w 794"/>
                    <a:gd name="T27" fmla="*/ 681 h 1200"/>
                    <a:gd name="T28" fmla="*/ 0 w 794"/>
                    <a:gd name="T29" fmla="*/ 957 h 1200"/>
                    <a:gd name="T30" fmla="*/ 0 w 794"/>
                    <a:gd name="T31" fmla="*/ 1047 h 1200"/>
                    <a:gd name="T32" fmla="*/ 0 w 794"/>
                    <a:gd name="T33" fmla="*/ 1058 h 1200"/>
                    <a:gd name="T34" fmla="*/ 4 w 794"/>
                    <a:gd name="T35" fmla="*/ 1060 h 1200"/>
                    <a:gd name="T36" fmla="*/ 22 w 794"/>
                    <a:gd name="T37" fmla="*/ 1056 h 1200"/>
                    <a:gd name="T38" fmla="*/ 22 w 794"/>
                    <a:gd name="T39" fmla="*/ 1056 h 1200"/>
                    <a:gd name="T40" fmla="*/ 42 w 794"/>
                    <a:gd name="T41" fmla="*/ 1049 h 1200"/>
                    <a:gd name="T42" fmla="*/ 71 w 794"/>
                    <a:gd name="T43" fmla="*/ 1079 h 1200"/>
                    <a:gd name="T44" fmla="*/ 42 w 794"/>
                    <a:gd name="T45" fmla="*/ 1110 h 1200"/>
                    <a:gd name="T46" fmla="*/ 22 w 794"/>
                    <a:gd name="T47" fmla="*/ 1102 h 1200"/>
                    <a:gd name="T48" fmla="*/ 4 w 794"/>
                    <a:gd name="T49" fmla="*/ 1099 h 1200"/>
                    <a:gd name="T50" fmla="*/ 0 w 794"/>
                    <a:gd name="T51" fmla="*/ 1101 h 1200"/>
                    <a:gd name="T52" fmla="*/ 0 w 794"/>
                    <a:gd name="T53" fmla="*/ 1108 h 1200"/>
                    <a:gd name="T54" fmla="*/ 0 w 794"/>
                    <a:gd name="T55" fmla="*/ 1200 h 1200"/>
                    <a:gd name="T56" fmla="*/ 688 w 794"/>
                    <a:gd name="T57" fmla="*/ 803 h 1200"/>
                    <a:gd name="T58" fmla="*/ 794 w 794"/>
                    <a:gd name="T59" fmla="*/ 406 h 1200"/>
                    <a:gd name="T60" fmla="*/ 688 w 794"/>
                    <a:gd name="T61" fmla="*/ 9 h 12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794"/>
                    <a:gd name="T94" fmla="*/ 0 h 1200"/>
                    <a:gd name="T95" fmla="*/ 794 w 794"/>
                    <a:gd name="T96" fmla="*/ 1200 h 120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794" h="1200">
                      <a:moveTo>
                        <a:pt x="688" y="9"/>
                      </a:move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58"/>
                        <a:pt x="600" y="58"/>
                        <a:pt x="598" y="57"/>
                      </a:cubicBezTo>
                      <a:cubicBezTo>
                        <a:pt x="593" y="53"/>
                        <a:pt x="590" y="45"/>
                        <a:pt x="592" y="40"/>
                      </a:cubicBezTo>
                      <a:cubicBezTo>
                        <a:pt x="594" y="33"/>
                        <a:pt x="593" y="25"/>
                        <a:pt x="589" y="19"/>
                      </a:cubicBezTo>
                      <a:cubicBezTo>
                        <a:pt x="581" y="5"/>
                        <a:pt x="563" y="0"/>
                        <a:pt x="548" y="8"/>
                      </a:cubicBezTo>
                      <a:cubicBezTo>
                        <a:pt x="534" y="17"/>
                        <a:pt x="529" y="35"/>
                        <a:pt x="537" y="49"/>
                      </a:cubicBezTo>
                      <a:cubicBezTo>
                        <a:pt x="540" y="56"/>
                        <a:pt x="546" y="60"/>
                        <a:pt x="553" y="62"/>
                      </a:cubicBezTo>
                      <a:cubicBezTo>
                        <a:pt x="553" y="62"/>
                        <a:pt x="553" y="62"/>
                        <a:pt x="553" y="62"/>
                      </a:cubicBezTo>
                      <a:cubicBezTo>
                        <a:pt x="559" y="63"/>
                        <a:pt x="564" y="69"/>
                        <a:pt x="565" y="76"/>
                      </a:cubicBezTo>
                      <a:cubicBezTo>
                        <a:pt x="565" y="78"/>
                        <a:pt x="565" y="79"/>
                        <a:pt x="565" y="80"/>
                      </a:cubicBezTo>
                      <a:cubicBezTo>
                        <a:pt x="477" y="131"/>
                        <a:pt x="477" y="131"/>
                        <a:pt x="477" y="131"/>
                      </a:cubicBezTo>
                      <a:cubicBezTo>
                        <a:pt x="524" y="212"/>
                        <a:pt x="551" y="306"/>
                        <a:pt x="551" y="406"/>
                      </a:cubicBezTo>
                      <a:cubicBezTo>
                        <a:pt x="551" y="507"/>
                        <a:pt x="524" y="601"/>
                        <a:pt x="477" y="681"/>
                      </a:cubicBezTo>
                      <a:cubicBezTo>
                        <a:pt x="382" y="846"/>
                        <a:pt x="204" y="957"/>
                        <a:pt x="0" y="957"/>
                      </a:cubicBezTo>
                      <a:cubicBezTo>
                        <a:pt x="0" y="1047"/>
                        <a:pt x="0" y="1047"/>
                        <a:pt x="0" y="1047"/>
                      </a:cubicBezTo>
                      <a:cubicBezTo>
                        <a:pt x="0" y="1058"/>
                        <a:pt x="0" y="1058"/>
                        <a:pt x="0" y="1058"/>
                      </a:cubicBezTo>
                      <a:cubicBezTo>
                        <a:pt x="2" y="1058"/>
                        <a:pt x="3" y="1059"/>
                        <a:pt x="4" y="1060"/>
                      </a:cubicBezTo>
                      <a:cubicBezTo>
                        <a:pt x="10" y="1063"/>
                        <a:pt x="18" y="1061"/>
                        <a:pt x="22" y="1056"/>
                      </a:cubicBezTo>
                      <a:cubicBezTo>
                        <a:pt x="22" y="1056"/>
                        <a:pt x="22" y="1056"/>
                        <a:pt x="22" y="1056"/>
                      </a:cubicBezTo>
                      <a:cubicBezTo>
                        <a:pt x="27" y="1052"/>
                        <a:pt x="34" y="1049"/>
                        <a:pt x="42" y="1049"/>
                      </a:cubicBezTo>
                      <a:cubicBezTo>
                        <a:pt x="58" y="1049"/>
                        <a:pt x="71" y="1063"/>
                        <a:pt x="71" y="1079"/>
                      </a:cubicBezTo>
                      <a:cubicBezTo>
                        <a:pt x="71" y="1096"/>
                        <a:pt x="58" y="1110"/>
                        <a:pt x="42" y="1110"/>
                      </a:cubicBezTo>
                      <a:cubicBezTo>
                        <a:pt x="34" y="1110"/>
                        <a:pt x="27" y="1107"/>
                        <a:pt x="22" y="1102"/>
                      </a:cubicBezTo>
                      <a:cubicBezTo>
                        <a:pt x="18" y="1097"/>
                        <a:pt x="10" y="1096"/>
                        <a:pt x="4" y="1099"/>
                      </a:cubicBezTo>
                      <a:cubicBezTo>
                        <a:pt x="3" y="1099"/>
                        <a:pt x="2" y="1100"/>
                        <a:pt x="0" y="1101"/>
                      </a:cubicBezTo>
                      <a:cubicBezTo>
                        <a:pt x="0" y="1108"/>
                        <a:pt x="0" y="1108"/>
                        <a:pt x="0" y="1108"/>
                      </a:cubicBezTo>
                      <a:cubicBezTo>
                        <a:pt x="0" y="1200"/>
                        <a:pt x="0" y="1200"/>
                        <a:pt x="0" y="1200"/>
                      </a:cubicBezTo>
                      <a:cubicBezTo>
                        <a:pt x="294" y="1200"/>
                        <a:pt x="551" y="1040"/>
                        <a:pt x="688" y="803"/>
                      </a:cubicBezTo>
                      <a:cubicBezTo>
                        <a:pt x="755" y="686"/>
                        <a:pt x="794" y="551"/>
                        <a:pt x="794" y="406"/>
                      </a:cubicBezTo>
                      <a:cubicBezTo>
                        <a:pt x="794" y="262"/>
                        <a:pt x="755" y="126"/>
                        <a:pt x="688" y="9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5" name="Freeform 12"/>
                <p:cNvSpPr>
                  <a:spLocks/>
                </p:cNvSpPr>
                <p:nvPr/>
              </p:nvSpPr>
              <p:spPr bwMode="gray">
                <a:xfrm>
                  <a:off x="1710" y="1612"/>
                  <a:ext cx="1262" cy="1739"/>
                </a:xfrm>
                <a:custGeom>
                  <a:avLst/>
                  <a:gdLst>
                    <a:gd name="T0" fmla="*/ 835 w 864"/>
                    <a:gd name="T1" fmla="*/ 1040 h 1191"/>
                    <a:gd name="T2" fmla="*/ 815 w 864"/>
                    <a:gd name="T3" fmla="*/ 1047 h 1191"/>
                    <a:gd name="T4" fmla="*/ 815 w 864"/>
                    <a:gd name="T5" fmla="*/ 1047 h 1191"/>
                    <a:gd name="T6" fmla="*/ 797 w 864"/>
                    <a:gd name="T7" fmla="*/ 1051 h 1191"/>
                    <a:gd name="T8" fmla="*/ 793 w 864"/>
                    <a:gd name="T9" fmla="*/ 1049 h 1191"/>
                    <a:gd name="T10" fmla="*/ 793 w 864"/>
                    <a:gd name="T11" fmla="*/ 1038 h 1191"/>
                    <a:gd name="T12" fmla="*/ 793 w 864"/>
                    <a:gd name="T13" fmla="*/ 948 h 1191"/>
                    <a:gd name="T14" fmla="*/ 317 w 864"/>
                    <a:gd name="T15" fmla="*/ 672 h 1191"/>
                    <a:gd name="T16" fmla="*/ 243 w 864"/>
                    <a:gd name="T17" fmla="*/ 397 h 1191"/>
                    <a:gd name="T18" fmla="*/ 317 w 864"/>
                    <a:gd name="T19" fmla="*/ 122 h 1191"/>
                    <a:gd name="T20" fmla="*/ 231 w 864"/>
                    <a:gd name="T21" fmla="*/ 73 h 1191"/>
                    <a:gd name="T22" fmla="*/ 228 w 864"/>
                    <a:gd name="T23" fmla="*/ 75 h 1191"/>
                    <a:gd name="T24" fmla="*/ 221 w 864"/>
                    <a:gd name="T25" fmla="*/ 92 h 1191"/>
                    <a:gd name="T26" fmla="*/ 221 w 864"/>
                    <a:gd name="T27" fmla="*/ 92 h 1191"/>
                    <a:gd name="T28" fmla="*/ 218 w 864"/>
                    <a:gd name="T29" fmla="*/ 113 h 1191"/>
                    <a:gd name="T30" fmla="*/ 177 w 864"/>
                    <a:gd name="T31" fmla="*/ 123 h 1191"/>
                    <a:gd name="T32" fmla="*/ 166 w 864"/>
                    <a:gd name="T33" fmla="*/ 82 h 1191"/>
                    <a:gd name="T34" fmla="*/ 182 w 864"/>
                    <a:gd name="T35" fmla="*/ 69 h 1191"/>
                    <a:gd name="T36" fmla="*/ 194 w 864"/>
                    <a:gd name="T37" fmla="*/ 55 h 1191"/>
                    <a:gd name="T38" fmla="*/ 194 w 864"/>
                    <a:gd name="T39" fmla="*/ 51 h 1191"/>
                    <a:gd name="T40" fmla="*/ 106 w 864"/>
                    <a:gd name="T41" fmla="*/ 0 h 1191"/>
                    <a:gd name="T42" fmla="*/ 0 w 864"/>
                    <a:gd name="T43" fmla="*/ 397 h 1191"/>
                    <a:gd name="T44" fmla="*/ 106 w 864"/>
                    <a:gd name="T45" fmla="*/ 794 h 1191"/>
                    <a:gd name="T46" fmla="*/ 793 w 864"/>
                    <a:gd name="T47" fmla="*/ 1191 h 1191"/>
                    <a:gd name="T48" fmla="*/ 793 w 864"/>
                    <a:gd name="T49" fmla="*/ 1099 h 1191"/>
                    <a:gd name="T50" fmla="*/ 793 w 864"/>
                    <a:gd name="T51" fmla="*/ 1092 h 1191"/>
                    <a:gd name="T52" fmla="*/ 797 w 864"/>
                    <a:gd name="T53" fmla="*/ 1090 h 1191"/>
                    <a:gd name="T54" fmla="*/ 815 w 864"/>
                    <a:gd name="T55" fmla="*/ 1093 h 1191"/>
                    <a:gd name="T56" fmla="*/ 835 w 864"/>
                    <a:gd name="T57" fmla="*/ 1101 h 1191"/>
                    <a:gd name="T58" fmla="*/ 864 w 864"/>
                    <a:gd name="T59" fmla="*/ 1070 h 1191"/>
                    <a:gd name="T60" fmla="*/ 835 w 864"/>
                    <a:gd name="T61" fmla="*/ 1040 h 119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864"/>
                    <a:gd name="T94" fmla="*/ 0 h 1191"/>
                    <a:gd name="T95" fmla="*/ 864 w 864"/>
                    <a:gd name="T96" fmla="*/ 1191 h 119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864" h="1191">
                      <a:moveTo>
                        <a:pt x="835" y="1040"/>
                      </a:moveTo>
                      <a:cubicBezTo>
                        <a:pt x="827" y="1040"/>
                        <a:pt x="820" y="1043"/>
                        <a:pt x="815" y="1047"/>
                      </a:cubicBezTo>
                      <a:cubicBezTo>
                        <a:pt x="815" y="1047"/>
                        <a:pt x="815" y="1047"/>
                        <a:pt x="815" y="1047"/>
                      </a:cubicBezTo>
                      <a:cubicBezTo>
                        <a:pt x="811" y="1052"/>
                        <a:pt x="803" y="1054"/>
                        <a:pt x="797" y="1051"/>
                      </a:cubicBezTo>
                      <a:cubicBezTo>
                        <a:pt x="796" y="1050"/>
                        <a:pt x="795" y="1049"/>
                        <a:pt x="793" y="1049"/>
                      </a:cubicBezTo>
                      <a:cubicBezTo>
                        <a:pt x="793" y="1038"/>
                        <a:pt x="793" y="1038"/>
                        <a:pt x="793" y="1038"/>
                      </a:cubicBezTo>
                      <a:cubicBezTo>
                        <a:pt x="793" y="948"/>
                        <a:pt x="793" y="948"/>
                        <a:pt x="793" y="948"/>
                      </a:cubicBezTo>
                      <a:cubicBezTo>
                        <a:pt x="590" y="948"/>
                        <a:pt x="412" y="837"/>
                        <a:pt x="317" y="672"/>
                      </a:cubicBezTo>
                      <a:cubicBezTo>
                        <a:pt x="270" y="592"/>
                        <a:pt x="243" y="498"/>
                        <a:pt x="243" y="397"/>
                      </a:cubicBezTo>
                      <a:cubicBezTo>
                        <a:pt x="243" y="297"/>
                        <a:pt x="270" y="203"/>
                        <a:pt x="317" y="122"/>
                      </a:cubicBezTo>
                      <a:cubicBezTo>
                        <a:pt x="231" y="73"/>
                        <a:pt x="231" y="73"/>
                        <a:pt x="231" y="73"/>
                      </a:cubicBezTo>
                      <a:cubicBezTo>
                        <a:pt x="230" y="73"/>
                        <a:pt x="229" y="74"/>
                        <a:pt x="228" y="75"/>
                      </a:cubicBezTo>
                      <a:cubicBezTo>
                        <a:pt x="222" y="79"/>
                        <a:pt x="219" y="86"/>
                        <a:pt x="221" y="92"/>
                      </a:cubicBezTo>
                      <a:cubicBezTo>
                        <a:pt x="221" y="92"/>
                        <a:pt x="221" y="92"/>
                        <a:pt x="221" y="92"/>
                      </a:cubicBezTo>
                      <a:cubicBezTo>
                        <a:pt x="223" y="99"/>
                        <a:pt x="222" y="106"/>
                        <a:pt x="218" y="113"/>
                      </a:cubicBezTo>
                      <a:cubicBezTo>
                        <a:pt x="210" y="127"/>
                        <a:pt x="192" y="131"/>
                        <a:pt x="177" y="123"/>
                      </a:cubicBezTo>
                      <a:cubicBezTo>
                        <a:pt x="163" y="115"/>
                        <a:pt x="158" y="96"/>
                        <a:pt x="166" y="82"/>
                      </a:cubicBezTo>
                      <a:cubicBezTo>
                        <a:pt x="169" y="76"/>
                        <a:pt x="175" y="71"/>
                        <a:pt x="182" y="69"/>
                      </a:cubicBezTo>
                      <a:cubicBezTo>
                        <a:pt x="188" y="68"/>
                        <a:pt x="193" y="62"/>
                        <a:pt x="194" y="55"/>
                      </a:cubicBezTo>
                      <a:cubicBezTo>
                        <a:pt x="194" y="54"/>
                        <a:pt x="194" y="52"/>
                        <a:pt x="194" y="51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38" y="117"/>
                        <a:pt x="0" y="253"/>
                        <a:pt x="0" y="397"/>
                      </a:cubicBezTo>
                      <a:cubicBezTo>
                        <a:pt x="0" y="542"/>
                        <a:pt x="38" y="677"/>
                        <a:pt x="106" y="794"/>
                      </a:cubicBezTo>
                      <a:cubicBezTo>
                        <a:pt x="243" y="1031"/>
                        <a:pt x="500" y="1191"/>
                        <a:pt x="793" y="1191"/>
                      </a:cubicBezTo>
                      <a:cubicBezTo>
                        <a:pt x="793" y="1099"/>
                        <a:pt x="793" y="1099"/>
                        <a:pt x="793" y="1099"/>
                      </a:cubicBezTo>
                      <a:cubicBezTo>
                        <a:pt x="793" y="1092"/>
                        <a:pt x="793" y="1092"/>
                        <a:pt x="793" y="1092"/>
                      </a:cubicBezTo>
                      <a:cubicBezTo>
                        <a:pt x="795" y="1091"/>
                        <a:pt x="796" y="1090"/>
                        <a:pt x="797" y="1090"/>
                      </a:cubicBezTo>
                      <a:cubicBezTo>
                        <a:pt x="803" y="1087"/>
                        <a:pt x="811" y="1088"/>
                        <a:pt x="815" y="1093"/>
                      </a:cubicBezTo>
                      <a:cubicBezTo>
                        <a:pt x="820" y="1098"/>
                        <a:pt x="827" y="1101"/>
                        <a:pt x="835" y="1101"/>
                      </a:cubicBezTo>
                      <a:cubicBezTo>
                        <a:pt x="851" y="1101"/>
                        <a:pt x="864" y="1087"/>
                        <a:pt x="864" y="1070"/>
                      </a:cubicBezTo>
                      <a:cubicBezTo>
                        <a:pt x="864" y="1054"/>
                        <a:pt x="851" y="1040"/>
                        <a:pt x="835" y="1040"/>
                      </a:cubicBezTo>
                      <a:close/>
                    </a:path>
                  </a:pathLst>
                </a:custGeom>
                <a:solidFill>
                  <a:srgbClr val="A90404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6" name="Freeform 13"/>
                <p:cNvSpPr>
                  <a:spLocks/>
                </p:cNvSpPr>
                <p:nvPr/>
              </p:nvSpPr>
              <p:spPr bwMode="gray">
                <a:xfrm>
                  <a:off x="1862" y="1035"/>
                  <a:ext cx="2010" cy="768"/>
                </a:xfrm>
                <a:custGeom>
                  <a:avLst/>
                  <a:gdLst>
                    <a:gd name="T0" fmla="*/ 1164 w 1375"/>
                    <a:gd name="T1" fmla="*/ 518 h 527"/>
                    <a:gd name="T2" fmla="*/ 1252 w 1375"/>
                    <a:gd name="T3" fmla="*/ 467 h 527"/>
                    <a:gd name="T4" fmla="*/ 1252 w 1375"/>
                    <a:gd name="T5" fmla="*/ 463 h 527"/>
                    <a:gd name="T6" fmla="*/ 1240 w 1375"/>
                    <a:gd name="T7" fmla="*/ 449 h 527"/>
                    <a:gd name="T8" fmla="*/ 1240 w 1375"/>
                    <a:gd name="T9" fmla="*/ 449 h 527"/>
                    <a:gd name="T10" fmla="*/ 1224 w 1375"/>
                    <a:gd name="T11" fmla="*/ 436 h 527"/>
                    <a:gd name="T12" fmla="*/ 1235 w 1375"/>
                    <a:gd name="T13" fmla="*/ 395 h 527"/>
                    <a:gd name="T14" fmla="*/ 1276 w 1375"/>
                    <a:gd name="T15" fmla="*/ 406 h 527"/>
                    <a:gd name="T16" fmla="*/ 1279 w 1375"/>
                    <a:gd name="T17" fmla="*/ 427 h 527"/>
                    <a:gd name="T18" fmla="*/ 1285 w 1375"/>
                    <a:gd name="T19" fmla="*/ 444 h 527"/>
                    <a:gd name="T20" fmla="*/ 1289 w 1375"/>
                    <a:gd name="T21" fmla="*/ 446 h 527"/>
                    <a:gd name="T22" fmla="*/ 1375 w 1375"/>
                    <a:gd name="T23" fmla="*/ 396 h 527"/>
                    <a:gd name="T24" fmla="*/ 687 w 1375"/>
                    <a:gd name="T25" fmla="*/ 0 h 527"/>
                    <a:gd name="T26" fmla="*/ 0 w 1375"/>
                    <a:gd name="T27" fmla="*/ 396 h 527"/>
                    <a:gd name="T28" fmla="*/ 88 w 1375"/>
                    <a:gd name="T29" fmla="*/ 447 h 527"/>
                    <a:gd name="T30" fmla="*/ 88 w 1375"/>
                    <a:gd name="T31" fmla="*/ 451 h 527"/>
                    <a:gd name="T32" fmla="*/ 76 w 1375"/>
                    <a:gd name="T33" fmla="*/ 465 h 527"/>
                    <a:gd name="T34" fmla="*/ 60 w 1375"/>
                    <a:gd name="T35" fmla="*/ 478 h 527"/>
                    <a:gd name="T36" fmla="*/ 71 w 1375"/>
                    <a:gd name="T37" fmla="*/ 519 h 527"/>
                    <a:gd name="T38" fmla="*/ 112 w 1375"/>
                    <a:gd name="T39" fmla="*/ 509 h 527"/>
                    <a:gd name="T40" fmla="*/ 115 w 1375"/>
                    <a:gd name="T41" fmla="*/ 488 h 527"/>
                    <a:gd name="T42" fmla="*/ 115 w 1375"/>
                    <a:gd name="T43" fmla="*/ 488 h 527"/>
                    <a:gd name="T44" fmla="*/ 122 w 1375"/>
                    <a:gd name="T45" fmla="*/ 471 h 527"/>
                    <a:gd name="T46" fmla="*/ 125 w 1375"/>
                    <a:gd name="T47" fmla="*/ 469 h 527"/>
                    <a:gd name="T48" fmla="*/ 211 w 1375"/>
                    <a:gd name="T49" fmla="*/ 518 h 527"/>
                    <a:gd name="T50" fmla="*/ 687 w 1375"/>
                    <a:gd name="T51" fmla="*/ 243 h 527"/>
                    <a:gd name="T52" fmla="*/ 1164 w 1375"/>
                    <a:gd name="T53" fmla="*/ 518 h 52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375"/>
                    <a:gd name="T82" fmla="*/ 0 h 527"/>
                    <a:gd name="T83" fmla="*/ 1375 w 1375"/>
                    <a:gd name="T84" fmla="*/ 527 h 52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375" h="527">
                      <a:moveTo>
                        <a:pt x="1164" y="518"/>
                      </a:moveTo>
                      <a:cubicBezTo>
                        <a:pt x="1252" y="467"/>
                        <a:pt x="1252" y="467"/>
                        <a:pt x="1252" y="467"/>
                      </a:cubicBezTo>
                      <a:cubicBezTo>
                        <a:pt x="1252" y="466"/>
                        <a:pt x="1252" y="465"/>
                        <a:pt x="1252" y="463"/>
                      </a:cubicBezTo>
                      <a:cubicBezTo>
                        <a:pt x="1251" y="456"/>
                        <a:pt x="1246" y="450"/>
                        <a:pt x="1240" y="449"/>
                      </a:cubicBezTo>
                      <a:cubicBezTo>
                        <a:pt x="1240" y="449"/>
                        <a:pt x="1240" y="449"/>
                        <a:pt x="1240" y="449"/>
                      </a:cubicBezTo>
                      <a:cubicBezTo>
                        <a:pt x="1233" y="447"/>
                        <a:pt x="1227" y="443"/>
                        <a:pt x="1224" y="436"/>
                      </a:cubicBezTo>
                      <a:cubicBezTo>
                        <a:pt x="1216" y="422"/>
                        <a:pt x="1221" y="404"/>
                        <a:pt x="1235" y="395"/>
                      </a:cubicBezTo>
                      <a:cubicBezTo>
                        <a:pt x="1250" y="387"/>
                        <a:pt x="1268" y="392"/>
                        <a:pt x="1276" y="406"/>
                      </a:cubicBezTo>
                      <a:cubicBezTo>
                        <a:pt x="1280" y="412"/>
                        <a:pt x="1281" y="420"/>
                        <a:pt x="1279" y="427"/>
                      </a:cubicBezTo>
                      <a:cubicBezTo>
                        <a:pt x="1277" y="432"/>
                        <a:pt x="1280" y="440"/>
                        <a:pt x="1285" y="444"/>
                      </a:cubicBezTo>
                      <a:cubicBezTo>
                        <a:pt x="1287" y="445"/>
                        <a:pt x="1288" y="445"/>
                        <a:pt x="1289" y="446"/>
                      </a:cubicBezTo>
                      <a:cubicBezTo>
                        <a:pt x="1375" y="396"/>
                        <a:pt x="1375" y="396"/>
                        <a:pt x="1375" y="396"/>
                      </a:cubicBezTo>
                      <a:cubicBezTo>
                        <a:pt x="1238" y="159"/>
                        <a:pt x="981" y="0"/>
                        <a:pt x="687" y="0"/>
                      </a:cubicBezTo>
                      <a:cubicBezTo>
                        <a:pt x="394" y="0"/>
                        <a:pt x="137" y="159"/>
                        <a:pt x="0" y="396"/>
                      </a:cubicBezTo>
                      <a:cubicBezTo>
                        <a:pt x="88" y="447"/>
                        <a:pt x="88" y="447"/>
                        <a:pt x="88" y="447"/>
                      </a:cubicBezTo>
                      <a:cubicBezTo>
                        <a:pt x="88" y="448"/>
                        <a:pt x="88" y="450"/>
                        <a:pt x="88" y="451"/>
                      </a:cubicBezTo>
                      <a:cubicBezTo>
                        <a:pt x="87" y="458"/>
                        <a:pt x="82" y="464"/>
                        <a:pt x="76" y="465"/>
                      </a:cubicBezTo>
                      <a:cubicBezTo>
                        <a:pt x="69" y="467"/>
                        <a:pt x="63" y="472"/>
                        <a:pt x="60" y="478"/>
                      </a:cubicBezTo>
                      <a:cubicBezTo>
                        <a:pt x="52" y="492"/>
                        <a:pt x="57" y="511"/>
                        <a:pt x="71" y="519"/>
                      </a:cubicBezTo>
                      <a:cubicBezTo>
                        <a:pt x="86" y="527"/>
                        <a:pt x="104" y="523"/>
                        <a:pt x="112" y="509"/>
                      </a:cubicBezTo>
                      <a:cubicBezTo>
                        <a:pt x="116" y="502"/>
                        <a:pt x="117" y="495"/>
                        <a:pt x="115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3" y="482"/>
                        <a:pt x="116" y="475"/>
                        <a:pt x="122" y="471"/>
                      </a:cubicBezTo>
                      <a:cubicBezTo>
                        <a:pt x="123" y="470"/>
                        <a:pt x="124" y="469"/>
                        <a:pt x="125" y="469"/>
                      </a:cubicBezTo>
                      <a:cubicBezTo>
                        <a:pt x="211" y="518"/>
                        <a:pt x="211" y="518"/>
                        <a:pt x="211" y="518"/>
                      </a:cubicBezTo>
                      <a:cubicBezTo>
                        <a:pt x="306" y="354"/>
                        <a:pt x="484" y="243"/>
                        <a:pt x="687" y="243"/>
                      </a:cubicBezTo>
                      <a:cubicBezTo>
                        <a:pt x="891" y="243"/>
                        <a:pt x="1069" y="354"/>
                        <a:pt x="1164" y="518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7200000">
                <a:off x="2059" y="1386"/>
                <a:ext cx="1616" cy="1614"/>
                <a:chOff x="2060" y="1387"/>
                <a:chExt cx="1616" cy="1614"/>
              </a:xfrm>
            </p:grpSpPr>
            <p:sp>
              <p:nvSpPr>
                <p:cNvPr id="25621" name="Freeform 15"/>
                <p:cNvSpPr>
                  <a:spLocks/>
                </p:cNvSpPr>
                <p:nvPr/>
              </p:nvSpPr>
              <p:spPr bwMode="gray">
                <a:xfrm>
                  <a:off x="2060" y="1387"/>
                  <a:ext cx="808" cy="1225"/>
                </a:xfrm>
                <a:custGeom>
                  <a:avLst/>
                  <a:gdLst>
                    <a:gd name="T0" fmla="*/ 550 w 550"/>
                    <a:gd name="T1" fmla="*/ 132 h 836"/>
                    <a:gd name="T2" fmla="*/ 547 w 550"/>
                    <a:gd name="T3" fmla="*/ 130 h 836"/>
                    <a:gd name="T4" fmla="*/ 529 w 550"/>
                    <a:gd name="T5" fmla="*/ 133 h 836"/>
                    <a:gd name="T6" fmla="*/ 529 w 550"/>
                    <a:gd name="T7" fmla="*/ 133 h 836"/>
                    <a:gd name="T8" fmla="*/ 509 w 550"/>
                    <a:gd name="T9" fmla="*/ 141 h 836"/>
                    <a:gd name="T10" fmla="*/ 480 w 550"/>
                    <a:gd name="T11" fmla="*/ 111 h 836"/>
                    <a:gd name="T12" fmla="*/ 509 w 550"/>
                    <a:gd name="T13" fmla="*/ 80 h 836"/>
                    <a:gd name="T14" fmla="*/ 529 w 550"/>
                    <a:gd name="T15" fmla="*/ 88 h 836"/>
                    <a:gd name="T16" fmla="*/ 547 w 550"/>
                    <a:gd name="T17" fmla="*/ 91 h 836"/>
                    <a:gd name="T18" fmla="*/ 550 w 550"/>
                    <a:gd name="T19" fmla="*/ 89 h 836"/>
                    <a:gd name="T20" fmla="*/ 550 w 550"/>
                    <a:gd name="T21" fmla="*/ 82 h 836"/>
                    <a:gd name="T22" fmla="*/ 550 w 550"/>
                    <a:gd name="T23" fmla="*/ 0 h 836"/>
                    <a:gd name="T24" fmla="*/ 0 w 550"/>
                    <a:gd name="T25" fmla="*/ 550 h 836"/>
                    <a:gd name="T26" fmla="*/ 74 w 550"/>
                    <a:gd name="T27" fmla="*/ 825 h 836"/>
                    <a:gd name="T28" fmla="*/ 153 w 550"/>
                    <a:gd name="T29" fmla="*/ 780 h 836"/>
                    <a:gd name="T30" fmla="*/ 158 w 550"/>
                    <a:gd name="T31" fmla="*/ 796 h 836"/>
                    <a:gd name="T32" fmla="*/ 161 w 550"/>
                    <a:gd name="T33" fmla="*/ 817 h 836"/>
                    <a:gd name="T34" fmla="*/ 202 w 550"/>
                    <a:gd name="T35" fmla="*/ 827 h 836"/>
                    <a:gd name="T36" fmla="*/ 214 w 550"/>
                    <a:gd name="T37" fmla="*/ 786 h 836"/>
                    <a:gd name="T38" fmla="*/ 198 w 550"/>
                    <a:gd name="T39" fmla="*/ 773 h 836"/>
                    <a:gd name="T40" fmla="*/ 198 w 550"/>
                    <a:gd name="T41" fmla="*/ 773 h 836"/>
                    <a:gd name="T42" fmla="*/ 186 w 550"/>
                    <a:gd name="T43" fmla="*/ 761 h 836"/>
                    <a:gd name="T44" fmla="*/ 266 w 550"/>
                    <a:gd name="T45" fmla="*/ 714 h 836"/>
                    <a:gd name="T46" fmla="*/ 222 w 550"/>
                    <a:gd name="T47" fmla="*/ 550 h 836"/>
                    <a:gd name="T48" fmla="*/ 550 w 550"/>
                    <a:gd name="T49" fmla="*/ 222 h 836"/>
                    <a:gd name="T50" fmla="*/ 550 w 550"/>
                    <a:gd name="T51" fmla="*/ 143 h 836"/>
                    <a:gd name="T52" fmla="*/ 550 w 550"/>
                    <a:gd name="T53" fmla="*/ 132 h 8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0"/>
                    <a:gd name="T82" fmla="*/ 0 h 836"/>
                    <a:gd name="T83" fmla="*/ 550 w 550"/>
                    <a:gd name="T84" fmla="*/ 836 h 8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0" h="836">
                      <a:moveTo>
                        <a:pt x="550" y="132"/>
                      </a:moveTo>
                      <a:cubicBezTo>
                        <a:pt x="549" y="131"/>
                        <a:pt x="548" y="131"/>
                        <a:pt x="547" y="130"/>
                      </a:cubicBezTo>
                      <a:cubicBezTo>
                        <a:pt x="540" y="127"/>
                        <a:pt x="533" y="129"/>
                        <a:pt x="529" y="133"/>
                      </a:cubicBezTo>
                      <a:cubicBezTo>
                        <a:pt x="529" y="133"/>
                        <a:pt x="529" y="133"/>
                        <a:pt x="529" y="133"/>
                      </a:cubicBezTo>
                      <a:cubicBezTo>
                        <a:pt x="523" y="138"/>
                        <a:pt x="517" y="141"/>
                        <a:pt x="509" y="141"/>
                      </a:cubicBezTo>
                      <a:cubicBezTo>
                        <a:pt x="493" y="141"/>
                        <a:pt x="480" y="127"/>
                        <a:pt x="480" y="111"/>
                      </a:cubicBezTo>
                      <a:cubicBezTo>
                        <a:pt x="480" y="94"/>
                        <a:pt x="493" y="80"/>
                        <a:pt x="509" y="80"/>
                      </a:cubicBezTo>
                      <a:cubicBezTo>
                        <a:pt x="517" y="80"/>
                        <a:pt x="524" y="83"/>
                        <a:pt x="529" y="88"/>
                      </a:cubicBezTo>
                      <a:cubicBezTo>
                        <a:pt x="533" y="93"/>
                        <a:pt x="540" y="94"/>
                        <a:pt x="547" y="91"/>
                      </a:cubicBezTo>
                      <a:cubicBezTo>
                        <a:pt x="548" y="91"/>
                        <a:pt x="549" y="90"/>
                        <a:pt x="550" y="89"/>
                      </a:cubicBezTo>
                      <a:cubicBezTo>
                        <a:pt x="550" y="82"/>
                        <a:pt x="550" y="82"/>
                        <a:pt x="550" y="82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246" y="0"/>
                        <a:pt x="0" y="246"/>
                        <a:pt x="0" y="550"/>
                      </a:cubicBezTo>
                      <a:cubicBezTo>
                        <a:pt x="0" y="651"/>
                        <a:pt x="27" y="745"/>
                        <a:pt x="74" y="825"/>
                      </a:cubicBezTo>
                      <a:cubicBezTo>
                        <a:pt x="153" y="780"/>
                        <a:pt x="153" y="780"/>
                        <a:pt x="153" y="780"/>
                      </a:cubicBezTo>
                      <a:cubicBezTo>
                        <a:pt x="158" y="784"/>
                        <a:pt x="160" y="791"/>
                        <a:pt x="158" y="796"/>
                      </a:cubicBezTo>
                      <a:cubicBezTo>
                        <a:pt x="157" y="803"/>
                        <a:pt x="158" y="810"/>
                        <a:pt x="161" y="817"/>
                      </a:cubicBezTo>
                      <a:cubicBezTo>
                        <a:pt x="170" y="831"/>
                        <a:pt x="188" y="836"/>
                        <a:pt x="202" y="827"/>
                      </a:cubicBezTo>
                      <a:cubicBezTo>
                        <a:pt x="217" y="819"/>
                        <a:pt x="222" y="801"/>
                        <a:pt x="214" y="786"/>
                      </a:cubicBezTo>
                      <a:cubicBezTo>
                        <a:pt x="210" y="780"/>
                        <a:pt x="204" y="776"/>
                        <a:pt x="198" y="773"/>
                      </a:cubicBezTo>
                      <a:cubicBezTo>
                        <a:pt x="198" y="773"/>
                        <a:pt x="198" y="773"/>
                        <a:pt x="198" y="773"/>
                      </a:cubicBezTo>
                      <a:cubicBezTo>
                        <a:pt x="192" y="772"/>
                        <a:pt x="187" y="767"/>
                        <a:pt x="186" y="761"/>
                      </a:cubicBezTo>
                      <a:cubicBezTo>
                        <a:pt x="266" y="714"/>
                        <a:pt x="266" y="714"/>
                        <a:pt x="266" y="714"/>
                      </a:cubicBezTo>
                      <a:cubicBezTo>
                        <a:pt x="238" y="666"/>
                        <a:pt x="222" y="610"/>
                        <a:pt x="222" y="550"/>
                      </a:cubicBezTo>
                      <a:cubicBezTo>
                        <a:pt x="222" y="369"/>
                        <a:pt x="369" y="222"/>
                        <a:pt x="550" y="222"/>
                      </a:cubicBezTo>
                      <a:cubicBezTo>
                        <a:pt x="550" y="143"/>
                        <a:pt x="550" y="143"/>
                        <a:pt x="550" y="143"/>
                      </a:cubicBezTo>
                      <a:lnTo>
                        <a:pt x="550" y="132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2" name="Freeform 16"/>
                <p:cNvSpPr>
                  <a:spLocks/>
                </p:cNvSpPr>
                <p:nvPr/>
              </p:nvSpPr>
              <p:spPr bwMode="gray">
                <a:xfrm>
                  <a:off x="2764" y="1387"/>
                  <a:ext cx="912" cy="1210"/>
                </a:xfrm>
                <a:custGeom>
                  <a:avLst/>
                  <a:gdLst>
                    <a:gd name="T0" fmla="*/ 70 w 621"/>
                    <a:gd name="T1" fmla="*/ 0 h 826"/>
                    <a:gd name="T2" fmla="*/ 70 w 621"/>
                    <a:gd name="T3" fmla="*/ 82 h 826"/>
                    <a:gd name="T4" fmla="*/ 70 w 621"/>
                    <a:gd name="T5" fmla="*/ 89 h 826"/>
                    <a:gd name="T6" fmla="*/ 67 w 621"/>
                    <a:gd name="T7" fmla="*/ 91 h 826"/>
                    <a:gd name="T8" fmla="*/ 49 w 621"/>
                    <a:gd name="T9" fmla="*/ 88 h 826"/>
                    <a:gd name="T10" fmla="*/ 29 w 621"/>
                    <a:gd name="T11" fmla="*/ 80 h 826"/>
                    <a:gd name="T12" fmla="*/ 0 w 621"/>
                    <a:gd name="T13" fmla="*/ 111 h 826"/>
                    <a:gd name="T14" fmla="*/ 29 w 621"/>
                    <a:gd name="T15" fmla="*/ 141 h 826"/>
                    <a:gd name="T16" fmla="*/ 49 w 621"/>
                    <a:gd name="T17" fmla="*/ 133 h 826"/>
                    <a:gd name="T18" fmla="*/ 49 w 621"/>
                    <a:gd name="T19" fmla="*/ 133 h 826"/>
                    <a:gd name="T20" fmla="*/ 67 w 621"/>
                    <a:gd name="T21" fmla="*/ 130 h 826"/>
                    <a:gd name="T22" fmla="*/ 70 w 621"/>
                    <a:gd name="T23" fmla="*/ 132 h 826"/>
                    <a:gd name="T24" fmla="*/ 70 w 621"/>
                    <a:gd name="T25" fmla="*/ 143 h 826"/>
                    <a:gd name="T26" fmla="*/ 70 w 621"/>
                    <a:gd name="T27" fmla="*/ 222 h 826"/>
                    <a:gd name="T28" fmla="*/ 70 w 621"/>
                    <a:gd name="T29" fmla="*/ 222 h 826"/>
                    <a:gd name="T30" fmla="*/ 398 w 621"/>
                    <a:gd name="T31" fmla="*/ 550 h 826"/>
                    <a:gd name="T32" fmla="*/ 354 w 621"/>
                    <a:gd name="T33" fmla="*/ 714 h 826"/>
                    <a:gd name="T34" fmla="*/ 433 w 621"/>
                    <a:gd name="T35" fmla="*/ 759 h 826"/>
                    <a:gd name="T36" fmla="*/ 436 w 621"/>
                    <a:gd name="T37" fmla="*/ 758 h 826"/>
                    <a:gd name="T38" fmla="*/ 443 w 621"/>
                    <a:gd name="T39" fmla="*/ 740 h 826"/>
                    <a:gd name="T40" fmla="*/ 443 w 621"/>
                    <a:gd name="T41" fmla="*/ 740 h 826"/>
                    <a:gd name="T42" fmla="*/ 446 w 621"/>
                    <a:gd name="T43" fmla="*/ 720 h 826"/>
                    <a:gd name="T44" fmla="*/ 487 w 621"/>
                    <a:gd name="T45" fmla="*/ 709 h 826"/>
                    <a:gd name="T46" fmla="*/ 498 w 621"/>
                    <a:gd name="T47" fmla="*/ 750 h 826"/>
                    <a:gd name="T48" fmla="*/ 482 w 621"/>
                    <a:gd name="T49" fmla="*/ 763 h 826"/>
                    <a:gd name="T50" fmla="*/ 470 w 621"/>
                    <a:gd name="T51" fmla="*/ 777 h 826"/>
                    <a:gd name="T52" fmla="*/ 470 w 621"/>
                    <a:gd name="T53" fmla="*/ 781 h 826"/>
                    <a:gd name="T54" fmla="*/ 547 w 621"/>
                    <a:gd name="T55" fmla="*/ 826 h 826"/>
                    <a:gd name="T56" fmla="*/ 621 w 621"/>
                    <a:gd name="T57" fmla="*/ 550 h 826"/>
                    <a:gd name="T58" fmla="*/ 70 w 621"/>
                    <a:gd name="T59" fmla="*/ 0 h 82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21"/>
                    <a:gd name="T91" fmla="*/ 0 h 826"/>
                    <a:gd name="T92" fmla="*/ 621 w 621"/>
                    <a:gd name="T93" fmla="*/ 826 h 82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21" h="826">
                      <a:moveTo>
                        <a:pt x="70" y="0"/>
                      </a:moveTo>
                      <a:cubicBezTo>
                        <a:pt x="70" y="82"/>
                        <a:pt x="70" y="82"/>
                        <a:pt x="70" y="82"/>
                      </a:cubicBezTo>
                      <a:cubicBezTo>
                        <a:pt x="70" y="89"/>
                        <a:pt x="70" y="89"/>
                        <a:pt x="70" y="89"/>
                      </a:cubicBezTo>
                      <a:cubicBezTo>
                        <a:pt x="69" y="90"/>
                        <a:pt x="68" y="91"/>
                        <a:pt x="67" y="91"/>
                      </a:cubicBezTo>
                      <a:cubicBezTo>
                        <a:pt x="60" y="94"/>
                        <a:pt x="53" y="93"/>
                        <a:pt x="49" y="88"/>
                      </a:cubicBezTo>
                      <a:cubicBezTo>
                        <a:pt x="44" y="83"/>
                        <a:pt x="37" y="80"/>
                        <a:pt x="29" y="80"/>
                      </a:cubicBezTo>
                      <a:cubicBezTo>
                        <a:pt x="13" y="80"/>
                        <a:pt x="0" y="94"/>
                        <a:pt x="0" y="111"/>
                      </a:cubicBezTo>
                      <a:cubicBezTo>
                        <a:pt x="0" y="127"/>
                        <a:pt x="13" y="141"/>
                        <a:pt x="29" y="141"/>
                      </a:cubicBezTo>
                      <a:cubicBezTo>
                        <a:pt x="37" y="141"/>
                        <a:pt x="43" y="138"/>
                        <a:pt x="49" y="133"/>
                      </a:cubicBezTo>
                      <a:cubicBezTo>
                        <a:pt x="49" y="133"/>
                        <a:pt x="49" y="133"/>
                        <a:pt x="49" y="133"/>
                      </a:cubicBezTo>
                      <a:cubicBezTo>
                        <a:pt x="53" y="129"/>
                        <a:pt x="60" y="127"/>
                        <a:pt x="67" y="130"/>
                      </a:cubicBezTo>
                      <a:cubicBezTo>
                        <a:pt x="68" y="131"/>
                        <a:pt x="69" y="131"/>
                        <a:pt x="70" y="132"/>
                      </a:cubicBezTo>
                      <a:cubicBezTo>
                        <a:pt x="70" y="143"/>
                        <a:pt x="70" y="143"/>
                        <a:pt x="70" y="143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252" y="222"/>
                        <a:pt x="398" y="369"/>
                        <a:pt x="398" y="550"/>
                      </a:cubicBezTo>
                      <a:cubicBezTo>
                        <a:pt x="398" y="610"/>
                        <a:pt x="382" y="666"/>
                        <a:pt x="354" y="714"/>
                      </a:cubicBezTo>
                      <a:cubicBezTo>
                        <a:pt x="433" y="759"/>
                        <a:pt x="433" y="759"/>
                        <a:pt x="433" y="759"/>
                      </a:cubicBezTo>
                      <a:cubicBezTo>
                        <a:pt x="434" y="759"/>
                        <a:pt x="435" y="758"/>
                        <a:pt x="436" y="758"/>
                      </a:cubicBezTo>
                      <a:cubicBezTo>
                        <a:pt x="442" y="753"/>
                        <a:pt x="445" y="746"/>
                        <a:pt x="443" y="740"/>
                      </a:cubicBezTo>
                      <a:cubicBezTo>
                        <a:pt x="443" y="740"/>
                        <a:pt x="443" y="740"/>
                        <a:pt x="443" y="740"/>
                      </a:cubicBezTo>
                      <a:cubicBezTo>
                        <a:pt x="441" y="733"/>
                        <a:pt x="442" y="726"/>
                        <a:pt x="446" y="720"/>
                      </a:cubicBezTo>
                      <a:cubicBezTo>
                        <a:pt x="454" y="705"/>
                        <a:pt x="472" y="701"/>
                        <a:pt x="487" y="709"/>
                      </a:cubicBezTo>
                      <a:cubicBezTo>
                        <a:pt x="501" y="717"/>
                        <a:pt x="506" y="736"/>
                        <a:pt x="498" y="750"/>
                      </a:cubicBezTo>
                      <a:cubicBezTo>
                        <a:pt x="494" y="756"/>
                        <a:pt x="489" y="761"/>
                        <a:pt x="482" y="763"/>
                      </a:cubicBezTo>
                      <a:cubicBezTo>
                        <a:pt x="476" y="764"/>
                        <a:pt x="471" y="770"/>
                        <a:pt x="470" y="777"/>
                      </a:cubicBezTo>
                      <a:cubicBezTo>
                        <a:pt x="470" y="778"/>
                        <a:pt x="470" y="780"/>
                        <a:pt x="470" y="781"/>
                      </a:cubicBezTo>
                      <a:cubicBezTo>
                        <a:pt x="547" y="826"/>
                        <a:pt x="547" y="826"/>
                        <a:pt x="547" y="826"/>
                      </a:cubicBezTo>
                      <a:cubicBezTo>
                        <a:pt x="594" y="745"/>
                        <a:pt x="621" y="651"/>
                        <a:pt x="621" y="550"/>
                      </a:cubicBezTo>
                      <a:cubicBezTo>
                        <a:pt x="621" y="246"/>
                        <a:pt x="374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3" name="Freeform 17"/>
                <p:cNvSpPr>
                  <a:spLocks/>
                </p:cNvSpPr>
                <p:nvPr/>
              </p:nvSpPr>
              <p:spPr bwMode="gray">
                <a:xfrm>
                  <a:off x="2169" y="2414"/>
                  <a:ext cx="1397" cy="587"/>
                </a:xfrm>
                <a:custGeom>
                  <a:avLst/>
                  <a:gdLst>
                    <a:gd name="T0" fmla="*/ 876 w 953"/>
                    <a:gd name="T1" fmla="*/ 80 h 400"/>
                    <a:gd name="T2" fmla="*/ 876 w 953"/>
                    <a:gd name="T3" fmla="*/ 76 h 400"/>
                    <a:gd name="T4" fmla="*/ 888 w 953"/>
                    <a:gd name="T5" fmla="*/ 62 h 400"/>
                    <a:gd name="T6" fmla="*/ 904 w 953"/>
                    <a:gd name="T7" fmla="*/ 49 h 400"/>
                    <a:gd name="T8" fmla="*/ 893 w 953"/>
                    <a:gd name="T9" fmla="*/ 8 h 400"/>
                    <a:gd name="T10" fmla="*/ 852 w 953"/>
                    <a:gd name="T11" fmla="*/ 19 h 400"/>
                    <a:gd name="T12" fmla="*/ 849 w 953"/>
                    <a:gd name="T13" fmla="*/ 39 h 400"/>
                    <a:gd name="T14" fmla="*/ 849 w 953"/>
                    <a:gd name="T15" fmla="*/ 39 h 400"/>
                    <a:gd name="T16" fmla="*/ 842 w 953"/>
                    <a:gd name="T17" fmla="*/ 57 h 400"/>
                    <a:gd name="T18" fmla="*/ 839 w 953"/>
                    <a:gd name="T19" fmla="*/ 58 h 400"/>
                    <a:gd name="T20" fmla="*/ 760 w 953"/>
                    <a:gd name="T21" fmla="*/ 13 h 400"/>
                    <a:gd name="T22" fmla="*/ 476 w 953"/>
                    <a:gd name="T23" fmla="*/ 177 h 400"/>
                    <a:gd name="T24" fmla="*/ 192 w 953"/>
                    <a:gd name="T25" fmla="*/ 13 h 400"/>
                    <a:gd name="T26" fmla="*/ 112 w 953"/>
                    <a:gd name="T27" fmla="*/ 60 h 400"/>
                    <a:gd name="T28" fmla="*/ 124 w 953"/>
                    <a:gd name="T29" fmla="*/ 72 h 400"/>
                    <a:gd name="T30" fmla="*/ 124 w 953"/>
                    <a:gd name="T31" fmla="*/ 72 h 400"/>
                    <a:gd name="T32" fmla="*/ 140 w 953"/>
                    <a:gd name="T33" fmla="*/ 85 h 400"/>
                    <a:gd name="T34" fmla="*/ 128 w 953"/>
                    <a:gd name="T35" fmla="*/ 126 h 400"/>
                    <a:gd name="T36" fmla="*/ 87 w 953"/>
                    <a:gd name="T37" fmla="*/ 116 h 400"/>
                    <a:gd name="T38" fmla="*/ 84 w 953"/>
                    <a:gd name="T39" fmla="*/ 95 h 400"/>
                    <a:gd name="T40" fmla="*/ 79 w 953"/>
                    <a:gd name="T41" fmla="*/ 79 h 400"/>
                    <a:gd name="T42" fmla="*/ 0 w 953"/>
                    <a:gd name="T43" fmla="*/ 124 h 400"/>
                    <a:gd name="T44" fmla="*/ 476 w 953"/>
                    <a:gd name="T45" fmla="*/ 400 h 400"/>
                    <a:gd name="T46" fmla="*/ 953 w 953"/>
                    <a:gd name="T47" fmla="*/ 125 h 400"/>
                    <a:gd name="T48" fmla="*/ 876 w 953"/>
                    <a:gd name="T49" fmla="*/ 80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953"/>
                    <a:gd name="T76" fmla="*/ 0 h 400"/>
                    <a:gd name="T77" fmla="*/ 953 w 953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953" h="400">
                      <a:moveTo>
                        <a:pt x="876" y="80"/>
                      </a:moveTo>
                      <a:cubicBezTo>
                        <a:pt x="876" y="79"/>
                        <a:pt x="876" y="77"/>
                        <a:pt x="876" y="76"/>
                      </a:cubicBezTo>
                      <a:cubicBezTo>
                        <a:pt x="877" y="69"/>
                        <a:pt x="882" y="63"/>
                        <a:pt x="888" y="62"/>
                      </a:cubicBezTo>
                      <a:cubicBezTo>
                        <a:pt x="895" y="60"/>
                        <a:pt x="900" y="55"/>
                        <a:pt x="904" y="49"/>
                      </a:cubicBezTo>
                      <a:cubicBezTo>
                        <a:pt x="912" y="35"/>
                        <a:pt x="907" y="16"/>
                        <a:pt x="893" y="8"/>
                      </a:cubicBezTo>
                      <a:cubicBezTo>
                        <a:pt x="878" y="0"/>
                        <a:pt x="860" y="4"/>
                        <a:pt x="852" y="19"/>
                      </a:cubicBezTo>
                      <a:cubicBezTo>
                        <a:pt x="848" y="25"/>
                        <a:pt x="847" y="32"/>
                        <a:pt x="849" y="39"/>
                      </a:cubicBezTo>
                      <a:cubicBezTo>
                        <a:pt x="849" y="39"/>
                        <a:pt x="849" y="39"/>
                        <a:pt x="849" y="39"/>
                      </a:cubicBezTo>
                      <a:cubicBezTo>
                        <a:pt x="851" y="45"/>
                        <a:pt x="848" y="52"/>
                        <a:pt x="842" y="57"/>
                      </a:cubicBezTo>
                      <a:cubicBezTo>
                        <a:pt x="841" y="57"/>
                        <a:pt x="840" y="58"/>
                        <a:pt x="839" y="58"/>
                      </a:cubicBezTo>
                      <a:cubicBezTo>
                        <a:pt x="760" y="13"/>
                        <a:pt x="760" y="13"/>
                        <a:pt x="760" y="13"/>
                      </a:cubicBezTo>
                      <a:cubicBezTo>
                        <a:pt x="704" y="111"/>
                        <a:pt x="598" y="177"/>
                        <a:pt x="476" y="177"/>
                      </a:cubicBezTo>
                      <a:cubicBezTo>
                        <a:pt x="355" y="177"/>
                        <a:pt x="249" y="111"/>
                        <a:pt x="192" y="13"/>
                      </a:cubicBezTo>
                      <a:cubicBezTo>
                        <a:pt x="112" y="60"/>
                        <a:pt x="112" y="60"/>
                        <a:pt x="112" y="60"/>
                      </a:cubicBezTo>
                      <a:cubicBezTo>
                        <a:pt x="113" y="66"/>
                        <a:pt x="118" y="71"/>
                        <a:pt x="124" y="72"/>
                      </a:cubicBezTo>
                      <a:cubicBezTo>
                        <a:pt x="124" y="72"/>
                        <a:pt x="124" y="72"/>
                        <a:pt x="124" y="72"/>
                      </a:cubicBezTo>
                      <a:cubicBezTo>
                        <a:pt x="130" y="75"/>
                        <a:pt x="136" y="79"/>
                        <a:pt x="140" y="85"/>
                      </a:cubicBezTo>
                      <a:cubicBezTo>
                        <a:pt x="148" y="100"/>
                        <a:pt x="143" y="118"/>
                        <a:pt x="128" y="126"/>
                      </a:cubicBezTo>
                      <a:cubicBezTo>
                        <a:pt x="114" y="135"/>
                        <a:pt x="96" y="130"/>
                        <a:pt x="87" y="116"/>
                      </a:cubicBezTo>
                      <a:cubicBezTo>
                        <a:pt x="84" y="109"/>
                        <a:pt x="83" y="102"/>
                        <a:pt x="84" y="95"/>
                      </a:cubicBezTo>
                      <a:cubicBezTo>
                        <a:pt x="86" y="90"/>
                        <a:pt x="84" y="83"/>
                        <a:pt x="79" y="79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95" y="289"/>
                        <a:pt x="273" y="400"/>
                        <a:pt x="476" y="400"/>
                      </a:cubicBezTo>
                      <a:cubicBezTo>
                        <a:pt x="680" y="400"/>
                        <a:pt x="858" y="289"/>
                        <a:pt x="953" y="125"/>
                      </a:cubicBezTo>
                      <a:lnTo>
                        <a:pt x="876" y="8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5618" name="Oval 18"/>
            <p:cNvSpPr>
              <a:spLocks noChangeArrowheads="1"/>
            </p:cNvSpPr>
            <p:nvPr/>
          </p:nvSpPr>
          <p:spPr bwMode="auto">
            <a:xfrm>
              <a:off x="1460" y="1637"/>
              <a:ext cx="345" cy="344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8F8F8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r-TR" sz="3800" noProof="1">
                <a:solidFill>
                  <a:srgbClr val="000000"/>
                </a:solidFill>
              </a:endParaRPr>
            </a:p>
          </p:txBody>
        </p: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HAVA AKIM HIZI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409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67000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HAVA AKIM HIZI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700" i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800" i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«Hava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akım hızı saniyede 0,3-0,5 metreyi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aşmamalı» </a:t>
            </a: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1000" b="1" i="1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Aşarsa,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vücut ile çevresindeki hava arasında hava akımın etkisi ile ısı transferi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olur ve </a:t>
            </a:r>
            <a:r>
              <a:rPr lang="tr-TR" sz="2000" b="1" i="1" dirty="0" smtClean="0">
                <a:solidFill>
                  <a:srgbClr val="C00000"/>
                </a:solidFill>
                <a:latin typeface="Calibri"/>
                <a:cs typeface="Arial"/>
              </a:rPr>
              <a:t>ısı stresleri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oluşur.</a:t>
            </a:r>
          </a:p>
          <a:p>
            <a:pPr marL="108000" lvl="1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1600" b="1" i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lvl="1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Eğer;</a:t>
            </a:r>
          </a:p>
          <a:p>
            <a:pPr marL="450900" lvl="1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§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Hava vücuttan </a:t>
            </a:r>
            <a:r>
              <a:rPr lang="tr-TR" sz="2000" b="1" i="1" dirty="0" smtClean="0">
                <a:solidFill>
                  <a:srgbClr val="C00000"/>
                </a:solidFill>
                <a:latin typeface="Calibri"/>
                <a:cs typeface="Arial"/>
              </a:rPr>
              <a:t>serin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ise vücut </a:t>
            </a:r>
            <a:r>
              <a:rPr lang="tr-TR" sz="2000" b="1" i="1" dirty="0">
                <a:solidFill>
                  <a:srgbClr val="6B9B1A"/>
                </a:solidFill>
                <a:latin typeface="Calibri"/>
                <a:cs typeface="Arial"/>
              </a:rPr>
              <a:t>ısısı </a:t>
            </a:r>
            <a:r>
              <a:rPr lang="tr-TR" sz="2000" b="1" i="1" dirty="0" smtClean="0">
                <a:solidFill>
                  <a:srgbClr val="6B9B1A"/>
                </a:solidFill>
                <a:latin typeface="Calibri"/>
                <a:cs typeface="Arial"/>
              </a:rPr>
              <a:t>azalır. </a:t>
            </a:r>
          </a:p>
          <a:p>
            <a:pPr marL="450900" lvl="1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§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Hava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vücuttan </a:t>
            </a:r>
            <a:r>
              <a:rPr lang="tr-TR" sz="2000" b="1" i="1" dirty="0" smtClean="0">
                <a:solidFill>
                  <a:srgbClr val="C00000"/>
                </a:solidFill>
                <a:latin typeface="Calibri"/>
                <a:cs typeface="Arial"/>
              </a:rPr>
              <a:t>sıcak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 ise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vücut </a:t>
            </a:r>
            <a:r>
              <a:rPr lang="tr-TR" sz="2000" b="1" i="1" dirty="0">
                <a:solidFill>
                  <a:srgbClr val="6B9B1A"/>
                </a:solidFill>
                <a:latin typeface="Calibri"/>
                <a:cs typeface="Arial"/>
              </a:rPr>
              <a:t>ısısı artar</a:t>
            </a:r>
            <a:r>
              <a:rPr lang="tr-TR" sz="2000" b="1" i="1" dirty="0" smtClean="0">
                <a:solidFill>
                  <a:srgbClr val="6B9B1A"/>
                </a:solidFill>
                <a:latin typeface="Calibri"/>
                <a:cs typeface="Arial"/>
              </a:rPr>
              <a:t>. </a:t>
            </a:r>
            <a:endParaRPr lang="tr-TR" sz="2000" b="1" i="1" dirty="0">
              <a:solidFill>
                <a:srgbClr val="6B9B1A"/>
              </a:solidFill>
              <a:latin typeface="Calibri"/>
              <a:cs typeface="Arial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i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Hava akım hızı </a:t>
            </a:r>
            <a:r>
              <a:rPr lang="tr-TR" sz="2000" b="1" i="1" dirty="0" smtClean="0">
                <a:solidFill>
                  <a:srgbClr val="6B9B1A"/>
                </a:solidFill>
                <a:latin typeface="Calibri"/>
                <a:cs typeface="Arial"/>
              </a:rPr>
              <a:t>«Anemometre»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 ile ölçülür. </a:t>
            </a:r>
            <a:endParaRPr lang="tr-TR" sz="2000" i="1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166" y="1342"/>
            <a:chExt cx="934" cy="934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66" y="1342"/>
              <a:ext cx="934" cy="934"/>
              <a:chOff x="1710" y="1035"/>
              <a:chExt cx="2316" cy="2316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3600000">
                <a:off x="1710" y="1035"/>
                <a:ext cx="2316" cy="2316"/>
                <a:chOff x="1710" y="1035"/>
                <a:chExt cx="2316" cy="2316"/>
              </a:xfrm>
            </p:grpSpPr>
            <p:sp>
              <p:nvSpPr>
                <p:cNvPr id="25624" name="Freeform 11"/>
                <p:cNvSpPr>
                  <a:spLocks/>
                </p:cNvSpPr>
                <p:nvPr/>
              </p:nvSpPr>
              <p:spPr bwMode="gray">
                <a:xfrm>
                  <a:off x="2866" y="1599"/>
                  <a:ext cx="1160" cy="1752"/>
                </a:xfrm>
                <a:custGeom>
                  <a:avLst/>
                  <a:gdLst>
                    <a:gd name="T0" fmla="*/ 688 w 794"/>
                    <a:gd name="T1" fmla="*/ 9 h 1200"/>
                    <a:gd name="T2" fmla="*/ 602 w 794"/>
                    <a:gd name="T3" fmla="*/ 59 h 1200"/>
                    <a:gd name="T4" fmla="*/ 598 w 794"/>
                    <a:gd name="T5" fmla="*/ 57 h 1200"/>
                    <a:gd name="T6" fmla="*/ 592 w 794"/>
                    <a:gd name="T7" fmla="*/ 40 h 1200"/>
                    <a:gd name="T8" fmla="*/ 589 w 794"/>
                    <a:gd name="T9" fmla="*/ 19 h 1200"/>
                    <a:gd name="T10" fmla="*/ 548 w 794"/>
                    <a:gd name="T11" fmla="*/ 8 h 1200"/>
                    <a:gd name="T12" fmla="*/ 537 w 794"/>
                    <a:gd name="T13" fmla="*/ 49 h 1200"/>
                    <a:gd name="T14" fmla="*/ 553 w 794"/>
                    <a:gd name="T15" fmla="*/ 62 h 1200"/>
                    <a:gd name="T16" fmla="*/ 553 w 794"/>
                    <a:gd name="T17" fmla="*/ 62 h 1200"/>
                    <a:gd name="T18" fmla="*/ 565 w 794"/>
                    <a:gd name="T19" fmla="*/ 76 h 1200"/>
                    <a:gd name="T20" fmla="*/ 565 w 794"/>
                    <a:gd name="T21" fmla="*/ 80 h 1200"/>
                    <a:gd name="T22" fmla="*/ 477 w 794"/>
                    <a:gd name="T23" fmla="*/ 131 h 1200"/>
                    <a:gd name="T24" fmla="*/ 551 w 794"/>
                    <a:gd name="T25" fmla="*/ 406 h 1200"/>
                    <a:gd name="T26" fmla="*/ 477 w 794"/>
                    <a:gd name="T27" fmla="*/ 681 h 1200"/>
                    <a:gd name="T28" fmla="*/ 0 w 794"/>
                    <a:gd name="T29" fmla="*/ 957 h 1200"/>
                    <a:gd name="T30" fmla="*/ 0 w 794"/>
                    <a:gd name="T31" fmla="*/ 1047 h 1200"/>
                    <a:gd name="T32" fmla="*/ 0 w 794"/>
                    <a:gd name="T33" fmla="*/ 1058 h 1200"/>
                    <a:gd name="T34" fmla="*/ 4 w 794"/>
                    <a:gd name="T35" fmla="*/ 1060 h 1200"/>
                    <a:gd name="T36" fmla="*/ 22 w 794"/>
                    <a:gd name="T37" fmla="*/ 1056 h 1200"/>
                    <a:gd name="T38" fmla="*/ 22 w 794"/>
                    <a:gd name="T39" fmla="*/ 1056 h 1200"/>
                    <a:gd name="T40" fmla="*/ 42 w 794"/>
                    <a:gd name="T41" fmla="*/ 1049 h 1200"/>
                    <a:gd name="T42" fmla="*/ 71 w 794"/>
                    <a:gd name="T43" fmla="*/ 1079 h 1200"/>
                    <a:gd name="T44" fmla="*/ 42 w 794"/>
                    <a:gd name="T45" fmla="*/ 1110 h 1200"/>
                    <a:gd name="T46" fmla="*/ 22 w 794"/>
                    <a:gd name="T47" fmla="*/ 1102 h 1200"/>
                    <a:gd name="T48" fmla="*/ 4 w 794"/>
                    <a:gd name="T49" fmla="*/ 1099 h 1200"/>
                    <a:gd name="T50" fmla="*/ 0 w 794"/>
                    <a:gd name="T51" fmla="*/ 1101 h 1200"/>
                    <a:gd name="T52" fmla="*/ 0 w 794"/>
                    <a:gd name="T53" fmla="*/ 1108 h 1200"/>
                    <a:gd name="T54" fmla="*/ 0 w 794"/>
                    <a:gd name="T55" fmla="*/ 1200 h 1200"/>
                    <a:gd name="T56" fmla="*/ 688 w 794"/>
                    <a:gd name="T57" fmla="*/ 803 h 1200"/>
                    <a:gd name="T58" fmla="*/ 794 w 794"/>
                    <a:gd name="T59" fmla="*/ 406 h 1200"/>
                    <a:gd name="T60" fmla="*/ 688 w 794"/>
                    <a:gd name="T61" fmla="*/ 9 h 12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794"/>
                    <a:gd name="T94" fmla="*/ 0 h 1200"/>
                    <a:gd name="T95" fmla="*/ 794 w 794"/>
                    <a:gd name="T96" fmla="*/ 1200 h 120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794" h="1200">
                      <a:moveTo>
                        <a:pt x="688" y="9"/>
                      </a:move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58"/>
                        <a:pt x="600" y="58"/>
                        <a:pt x="598" y="57"/>
                      </a:cubicBezTo>
                      <a:cubicBezTo>
                        <a:pt x="593" y="53"/>
                        <a:pt x="590" y="45"/>
                        <a:pt x="592" y="40"/>
                      </a:cubicBezTo>
                      <a:cubicBezTo>
                        <a:pt x="594" y="33"/>
                        <a:pt x="593" y="25"/>
                        <a:pt x="589" y="19"/>
                      </a:cubicBezTo>
                      <a:cubicBezTo>
                        <a:pt x="581" y="5"/>
                        <a:pt x="563" y="0"/>
                        <a:pt x="548" y="8"/>
                      </a:cubicBezTo>
                      <a:cubicBezTo>
                        <a:pt x="534" y="17"/>
                        <a:pt x="529" y="35"/>
                        <a:pt x="537" y="49"/>
                      </a:cubicBezTo>
                      <a:cubicBezTo>
                        <a:pt x="540" y="56"/>
                        <a:pt x="546" y="60"/>
                        <a:pt x="553" y="62"/>
                      </a:cubicBezTo>
                      <a:cubicBezTo>
                        <a:pt x="553" y="62"/>
                        <a:pt x="553" y="62"/>
                        <a:pt x="553" y="62"/>
                      </a:cubicBezTo>
                      <a:cubicBezTo>
                        <a:pt x="559" y="63"/>
                        <a:pt x="564" y="69"/>
                        <a:pt x="565" y="76"/>
                      </a:cubicBezTo>
                      <a:cubicBezTo>
                        <a:pt x="565" y="78"/>
                        <a:pt x="565" y="79"/>
                        <a:pt x="565" y="80"/>
                      </a:cubicBezTo>
                      <a:cubicBezTo>
                        <a:pt x="477" y="131"/>
                        <a:pt x="477" y="131"/>
                        <a:pt x="477" y="131"/>
                      </a:cubicBezTo>
                      <a:cubicBezTo>
                        <a:pt x="524" y="212"/>
                        <a:pt x="551" y="306"/>
                        <a:pt x="551" y="406"/>
                      </a:cubicBezTo>
                      <a:cubicBezTo>
                        <a:pt x="551" y="507"/>
                        <a:pt x="524" y="601"/>
                        <a:pt x="477" y="681"/>
                      </a:cubicBezTo>
                      <a:cubicBezTo>
                        <a:pt x="382" y="846"/>
                        <a:pt x="204" y="957"/>
                        <a:pt x="0" y="957"/>
                      </a:cubicBezTo>
                      <a:cubicBezTo>
                        <a:pt x="0" y="1047"/>
                        <a:pt x="0" y="1047"/>
                        <a:pt x="0" y="1047"/>
                      </a:cubicBezTo>
                      <a:cubicBezTo>
                        <a:pt x="0" y="1058"/>
                        <a:pt x="0" y="1058"/>
                        <a:pt x="0" y="1058"/>
                      </a:cubicBezTo>
                      <a:cubicBezTo>
                        <a:pt x="2" y="1058"/>
                        <a:pt x="3" y="1059"/>
                        <a:pt x="4" y="1060"/>
                      </a:cubicBezTo>
                      <a:cubicBezTo>
                        <a:pt x="10" y="1063"/>
                        <a:pt x="18" y="1061"/>
                        <a:pt x="22" y="1056"/>
                      </a:cubicBezTo>
                      <a:cubicBezTo>
                        <a:pt x="22" y="1056"/>
                        <a:pt x="22" y="1056"/>
                        <a:pt x="22" y="1056"/>
                      </a:cubicBezTo>
                      <a:cubicBezTo>
                        <a:pt x="27" y="1052"/>
                        <a:pt x="34" y="1049"/>
                        <a:pt x="42" y="1049"/>
                      </a:cubicBezTo>
                      <a:cubicBezTo>
                        <a:pt x="58" y="1049"/>
                        <a:pt x="71" y="1063"/>
                        <a:pt x="71" y="1079"/>
                      </a:cubicBezTo>
                      <a:cubicBezTo>
                        <a:pt x="71" y="1096"/>
                        <a:pt x="58" y="1110"/>
                        <a:pt x="42" y="1110"/>
                      </a:cubicBezTo>
                      <a:cubicBezTo>
                        <a:pt x="34" y="1110"/>
                        <a:pt x="27" y="1107"/>
                        <a:pt x="22" y="1102"/>
                      </a:cubicBezTo>
                      <a:cubicBezTo>
                        <a:pt x="18" y="1097"/>
                        <a:pt x="10" y="1096"/>
                        <a:pt x="4" y="1099"/>
                      </a:cubicBezTo>
                      <a:cubicBezTo>
                        <a:pt x="3" y="1099"/>
                        <a:pt x="2" y="1100"/>
                        <a:pt x="0" y="1101"/>
                      </a:cubicBezTo>
                      <a:cubicBezTo>
                        <a:pt x="0" y="1108"/>
                        <a:pt x="0" y="1108"/>
                        <a:pt x="0" y="1108"/>
                      </a:cubicBezTo>
                      <a:cubicBezTo>
                        <a:pt x="0" y="1200"/>
                        <a:pt x="0" y="1200"/>
                        <a:pt x="0" y="1200"/>
                      </a:cubicBezTo>
                      <a:cubicBezTo>
                        <a:pt x="294" y="1200"/>
                        <a:pt x="551" y="1040"/>
                        <a:pt x="688" y="803"/>
                      </a:cubicBezTo>
                      <a:cubicBezTo>
                        <a:pt x="755" y="686"/>
                        <a:pt x="794" y="551"/>
                        <a:pt x="794" y="406"/>
                      </a:cubicBezTo>
                      <a:cubicBezTo>
                        <a:pt x="794" y="262"/>
                        <a:pt x="755" y="126"/>
                        <a:pt x="688" y="9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5" name="Freeform 12"/>
                <p:cNvSpPr>
                  <a:spLocks/>
                </p:cNvSpPr>
                <p:nvPr/>
              </p:nvSpPr>
              <p:spPr bwMode="gray">
                <a:xfrm>
                  <a:off x="1710" y="1612"/>
                  <a:ext cx="1262" cy="1739"/>
                </a:xfrm>
                <a:custGeom>
                  <a:avLst/>
                  <a:gdLst>
                    <a:gd name="T0" fmla="*/ 835 w 864"/>
                    <a:gd name="T1" fmla="*/ 1040 h 1191"/>
                    <a:gd name="T2" fmla="*/ 815 w 864"/>
                    <a:gd name="T3" fmla="*/ 1047 h 1191"/>
                    <a:gd name="T4" fmla="*/ 815 w 864"/>
                    <a:gd name="T5" fmla="*/ 1047 h 1191"/>
                    <a:gd name="T6" fmla="*/ 797 w 864"/>
                    <a:gd name="T7" fmla="*/ 1051 h 1191"/>
                    <a:gd name="T8" fmla="*/ 793 w 864"/>
                    <a:gd name="T9" fmla="*/ 1049 h 1191"/>
                    <a:gd name="T10" fmla="*/ 793 w 864"/>
                    <a:gd name="T11" fmla="*/ 1038 h 1191"/>
                    <a:gd name="T12" fmla="*/ 793 w 864"/>
                    <a:gd name="T13" fmla="*/ 948 h 1191"/>
                    <a:gd name="T14" fmla="*/ 317 w 864"/>
                    <a:gd name="T15" fmla="*/ 672 h 1191"/>
                    <a:gd name="T16" fmla="*/ 243 w 864"/>
                    <a:gd name="T17" fmla="*/ 397 h 1191"/>
                    <a:gd name="T18" fmla="*/ 317 w 864"/>
                    <a:gd name="T19" fmla="*/ 122 h 1191"/>
                    <a:gd name="T20" fmla="*/ 231 w 864"/>
                    <a:gd name="T21" fmla="*/ 73 h 1191"/>
                    <a:gd name="T22" fmla="*/ 228 w 864"/>
                    <a:gd name="T23" fmla="*/ 75 h 1191"/>
                    <a:gd name="T24" fmla="*/ 221 w 864"/>
                    <a:gd name="T25" fmla="*/ 92 h 1191"/>
                    <a:gd name="T26" fmla="*/ 221 w 864"/>
                    <a:gd name="T27" fmla="*/ 92 h 1191"/>
                    <a:gd name="T28" fmla="*/ 218 w 864"/>
                    <a:gd name="T29" fmla="*/ 113 h 1191"/>
                    <a:gd name="T30" fmla="*/ 177 w 864"/>
                    <a:gd name="T31" fmla="*/ 123 h 1191"/>
                    <a:gd name="T32" fmla="*/ 166 w 864"/>
                    <a:gd name="T33" fmla="*/ 82 h 1191"/>
                    <a:gd name="T34" fmla="*/ 182 w 864"/>
                    <a:gd name="T35" fmla="*/ 69 h 1191"/>
                    <a:gd name="T36" fmla="*/ 194 w 864"/>
                    <a:gd name="T37" fmla="*/ 55 h 1191"/>
                    <a:gd name="T38" fmla="*/ 194 w 864"/>
                    <a:gd name="T39" fmla="*/ 51 h 1191"/>
                    <a:gd name="T40" fmla="*/ 106 w 864"/>
                    <a:gd name="T41" fmla="*/ 0 h 1191"/>
                    <a:gd name="T42" fmla="*/ 0 w 864"/>
                    <a:gd name="T43" fmla="*/ 397 h 1191"/>
                    <a:gd name="T44" fmla="*/ 106 w 864"/>
                    <a:gd name="T45" fmla="*/ 794 h 1191"/>
                    <a:gd name="T46" fmla="*/ 793 w 864"/>
                    <a:gd name="T47" fmla="*/ 1191 h 1191"/>
                    <a:gd name="T48" fmla="*/ 793 w 864"/>
                    <a:gd name="T49" fmla="*/ 1099 h 1191"/>
                    <a:gd name="T50" fmla="*/ 793 w 864"/>
                    <a:gd name="T51" fmla="*/ 1092 h 1191"/>
                    <a:gd name="T52" fmla="*/ 797 w 864"/>
                    <a:gd name="T53" fmla="*/ 1090 h 1191"/>
                    <a:gd name="T54" fmla="*/ 815 w 864"/>
                    <a:gd name="T55" fmla="*/ 1093 h 1191"/>
                    <a:gd name="T56" fmla="*/ 835 w 864"/>
                    <a:gd name="T57" fmla="*/ 1101 h 1191"/>
                    <a:gd name="T58" fmla="*/ 864 w 864"/>
                    <a:gd name="T59" fmla="*/ 1070 h 1191"/>
                    <a:gd name="T60" fmla="*/ 835 w 864"/>
                    <a:gd name="T61" fmla="*/ 1040 h 119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864"/>
                    <a:gd name="T94" fmla="*/ 0 h 1191"/>
                    <a:gd name="T95" fmla="*/ 864 w 864"/>
                    <a:gd name="T96" fmla="*/ 1191 h 119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864" h="1191">
                      <a:moveTo>
                        <a:pt x="835" y="1040"/>
                      </a:moveTo>
                      <a:cubicBezTo>
                        <a:pt x="827" y="1040"/>
                        <a:pt x="820" y="1043"/>
                        <a:pt x="815" y="1047"/>
                      </a:cubicBezTo>
                      <a:cubicBezTo>
                        <a:pt x="815" y="1047"/>
                        <a:pt x="815" y="1047"/>
                        <a:pt x="815" y="1047"/>
                      </a:cubicBezTo>
                      <a:cubicBezTo>
                        <a:pt x="811" y="1052"/>
                        <a:pt x="803" y="1054"/>
                        <a:pt x="797" y="1051"/>
                      </a:cubicBezTo>
                      <a:cubicBezTo>
                        <a:pt x="796" y="1050"/>
                        <a:pt x="795" y="1049"/>
                        <a:pt x="793" y="1049"/>
                      </a:cubicBezTo>
                      <a:cubicBezTo>
                        <a:pt x="793" y="1038"/>
                        <a:pt x="793" y="1038"/>
                        <a:pt x="793" y="1038"/>
                      </a:cubicBezTo>
                      <a:cubicBezTo>
                        <a:pt x="793" y="948"/>
                        <a:pt x="793" y="948"/>
                        <a:pt x="793" y="948"/>
                      </a:cubicBezTo>
                      <a:cubicBezTo>
                        <a:pt x="590" y="948"/>
                        <a:pt x="412" y="837"/>
                        <a:pt x="317" y="672"/>
                      </a:cubicBezTo>
                      <a:cubicBezTo>
                        <a:pt x="270" y="592"/>
                        <a:pt x="243" y="498"/>
                        <a:pt x="243" y="397"/>
                      </a:cubicBezTo>
                      <a:cubicBezTo>
                        <a:pt x="243" y="297"/>
                        <a:pt x="270" y="203"/>
                        <a:pt x="317" y="122"/>
                      </a:cubicBezTo>
                      <a:cubicBezTo>
                        <a:pt x="231" y="73"/>
                        <a:pt x="231" y="73"/>
                        <a:pt x="231" y="73"/>
                      </a:cubicBezTo>
                      <a:cubicBezTo>
                        <a:pt x="230" y="73"/>
                        <a:pt x="229" y="74"/>
                        <a:pt x="228" y="75"/>
                      </a:cubicBezTo>
                      <a:cubicBezTo>
                        <a:pt x="222" y="79"/>
                        <a:pt x="219" y="86"/>
                        <a:pt x="221" y="92"/>
                      </a:cubicBezTo>
                      <a:cubicBezTo>
                        <a:pt x="221" y="92"/>
                        <a:pt x="221" y="92"/>
                        <a:pt x="221" y="92"/>
                      </a:cubicBezTo>
                      <a:cubicBezTo>
                        <a:pt x="223" y="99"/>
                        <a:pt x="222" y="106"/>
                        <a:pt x="218" y="113"/>
                      </a:cubicBezTo>
                      <a:cubicBezTo>
                        <a:pt x="210" y="127"/>
                        <a:pt x="192" y="131"/>
                        <a:pt x="177" y="123"/>
                      </a:cubicBezTo>
                      <a:cubicBezTo>
                        <a:pt x="163" y="115"/>
                        <a:pt x="158" y="96"/>
                        <a:pt x="166" y="82"/>
                      </a:cubicBezTo>
                      <a:cubicBezTo>
                        <a:pt x="169" y="76"/>
                        <a:pt x="175" y="71"/>
                        <a:pt x="182" y="69"/>
                      </a:cubicBezTo>
                      <a:cubicBezTo>
                        <a:pt x="188" y="68"/>
                        <a:pt x="193" y="62"/>
                        <a:pt x="194" y="55"/>
                      </a:cubicBezTo>
                      <a:cubicBezTo>
                        <a:pt x="194" y="54"/>
                        <a:pt x="194" y="52"/>
                        <a:pt x="194" y="51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38" y="117"/>
                        <a:pt x="0" y="253"/>
                        <a:pt x="0" y="397"/>
                      </a:cubicBezTo>
                      <a:cubicBezTo>
                        <a:pt x="0" y="542"/>
                        <a:pt x="38" y="677"/>
                        <a:pt x="106" y="794"/>
                      </a:cubicBezTo>
                      <a:cubicBezTo>
                        <a:pt x="243" y="1031"/>
                        <a:pt x="500" y="1191"/>
                        <a:pt x="793" y="1191"/>
                      </a:cubicBezTo>
                      <a:cubicBezTo>
                        <a:pt x="793" y="1099"/>
                        <a:pt x="793" y="1099"/>
                        <a:pt x="793" y="1099"/>
                      </a:cubicBezTo>
                      <a:cubicBezTo>
                        <a:pt x="793" y="1092"/>
                        <a:pt x="793" y="1092"/>
                        <a:pt x="793" y="1092"/>
                      </a:cubicBezTo>
                      <a:cubicBezTo>
                        <a:pt x="795" y="1091"/>
                        <a:pt x="796" y="1090"/>
                        <a:pt x="797" y="1090"/>
                      </a:cubicBezTo>
                      <a:cubicBezTo>
                        <a:pt x="803" y="1087"/>
                        <a:pt x="811" y="1088"/>
                        <a:pt x="815" y="1093"/>
                      </a:cubicBezTo>
                      <a:cubicBezTo>
                        <a:pt x="820" y="1098"/>
                        <a:pt x="827" y="1101"/>
                        <a:pt x="835" y="1101"/>
                      </a:cubicBezTo>
                      <a:cubicBezTo>
                        <a:pt x="851" y="1101"/>
                        <a:pt x="864" y="1087"/>
                        <a:pt x="864" y="1070"/>
                      </a:cubicBezTo>
                      <a:cubicBezTo>
                        <a:pt x="864" y="1054"/>
                        <a:pt x="851" y="1040"/>
                        <a:pt x="835" y="1040"/>
                      </a:cubicBezTo>
                      <a:close/>
                    </a:path>
                  </a:pathLst>
                </a:custGeom>
                <a:solidFill>
                  <a:srgbClr val="A90404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6" name="Freeform 13"/>
                <p:cNvSpPr>
                  <a:spLocks/>
                </p:cNvSpPr>
                <p:nvPr/>
              </p:nvSpPr>
              <p:spPr bwMode="gray">
                <a:xfrm>
                  <a:off x="1862" y="1035"/>
                  <a:ext cx="2010" cy="768"/>
                </a:xfrm>
                <a:custGeom>
                  <a:avLst/>
                  <a:gdLst>
                    <a:gd name="T0" fmla="*/ 1164 w 1375"/>
                    <a:gd name="T1" fmla="*/ 518 h 527"/>
                    <a:gd name="T2" fmla="*/ 1252 w 1375"/>
                    <a:gd name="T3" fmla="*/ 467 h 527"/>
                    <a:gd name="T4" fmla="*/ 1252 w 1375"/>
                    <a:gd name="T5" fmla="*/ 463 h 527"/>
                    <a:gd name="T6" fmla="*/ 1240 w 1375"/>
                    <a:gd name="T7" fmla="*/ 449 h 527"/>
                    <a:gd name="T8" fmla="*/ 1240 w 1375"/>
                    <a:gd name="T9" fmla="*/ 449 h 527"/>
                    <a:gd name="T10" fmla="*/ 1224 w 1375"/>
                    <a:gd name="T11" fmla="*/ 436 h 527"/>
                    <a:gd name="T12" fmla="*/ 1235 w 1375"/>
                    <a:gd name="T13" fmla="*/ 395 h 527"/>
                    <a:gd name="T14" fmla="*/ 1276 w 1375"/>
                    <a:gd name="T15" fmla="*/ 406 h 527"/>
                    <a:gd name="T16" fmla="*/ 1279 w 1375"/>
                    <a:gd name="T17" fmla="*/ 427 h 527"/>
                    <a:gd name="T18" fmla="*/ 1285 w 1375"/>
                    <a:gd name="T19" fmla="*/ 444 h 527"/>
                    <a:gd name="T20" fmla="*/ 1289 w 1375"/>
                    <a:gd name="T21" fmla="*/ 446 h 527"/>
                    <a:gd name="T22" fmla="*/ 1375 w 1375"/>
                    <a:gd name="T23" fmla="*/ 396 h 527"/>
                    <a:gd name="T24" fmla="*/ 687 w 1375"/>
                    <a:gd name="T25" fmla="*/ 0 h 527"/>
                    <a:gd name="T26" fmla="*/ 0 w 1375"/>
                    <a:gd name="T27" fmla="*/ 396 h 527"/>
                    <a:gd name="T28" fmla="*/ 88 w 1375"/>
                    <a:gd name="T29" fmla="*/ 447 h 527"/>
                    <a:gd name="T30" fmla="*/ 88 w 1375"/>
                    <a:gd name="T31" fmla="*/ 451 h 527"/>
                    <a:gd name="T32" fmla="*/ 76 w 1375"/>
                    <a:gd name="T33" fmla="*/ 465 h 527"/>
                    <a:gd name="T34" fmla="*/ 60 w 1375"/>
                    <a:gd name="T35" fmla="*/ 478 h 527"/>
                    <a:gd name="T36" fmla="*/ 71 w 1375"/>
                    <a:gd name="T37" fmla="*/ 519 h 527"/>
                    <a:gd name="T38" fmla="*/ 112 w 1375"/>
                    <a:gd name="T39" fmla="*/ 509 h 527"/>
                    <a:gd name="T40" fmla="*/ 115 w 1375"/>
                    <a:gd name="T41" fmla="*/ 488 h 527"/>
                    <a:gd name="T42" fmla="*/ 115 w 1375"/>
                    <a:gd name="T43" fmla="*/ 488 h 527"/>
                    <a:gd name="T44" fmla="*/ 122 w 1375"/>
                    <a:gd name="T45" fmla="*/ 471 h 527"/>
                    <a:gd name="T46" fmla="*/ 125 w 1375"/>
                    <a:gd name="T47" fmla="*/ 469 h 527"/>
                    <a:gd name="T48" fmla="*/ 211 w 1375"/>
                    <a:gd name="T49" fmla="*/ 518 h 527"/>
                    <a:gd name="T50" fmla="*/ 687 w 1375"/>
                    <a:gd name="T51" fmla="*/ 243 h 527"/>
                    <a:gd name="T52" fmla="*/ 1164 w 1375"/>
                    <a:gd name="T53" fmla="*/ 518 h 52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375"/>
                    <a:gd name="T82" fmla="*/ 0 h 527"/>
                    <a:gd name="T83" fmla="*/ 1375 w 1375"/>
                    <a:gd name="T84" fmla="*/ 527 h 52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375" h="527">
                      <a:moveTo>
                        <a:pt x="1164" y="518"/>
                      </a:moveTo>
                      <a:cubicBezTo>
                        <a:pt x="1252" y="467"/>
                        <a:pt x="1252" y="467"/>
                        <a:pt x="1252" y="467"/>
                      </a:cubicBezTo>
                      <a:cubicBezTo>
                        <a:pt x="1252" y="466"/>
                        <a:pt x="1252" y="465"/>
                        <a:pt x="1252" y="463"/>
                      </a:cubicBezTo>
                      <a:cubicBezTo>
                        <a:pt x="1251" y="456"/>
                        <a:pt x="1246" y="450"/>
                        <a:pt x="1240" y="449"/>
                      </a:cubicBezTo>
                      <a:cubicBezTo>
                        <a:pt x="1240" y="449"/>
                        <a:pt x="1240" y="449"/>
                        <a:pt x="1240" y="449"/>
                      </a:cubicBezTo>
                      <a:cubicBezTo>
                        <a:pt x="1233" y="447"/>
                        <a:pt x="1227" y="443"/>
                        <a:pt x="1224" y="436"/>
                      </a:cubicBezTo>
                      <a:cubicBezTo>
                        <a:pt x="1216" y="422"/>
                        <a:pt x="1221" y="404"/>
                        <a:pt x="1235" y="395"/>
                      </a:cubicBezTo>
                      <a:cubicBezTo>
                        <a:pt x="1250" y="387"/>
                        <a:pt x="1268" y="392"/>
                        <a:pt x="1276" y="406"/>
                      </a:cubicBezTo>
                      <a:cubicBezTo>
                        <a:pt x="1280" y="412"/>
                        <a:pt x="1281" y="420"/>
                        <a:pt x="1279" y="427"/>
                      </a:cubicBezTo>
                      <a:cubicBezTo>
                        <a:pt x="1277" y="432"/>
                        <a:pt x="1280" y="440"/>
                        <a:pt x="1285" y="444"/>
                      </a:cubicBezTo>
                      <a:cubicBezTo>
                        <a:pt x="1287" y="445"/>
                        <a:pt x="1288" y="445"/>
                        <a:pt x="1289" y="446"/>
                      </a:cubicBezTo>
                      <a:cubicBezTo>
                        <a:pt x="1375" y="396"/>
                        <a:pt x="1375" y="396"/>
                        <a:pt x="1375" y="396"/>
                      </a:cubicBezTo>
                      <a:cubicBezTo>
                        <a:pt x="1238" y="159"/>
                        <a:pt x="981" y="0"/>
                        <a:pt x="687" y="0"/>
                      </a:cubicBezTo>
                      <a:cubicBezTo>
                        <a:pt x="394" y="0"/>
                        <a:pt x="137" y="159"/>
                        <a:pt x="0" y="396"/>
                      </a:cubicBezTo>
                      <a:cubicBezTo>
                        <a:pt x="88" y="447"/>
                        <a:pt x="88" y="447"/>
                        <a:pt x="88" y="447"/>
                      </a:cubicBezTo>
                      <a:cubicBezTo>
                        <a:pt x="88" y="448"/>
                        <a:pt x="88" y="450"/>
                        <a:pt x="88" y="451"/>
                      </a:cubicBezTo>
                      <a:cubicBezTo>
                        <a:pt x="87" y="458"/>
                        <a:pt x="82" y="464"/>
                        <a:pt x="76" y="465"/>
                      </a:cubicBezTo>
                      <a:cubicBezTo>
                        <a:pt x="69" y="467"/>
                        <a:pt x="63" y="472"/>
                        <a:pt x="60" y="478"/>
                      </a:cubicBezTo>
                      <a:cubicBezTo>
                        <a:pt x="52" y="492"/>
                        <a:pt x="57" y="511"/>
                        <a:pt x="71" y="519"/>
                      </a:cubicBezTo>
                      <a:cubicBezTo>
                        <a:pt x="86" y="527"/>
                        <a:pt x="104" y="523"/>
                        <a:pt x="112" y="509"/>
                      </a:cubicBezTo>
                      <a:cubicBezTo>
                        <a:pt x="116" y="502"/>
                        <a:pt x="117" y="495"/>
                        <a:pt x="115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3" y="482"/>
                        <a:pt x="116" y="475"/>
                        <a:pt x="122" y="471"/>
                      </a:cubicBezTo>
                      <a:cubicBezTo>
                        <a:pt x="123" y="470"/>
                        <a:pt x="124" y="469"/>
                        <a:pt x="125" y="469"/>
                      </a:cubicBezTo>
                      <a:cubicBezTo>
                        <a:pt x="211" y="518"/>
                        <a:pt x="211" y="518"/>
                        <a:pt x="211" y="518"/>
                      </a:cubicBezTo>
                      <a:cubicBezTo>
                        <a:pt x="306" y="354"/>
                        <a:pt x="484" y="243"/>
                        <a:pt x="687" y="243"/>
                      </a:cubicBezTo>
                      <a:cubicBezTo>
                        <a:pt x="891" y="243"/>
                        <a:pt x="1069" y="354"/>
                        <a:pt x="1164" y="518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7200000">
                <a:off x="2059" y="1386"/>
                <a:ext cx="1616" cy="1614"/>
                <a:chOff x="2060" y="1387"/>
                <a:chExt cx="1616" cy="1614"/>
              </a:xfrm>
            </p:grpSpPr>
            <p:sp>
              <p:nvSpPr>
                <p:cNvPr id="25621" name="Freeform 15"/>
                <p:cNvSpPr>
                  <a:spLocks/>
                </p:cNvSpPr>
                <p:nvPr/>
              </p:nvSpPr>
              <p:spPr bwMode="gray">
                <a:xfrm>
                  <a:off x="2060" y="1387"/>
                  <a:ext cx="808" cy="1225"/>
                </a:xfrm>
                <a:custGeom>
                  <a:avLst/>
                  <a:gdLst>
                    <a:gd name="T0" fmla="*/ 550 w 550"/>
                    <a:gd name="T1" fmla="*/ 132 h 836"/>
                    <a:gd name="T2" fmla="*/ 547 w 550"/>
                    <a:gd name="T3" fmla="*/ 130 h 836"/>
                    <a:gd name="T4" fmla="*/ 529 w 550"/>
                    <a:gd name="T5" fmla="*/ 133 h 836"/>
                    <a:gd name="T6" fmla="*/ 529 w 550"/>
                    <a:gd name="T7" fmla="*/ 133 h 836"/>
                    <a:gd name="T8" fmla="*/ 509 w 550"/>
                    <a:gd name="T9" fmla="*/ 141 h 836"/>
                    <a:gd name="T10" fmla="*/ 480 w 550"/>
                    <a:gd name="T11" fmla="*/ 111 h 836"/>
                    <a:gd name="T12" fmla="*/ 509 w 550"/>
                    <a:gd name="T13" fmla="*/ 80 h 836"/>
                    <a:gd name="T14" fmla="*/ 529 w 550"/>
                    <a:gd name="T15" fmla="*/ 88 h 836"/>
                    <a:gd name="T16" fmla="*/ 547 w 550"/>
                    <a:gd name="T17" fmla="*/ 91 h 836"/>
                    <a:gd name="T18" fmla="*/ 550 w 550"/>
                    <a:gd name="T19" fmla="*/ 89 h 836"/>
                    <a:gd name="T20" fmla="*/ 550 w 550"/>
                    <a:gd name="T21" fmla="*/ 82 h 836"/>
                    <a:gd name="T22" fmla="*/ 550 w 550"/>
                    <a:gd name="T23" fmla="*/ 0 h 836"/>
                    <a:gd name="T24" fmla="*/ 0 w 550"/>
                    <a:gd name="T25" fmla="*/ 550 h 836"/>
                    <a:gd name="T26" fmla="*/ 74 w 550"/>
                    <a:gd name="T27" fmla="*/ 825 h 836"/>
                    <a:gd name="T28" fmla="*/ 153 w 550"/>
                    <a:gd name="T29" fmla="*/ 780 h 836"/>
                    <a:gd name="T30" fmla="*/ 158 w 550"/>
                    <a:gd name="T31" fmla="*/ 796 h 836"/>
                    <a:gd name="T32" fmla="*/ 161 w 550"/>
                    <a:gd name="T33" fmla="*/ 817 h 836"/>
                    <a:gd name="T34" fmla="*/ 202 w 550"/>
                    <a:gd name="T35" fmla="*/ 827 h 836"/>
                    <a:gd name="T36" fmla="*/ 214 w 550"/>
                    <a:gd name="T37" fmla="*/ 786 h 836"/>
                    <a:gd name="T38" fmla="*/ 198 w 550"/>
                    <a:gd name="T39" fmla="*/ 773 h 836"/>
                    <a:gd name="T40" fmla="*/ 198 w 550"/>
                    <a:gd name="T41" fmla="*/ 773 h 836"/>
                    <a:gd name="T42" fmla="*/ 186 w 550"/>
                    <a:gd name="T43" fmla="*/ 761 h 836"/>
                    <a:gd name="T44" fmla="*/ 266 w 550"/>
                    <a:gd name="T45" fmla="*/ 714 h 836"/>
                    <a:gd name="T46" fmla="*/ 222 w 550"/>
                    <a:gd name="T47" fmla="*/ 550 h 836"/>
                    <a:gd name="T48" fmla="*/ 550 w 550"/>
                    <a:gd name="T49" fmla="*/ 222 h 836"/>
                    <a:gd name="T50" fmla="*/ 550 w 550"/>
                    <a:gd name="T51" fmla="*/ 143 h 836"/>
                    <a:gd name="T52" fmla="*/ 550 w 550"/>
                    <a:gd name="T53" fmla="*/ 132 h 8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0"/>
                    <a:gd name="T82" fmla="*/ 0 h 836"/>
                    <a:gd name="T83" fmla="*/ 550 w 550"/>
                    <a:gd name="T84" fmla="*/ 836 h 8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0" h="836">
                      <a:moveTo>
                        <a:pt x="550" y="132"/>
                      </a:moveTo>
                      <a:cubicBezTo>
                        <a:pt x="549" y="131"/>
                        <a:pt x="548" y="131"/>
                        <a:pt x="547" y="130"/>
                      </a:cubicBezTo>
                      <a:cubicBezTo>
                        <a:pt x="540" y="127"/>
                        <a:pt x="533" y="129"/>
                        <a:pt x="529" y="133"/>
                      </a:cubicBezTo>
                      <a:cubicBezTo>
                        <a:pt x="529" y="133"/>
                        <a:pt x="529" y="133"/>
                        <a:pt x="529" y="133"/>
                      </a:cubicBezTo>
                      <a:cubicBezTo>
                        <a:pt x="523" y="138"/>
                        <a:pt x="517" y="141"/>
                        <a:pt x="509" y="141"/>
                      </a:cubicBezTo>
                      <a:cubicBezTo>
                        <a:pt x="493" y="141"/>
                        <a:pt x="480" y="127"/>
                        <a:pt x="480" y="111"/>
                      </a:cubicBezTo>
                      <a:cubicBezTo>
                        <a:pt x="480" y="94"/>
                        <a:pt x="493" y="80"/>
                        <a:pt x="509" y="80"/>
                      </a:cubicBezTo>
                      <a:cubicBezTo>
                        <a:pt x="517" y="80"/>
                        <a:pt x="524" y="83"/>
                        <a:pt x="529" y="88"/>
                      </a:cubicBezTo>
                      <a:cubicBezTo>
                        <a:pt x="533" y="93"/>
                        <a:pt x="540" y="94"/>
                        <a:pt x="547" y="91"/>
                      </a:cubicBezTo>
                      <a:cubicBezTo>
                        <a:pt x="548" y="91"/>
                        <a:pt x="549" y="90"/>
                        <a:pt x="550" y="89"/>
                      </a:cubicBezTo>
                      <a:cubicBezTo>
                        <a:pt x="550" y="82"/>
                        <a:pt x="550" y="82"/>
                        <a:pt x="550" y="82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246" y="0"/>
                        <a:pt x="0" y="246"/>
                        <a:pt x="0" y="550"/>
                      </a:cubicBezTo>
                      <a:cubicBezTo>
                        <a:pt x="0" y="651"/>
                        <a:pt x="27" y="745"/>
                        <a:pt x="74" y="825"/>
                      </a:cubicBezTo>
                      <a:cubicBezTo>
                        <a:pt x="153" y="780"/>
                        <a:pt x="153" y="780"/>
                        <a:pt x="153" y="780"/>
                      </a:cubicBezTo>
                      <a:cubicBezTo>
                        <a:pt x="158" y="784"/>
                        <a:pt x="160" y="791"/>
                        <a:pt x="158" y="796"/>
                      </a:cubicBezTo>
                      <a:cubicBezTo>
                        <a:pt x="157" y="803"/>
                        <a:pt x="158" y="810"/>
                        <a:pt x="161" y="817"/>
                      </a:cubicBezTo>
                      <a:cubicBezTo>
                        <a:pt x="170" y="831"/>
                        <a:pt x="188" y="836"/>
                        <a:pt x="202" y="827"/>
                      </a:cubicBezTo>
                      <a:cubicBezTo>
                        <a:pt x="217" y="819"/>
                        <a:pt x="222" y="801"/>
                        <a:pt x="214" y="786"/>
                      </a:cubicBezTo>
                      <a:cubicBezTo>
                        <a:pt x="210" y="780"/>
                        <a:pt x="204" y="776"/>
                        <a:pt x="198" y="773"/>
                      </a:cubicBezTo>
                      <a:cubicBezTo>
                        <a:pt x="198" y="773"/>
                        <a:pt x="198" y="773"/>
                        <a:pt x="198" y="773"/>
                      </a:cubicBezTo>
                      <a:cubicBezTo>
                        <a:pt x="192" y="772"/>
                        <a:pt x="187" y="767"/>
                        <a:pt x="186" y="761"/>
                      </a:cubicBezTo>
                      <a:cubicBezTo>
                        <a:pt x="266" y="714"/>
                        <a:pt x="266" y="714"/>
                        <a:pt x="266" y="714"/>
                      </a:cubicBezTo>
                      <a:cubicBezTo>
                        <a:pt x="238" y="666"/>
                        <a:pt x="222" y="610"/>
                        <a:pt x="222" y="550"/>
                      </a:cubicBezTo>
                      <a:cubicBezTo>
                        <a:pt x="222" y="369"/>
                        <a:pt x="369" y="222"/>
                        <a:pt x="550" y="222"/>
                      </a:cubicBezTo>
                      <a:cubicBezTo>
                        <a:pt x="550" y="143"/>
                        <a:pt x="550" y="143"/>
                        <a:pt x="550" y="143"/>
                      </a:cubicBezTo>
                      <a:lnTo>
                        <a:pt x="550" y="132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2" name="Freeform 16"/>
                <p:cNvSpPr>
                  <a:spLocks/>
                </p:cNvSpPr>
                <p:nvPr/>
              </p:nvSpPr>
              <p:spPr bwMode="gray">
                <a:xfrm>
                  <a:off x="2764" y="1387"/>
                  <a:ext cx="912" cy="1210"/>
                </a:xfrm>
                <a:custGeom>
                  <a:avLst/>
                  <a:gdLst>
                    <a:gd name="T0" fmla="*/ 70 w 621"/>
                    <a:gd name="T1" fmla="*/ 0 h 826"/>
                    <a:gd name="T2" fmla="*/ 70 w 621"/>
                    <a:gd name="T3" fmla="*/ 82 h 826"/>
                    <a:gd name="T4" fmla="*/ 70 w 621"/>
                    <a:gd name="T5" fmla="*/ 89 h 826"/>
                    <a:gd name="T6" fmla="*/ 67 w 621"/>
                    <a:gd name="T7" fmla="*/ 91 h 826"/>
                    <a:gd name="T8" fmla="*/ 49 w 621"/>
                    <a:gd name="T9" fmla="*/ 88 h 826"/>
                    <a:gd name="T10" fmla="*/ 29 w 621"/>
                    <a:gd name="T11" fmla="*/ 80 h 826"/>
                    <a:gd name="T12" fmla="*/ 0 w 621"/>
                    <a:gd name="T13" fmla="*/ 111 h 826"/>
                    <a:gd name="T14" fmla="*/ 29 w 621"/>
                    <a:gd name="T15" fmla="*/ 141 h 826"/>
                    <a:gd name="T16" fmla="*/ 49 w 621"/>
                    <a:gd name="T17" fmla="*/ 133 h 826"/>
                    <a:gd name="T18" fmla="*/ 49 w 621"/>
                    <a:gd name="T19" fmla="*/ 133 h 826"/>
                    <a:gd name="T20" fmla="*/ 67 w 621"/>
                    <a:gd name="T21" fmla="*/ 130 h 826"/>
                    <a:gd name="T22" fmla="*/ 70 w 621"/>
                    <a:gd name="T23" fmla="*/ 132 h 826"/>
                    <a:gd name="T24" fmla="*/ 70 w 621"/>
                    <a:gd name="T25" fmla="*/ 143 h 826"/>
                    <a:gd name="T26" fmla="*/ 70 w 621"/>
                    <a:gd name="T27" fmla="*/ 222 h 826"/>
                    <a:gd name="T28" fmla="*/ 70 w 621"/>
                    <a:gd name="T29" fmla="*/ 222 h 826"/>
                    <a:gd name="T30" fmla="*/ 398 w 621"/>
                    <a:gd name="T31" fmla="*/ 550 h 826"/>
                    <a:gd name="T32" fmla="*/ 354 w 621"/>
                    <a:gd name="T33" fmla="*/ 714 h 826"/>
                    <a:gd name="T34" fmla="*/ 433 w 621"/>
                    <a:gd name="T35" fmla="*/ 759 h 826"/>
                    <a:gd name="T36" fmla="*/ 436 w 621"/>
                    <a:gd name="T37" fmla="*/ 758 h 826"/>
                    <a:gd name="T38" fmla="*/ 443 w 621"/>
                    <a:gd name="T39" fmla="*/ 740 h 826"/>
                    <a:gd name="T40" fmla="*/ 443 w 621"/>
                    <a:gd name="T41" fmla="*/ 740 h 826"/>
                    <a:gd name="T42" fmla="*/ 446 w 621"/>
                    <a:gd name="T43" fmla="*/ 720 h 826"/>
                    <a:gd name="T44" fmla="*/ 487 w 621"/>
                    <a:gd name="T45" fmla="*/ 709 h 826"/>
                    <a:gd name="T46" fmla="*/ 498 w 621"/>
                    <a:gd name="T47" fmla="*/ 750 h 826"/>
                    <a:gd name="T48" fmla="*/ 482 w 621"/>
                    <a:gd name="T49" fmla="*/ 763 h 826"/>
                    <a:gd name="T50" fmla="*/ 470 w 621"/>
                    <a:gd name="T51" fmla="*/ 777 h 826"/>
                    <a:gd name="T52" fmla="*/ 470 w 621"/>
                    <a:gd name="T53" fmla="*/ 781 h 826"/>
                    <a:gd name="T54" fmla="*/ 547 w 621"/>
                    <a:gd name="T55" fmla="*/ 826 h 826"/>
                    <a:gd name="T56" fmla="*/ 621 w 621"/>
                    <a:gd name="T57" fmla="*/ 550 h 826"/>
                    <a:gd name="T58" fmla="*/ 70 w 621"/>
                    <a:gd name="T59" fmla="*/ 0 h 82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21"/>
                    <a:gd name="T91" fmla="*/ 0 h 826"/>
                    <a:gd name="T92" fmla="*/ 621 w 621"/>
                    <a:gd name="T93" fmla="*/ 826 h 82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21" h="826">
                      <a:moveTo>
                        <a:pt x="70" y="0"/>
                      </a:moveTo>
                      <a:cubicBezTo>
                        <a:pt x="70" y="82"/>
                        <a:pt x="70" y="82"/>
                        <a:pt x="70" y="82"/>
                      </a:cubicBezTo>
                      <a:cubicBezTo>
                        <a:pt x="70" y="89"/>
                        <a:pt x="70" y="89"/>
                        <a:pt x="70" y="89"/>
                      </a:cubicBezTo>
                      <a:cubicBezTo>
                        <a:pt x="69" y="90"/>
                        <a:pt x="68" y="91"/>
                        <a:pt x="67" y="91"/>
                      </a:cubicBezTo>
                      <a:cubicBezTo>
                        <a:pt x="60" y="94"/>
                        <a:pt x="53" y="93"/>
                        <a:pt x="49" y="88"/>
                      </a:cubicBezTo>
                      <a:cubicBezTo>
                        <a:pt x="44" y="83"/>
                        <a:pt x="37" y="80"/>
                        <a:pt x="29" y="80"/>
                      </a:cubicBezTo>
                      <a:cubicBezTo>
                        <a:pt x="13" y="80"/>
                        <a:pt x="0" y="94"/>
                        <a:pt x="0" y="111"/>
                      </a:cubicBezTo>
                      <a:cubicBezTo>
                        <a:pt x="0" y="127"/>
                        <a:pt x="13" y="141"/>
                        <a:pt x="29" y="141"/>
                      </a:cubicBezTo>
                      <a:cubicBezTo>
                        <a:pt x="37" y="141"/>
                        <a:pt x="43" y="138"/>
                        <a:pt x="49" y="133"/>
                      </a:cubicBezTo>
                      <a:cubicBezTo>
                        <a:pt x="49" y="133"/>
                        <a:pt x="49" y="133"/>
                        <a:pt x="49" y="133"/>
                      </a:cubicBezTo>
                      <a:cubicBezTo>
                        <a:pt x="53" y="129"/>
                        <a:pt x="60" y="127"/>
                        <a:pt x="67" y="130"/>
                      </a:cubicBezTo>
                      <a:cubicBezTo>
                        <a:pt x="68" y="131"/>
                        <a:pt x="69" y="131"/>
                        <a:pt x="70" y="132"/>
                      </a:cubicBezTo>
                      <a:cubicBezTo>
                        <a:pt x="70" y="143"/>
                        <a:pt x="70" y="143"/>
                        <a:pt x="70" y="143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252" y="222"/>
                        <a:pt x="398" y="369"/>
                        <a:pt x="398" y="550"/>
                      </a:cubicBezTo>
                      <a:cubicBezTo>
                        <a:pt x="398" y="610"/>
                        <a:pt x="382" y="666"/>
                        <a:pt x="354" y="714"/>
                      </a:cubicBezTo>
                      <a:cubicBezTo>
                        <a:pt x="433" y="759"/>
                        <a:pt x="433" y="759"/>
                        <a:pt x="433" y="759"/>
                      </a:cubicBezTo>
                      <a:cubicBezTo>
                        <a:pt x="434" y="759"/>
                        <a:pt x="435" y="758"/>
                        <a:pt x="436" y="758"/>
                      </a:cubicBezTo>
                      <a:cubicBezTo>
                        <a:pt x="442" y="753"/>
                        <a:pt x="445" y="746"/>
                        <a:pt x="443" y="740"/>
                      </a:cubicBezTo>
                      <a:cubicBezTo>
                        <a:pt x="443" y="740"/>
                        <a:pt x="443" y="740"/>
                        <a:pt x="443" y="740"/>
                      </a:cubicBezTo>
                      <a:cubicBezTo>
                        <a:pt x="441" y="733"/>
                        <a:pt x="442" y="726"/>
                        <a:pt x="446" y="720"/>
                      </a:cubicBezTo>
                      <a:cubicBezTo>
                        <a:pt x="454" y="705"/>
                        <a:pt x="472" y="701"/>
                        <a:pt x="487" y="709"/>
                      </a:cubicBezTo>
                      <a:cubicBezTo>
                        <a:pt x="501" y="717"/>
                        <a:pt x="506" y="736"/>
                        <a:pt x="498" y="750"/>
                      </a:cubicBezTo>
                      <a:cubicBezTo>
                        <a:pt x="494" y="756"/>
                        <a:pt x="489" y="761"/>
                        <a:pt x="482" y="763"/>
                      </a:cubicBezTo>
                      <a:cubicBezTo>
                        <a:pt x="476" y="764"/>
                        <a:pt x="471" y="770"/>
                        <a:pt x="470" y="777"/>
                      </a:cubicBezTo>
                      <a:cubicBezTo>
                        <a:pt x="470" y="778"/>
                        <a:pt x="470" y="780"/>
                        <a:pt x="470" y="781"/>
                      </a:cubicBezTo>
                      <a:cubicBezTo>
                        <a:pt x="547" y="826"/>
                        <a:pt x="547" y="826"/>
                        <a:pt x="547" y="826"/>
                      </a:cubicBezTo>
                      <a:cubicBezTo>
                        <a:pt x="594" y="745"/>
                        <a:pt x="621" y="651"/>
                        <a:pt x="621" y="550"/>
                      </a:cubicBezTo>
                      <a:cubicBezTo>
                        <a:pt x="621" y="246"/>
                        <a:pt x="374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3" name="Freeform 17"/>
                <p:cNvSpPr>
                  <a:spLocks/>
                </p:cNvSpPr>
                <p:nvPr/>
              </p:nvSpPr>
              <p:spPr bwMode="gray">
                <a:xfrm>
                  <a:off x="2169" y="2414"/>
                  <a:ext cx="1397" cy="587"/>
                </a:xfrm>
                <a:custGeom>
                  <a:avLst/>
                  <a:gdLst>
                    <a:gd name="T0" fmla="*/ 876 w 953"/>
                    <a:gd name="T1" fmla="*/ 80 h 400"/>
                    <a:gd name="T2" fmla="*/ 876 w 953"/>
                    <a:gd name="T3" fmla="*/ 76 h 400"/>
                    <a:gd name="T4" fmla="*/ 888 w 953"/>
                    <a:gd name="T5" fmla="*/ 62 h 400"/>
                    <a:gd name="T6" fmla="*/ 904 w 953"/>
                    <a:gd name="T7" fmla="*/ 49 h 400"/>
                    <a:gd name="T8" fmla="*/ 893 w 953"/>
                    <a:gd name="T9" fmla="*/ 8 h 400"/>
                    <a:gd name="T10" fmla="*/ 852 w 953"/>
                    <a:gd name="T11" fmla="*/ 19 h 400"/>
                    <a:gd name="T12" fmla="*/ 849 w 953"/>
                    <a:gd name="T13" fmla="*/ 39 h 400"/>
                    <a:gd name="T14" fmla="*/ 849 w 953"/>
                    <a:gd name="T15" fmla="*/ 39 h 400"/>
                    <a:gd name="T16" fmla="*/ 842 w 953"/>
                    <a:gd name="T17" fmla="*/ 57 h 400"/>
                    <a:gd name="T18" fmla="*/ 839 w 953"/>
                    <a:gd name="T19" fmla="*/ 58 h 400"/>
                    <a:gd name="T20" fmla="*/ 760 w 953"/>
                    <a:gd name="T21" fmla="*/ 13 h 400"/>
                    <a:gd name="T22" fmla="*/ 476 w 953"/>
                    <a:gd name="T23" fmla="*/ 177 h 400"/>
                    <a:gd name="T24" fmla="*/ 192 w 953"/>
                    <a:gd name="T25" fmla="*/ 13 h 400"/>
                    <a:gd name="T26" fmla="*/ 112 w 953"/>
                    <a:gd name="T27" fmla="*/ 60 h 400"/>
                    <a:gd name="T28" fmla="*/ 124 w 953"/>
                    <a:gd name="T29" fmla="*/ 72 h 400"/>
                    <a:gd name="T30" fmla="*/ 124 w 953"/>
                    <a:gd name="T31" fmla="*/ 72 h 400"/>
                    <a:gd name="T32" fmla="*/ 140 w 953"/>
                    <a:gd name="T33" fmla="*/ 85 h 400"/>
                    <a:gd name="T34" fmla="*/ 128 w 953"/>
                    <a:gd name="T35" fmla="*/ 126 h 400"/>
                    <a:gd name="T36" fmla="*/ 87 w 953"/>
                    <a:gd name="T37" fmla="*/ 116 h 400"/>
                    <a:gd name="T38" fmla="*/ 84 w 953"/>
                    <a:gd name="T39" fmla="*/ 95 h 400"/>
                    <a:gd name="T40" fmla="*/ 79 w 953"/>
                    <a:gd name="T41" fmla="*/ 79 h 400"/>
                    <a:gd name="T42" fmla="*/ 0 w 953"/>
                    <a:gd name="T43" fmla="*/ 124 h 400"/>
                    <a:gd name="T44" fmla="*/ 476 w 953"/>
                    <a:gd name="T45" fmla="*/ 400 h 400"/>
                    <a:gd name="T46" fmla="*/ 953 w 953"/>
                    <a:gd name="T47" fmla="*/ 125 h 400"/>
                    <a:gd name="T48" fmla="*/ 876 w 953"/>
                    <a:gd name="T49" fmla="*/ 80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953"/>
                    <a:gd name="T76" fmla="*/ 0 h 400"/>
                    <a:gd name="T77" fmla="*/ 953 w 953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953" h="400">
                      <a:moveTo>
                        <a:pt x="876" y="80"/>
                      </a:moveTo>
                      <a:cubicBezTo>
                        <a:pt x="876" y="79"/>
                        <a:pt x="876" y="77"/>
                        <a:pt x="876" y="76"/>
                      </a:cubicBezTo>
                      <a:cubicBezTo>
                        <a:pt x="877" y="69"/>
                        <a:pt x="882" y="63"/>
                        <a:pt x="888" y="62"/>
                      </a:cubicBezTo>
                      <a:cubicBezTo>
                        <a:pt x="895" y="60"/>
                        <a:pt x="900" y="55"/>
                        <a:pt x="904" y="49"/>
                      </a:cubicBezTo>
                      <a:cubicBezTo>
                        <a:pt x="912" y="35"/>
                        <a:pt x="907" y="16"/>
                        <a:pt x="893" y="8"/>
                      </a:cubicBezTo>
                      <a:cubicBezTo>
                        <a:pt x="878" y="0"/>
                        <a:pt x="860" y="4"/>
                        <a:pt x="852" y="19"/>
                      </a:cubicBezTo>
                      <a:cubicBezTo>
                        <a:pt x="848" y="25"/>
                        <a:pt x="847" y="32"/>
                        <a:pt x="849" y="39"/>
                      </a:cubicBezTo>
                      <a:cubicBezTo>
                        <a:pt x="849" y="39"/>
                        <a:pt x="849" y="39"/>
                        <a:pt x="849" y="39"/>
                      </a:cubicBezTo>
                      <a:cubicBezTo>
                        <a:pt x="851" y="45"/>
                        <a:pt x="848" y="52"/>
                        <a:pt x="842" y="57"/>
                      </a:cubicBezTo>
                      <a:cubicBezTo>
                        <a:pt x="841" y="57"/>
                        <a:pt x="840" y="58"/>
                        <a:pt x="839" y="58"/>
                      </a:cubicBezTo>
                      <a:cubicBezTo>
                        <a:pt x="760" y="13"/>
                        <a:pt x="760" y="13"/>
                        <a:pt x="760" y="13"/>
                      </a:cubicBezTo>
                      <a:cubicBezTo>
                        <a:pt x="704" y="111"/>
                        <a:pt x="598" y="177"/>
                        <a:pt x="476" y="177"/>
                      </a:cubicBezTo>
                      <a:cubicBezTo>
                        <a:pt x="355" y="177"/>
                        <a:pt x="249" y="111"/>
                        <a:pt x="192" y="13"/>
                      </a:cubicBezTo>
                      <a:cubicBezTo>
                        <a:pt x="112" y="60"/>
                        <a:pt x="112" y="60"/>
                        <a:pt x="112" y="60"/>
                      </a:cubicBezTo>
                      <a:cubicBezTo>
                        <a:pt x="113" y="66"/>
                        <a:pt x="118" y="71"/>
                        <a:pt x="124" y="72"/>
                      </a:cubicBezTo>
                      <a:cubicBezTo>
                        <a:pt x="124" y="72"/>
                        <a:pt x="124" y="72"/>
                        <a:pt x="124" y="72"/>
                      </a:cubicBezTo>
                      <a:cubicBezTo>
                        <a:pt x="130" y="75"/>
                        <a:pt x="136" y="79"/>
                        <a:pt x="140" y="85"/>
                      </a:cubicBezTo>
                      <a:cubicBezTo>
                        <a:pt x="148" y="100"/>
                        <a:pt x="143" y="118"/>
                        <a:pt x="128" y="126"/>
                      </a:cubicBezTo>
                      <a:cubicBezTo>
                        <a:pt x="114" y="135"/>
                        <a:pt x="96" y="130"/>
                        <a:pt x="87" y="116"/>
                      </a:cubicBezTo>
                      <a:cubicBezTo>
                        <a:pt x="84" y="109"/>
                        <a:pt x="83" y="102"/>
                        <a:pt x="84" y="95"/>
                      </a:cubicBezTo>
                      <a:cubicBezTo>
                        <a:pt x="86" y="90"/>
                        <a:pt x="84" y="83"/>
                        <a:pt x="79" y="79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95" y="289"/>
                        <a:pt x="273" y="400"/>
                        <a:pt x="476" y="400"/>
                      </a:cubicBezTo>
                      <a:cubicBezTo>
                        <a:pt x="680" y="400"/>
                        <a:pt x="858" y="289"/>
                        <a:pt x="953" y="125"/>
                      </a:cubicBezTo>
                      <a:lnTo>
                        <a:pt x="876" y="8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5618" name="Oval 18"/>
            <p:cNvSpPr>
              <a:spLocks noChangeArrowheads="1"/>
            </p:cNvSpPr>
            <p:nvPr/>
          </p:nvSpPr>
          <p:spPr bwMode="auto">
            <a:xfrm>
              <a:off x="1460" y="1637"/>
              <a:ext cx="345" cy="344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8F8F8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r-TR" sz="3800" noProof="1">
                <a:solidFill>
                  <a:srgbClr val="000000"/>
                </a:solidFill>
              </a:endParaRPr>
            </a:p>
          </p:txBody>
        </p: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HAVA AKIM HIZI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410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hteck 4"/>
          <p:cNvSpPr>
            <a:spLocks noChangeArrowheads="1"/>
          </p:cNvSpPr>
          <p:nvPr/>
        </p:nvSpPr>
        <p:spPr bwMode="auto">
          <a:xfrm>
            <a:off x="172005" y="2516888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Radyant Isı </a:t>
            </a:r>
          </a:p>
          <a:p>
            <a:pPr marL="36000" algn="ctr"/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(Termal Radyasyon)</a:t>
            </a:r>
            <a:endParaRPr lang="tr-TR" sz="60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C:\Users\ahmet\Desktop\imagesCAPSOK4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633413"/>
            <a:ext cx="4229099" cy="215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1896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67000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RADYANT ISI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900" i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Radyant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ısı </a:t>
            </a:r>
            <a:r>
              <a:rPr lang="tr-TR" sz="2000" b="1" i="1" dirty="0" err="1" smtClean="0">
                <a:solidFill>
                  <a:prstClr val="black"/>
                </a:solidFill>
                <a:latin typeface="Calibri"/>
                <a:cs typeface="Arial"/>
              </a:rPr>
              <a:t>absorplanacağı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bir yüzeye çarpmadıkça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,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ısı meydana getirmeyen elektromagnetik bir enerjidir.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Dolayısı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ile hava akımları </a:t>
            </a:r>
            <a:r>
              <a:rPr lang="tr-TR" sz="2000" i="1" dirty="0" err="1">
                <a:solidFill>
                  <a:prstClr val="black"/>
                </a:solidFill>
                <a:latin typeface="Calibri"/>
                <a:cs typeface="Arial"/>
              </a:rPr>
              <a:t>radyant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 ısıyı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etkileyemez. </a:t>
            </a: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800" i="1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Termal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radyasyondan korunmanın tek yolu,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çalışanla kaynak arasına ısı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geçirmeyen-yansıtan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 koruyucu koymaktır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. Ancak, konulan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koruyucu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ısıyı yansıtmıyorsa, ısıyı </a:t>
            </a:r>
            <a:r>
              <a:rPr lang="tr-TR" sz="2000" i="1" dirty="0" err="1" smtClean="0">
                <a:solidFill>
                  <a:prstClr val="black"/>
                </a:solidFill>
                <a:latin typeface="Calibri"/>
                <a:cs typeface="Arial"/>
              </a:rPr>
              <a:t>absorplayarak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ısı kaynağı haline de gelebilir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.</a:t>
            </a: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b="1" i="1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Radyant ısı </a:t>
            </a:r>
            <a:r>
              <a:rPr lang="tr-TR" sz="2000" b="1" i="1" dirty="0" smtClean="0">
                <a:solidFill>
                  <a:srgbClr val="6B9B1A"/>
                </a:solidFill>
                <a:latin typeface="Calibri"/>
                <a:cs typeface="Arial"/>
              </a:rPr>
              <a:t>«</a:t>
            </a:r>
            <a:r>
              <a:rPr lang="tr-TR" sz="2000" b="1" i="1" dirty="0" err="1" smtClean="0">
                <a:solidFill>
                  <a:srgbClr val="6B9B1A"/>
                </a:solidFill>
                <a:latin typeface="Calibri"/>
                <a:cs typeface="Arial"/>
              </a:rPr>
              <a:t>Glop</a:t>
            </a:r>
            <a:r>
              <a:rPr lang="tr-TR" sz="2000" b="1" i="1" dirty="0" smtClean="0">
                <a:solidFill>
                  <a:srgbClr val="6B9B1A"/>
                </a:solidFill>
                <a:latin typeface="Calibri"/>
                <a:cs typeface="Arial"/>
              </a:rPr>
              <a:t> Termometre»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ile ölçülür.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RADYANT ISI (TERMAL RADYASYON)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99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hteck 4"/>
          <p:cNvSpPr>
            <a:spLocks noChangeArrowheads="1"/>
          </p:cNvSpPr>
          <p:nvPr/>
        </p:nvSpPr>
        <p:spPr bwMode="auto">
          <a:xfrm>
            <a:off x="172005" y="2688338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Termal Konfor </a:t>
            </a:r>
          </a:p>
          <a:p>
            <a:pPr marL="36000" algn="ctr"/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Bölgesi</a:t>
            </a:r>
            <a:endParaRPr lang="tr-TR" sz="60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D:\DOKTOR\9-ISTUZMAN\1-EĞİTİM KURUMU\1. İstanbuluzman\ZZResim\Resim-İkon\d_effec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200025"/>
            <a:ext cx="295275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8229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22275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67000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TERMAL KONFOR BÖLGESİ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67000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900" i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Termal konfor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bölgesi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; İnsanların iş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yapma ve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faaliyetlerini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sürdürme açısından en rahat durumda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oldukları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termal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konfor koşullarının üst ve alt sınırları arasındaki bölgedir. </a:t>
            </a:r>
            <a:endParaRPr lang="tr-TR" sz="2000" b="1" i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i="1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Bunalım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bölgesi;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İnsanların vücutlarından ısı atmalarının güçleşmesi sebebiyle,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hava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akımı olmayan bir ortamda bunalma hissettikleri sıcaklık ve bağıl nem kombinasyonları bölgesidir.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TERMAL KONFOR BÖLGESİ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174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TERMAL KONFOR BÖLGESİNİ ETKİLEYEN FAKTÖRLER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24" y="1546224"/>
            <a:ext cx="6354175" cy="38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597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67000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İNSAN-ORTAM ISI ALIŞVERİNİ ETKİLEYEN FAKTÖRLER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234900" lvl="1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b="1" i="1" dirty="0" smtClean="0">
              <a:solidFill>
                <a:srgbClr val="C00000"/>
              </a:solidFill>
              <a:latin typeface="Calibri"/>
              <a:cs typeface="Arial"/>
            </a:endParaRPr>
          </a:p>
          <a:p>
            <a:pPr marL="234900" lvl="1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 smtClean="0">
                <a:solidFill>
                  <a:srgbClr val="C00000"/>
                </a:solidFill>
                <a:latin typeface="Calibri"/>
                <a:cs typeface="Arial"/>
              </a:rPr>
              <a:t>Efektif Isı «Hissedilen Isı-</a:t>
            </a:r>
            <a:r>
              <a:rPr lang="tr-TR" sz="2000" b="1" i="1" dirty="0">
                <a:solidFill>
                  <a:srgbClr val="C00000"/>
                </a:solidFill>
                <a:latin typeface="Calibri"/>
                <a:cs typeface="Arial"/>
              </a:rPr>
              <a:t> Eşdeğer Efektif Sıcaklık</a:t>
            </a:r>
            <a:r>
              <a:rPr lang="tr-TR" sz="2000" b="1" i="1" dirty="0" smtClean="0">
                <a:solidFill>
                  <a:srgbClr val="C00000"/>
                </a:solidFill>
                <a:latin typeface="Calibri"/>
                <a:cs typeface="Arial"/>
              </a:rPr>
              <a:t>»</a:t>
            </a:r>
          </a:p>
          <a:p>
            <a:pPr marL="1149300" lvl="2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Hava Sıcaklığı (Ortam Isısı)</a:t>
            </a:r>
            <a:endParaRPr lang="tr-TR" sz="2000" b="1" i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marL="1149300" lvl="2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Ortamın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N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emi (Bağıl Nem Oranı) </a:t>
            </a:r>
            <a:endParaRPr lang="tr-TR" sz="2000" b="1" i="1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1149300" lvl="2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Ortamın Hava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A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kımı (Havalandırması)</a:t>
            </a:r>
            <a:endParaRPr lang="tr-TR" sz="2000" i="1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1149300" lvl="2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Radyant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I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sısı (Termal Radyasyonu)</a:t>
            </a:r>
            <a:endParaRPr lang="tr-TR" sz="2000" b="1" i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marL="1149300" lvl="2" indent="-4572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endParaRPr lang="tr-TR" sz="2000" b="1" i="1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2349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Kişi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üzerinde eşit sıcaklık etkisi yapan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havanın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sıcaklığı,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havanın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nemi ve  hava akım hızının çeşitli bileşimlerine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«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Efektif Isı-Hissedilen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Isı-</a:t>
            </a:r>
            <a:r>
              <a:rPr lang="tr-TR" sz="2000" b="1" i="1" dirty="0">
                <a:solidFill>
                  <a:srgbClr val="C00000"/>
                </a:solidFill>
                <a:latin typeface="Calibri"/>
                <a:cs typeface="Arial"/>
              </a:rPr>
              <a:t> </a:t>
            </a:r>
            <a:r>
              <a:rPr lang="tr-TR" sz="2000" b="1" i="1" dirty="0">
                <a:latin typeface="Calibri"/>
                <a:cs typeface="Arial"/>
              </a:rPr>
              <a:t>Eşdeğer Efektif </a:t>
            </a:r>
            <a:r>
              <a:rPr lang="tr-TR" sz="2000" b="1" i="1" dirty="0" smtClean="0">
                <a:latin typeface="Calibri"/>
                <a:cs typeface="Arial"/>
              </a:rPr>
              <a:t>Sıcaklık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»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denir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.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EFEKTİF ISIYI ETKİLEYEN FAKTÖRLER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998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gray">
          <a:xfrm>
            <a:off x="38099" y="1666874"/>
            <a:ext cx="4602031" cy="422275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ÇEVRESEL (DIŞ) FAKTÖRLER</a:t>
            </a:r>
            <a:endParaRPr lang="en-GB" sz="1600" b="1" dirty="0">
              <a:solidFill>
                <a:srgbClr val="FFFFFF"/>
              </a:solidFill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gray">
          <a:xfrm>
            <a:off x="4711699" y="1666874"/>
            <a:ext cx="4365626" cy="422275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60784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marL="342900" indent="-342900" algn="ctr" defTabSz="801688" eaLnBrk="0" hangingPunct="0">
              <a:defRPr/>
            </a:pPr>
            <a:r>
              <a:rPr lang="tr-TR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KİŞİSEL FAKTÖRLER</a:t>
            </a:r>
            <a:endParaRPr lang="en-GB" sz="1600" b="1" dirty="0">
              <a:solidFill>
                <a:srgbClr val="FFFFFF"/>
              </a:solidFill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gray">
          <a:xfrm>
            <a:off x="38099" y="2089150"/>
            <a:ext cx="4602031" cy="37020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44000" tIns="144000" rIns="144000" bIns="72000" anchor="t" anchorCtr="0"/>
          <a:lstStyle/>
          <a:p>
            <a:pPr marL="108000" indent="-180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Hava Sıcaklığı (Ortam Isısı)</a:t>
            </a:r>
          </a:p>
          <a:p>
            <a:pPr marL="108000" indent="-180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Ortamın Nemi (Bağıl Nem Oranı) </a:t>
            </a:r>
          </a:p>
          <a:p>
            <a:pPr marL="108000" indent="-180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Ortamın Hava Akımı (Havalandırması)</a:t>
            </a:r>
          </a:p>
          <a:p>
            <a:pPr marL="108000" indent="-180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Radyant Isısı (Termal Radyasyonu)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gray">
          <a:xfrm>
            <a:off x="4711699" y="2089150"/>
            <a:ext cx="4365626" cy="37020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44000" tIns="144000" rIns="144000" bIns="72000" anchor="t" anchorCtr="0"/>
          <a:lstStyle/>
          <a:p>
            <a:pPr marL="108000" indent="-180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Yapılan işin niteliği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(hafif-orta-ağır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iş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)</a:t>
            </a:r>
            <a:endParaRPr lang="tr-TR" sz="2000" i="1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indent="-180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İşçinin giyim durumu (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ince-kalın)</a:t>
            </a:r>
            <a:endParaRPr lang="tr-TR" sz="2000" i="1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indent="-180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İşçinin yaşı ve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cinsiyeti</a:t>
            </a:r>
            <a:endParaRPr lang="tr-TR" sz="2000" i="1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indent="-180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İşçinin beslenmesi (işe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uygun-değil)</a:t>
            </a:r>
            <a:endParaRPr lang="tr-TR" sz="2000" i="1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indent="-180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İşçinin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fiziki durumu (zayıf-şişman)</a:t>
            </a:r>
          </a:p>
          <a:p>
            <a:pPr marL="108000" indent="-180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İşçinin ruhi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durumu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(sakin-gergin)</a:t>
            </a:r>
            <a:endParaRPr lang="tr-TR" sz="2000" i="1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indent="-180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İşçinin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sağlık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durumu (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hasta-iyi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)</a:t>
            </a:r>
          </a:p>
        </p:txBody>
      </p:sp>
      <p:sp>
        <p:nvSpPr>
          <p:cNvPr id="25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SESİN FİZİKSEL </a:t>
            </a: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ÖZELLİKLERİ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gray">
          <a:xfrm>
            <a:off x="38099" y="1058863"/>
            <a:ext cx="9039226" cy="522287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2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EFEKTİF ISI «HİSSEDİLEN ISI- EŞDEĞER EFEKTİF SICAKLIK» PARAMETRELERİ</a:t>
            </a:r>
            <a:endParaRPr lang="tr-TR" sz="22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1089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22275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67000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HAFİF İŞLERDE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SICAKLIK PERFORMANS İLİŞKİSİ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7" name="3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3904536"/>
              </p:ext>
            </p:extLst>
          </p:nvPr>
        </p:nvGraphicFramePr>
        <p:xfrm>
          <a:off x="2667000" y="1978581"/>
          <a:ext cx="6153150" cy="3393518"/>
        </p:xfrm>
        <a:graphic>
          <a:graphicData uri="http://schemas.openxmlformats.org/drawingml/2006/table">
            <a:tbl>
              <a:tblPr firstRow="1" bandRow="1"/>
              <a:tblGrid>
                <a:gridCol w="2344387"/>
                <a:gridCol w="1911927"/>
                <a:gridCol w="1896836"/>
              </a:tblGrid>
              <a:tr h="9664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Isı</a:t>
                      </a: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Hava Akımı</a:t>
                      </a:r>
                      <a:endParaRPr kumimoji="0" lang="en-US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Bağıl Nem</a:t>
                      </a:r>
                      <a:endParaRPr kumimoji="0" lang="en-US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6894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19 – 21 °C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0,5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6894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21,5 – 23,5 °C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0,1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kumimoji="0" lang="tr-TR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%30 - 60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524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23,5 – 25 °C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1,0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524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Daha Yüksek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Daha Fazla 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50171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74 Dikdörtgen"/>
          <p:cNvSpPr/>
          <p:nvPr/>
        </p:nvSpPr>
        <p:spPr>
          <a:xfrm>
            <a:off x="761041" y="1444032"/>
            <a:ext cx="7610400" cy="4582090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59" name="Rectangle 11"/>
          <p:cNvSpPr>
            <a:spLocks noChangeArrowheads="1"/>
          </p:cNvSpPr>
          <p:nvPr/>
        </p:nvSpPr>
        <p:spPr bwMode="gray">
          <a:xfrm>
            <a:off x="742948" y="1003300"/>
            <a:ext cx="7603200" cy="418886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KOMBİNE DALGALAR (SU DALGALARI)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FİZİKSEL </a:t>
            </a: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RİSK ETKENLERİ </a:t>
            </a:r>
          </a:p>
        </p:txBody>
      </p:sp>
      <p:sp>
        <p:nvSpPr>
          <p:cNvPr id="62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61041" y="1560514"/>
            <a:ext cx="7585107" cy="1011236"/>
          </a:xfrm>
          <a:prstGeom prst="rect">
            <a:avLst/>
          </a:prstGeom>
        </p:spPr>
        <p:txBody>
          <a:bodyPr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2619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720725" indent="-2746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9874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2541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1711325" indent="-2651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168525" indent="-2651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25725" indent="-2651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082925" indent="-2651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«Su dalgaları enine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 boyuna dalgaların bir kombinasyonudur. Su yüzeyindeki dalga hareketi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saat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yönünde dairesel harekete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benzer»</a:t>
            </a:r>
          </a:p>
        </p:txBody>
      </p:sp>
      <p:pic>
        <p:nvPicPr>
          <p:cNvPr id="13" name="Picture 4" descr="w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49" y="2286000"/>
            <a:ext cx="4552950" cy="169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 descr="C:\Users\DOKTOR\Desktop\Resim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49" y="3852653"/>
            <a:ext cx="4552950" cy="180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379799" y="4633581"/>
            <a:ext cx="2913184" cy="1022499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 type="triangle" w="lg" len="lg"/>
              </a14:hiddenLine>
            </a:ext>
          </a:extLst>
        </p:spPr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214951" y="4226058"/>
            <a:ext cx="742950" cy="666184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 type="triangle" w="lg" len="lg"/>
              </a14:hiddenLine>
            </a:ext>
          </a:extLst>
        </p:spPr>
        <p:txBody>
          <a:bodyPr/>
          <a:lstStyle/>
          <a:p>
            <a:endParaRPr lang="tr-TR"/>
          </a:p>
        </p:txBody>
      </p:sp>
      <p:cxnSp>
        <p:nvCxnSpPr>
          <p:cNvPr id="3" name="Düz Bağlayıcı 2"/>
          <p:cNvCxnSpPr/>
          <p:nvPr/>
        </p:nvCxnSpPr>
        <p:spPr>
          <a:xfrm>
            <a:off x="826849" y="5634373"/>
            <a:ext cx="7452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7" descr="2004tsunami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798" y="2286000"/>
            <a:ext cx="2899051" cy="191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381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59 0.02801 L 0.24514 0.02963 " pathEditMode="relative" rAng="0" ptsTypes="AA">
                                      <p:cBhvr>
                                        <p:cTn id="6" dur="2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4"/>
          <p:cNvSpPr>
            <a:spLocks noChangeArrowheads="1"/>
          </p:cNvSpPr>
          <p:nvPr/>
        </p:nvSpPr>
        <p:spPr bwMode="auto">
          <a:xfrm>
            <a:off x="201882" y="3486151"/>
            <a:ext cx="8704612" cy="1609724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110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Aydınlatma</a:t>
            </a:r>
            <a:endParaRPr lang="tr-TR" sz="11000" b="1" noProof="1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3799973" y="2113201"/>
            <a:ext cx="1508429" cy="1508429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600" b="1" dirty="0" smtClean="0">
                <a:latin typeface="Calibri" pitchFamily="34" charset="0"/>
                <a:cs typeface="Calibri" pitchFamily="34" charset="0"/>
              </a:rPr>
              <a:t>4</a:t>
            </a:r>
            <a:endParaRPr lang="tr-TR" sz="96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6007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67000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İŞYERLERİNDE İYİ AYDINLATMANIN ŞARTLARI</a:t>
            </a: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288000" lvl="2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Aydınlatmada amaç, belli bir aydınlık düzeyi elde etmek değil, </a:t>
            </a:r>
            <a:r>
              <a:rPr lang="tr-T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iyi görme koşullarını </a:t>
            </a:r>
            <a:r>
              <a:rPr lang="tr-TR" sz="2000" b="1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sağlamaktır</a:t>
            </a:r>
            <a:endParaRPr lang="tr-TR" sz="2000" b="1" i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576000" lvl="2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endParaRPr lang="tr-TR" sz="2000" i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288000" lvl="2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İyi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bir işyeri aydınlatması yapılan işe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göre; </a:t>
            </a:r>
          </a:p>
          <a:p>
            <a:pPr marL="1088100" lvl="3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Yeterli </a:t>
            </a:r>
            <a:r>
              <a:rPr lang="tr-TR" sz="2000" b="1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şiddette, </a:t>
            </a:r>
            <a:endParaRPr lang="tr-TR" sz="2000" b="1" i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1088100" lvl="3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Tek Düze, </a:t>
            </a:r>
          </a:p>
          <a:p>
            <a:pPr marL="1088100" lvl="3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İyi Yayılmış, </a:t>
            </a:r>
          </a:p>
          <a:p>
            <a:pPr marL="1088100" lvl="3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Gölge Vermeyen </a:t>
            </a:r>
          </a:p>
          <a:p>
            <a:pPr marL="1088100" lvl="3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Göz Kamaştırmayan </a:t>
            </a:r>
          </a:p>
          <a:p>
            <a:pPr marL="745200" lvl="3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………………………aydınlatma şeklinde olmalıdır.</a:t>
            </a:r>
            <a:endParaRPr lang="tr-TR" sz="2000" b="1" i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AYDINLATMA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521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67000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İŞYERLERİNDE İYİ AYDINLATMANIN ŞARTLARI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576000" lvl="2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Işık şiddeti</a:t>
            </a:r>
          </a:p>
          <a:p>
            <a:pPr marL="576000" lvl="2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Işığın rengi ve </a:t>
            </a:r>
            <a:r>
              <a:rPr lang="tr-TR" sz="2000" i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renksel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yansıması</a:t>
            </a:r>
          </a:p>
          <a:p>
            <a:pPr marL="576000" lvl="2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Işığın yayılması-dağılımı</a:t>
            </a:r>
          </a:p>
          <a:p>
            <a:pPr marL="576000" lvl="2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Işığın yönü ile gölge etkisi</a:t>
            </a:r>
          </a:p>
          <a:p>
            <a:pPr marL="576000" lvl="2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Göz kamaşmasının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önlenmesi (sınırlandırılması)</a:t>
            </a:r>
            <a:endParaRPr lang="tr-TR" sz="2000" i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576000" lvl="2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Aydınlatılmak istenen yüzey (ışıktan yararlanma)</a:t>
            </a:r>
          </a:p>
          <a:p>
            <a:pPr marL="576000" lvl="2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Aydınlatılmak istenen araç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gereçler</a:t>
            </a:r>
            <a:endParaRPr lang="tr-TR" sz="2000" i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576000" lvl="2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Aydınlatılan yüzeyin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yapısı;</a:t>
            </a:r>
            <a:endParaRPr lang="tr-TR" sz="2000" i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1088100" lvl="3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§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Kirli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ve koyu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renkli (ışığın %10-12’i yansır)</a:t>
            </a:r>
            <a:endParaRPr lang="tr-TR" sz="2000" i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1088100" lvl="3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§"/>
              <a:defRPr/>
            </a:pP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Temiz ve açık renk (ışığın &gt;%90’ı yansır)</a:t>
            </a:r>
          </a:p>
          <a:p>
            <a:pPr marL="1088100" lvl="3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§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Mat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veya parlak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yüzeyler</a:t>
            </a:r>
          </a:p>
          <a:p>
            <a:pPr marL="576000" lvl="2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endParaRPr lang="tr-TR" sz="2000" i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AYDINLATMA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1347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67000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İYİ AYDINLATMANIN OLUMLU ETKİLERİ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576000" lvl="2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Görme keskinliğini (gözün ayırt edebilirliğini)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artırır,</a:t>
            </a:r>
            <a:endParaRPr lang="tr-TR" sz="2000" i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576000" lvl="2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Bakılan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eşya daha iyi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görülür,</a:t>
            </a:r>
            <a:endParaRPr lang="tr-TR" sz="2000" i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576000" lvl="2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İş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kazası önlenebilir veya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azalır,</a:t>
            </a:r>
            <a:endParaRPr lang="tr-TR" sz="2000" i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576000" lvl="2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İşçilerin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başarısını ve performansını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artırır,</a:t>
            </a:r>
            <a:endParaRPr lang="tr-TR" sz="2000" i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576000" lvl="2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İş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görmede çabukluk ve kalite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sağlar,</a:t>
            </a:r>
            <a:endParaRPr lang="tr-TR" sz="2000" i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AYDINLATMA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317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67000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İŞYERLERİNDE AYDINLATMA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576000" lvl="2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endParaRPr lang="tr-TR" sz="2000" b="1" i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marL="576000" lvl="2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Tabi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(Doğal) Aydınlatma</a:t>
            </a:r>
          </a:p>
          <a:p>
            <a:pPr marL="576000" lvl="2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Suni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(Yapay) Aydınlatma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AYDINLATMA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Picture 5" descr="gunes-isigi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3545680"/>
            <a:ext cx="2988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" name="Picture 6" descr="aydinlatma-1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1" y="3526630"/>
            <a:ext cx="2988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01240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67000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DOĞAL AYDINLATMA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/>
          <a:lstStyle/>
          <a:p>
            <a:pPr marL="576000" lvl="2" indent="-288000" algn="ctr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endParaRPr lang="tr-TR" sz="2000" i="1" dirty="0" smtClean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  <a:p>
            <a:pPr marL="288000" lvl="2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Aydınlatmanın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güneş ışığı ile yapılması  esastır. </a:t>
            </a:r>
            <a:endParaRPr lang="tr-TR" sz="2000" i="1" dirty="0" smtClean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  <a:p>
            <a:pPr marL="288000" lvl="2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i="1" dirty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  <a:p>
            <a:pPr marL="288000" lvl="2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İşçi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S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ağlığı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ve İş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Güvenliği Tüzüğünün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13.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Maddesinde </a:t>
            </a: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«işyeri </a:t>
            </a:r>
            <a:r>
              <a:rPr lang="tr-TR" sz="2000" b="1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taban yüzeyinin en az </a:t>
            </a: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1/10’i </a:t>
            </a:r>
            <a:r>
              <a:rPr lang="tr-TR" sz="2000" b="1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oranında ışık </a:t>
            </a: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almasına sağlayacak şekilde pencerelerin olması»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şartı getirilmiştir.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166" y="1342"/>
            <a:chExt cx="934" cy="934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66" y="1342"/>
              <a:ext cx="934" cy="934"/>
              <a:chOff x="1710" y="1035"/>
              <a:chExt cx="2316" cy="2316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3600000">
                <a:off x="1710" y="1035"/>
                <a:ext cx="2316" cy="2316"/>
                <a:chOff x="1710" y="1035"/>
                <a:chExt cx="2316" cy="2316"/>
              </a:xfrm>
            </p:grpSpPr>
            <p:sp>
              <p:nvSpPr>
                <p:cNvPr id="25624" name="Freeform 11"/>
                <p:cNvSpPr>
                  <a:spLocks/>
                </p:cNvSpPr>
                <p:nvPr/>
              </p:nvSpPr>
              <p:spPr bwMode="gray">
                <a:xfrm>
                  <a:off x="2866" y="1599"/>
                  <a:ext cx="1160" cy="1752"/>
                </a:xfrm>
                <a:custGeom>
                  <a:avLst/>
                  <a:gdLst>
                    <a:gd name="T0" fmla="*/ 688 w 794"/>
                    <a:gd name="T1" fmla="*/ 9 h 1200"/>
                    <a:gd name="T2" fmla="*/ 602 w 794"/>
                    <a:gd name="T3" fmla="*/ 59 h 1200"/>
                    <a:gd name="T4" fmla="*/ 598 w 794"/>
                    <a:gd name="T5" fmla="*/ 57 h 1200"/>
                    <a:gd name="T6" fmla="*/ 592 w 794"/>
                    <a:gd name="T7" fmla="*/ 40 h 1200"/>
                    <a:gd name="T8" fmla="*/ 589 w 794"/>
                    <a:gd name="T9" fmla="*/ 19 h 1200"/>
                    <a:gd name="T10" fmla="*/ 548 w 794"/>
                    <a:gd name="T11" fmla="*/ 8 h 1200"/>
                    <a:gd name="T12" fmla="*/ 537 w 794"/>
                    <a:gd name="T13" fmla="*/ 49 h 1200"/>
                    <a:gd name="T14" fmla="*/ 553 w 794"/>
                    <a:gd name="T15" fmla="*/ 62 h 1200"/>
                    <a:gd name="T16" fmla="*/ 553 w 794"/>
                    <a:gd name="T17" fmla="*/ 62 h 1200"/>
                    <a:gd name="T18" fmla="*/ 565 w 794"/>
                    <a:gd name="T19" fmla="*/ 76 h 1200"/>
                    <a:gd name="T20" fmla="*/ 565 w 794"/>
                    <a:gd name="T21" fmla="*/ 80 h 1200"/>
                    <a:gd name="T22" fmla="*/ 477 w 794"/>
                    <a:gd name="T23" fmla="*/ 131 h 1200"/>
                    <a:gd name="T24" fmla="*/ 551 w 794"/>
                    <a:gd name="T25" fmla="*/ 406 h 1200"/>
                    <a:gd name="T26" fmla="*/ 477 w 794"/>
                    <a:gd name="T27" fmla="*/ 681 h 1200"/>
                    <a:gd name="T28" fmla="*/ 0 w 794"/>
                    <a:gd name="T29" fmla="*/ 957 h 1200"/>
                    <a:gd name="T30" fmla="*/ 0 w 794"/>
                    <a:gd name="T31" fmla="*/ 1047 h 1200"/>
                    <a:gd name="T32" fmla="*/ 0 w 794"/>
                    <a:gd name="T33" fmla="*/ 1058 h 1200"/>
                    <a:gd name="T34" fmla="*/ 4 w 794"/>
                    <a:gd name="T35" fmla="*/ 1060 h 1200"/>
                    <a:gd name="T36" fmla="*/ 22 w 794"/>
                    <a:gd name="T37" fmla="*/ 1056 h 1200"/>
                    <a:gd name="T38" fmla="*/ 22 w 794"/>
                    <a:gd name="T39" fmla="*/ 1056 h 1200"/>
                    <a:gd name="T40" fmla="*/ 42 w 794"/>
                    <a:gd name="T41" fmla="*/ 1049 h 1200"/>
                    <a:gd name="T42" fmla="*/ 71 w 794"/>
                    <a:gd name="T43" fmla="*/ 1079 h 1200"/>
                    <a:gd name="T44" fmla="*/ 42 w 794"/>
                    <a:gd name="T45" fmla="*/ 1110 h 1200"/>
                    <a:gd name="T46" fmla="*/ 22 w 794"/>
                    <a:gd name="T47" fmla="*/ 1102 h 1200"/>
                    <a:gd name="T48" fmla="*/ 4 w 794"/>
                    <a:gd name="T49" fmla="*/ 1099 h 1200"/>
                    <a:gd name="T50" fmla="*/ 0 w 794"/>
                    <a:gd name="T51" fmla="*/ 1101 h 1200"/>
                    <a:gd name="T52" fmla="*/ 0 w 794"/>
                    <a:gd name="T53" fmla="*/ 1108 h 1200"/>
                    <a:gd name="T54" fmla="*/ 0 w 794"/>
                    <a:gd name="T55" fmla="*/ 1200 h 1200"/>
                    <a:gd name="T56" fmla="*/ 688 w 794"/>
                    <a:gd name="T57" fmla="*/ 803 h 1200"/>
                    <a:gd name="T58" fmla="*/ 794 w 794"/>
                    <a:gd name="T59" fmla="*/ 406 h 1200"/>
                    <a:gd name="T60" fmla="*/ 688 w 794"/>
                    <a:gd name="T61" fmla="*/ 9 h 12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794"/>
                    <a:gd name="T94" fmla="*/ 0 h 1200"/>
                    <a:gd name="T95" fmla="*/ 794 w 794"/>
                    <a:gd name="T96" fmla="*/ 1200 h 120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794" h="1200">
                      <a:moveTo>
                        <a:pt x="688" y="9"/>
                      </a:move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58"/>
                        <a:pt x="600" y="58"/>
                        <a:pt x="598" y="57"/>
                      </a:cubicBezTo>
                      <a:cubicBezTo>
                        <a:pt x="593" y="53"/>
                        <a:pt x="590" y="45"/>
                        <a:pt x="592" y="40"/>
                      </a:cubicBezTo>
                      <a:cubicBezTo>
                        <a:pt x="594" y="33"/>
                        <a:pt x="593" y="25"/>
                        <a:pt x="589" y="19"/>
                      </a:cubicBezTo>
                      <a:cubicBezTo>
                        <a:pt x="581" y="5"/>
                        <a:pt x="563" y="0"/>
                        <a:pt x="548" y="8"/>
                      </a:cubicBezTo>
                      <a:cubicBezTo>
                        <a:pt x="534" y="17"/>
                        <a:pt x="529" y="35"/>
                        <a:pt x="537" y="49"/>
                      </a:cubicBezTo>
                      <a:cubicBezTo>
                        <a:pt x="540" y="56"/>
                        <a:pt x="546" y="60"/>
                        <a:pt x="553" y="62"/>
                      </a:cubicBezTo>
                      <a:cubicBezTo>
                        <a:pt x="553" y="62"/>
                        <a:pt x="553" y="62"/>
                        <a:pt x="553" y="62"/>
                      </a:cubicBezTo>
                      <a:cubicBezTo>
                        <a:pt x="559" y="63"/>
                        <a:pt x="564" y="69"/>
                        <a:pt x="565" y="76"/>
                      </a:cubicBezTo>
                      <a:cubicBezTo>
                        <a:pt x="565" y="78"/>
                        <a:pt x="565" y="79"/>
                        <a:pt x="565" y="80"/>
                      </a:cubicBezTo>
                      <a:cubicBezTo>
                        <a:pt x="477" y="131"/>
                        <a:pt x="477" y="131"/>
                        <a:pt x="477" y="131"/>
                      </a:cubicBezTo>
                      <a:cubicBezTo>
                        <a:pt x="524" y="212"/>
                        <a:pt x="551" y="306"/>
                        <a:pt x="551" y="406"/>
                      </a:cubicBezTo>
                      <a:cubicBezTo>
                        <a:pt x="551" y="507"/>
                        <a:pt x="524" y="601"/>
                        <a:pt x="477" y="681"/>
                      </a:cubicBezTo>
                      <a:cubicBezTo>
                        <a:pt x="382" y="846"/>
                        <a:pt x="204" y="957"/>
                        <a:pt x="0" y="957"/>
                      </a:cubicBezTo>
                      <a:cubicBezTo>
                        <a:pt x="0" y="1047"/>
                        <a:pt x="0" y="1047"/>
                        <a:pt x="0" y="1047"/>
                      </a:cubicBezTo>
                      <a:cubicBezTo>
                        <a:pt x="0" y="1058"/>
                        <a:pt x="0" y="1058"/>
                        <a:pt x="0" y="1058"/>
                      </a:cubicBezTo>
                      <a:cubicBezTo>
                        <a:pt x="2" y="1058"/>
                        <a:pt x="3" y="1059"/>
                        <a:pt x="4" y="1060"/>
                      </a:cubicBezTo>
                      <a:cubicBezTo>
                        <a:pt x="10" y="1063"/>
                        <a:pt x="18" y="1061"/>
                        <a:pt x="22" y="1056"/>
                      </a:cubicBezTo>
                      <a:cubicBezTo>
                        <a:pt x="22" y="1056"/>
                        <a:pt x="22" y="1056"/>
                        <a:pt x="22" y="1056"/>
                      </a:cubicBezTo>
                      <a:cubicBezTo>
                        <a:pt x="27" y="1052"/>
                        <a:pt x="34" y="1049"/>
                        <a:pt x="42" y="1049"/>
                      </a:cubicBezTo>
                      <a:cubicBezTo>
                        <a:pt x="58" y="1049"/>
                        <a:pt x="71" y="1063"/>
                        <a:pt x="71" y="1079"/>
                      </a:cubicBezTo>
                      <a:cubicBezTo>
                        <a:pt x="71" y="1096"/>
                        <a:pt x="58" y="1110"/>
                        <a:pt x="42" y="1110"/>
                      </a:cubicBezTo>
                      <a:cubicBezTo>
                        <a:pt x="34" y="1110"/>
                        <a:pt x="27" y="1107"/>
                        <a:pt x="22" y="1102"/>
                      </a:cubicBezTo>
                      <a:cubicBezTo>
                        <a:pt x="18" y="1097"/>
                        <a:pt x="10" y="1096"/>
                        <a:pt x="4" y="1099"/>
                      </a:cubicBezTo>
                      <a:cubicBezTo>
                        <a:pt x="3" y="1099"/>
                        <a:pt x="2" y="1100"/>
                        <a:pt x="0" y="1101"/>
                      </a:cubicBezTo>
                      <a:cubicBezTo>
                        <a:pt x="0" y="1108"/>
                        <a:pt x="0" y="1108"/>
                        <a:pt x="0" y="1108"/>
                      </a:cubicBezTo>
                      <a:cubicBezTo>
                        <a:pt x="0" y="1200"/>
                        <a:pt x="0" y="1200"/>
                        <a:pt x="0" y="1200"/>
                      </a:cubicBezTo>
                      <a:cubicBezTo>
                        <a:pt x="294" y="1200"/>
                        <a:pt x="551" y="1040"/>
                        <a:pt x="688" y="803"/>
                      </a:cubicBezTo>
                      <a:cubicBezTo>
                        <a:pt x="755" y="686"/>
                        <a:pt x="794" y="551"/>
                        <a:pt x="794" y="406"/>
                      </a:cubicBezTo>
                      <a:cubicBezTo>
                        <a:pt x="794" y="262"/>
                        <a:pt x="755" y="126"/>
                        <a:pt x="688" y="9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5" name="Freeform 12"/>
                <p:cNvSpPr>
                  <a:spLocks/>
                </p:cNvSpPr>
                <p:nvPr/>
              </p:nvSpPr>
              <p:spPr bwMode="gray">
                <a:xfrm>
                  <a:off x="1710" y="1612"/>
                  <a:ext cx="1262" cy="1739"/>
                </a:xfrm>
                <a:custGeom>
                  <a:avLst/>
                  <a:gdLst>
                    <a:gd name="T0" fmla="*/ 835 w 864"/>
                    <a:gd name="T1" fmla="*/ 1040 h 1191"/>
                    <a:gd name="T2" fmla="*/ 815 w 864"/>
                    <a:gd name="T3" fmla="*/ 1047 h 1191"/>
                    <a:gd name="T4" fmla="*/ 815 w 864"/>
                    <a:gd name="T5" fmla="*/ 1047 h 1191"/>
                    <a:gd name="T6" fmla="*/ 797 w 864"/>
                    <a:gd name="T7" fmla="*/ 1051 h 1191"/>
                    <a:gd name="T8" fmla="*/ 793 w 864"/>
                    <a:gd name="T9" fmla="*/ 1049 h 1191"/>
                    <a:gd name="T10" fmla="*/ 793 w 864"/>
                    <a:gd name="T11" fmla="*/ 1038 h 1191"/>
                    <a:gd name="T12" fmla="*/ 793 w 864"/>
                    <a:gd name="T13" fmla="*/ 948 h 1191"/>
                    <a:gd name="T14" fmla="*/ 317 w 864"/>
                    <a:gd name="T15" fmla="*/ 672 h 1191"/>
                    <a:gd name="T16" fmla="*/ 243 w 864"/>
                    <a:gd name="T17" fmla="*/ 397 h 1191"/>
                    <a:gd name="T18" fmla="*/ 317 w 864"/>
                    <a:gd name="T19" fmla="*/ 122 h 1191"/>
                    <a:gd name="T20" fmla="*/ 231 w 864"/>
                    <a:gd name="T21" fmla="*/ 73 h 1191"/>
                    <a:gd name="T22" fmla="*/ 228 w 864"/>
                    <a:gd name="T23" fmla="*/ 75 h 1191"/>
                    <a:gd name="T24" fmla="*/ 221 w 864"/>
                    <a:gd name="T25" fmla="*/ 92 h 1191"/>
                    <a:gd name="T26" fmla="*/ 221 w 864"/>
                    <a:gd name="T27" fmla="*/ 92 h 1191"/>
                    <a:gd name="T28" fmla="*/ 218 w 864"/>
                    <a:gd name="T29" fmla="*/ 113 h 1191"/>
                    <a:gd name="T30" fmla="*/ 177 w 864"/>
                    <a:gd name="T31" fmla="*/ 123 h 1191"/>
                    <a:gd name="T32" fmla="*/ 166 w 864"/>
                    <a:gd name="T33" fmla="*/ 82 h 1191"/>
                    <a:gd name="T34" fmla="*/ 182 w 864"/>
                    <a:gd name="T35" fmla="*/ 69 h 1191"/>
                    <a:gd name="T36" fmla="*/ 194 w 864"/>
                    <a:gd name="T37" fmla="*/ 55 h 1191"/>
                    <a:gd name="T38" fmla="*/ 194 w 864"/>
                    <a:gd name="T39" fmla="*/ 51 h 1191"/>
                    <a:gd name="T40" fmla="*/ 106 w 864"/>
                    <a:gd name="T41" fmla="*/ 0 h 1191"/>
                    <a:gd name="T42" fmla="*/ 0 w 864"/>
                    <a:gd name="T43" fmla="*/ 397 h 1191"/>
                    <a:gd name="T44" fmla="*/ 106 w 864"/>
                    <a:gd name="T45" fmla="*/ 794 h 1191"/>
                    <a:gd name="T46" fmla="*/ 793 w 864"/>
                    <a:gd name="T47" fmla="*/ 1191 h 1191"/>
                    <a:gd name="T48" fmla="*/ 793 w 864"/>
                    <a:gd name="T49" fmla="*/ 1099 h 1191"/>
                    <a:gd name="T50" fmla="*/ 793 w 864"/>
                    <a:gd name="T51" fmla="*/ 1092 h 1191"/>
                    <a:gd name="T52" fmla="*/ 797 w 864"/>
                    <a:gd name="T53" fmla="*/ 1090 h 1191"/>
                    <a:gd name="T54" fmla="*/ 815 w 864"/>
                    <a:gd name="T55" fmla="*/ 1093 h 1191"/>
                    <a:gd name="T56" fmla="*/ 835 w 864"/>
                    <a:gd name="T57" fmla="*/ 1101 h 1191"/>
                    <a:gd name="T58" fmla="*/ 864 w 864"/>
                    <a:gd name="T59" fmla="*/ 1070 h 1191"/>
                    <a:gd name="T60" fmla="*/ 835 w 864"/>
                    <a:gd name="T61" fmla="*/ 1040 h 119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864"/>
                    <a:gd name="T94" fmla="*/ 0 h 1191"/>
                    <a:gd name="T95" fmla="*/ 864 w 864"/>
                    <a:gd name="T96" fmla="*/ 1191 h 119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864" h="1191">
                      <a:moveTo>
                        <a:pt x="835" y="1040"/>
                      </a:moveTo>
                      <a:cubicBezTo>
                        <a:pt x="827" y="1040"/>
                        <a:pt x="820" y="1043"/>
                        <a:pt x="815" y="1047"/>
                      </a:cubicBezTo>
                      <a:cubicBezTo>
                        <a:pt x="815" y="1047"/>
                        <a:pt x="815" y="1047"/>
                        <a:pt x="815" y="1047"/>
                      </a:cubicBezTo>
                      <a:cubicBezTo>
                        <a:pt x="811" y="1052"/>
                        <a:pt x="803" y="1054"/>
                        <a:pt x="797" y="1051"/>
                      </a:cubicBezTo>
                      <a:cubicBezTo>
                        <a:pt x="796" y="1050"/>
                        <a:pt x="795" y="1049"/>
                        <a:pt x="793" y="1049"/>
                      </a:cubicBezTo>
                      <a:cubicBezTo>
                        <a:pt x="793" y="1038"/>
                        <a:pt x="793" y="1038"/>
                        <a:pt x="793" y="1038"/>
                      </a:cubicBezTo>
                      <a:cubicBezTo>
                        <a:pt x="793" y="948"/>
                        <a:pt x="793" y="948"/>
                        <a:pt x="793" y="948"/>
                      </a:cubicBezTo>
                      <a:cubicBezTo>
                        <a:pt x="590" y="948"/>
                        <a:pt x="412" y="837"/>
                        <a:pt x="317" y="672"/>
                      </a:cubicBezTo>
                      <a:cubicBezTo>
                        <a:pt x="270" y="592"/>
                        <a:pt x="243" y="498"/>
                        <a:pt x="243" y="397"/>
                      </a:cubicBezTo>
                      <a:cubicBezTo>
                        <a:pt x="243" y="297"/>
                        <a:pt x="270" y="203"/>
                        <a:pt x="317" y="122"/>
                      </a:cubicBezTo>
                      <a:cubicBezTo>
                        <a:pt x="231" y="73"/>
                        <a:pt x="231" y="73"/>
                        <a:pt x="231" y="73"/>
                      </a:cubicBezTo>
                      <a:cubicBezTo>
                        <a:pt x="230" y="73"/>
                        <a:pt x="229" y="74"/>
                        <a:pt x="228" y="75"/>
                      </a:cubicBezTo>
                      <a:cubicBezTo>
                        <a:pt x="222" y="79"/>
                        <a:pt x="219" y="86"/>
                        <a:pt x="221" y="92"/>
                      </a:cubicBezTo>
                      <a:cubicBezTo>
                        <a:pt x="221" y="92"/>
                        <a:pt x="221" y="92"/>
                        <a:pt x="221" y="92"/>
                      </a:cubicBezTo>
                      <a:cubicBezTo>
                        <a:pt x="223" y="99"/>
                        <a:pt x="222" y="106"/>
                        <a:pt x="218" y="113"/>
                      </a:cubicBezTo>
                      <a:cubicBezTo>
                        <a:pt x="210" y="127"/>
                        <a:pt x="192" y="131"/>
                        <a:pt x="177" y="123"/>
                      </a:cubicBezTo>
                      <a:cubicBezTo>
                        <a:pt x="163" y="115"/>
                        <a:pt x="158" y="96"/>
                        <a:pt x="166" y="82"/>
                      </a:cubicBezTo>
                      <a:cubicBezTo>
                        <a:pt x="169" y="76"/>
                        <a:pt x="175" y="71"/>
                        <a:pt x="182" y="69"/>
                      </a:cubicBezTo>
                      <a:cubicBezTo>
                        <a:pt x="188" y="68"/>
                        <a:pt x="193" y="62"/>
                        <a:pt x="194" y="55"/>
                      </a:cubicBezTo>
                      <a:cubicBezTo>
                        <a:pt x="194" y="54"/>
                        <a:pt x="194" y="52"/>
                        <a:pt x="194" y="51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38" y="117"/>
                        <a:pt x="0" y="253"/>
                        <a:pt x="0" y="397"/>
                      </a:cubicBezTo>
                      <a:cubicBezTo>
                        <a:pt x="0" y="542"/>
                        <a:pt x="38" y="677"/>
                        <a:pt x="106" y="794"/>
                      </a:cubicBezTo>
                      <a:cubicBezTo>
                        <a:pt x="243" y="1031"/>
                        <a:pt x="500" y="1191"/>
                        <a:pt x="793" y="1191"/>
                      </a:cubicBezTo>
                      <a:cubicBezTo>
                        <a:pt x="793" y="1099"/>
                        <a:pt x="793" y="1099"/>
                        <a:pt x="793" y="1099"/>
                      </a:cubicBezTo>
                      <a:cubicBezTo>
                        <a:pt x="793" y="1092"/>
                        <a:pt x="793" y="1092"/>
                        <a:pt x="793" y="1092"/>
                      </a:cubicBezTo>
                      <a:cubicBezTo>
                        <a:pt x="795" y="1091"/>
                        <a:pt x="796" y="1090"/>
                        <a:pt x="797" y="1090"/>
                      </a:cubicBezTo>
                      <a:cubicBezTo>
                        <a:pt x="803" y="1087"/>
                        <a:pt x="811" y="1088"/>
                        <a:pt x="815" y="1093"/>
                      </a:cubicBezTo>
                      <a:cubicBezTo>
                        <a:pt x="820" y="1098"/>
                        <a:pt x="827" y="1101"/>
                        <a:pt x="835" y="1101"/>
                      </a:cubicBezTo>
                      <a:cubicBezTo>
                        <a:pt x="851" y="1101"/>
                        <a:pt x="864" y="1087"/>
                        <a:pt x="864" y="1070"/>
                      </a:cubicBezTo>
                      <a:cubicBezTo>
                        <a:pt x="864" y="1054"/>
                        <a:pt x="851" y="1040"/>
                        <a:pt x="835" y="1040"/>
                      </a:cubicBezTo>
                      <a:close/>
                    </a:path>
                  </a:pathLst>
                </a:custGeom>
                <a:solidFill>
                  <a:srgbClr val="A90404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6" name="Freeform 13"/>
                <p:cNvSpPr>
                  <a:spLocks/>
                </p:cNvSpPr>
                <p:nvPr/>
              </p:nvSpPr>
              <p:spPr bwMode="gray">
                <a:xfrm>
                  <a:off x="1862" y="1035"/>
                  <a:ext cx="2010" cy="768"/>
                </a:xfrm>
                <a:custGeom>
                  <a:avLst/>
                  <a:gdLst>
                    <a:gd name="T0" fmla="*/ 1164 w 1375"/>
                    <a:gd name="T1" fmla="*/ 518 h 527"/>
                    <a:gd name="T2" fmla="*/ 1252 w 1375"/>
                    <a:gd name="T3" fmla="*/ 467 h 527"/>
                    <a:gd name="T4" fmla="*/ 1252 w 1375"/>
                    <a:gd name="T5" fmla="*/ 463 h 527"/>
                    <a:gd name="T6" fmla="*/ 1240 w 1375"/>
                    <a:gd name="T7" fmla="*/ 449 h 527"/>
                    <a:gd name="T8" fmla="*/ 1240 w 1375"/>
                    <a:gd name="T9" fmla="*/ 449 h 527"/>
                    <a:gd name="T10" fmla="*/ 1224 w 1375"/>
                    <a:gd name="T11" fmla="*/ 436 h 527"/>
                    <a:gd name="T12" fmla="*/ 1235 w 1375"/>
                    <a:gd name="T13" fmla="*/ 395 h 527"/>
                    <a:gd name="T14" fmla="*/ 1276 w 1375"/>
                    <a:gd name="T15" fmla="*/ 406 h 527"/>
                    <a:gd name="T16" fmla="*/ 1279 w 1375"/>
                    <a:gd name="T17" fmla="*/ 427 h 527"/>
                    <a:gd name="T18" fmla="*/ 1285 w 1375"/>
                    <a:gd name="T19" fmla="*/ 444 h 527"/>
                    <a:gd name="T20" fmla="*/ 1289 w 1375"/>
                    <a:gd name="T21" fmla="*/ 446 h 527"/>
                    <a:gd name="T22" fmla="*/ 1375 w 1375"/>
                    <a:gd name="T23" fmla="*/ 396 h 527"/>
                    <a:gd name="T24" fmla="*/ 687 w 1375"/>
                    <a:gd name="T25" fmla="*/ 0 h 527"/>
                    <a:gd name="T26" fmla="*/ 0 w 1375"/>
                    <a:gd name="T27" fmla="*/ 396 h 527"/>
                    <a:gd name="T28" fmla="*/ 88 w 1375"/>
                    <a:gd name="T29" fmla="*/ 447 h 527"/>
                    <a:gd name="T30" fmla="*/ 88 w 1375"/>
                    <a:gd name="T31" fmla="*/ 451 h 527"/>
                    <a:gd name="T32" fmla="*/ 76 w 1375"/>
                    <a:gd name="T33" fmla="*/ 465 h 527"/>
                    <a:gd name="T34" fmla="*/ 60 w 1375"/>
                    <a:gd name="T35" fmla="*/ 478 h 527"/>
                    <a:gd name="T36" fmla="*/ 71 w 1375"/>
                    <a:gd name="T37" fmla="*/ 519 h 527"/>
                    <a:gd name="T38" fmla="*/ 112 w 1375"/>
                    <a:gd name="T39" fmla="*/ 509 h 527"/>
                    <a:gd name="T40" fmla="*/ 115 w 1375"/>
                    <a:gd name="T41" fmla="*/ 488 h 527"/>
                    <a:gd name="T42" fmla="*/ 115 w 1375"/>
                    <a:gd name="T43" fmla="*/ 488 h 527"/>
                    <a:gd name="T44" fmla="*/ 122 w 1375"/>
                    <a:gd name="T45" fmla="*/ 471 h 527"/>
                    <a:gd name="T46" fmla="*/ 125 w 1375"/>
                    <a:gd name="T47" fmla="*/ 469 h 527"/>
                    <a:gd name="T48" fmla="*/ 211 w 1375"/>
                    <a:gd name="T49" fmla="*/ 518 h 527"/>
                    <a:gd name="T50" fmla="*/ 687 w 1375"/>
                    <a:gd name="T51" fmla="*/ 243 h 527"/>
                    <a:gd name="T52" fmla="*/ 1164 w 1375"/>
                    <a:gd name="T53" fmla="*/ 518 h 52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375"/>
                    <a:gd name="T82" fmla="*/ 0 h 527"/>
                    <a:gd name="T83" fmla="*/ 1375 w 1375"/>
                    <a:gd name="T84" fmla="*/ 527 h 52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375" h="527">
                      <a:moveTo>
                        <a:pt x="1164" y="518"/>
                      </a:moveTo>
                      <a:cubicBezTo>
                        <a:pt x="1252" y="467"/>
                        <a:pt x="1252" y="467"/>
                        <a:pt x="1252" y="467"/>
                      </a:cubicBezTo>
                      <a:cubicBezTo>
                        <a:pt x="1252" y="466"/>
                        <a:pt x="1252" y="465"/>
                        <a:pt x="1252" y="463"/>
                      </a:cubicBezTo>
                      <a:cubicBezTo>
                        <a:pt x="1251" y="456"/>
                        <a:pt x="1246" y="450"/>
                        <a:pt x="1240" y="449"/>
                      </a:cubicBezTo>
                      <a:cubicBezTo>
                        <a:pt x="1240" y="449"/>
                        <a:pt x="1240" y="449"/>
                        <a:pt x="1240" y="449"/>
                      </a:cubicBezTo>
                      <a:cubicBezTo>
                        <a:pt x="1233" y="447"/>
                        <a:pt x="1227" y="443"/>
                        <a:pt x="1224" y="436"/>
                      </a:cubicBezTo>
                      <a:cubicBezTo>
                        <a:pt x="1216" y="422"/>
                        <a:pt x="1221" y="404"/>
                        <a:pt x="1235" y="395"/>
                      </a:cubicBezTo>
                      <a:cubicBezTo>
                        <a:pt x="1250" y="387"/>
                        <a:pt x="1268" y="392"/>
                        <a:pt x="1276" y="406"/>
                      </a:cubicBezTo>
                      <a:cubicBezTo>
                        <a:pt x="1280" y="412"/>
                        <a:pt x="1281" y="420"/>
                        <a:pt x="1279" y="427"/>
                      </a:cubicBezTo>
                      <a:cubicBezTo>
                        <a:pt x="1277" y="432"/>
                        <a:pt x="1280" y="440"/>
                        <a:pt x="1285" y="444"/>
                      </a:cubicBezTo>
                      <a:cubicBezTo>
                        <a:pt x="1287" y="445"/>
                        <a:pt x="1288" y="445"/>
                        <a:pt x="1289" y="446"/>
                      </a:cubicBezTo>
                      <a:cubicBezTo>
                        <a:pt x="1375" y="396"/>
                        <a:pt x="1375" y="396"/>
                        <a:pt x="1375" y="396"/>
                      </a:cubicBezTo>
                      <a:cubicBezTo>
                        <a:pt x="1238" y="159"/>
                        <a:pt x="981" y="0"/>
                        <a:pt x="687" y="0"/>
                      </a:cubicBezTo>
                      <a:cubicBezTo>
                        <a:pt x="394" y="0"/>
                        <a:pt x="137" y="159"/>
                        <a:pt x="0" y="396"/>
                      </a:cubicBezTo>
                      <a:cubicBezTo>
                        <a:pt x="88" y="447"/>
                        <a:pt x="88" y="447"/>
                        <a:pt x="88" y="447"/>
                      </a:cubicBezTo>
                      <a:cubicBezTo>
                        <a:pt x="88" y="448"/>
                        <a:pt x="88" y="450"/>
                        <a:pt x="88" y="451"/>
                      </a:cubicBezTo>
                      <a:cubicBezTo>
                        <a:pt x="87" y="458"/>
                        <a:pt x="82" y="464"/>
                        <a:pt x="76" y="465"/>
                      </a:cubicBezTo>
                      <a:cubicBezTo>
                        <a:pt x="69" y="467"/>
                        <a:pt x="63" y="472"/>
                        <a:pt x="60" y="478"/>
                      </a:cubicBezTo>
                      <a:cubicBezTo>
                        <a:pt x="52" y="492"/>
                        <a:pt x="57" y="511"/>
                        <a:pt x="71" y="519"/>
                      </a:cubicBezTo>
                      <a:cubicBezTo>
                        <a:pt x="86" y="527"/>
                        <a:pt x="104" y="523"/>
                        <a:pt x="112" y="509"/>
                      </a:cubicBezTo>
                      <a:cubicBezTo>
                        <a:pt x="116" y="502"/>
                        <a:pt x="117" y="495"/>
                        <a:pt x="115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3" y="482"/>
                        <a:pt x="116" y="475"/>
                        <a:pt x="122" y="471"/>
                      </a:cubicBezTo>
                      <a:cubicBezTo>
                        <a:pt x="123" y="470"/>
                        <a:pt x="124" y="469"/>
                        <a:pt x="125" y="469"/>
                      </a:cubicBezTo>
                      <a:cubicBezTo>
                        <a:pt x="211" y="518"/>
                        <a:pt x="211" y="518"/>
                        <a:pt x="211" y="518"/>
                      </a:cubicBezTo>
                      <a:cubicBezTo>
                        <a:pt x="306" y="354"/>
                        <a:pt x="484" y="243"/>
                        <a:pt x="687" y="243"/>
                      </a:cubicBezTo>
                      <a:cubicBezTo>
                        <a:pt x="891" y="243"/>
                        <a:pt x="1069" y="354"/>
                        <a:pt x="1164" y="518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7200000">
                <a:off x="2059" y="1386"/>
                <a:ext cx="1616" cy="1614"/>
                <a:chOff x="2060" y="1387"/>
                <a:chExt cx="1616" cy="1614"/>
              </a:xfrm>
            </p:grpSpPr>
            <p:sp>
              <p:nvSpPr>
                <p:cNvPr id="25621" name="Freeform 15"/>
                <p:cNvSpPr>
                  <a:spLocks/>
                </p:cNvSpPr>
                <p:nvPr/>
              </p:nvSpPr>
              <p:spPr bwMode="gray">
                <a:xfrm>
                  <a:off x="2060" y="1387"/>
                  <a:ext cx="808" cy="1225"/>
                </a:xfrm>
                <a:custGeom>
                  <a:avLst/>
                  <a:gdLst>
                    <a:gd name="T0" fmla="*/ 550 w 550"/>
                    <a:gd name="T1" fmla="*/ 132 h 836"/>
                    <a:gd name="T2" fmla="*/ 547 w 550"/>
                    <a:gd name="T3" fmla="*/ 130 h 836"/>
                    <a:gd name="T4" fmla="*/ 529 w 550"/>
                    <a:gd name="T5" fmla="*/ 133 h 836"/>
                    <a:gd name="T6" fmla="*/ 529 w 550"/>
                    <a:gd name="T7" fmla="*/ 133 h 836"/>
                    <a:gd name="T8" fmla="*/ 509 w 550"/>
                    <a:gd name="T9" fmla="*/ 141 h 836"/>
                    <a:gd name="T10" fmla="*/ 480 w 550"/>
                    <a:gd name="T11" fmla="*/ 111 h 836"/>
                    <a:gd name="T12" fmla="*/ 509 w 550"/>
                    <a:gd name="T13" fmla="*/ 80 h 836"/>
                    <a:gd name="T14" fmla="*/ 529 w 550"/>
                    <a:gd name="T15" fmla="*/ 88 h 836"/>
                    <a:gd name="T16" fmla="*/ 547 w 550"/>
                    <a:gd name="T17" fmla="*/ 91 h 836"/>
                    <a:gd name="T18" fmla="*/ 550 w 550"/>
                    <a:gd name="T19" fmla="*/ 89 h 836"/>
                    <a:gd name="T20" fmla="*/ 550 w 550"/>
                    <a:gd name="T21" fmla="*/ 82 h 836"/>
                    <a:gd name="T22" fmla="*/ 550 w 550"/>
                    <a:gd name="T23" fmla="*/ 0 h 836"/>
                    <a:gd name="T24" fmla="*/ 0 w 550"/>
                    <a:gd name="T25" fmla="*/ 550 h 836"/>
                    <a:gd name="T26" fmla="*/ 74 w 550"/>
                    <a:gd name="T27" fmla="*/ 825 h 836"/>
                    <a:gd name="T28" fmla="*/ 153 w 550"/>
                    <a:gd name="T29" fmla="*/ 780 h 836"/>
                    <a:gd name="T30" fmla="*/ 158 w 550"/>
                    <a:gd name="T31" fmla="*/ 796 h 836"/>
                    <a:gd name="T32" fmla="*/ 161 w 550"/>
                    <a:gd name="T33" fmla="*/ 817 h 836"/>
                    <a:gd name="T34" fmla="*/ 202 w 550"/>
                    <a:gd name="T35" fmla="*/ 827 h 836"/>
                    <a:gd name="T36" fmla="*/ 214 w 550"/>
                    <a:gd name="T37" fmla="*/ 786 h 836"/>
                    <a:gd name="T38" fmla="*/ 198 w 550"/>
                    <a:gd name="T39" fmla="*/ 773 h 836"/>
                    <a:gd name="T40" fmla="*/ 198 w 550"/>
                    <a:gd name="T41" fmla="*/ 773 h 836"/>
                    <a:gd name="T42" fmla="*/ 186 w 550"/>
                    <a:gd name="T43" fmla="*/ 761 h 836"/>
                    <a:gd name="T44" fmla="*/ 266 w 550"/>
                    <a:gd name="T45" fmla="*/ 714 h 836"/>
                    <a:gd name="T46" fmla="*/ 222 w 550"/>
                    <a:gd name="T47" fmla="*/ 550 h 836"/>
                    <a:gd name="T48" fmla="*/ 550 w 550"/>
                    <a:gd name="T49" fmla="*/ 222 h 836"/>
                    <a:gd name="T50" fmla="*/ 550 w 550"/>
                    <a:gd name="T51" fmla="*/ 143 h 836"/>
                    <a:gd name="T52" fmla="*/ 550 w 550"/>
                    <a:gd name="T53" fmla="*/ 132 h 8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0"/>
                    <a:gd name="T82" fmla="*/ 0 h 836"/>
                    <a:gd name="T83" fmla="*/ 550 w 550"/>
                    <a:gd name="T84" fmla="*/ 836 h 8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0" h="836">
                      <a:moveTo>
                        <a:pt x="550" y="132"/>
                      </a:moveTo>
                      <a:cubicBezTo>
                        <a:pt x="549" y="131"/>
                        <a:pt x="548" y="131"/>
                        <a:pt x="547" y="130"/>
                      </a:cubicBezTo>
                      <a:cubicBezTo>
                        <a:pt x="540" y="127"/>
                        <a:pt x="533" y="129"/>
                        <a:pt x="529" y="133"/>
                      </a:cubicBezTo>
                      <a:cubicBezTo>
                        <a:pt x="529" y="133"/>
                        <a:pt x="529" y="133"/>
                        <a:pt x="529" y="133"/>
                      </a:cubicBezTo>
                      <a:cubicBezTo>
                        <a:pt x="523" y="138"/>
                        <a:pt x="517" y="141"/>
                        <a:pt x="509" y="141"/>
                      </a:cubicBezTo>
                      <a:cubicBezTo>
                        <a:pt x="493" y="141"/>
                        <a:pt x="480" y="127"/>
                        <a:pt x="480" y="111"/>
                      </a:cubicBezTo>
                      <a:cubicBezTo>
                        <a:pt x="480" y="94"/>
                        <a:pt x="493" y="80"/>
                        <a:pt x="509" y="80"/>
                      </a:cubicBezTo>
                      <a:cubicBezTo>
                        <a:pt x="517" y="80"/>
                        <a:pt x="524" y="83"/>
                        <a:pt x="529" y="88"/>
                      </a:cubicBezTo>
                      <a:cubicBezTo>
                        <a:pt x="533" y="93"/>
                        <a:pt x="540" y="94"/>
                        <a:pt x="547" y="91"/>
                      </a:cubicBezTo>
                      <a:cubicBezTo>
                        <a:pt x="548" y="91"/>
                        <a:pt x="549" y="90"/>
                        <a:pt x="550" y="89"/>
                      </a:cubicBezTo>
                      <a:cubicBezTo>
                        <a:pt x="550" y="82"/>
                        <a:pt x="550" y="82"/>
                        <a:pt x="550" y="82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246" y="0"/>
                        <a:pt x="0" y="246"/>
                        <a:pt x="0" y="550"/>
                      </a:cubicBezTo>
                      <a:cubicBezTo>
                        <a:pt x="0" y="651"/>
                        <a:pt x="27" y="745"/>
                        <a:pt x="74" y="825"/>
                      </a:cubicBezTo>
                      <a:cubicBezTo>
                        <a:pt x="153" y="780"/>
                        <a:pt x="153" y="780"/>
                        <a:pt x="153" y="780"/>
                      </a:cubicBezTo>
                      <a:cubicBezTo>
                        <a:pt x="158" y="784"/>
                        <a:pt x="160" y="791"/>
                        <a:pt x="158" y="796"/>
                      </a:cubicBezTo>
                      <a:cubicBezTo>
                        <a:pt x="157" y="803"/>
                        <a:pt x="158" y="810"/>
                        <a:pt x="161" y="817"/>
                      </a:cubicBezTo>
                      <a:cubicBezTo>
                        <a:pt x="170" y="831"/>
                        <a:pt x="188" y="836"/>
                        <a:pt x="202" y="827"/>
                      </a:cubicBezTo>
                      <a:cubicBezTo>
                        <a:pt x="217" y="819"/>
                        <a:pt x="222" y="801"/>
                        <a:pt x="214" y="786"/>
                      </a:cubicBezTo>
                      <a:cubicBezTo>
                        <a:pt x="210" y="780"/>
                        <a:pt x="204" y="776"/>
                        <a:pt x="198" y="773"/>
                      </a:cubicBezTo>
                      <a:cubicBezTo>
                        <a:pt x="198" y="773"/>
                        <a:pt x="198" y="773"/>
                        <a:pt x="198" y="773"/>
                      </a:cubicBezTo>
                      <a:cubicBezTo>
                        <a:pt x="192" y="772"/>
                        <a:pt x="187" y="767"/>
                        <a:pt x="186" y="761"/>
                      </a:cubicBezTo>
                      <a:cubicBezTo>
                        <a:pt x="266" y="714"/>
                        <a:pt x="266" y="714"/>
                        <a:pt x="266" y="714"/>
                      </a:cubicBezTo>
                      <a:cubicBezTo>
                        <a:pt x="238" y="666"/>
                        <a:pt x="222" y="610"/>
                        <a:pt x="222" y="550"/>
                      </a:cubicBezTo>
                      <a:cubicBezTo>
                        <a:pt x="222" y="369"/>
                        <a:pt x="369" y="222"/>
                        <a:pt x="550" y="222"/>
                      </a:cubicBezTo>
                      <a:cubicBezTo>
                        <a:pt x="550" y="143"/>
                        <a:pt x="550" y="143"/>
                        <a:pt x="550" y="143"/>
                      </a:cubicBezTo>
                      <a:lnTo>
                        <a:pt x="550" y="132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2" name="Freeform 16"/>
                <p:cNvSpPr>
                  <a:spLocks/>
                </p:cNvSpPr>
                <p:nvPr/>
              </p:nvSpPr>
              <p:spPr bwMode="gray">
                <a:xfrm>
                  <a:off x="2764" y="1387"/>
                  <a:ext cx="912" cy="1210"/>
                </a:xfrm>
                <a:custGeom>
                  <a:avLst/>
                  <a:gdLst>
                    <a:gd name="T0" fmla="*/ 70 w 621"/>
                    <a:gd name="T1" fmla="*/ 0 h 826"/>
                    <a:gd name="T2" fmla="*/ 70 w 621"/>
                    <a:gd name="T3" fmla="*/ 82 h 826"/>
                    <a:gd name="T4" fmla="*/ 70 w 621"/>
                    <a:gd name="T5" fmla="*/ 89 h 826"/>
                    <a:gd name="T6" fmla="*/ 67 w 621"/>
                    <a:gd name="T7" fmla="*/ 91 h 826"/>
                    <a:gd name="T8" fmla="*/ 49 w 621"/>
                    <a:gd name="T9" fmla="*/ 88 h 826"/>
                    <a:gd name="T10" fmla="*/ 29 w 621"/>
                    <a:gd name="T11" fmla="*/ 80 h 826"/>
                    <a:gd name="T12" fmla="*/ 0 w 621"/>
                    <a:gd name="T13" fmla="*/ 111 h 826"/>
                    <a:gd name="T14" fmla="*/ 29 w 621"/>
                    <a:gd name="T15" fmla="*/ 141 h 826"/>
                    <a:gd name="T16" fmla="*/ 49 w 621"/>
                    <a:gd name="T17" fmla="*/ 133 h 826"/>
                    <a:gd name="T18" fmla="*/ 49 w 621"/>
                    <a:gd name="T19" fmla="*/ 133 h 826"/>
                    <a:gd name="T20" fmla="*/ 67 w 621"/>
                    <a:gd name="T21" fmla="*/ 130 h 826"/>
                    <a:gd name="T22" fmla="*/ 70 w 621"/>
                    <a:gd name="T23" fmla="*/ 132 h 826"/>
                    <a:gd name="T24" fmla="*/ 70 w 621"/>
                    <a:gd name="T25" fmla="*/ 143 h 826"/>
                    <a:gd name="T26" fmla="*/ 70 w 621"/>
                    <a:gd name="T27" fmla="*/ 222 h 826"/>
                    <a:gd name="T28" fmla="*/ 70 w 621"/>
                    <a:gd name="T29" fmla="*/ 222 h 826"/>
                    <a:gd name="T30" fmla="*/ 398 w 621"/>
                    <a:gd name="T31" fmla="*/ 550 h 826"/>
                    <a:gd name="T32" fmla="*/ 354 w 621"/>
                    <a:gd name="T33" fmla="*/ 714 h 826"/>
                    <a:gd name="T34" fmla="*/ 433 w 621"/>
                    <a:gd name="T35" fmla="*/ 759 h 826"/>
                    <a:gd name="T36" fmla="*/ 436 w 621"/>
                    <a:gd name="T37" fmla="*/ 758 h 826"/>
                    <a:gd name="T38" fmla="*/ 443 w 621"/>
                    <a:gd name="T39" fmla="*/ 740 h 826"/>
                    <a:gd name="T40" fmla="*/ 443 w 621"/>
                    <a:gd name="T41" fmla="*/ 740 h 826"/>
                    <a:gd name="T42" fmla="*/ 446 w 621"/>
                    <a:gd name="T43" fmla="*/ 720 h 826"/>
                    <a:gd name="T44" fmla="*/ 487 w 621"/>
                    <a:gd name="T45" fmla="*/ 709 h 826"/>
                    <a:gd name="T46" fmla="*/ 498 w 621"/>
                    <a:gd name="T47" fmla="*/ 750 h 826"/>
                    <a:gd name="T48" fmla="*/ 482 w 621"/>
                    <a:gd name="T49" fmla="*/ 763 h 826"/>
                    <a:gd name="T50" fmla="*/ 470 w 621"/>
                    <a:gd name="T51" fmla="*/ 777 h 826"/>
                    <a:gd name="T52" fmla="*/ 470 w 621"/>
                    <a:gd name="T53" fmla="*/ 781 h 826"/>
                    <a:gd name="T54" fmla="*/ 547 w 621"/>
                    <a:gd name="T55" fmla="*/ 826 h 826"/>
                    <a:gd name="T56" fmla="*/ 621 w 621"/>
                    <a:gd name="T57" fmla="*/ 550 h 826"/>
                    <a:gd name="T58" fmla="*/ 70 w 621"/>
                    <a:gd name="T59" fmla="*/ 0 h 82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21"/>
                    <a:gd name="T91" fmla="*/ 0 h 826"/>
                    <a:gd name="T92" fmla="*/ 621 w 621"/>
                    <a:gd name="T93" fmla="*/ 826 h 82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21" h="826">
                      <a:moveTo>
                        <a:pt x="70" y="0"/>
                      </a:moveTo>
                      <a:cubicBezTo>
                        <a:pt x="70" y="82"/>
                        <a:pt x="70" y="82"/>
                        <a:pt x="70" y="82"/>
                      </a:cubicBezTo>
                      <a:cubicBezTo>
                        <a:pt x="70" y="89"/>
                        <a:pt x="70" y="89"/>
                        <a:pt x="70" y="89"/>
                      </a:cubicBezTo>
                      <a:cubicBezTo>
                        <a:pt x="69" y="90"/>
                        <a:pt x="68" y="91"/>
                        <a:pt x="67" y="91"/>
                      </a:cubicBezTo>
                      <a:cubicBezTo>
                        <a:pt x="60" y="94"/>
                        <a:pt x="53" y="93"/>
                        <a:pt x="49" y="88"/>
                      </a:cubicBezTo>
                      <a:cubicBezTo>
                        <a:pt x="44" y="83"/>
                        <a:pt x="37" y="80"/>
                        <a:pt x="29" y="80"/>
                      </a:cubicBezTo>
                      <a:cubicBezTo>
                        <a:pt x="13" y="80"/>
                        <a:pt x="0" y="94"/>
                        <a:pt x="0" y="111"/>
                      </a:cubicBezTo>
                      <a:cubicBezTo>
                        <a:pt x="0" y="127"/>
                        <a:pt x="13" y="141"/>
                        <a:pt x="29" y="141"/>
                      </a:cubicBezTo>
                      <a:cubicBezTo>
                        <a:pt x="37" y="141"/>
                        <a:pt x="43" y="138"/>
                        <a:pt x="49" y="133"/>
                      </a:cubicBezTo>
                      <a:cubicBezTo>
                        <a:pt x="49" y="133"/>
                        <a:pt x="49" y="133"/>
                        <a:pt x="49" y="133"/>
                      </a:cubicBezTo>
                      <a:cubicBezTo>
                        <a:pt x="53" y="129"/>
                        <a:pt x="60" y="127"/>
                        <a:pt x="67" y="130"/>
                      </a:cubicBezTo>
                      <a:cubicBezTo>
                        <a:pt x="68" y="131"/>
                        <a:pt x="69" y="131"/>
                        <a:pt x="70" y="132"/>
                      </a:cubicBezTo>
                      <a:cubicBezTo>
                        <a:pt x="70" y="143"/>
                        <a:pt x="70" y="143"/>
                        <a:pt x="70" y="143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252" y="222"/>
                        <a:pt x="398" y="369"/>
                        <a:pt x="398" y="550"/>
                      </a:cubicBezTo>
                      <a:cubicBezTo>
                        <a:pt x="398" y="610"/>
                        <a:pt x="382" y="666"/>
                        <a:pt x="354" y="714"/>
                      </a:cubicBezTo>
                      <a:cubicBezTo>
                        <a:pt x="433" y="759"/>
                        <a:pt x="433" y="759"/>
                        <a:pt x="433" y="759"/>
                      </a:cubicBezTo>
                      <a:cubicBezTo>
                        <a:pt x="434" y="759"/>
                        <a:pt x="435" y="758"/>
                        <a:pt x="436" y="758"/>
                      </a:cubicBezTo>
                      <a:cubicBezTo>
                        <a:pt x="442" y="753"/>
                        <a:pt x="445" y="746"/>
                        <a:pt x="443" y="740"/>
                      </a:cubicBezTo>
                      <a:cubicBezTo>
                        <a:pt x="443" y="740"/>
                        <a:pt x="443" y="740"/>
                        <a:pt x="443" y="740"/>
                      </a:cubicBezTo>
                      <a:cubicBezTo>
                        <a:pt x="441" y="733"/>
                        <a:pt x="442" y="726"/>
                        <a:pt x="446" y="720"/>
                      </a:cubicBezTo>
                      <a:cubicBezTo>
                        <a:pt x="454" y="705"/>
                        <a:pt x="472" y="701"/>
                        <a:pt x="487" y="709"/>
                      </a:cubicBezTo>
                      <a:cubicBezTo>
                        <a:pt x="501" y="717"/>
                        <a:pt x="506" y="736"/>
                        <a:pt x="498" y="750"/>
                      </a:cubicBezTo>
                      <a:cubicBezTo>
                        <a:pt x="494" y="756"/>
                        <a:pt x="489" y="761"/>
                        <a:pt x="482" y="763"/>
                      </a:cubicBezTo>
                      <a:cubicBezTo>
                        <a:pt x="476" y="764"/>
                        <a:pt x="471" y="770"/>
                        <a:pt x="470" y="777"/>
                      </a:cubicBezTo>
                      <a:cubicBezTo>
                        <a:pt x="470" y="778"/>
                        <a:pt x="470" y="780"/>
                        <a:pt x="470" y="781"/>
                      </a:cubicBezTo>
                      <a:cubicBezTo>
                        <a:pt x="547" y="826"/>
                        <a:pt x="547" y="826"/>
                        <a:pt x="547" y="826"/>
                      </a:cubicBezTo>
                      <a:cubicBezTo>
                        <a:pt x="594" y="745"/>
                        <a:pt x="621" y="651"/>
                        <a:pt x="621" y="550"/>
                      </a:cubicBezTo>
                      <a:cubicBezTo>
                        <a:pt x="621" y="246"/>
                        <a:pt x="374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3" name="Freeform 17"/>
                <p:cNvSpPr>
                  <a:spLocks/>
                </p:cNvSpPr>
                <p:nvPr/>
              </p:nvSpPr>
              <p:spPr bwMode="gray">
                <a:xfrm>
                  <a:off x="2169" y="2414"/>
                  <a:ext cx="1397" cy="587"/>
                </a:xfrm>
                <a:custGeom>
                  <a:avLst/>
                  <a:gdLst>
                    <a:gd name="T0" fmla="*/ 876 w 953"/>
                    <a:gd name="T1" fmla="*/ 80 h 400"/>
                    <a:gd name="T2" fmla="*/ 876 w 953"/>
                    <a:gd name="T3" fmla="*/ 76 h 400"/>
                    <a:gd name="T4" fmla="*/ 888 w 953"/>
                    <a:gd name="T5" fmla="*/ 62 h 400"/>
                    <a:gd name="T6" fmla="*/ 904 w 953"/>
                    <a:gd name="T7" fmla="*/ 49 h 400"/>
                    <a:gd name="T8" fmla="*/ 893 w 953"/>
                    <a:gd name="T9" fmla="*/ 8 h 400"/>
                    <a:gd name="T10" fmla="*/ 852 w 953"/>
                    <a:gd name="T11" fmla="*/ 19 h 400"/>
                    <a:gd name="T12" fmla="*/ 849 w 953"/>
                    <a:gd name="T13" fmla="*/ 39 h 400"/>
                    <a:gd name="T14" fmla="*/ 849 w 953"/>
                    <a:gd name="T15" fmla="*/ 39 h 400"/>
                    <a:gd name="T16" fmla="*/ 842 w 953"/>
                    <a:gd name="T17" fmla="*/ 57 h 400"/>
                    <a:gd name="T18" fmla="*/ 839 w 953"/>
                    <a:gd name="T19" fmla="*/ 58 h 400"/>
                    <a:gd name="T20" fmla="*/ 760 w 953"/>
                    <a:gd name="T21" fmla="*/ 13 h 400"/>
                    <a:gd name="T22" fmla="*/ 476 w 953"/>
                    <a:gd name="T23" fmla="*/ 177 h 400"/>
                    <a:gd name="T24" fmla="*/ 192 w 953"/>
                    <a:gd name="T25" fmla="*/ 13 h 400"/>
                    <a:gd name="T26" fmla="*/ 112 w 953"/>
                    <a:gd name="T27" fmla="*/ 60 h 400"/>
                    <a:gd name="T28" fmla="*/ 124 w 953"/>
                    <a:gd name="T29" fmla="*/ 72 h 400"/>
                    <a:gd name="T30" fmla="*/ 124 w 953"/>
                    <a:gd name="T31" fmla="*/ 72 h 400"/>
                    <a:gd name="T32" fmla="*/ 140 w 953"/>
                    <a:gd name="T33" fmla="*/ 85 h 400"/>
                    <a:gd name="T34" fmla="*/ 128 w 953"/>
                    <a:gd name="T35" fmla="*/ 126 h 400"/>
                    <a:gd name="T36" fmla="*/ 87 w 953"/>
                    <a:gd name="T37" fmla="*/ 116 h 400"/>
                    <a:gd name="T38" fmla="*/ 84 w 953"/>
                    <a:gd name="T39" fmla="*/ 95 h 400"/>
                    <a:gd name="T40" fmla="*/ 79 w 953"/>
                    <a:gd name="T41" fmla="*/ 79 h 400"/>
                    <a:gd name="T42" fmla="*/ 0 w 953"/>
                    <a:gd name="T43" fmla="*/ 124 h 400"/>
                    <a:gd name="T44" fmla="*/ 476 w 953"/>
                    <a:gd name="T45" fmla="*/ 400 h 400"/>
                    <a:gd name="T46" fmla="*/ 953 w 953"/>
                    <a:gd name="T47" fmla="*/ 125 h 400"/>
                    <a:gd name="T48" fmla="*/ 876 w 953"/>
                    <a:gd name="T49" fmla="*/ 80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953"/>
                    <a:gd name="T76" fmla="*/ 0 h 400"/>
                    <a:gd name="T77" fmla="*/ 953 w 953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953" h="400">
                      <a:moveTo>
                        <a:pt x="876" y="80"/>
                      </a:moveTo>
                      <a:cubicBezTo>
                        <a:pt x="876" y="79"/>
                        <a:pt x="876" y="77"/>
                        <a:pt x="876" y="76"/>
                      </a:cubicBezTo>
                      <a:cubicBezTo>
                        <a:pt x="877" y="69"/>
                        <a:pt x="882" y="63"/>
                        <a:pt x="888" y="62"/>
                      </a:cubicBezTo>
                      <a:cubicBezTo>
                        <a:pt x="895" y="60"/>
                        <a:pt x="900" y="55"/>
                        <a:pt x="904" y="49"/>
                      </a:cubicBezTo>
                      <a:cubicBezTo>
                        <a:pt x="912" y="35"/>
                        <a:pt x="907" y="16"/>
                        <a:pt x="893" y="8"/>
                      </a:cubicBezTo>
                      <a:cubicBezTo>
                        <a:pt x="878" y="0"/>
                        <a:pt x="860" y="4"/>
                        <a:pt x="852" y="19"/>
                      </a:cubicBezTo>
                      <a:cubicBezTo>
                        <a:pt x="848" y="25"/>
                        <a:pt x="847" y="32"/>
                        <a:pt x="849" y="39"/>
                      </a:cubicBezTo>
                      <a:cubicBezTo>
                        <a:pt x="849" y="39"/>
                        <a:pt x="849" y="39"/>
                        <a:pt x="849" y="39"/>
                      </a:cubicBezTo>
                      <a:cubicBezTo>
                        <a:pt x="851" y="45"/>
                        <a:pt x="848" y="52"/>
                        <a:pt x="842" y="57"/>
                      </a:cubicBezTo>
                      <a:cubicBezTo>
                        <a:pt x="841" y="57"/>
                        <a:pt x="840" y="58"/>
                        <a:pt x="839" y="58"/>
                      </a:cubicBezTo>
                      <a:cubicBezTo>
                        <a:pt x="760" y="13"/>
                        <a:pt x="760" y="13"/>
                        <a:pt x="760" y="13"/>
                      </a:cubicBezTo>
                      <a:cubicBezTo>
                        <a:pt x="704" y="111"/>
                        <a:pt x="598" y="177"/>
                        <a:pt x="476" y="177"/>
                      </a:cubicBezTo>
                      <a:cubicBezTo>
                        <a:pt x="355" y="177"/>
                        <a:pt x="249" y="111"/>
                        <a:pt x="192" y="13"/>
                      </a:cubicBezTo>
                      <a:cubicBezTo>
                        <a:pt x="112" y="60"/>
                        <a:pt x="112" y="60"/>
                        <a:pt x="112" y="60"/>
                      </a:cubicBezTo>
                      <a:cubicBezTo>
                        <a:pt x="113" y="66"/>
                        <a:pt x="118" y="71"/>
                        <a:pt x="124" y="72"/>
                      </a:cubicBezTo>
                      <a:cubicBezTo>
                        <a:pt x="124" y="72"/>
                        <a:pt x="124" y="72"/>
                        <a:pt x="124" y="72"/>
                      </a:cubicBezTo>
                      <a:cubicBezTo>
                        <a:pt x="130" y="75"/>
                        <a:pt x="136" y="79"/>
                        <a:pt x="140" y="85"/>
                      </a:cubicBezTo>
                      <a:cubicBezTo>
                        <a:pt x="148" y="100"/>
                        <a:pt x="143" y="118"/>
                        <a:pt x="128" y="126"/>
                      </a:cubicBezTo>
                      <a:cubicBezTo>
                        <a:pt x="114" y="135"/>
                        <a:pt x="96" y="130"/>
                        <a:pt x="87" y="116"/>
                      </a:cubicBezTo>
                      <a:cubicBezTo>
                        <a:pt x="84" y="109"/>
                        <a:pt x="83" y="102"/>
                        <a:pt x="84" y="95"/>
                      </a:cubicBezTo>
                      <a:cubicBezTo>
                        <a:pt x="86" y="90"/>
                        <a:pt x="84" y="83"/>
                        <a:pt x="79" y="79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95" y="289"/>
                        <a:pt x="273" y="400"/>
                        <a:pt x="476" y="400"/>
                      </a:cubicBezTo>
                      <a:cubicBezTo>
                        <a:pt x="680" y="400"/>
                        <a:pt x="858" y="289"/>
                        <a:pt x="953" y="125"/>
                      </a:cubicBezTo>
                      <a:lnTo>
                        <a:pt x="876" y="8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5618" name="Oval 18"/>
            <p:cNvSpPr>
              <a:spLocks noChangeArrowheads="1"/>
            </p:cNvSpPr>
            <p:nvPr/>
          </p:nvSpPr>
          <p:spPr bwMode="auto">
            <a:xfrm>
              <a:off x="1460" y="1637"/>
              <a:ext cx="345" cy="344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8F8F8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r-TR" sz="3800" noProof="1">
                <a:solidFill>
                  <a:srgbClr val="000000"/>
                </a:solidFill>
              </a:endParaRPr>
            </a:p>
          </p:txBody>
        </p: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AYDINLATMA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188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67000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YAPAY AYDINLATMA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0" lvl="1" indent="-169200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Gün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ışığının yeterli olmadığı veya </a:t>
            </a:r>
            <a:r>
              <a:rPr lang="tr-TR" sz="2000" b="1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gece çalışmaları gibi hiç olmadığı </a:t>
            </a: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durumlarda, </a:t>
            </a:r>
            <a:r>
              <a:rPr lang="tr-TR" sz="2000" b="1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suni aydınlatma yapılması gerekmektedir</a:t>
            </a: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. </a:t>
            </a:r>
          </a:p>
          <a:p>
            <a:pPr marL="0" lvl="1" indent="-169200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b="1" i="1" dirty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  <a:p>
            <a:pPr marL="0" lvl="1" indent="-169200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Suni </a:t>
            </a:r>
            <a:r>
              <a:rPr lang="tr-TR" sz="2000" b="1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aydınlatma mümkün mertebe elektrik ile </a:t>
            </a: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yapılmaktadır. </a:t>
            </a:r>
            <a:endParaRPr lang="tr-TR" sz="2000" b="1" i="1" dirty="0" smtClean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  <a:p>
            <a:pPr marL="0" lvl="1" indent="-169200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b="1" i="1" dirty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  <a:p>
            <a:pPr marL="0" lvl="1" indent="-169200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Başka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aydınlatma araçları kullanıldığında, ortamın havasının bozulmamasına, yangına ve patlamalara sebep olmamasına dikkat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edilmelidir.</a:t>
            </a:r>
            <a:endParaRPr lang="tr-TR" sz="2000" i="1" dirty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AYDINLATMA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079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67000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YAPAY AYDINLATMA TÜRLERİ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288000" lvl="2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b="1" i="1" dirty="0" smtClean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  <a:p>
            <a:pPr marL="961200" lvl="3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  Direkt (Dolaysız)</a:t>
            </a:r>
          </a:p>
          <a:p>
            <a:pPr marL="961200" lvl="3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  Endirekt (Dolaylı) </a:t>
            </a:r>
            <a:endParaRPr lang="tr-TR" sz="2000" b="1" i="1" dirty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  <a:p>
            <a:pPr marL="961200" lvl="3" indent="-288000">
              <a:spcBef>
                <a:spcPts val="0"/>
              </a:spcBef>
              <a:spcAft>
                <a:spcPts val="0"/>
              </a:spcAft>
              <a:buSzPct val="105000"/>
              <a:buFont typeface="+mj-lt"/>
              <a:buAutoNum type="arabicPeriod"/>
              <a:defRPr/>
            </a:pPr>
            <a:r>
              <a:rPr lang="tr-TR" sz="2000" b="1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  Yarı </a:t>
            </a: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direkt (Karma)</a:t>
            </a:r>
          </a:p>
          <a:p>
            <a:pPr marL="673200" lvl="3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i="1" dirty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  <a:p>
            <a:pPr indent="-698400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Işık </a:t>
            </a:r>
            <a:r>
              <a:rPr lang="tr-TR" sz="2000" b="1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çalışılan bölgeye direk geliyorsa </a:t>
            </a: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«Direk», başka </a:t>
            </a:r>
            <a:r>
              <a:rPr lang="tr-TR" sz="2000" b="1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bir yüzeye çarpıp geliyorsa </a:t>
            </a: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«Endirekt», sadece </a:t>
            </a:r>
            <a:r>
              <a:rPr lang="tr-TR" sz="2000" b="1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çalışılan bölgeyi aydınlatıyorsa </a:t>
            </a: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«Yarı Direkt-Lokal» aydınlatma olarak </a:t>
            </a:r>
            <a:r>
              <a:rPr lang="tr-TR" sz="2000" b="1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adlandırılır</a:t>
            </a: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.</a:t>
            </a:r>
            <a:endParaRPr lang="tr-TR" sz="2000" b="1" i="1" dirty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AYDINLATMA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031" y="5457825"/>
            <a:ext cx="1881188" cy="132909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206" y="5457825"/>
            <a:ext cx="1862138" cy="132909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5457825"/>
            <a:ext cx="1881188" cy="132909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0075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67000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YAPAY AYDINLATMA – 1 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630900" lvl="2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Elektriğin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olduğu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yerlerde elektrik ışığı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kullanılmalı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ve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tesisat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teknik usul ve koşullara uygun bir şekilde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yapılmalı, </a:t>
            </a:r>
          </a:p>
          <a:p>
            <a:pPr marL="630900" lvl="2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endParaRPr lang="tr-TR" sz="500" i="1" dirty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  <a:p>
            <a:pPr marL="630900" lvl="2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Suni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ışık tesis ve araçları; havayı kirletecek nitelikte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olmamalı, gaz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, koku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çıkarmamalı,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keskin, göz kamaştırıcı ve titrek ışık meydana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getirmemeli, </a:t>
            </a:r>
          </a:p>
          <a:p>
            <a:pPr marL="630900" lvl="2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endParaRPr lang="tr-TR" sz="500" i="1" dirty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  <a:p>
            <a:pPr marL="630900" lvl="2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35˚C’den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aşağı sıcaklıkta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parlayabilen ve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buhar çıkaran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benzin ve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benzol gibi sıvılar, aydınlatma cihazlarında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kullanılmamalı, </a:t>
            </a:r>
            <a:endParaRPr lang="tr-TR" sz="2000" i="1" dirty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AYDINLATMA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960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67000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YAPAY AYDINLATMA – 2 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49406" y="18653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630900" lvl="2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q"/>
              <a:defRPr/>
            </a:pPr>
            <a:endParaRPr lang="tr-TR" sz="2000" i="1" dirty="0" smtClean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  <a:p>
            <a:pPr marL="630900" lvl="2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Sıvı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yakıtlar ile aydınlatmada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, lambaların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hazneleri metal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olmalı,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sızıntı yapmayacak ve kızmaması için de gerekli tedbirler alınmış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olmalı,</a:t>
            </a:r>
          </a:p>
          <a:p>
            <a:pPr marL="630900" lvl="2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endParaRPr lang="tr-TR" sz="2000" i="1" dirty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  <a:p>
            <a:pPr marL="630900" lvl="2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Lamba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alevinin, parlayabilen gaz ve maddelerle teması ihtimali olan işlerde; alev, tel kafes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gibi malzemeler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ile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örtülmeli, </a:t>
            </a:r>
            <a:endParaRPr lang="tr-TR" sz="2000" i="1" dirty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AYDINLATMA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8739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74 Dikdörtgen"/>
          <p:cNvSpPr/>
          <p:nvPr/>
        </p:nvSpPr>
        <p:spPr>
          <a:xfrm>
            <a:off x="761041" y="1444032"/>
            <a:ext cx="7610400" cy="4582090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59" name="Rectangle 11"/>
          <p:cNvSpPr>
            <a:spLocks noChangeArrowheads="1"/>
          </p:cNvSpPr>
          <p:nvPr/>
        </p:nvSpPr>
        <p:spPr bwMode="gray">
          <a:xfrm>
            <a:off x="742948" y="1003300"/>
            <a:ext cx="7603200" cy="418886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SİNUS DALGALARI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FİZİKSEL </a:t>
            </a: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RİSK ETKENLERİ </a:t>
            </a:r>
          </a:p>
        </p:txBody>
      </p:sp>
      <p:sp>
        <p:nvSpPr>
          <p:cNvPr id="62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4" descr="ComplexSinInATimeAx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648" y="1889939"/>
            <a:ext cx="4220400" cy="344406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ine-wave-gra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8666" y="1880415"/>
            <a:ext cx="3240000" cy="232963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4" descr="C:\Users\DOKTOR\Desktop\Resim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22" y="4248150"/>
            <a:ext cx="3248643" cy="108585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7311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67000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YAPAY AYDINLATMA – 3 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540000" lvl="2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İçinde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kolayca parlayıcı veya patlayıcı maddeler ile ilgili işler yapılan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ya da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parlayıcı, patlayıcı maddeler bulunan yerler, sağlam cam mahfazalara konulmuş lambalarla, ışık dışardan yansıtılmak suretiyle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aydınlatılmalı, </a:t>
            </a:r>
          </a:p>
          <a:p>
            <a:pPr marL="540000" lvl="2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endParaRPr lang="tr-TR" sz="500" i="1" dirty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  <a:p>
            <a:pPr marL="540000" lvl="2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Sıvı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yakıtlar ile aydınlatmada lambalar ateş ve alev yakınında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doldurulmamalı,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üstlerinde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1 metre yanlarında 30cm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kadar mesafede yanabilecek eşya ve malzeme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bulundurulmalı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ve sağlam bir şekilde tespit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edilmelidir. </a:t>
            </a:r>
            <a:endParaRPr lang="tr-TR" sz="2000" i="1" dirty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AYDINLATMA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159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67000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BİRİMİ/ÖLÇEN ALET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97100" lvl="2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i="1" dirty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  <a:p>
            <a:pPr marL="654300" lvl="3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Aydınlatma </a:t>
            </a: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şiddeti		: </a:t>
            </a:r>
            <a:r>
              <a:rPr lang="tr-TR" sz="2000" b="1" i="1" dirty="0" err="1" smtClean="0">
                <a:solidFill>
                  <a:srgbClr val="C00000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lüx</a:t>
            </a:r>
            <a:endParaRPr lang="tr-TR" sz="2000" b="1" i="1" dirty="0" smtClean="0">
              <a:solidFill>
                <a:srgbClr val="C00000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  <a:p>
            <a:pPr marL="654300" lvl="3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Aydınlatmayı ölçen alet	: </a:t>
            </a:r>
            <a:r>
              <a:rPr lang="tr-TR" sz="2000" b="1" i="1" dirty="0" err="1" smtClean="0">
                <a:solidFill>
                  <a:srgbClr val="6B9B1A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lüxmetre</a:t>
            </a:r>
            <a:endParaRPr lang="tr-TR" sz="2000" b="1" i="1" dirty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  <a:p>
            <a:pPr marL="654300" lvl="3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i="1" dirty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AYDINLATMA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919" y="3192462"/>
            <a:ext cx="155257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550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67000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ŞARTLAR VE ÖZELLİKLER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252000" lvl="2" indent="-1800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Patlayıcı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ortamlarda </a:t>
            </a:r>
            <a:r>
              <a:rPr lang="tr-TR" sz="2000" b="1" i="1" dirty="0" err="1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ex-proff</a:t>
            </a:r>
            <a:r>
              <a:rPr lang="tr-TR" sz="2000" b="1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armatürler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kullanılmalı, </a:t>
            </a:r>
          </a:p>
          <a:p>
            <a:pPr marL="252000" lvl="2" indent="-1800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Parlayıcı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, tehlikeli ve zararlı maddelerle çalışılan yerlerde aydınlatma </a:t>
            </a:r>
            <a:r>
              <a:rPr lang="tr-TR" sz="2000" b="1" i="1" dirty="0" err="1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etanj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 armatürlerle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yapılmalı,</a:t>
            </a:r>
          </a:p>
          <a:p>
            <a:pPr marL="252000" lvl="2" indent="-1800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Nemli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rutubetli yerlerde </a:t>
            </a:r>
            <a:r>
              <a:rPr lang="tr-TR" sz="2000" b="1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su geçirmez contalı kapaklı </a:t>
            </a:r>
            <a:r>
              <a:rPr lang="tr-TR" sz="2000" i="1" dirty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armatürler </a:t>
            </a:r>
            <a:r>
              <a:rPr lang="tr-TR" sz="2000" i="1" dirty="0" smtClean="0">
                <a:solidFill>
                  <a:prstClr val="black"/>
                </a:solidFill>
                <a:latin typeface="Calibri" pitchFamily="34" charset="0"/>
                <a:ea typeface="BatangChe" pitchFamily="49" charset="-127"/>
                <a:cs typeface="Calibri" pitchFamily="34" charset="0"/>
              </a:rPr>
              <a:t>kullanılmalı,</a:t>
            </a:r>
            <a:endParaRPr lang="tr-TR" sz="2000" i="1" dirty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  <a:p>
            <a:pPr marL="72000" lvl="2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i="1" dirty="0">
              <a:solidFill>
                <a:prstClr val="black"/>
              </a:solidFill>
              <a:latin typeface="Calibri" pitchFamily="34" charset="0"/>
              <a:ea typeface="BatangChe" pitchFamily="49" charset="-127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AYDINLATMADA KULLANILAN MALZEMELER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3" name="Picture 3" descr="C:\Users\DOKTOR\Desktop\EVdeHI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396" y="3640931"/>
            <a:ext cx="1659789" cy="1730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4" name="Picture 4" descr="C:\Users\DOKTOR\Desktop\untitl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455" y="3738160"/>
            <a:ext cx="1407450" cy="1595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34152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AYDINLATMA 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" name="3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6052136"/>
              </p:ext>
            </p:extLst>
          </p:nvPr>
        </p:nvGraphicFramePr>
        <p:xfrm>
          <a:off x="24691" y="1394663"/>
          <a:ext cx="9106900" cy="5301411"/>
        </p:xfrm>
        <a:graphic>
          <a:graphicData uri="http://schemas.openxmlformats.org/drawingml/2006/table">
            <a:tbl>
              <a:tblPr firstRow="1" bandRow="1"/>
              <a:tblGrid>
                <a:gridCol w="6557084"/>
                <a:gridCol w="1577697"/>
                <a:gridCol w="972119"/>
              </a:tblGrid>
              <a:tr h="670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Yapılan İşler – Aydınlatma Oranı*</a:t>
                      </a: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Lüx</a:t>
                      </a:r>
                      <a:endParaRPr kumimoji="0" lang="en-US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5637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İşyerlerindeki avlular, açık alanlar, dış yollar, geçitler ve benzeri yerler</a:t>
                      </a:r>
                      <a:endParaRPr kumimoji="0" lang="en-US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Avlular açık alanlar…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 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7427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Kaba malzemelerin taşınması, aktarılması, depolanması ve benzeri kaba işlerin yapıldığı yerler ile iş geçit, koridor, yol ve merdivenler</a:t>
                      </a:r>
                      <a:endParaRPr kumimoji="0" lang="en-US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Kaba malzemelerin taşınması…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0610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Kaba montaj, balyaların açılması, hububat öğütülmesi, kazan dairesi, makine dairesi, insan ve yük asansör kabinleri malzeme stok ambarları, soyunma ve yıkanma yerleri, yemekhane ve helalar </a:t>
                      </a: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Kaba montaj, stok ambarlar, soyunma yerleri…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583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Normal montaj, kaba işler yapılan tezgahlar, konserve kutulama ve benzeri işler</a:t>
                      </a: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Normal montaj…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200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5526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Ayrıntıların yakından seçilebilmesi gereken işlerin yapıldığı yerler</a:t>
                      </a: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Ayrıntıların seçilmesi…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300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5747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Koyu renkli dokuma, büro ve benzeri sürekli dikkati gerektiren ince işlerin</a:t>
                      </a: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Koyu renkli dokuma…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500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5526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Hassas işlerin sürekli olarak yapıldığı yerler </a:t>
                      </a: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Hassas işler…</a:t>
                      </a:r>
                      <a:endParaRPr kumimoji="0" lang="en-US" sz="1400" b="1" i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1000</a:t>
                      </a:r>
                      <a:endParaRPr kumimoji="0" lang="en-US" sz="2400" b="1" i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grpSp>
        <p:nvGrpSpPr>
          <p:cNvPr id="9" name="Grup 8"/>
          <p:cNvGrpSpPr/>
          <p:nvPr/>
        </p:nvGrpSpPr>
        <p:grpSpPr>
          <a:xfrm>
            <a:off x="58420" y="905380"/>
            <a:ext cx="9025671" cy="403609"/>
            <a:chOff x="169995" y="1162180"/>
            <a:chExt cx="8737623" cy="403609"/>
          </a:xfrm>
        </p:grpSpPr>
        <p:sp>
          <p:nvSpPr>
            <p:cNvPr id="10" name="Dikdörtgen 9"/>
            <p:cNvSpPr/>
            <p:nvPr/>
          </p:nvSpPr>
          <p:spPr>
            <a:xfrm>
              <a:off x="587905" y="1179318"/>
              <a:ext cx="8319713" cy="369332"/>
            </a:xfrm>
            <a:prstGeom prst="rect">
              <a:avLst/>
            </a:prstGeom>
            <a:ln>
              <a:solidFill>
                <a:srgbClr val="DDDDDD"/>
              </a:solidFill>
            </a:ln>
          </p:spPr>
          <p:txBody>
            <a:bodyPr wrap="square">
              <a:spAutoFit/>
            </a:bodyPr>
            <a:lstStyle/>
            <a:p>
              <a:pPr algn="ctr" defTabSz="801688" eaLnBrk="0" hangingPunct="0">
                <a:defRPr/>
              </a:pPr>
              <a:r>
                <a:rPr lang="tr-TR" b="1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İşçi Sağlığı ve İş Güvenliği Tüzüğü’nün 18. M</a:t>
              </a:r>
              <a:r>
                <a:rPr lang="tr-TR" b="1" i="1" noProof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addesine Göre</a:t>
              </a:r>
              <a:endParaRPr lang="tr-TR" b="1" i="1" noProof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1" name="Picture 2" descr="C:\Users\DOKTOR\Desktop\balanc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995" y="1162180"/>
              <a:ext cx="403609" cy="403609"/>
            </a:xfrm>
            <a:prstGeom prst="rect">
              <a:avLst/>
            </a:prstGeom>
            <a:noFill/>
            <a:ln w="22225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11870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AYDINLATMA 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" name="3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0389288"/>
              </p:ext>
            </p:extLst>
          </p:nvPr>
        </p:nvGraphicFramePr>
        <p:xfrm>
          <a:off x="231797" y="1324611"/>
          <a:ext cx="8597877" cy="4704713"/>
        </p:xfrm>
        <a:graphic>
          <a:graphicData uri="http://schemas.openxmlformats.org/drawingml/2006/table">
            <a:tbl>
              <a:tblPr firstRow="1" bandRow="1"/>
              <a:tblGrid>
                <a:gridCol w="2949553"/>
                <a:gridCol w="2824162"/>
                <a:gridCol w="2824162"/>
              </a:tblGrid>
              <a:tr h="10915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İşlenen Parça Büyüklüğü</a:t>
                      </a: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Müsaade Edilen En Az Aydınlatma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Önerilen Aydınlatma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602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0,2 mm&lt;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200 lüx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280 lüx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602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0,2-1 mm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150 lüx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200 lüx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602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1-10 mm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 lüx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150 lüx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602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10-100 mm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60 lüx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 lüx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602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&gt;100 mm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40 lüx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60 lüx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602200">
                <a:tc>
                  <a:txBody>
                    <a:bodyPr/>
                    <a:lstStyle/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İri-Hacimce Büyük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 lüx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40 lüx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7242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4"/>
          <p:cNvSpPr>
            <a:spLocks noChangeArrowheads="1"/>
          </p:cNvSpPr>
          <p:nvPr/>
        </p:nvSpPr>
        <p:spPr bwMode="auto">
          <a:xfrm>
            <a:off x="201882" y="3094276"/>
            <a:ext cx="8704612" cy="18873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110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Radyasyon</a:t>
            </a:r>
            <a:endParaRPr lang="tr-TR" sz="110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3799973" y="2113201"/>
            <a:ext cx="1508429" cy="1508429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600" b="1" dirty="0" smtClean="0">
                <a:latin typeface="Calibri" pitchFamily="34" charset="0"/>
                <a:cs typeface="Calibri" pitchFamily="34" charset="0"/>
              </a:rPr>
              <a:t>5</a:t>
            </a:r>
            <a:endParaRPr lang="tr-TR" sz="96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2308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TANIM VE DENETİM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Radyasyon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Latince bir kelime olup dilimizde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ışıma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olarak kullanılır.  Atomlardan,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güneşten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 diğer yıldızlardan yayılan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enerjiye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radyasyon enerji denir. </a:t>
            </a: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İşyerlerinde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radyasyonun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kullanılmasını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 denetlemesini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«Türkiye Atom Enerjisi Kurumu»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yapar?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166" y="1342"/>
            <a:chExt cx="934" cy="934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66" y="1342"/>
              <a:ext cx="934" cy="934"/>
              <a:chOff x="1710" y="1035"/>
              <a:chExt cx="2316" cy="2316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3600000">
                <a:off x="1710" y="1035"/>
                <a:ext cx="2316" cy="2316"/>
                <a:chOff x="1710" y="1035"/>
                <a:chExt cx="2316" cy="2316"/>
              </a:xfrm>
            </p:grpSpPr>
            <p:sp>
              <p:nvSpPr>
                <p:cNvPr id="25624" name="Freeform 11"/>
                <p:cNvSpPr>
                  <a:spLocks/>
                </p:cNvSpPr>
                <p:nvPr/>
              </p:nvSpPr>
              <p:spPr bwMode="gray">
                <a:xfrm>
                  <a:off x="2866" y="1599"/>
                  <a:ext cx="1160" cy="1752"/>
                </a:xfrm>
                <a:custGeom>
                  <a:avLst/>
                  <a:gdLst>
                    <a:gd name="T0" fmla="*/ 688 w 794"/>
                    <a:gd name="T1" fmla="*/ 9 h 1200"/>
                    <a:gd name="T2" fmla="*/ 602 w 794"/>
                    <a:gd name="T3" fmla="*/ 59 h 1200"/>
                    <a:gd name="T4" fmla="*/ 598 w 794"/>
                    <a:gd name="T5" fmla="*/ 57 h 1200"/>
                    <a:gd name="T6" fmla="*/ 592 w 794"/>
                    <a:gd name="T7" fmla="*/ 40 h 1200"/>
                    <a:gd name="T8" fmla="*/ 589 w 794"/>
                    <a:gd name="T9" fmla="*/ 19 h 1200"/>
                    <a:gd name="T10" fmla="*/ 548 w 794"/>
                    <a:gd name="T11" fmla="*/ 8 h 1200"/>
                    <a:gd name="T12" fmla="*/ 537 w 794"/>
                    <a:gd name="T13" fmla="*/ 49 h 1200"/>
                    <a:gd name="T14" fmla="*/ 553 w 794"/>
                    <a:gd name="T15" fmla="*/ 62 h 1200"/>
                    <a:gd name="T16" fmla="*/ 553 w 794"/>
                    <a:gd name="T17" fmla="*/ 62 h 1200"/>
                    <a:gd name="T18" fmla="*/ 565 w 794"/>
                    <a:gd name="T19" fmla="*/ 76 h 1200"/>
                    <a:gd name="T20" fmla="*/ 565 w 794"/>
                    <a:gd name="T21" fmla="*/ 80 h 1200"/>
                    <a:gd name="T22" fmla="*/ 477 w 794"/>
                    <a:gd name="T23" fmla="*/ 131 h 1200"/>
                    <a:gd name="T24" fmla="*/ 551 w 794"/>
                    <a:gd name="T25" fmla="*/ 406 h 1200"/>
                    <a:gd name="T26" fmla="*/ 477 w 794"/>
                    <a:gd name="T27" fmla="*/ 681 h 1200"/>
                    <a:gd name="T28" fmla="*/ 0 w 794"/>
                    <a:gd name="T29" fmla="*/ 957 h 1200"/>
                    <a:gd name="T30" fmla="*/ 0 w 794"/>
                    <a:gd name="T31" fmla="*/ 1047 h 1200"/>
                    <a:gd name="T32" fmla="*/ 0 w 794"/>
                    <a:gd name="T33" fmla="*/ 1058 h 1200"/>
                    <a:gd name="T34" fmla="*/ 4 w 794"/>
                    <a:gd name="T35" fmla="*/ 1060 h 1200"/>
                    <a:gd name="T36" fmla="*/ 22 w 794"/>
                    <a:gd name="T37" fmla="*/ 1056 h 1200"/>
                    <a:gd name="T38" fmla="*/ 22 w 794"/>
                    <a:gd name="T39" fmla="*/ 1056 h 1200"/>
                    <a:gd name="T40" fmla="*/ 42 w 794"/>
                    <a:gd name="T41" fmla="*/ 1049 h 1200"/>
                    <a:gd name="T42" fmla="*/ 71 w 794"/>
                    <a:gd name="T43" fmla="*/ 1079 h 1200"/>
                    <a:gd name="T44" fmla="*/ 42 w 794"/>
                    <a:gd name="T45" fmla="*/ 1110 h 1200"/>
                    <a:gd name="T46" fmla="*/ 22 w 794"/>
                    <a:gd name="T47" fmla="*/ 1102 h 1200"/>
                    <a:gd name="T48" fmla="*/ 4 w 794"/>
                    <a:gd name="T49" fmla="*/ 1099 h 1200"/>
                    <a:gd name="T50" fmla="*/ 0 w 794"/>
                    <a:gd name="T51" fmla="*/ 1101 h 1200"/>
                    <a:gd name="T52" fmla="*/ 0 w 794"/>
                    <a:gd name="T53" fmla="*/ 1108 h 1200"/>
                    <a:gd name="T54" fmla="*/ 0 w 794"/>
                    <a:gd name="T55" fmla="*/ 1200 h 1200"/>
                    <a:gd name="T56" fmla="*/ 688 w 794"/>
                    <a:gd name="T57" fmla="*/ 803 h 1200"/>
                    <a:gd name="T58" fmla="*/ 794 w 794"/>
                    <a:gd name="T59" fmla="*/ 406 h 1200"/>
                    <a:gd name="T60" fmla="*/ 688 w 794"/>
                    <a:gd name="T61" fmla="*/ 9 h 12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794"/>
                    <a:gd name="T94" fmla="*/ 0 h 1200"/>
                    <a:gd name="T95" fmla="*/ 794 w 794"/>
                    <a:gd name="T96" fmla="*/ 1200 h 120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794" h="1200">
                      <a:moveTo>
                        <a:pt x="688" y="9"/>
                      </a:move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58"/>
                        <a:pt x="600" y="58"/>
                        <a:pt x="598" y="57"/>
                      </a:cubicBezTo>
                      <a:cubicBezTo>
                        <a:pt x="593" y="53"/>
                        <a:pt x="590" y="45"/>
                        <a:pt x="592" y="40"/>
                      </a:cubicBezTo>
                      <a:cubicBezTo>
                        <a:pt x="594" y="33"/>
                        <a:pt x="593" y="25"/>
                        <a:pt x="589" y="19"/>
                      </a:cubicBezTo>
                      <a:cubicBezTo>
                        <a:pt x="581" y="5"/>
                        <a:pt x="563" y="0"/>
                        <a:pt x="548" y="8"/>
                      </a:cubicBezTo>
                      <a:cubicBezTo>
                        <a:pt x="534" y="17"/>
                        <a:pt x="529" y="35"/>
                        <a:pt x="537" y="49"/>
                      </a:cubicBezTo>
                      <a:cubicBezTo>
                        <a:pt x="540" y="56"/>
                        <a:pt x="546" y="60"/>
                        <a:pt x="553" y="62"/>
                      </a:cubicBezTo>
                      <a:cubicBezTo>
                        <a:pt x="553" y="62"/>
                        <a:pt x="553" y="62"/>
                        <a:pt x="553" y="62"/>
                      </a:cubicBezTo>
                      <a:cubicBezTo>
                        <a:pt x="559" y="63"/>
                        <a:pt x="564" y="69"/>
                        <a:pt x="565" y="76"/>
                      </a:cubicBezTo>
                      <a:cubicBezTo>
                        <a:pt x="565" y="78"/>
                        <a:pt x="565" y="79"/>
                        <a:pt x="565" y="80"/>
                      </a:cubicBezTo>
                      <a:cubicBezTo>
                        <a:pt x="477" y="131"/>
                        <a:pt x="477" y="131"/>
                        <a:pt x="477" y="131"/>
                      </a:cubicBezTo>
                      <a:cubicBezTo>
                        <a:pt x="524" y="212"/>
                        <a:pt x="551" y="306"/>
                        <a:pt x="551" y="406"/>
                      </a:cubicBezTo>
                      <a:cubicBezTo>
                        <a:pt x="551" y="507"/>
                        <a:pt x="524" y="601"/>
                        <a:pt x="477" y="681"/>
                      </a:cubicBezTo>
                      <a:cubicBezTo>
                        <a:pt x="382" y="846"/>
                        <a:pt x="204" y="957"/>
                        <a:pt x="0" y="957"/>
                      </a:cubicBezTo>
                      <a:cubicBezTo>
                        <a:pt x="0" y="1047"/>
                        <a:pt x="0" y="1047"/>
                        <a:pt x="0" y="1047"/>
                      </a:cubicBezTo>
                      <a:cubicBezTo>
                        <a:pt x="0" y="1058"/>
                        <a:pt x="0" y="1058"/>
                        <a:pt x="0" y="1058"/>
                      </a:cubicBezTo>
                      <a:cubicBezTo>
                        <a:pt x="2" y="1058"/>
                        <a:pt x="3" y="1059"/>
                        <a:pt x="4" y="1060"/>
                      </a:cubicBezTo>
                      <a:cubicBezTo>
                        <a:pt x="10" y="1063"/>
                        <a:pt x="18" y="1061"/>
                        <a:pt x="22" y="1056"/>
                      </a:cubicBezTo>
                      <a:cubicBezTo>
                        <a:pt x="22" y="1056"/>
                        <a:pt x="22" y="1056"/>
                        <a:pt x="22" y="1056"/>
                      </a:cubicBezTo>
                      <a:cubicBezTo>
                        <a:pt x="27" y="1052"/>
                        <a:pt x="34" y="1049"/>
                        <a:pt x="42" y="1049"/>
                      </a:cubicBezTo>
                      <a:cubicBezTo>
                        <a:pt x="58" y="1049"/>
                        <a:pt x="71" y="1063"/>
                        <a:pt x="71" y="1079"/>
                      </a:cubicBezTo>
                      <a:cubicBezTo>
                        <a:pt x="71" y="1096"/>
                        <a:pt x="58" y="1110"/>
                        <a:pt x="42" y="1110"/>
                      </a:cubicBezTo>
                      <a:cubicBezTo>
                        <a:pt x="34" y="1110"/>
                        <a:pt x="27" y="1107"/>
                        <a:pt x="22" y="1102"/>
                      </a:cubicBezTo>
                      <a:cubicBezTo>
                        <a:pt x="18" y="1097"/>
                        <a:pt x="10" y="1096"/>
                        <a:pt x="4" y="1099"/>
                      </a:cubicBezTo>
                      <a:cubicBezTo>
                        <a:pt x="3" y="1099"/>
                        <a:pt x="2" y="1100"/>
                        <a:pt x="0" y="1101"/>
                      </a:cubicBezTo>
                      <a:cubicBezTo>
                        <a:pt x="0" y="1108"/>
                        <a:pt x="0" y="1108"/>
                        <a:pt x="0" y="1108"/>
                      </a:cubicBezTo>
                      <a:cubicBezTo>
                        <a:pt x="0" y="1200"/>
                        <a:pt x="0" y="1200"/>
                        <a:pt x="0" y="1200"/>
                      </a:cubicBezTo>
                      <a:cubicBezTo>
                        <a:pt x="294" y="1200"/>
                        <a:pt x="551" y="1040"/>
                        <a:pt x="688" y="803"/>
                      </a:cubicBezTo>
                      <a:cubicBezTo>
                        <a:pt x="755" y="686"/>
                        <a:pt x="794" y="551"/>
                        <a:pt x="794" y="406"/>
                      </a:cubicBezTo>
                      <a:cubicBezTo>
                        <a:pt x="794" y="262"/>
                        <a:pt x="755" y="126"/>
                        <a:pt x="688" y="9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5" name="Freeform 12"/>
                <p:cNvSpPr>
                  <a:spLocks/>
                </p:cNvSpPr>
                <p:nvPr/>
              </p:nvSpPr>
              <p:spPr bwMode="gray">
                <a:xfrm>
                  <a:off x="1710" y="1612"/>
                  <a:ext cx="1262" cy="1739"/>
                </a:xfrm>
                <a:custGeom>
                  <a:avLst/>
                  <a:gdLst>
                    <a:gd name="T0" fmla="*/ 835 w 864"/>
                    <a:gd name="T1" fmla="*/ 1040 h 1191"/>
                    <a:gd name="T2" fmla="*/ 815 w 864"/>
                    <a:gd name="T3" fmla="*/ 1047 h 1191"/>
                    <a:gd name="T4" fmla="*/ 815 w 864"/>
                    <a:gd name="T5" fmla="*/ 1047 h 1191"/>
                    <a:gd name="T6" fmla="*/ 797 w 864"/>
                    <a:gd name="T7" fmla="*/ 1051 h 1191"/>
                    <a:gd name="T8" fmla="*/ 793 w 864"/>
                    <a:gd name="T9" fmla="*/ 1049 h 1191"/>
                    <a:gd name="T10" fmla="*/ 793 w 864"/>
                    <a:gd name="T11" fmla="*/ 1038 h 1191"/>
                    <a:gd name="T12" fmla="*/ 793 w 864"/>
                    <a:gd name="T13" fmla="*/ 948 h 1191"/>
                    <a:gd name="T14" fmla="*/ 317 w 864"/>
                    <a:gd name="T15" fmla="*/ 672 h 1191"/>
                    <a:gd name="T16" fmla="*/ 243 w 864"/>
                    <a:gd name="T17" fmla="*/ 397 h 1191"/>
                    <a:gd name="T18" fmla="*/ 317 w 864"/>
                    <a:gd name="T19" fmla="*/ 122 h 1191"/>
                    <a:gd name="T20" fmla="*/ 231 w 864"/>
                    <a:gd name="T21" fmla="*/ 73 h 1191"/>
                    <a:gd name="T22" fmla="*/ 228 w 864"/>
                    <a:gd name="T23" fmla="*/ 75 h 1191"/>
                    <a:gd name="T24" fmla="*/ 221 w 864"/>
                    <a:gd name="T25" fmla="*/ 92 h 1191"/>
                    <a:gd name="T26" fmla="*/ 221 w 864"/>
                    <a:gd name="T27" fmla="*/ 92 h 1191"/>
                    <a:gd name="T28" fmla="*/ 218 w 864"/>
                    <a:gd name="T29" fmla="*/ 113 h 1191"/>
                    <a:gd name="T30" fmla="*/ 177 w 864"/>
                    <a:gd name="T31" fmla="*/ 123 h 1191"/>
                    <a:gd name="T32" fmla="*/ 166 w 864"/>
                    <a:gd name="T33" fmla="*/ 82 h 1191"/>
                    <a:gd name="T34" fmla="*/ 182 w 864"/>
                    <a:gd name="T35" fmla="*/ 69 h 1191"/>
                    <a:gd name="T36" fmla="*/ 194 w 864"/>
                    <a:gd name="T37" fmla="*/ 55 h 1191"/>
                    <a:gd name="T38" fmla="*/ 194 w 864"/>
                    <a:gd name="T39" fmla="*/ 51 h 1191"/>
                    <a:gd name="T40" fmla="*/ 106 w 864"/>
                    <a:gd name="T41" fmla="*/ 0 h 1191"/>
                    <a:gd name="T42" fmla="*/ 0 w 864"/>
                    <a:gd name="T43" fmla="*/ 397 h 1191"/>
                    <a:gd name="T44" fmla="*/ 106 w 864"/>
                    <a:gd name="T45" fmla="*/ 794 h 1191"/>
                    <a:gd name="T46" fmla="*/ 793 w 864"/>
                    <a:gd name="T47" fmla="*/ 1191 h 1191"/>
                    <a:gd name="T48" fmla="*/ 793 w 864"/>
                    <a:gd name="T49" fmla="*/ 1099 h 1191"/>
                    <a:gd name="T50" fmla="*/ 793 w 864"/>
                    <a:gd name="T51" fmla="*/ 1092 h 1191"/>
                    <a:gd name="T52" fmla="*/ 797 w 864"/>
                    <a:gd name="T53" fmla="*/ 1090 h 1191"/>
                    <a:gd name="T54" fmla="*/ 815 w 864"/>
                    <a:gd name="T55" fmla="*/ 1093 h 1191"/>
                    <a:gd name="T56" fmla="*/ 835 w 864"/>
                    <a:gd name="T57" fmla="*/ 1101 h 1191"/>
                    <a:gd name="T58" fmla="*/ 864 w 864"/>
                    <a:gd name="T59" fmla="*/ 1070 h 1191"/>
                    <a:gd name="T60" fmla="*/ 835 w 864"/>
                    <a:gd name="T61" fmla="*/ 1040 h 119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864"/>
                    <a:gd name="T94" fmla="*/ 0 h 1191"/>
                    <a:gd name="T95" fmla="*/ 864 w 864"/>
                    <a:gd name="T96" fmla="*/ 1191 h 119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864" h="1191">
                      <a:moveTo>
                        <a:pt x="835" y="1040"/>
                      </a:moveTo>
                      <a:cubicBezTo>
                        <a:pt x="827" y="1040"/>
                        <a:pt x="820" y="1043"/>
                        <a:pt x="815" y="1047"/>
                      </a:cubicBezTo>
                      <a:cubicBezTo>
                        <a:pt x="815" y="1047"/>
                        <a:pt x="815" y="1047"/>
                        <a:pt x="815" y="1047"/>
                      </a:cubicBezTo>
                      <a:cubicBezTo>
                        <a:pt x="811" y="1052"/>
                        <a:pt x="803" y="1054"/>
                        <a:pt x="797" y="1051"/>
                      </a:cubicBezTo>
                      <a:cubicBezTo>
                        <a:pt x="796" y="1050"/>
                        <a:pt x="795" y="1049"/>
                        <a:pt x="793" y="1049"/>
                      </a:cubicBezTo>
                      <a:cubicBezTo>
                        <a:pt x="793" y="1038"/>
                        <a:pt x="793" y="1038"/>
                        <a:pt x="793" y="1038"/>
                      </a:cubicBezTo>
                      <a:cubicBezTo>
                        <a:pt x="793" y="948"/>
                        <a:pt x="793" y="948"/>
                        <a:pt x="793" y="948"/>
                      </a:cubicBezTo>
                      <a:cubicBezTo>
                        <a:pt x="590" y="948"/>
                        <a:pt x="412" y="837"/>
                        <a:pt x="317" y="672"/>
                      </a:cubicBezTo>
                      <a:cubicBezTo>
                        <a:pt x="270" y="592"/>
                        <a:pt x="243" y="498"/>
                        <a:pt x="243" y="397"/>
                      </a:cubicBezTo>
                      <a:cubicBezTo>
                        <a:pt x="243" y="297"/>
                        <a:pt x="270" y="203"/>
                        <a:pt x="317" y="122"/>
                      </a:cubicBezTo>
                      <a:cubicBezTo>
                        <a:pt x="231" y="73"/>
                        <a:pt x="231" y="73"/>
                        <a:pt x="231" y="73"/>
                      </a:cubicBezTo>
                      <a:cubicBezTo>
                        <a:pt x="230" y="73"/>
                        <a:pt x="229" y="74"/>
                        <a:pt x="228" y="75"/>
                      </a:cubicBezTo>
                      <a:cubicBezTo>
                        <a:pt x="222" y="79"/>
                        <a:pt x="219" y="86"/>
                        <a:pt x="221" y="92"/>
                      </a:cubicBezTo>
                      <a:cubicBezTo>
                        <a:pt x="221" y="92"/>
                        <a:pt x="221" y="92"/>
                        <a:pt x="221" y="92"/>
                      </a:cubicBezTo>
                      <a:cubicBezTo>
                        <a:pt x="223" y="99"/>
                        <a:pt x="222" y="106"/>
                        <a:pt x="218" y="113"/>
                      </a:cubicBezTo>
                      <a:cubicBezTo>
                        <a:pt x="210" y="127"/>
                        <a:pt x="192" y="131"/>
                        <a:pt x="177" y="123"/>
                      </a:cubicBezTo>
                      <a:cubicBezTo>
                        <a:pt x="163" y="115"/>
                        <a:pt x="158" y="96"/>
                        <a:pt x="166" y="82"/>
                      </a:cubicBezTo>
                      <a:cubicBezTo>
                        <a:pt x="169" y="76"/>
                        <a:pt x="175" y="71"/>
                        <a:pt x="182" y="69"/>
                      </a:cubicBezTo>
                      <a:cubicBezTo>
                        <a:pt x="188" y="68"/>
                        <a:pt x="193" y="62"/>
                        <a:pt x="194" y="55"/>
                      </a:cubicBezTo>
                      <a:cubicBezTo>
                        <a:pt x="194" y="54"/>
                        <a:pt x="194" y="52"/>
                        <a:pt x="194" y="51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38" y="117"/>
                        <a:pt x="0" y="253"/>
                        <a:pt x="0" y="397"/>
                      </a:cubicBezTo>
                      <a:cubicBezTo>
                        <a:pt x="0" y="542"/>
                        <a:pt x="38" y="677"/>
                        <a:pt x="106" y="794"/>
                      </a:cubicBezTo>
                      <a:cubicBezTo>
                        <a:pt x="243" y="1031"/>
                        <a:pt x="500" y="1191"/>
                        <a:pt x="793" y="1191"/>
                      </a:cubicBezTo>
                      <a:cubicBezTo>
                        <a:pt x="793" y="1099"/>
                        <a:pt x="793" y="1099"/>
                        <a:pt x="793" y="1099"/>
                      </a:cubicBezTo>
                      <a:cubicBezTo>
                        <a:pt x="793" y="1092"/>
                        <a:pt x="793" y="1092"/>
                        <a:pt x="793" y="1092"/>
                      </a:cubicBezTo>
                      <a:cubicBezTo>
                        <a:pt x="795" y="1091"/>
                        <a:pt x="796" y="1090"/>
                        <a:pt x="797" y="1090"/>
                      </a:cubicBezTo>
                      <a:cubicBezTo>
                        <a:pt x="803" y="1087"/>
                        <a:pt x="811" y="1088"/>
                        <a:pt x="815" y="1093"/>
                      </a:cubicBezTo>
                      <a:cubicBezTo>
                        <a:pt x="820" y="1098"/>
                        <a:pt x="827" y="1101"/>
                        <a:pt x="835" y="1101"/>
                      </a:cubicBezTo>
                      <a:cubicBezTo>
                        <a:pt x="851" y="1101"/>
                        <a:pt x="864" y="1087"/>
                        <a:pt x="864" y="1070"/>
                      </a:cubicBezTo>
                      <a:cubicBezTo>
                        <a:pt x="864" y="1054"/>
                        <a:pt x="851" y="1040"/>
                        <a:pt x="835" y="1040"/>
                      </a:cubicBezTo>
                      <a:close/>
                    </a:path>
                  </a:pathLst>
                </a:custGeom>
                <a:solidFill>
                  <a:srgbClr val="A90404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6" name="Freeform 13"/>
                <p:cNvSpPr>
                  <a:spLocks/>
                </p:cNvSpPr>
                <p:nvPr/>
              </p:nvSpPr>
              <p:spPr bwMode="gray">
                <a:xfrm>
                  <a:off x="1862" y="1035"/>
                  <a:ext cx="2010" cy="768"/>
                </a:xfrm>
                <a:custGeom>
                  <a:avLst/>
                  <a:gdLst>
                    <a:gd name="T0" fmla="*/ 1164 w 1375"/>
                    <a:gd name="T1" fmla="*/ 518 h 527"/>
                    <a:gd name="T2" fmla="*/ 1252 w 1375"/>
                    <a:gd name="T3" fmla="*/ 467 h 527"/>
                    <a:gd name="T4" fmla="*/ 1252 w 1375"/>
                    <a:gd name="T5" fmla="*/ 463 h 527"/>
                    <a:gd name="T6" fmla="*/ 1240 w 1375"/>
                    <a:gd name="T7" fmla="*/ 449 h 527"/>
                    <a:gd name="T8" fmla="*/ 1240 w 1375"/>
                    <a:gd name="T9" fmla="*/ 449 h 527"/>
                    <a:gd name="T10" fmla="*/ 1224 w 1375"/>
                    <a:gd name="T11" fmla="*/ 436 h 527"/>
                    <a:gd name="T12" fmla="*/ 1235 w 1375"/>
                    <a:gd name="T13" fmla="*/ 395 h 527"/>
                    <a:gd name="T14" fmla="*/ 1276 w 1375"/>
                    <a:gd name="T15" fmla="*/ 406 h 527"/>
                    <a:gd name="T16" fmla="*/ 1279 w 1375"/>
                    <a:gd name="T17" fmla="*/ 427 h 527"/>
                    <a:gd name="T18" fmla="*/ 1285 w 1375"/>
                    <a:gd name="T19" fmla="*/ 444 h 527"/>
                    <a:gd name="T20" fmla="*/ 1289 w 1375"/>
                    <a:gd name="T21" fmla="*/ 446 h 527"/>
                    <a:gd name="T22" fmla="*/ 1375 w 1375"/>
                    <a:gd name="T23" fmla="*/ 396 h 527"/>
                    <a:gd name="T24" fmla="*/ 687 w 1375"/>
                    <a:gd name="T25" fmla="*/ 0 h 527"/>
                    <a:gd name="T26" fmla="*/ 0 w 1375"/>
                    <a:gd name="T27" fmla="*/ 396 h 527"/>
                    <a:gd name="T28" fmla="*/ 88 w 1375"/>
                    <a:gd name="T29" fmla="*/ 447 h 527"/>
                    <a:gd name="T30" fmla="*/ 88 w 1375"/>
                    <a:gd name="T31" fmla="*/ 451 h 527"/>
                    <a:gd name="T32" fmla="*/ 76 w 1375"/>
                    <a:gd name="T33" fmla="*/ 465 h 527"/>
                    <a:gd name="T34" fmla="*/ 60 w 1375"/>
                    <a:gd name="T35" fmla="*/ 478 h 527"/>
                    <a:gd name="T36" fmla="*/ 71 w 1375"/>
                    <a:gd name="T37" fmla="*/ 519 h 527"/>
                    <a:gd name="T38" fmla="*/ 112 w 1375"/>
                    <a:gd name="T39" fmla="*/ 509 h 527"/>
                    <a:gd name="T40" fmla="*/ 115 w 1375"/>
                    <a:gd name="T41" fmla="*/ 488 h 527"/>
                    <a:gd name="T42" fmla="*/ 115 w 1375"/>
                    <a:gd name="T43" fmla="*/ 488 h 527"/>
                    <a:gd name="T44" fmla="*/ 122 w 1375"/>
                    <a:gd name="T45" fmla="*/ 471 h 527"/>
                    <a:gd name="T46" fmla="*/ 125 w 1375"/>
                    <a:gd name="T47" fmla="*/ 469 h 527"/>
                    <a:gd name="T48" fmla="*/ 211 w 1375"/>
                    <a:gd name="T49" fmla="*/ 518 h 527"/>
                    <a:gd name="T50" fmla="*/ 687 w 1375"/>
                    <a:gd name="T51" fmla="*/ 243 h 527"/>
                    <a:gd name="T52" fmla="*/ 1164 w 1375"/>
                    <a:gd name="T53" fmla="*/ 518 h 52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375"/>
                    <a:gd name="T82" fmla="*/ 0 h 527"/>
                    <a:gd name="T83" fmla="*/ 1375 w 1375"/>
                    <a:gd name="T84" fmla="*/ 527 h 52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375" h="527">
                      <a:moveTo>
                        <a:pt x="1164" y="518"/>
                      </a:moveTo>
                      <a:cubicBezTo>
                        <a:pt x="1252" y="467"/>
                        <a:pt x="1252" y="467"/>
                        <a:pt x="1252" y="467"/>
                      </a:cubicBezTo>
                      <a:cubicBezTo>
                        <a:pt x="1252" y="466"/>
                        <a:pt x="1252" y="465"/>
                        <a:pt x="1252" y="463"/>
                      </a:cubicBezTo>
                      <a:cubicBezTo>
                        <a:pt x="1251" y="456"/>
                        <a:pt x="1246" y="450"/>
                        <a:pt x="1240" y="449"/>
                      </a:cubicBezTo>
                      <a:cubicBezTo>
                        <a:pt x="1240" y="449"/>
                        <a:pt x="1240" y="449"/>
                        <a:pt x="1240" y="449"/>
                      </a:cubicBezTo>
                      <a:cubicBezTo>
                        <a:pt x="1233" y="447"/>
                        <a:pt x="1227" y="443"/>
                        <a:pt x="1224" y="436"/>
                      </a:cubicBezTo>
                      <a:cubicBezTo>
                        <a:pt x="1216" y="422"/>
                        <a:pt x="1221" y="404"/>
                        <a:pt x="1235" y="395"/>
                      </a:cubicBezTo>
                      <a:cubicBezTo>
                        <a:pt x="1250" y="387"/>
                        <a:pt x="1268" y="392"/>
                        <a:pt x="1276" y="406"/>
                      </a:cubicBezTo>
                      <a:cubicBezTo>
                        <a:pt x="1280" y="412"/>
                        <a:pt x="1281" y="420"/>
                        <a:pt x="1279" y="427"/>
                      </a:cubicBezTo>
                      <a:cubicBezTo>
                        <a:pt x="1277" y="432"/>
                        <a:pt x="1280" y="440"/>
                        <a:pt x="1285" y="444"/>
                      </a:cubicBezTo>
                      <a:cubicBezTo>
                        <a:pt x="1287" y="445"/>
                        <a:pt x="1288" y="445"/>
                        <a:pt x="1289" y="446"/>
                      </a:cubicBezTo>
                      <a:cubicBezTo>
                        <a:pt x="1375" y="396"/>
                        <a:pt x="1375" y="396"/>
                        <a:pt x="1375" y="396"/>
                      </a:cubicBezTo>
                      <a:cubicBezTo>
                        <a:pt x="1238" y="159"/>
                        <a:pt x="981" y="0"/>
                        <a:pt x="687" y="0"/>
                      </a:cubicBezTo>
                      <a:cubicBezTo>
                        <a:pt x="394" y="0"/>
                        <a:pt x="137" y="159"/>
                        <a:pt x="0" y="396"/>
                      </a:cubicBezTo>
                      <a:cubicBezTo>
                        <a:pt x="88" y="447"/>
                        <a:pt x="88" y="447"/>
                        <a:pt x="88" y="447"/>
                      </a:cubicBezTo>
                      <a:cubicBezTo>
                        <a:pt x="88" y="448"/>
                        <a:pt x="88" y="450"/>
                        <a:pt x="88" y="451"/>
                      </a:cubicBezTo>
                      <a:cubicBezTo>
                        <a:pt x="87" y="458"/>
                        <a:pt x="82" y="464"/>
                        <a:pt x="76" y="465"/>
                      </a:cubicBezTo>
                      <a:cubicBezTo>
                        <a:pt x="69" y="467"/>
                        <a:pt x="63" y="472"/>
                        <a:pt x="60" y="478"/>
                      </a:cubicBezTo>
                      <a:cubicBezTo>
                        <a:pt x="52" y="492"/>
                        <a:pt x="57" y="511"/>
                        <a:pt x="71" y="519"/>
                      </a:cubicBezTo>
                      <a:cubicBezTo>
                        <a:pt x="86" y="527"/>
                        <a:pt x="104" y="523"/>
                        <a:pt x="112" y="509"/>
                      </a:cubicBezTo>
                      <a:cubicBezTo>
                        <a:pt x="116" y="502"/>
                        <a:pt x="117" y="495"/>
                        <a:pt x="115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3" y="482"/>
                        <a:pt x="116" y="475"/>
                        <a:pt x="122" y="471"/>
                      </a:cubicBezTo>
                      <a:cubicBezTo>
                        <a:pt x="123" y="470"/>
                        <a:pt x="124" y="469"/>
                        <a:pt x="125" y="469"/>
                      </a:cubicBezTo>
                      <a:cubicBezTo>
                        <a:pt x="211" y="518"/>
                        <a:pt x="211" y="518"/>
                        <a:pt x="211" y="518"/>
                      </a:cubicBezTo>
                      <a:cubicBezTo>
                        <a:pt x="306" y="354"/>
                        <a:pt x="484" y="243"/>
                        <a:pt x="687" y="243"/>
                      </a:cubicBezTo>
                      <a:cubicBezTo>
                        <a:pt x="891" y="243"/>
                        <a:pt x="1069" y="354"/>
                        <a:pt x="1164" y="518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7200000">
                <a:off x="2059" y="1386"/>
                <a:ext cx="1616" cy="1614"/>
                <a:chOff x="2060" y="1387"/>
                <a:chExt cx="1616" cy="1614"/>
              </a:xfrm>
            </p:grpSpPr>
            <p:sp>
              <p:nvSpPr>
                <p:cNvPr id="25621" name="Freeform 15"/>
                <p:cNvSpPr>
                  <a:spLocks/>
                </p:cNvSpPr>
                <p:nvPr/>
              </p:nvSpPr>
              <p:spPr bwMode="gray">
                <a:xfrm>
                  <a:off x="2060" y="1387"/>
                  <a:ext cx="808" cy="1225"/>
                </a:xfrm>
                <a:custGeom>
                  <a:avLst/>
                  <a:gdLst>
                    <a:gd name="T0" fmla="*/ 550 w 550"/>
                    <a:gd name="T1" fmla="*/ 132 h 836"/>
                    <a:gd name="T2" fmla="*/ 547 w 550"/>
                    <a:gd name="T3" fmla="*/ 130 h 836"/>
                    <a:gd name="T4" fmla="*/ 529 w 550"/>
                    <a:gd name="T5" fmla="*/ 133 h 836"/>
                    <a:gd name="T6" fmla="*/ 529 w 550"/>
                    <a:gd name="T7" fmla="*/ 133 h 836"/>
                    <a:gd name="T8" fmla="*/ 509 w 550"/>
                    <a:gd name="T9" fmla="*/ 141 h 836"/>
                    <a:gd name="T10" fmla="*/ 480 w 550"/>
                    <a:gd name="T11" fmla="*/ 111 h 836"/>
                    <a:gd name="T12" fmla="*/ 509 w 550"/>
                    <a:gd name="T13" fmla="*/ 80 h 836"/>
                    <a:gd name="T14" fmla="*/ 529 w 550"/>
                    <a:gd name="T15" fmla="*/ 88 h 836"/>
                    <a:gd name="T16" fmla="*/ 547 w 550"/>
                    <a:gd name="T17" fmla="*/ 91 h 836"/>
                    <a:gd name="T18" fmla="*/ 550 w 550"/>
                    <a:gd name="T19" fmla="*/ 89 h 836"/>
                    <a:gd name="T20" fmla="*/ 550 w 550"/>
                    <a:gd name="T21" fmla="*/ 82 h 836"/>
                    <a:gd name="T22" fmla="*/ 550 w 550"/>
                    <a:gd name="T23" fmla="*/ 0 h 836"/>
                    <a:gd name="T24" fmla="*/ 0 w 550"/>
                    <a:gd name="T25" fmla="*/ 550 h 836"/>
                    <a:gd name="T26" fmla="*/ 74 w 550"/>
                    <a:gd name="T27" fmla="*/ 825 h 836"/>
                    <a:gd name="T28" fmla="*/ 153 w 550"/>
                    <a:gd name="T29" fmla="*/ 780 h 836"/>
                    <a:gd name="T30" fmla="*/ 158 w 550"/>
                    <a:gd name="T31" fmla="*/ 796 h 836"/>
                    <a:gd name="T32" fmla="*/ 161 w 550"/>
                    <a:gd name="T33" fmla="*/ 817 h 836"/>
                    <a:gd name="T34" fmla="*/ 202 w 550"/>
                    <a:gd name="T35" fmla="*/ 827 h 836"/>
                    <a:gd name="T36" fmla="*/ 214 w 550"/>
                    <a:gd name="T37" fmla="*/ 786 h 836"/>
                    <a:gd name="T38" fmla="*/ 198 w 550"/>
                    <a:gd name="T39" fmla="*/ 773 h 836"/>
                    <a:gd name="T40" fmla="*/ 198 w 550"/>
                    <a:gd name="T41" fmla="*/ 773 h 836"/>
                    <a:gd name="T42" fmla="*/ 186 w 550"/>
                    <a:gd name="T43" fmla="*/ 761 h 836"/>
                    <a:gd name="T44" fmla="*/ 266 w 550"/>
                    <a:gd name="T45" fmla="*/ 714 h 836"/>
                    <a:gd name="T46" fmla="*/ 222 w 550"/>
                    <a:gd name="T47" fmla="*/ 550 h 836"/>
                    <a:gd name="T48" fmla="*/ 550 w 550"/>
                    <a:gd name="T49" fmla="*/ 222 h 836"/>
                    <a:gd name="T50" fmla="*/ 550 w 550"/>
                    <a:gd name="T51" fmla="*/ 143 h 836"/>
                    <a:gd name="T52" fmla="*/ 550 w 550"/>
                    <a:gd name="T53" fmla="*/ 132 h 8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0"/>
                    <a:gd name="T82" fmla="*/ 0 h 836"/>
                    <a:gd name="T83" fmla="*/ 550 w 550"/>
                    <a:gd name="T84" fmla="*/ 836 h 8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0" h="836">
                      <a:moveTo>
                        <a:pt x="550" y="132"/>
                      </a:moveTo>
                      <a:cubicBezTo>
                        <a:pt x="549" y="131"/>
                        <a:pt x="548" y="131"/>
                        <a:pt x="547" y="130"/>
                      </a:cubicBezTo>
                      <a:cubicBezTo>
                        <a:pt x="540" y="127"/>
                        <a:pt x="533" y="129"/>
                        <a:pt x="529" y="133"/>
                      </a:cubicBezTo>
                      <a:cubicBezTo>
                        <a:pt x="529" y="133"/>
                        <a:pt x="529" y="133"/>
                        <a:pt x="529" y="133"/>
                      </a:cubicBezTo>
                      <a:cubicBezTo>
                        <a:pt x="523" y="138"/>
                        <a:pt x="517" y="141"/>
                        <a:pt x="509" y="141"/>
                      </a:cubicBezTo>
                      <a:cubicBezTo>
                        <a:pt x="493" y="141"/>
                        <a:pt x="480" y="127"/>
                        <a:pt x="480" y="111"/>
                      </a:cubicBezTo>
                      <a:cubicBezTo>
                        <a:pt x="480" y="94"/>
                        <a:pt x="493" y="80"/>
                        <a:pt x="509" y="80"/>
                      </a:cubicBezTo>
                      <a:cubicBezTo>
                        <a:pt x="517" y="80"/>
                        <a:pt x="524" y="83"/>
                        <a:pt x="529" y="88"/>
                      </a:cubicBezTo>
                      <a:cubicBezTo>
                        <a:pt x="533" y="93"/>
                        <a:pt x="540" y="94"/>
                        <a:pt x="547" y="91"/>
                      </a:cubicBezTo>
                      <a:cubicBezTo>
                        <a:pt x="548" y="91"/>
                        <a:pt x="549" y="90"/>
                        <a:pt x="550" y="89"/>
                      </a:cubicBezTo>
                      <a:cubicBezTo>
                        <a:pt x="550" y="82"/>
                        <a:pt x="550" y="82"/>
                        <a:pt x="550" y="82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246" y="0"/>
                        <a:pt x="0" y="246"/>
                        <a:pt x="0" y="550"/>
                      </a:cubicBezTo>
                      <a:cubicBezTo>
                        <a:pt x="0" y="651"/>
                        <a:pt x="27" y="745"/>
                        <a:pt x="74" y="825"/>
                      </a:cubicBezTo>
                      <a:cubicBezTo>
                        <a:pt x="153" y="780"/>
                        <a:pt x="153" y="780"/>
                        <a:pt x="153" y="780"/>
                      </a:cubicBezTo>
                      <a:cubicBezTo>
                        <a:pt x="158" y="784"/>
                        <a:pt x="160" y="791"/>
                        <a:pt x="158" y="796"/>
                      </a:cubicBezTo>
                      <a:cubicBezTo>
                        <a:pt x="157" y="803"/>
                        <a:pt x="158" y="810"/>
                        <a:pt x="161" y="817"/>
                      </a:cubicBezTo>
                      <a:cubicBezTo>
                        <a:pt x="170" y="831"/>
                        <a:pt x="188" y="836"/>
                        <a:pt x="202" y="827"/>
                      </a:cubicBezTo>
                      <a:cubicBezTo>
                        <a:pt x="217" y="819"/>
                        <a:pt x="222" y="801"/>
                        <a:pt x="214" y="786"/>
                      </a:cubicBezTo>
                      <a:cubicBezTo>
                        <a:pt x="210" y="780"/>
                        <a:pt x="204" y="776"/>
                        <a:pt x="198" y="773"/>
                      </a:cubicBezTo>
                      <a:cubicBezTo>
                        <a:pt x="198" y="773"/>
                        <a:pt x="198" y="773"/>
                        <a:pt x="198" y="773"/>
                      </a:cubicBezTo>
                      <a:cubicBezTo>
                        <a:pt x="192" y="772"/>
                        <a:pt x="187" y="767"/>
                        <a:pt x="186" y="761"/>
                      </a:cubicBezTo>
                      <a:cubicBezTo>
                        <a:pt x="266" y="714"/>
                        <a:pt x="266" y="714"/>
                        <a:pt x="266" y="714"/>
                      </a:cubicBezTo>
                      <a:cubicBezTo>
                        <a:pt x="238" y="666"/>
                        <a:pt x="222" y="610"/>
                        <a:pt x="222" y="550"/>
                      </a:cubicBezTo>
                      <a:cubicBezTo>
                        <a:pt x="222" y="369"/>
                        <a:pt x="369" y="222"/>
                        <a:pt x="550" y="222"/>
                      </a:cubicBezTo>
                      <a:cubicBezTo>
                        <a:pt x="550" y="143"/>
                        <a:pt x="550" y="143"/>
                        <a:pt x="550" y="143"/>
                      </a:cubicBezTo>
                      <a:lnTo>
                        <a:pt x="550" y="132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2" name="Freeform 16"/>
                <p:cNvSpPr>
                  <a:spLocks/>
                </p:cNvSpPr>
                <p:nvPr/>
              </p:nvSpPr>
              <p:spPr bwMode="gray">
                <a:xfrm>
                  <a:off x="2764" y="1387"/>
                  <a:ext cx="912" cy="1210"/>
                </a:xfrm>
                <a:custGeom>
                  <a:avLst/>
                  <a:gdLst>
                    <a:gd name="T0" fmla="*/ 70 w 621"/>
                    <a:gd name="T1" fmla="*/ 0 h 826"/>
                    <a:gd name="T2" fmla="*/ 70 w 621"/>
                    <a:gd name="T3" fmla="*/ 82 h 826"/>
                    <a:gd name="T4" fmla="*/ 70 w 621"/>
                    <a:gd name="T5" fmla="*/ 89 h 826"/>
                    <a:gd name="T6" fmla="*/ 67 w 621"/>
                    <a:gd name="T7" fmla="*/ 91 h 826"/>
                    <a:gd name="T8" fmla="*/ 49 w 621"/>
                    <a:gd name="T9" fmla="*/ 88 h 826"/>
                    <a:gd name="T10" fmla="*/ 29 w 621"/>
                    <a:gd name="T11" fmla="*/ 80 h 826"/>
                    <a:gd name="T12" fmla="*/ 0 w 621"/>
                    <a:gd name="T13" fmla="*/ 111 h 826"/>
                    <a:gd name="T14" fmla="*/ 29 w 621"/>
                    <a:gd name="T15" fmla="*/ 141 h 826"/>
                    <a:gd name="T16" fmla="*/ 49 w 621"/>
                    <a:gd name="T17" fmla="*/ 133 h 826"/>
                    <a:gd name="T18" fmla="*/ 49 w 621"/>
                    <a:gd name="T19" fmla="*/ 133 h 826"/>
                    <a:gd name="T20" fmla="*/ 67 w 621"/>
                    <a:gd name="T21" fmla="*/ 130 h 826"/>
                    <a:gd name="T22" fmla="*/ 70 w 621"/>
                    <a:gd name="T23" fmla="*/ 132 h 826"/>
                    <a:gd name="T24" fmla="*/ 70 w 621"/>
                    <a:gd name="T25" fmla="*/ 143 h 826"/>
                    <a:gd name="T26" fmla="*/ 70 w 621"/>
                    <a:gd name="T27" fmla="*/ 222 h 826"/>
                    <a:gd name="T28" fmla="*/ 70 w 621"/>
                    <a:gd name="T29" fmla="*/ 222 h 826"/>
                    <a:gd name="T30" fmla="*/ 398 w 621"/>
                    <a:gd name="T31" fmla="*/ 550 h 826"/>
                    <a:gd name="T32" fmla="*/ 354 w 621"/>
                    <a:gd name="T33" fmla="*/ 714 h 826"/>
                    <a:gd name="T34" fmla="*/ 433 w 621"/>
                    <a:gd name="T35" fmla="*/ 759 h 826"/>
                    <a:gd name="T36" fmla="*/ 436 w 621"/>
                    <a:gd name="T37" fmla="*/ 758 h 826"/>
                    <a:gd name="T38" fmla="*/ 443 w 621"/>
                    <a:gd name="T39" fmla="*/ 740 h 826"/>
                    <a:gd name="T40" fmla="*/ 443 w 621"/>
                    <a:gd name="T41" fmla="*/ 740 h 826"/>
                    <a:gd name="T42" fmla="*/ 446 w 621"/>
                    <a:gd name="T43" fmla="*/ 720 h 826"/>
                    <a:gd name="T44" fmla="*/ 487 w 621"/>
                    <a:gd name="T45" fmla="*/ 709 h 826"/>
                    <a:gd name="T46" fmla="*/ 498 w 621"/>
                    <a:gd name="T47" fmla="*/ 750 h 826"/>
                    <a:gd name="T48" fmla="*/ 482 w 621"/>
                    <a:gd name="T49" fmla="*/ 763 h 826"/>
                    <a:gd name="T50" fmla="*/ 470 w 621"/>
                    <a:gd name="T51" fmla="*/ 777 h 826"/>
                    <a:gd name="T52" fmla="*/ 470 w 621"/>
                    <a:gd name="T53" fmla="*/ 781 h 826"/>
                    <a:gd name="T54" fmla="*/ 547 w 621"/>
                    <a:gd name="T55" fmla="*/ 826 h 826"/>
                    <a:gd name="T56" fmla="*/ 621 w 621"/>
                    <a:gd name="T57" fmla="*/ 550 h 826"/>
                    <a:gd name="T58" fmla="*/ 70 w 621"/>
                    <a:gd name="T59" fmla="*/ 0 h 82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21"/>
                    <a:gd name="T91" fmla="*/ 0 h 826"/>
                    <a:gd name="T92" fmla="*/ 621 w 621"/>
                    <a:gd name="T93" fmla="*/ 826 h 82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21" h="826">
                      <a:moveTo>
                        <a:pt x="70" y="0"/>
                      </a:moveTo>
                      <a:cubicBezTo>
                        <a:pt x="70" y="82"/>
                        <a:pt x="70" y="82"/>
                        <a:pt x="70" y="82"/>
                      </a:cubicBezTo>
                      <a:cubicBezTo>
                        <a:pt x="70" y="89"/>
                        <a:pt x="70" y="89"/>
                        <a:pt x="70" y="89"/>
                      </a:cubicBezTo>
                      <a:cubicBezTo>
                        <a:pt x="69" y="90"/>
                        <a:pt x="68" y="91"/>
                        <a:pt x="67" y="91"/>
                      </a:cubicBezTo>
                      <a:cubicBezTo>
                        <a:pt x="60" y="94"/>
                        <a:pt x="53" y="93"/>
                        <a:pt x="49" y="88"/>
                      </a:cubicBezTo>
                      <a:cubicBezTo>
                        <a:pt x="44" y="83"/>
                        <a:pt x="37" y="80"/>
                        <a:pt x="29" y="80"/>
                      </a:cubicBezTo>
                      <a:cubicBezTo>
                        <a:pt x="13" y="80"/>
                        <a:pt x="0" y="94"/>
                        <a:pt x="0" y="111"/>
                      </a:cubicBezTo>
                      <a:cubicBezTo>
                        <a:pt x="0" y="127"/>
                        <a:pt x="13" y="141"/>
                        <a:pt x="29" y="141"/>
                      </a:cubicBezTo>
                      <a:cubicBezTo>
                        <a:pt x="37" y="141"/>
                        <a:pt x="43" y="138"/>
                        <a:pt x="49" y="133"/>
                      </a:cubicBezTo>
                      <a:cubicBezTo>
                        <a:pt x="49" y="133"/>
                        <a:pt x="49" y="133"/>
                        <a:pt x="49" y="133"/>
                      </a:cubicBezTo>
                      <a:cubicBezTo>
                        <a:pt x="53" y="129"/>
                        <a:pt x="60" y="127"/>
                        <a:pt x="67" y="130"/>
                      </a:cubicBezTo>
                      <a:cubicBezTo>
                        <a:pt x="68" y="131"/>
                        <a:pt x="69" y="131"/>
                        <a:pt x="70" y="132"/>
                      </a:cubicBezTo>
                      <a:cubicBezTo>
                        <a:pt x="70" y="143"/>
                        <a:pt x="70" y="143"/>
                        <a:pt x="70" y="143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252" y="222"/>
                        <a:pt x="398" y="369"/>
                        <a:pt x="398" y="550"/>
                      </a:cubicBezTo>
                      <a:cubicBezTo>
                        <a:pt x="398" y="610"/>
                        <a:pt x="382" y="666"/>
                        <a:pt x="354" y="714"/>
                      </a:cubicBezTo>
                      <a:cubicBezTo>
                        <a:pt x="433" y="759"/>
                        <a:pt x="433" y="759"/>
                        <a:pt x="433" y="759"/>
                      </a:cubicBezTo>
                      <a:cubicBezTo>
                        <a:pt x="434" y="759"/>
                        <a:pt x="435" y="758"/>
                        <a:pt x="436" y="758"/>
                      </a:cubicBezTo>
                      <a:cubicBezTo>
                        <a:pt x="442" y="753"/>
                        <a:pt x="445" y="746"/>
                        <a:pt x="443" y="740"/>
                      </a:cubicBezTo>
                      <a:cubicBezTo>
                        <a:pt x="443" y="740"/>
                        <a:pt x="443" y="740"/>
                        <a:pt x="443" y="740"/>
                      </a:cubicBezTo>
                      <a:cubicBezTo>
                        <a:pt x="441" y="733"/>
                        <a:pt x="442" y="726"/>
                        <a:pt x="446" y="720"/>
                      </a:cubicBezTo>
                      <a:cubicBezTo>
                        <a:pt x="454" y="705"/>
                        <a:pt x="472" y="701"/>
                        <a:pt x="487" y="709"/>
                      </a:cubicBezTo>
                      <a:cubicBezTo>
                        <a:pt x="501" y="717"/>
                        <a:pt x="506" y="736"/>
                        <a:pt x="498" y="750"/>
                      </a:cubicBezTo>
                      <a:cubicBezTo>
                        <a:pt x="494" y="756"/>
                        <a:pt x="489" y="761"/>
                        <a:pt x="482" y="763"/>
                      </a:cubicBezTo>
                      <a:cubicBezTo>
                        <a:pt x="476" y="764"/>
                        <a:pt x="471" y="770"/>
                        <a:pt x="470" y="777"/>
                      </a:cubicBezTo>
                      <a:cubicBezTo>
                        <a:pt x="470" y="778"/>
                        <a:pt x="470" y="780"/>
                        <a:pt x="470" y="781"/>
                      </a:cubicBezTo>
                      <a:cubicBezTo>
                        <a:pt x="547" y="826"/>
                        <a:pt x="547" y="826"/>
                        <a:pt x="547" y="826"/>
                      </a:cubicBezTo>
                      <a:cubicBezTo>
                        <a:pt x="594" y="745"/>
                        <a:pt x="621" y="651"/>
                        <a:pt x="621" y="550"/>
                      </a:cubicBezTo>
                      <a:cubicBezTo>
                        <a:pt x="621" y="246"/>
                        <a:pt x="374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3" name="Freeform 17"/>
                <p:cNvSpPr>
                  <a:spLocks/>
                </p:cNvSpPr>
                <p:nvPr/>
              </p:nvSpPr>
              <p:spPr bwMode="gray">
                <a:xfrm>
                  <a:off x="2169" y="2414"/>
                  <a:ext cx="1397" cy="587"/>
                </a:xfrm>
                <a:custGeom>
                  <a:avLst/>
                  <a:gdLst>
                    <a:gd name="T0" fmla="*/ 876 w 953"/>
                    <a:gd name="T1" fmla="*/ 80 h 400"/>
                    <a:gd name="T2" fmla="*/ 876 w 953"/>
                    <a:gd name="T3" fmla="*/ 76 h 400"/>
                    <a:gd name="T4" fmla="*/ 888 w 953"/>
                    <a:gd name="T5" fmla="*/ 62 h 400"/>
                    <a:gd name="T6" fmla="*/ 904 w 953"/>
                    <a:gd name="T7" fmla="*/ 49 h 400"/>
                    <a:gd name="T8" fmla="*/ 893 w 953"/>
                    <a:gd name="T9" fmla="*/ 8 h 400"/>
                    <a:gd name="T10" fmla="*/ 852 w 953"/>
                    <a:gd name="T11" fmla="*/ 19 h 400"/>
                    <a:gd name="T12" fmla="*/ 849 w 953"/>
                    <a:gd name="T13" fmla="*/ 39 h 400"/>
                    <a:gd name="T14" fmla="*/ 849 w 953"/>
                    <a:gd name="T15" fmla="*/ 39 h 400"/>
                    <a:gd name="T16" fmla="*/ 842 w 953"/>
                    <a:gd name="T17" fmla="*/ 57 h 400"/>
                    <a:gd name="T18" fmla="*/ 839 w 953"/>
                    <a:gd name="T19" fmla="*/ 58 h 400"/>
                    <a:gd name="T20" fmla="*/ 760 w 953"/>
                    <a:gd name="T21" fmla="*/ 13 h 400"/>
                    <a:gd name="T22" fmla="*/ 476 w 953"/>
                    <a:gd name="T23" fmla="*/ 177 h 400"/>
                    <a:gd name="T24" fmla="*/ 192 w 953"/>
                    <a:gd name="T25" fmla="*/ 13 h 400"/>
                    <a:gd name="T26" fmla="*/ 112 w 953"/>
                    <a:gd name="T27" fmla="*/ 60 h 400"/>
                    <a:gd name="T28" fmla="*/ 124 w 953"/>
                    <a:gd name="T29" fmla="*/ 72 h 400"/>
                    <a:gd name="T30" fmla="*/ 124 w 953"/>
                    <a:gd name="T31" fmla="*/ 72 h 400"/>
                    <a:gd name="T32" fmla="*/ 140 w 953"/>
                    <a:gd name="T33" fmla="*/ 85 h 400"/>
                    <a:gd name="T34" fmla="*/ 128 w 953"/>
                    <a:gd name="T35" fmla="*/ 126 h 400"/>
                    <a:gd name="T36" fmla="*/ 87 w 953"/>
                    <a:gd name="T37" fmla="*/ 116 h 400"/>
                    <a:gd name="T38" fmla="*/ 84 w 953"/>
                    <a:gd name="T39" fmla="*/ 95 h 400"/>
                    <a:gd name="T40" fmla="*/ 79 w 953"/>
                    <a:gd name="T41" fmla="*/ 79 h 400"/>
                    <a:gd name="T42" fmla="*/ 0 w 953"/>
                    <a:gd name="T43" fmla="*/ 124 h 400"/>
                    <a:gd name="T44" fmla="*/ 476 w 953"/>
                    <a:gd name="T45" fmla="*/ 400 h 400"/>
                    <a:gd name="T46" fmla="*/ 953 w 953"/>
                    <a:gd name="T47" fmla="*/ 125 h 400"/>
                    <a:gd name="T48" fmla="*/ 876 w 953"/>
                    <a:gd name="T49" fmla="*/ 80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953"/>
                    <a:gd name="T76" fmla="*/ 0 h 400"/>
                    <a:gd name="T77" fmla="*/ 953 w 953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953" h="400">
                      <a:moveTo>
                        <a:pt x="876" y="80"/>
                      </a:moveTo>
                      <a:cubicBezTo>
                        <a:pt x="876" y="79"/>
                        <a:pt x="876" y="77"/>
                        <a:pt x="876" y="76"/>
                      </a:cubicBezTo>
                      <a:cubicBezTo>
                        <a:pt x="877" y="69"/>
                        <a:pt x="882" y="63"/>
                        <a:pt x="888" y="62"/>
                      </a:cubicBezTo>
                      <a:cubicBezTo>
                        <a:pt x="895" y="60"/>
                        <a:pt x="900" y="55"/>
                        <a:pt x="904" y="49"/>
                      </a:cubicBezTo>
                      <a:cubicBezTo>
                        <a:pt x="912" y="35"/>
                        <a:pt x="907" y="16"/>
                        <a:pt x="893" y="8"/>
                      </a:cubicBezTo>
                      <a:cubicBezTo>
                        <a:pt x="878" y="0"/>
                        <a:pt x="860" y="4"/>
                        <a:pt x="852" y="19"/>
                      </a:cubicBezTo>
                      <a:cubicBezTo>
                        <a:pt x="848" y="25"/>
                        <a:pt x="847" y="32"/>
                        <a:pt x="849" y="39"/>
                      </a:cubicBezTo>
                      <a:cubicBezTo>
                        <a:pt x="849" y="39"/>
                        <a:pt x="849" y="39"/>
                        <a:pt x="849" y="39"/>
                      </a:cubicBezTo>
                      <a:cubicBezTo>
                        <a:pt x="851" y="45"/>
                        <a:pt x="848" y="52"/>
                        <a:pt x="842" y="57"/>
                      </a:cubicBezTo>
                      <a:cubicBezTo>
                        <a:pt x="841" y="57"/>
                        <a:pt x="840" y="58"/>
                        <a:pt x="839" y="58"/>
                      </a:cubicBezTo>
                      <a:cubicBezTo>
                        <a:pt x="760" y="13"/>
                        <a:pt x="760" y="13"/>
                        <a:pt x="760" y="13"/>
                      </a:cubicBezTo>
                      <a:cubicBezTo>
                        <a:pt x="704" y="111"/>
                        <a:pt x="598" y="177"/>
                        <a:pt x="476" y="177"/>
                      </a:cubicBezTo>
                      <a:cubicBezTo>
                        <a:pt x="355" y="177"/>
                        <a:pt x="249" y="111"/>
                        <a:pt x="192" y="13"/>
                      </a:cubicBezTo>
                      <a:cubicBezTo>
                        <a:pt x="112" y="60"/>
                        <a:pt x="112" y="60"/>
                        <a:pt x="112" y="60"/>
                      </a:cubicBezTo>
                      <a:cubicBezTo>
                        <a:pt x="113" y="66"/>
                        <a:pt x="118" y="71"/>
                        <a:pt x="124" y="72"/>
                      </a:cubicBezTo>
                      <a:cubicBezTo>
                        <a:pt x="124" y="72"/>
                        <a:pt x="124" y="72"/>
                        <a:pt x="124" y="72"/>
                      </a:cubicBezTo>
                      <a:cubicBezTo>
                        <a:pt x="130" y="75"/>
                        <a:pt x="136" y="79"/>
                        <a:pt x="140" y="85"/>
                      </a:cubicBezTo>
                      <a:cubicBezTo>
                        <a:pt x="148" y="100"/>
                        <a:pt x="143" y="118"/>
                        <a:pt x="128" y="126"/>
                      </a:cubicBezTo>
                      <a:cubicBezTo>
                        <a:pt x="114" y="135"/>
                        <a:pt x="96" y="130"/>
                        <a:pt x="87" y="116"/>
                      </a:cubicBezTo>
                      <a:cubicBezTo>
                        <a:pt x="84" y="109"/>
                        <a:pt x="83" y="102"/>
                        <a:pt x="84" y="95"/>
                      </a:cubicBezTo>
                      <a:cubicBezTo>
                        <a:pt x="86" y="90"/>
                        <a:pt x="84" y="83"/>
                        <a:pt x="79" y="79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95" y="289"/>
                        <a:pt x="273" y="400"/>
                        <a:pt x="476" y="400"/>
                      </a:cubicBezTo>
                      <a:cubicBezTo>
                        <a:pt x="680" y="400"/>
                        <a:pt x="858" y="289"/>
                        <a:pt x="953" y="125"/>
                      </a:cubicBezTo>
                      <a:lnTo>
                        <a:pt x="876" y="8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5618" name="Oval 18"/>
            <p:cNvSpPr>
              <a:spLocks noChangeArrowheads="1"/>
            </p:cNvSpPr>
            <p:nvPr/>
          </p:nvSpPr>
          <p:spPr bwMode="auto">
            <a:xfrm>
              <a:off x="1460" y="1637"/>
              <a:ext cx="345" cy="344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8F8F8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r-TR" sz="3800" noProof="1">
                <a:solidFill>
                  <a:srgbClr val="000000"/>
                </a:solidFill>
              </a:endParaRPr>
            </a:p>
          </p:txBody>
        </p: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RADYASYON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37" name="Picture 1" descr="C:\Users\DOKTOR\Desktop\Resi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520" y="5438775"/>
            <a:ext cx="1685924" cy="139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DOKTOR\Desktop\Resim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956" y="5432425"/>
            <a:ext cx="1762125" cy="139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637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-11113"/>
            <a:ext cx="9144000" cy="5948363"/>
            <a:chOff x="0" y="0"/>
            <a:chExt cx="5760" cy="3747"/>
          </a:xfrm>
        </p:grpSpPr>
        <p:sp>
          <p:nvSpPr>
            <p:cNvPr id="100355" name="Rectangle 2"/>
            <p:cNvSpPr>
              <a:spLocks noChangeArrowheads="1"/>
            </p:cNvSpPr>
            <p:nvPr/>
          </p:nvSpPr>
          <p:spPr bwMode="gray">
            <a:xfrm flipV="1">
              <a:off x="0" y="0"/>
              <a:ext cx="5760" cy="165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00356" name="Rectangle 3"/>
            <p:cNvSpPr>
              <a:spLocks noChangeArrowheads="1"/>
            </p:cNvSpPr>
            <p:nvPr/>
          </p:nvSpPr>
          <p:spPr bwMode="gray">
            <a:xfrm>
              <a:off x="0" y="1842"/>
              <a:ext cx="5760" cy="928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DDDDD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00357" name="Rectangle 8"/>
            <p:cNvSpPr>
              <a:spLocks noChangeArrowheads="1"/>
            </p:cNvSpPr>
            <p:nvPr/>
          </p:nvSpPr>
          <p:spPr bwMode="gray">
            <a:xfrm flipV="1">
              <a:off x="0" y="1603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00358" name="Rectangle 5"/>
            <p:cNvSpPr>
              <a:spLocks noChangeArrowheads="1"/>
            </p:cNvSpPr>
            <p:nvPr/>
          </p:nvSpPr>
          <p:spPr bwMode="gray">
            <a:xfrm flipV="1">
              <a:off x="0" y="2762"/>
              <a:ext cx="5760" cy="98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pic>
        <p:nvPicPr>
          <p:cNvPr id="10036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2401888" y="4637088"/>
            <a:ext cx="46799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3090863" y="1903413"/>
            <a:ext cx="3248025" cy="3055937"/>
            <a:chOff x="1869" y="1671"/>
            <a:chExt cx="2046" cy="1925"/>
          </a:xfrm>
        </p:grpSpPr>
        <p:sp>
          <p:nvSpPr>
            <p:cNvPr id="100362" name="Freeform 31"/>
            <p:cNvSpPr>
              <a:spLocks/>
            </p:cNvSpPr>
            <p:nvPr/>
          </p:nvSpPr>
          <p:spPr bwMode="gray">
            <a:xfrm>
              <a:off x="2127" y="2069"/>
              <a:ext cx="750" cy="1312"/>
            </a:xfrm>
            <a:custGeom>
              <a:avLst/>
              <a:gdLst>
                <a:gd name="T0" fmla="*/ 0 w 1859"/>
                <a:gd name="T1" fmla="*/ 0 h 3212"/>
                <a:gd name="T2" fmla="*/ 0 w 1859"/>
                <a:gd name="T3" fmla="*/ 1 h 3212"/>
                <a:gd name="T4" fmla="*/ 0 w 1859"/>
                <a:gd name="T5" fmla="*/ 0 h 3212"/>
                <a:gd name="T6" fmla="*/ 0 w 1859"/>
                <a:gd name="T7" fmla="*/ 0 h 32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59"/>
                <a:gd name="T13" fmla="*/ 0 h 3212"/>
                <a:gd name="T14" fmla="*/ 1859 w 1859"/>
                <a:gd name="T15" fmla="*/ 3212 h 32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59" h="3212">
                  <a:moveTo>
                    <a:pt x="1859" y="0"/>
                  </a:moveTo>
                  <a:lnTo>
                    <a:pt x="0" y="3212"/>
                  </a:lnTo>
                  <a:lnTo>
                    <a:pt x="1859" y="1769"/>
                  </a:lnTo>
                  <a:lnTo>
                    <a:pt x="1859" y="0"/>
                  </a:lnTo>
                  <a:close/>
                </a:path>
              </a:pathLst>
            </a:custGeom>
            <a:gradFill rotWithShape="1">
              <a:gsLst>
                <a:gs pos="0">
                  <a:srgbClr val="69A2E1"/>
                </a:gs>
                <a:gs pos="50000">
                  <a:srgbClr val="69A2E1">
                    <a:gamma/>
                    <a:shade val="66275"/>
                    <a:invGamma/>
                  </a:srgbClr>
                </a:gs>
                <a:gs pos="100000">
                  <a:srgbClr val="69A2E1"/>
                </a:gs>
              </a:gsLst>
              <a:lin ang="18900000" scaled="1"/>
            </a:gradFill>
            <a:ln w="9525">
              <a:solidFill>
                <a:srgbClr val="91919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100363" name="Freeform 35"/>
            <p:cNvSpPr>
              <a:spLocks/>
            </p:cNvSpPr>
            <p:nvPr/>
          </p:nvSpPr>
          <p:spPr bwMode="gray">
            <a:xfrm>
              <a:off x="2137" y="2797"/>
              <a:ext cx="1505" cy="591"/>
            </a:xfrm>
            <a:custGeom>
              <a:avLst/>
              <a:gdLst>
                <a:gd name="T0" fmla="*/ 0 w 3730"/>
                <a:gd name="T1" fmla="*/ 0 h 1448"/>
                <a:gd name="T2" fmla="*/ 0 w 3730"/>
                <a:gd name="T3" fmla="*/ 0 h 1448"/>
                <a:gd name="T4" fmla="*/ 1 w 3730"/>
                <a:gd name="T5" fmla="*/ 0 h 1448"/>
                <a:gd name="T6" fmla="*/ 0 w 3730"/>
                <a:gd name="T7" fmla="*/ 0 h 14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30"/>
                <a:gd name="T13" fmla="*/ 0 h 1448"/>
                <a:gd name="T14" fmla="*/ 3730 w 3730"/>
                <a:gd name="T15" fmla="*/ 1448 h 14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30" h="1448">
                  <a:moveTo>
                    <a:pt x="1859" y="0"/>
                  </a:moveTo>
                  <a:lnTo>
                    <a:pt x="0" y="1441"/>
                  </a:lnTo>
                  <a:lnTo>
                    <a:pt x="3730" y="1448"/>
                  </a:lnTo>
                  <a:lnTo>
                    <a:pt x="1859" y="0"/>
                  </a:lnTo>
                  <a:close/>
                </a:path>
              </a:pathLst>
            </a:custGeom>
            <a:gradFill rotWithShape="1">
              <a:gsLst>
                <a:gs pos="0">
                  <a:srgbClr val="2A79D0"/>
                </a:gs>
                <a:gs pos="50000">
                  <a:srgbClr val="2A79D0">
                    <a:gamma/>
                    <a:shade val="66275"/>
                    <a:invGamma/>
                  </a:srgbClr>
                </a:gs>
                <a:gs pos="100000">
                  <a:srgbClr val="2A79D0"/>
                </a:gs>
              </a:gsLst>
              <a:lin ang="18900000" scaled="1"/>
            </a:gradFill>
            <a:ln w="9525" cap="flat" cmpd="sng">
              <a:solidFill>
                <a:srgbClr val="91919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40999" name="Freeform 39"/>
            <p:cNvSpPr>
              <a:spLocks/>
            </p:cNvSpPr>
            <p:nvPr/>
          </p:nvSpPr>
          <p:spPr bwMode="gray">
            <a:xfrm>
              <a:off x="2886" y="2072"/>
              <a:ext cx="760" cy="1313"/>
            </a:xfrm>
            <a:custGeom>
              <a:avLst/>
              <a:gdLst>
                <a:gd name="T0" fmla="*/ 1871 w 1871"/>
                <a:gd name="T1" fmla="*/ 3220 h 3220"/>
                <a:gd name="T2" fmla="*/ 0 w 1871"/>
                <a:gd name="T3" fmla="*/ 0 h 3220"/>
                <a:gd name="T4" fmla="*/ 0 w 1871"/>
                <a:gd name="T5" fmla="*/ 1770 h 3220"/>
                <a:gd name="T6" fmla="*/ 1871 w 1871"/>
                <a:gd name="T7" fmla="*/ 3220 h 32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71"/>
                <a:gd name="T13" fmla="*/ 0 h 3220"/>
                <a:gd name="T14" fmla="*/ 1871 w 1871"/>
                <a:gd name="T15" fmla="*/ 3220 h 32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71" h="3220">
                  <a:moveTo>
                    <a:pt x="1871" y="3220"/>
                  </a:moveTo>
                  <a:lnTo>
                    <a:pt x="0" y="0"/>
                  </a:lnTo>
                  <a:lnTo>
                    <a:pt x="0" y="1770"/>
                  </a:lnTo>
                  <a:lnTo>
                    <a:pt x="1871" y="3220"/>
                  </a:lnTo>
                  <a:close/>
                </a:path>
              </a:pathLst>
            </a:custGeom>
            <a:gradFill rotWithShape="1">
              <a:gsLst>
                <a:gs pos="0">
                  <a:srgbClr val="0061B2"/>
                </a:gs>
                <a:gs pos="50000">
                  <a:srgbClr val="0061B2">
                    <a:gamma/>
                    <a:shade val="66275"/>
                    <a:invGamma/>
                  </a:srgbClr>
                </a:gs>
                <a:gs pos="100000">
                  <a:srgbClr val="0061B2"/>
                </a:gs>
              </a:gsLst>
              <a:lin ang="18900000" scaled="1"/>
            </a:gradFill>
            <a:ln w="9525" cap="flat" cmpd="sng">
              <a:solidFill>
                <a:srgbClr val="91919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cxnSp>
          <p:nvCxnSpPr>
            <p:cNvPr id="13" name="Gerade Verbindung mit Pfeil 12"/>
            <p:cNvCxnSpPr>
              <a:cxnSpLocks noChangeShapeType="1"/>
            </p:cNvCxnSpPr>
            <p:nvPr/>
          </p:nvCxnSpPr>
          <p:spPr bwMode="gray">
            <a:xfrm rot="5400000" flipH="1" flipV="1">
              <a:off x="2317" y="2233"/>
              <a:ext cx="1126" cy="2"/>
            </a:xfrm>
            <a:prstGeom prst="straightConnector1">
              <a:avLst/>
            </a:prstGeom>
            <a:noFill/>
            <a:ln w="22225" algn="ctr">
              <a:solidFill>
                <a:srgbClr val="919191"/>
              </a:solidFill>
              <a:round/>
              <a:headEnd/>
              <a:tailEnd type="triangle" w="med" len="med"/>
            </a:ln>
          </p:spPr>
        </p:cxnSp>
        <p:cxnSp>
          <p:nvCxnSpPr>
            <p:cNvPr id="14" name="Gerade Verbindung mit Pfeil 13"/>
            <p:cNvCxnSpPr>
              <a:cxnSpLocks noChangeShapeType="1"/>
            </p:cNvCxnSpPr>
            <p:nvPr/>
          </p:nvCxnSpPr>
          <p:spPr bwMode="gray">
            <a:xfrm rot="10800000" flipV="1">
              <a:off x="1869" y="2790"/>
              <a:ext cx="1014" cy="801"/>
            </a:xfrm>
            <a:prstGeom prst="straightConnector1">
              <a:avLst/>
            </a:prstGeom>
            <a:noFill/>
            <a:ln w="22225" algn="ctr">
              <a:solidFill>
                <a:srgbClr val="919191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Gerade Verbindung mit Pfeil 16"/>
            <p:cNvCxnSpPr>
              <a:cxnSpLocks noChangeShapeType="1"/>
            </p:cNvCxnSpPr>
            <p:nvPr/>
          </p:nvCxnSpPr>
          <p:spPr bwMode="gray">
            <a:xfrm>
              <a:off x="2880" y="2797"/>
              <a:ext cx="1035" cy="799"/>
            </a:xfrm>
            <a:prstGeom prst="straightConnector1">
              <a:avLst/>
            </a:prstGeom>
            <a:noFill/>
            <a:ln w="22225" algn="ctr">
              <a:solidFill>
                <a:srgbClr val="919191"/>
              </a:solidFill>
              <a:round/>
              <a:headEnd/>
              <a:tailEnd type="triangle" w="med" len="med"/>
            </a:ln>
          </p:spPr>
        </p:cxnSp>
      </p:grpSp>
      <p:sp>
        <p:nvSpPr>
          <p:cNvPr id="100368" name="Text Box 19"/>
          <p:cNvSpPr txBox="1">
            <a:spLocks noChangeArrowheads="1"/>
          </p:cNvSpPr>
          <p:nvPr/>
        </p:nvSpPr>
        <p:spPr bwMode="gray">
          <a:xfrm>
            <a:off x="3748416" y="1116589"/>
            <a:ext cx="1872000" cy="70788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/>
          <a:p>
            <a:pPr algn="ctr" defTabSz="801688">
              <a:spcAft>
                <a:spcPts val="0"/>
              </a:spcAft>
            </a:pPr>
            <a:r>
              <a:rPr lang="tr-TR" sz="28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Doğal</a:t>
            </a:r>
          </a:p>
          <a:p>
            <a:pPr algn="ctr" defTabSz="801688">
              <a:spcAft>
                <a:spcPts val="0"/>
              </a:spcAft>
            </a:pPr>
            <a:r>
              <a:rPr lang="tr-TR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(Radon)</a:t>
            </a:r>
            <a:endParaRPr lang="tr-TR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sz="3200" noProof="1" smtClean="0">
                <a:solidFill>
                  <a:srgbClr val="FFFFF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RADYASYON KAYNAKLARI</a:t>
            </a:r>
            <a:endParaRPr lang="en-GB" sz="3200" noProof="1" smtClean="0">
              <a:solidFill>
                <a:srgbClr val="FFFFFF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9" name="Picture 3" descr="D:\9-ISTUZMAN\1-EĞİTİM KURUMU\1. İstanbuluzman\ZZResim\Resim-İkon\nuclear_engine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95" y="4015121"/>
            <a:ext cx="2020055" cy="202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DOKTOR\1-ISTANBULUZMAN\1-EĞİTİM KURUMU\1. İstanbuluzman\2-RESİMLER\Dünya-Uzay-Uçak\mar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267" y="468313"/>
            <a:ext cx="21145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9"/>
          <p:cNvSpPr txBox="1">
            <a:spLocks noChangeArrowheads="1"/>
          </p:cNvSpPr>
          <p:nvPr/>
        </p:nvSpPr>
        <p:spPr bwMode="gray">
          <a:xfrm>
            <a:off x="2165839" y="5018832"/>
            <a:ext cx="1948962" cy="70788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/>
          <a:p>
            <a:pPr algn="ctr" defTabSz="801688">
              <a:spcAft>
                <a:spcPts val="0"/>
              </a:spcAft>
            </a:pPr>
            <a:r>
              <a:rPr lang="tr-TR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Mesleksel</a:t>
            </a:r>
          </a:p>
          <a:p>
            <a:pPr algn="ctr" defTabSz="801688">
              <a:spcAft>
                <a:spcPts val="0"/>
              </a:spcAft>
            </a:pPr>
            <a:r>
              <a:rPr lang="tr-TR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(Nükleer Santral)</a:t>
            </a:r>
            <a:endParaRPr lang="tr-TR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gray">
          <a:xfrm>
            <a:off x="5410688" y="5018832"/>
            <a:ext cx="1872000" cy="70788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/>
          <a:p>
            <a:pPr algn="ctr" defTabSz="801688">
              <a:spcAft>
                <a:spcPts val="0"/>
              </a:spcAft>
            </a:pPr>
            <a:r>
              <a:rPr lang="tr-TR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Medikal</a:t>
            </a:r>
          </a:p>
          <a:p>
            <a:pPr algn="ctr" defTabSz="801688">
              <a:spcAft>
                <a:spcPts val="0"/>
              </a:spcAft>
            </a:pPr>
            <a:r>
              <a:rPr lang="tr-TR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(Radyoloji)</a:t>
            </a:r>
            <a:endParaRPr lang="tr-TR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7" name="Picture 3" descr="D:\DOKTOR\1-ISTANBULUZMAN\1-EĞİTİM KURUMU\1. İstanbuluzman\2-RESİMLER\Meslekler\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613" y="3857625"/>
            <a:ext cx="2128499" cy="22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290" y="1077809"/>
            <a:ext cx="3587728" cy="2673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-95251" y="3569642"/>
            <a:ext cx="36195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100" i="1" dirty="0" smtClean="0">
                <a:latin typeface="Calibri" pitchFamily="34" charset="0"/>
                <a:cs typeface="Calibri" pitchFamily="34" charset="0"/>
              </a:rPr>
              <a:t>Radon; Kaya</a:t>
            </a:r>
            <a:r>
              <a:rPr lang="tr-TR" sz="1100" i="1" dirty="0">
                <a:latin typeface="Calibri" pitchFamily="34" charset="0"/>
                <a:cs typeface="Calibri" pitchFamily="34" charset="0"/>
              </a:rPr>
              <a:t>, toprak ve sudaki doğal </a:t>
            </a:r>
            <a:r>
              <a:rPr lang="tr-TR" sz="1100" i="1" dirty="0" smtClean="0">
                <a:latin typeface="Calibri" pitchFamily="34" charset="0"/>
                <a:cs typeface="Calibri" pitchFamily="34" charset="0"/>
              </a:rPr>
              <a:t>uranyumun </a:t>
            </a:r>
            <a:r>
              <a:rPr lang="tr-TR" sz="1100" i="1" dirty="0" err="1" smtClean="0">
                <a:latin typeface="Calibri" pitchFamily="34" charset="0"/>
                <a:cs typeface="Calibri" pitchFamily="34" charset="0"/>
              </a:rPr>
              <a:t>bozunması</a:t>
            </a:r>
            <a:endParaRPr lang="tr-TR" sz="1100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587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1" name="Picture 3" descr="E:\Dr.DILEK\Dr.Dilek\Desktop\Resi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863"/>
            <a:ext cx="9144000" cy="4789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ELEKTROMAGNETİK SPEKTRUM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723899" y="6130126"/>
            <a:ext cx="5848351" cy="504397"/>
          </a:xfrm>
          <a:prstGeom prst="rect">
            <a:avLst/>
          </a:prstGeom>
          <a:noFill/>
          <a:ln w="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Not: K sıfır </a:t>
            </a:r>
            <a:r>
              <a:rPr lang="tr-TR" sz="1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noktası olarak mutlak sıfırı (–</a:t>
            </a:r>
            <a:r>
              <a:rPr lang="tr-TR" sz="12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273.15°C</a:t>
            </a:r>
            <a:r>
              <a:rPr lang="tr-TR" sz="1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 alan sıcaklık ölçüsü </a:t>
            </a:r>
            <a:r>
              <a:rPr lang="tr-TR" sz="12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birimidir. Santigrat </a:t>
            </a:r>
            <a:r>
              <a:rPr lang="tr-TR" sz="1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derecesi sıfır noktasını suyun donma noktası olarak </a:t>
            </a:r>
            <a:r>
              <a:rPr lang="tr-TR" sz="12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alır. Örneğin</a:t>
            </a:r>
            <a:r>
              <a:rPr lang="tr-TR" sz="1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tr-TR" sz="12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22°C = (</a:t>
            </a:r>
            <a:r>
              <a:rPr lang="tr-TR" sz="1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22+273.15</a:t>
            </a:r>
            <a:r>
              <a:rPr lang="tr-TR" sz="1200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 K</a:t>
            </a:r>
            <a:endParaRPr lang="tr-TR" sz="1200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3990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İYONİZE VE NONİYONİZE RADYASYON</a:t>
            </a: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600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İyonlaştırıcı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Atomlardan elektron sökebilen</a:t>
            </a:r>
          </a:p>
          <a:p>
            <a:pPr marL="1321200" lvl="2" indent="-324000">
              <a:spcAft>
                <a:spcPts val="0"/>
              </a:spcAft>
              <a:buClr>
                <a:srgbClr val="292929"/>
              </a:buClr>
              <a:buFont typeface="+mj-lt"/>
              <a:buAutoNum type="alphaLcParenR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Parçacık (alfa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beta, nötron)</a:t>
            </a:r>
          </a:p>
          <a:p>
            <a:pPr marL="1321200" lvl="2" indent="-324000">
              <a:spcAft>
                <a:spcPts val="0"/>
              </a:spcAft>
              <a:buClr>
                <a:srgbClr val="292929"/>
              </a:buClr>
              <a:buFont typeface="+mj-lt"/>
              <a:buAutoNum type="alphaLcParenR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Dalga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(gama ve X-ışınları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marL="997200" lvl="2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600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İyonlaştırıcı olmayan: Atomlardan elektron sökemez </a:t>
            </a:r>
          </a:p>
          <a:p>
            <a:pPr marL="1321200" lvl="2" indent="-324000">
              <a:spcAft>
                <a:spcPts val="0"/>
              </a:spcAft>
              <a:buClr>
                <a:srgbClr val="292929"/>
              </a:buClr>
              <a:buFont typeface="+mj-lt"/>
              <a:buAutoNum type="alphaLcParenR"/>
              <a:defRPr/>
            </a:pP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infrared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görünür, mikrodalga, radyo dalgası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166" y="1342"/>
            <a:chExt cx="934" cy="934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66" y="1342"/>
              <a:ext cx="934" cy="934"/>
              <a:chOff x="1710" y="1035"/>
              <a:chExt cx="2316" cy="2316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3600000">
                <a:off x="1710" y="1035"/>
                <a:ext cx="2316" cy="2316"/>
                <a:chOff x="1710" y="1035"/>
                <a:chExt cx="2316" cy="2316"/>
              </a:xfrm>
            </p:grpSpPr>
            <p:sp>
              <p:nvSpPr>
                <p:cNvPr id="25624" name="Freeform 11"/>
                <p:cNvSpPr>
                  <a:spLocks/>
                </p:cNvSpPr>
                <p:nvPr/>
              </p:nvSpPr>
              <p:spPr bwMode="gray">
                <a:xfrm>
                  <a:off x="2866" y="1599"/>
                  <a:ext cx="1160" cy="1752"/>
                </a:xfrm>
                <a:custGeom>
                  <a:avLst/>
                  <a:gdLst>
                    <a:gd name="T0" fmla="*/ 688 w 794"/>
                    <a:gd name="T1" fmla="*/ 9 h 1200"/>
                    <a:gd name="T2" fmla="*/ 602 w 794"/>
                    <a:gd name="T3" fmla="*/ 59 h 1200"/>
                    <a:gd name="T4" fmla="*/ 598 w 794"/>
                    <a:gd name="T5" fmla="*/ 57 h 1200"/>
                    <a:gd name="T6" fmla="*/ 592 w 794"/>
                    <a:gd name="T7" fmla="*/ 40 h 1200"/>
                    <a:gd name="T8" fmla="*/ 589 w 794"/>
                    <a:gd name="T9" fmla="*/ 19 h 1200"/>
                    <a:gd name="T10" fmla="*/ 548 w 794"/>
                    <a:gd name="T11" fmla="*/ 8 h 1200"/>
                    <a:gd name="T12" fmla="*/ 537 w 794"/>
                    <a:gd name="T13" fmla="*/ 49 h 1200"/>
                    <a:gd name="T14" fmla="*/ 553 w 794"/>
                    <a:gd name="T15" fmla="*/ 62 h 1200"/>
                    <a:gd name="T16" fmla="*/ 553 w 794"/>
                    <a:gd name="T17" fmla="*/ 62 h 1200"/>
                    <a:gd name="T18" fmla="*/ 565 w 794"/>
                    <a:gd name="T19" fmla="*/ 76 h 1200"/>
                    <a:gd name="T20" fmla="*/ 565 w 794"/>
                    <a:gd name="T21" fmla="*/ 80 h 1200"/>
                    <a:gd name="T22" fmla="*/ 477 w 794"/>
                    <a:gd name="T23" fmla="*/ 131 h 1200"/>
                    <a:gd name="T24" fmla="*/ 551 w 794"/>
                    <a:gd name="T25" fmla="*/ 406 h 1200"/>
                    <a:gd name="T26" fmla="*/ 477 w 794"/>
                    <a:gd name="T27" fmla="*/ 681 h 1200"/>
                    <a:gd name="T28" fmla="*/ 0 w 794"/>
                    <a:gd name="T29" fmla="*/ 957 h 1200"/>
                    <a:gd name="T30" fmla="*/ 0 w 794"/>
                    <a:gd name="T31" fmla="*/ 1047 h 1200"/>
                    <a:gd name="T32" fmla="*/ 0 w 794"/>
                    <a:gd name="T33" fmla="*/ 1058 h 1200"/>
                    <a:gd name="T34" fmla="*/ 4 w 794"/>
                    <a:gd name="T35" fmla="*/ 1060 h 1200"/>
                    <a:gd name="T36" fmla="*/ 22 w 794"/>
                    <a:gd name="T37" fmla="*/ 1056 h 1200"/>
                    <a:gd name="T38" fmla="*/ 22 w 794"/>
                    <a:gd name="T39" fmla="*/ 1056 h 1200"/>
                    <a:gd name="T40" fmla="*/ 42 w 794"/>
                    <a:gd name="T41" fmla="*/ 1049 h 1200"/>
                    <a:gd name="T42" fmla="*/ 71 w 794"/>
                    <a:gd name="T43" fmla="*/ 1079 h 1200"/>
                    <a:gd name="T44" fmla="*/ 42 w 794"/>
                    <a:gd name="T45" fmla="*/ 1110 h 1200"/>
                    <a:gd name="T46" fmla="*/ 22 w 794"/>
                    <a:gd name="T47" fmla="*/ 1102 h 1200"/>
                    <a:gd name="T48" fmla="*/ 4 w 794"/>
                    <a:gd name="T49" fmla="*/ 1099 h 1200"/>
                    <a:gd name="T50" fmla="*/ 0 w 794"/>
                    <a:gd name="T51" fmla="*/ 1101 h 1200"/>
                    <a:gd name="T52" fmla="*/ 0 w 794"/>
                    <a:gd name="T53" fmla="*/ 1108 h 1200"/>
                    <a:gd name="T54" fmla="*/ 0 w 794"/>
                    <a:gd name="T55" fmla="*/ 1200 h 1200"/>
                    <a:gd name="T56" fmla="*/ 688 w 794"/>
                    <a:gd name="T57" fmla="*/ 803 h 1200"/>
                    <a:gd name="T58" fmla="*/ 794 w 794"/>
                    <a:gd name="T59" fmla="*/ 406 h 1200"/>
                    <a:gd name="T60" fmla="*/ 688 w 794"/>
                    <a:gd name="T61" fmla="*/ 9 h 12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794"/>
                    <a:gd name="T94" fmla="*/ 0 h 1200"/>
                    <a:gd name="T95" fmla="*/ 794 w 794"/>
                    <a:gd name="T96" fmla="*/ 1200 h 120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794" h="1200">
                      <a:moveTo>
                        <a:pt x="688" y="9"/>
                      </a:move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58"/>
                        <a:pt x="600" y="58"/>
                        <a:pt x="598" y="57"/>
                      </a:cubicBezTo>
                      <a:cubicBezTo>
                        <a:pt x="593" y="53"/>
                        <a:pt x="590" y="45"/>
                        <a:pt x="592" y="40"/>
                      </a:cubicBezTo>
                      <a:cubicBezTo>
                        <a:pt x="594" y="33"/>
                        <a:pt x="593" y="25"/>
                        <a:pt x="589" y="19"/>
                      </a:cubicBezTo>
                      <a:cubicBezTo>
                        <a:pt x="581" y="5"/>
                        <a:pt x="563" y="0"/>
                        <a:pt x="548" y="8"/>
                      </a:cubicBezTo>
                      <a:cubicBezTo>
                        <a:pt x="534" y="17"/>
                        <a:pt x="529" y="35"/>
                        <a:pt x="537" y="49"/>
                      </a:cubicBezTo>
                      <a:cubicBezTo>
                        <a:pt x="540" y="56"/>
                        <a:pt x="546" y="60"/>
                        <a:pt x="553" y="62"/>
                      </a:cubicBezTo>
                      <a:cubicBezTo>
                        <a:pt x="553" y="62"/>
                        <a:pt x="553" y="62"/>
                        <a:pt x="553" y="62"/>
                      </a:cubicBezTo>
                      <a:cubicBezTo>
                        <a:pt x="559" y="63"/>
                        <a:pt x="564" y="69"/>
                        <a:pt x="565" y="76"/>
                      </a:cubicBezTo>
                      <a:cubicBezTo>
                        <a:pt x="565" y="78"/>
                        <a:pt x="565" y="79"/>
                        <a:pt x="565" y="80"/>
                      </a:cubicBezTo>
                      <a:cubicBezTo>
                        <a:pt x="477" y="131"/>
                        <a:pt x="477" y="131"/>
                        <a:pt x="477" y="131"/>
                      </a:cubicBezTo>
                      <a:cubicBezTo>
                        <a:pt x="524" y="212"/>
                        <a:pt x="551" y="306"/>
                        <a:pt x="551" y="406"/>
                      </a:cubicBezTo>
                      <a:cubicBezTo>
                        <a:pt x="551" y="507"/>
                        <a:pt x="524" y="601"/>
                        <a:pt x="477" y="681"/>
                      </a:cubicBezTo>
                      <a:cubicBezTo>
                        <a:pt x="382" y="846"/>
                        <a:pt x="204" y="957"/>
                        <a:pt x="0" y="957"/>
                      </a:cubicBezTo>
                      <a:cubicBezTo>
                        <a:pt x="0" y="1047"/>
                        <a:pt x="0" y="1047"/>
                        <a:pt x="0" y="1047"/>
                      </a:cubicBezTo>
                      <a:cubicBezTo>
                        <a:pt x="0" y="1058"/>
                        <a:pt x="0" y="1058"/>
                        <a:pt x="0" y="1058"/>
                      </a:cubicBezTo>
                      <a:cubicBezTo>
                        <a:pt x="2" y="1058"/>
                        <a:pt x="3" y="1059"/>
                        <a:pt x="4" y="1060"/>
                      </a:cubicBezTo>
                      <a:cubicBezTo>
                        <a:pt x="10" y="1063"/>
                        <a:pt x="18" y="1061"/>
                        <a:pt x="22" y="1056"/>
                      </a:cubicBezTo>
                      <a:cubicBezTo>
                        <a:pt x="22" y="1056"/>
                        <a:pt x="22" y="1056"/>
                        <a:pt x="22" y="1056"/>
                      </a:cubicBezTo>
                      <a:cubicBezTo>
                        <a:pt x="27" y="1052"/>
                        <a:pt x="34" y="1049"/>
                        <a:pt x="42" y="1049"/>
                      </a:cubicBezTo>
                      <a:cubicBezTo>
                        <a:pt x="58" y="1049"/>
                        <a:pt x="71" y="1063"/>
                        <a:pt x="71" y="1079"/>
                      </a:cubicBezTo>
                      <a:cubicBezTo>
                        <a:pt x="71" y="1096"/>
                        <a:pt x="58" y="1110"/>
                        <a:pt x="42" y="1110"/>
                      </a:cubicBezTo>
                      <a:cubicBezTo>
                        <a:pt x="34" y="1110"/>
                        <a:pt x="27" y="1107"/>
                        <a:pt x="22" y="1102"/>
                      </a:cubicBezTo>
                      <a:cubicBezTo>
                        <a:pt x="18" y="1097"/>
                        <a:pt x="10" y="1096"/>
                        <a:pt x="4" y="1099"/>
                      </a:cubicBezTo>
                      <a:cubicBezTo>
                        <a:pt x="3" y="1099"/>
                        <a:pt x="2" y="1100"/>
                        <a:pt x="0" y="1101"/>
                      </a:cubicBezTo>
                      <a:cubicBezTo>
                        <a:pt x="0" y="1108"/>
                        <a:pt x="0" y="1108"/>
                        <a:pt x="0" y="1108"/>
                      </a:cubicBezTo>
                      <a:cubicBezTo>
                        <a:pt x="0" y="1200"/>
                        <a:pt x="0" y="1200"/>
                        <a:pt x="0" y="1200"/>
                      </a:cubicBezTo>
                      <a:cubicBezTo>
                        <a:pt x="294" y="1200"/>
                        <a:pt x="551" y="1040"/>
                        <a:pt x="688" y="803"/>
                      </a:cubicBezTo>
                      <a:cubicBezTo>
                        <a:pt x="755" y="686"/>
                        <a:pt x="794" y="551"/>
                        <a:pt x="794" y="406"/>
                      </a:cubicBezTo>
                      <a:cubicBezTo>
                        <a:pt x="794" y="262"/>
                        <a:pt x="755" y="126"/>
                        <a:pt x="688" y="9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5" name="Freeform 12"/>
                <p:cNvSpPr>
                  <a:spLocks/>
                </p:cNvSpPr>
                <p:nvPr/>
              </p:nvSpPr>
              <p:spPr bwMode="gray">
                <a:xfrm>
                  <a:off x="1710" y="1612"/>
                  <a:ext cx="1262" cy="1739"/>
                </a:xfrm>
                <a:custGeom>
                  <a:avLst/>
                  <a:gdLst>
                    <a:gd name="T0" fmla="*/ 835 w 864"/>
                    <a:gd name="T1" fmla="*/ 1040 h 1191"/>
                    <a:gd name="T2" fmla="*/ 815 w 864"/>
                    <a:gd name="T3" fmla="*/ 1047 h 1191"/>
                    <a:gd name="T4" fmla="*/ 815 w 864"/>
                    <a:gd name="T5" fmla="*/ 1047 h 1191"/>
                    <a:gd name="T6" fmla="*/ 797 w 864"/>
                    <a:gd name="T7" fmla="*/ 1051 h 1191"/>
                    <a:gd name="T8" fmla="*/ 793 w 864"/>
                    <a:gd name="T9" fmla="*/ 1049 h 1191"/>
                    <a:gd name="T10" fmla="*/ 793 w 864"/>
                    <a:gd name="T11" fmla="*/ 1038 h 1191"/>
                    <a:gd name="T12" fmla="*/ 793 w 864"/>
                    <a:gd name="T13" fmla="*/ 948 h 1191"/>
                    <a:gd name="T14" fmla="*/ 317 w 864"/>
                    <a:gd name="T15" fmla="*/ 672 h 1191"/>
                    <a:gd name="T16" fmla="*/ 243 w 864"/>
                    <a:gd name="T17" fmla="*/ 397 h 1191"/>
                    <a:gd name="T18" fmla="*/ 317 w 864"/>
                    <a:gd name="T19" fmla="*/ 122 h 1191"/>
                    <a:gd name="T20" fmla="*/ 231 w 864"/>
                    <a:gd name="T21" fmla="*/ 73 h 1191"/>
                    <a:gd name="T22" fmla="*/ 228 w 864"/>
                    <a:gd name="T23" fmla="*/ 75 h 1191"/>
                    <a:gd name="T24" fmla="*/ 221 w 864"/>
                    <a:gd name="T25" fmla="*/ 92 h 1191"/>
                    <a:gd name="T26" fmla="*/ 221 w 864"/>
                    <a:gd name="T27" fmla="*/ 92 h 1191"/>
                    <a:gd name="T28" fmla="*/ 218 w 864"/>
                    <a:gd name="T29" fmla="*/ 113 h 1191"/>
                    <a:gd name="T30" fmla="*/ 177 w 864"/>
                    <a:gd name="T31" fmla="*/ 123 h 1191"/>
                    <a:gd name="T32" fmla="*/ 166 w 864"/>
                    <a:gd name="T33" fmla="*/ 82 h 1191"/>
                    <a:gd name="T34" fmla="*/ 182 w 864"/>
                    <a:gd name="T35" fmla="*/ 69 h 1191"/>
                    <a:gd name="T36" fmla="*/ 194 w 864"/>
                    <a:gd name="T37" fmla="*/ 55 h 1191"/>
                    <a:gd name="T38" fmla="*/ 194 w 864"/>
                    <a:gd name="T39" fmla="*/ 51 h 1191"/>
                    <a:gd name="T40" fmla="*/ 106 w 864"/>
                    <a:gd name="T41" fmla="*/ 0 h 1191"/>
                    <a:gd name="T42" fmla="*/ 0 w 864"/>
                    <a:gd name="T43" fmla="*/ 397 h 1191"/>
                    <a:gd name="T44" fmla="*/ 106 w 864"/>
                    <a:gd name="T45" fmla="*/ 794 h 1191"/>
                    <a:gd name="T46" fmla="*/ 793 w 864"/>
                    <a:gd name="T47" fmla="*/ 1191 h 1191"/>
                    <a:gd name="T48" fmla="*/ 793 w 864"/>
                    <a:gd name="T49" fmla="*/ 1099 h 1191"/>
                    <a:gd name="T50" fmla="*/ 793 w 864"/>
                    <a:gd name="T51" fmla="*/ 1092 h 1191"/>
                    <a:gd name="T52" fmla="*/ 797 w 864"/>
                    <a:gd name="T53" fmla="*/ 1090 h 1191"/>
                    <a:gd name="T54" fmla="*/ 815 w 864"/>
                    <a:gd name="T55" fmla="*/ 1093 h 1191"/>
                    <a:gd name="T56" fmla="*/ 835 w 864"/>
                    <a:gd name="T57" fmla="*/ 1101 h 1191"/>
                    <a:gd name="T58" fmla="*/ 864 w 864"/>
                    <a:gd name="T59" fmla="*/ 1070 h 1191"/>
                    <a:gd name="T60" fmla="*/ 835 w 864"/>
                    <a:gd name="T61" fmla="*/ 1040 h 119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864"/>
                    <a:gd name="T94" fmla="*/ 0 h 1191"/>
                    <a:gd name="T95" fmla="*/ 864 w 864"/>
                    <a:gd name="T96" fmla="*/ 1191 h 119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864" h="1191">
                      <a:moveTo>
                        <a:pt x="835" y="1040"/>
                      </a:moveTo>
                      <a:cubicBezTo>
                        <a:pt x="827" y="1040"/>
                        <a:pt x="820" y="1043"/>
                        <a:pt x="815" y="1047"/>
                      </a:cubicBezTo>
                      <a:cubicBezTo>
                        <a:pt x="815" y="1047"/>
                        <a:pt x="815" y="1047"/>
                        <a:pt x="815" y="1047"/>
                      </a:cubicBezTo>
                      <a:cubicBezTo>
                        <a:pt x="811" y="1052"/>
                        <a:pt x="803" y="1054"/>
                        <a:pt x="797" y="1051"/>
                      </a:cubicBezTo>
                      <a:cubicBezTo>
                        <a:pt x="796" y="1050"/>
                        <a:pt x="795" y="1049"/>
                        <a:pt x="793" y="1049"/>
                      </a:cubicBezTo>
                      <a:cubicBezTo>
                        <a:pt x="793" y="1038"/>
                        <a:pt x="793" y="1038"/>
                        <a:pt x="793" y="1038"/>
                      </a:cubicBezTo>
                      <a:cubicBezTo>
                        <a:pt x="793" y="948"/>
                        <a:pt x="793" y="948"/>
                        <a:pt x="793" y="948"/>
                      </a:cubicBezTo>
                      <a:cubicBezTo>
                        <a:pt x="590" y="948"/>
                        <a:pt x="412" y="837"/>
                        <a:pt x="317" y="672"/>
                      </a:cubicBezTo>
                      <a:cubicBezTo>
                        <a:pt x="270" y="592"/>
                        <a:pt x="243" y="498"/>
                        <a:pt x="243" y="397"/>
                      </a:cubicBezTo>
                      <a:cubicBezTo>
                        <a:pt x="243" y="297"/>
                        <a:pt x="270" y="203"/>
                        <a:pt x="317" y="122"/>
                      </a:cubicBezTo>
                      <a:cubicBezTo>
                        <a:pt x="231" y="73"/>
                        <a:pt x="231" y="73"/>
                        <a:pt x="231" y="73"/>
                      </a:cubicBezTo>
                      <a:cubicBezTo>
                        <a:pt x="230" y="73"/>
                        <a:pt x="229" y="74"/>
                        <a:pt x="228" y="75"/>
                      </a:cubicBezTo>
                      <a:cubicBezTo>
                        <a:pt x="222" y="79"/>
                        <a:pt x="219" y="86"/>
                        <a:pt x="221" y="92"/>
                      </a:cubicBezTo>
                      <a:cubicBezTo>
                        <a:pt x="221" y="92"/>
                        <a:pt x="221" y="92"/>
                        <a:pt x="221" y="92"/>
                      </a:cubicBezTo>
                      <a:cubicBezTo>
                        <a:pt x="223" y="99"/>
                        <a:pt x="222" y="106"/>
                        <a:pt x="218" y="113"/>
                      </a:cubicBezTo>
                      <a:cubicBezTo>
                        <a:pt x="210" y="127"/>
                        <a:pt x="192" y="131"/>
                        <a:pt x="177" y="123"/>
                      </a:cubicBezTo>
                      <a:cubicBezTo>
                        <a:pt x="163" y="115"/>
                        <a:pt x="158" y="96"/>
                        <a:pt x="166" y="82"/>
                      </a:cubicBezTo>
                      <a:cubicBezTo>
                        <a:pt x="169" y="76"/>
                        <a:pt x="175" y="71"/>
                        <a:pt x="182" y="69"/>
                      </a:cubicBezTo>
                      <a:cubicBezTo>
                        <a:pt x="188" y="68"/>
                        <a:pt x="193" y="62"/>
                        <a:pt x="194" y="55"/>
                      </a:cubicBezTo>
                      <a:cubicBezTo>
                        <a:pt x="194" y="54"/>
                        <a:pt x="194" y="52"/>
                        <a:pt x="194" y="51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38" y="117"/>
                        <a:pt x="0" y="253"/>
                        <a:pt x="0" y="397"/>
                      </a:cubicBezTo>
                      <a:cubicBezTo>
                        <a:pt x="0" y="542"/>
                        <a:pt x="38" y="677"/>
                        <a:pt x="106" y="794"/>
                      </a:cubicBezTo>
                      <a:cubicBezTo>
                        <a:pt x="243" y="1031"/>
                        <a:pt x="500" y="1191"/>
                        <a:pt x="793" y="1191"/>
                      </a:cubicBezTo>
                      <a:cubicBezTo>
                        <a:pt x="793" y="1099"/>
                        <a:pt x="793" y="1099"/>
                        <a:pt x="793" y="1099"/>
                      </a:cubicBezTo>
                      <a:cubicBezTo>
                        <a:pt x="793" y="1092"/>
                        <a:pt x="793" y="1092"/>
                        <a:pt x="793" y="1092"/>
                      </a:cubicBezTo>
                      <a:cubicBezTo>
                        <a:pt x="795" y="1091"/>
                        <a:pt x="796" y="1090"/>
                        <a:pt x="797" y="1090"/>
                      </a:cubicBezTo>
                      <a:cubicBezTo>
                        <a:pt x="803" y="1087"/>
                        <a:pt x="811" y="1088"/>
                        <a:pt x="815" y="1093"/>
                      </a:cubicBezTo>
                      <a:cubicBezTo>
                        <a:pt x="820" y="1098"/>
                        <a:pt x="827" y="1101"/>
                        <a:pt x="835" y="1101"/>
                      </a:cubicBezTo>
                      <a:cubicBezTo>
                        <a:pt x="851" y="1101"/>
                        <a:pt x="864" y="1087"/>
                        <a:pt x="864" y="1070"/>
                      </a:cubicBezTo>
                      <a:cubicBezTo>
                        <a:pt x="864" y="1054"/>
                        <a:pt x="851" y="1040"/>
                        <a:pt x="835" y="1040"/>
                      </a:cubicBezTo>
                      <a:close/>
                    </a:path>
                  </a:pathLst>
                </a:custGeom>
                <a:solidFill>
                  <a:srgbClr val="A90404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6" name="Freeform 13"/>
                <p:cNvSpPr>
                  <a:spLocks/>
                </p:cNvSpPr>
                <p:nvPr/>
              </p:nvSpPr>
              <p:spPr bwMode="gray">
                <a:xfrm>
                  <a:off x="1862" y="1035"/>
                  <a:ext cx="2010" cy="768"/>
                </a:xfrm>
                <a:custGeom>
                  <a:avLst/>
                  <a:gdLst>
                    <a:gd name="T0" fmla="*/ 1164 w 1375"/>
                    <a:gd name="T1" fmla="*/ 518 h 527"/>
                    <a:gd name="T2" fmla="*/ 1252 w 1375"/>
                    <a:gd name="T3" fmla="*/ 467 h 527"/>
                    <a:gd name="T4" fmla="*/ 1252 w 1375"/>
                    <a:gd name="T5" fmla="*/ 463 h 527"/>
                    <a:gd name="T6" fmla="*/ 1240 w 1375"/>
                    <a:gd name="T7" fmla="*/ 449 h 527"/>
                    <a:gd name="T8" fmla="*/ 1240 w 1375"/>
                    <a:gd name="T9" fmla="*/ 449 h 527"/>
                    <a:gd name="T10" fmla="*/ 1224 w 1375"/>
                    <a:gd name="T11" fmla="*/ 436 h 527"/>
                    <a:gd name="T12" fmla="*/ 1235 w 1375"/>
                    <a:gd name="T13" fmla="*/ 395 h 527"/>
                    <a:gd name="T14" fmla="*/ 1276 w 1375"/>
                    <a:gd name="T15" fmla="*/ 406 h 527"/>
                    <a:gd name="T16" fmla="*/ 1279 w 1375"/>
                    <a:gd name="T17" fmla="*/ 427 h 527"/>
                    <a:gd name="T18" fmla="*/ 1285 w 1375"/>
                    <a:gd name="T19" fmla="*/ 444 h 527"/>
                    <a:gd name="T20" fmla="*/ 1289 w 1375"/>
                    <a:gd name="T21" fmla="*/ 446 h 527"/>
                    <a:gd name="T22" fmla="*/ 1375 w 1375"/>
                    <a:gd name="T23" fmla="*/ 396 h 527"/>
                    <a:gd name="T24" fmla="*/ 687 w 1375"/>
                    <a:gd name="T25" fmla="*/ 0 h 527"/>
                    <a:gd name="T26" fmla="*/ 0 w 1375"/>
                    <a:gd name="T27" fmla="*/ 396 h 527"/>
                    <a:gd name="T28" fmla="*/ 88 w 1375"/>
                    <a:gd name="T29" fmla="*/ 447 h 527"/>
                    <a:gd name="T30" fmla="*/ 88 w 1375"/>
                    <a:gd name="T31" fmla="*/ 451 h 527"/>
                    <a:gd name="T32" fmla="*/ 76 w 1375"/>
                    <a:gd name="T33" fmla="*/ 465 h 527"/>
                    <a:gd name="T34" fmla="*/ 60 w 1375"/>
                    <a:gd name="T35" fmla="*/ 478 h 527"/>
                    <a:gd name="T36" fmla="*/ 71 w 1375"/>
                    <a:gd name="T37" fmla="*/ 519 h 527"/>
                    <a:gd name="T38" fmla="*/ 112 w 1375"/>
                    <a:gd name="T39" fmla="*/ 509 h 527"/>
                    <a:gd name="T40" fmla="*/ 115 w 1375"/>
                    <a:gd name="T41" fmla="*/ 488 h 527"/>
                    <a:gd name="T42" fmla="*/ 115 w 1375"/>
                    <a:gd name="T43" fmla="*/ 488 h 527"/>
                    <a:gd name="T44" fmla="*/ 122 w 1375"/>
                    <a:gd name="T45" fmla="*/ 471 h 527"/>
                    <a:gd name="T46" fmla="*/ 125 w 1375"/>
                    <a:gd name="T47" fmla="*/ 469 h 527"/>
                    <a:gd name="T48" fmla="*/ 211 w 1375"/>
                    <a:gd name="T49" fmla="*/ 518 h 527"/>
                    <a:gd name="T50" fmla="*/ 687 w 1375"/>
                    <a:gd name="T51" fmla="*/ 243 h 527"/>
                    <a:gd name="T52" fmla="*/ 1164 w 1375"/>
                    <a:gd name="T53" fmla="*/ 518 h 52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375"/>
                    <a:gd name="T82" fmla="*/ 0 h 527"/>
                    <a:gd name="T83" fmla="*/ 1375 w 1375"/>
                    <a:gd name="T84" fmla="*/ 527 h 52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375" h="527">
                      <a:moveTo>
                        <a:pt x="1164" y="518"/>
                      </a:moveTo>
                      <a:cubicBezTo>
                        <a:pt x="1252" y="467"/>
                        <a:pt x="1252" y="467"/>
                        <a:pt x="1252" y="467"/>
                      </a:cubicBezTo>
                      <a:cubicBezTo>
                        <a:pt x="1252" y="466"/>
                        <a:pt x="1252" y="465"/>
                        <a:pt x="1252" y="463"/>
                      </a:cubicBezTo>
                      <a:cubicBezTo>
                        <a:pt x="1251" y="456"/>
                        <a:pt x="1246" y="450"/>
                        <a:pt x="1240" y="449"/>
                      </a:cubicBezTo>
                      <a:cubicBezTo>
                        <a:pt x="1240" y="449"/>
                        <a:pt x="1240" y="449"/>
                        <a:pt x="1240" y="449"/>
                      </a:cubicBezTo>
                      <a:cubicBezTo>
                        <a:pt x="1233" y="447"/>
                        <a:pt x="1227" y="443"/>
                        <a:pt x="1224" y="436"/>
                      </a:cubicBezTo>
                      <a:cubicBezTo>
                        <a:pt x="1216" y="422"/>
                        <a:pt x="1221" y="404"/>
                        <a:pt x="1235" y="395"/>
                      </a:cubicBezTo>
                      <a:cubicBezTo>
                        <a:pt x="1250" y="387"/>
                        <a:pt x="1268" y="392"/>
                        <a:pt x="1276" y="406"/>
                      </a:cubicBezTo>
                      <a:cubicBezTo>
                        <a:pt x="1280" y="412"/>
                        <a:pt x="1281" y="420"/>
                        <a:pt x="1279" y="427"/>
                      </a:cubicBezTo>
                      <a:cubicBezTo>
                        <a:pt x="1277" y="432"/>
                        <a:pt x="1280" y="440"/>
                        <a:pt x="1285" y="444"/>
                      </a:cubicBezTo>
                      <a:cubicBezTo>
                        <a:pt x="1287" y="445"/>
                        <a:pt x="1288" y="445"/>
                        <a:pt x="1289" y="446"/>
                      </a:cubicBezTo>
                      <a:cubicBezTo>
                        <a:pt x="1375" y="396"/>
                        <a:pt x="1375" y="396"/>
                        <a:pt x="1375" y="396"/>
                      </a:cubicBezTo>
                      <a:cubicBezTo>
                        <a:pt x="1238" y="159"/>
                        <a:pt x="981" y="0"/>
                        <a:pt x="687" y="0"/>
                      </a:cubicBezTo>
                      <a:cubicBezTo>
                        <a:pt x="394" y="0"/>
                        <a:pt x="137" y="159"/>
                        <a:pt x="0" y="396"/>
                      </a:cubicBezTo>
                      <a:cubicBezTo>
                        <a:pt x="88" y="447"/>
                        <a:pt x="88" y="447"/>
                        <a:pt x="88" y="447"/>
                      </a:cubicBezTo>
                      <a:cubicBezTo>
                        <a:pt x="88" y="448"/>
                        <a:pt x="88" y="450"/>
                        <a:pt x="88" y="451"/>
                      </a:cubicBezTo>
                      <a:cubicBezTo>
                        <a:pt x="87" y="458"/>
                        <a:pt x="82" y="464"/>
                        <a:pt x="76" y="465"/>
                      </a:cubicBezTo>
                      <a:cubicBezTo>
                        <a:pt x="69" y="467"/>
                        <a:pt x="63" y="472"/>
                        <a:pt x="60" y="478"/>
                      </a:cubicBezTo>
                      <a:cubicBezTo>
                        <a:pt x="52" y="492"/>
                        <a:pt x="57" y="511"/>
                        <a:pt x="71" y="519"/>
                      </a:cubicBezTo>
                      <a:cubicBezTo>
                        <a:pt x="86" y="527"/>
                        <a:pt x="104" y="523"/>
                        <a:pt x="112" y="509"/>
                      </a:cubicBezTo>
                      <a:cubicBezTo>
                        <a:pt x="116" y="502"/>
                        <a:pt x="117" y="495"/>
                        <a:pt x="115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3" y="482"/>
                        <a:pt x="116" y="475"/>
                        <a:pt x="122" y="471"/>
                      </a:cubicBezTo>
                      <a:cubicBezTo>
                        <a:pt x="123" y="470"/>
                        <a:pt x="124" y="469"/>
                        <a:pt x="125" y="469"/>
                      </a:cubicBezTo>
                      <a:cubicBezTo>
                        <a:pt x="211" y="518"/>
                        <a:pt x="211" y="518"/>
                        <a:pt x="211" y="518"/>
                      </a:cubicBezTo>
                      <a:cubicBezTo>
                        <a:pt x="306" y="354"/>
                        <a:pt x="484" y="243"/>
                        <a:pt x="687" y="243"/>
                      </a:cubicBezTo>
                      <a:cubicBezTo>
                        <a:pt x="891" y="243"/>
                        <a:pt x="1069" y="354"/>
                        <a:pt x="1164" y="518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7200000">
                <a:off x="2059" y="1386"/>
                <a:ext cx="1616" cy="1614"/>
                <a:chOff x="2060" y="1387"/>
                <a:chExt cx="1616" cy="1614"/>
              </a:xfrm>
            </p:grpSpPr>
            <p:sp>
              <p:nvSpPr>
                <p:cNvPr id="25621" name="Freeform 15"/>
                <p:cNvSpPr>
                  <a:spLocks/>
                </p:cNvSpPr>
                <p:nvPr/>
              </p:nvSpPr>
              <p:spPr bwMode="gray">
                <a:xfrm>
                  <a:off x="2060" y="1387"/>
                  <a:ext cx="808" cy="1225"/>
                </a:xfrm>
                <a:custGeom>
                  <a:avLst/>
                  <a:gdLst>
                    <a:gd name="T0" fmla="*/ 550 w 550"/>
                    <a:gd name="T1" fmla="*/ 132 h 836"/>
                    <a:gd name="T2" fmla="*/ 547 w 550"/>
                    <a:gd name="T3" fmla="*/ 130 h 836"/>
                    <a:gd name="T4" fmla="*/ 529 w 550"/>
                    <a:gd name="T5" fmla="*/ 133 h 836"/>
                    <a:gd name="T6" fmla="*/ 529 w 550"/>
                    <a:gd name="T7" fmla="*/ 133 h 836"/>
                    <a:gd name="T8" fmla="*/ 509 w 550"/>
                    <a:gd name="T9" fmla="*/ 141 h 836"/>
                    <a:gd name="T10" fmla="*/ 480 w 550"/>
                    <a:gd name="T11" fmla="*/ 111 h 836"/>
                    <a:gd name="T12" fmla="*/ 509 w 550"/>
                    <a:gd name="T13" fmla="*/ 80 h 836"/>
                    <a:gd name="T14" fmla="*/ 529 w 550"/>
                    <a:gd name="T15" fmla="*/ 88 h 836"/>
                    <a:gd name="T16" fmla="*/ 547 w 550"/>
                    <a:gd name="T17" fmla="*/ 91 h 836"/>
                    <a:gd name="T18" fmla="*/ 550 w 550"/>
                    <a:gd name="T19" fmla="*/ 89 h 836"/>
                    <a:gd name="T20" fmla="*/ 550 w 550"/>
                    <a:gd name="T21" fmla="*/ 82 h 836"/>
                    <a:gd name="T22" fmla="*/ 550 w 550"/>
                    <a:gd name="T23" fmla="*/ 0 h 836"/>
                    <a:gd name="T24" fmla="*/ 0 w 550"/>
                    <a:gd name="T25" fmla="*/ 550 h 836"/>
                    <a:gd name="T26" fmla="*/ 74 w 550"/>
                    <a:gd name="T27" fmla="*/ 825 h 836"/>
                    <a:gd name="T28" fmla="*/ 153 w 550"/>
                    <a:gd name="T29" fmla="*/ 780 h 836"/>
                    <a:gd name="T30" fmla="*/ 158 w 550"/>
                    <a:gd name="T31" fmla="*/ 796 h 836"/>
                    <a:gd name="T32" fmla="*/ 161 w 550"/>
                    <a:gd name="T33" fmla="*/ 817 h 836"/>
                    <a:gd name="T34" fmla="*/ 202 w 550"/>
                    <a:gd name="T35" fmla="*/ 827 h 836"/>
                    <a:gd name="T36" fmla="*/ 214 w 550"/>
                    <a:gd name="T37" fmla="*/ 786 h 836"/>
                    <a:gd name="T38" fmla="*/ 198 w 550"/>
                    <a:gd name="T39" fmla="*/ 773 h 836"/>
                    <a:gd name="T40" fmla="*/ 198 w 550"/>
                    <a:gd name="T41" fmla="*/ 773 h 836"/>
                    <a:gd name="T42" fmla="*/ 186 w 550"/>
                    <a:gd name="T43" fmla="*/ 761 h 836"/>
                    <a:gd name="T44" fmla="*/ 266 w 550"/>
                    <a:gd name="T45" fmla="*/ 714 h 836"/>
                    <a:gd name="T46" fmla="*/ 222 w 550"/>
                    <a:gd name="T47" fmla="*/ 550 h 836"/>
                    <a:gd name="T48" fmla="*/ 550 w 550"/>
                    <a:gd name="T49" fmla="*/ 222 h 836"/>
                    <a:gd name="T50" fmla="*/ 550 w 550"/>
                    <a:gd name="T51" fmla="*/ 143 h 836"/>
                    <a:gd name="T52" fmla="*/ 550 w 550"/>
                    <a:gd name="T53" fmla="*/ 132 h 8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0"/>
                    <a:gd name="T82" fmla="*/ 0 h 836"/>
                    <a:gd name="T83" fmla="*/ 550 w 550"/>
                    <a:gd name="T84" fmla="*/ 836 h 8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0" h="836">
                      <a:moveTo>
                        <a:pt x="550" y="132"/>
                      </a:moveTo>
                      <a:cubicBezTo>
                        <a:pt x="549" y="131"/>
                        <a:pt x="548" y="131"/>
                        <a:pt x="547" y="130"/>
                      </a:cubicBezTo>
                      <a:cubicBezTo>
                        <a:pt x="540" y="127"/>
                        <a:pt x="533" y="129"/>
                        <a:pt x="529" y="133"/>
                      </a:cubicBezTo>
                      <a:cubicBezTo>
                        <a:pt x="529" y="133"/>
                        <a:pt x="529" y="133"/>
                        <a:pt x="529" y="133"/>
                      </a:cubicBezTo>
                      <a:cubicBezTo>
                        <a:pt x="523" y="138"/>
                        <a:pt x="517" y="141"/>
                        <a:pt x="509" y="141"/>
                      </a:cubicBezTo>
                      <a:cubicBezTo>
                        <a:pt x="493" y="141"/>
                        <a:pt x="480" y="127"/>
                        <a:pt x="480" y="111"/>
                      </a:cubicBezTo>
                      <a:cubicBezTo>
                        <a:pt x="480" y="94"/>
                        <a:pt x="493" y="80"/>
                        <a:pt x="509" y="80"/>
                      </a:cubicBezTo>
                      <a:cubicBezTo>
                        <a:pt x="517" y="80"/>
                        <a:pt x="524" y="83"/>
                        <a:pt x="529" y="88"/>
                      </a:cubicBezTo>
                      <a:cubicBezTo>
                        <a:pt x="533" y="93"/>
                        <a:pt x="540" y="94"/>
                        <a:pt x="547" y="91"/>
                      </a:cubicBezTo>
                      <a:cubicBezTo>
                        <a:pt x="548" y="91"/>
                        <a:pt x="549" y="90"/>
                        <a:pt x="550" y="89"/>
                      </a:cubicBezTo>
                      <a:cubicBezTo>
                        <a:pt x="550" y="82"/>
                        <a:pt x="550" y="82"/>
                        <a:pt x="550" y="82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246" y="0"/>
                        <a:pt x="0" y="246"/>
                        <a:pt x="0" y="550"/>
                      </a:cubicBezTo>
                      <a:cubicBezTo>
                        <a:pt x="0" y="651"/>
                        <a:pt x="27" y="745"/>
                        <a:pt x="74" y="825"/>
                      </a:cubicBezTo>
                      <a:cubicBezTo>
                        <a:pt x="153" y="780"/>
                        <a:pt x="153" y="780"/>
                        <a:pt x="153" y="780"/>
                      </a:cubicBezTo>
                      <a:cubicBezTo>
                        <a:pt x="158" y="784"/>
                        <a:pt x="160" y="791"/>
                        <a:pt x="158" y="796"/>
                      </a:cubicBezTo>
                      <a:cubicBezTo>
                        <a:pt x="157" y="803"/>
                        <a:pt x="158" y="810"/>
                        <a:pt x="161" y="817"/>
                      </a:cubicBezTo>
                      <a:cubicBezTo>
                        <a:pt x="170" y="831"/>
                        <a:pt x="188" y="836"/>
                        <a:pt x="202" y="827"/>
                      </a:cubicBezTo>
                      <a:cubicBezTo>
                        <a:pt x="217" y="819"/>
                        <a:pt x="222" y="801"/>
                        <a:pt x="214" y="786"/>
                      </a:cubicBezTo>
                      <a:cubicBezTo>
                        <a:pt x="210" y="780"/>
                        <a:pt x="204" y="776"/>
                        <a:pt x="198" y="773"/>
                      </a:cubicBezTo>
                      <a:cubicBezTo>
                        <a:pt x="198" y="773"/>
                        <a:pt x="198" y="773"/>
                        <a:pt x="198" y="773"/>
                      </a:cubicBezTo>
                      <a:cubicBezTo>
                        <a:pt x="192" y="772"/>
                        <a:pt x="187" y="767"/>
                        <a:pt x="186" y="761"/>
                      </a:cubicBezTo>
                      <a:cubicBezTo>
                        <a:pt x="266" y="714"/>
                        <a:pt x="266" y="714"/>
                        <a:pt x="266" y="714"/>
                      </a:cubicBezTo>
                      <a:cubicBezTo>
                        <a:pt x="238" y="666"/>
                        <a:pt x="222" y="610"/>
                        <a:pt x="222" y="550"/>
                      </a:cubicBezTo>
                      <a:cubicBezTo>
                        <a:pt x="222" y="369"/>
                        <a:pt x="369" y="222"/>
                        <a:pt x="550" y="222"/>
                      </a:cubicBezTo>
                      <a:cubicBezTo>
                        <a:pt x="550" y="143"/>
                        <a:pt x="550" y="143"/>
                        <a:pt x="550" y="143"/>
                      </a:cubicBezTo>
                      <a:lnTo>
                        <a:pt x="550" y="132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2" name="Freeform 16"/>
                <p:cNvSpPr>
                  <a:spLocks/>
                </p:cNvSpPr>
                <p:nvPr/>
              </p:nvSpPr>
              <p:spPr bwMode="gray">
                <a:xfrm>
                  <a:off x="2764" y="1387"/>
                  <a:ext cx="912" cy="1210"/>
                </a:xfrm>
                <a:custGeom>
                  <a:avLst/>
                  <a:gdLst>
                    <a:gd name="T0" fmla="*/ 70 w 621"/>
                    <a:gd name="T1" fmla="*/ 0 h 826"/>
                    <a:gd name="T2" fmla="*/ 70 w 621"/>
                    <a:gd name="T3" fmla="*/ 82 h 826"/>
                    <a:gd name="T4" fmla="*/ 70 w 621"/>
                    <a:gd name="T5" fmla="*/ 89 h 826"/>
                    <a:gd name="T6" fmla="*/ 67 w 621"/>
                    <a:gd name="T7" fmla="*/ 91 h 826"/>
                    <a:gd name="T8" fmla="*/ 49 w 621"/>
                    <a:gd name="T9" fmla="*/ 88 h 826"/>
                    <a:gd name="T10" fmla="*/ 29 w 621"/>
                    <a:gd name="T11" fmla="*/ 80 h 826"/>
                    <a:gd name="T12" fmla="*/ 0 w 621"/>
                    <a:gd name="T13" fmla="*/ 111 h 826"/>
                    <a:gd name="T14" fmla="*/ 29 w 621"/>
                    <a:gd name="T15" fmla="*/ 141 h 826"/>
                    <a:gd name="T16" fmla="*/ 49 w 621"/>
                    <a:gd name="T17" fmla="*/ 133 h 826"/>
                    <a:gd name="T18" fmla="*/ 49 w 621"/>
                    <a:gd name="T19" fmla="*/ 133 h 826"/>
                    <a:gd name="T20" fmla="*/ 67 w 621"/>
                    <a:gd name="T21" fmla="*/ 130 h 826"/>
                    <a:gd name="T22" fmla="*/ 70 w 621"/>
                    <a:gd name="T23" fmla="*/ 132 h 826"/>
                    <a:gd name="T24" fmla="*/ 70 w 621"/>
                    <a:gd name="T25" fmla="*/ 143 h 826"/>
                    <a:gd name="T26" fmla="*/ 70 w 621"/>
                    <a:gd name="T27" fmla="*/ 222 h 826"/>
                    <a:gd name="T28" fmla="*/ 70 w 621"/>
                    <a:gd name="T29" fmla="*/ 222 h 826"/>
                    <a:gd name="T30" fmla="*/ 398 w 621"/>
                    <a:gd name="T31" fmla="*/ 550 h 826"/>
                    <a:gd name="T32" fmla="*/ 354 w 621"/>
                    <a:gd name="T33" fmla="*/ 714 h 826"/>
                    <a:gd name="T34" fmla="*/ 433 w 621"/>
                    <a:gd name="T35" fmla="*/ 759 h 826"/>
                    <a:gd name="T36" fmla="*/ 436 w 621"/>
                    <a:gd name="T37" fmla="*/ 758 h 826"/>
                    <a:gd name="T38" fmla="*/ 443 w 621"/>
                    <a:gd name="T39" fmla="*/ 740 h 826"/>
                    <a:gd name="T40" fmla="*/ 443 w 621"/>
                    <a:gd name="T41" fmla="*/ 740 h 826"/>
                    <a:gd name="T42" fmla="*/ 446 w 621"/>
                    <a:gd name="T43" fmla="*/ 720 h 826"/>
                    <a:gd name="T44" fmla="*/ 487 w 621"/>
                    <a:gd name="T45" fmla="*/ 709 h 826"/>
                    <a:gd name="T46" fmla="*/ 498 w 621"/>
                    <a:gd name="T47" fmla="*/ 750 h 826"/>
                    <a:gd name="T48" fmla="*/ 482 w 621"/>
                    <a:gd name="T49" fmla="*/ 763 h 826"/>
                    <a:gd name="T50" fmla="*/ 470 w 621"/>
                    <a:gd name="T51" fmla="*/ 777 h 826"/>
                    <a:gd name="T52" fmla="*/ 470 w 621"/>
                    <a:gd name="T53" fmla="*/ 781 h 826"/>
                    <a:gd name="T54" fmla="*/ 547 w 621"/>
                    <a:gd name="T55" fmla="*/ 826 h 826"/>
                    <a:gd name="T56" fmla="*/ 621 w 621"/>
                    <a:gd name="T57" fmla="*/ 550 h 826"/>
                    <a:gd name="T58" fmla="*/ 70 w 621"/>
                    <a:gd name="T59" fmla="*/ 0 h 82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21"/>
                    <a:gd name="T91" fmla="*/ 0 h 826"/>
                    <a:gd name="T92" fmla="*/ 621 w 621"/>
                    <a:gd name="T93" fmla="*/ 826 h 82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21" h="826">
                      <a:moveTo>
                        <a:pt x="70" y="0"/>
                      </a:moveTo>
                      <a:cubicBezTo>
                        <a:pt x="70" y="82"/>
                        <a:pt x="70" y="82"/>
                        <a:pt x="70" y="82"/>
                      </a:cubicBezTo>
                      <a:cubicBezTo>
                        <a:pt x="70" y="89"/>
                        <a:pt x="70" y="89"/>
                        <a:pt x="70" y="89"/>
                      </a:cubicBezTo>
                      <a:cubicBezTo>
                        <a:pt x="69" y="90"/>
                        <a:pt x="68" y="91"/>
                        <a:pt x="67" y="91"/>
                      </a:cubicBezTo>
                      <a:cubicBezTo>
                        <a:pt x="60" y="94"/>
                        <a:pt x="53" y="93"/>
                        <a:pt x="49" y="88"/>
                      </a:cubicBezTo>
                      <a:cubicBezTo>
                        <a:pt x="44" y="83"/>
                        <a:pt x="37" y="80"/>
                        <a:pt x="29" y="80"/>
                      </a:cubicBezTo>
                      <a:cubicBezTo>
                        <a:pt x="13" y="80"/>
                        <a:pt x="0" y="94"/>
                        <a:pt x="0" y="111"/>
                      </a:cubicBezTo>
                      <a:cubicBezTo>
                        <a:pt x="0" y="127"/>
                        <a:pt x="13" y="141"/>
                        <a:pt x="29" y="141"/>
                      </a:cubicBezTo>
                      <a:cubicBezTo>
                        <a:pt x="37" y="141"/>
                        <a:pt x="43" y="138"/>
                        <a:pt x="49" y="133"/>
                      </a:cubicBezTo>
                      <a:cubicBezTo>
                        <a:pt x="49" y="133"/>
                        <a:pt x="49" y="133"/>
                        <a:pt x="49" y="133"/>
                      </a:cubicBezTo>
                      <a:cubicBezTo>
                        <a:pt x="53" y="129"/>
                        <a:pt x="60" y="127"/>
                        <a:pt x="67" y="130"/>
                      </a:cubicBezTo>
                      <a:cubicBezTo>
                        <a:pt x="68" y="131"/>
                        <a:pt x="69" y="131"/>
                        <a:pt x="70" y="132"/>
                      </a:cubicBezTo>
                      <a:cubicBezTo>
                        <a:pt x="70" y="143"/>
                        <a:pt x="70" y="143"/>
                        <a:pt x="70" y="143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252" y="222"/>
                        <a:pt x="398" y="369"/>
                        <a:pt x="398" y="550"/>
                      </a:cubicBezTo>
                      <a:cubicBezTo>
                        <a:pt x="398" y="610"/>
                        <a:pt x="382" y="666"/>
                        <a:pt x="354" y="714"/>
                      </a:cubicBezTo>
                      <a:cubicBezTo>
                        <a:pt x="433" y="759"/>
                        <a:pt x="433" y="759"/>
                        <a:pt x="433" y="759"/>
                      </a:cubicBezTo>
                      <a:cubicBezTo>
                        <a:pt x="434" y="759"/>
                        <a:pt x="435" y="758"/>
                        <a:pt x="436" y="758"/>
                      </a:cubicBezTo>
                      <a:cubicBezTo>
                        <a:pt x="442" y="753"/>
                        <a:pt x="445" y="746"/>
                        <a:pt x="443" y="740"/>
                      </a:cubicBezTo>
                      <a:cubicBezTo>
                        <a:pt x="443" y="740"/>
                        <a:pt x="443" y="740"/>
                        <a:pt x="443" y="740"/>
                      </a:cubicBezTo>
                      <a:cubicBezTo>
                        <a:pt x="441" y="733"/>
                        <a:pt x="442" y="726"/>
                        <a:pt x="446" y="720"/>
                      </a:cubicBezTo>
                      <a:cubicBezTo>
                        <a:pt x="454" y="705"/>
                        <a:pt x="472" y="701"/>
                        <a:pt x="487" y="709"/>
                      </a:cubicBezTo>
                      <a:cubicBezTo>
                        <a:pt x="501" y="717"/>
                        <a:pt x="506" y="736"/>
                        <a:pt x="498" y="750"/>
                      </a:cubicBezTo>
                      <a:cubicBezTo>
                        <a:pt x="494" y="756"/>
                        <a:pt x="489" y="761"/>
                        <a:pt x="482" y="763"/>
                      </a:cubicBezTo>
                      <a:cubicBezTo>
                        <a:pt x="476" y="764"/>
                        <a:pt x="471" y="770"/>
                        <a:pt x="470" y="777"/>
                      </a:cubicBezTo>
                      <a:cubicBezTo>
                        <a:pt x="470" y="778"/>
                        <a:pt x="470" y="780"/>
                        <a:pt x="470" y="781"/>
                      </a:cubicBezTo>
                      <a:cubicBezTo>
                        <a:pt x="547" y="826"/>
                        <a:pt x="547" y="826"/>
                        <a:pt x="547" y="826"/>
                      </a:cubicBezTo>
                      <a:cubicBezTo>
                        <a:pt x="594" y="745"/>
                        <a:pt x="621" y="651"/>
                        <a:pt x="621" y="550"/>
                      </a:cubicBezTo>
                      <a:cubicBezTo>
                        <a:pt x="621" y="246"/>
                        <a:pt x="374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3" name="Freeform 17"/>
                <p:cNvSpPr>
                  <a:spLocks/>
                </p:cNvSpPr>
                <p:nvPr/>
              </p:nvSpPr>
              <p:spPr bwMode="gray">
                <a:xfrm>
                  <a:off x="2169" y="2414"/>
                  <a:ext cx="1397" cy="587"/>
                </a:xfrm>
                <a:custGeom>
                  <a:avLst/>
                  <a:gdLst>
                    <a:gd name="T0" fmla="*/ 876 w 953"/>
                    <a:gd name="T1" fmla="*/ 80 h 400"/>
                    <a:gd name="T2" fmla="*/ 876 w 953"/>
                    <a:gd name="T3" fmla="*/ 76 h 400"/>
                    <a:gd name="T4" fmla="*/ 888 w 953"/>
                    <a:gd name="T5" fmla="*/ 62 h 400"/>
                    <a:gd name="T6" fmla="*/ 904 w 953"/>
                    <a:gd name="T7" fmla="*/ 49 h 400"/>
                    <a:gd name="T8" fmla="*/ 893 w 953"/>
                    <a:gd name="T9" fmla="*/ 8 h 400"/>
                    <a:gd name="T10" fmla="*/ 852 w 953"/>
                    <a:gd name="T11" fmla="*/ 19 h 400"/>
                    <a:gd name="T12" fmla="*/ 849 w 953"/>
                    <a:gd name="T13" fmla="*/ 39 h 400"/>
                    <a:gd name="T14" fmla="*/ 849 w 953"/>
                    <a:gd name="T15" fmla="*/ 39 h 400"/>
                    <a:gd name="T16" fmla="*/ 842 w 953"/>
                    <a:gd name="T17" fmla="*/ 57 h 400"/>
                    <a:gd name="T18" fmla="*/ 839 w 953"/>
                    <a:gd name="T19" fmla="*/ 58 h 400"/>
                    <a:gd name="T20" fmla="*/ 760 w 953"/>
                    <a:gd name="T21" fmla="*/ 13 h 400"/>
                    <a:gd name="T22" fmla="*/ 476 w 953"/>
                    <a:gd name="T23" fmla="*/ 177 h 400"/>
                    <a:gd name="T24" fmla="*/ 192 w 953"/>
                    <a:gd name="T25" fmla="*/ 13 h 400"/>
                    <a:gd name="T26" fmla="*/ 112 w 953"/>
                    <a:gd name="T27" fmla="*/ 60 h 400"/>
                    <a:gd name="T28" fmla="*/ 124 w 953"/>
                    <a:gd name="T29" fmla="*/ 72 h 400"/>
                    <a:gd name="T30" fmla="*/ 124 w 953"/>
                    <a:gd name="T31" fmla="*/ 72 h 400"/>
                    <a:gd name="T32" fmla="*/ 140 w 953"/>
                    <a:gd name="T33" fmla="*/ 85 h 400"/>
                    <a:gd name="T34" fmla="*/ 128 w 953"/>
                    <a:gd name="T35" fmla="*/ 126 h 400"/>
                    <a:gd name="T36" fmla="*/ 87 w 953"/>
                    <a:gd name="T37" fmla="*/ 116 h 400"/>
                    <a:gd name="T38" fmla="*/ 84 w 953"/>
                    <a:gd name="T39" fmla="*/ 95 h 400"/>
                    <a:gd name="T40" fmla="*/ 79 w 953"/>
                    <a:gd name="T41" fmla="*/ 79 h 400"/>
                    <a:gd name="T42" fmla="*/ 0 w 953"/>
                    <a:gd name="T43" fmla="*/ 124 h 400"/>
                    <a:gd name="T44" fmla="*/ 476 w 953"/>
                    <a:gd name="T45" fmla="*/ 400 h 400"/>
                    <a:gd name="T46" fmla="*/ 953 w 953"/>
                    <a:gd name="T47" fmla="*/ 125 h 400"/>
                    <a:gd name="T48" fmla="*/ 876 w 953"/>
                    <a:gd name="T49" fmla="*/ 80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953"/>
                    <a:gd name="T76" fmla="*/ 0 h 400"/>
                    <a:gd name="T77" fmla="*/ 953 w 953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953" h="400">
                      <a:moveTo>
                        <a:pt x="876" y="80"/>
                      </a:moveTo>
                      <a:cubicBezTo>
                        <a:pt x="876" y="79"/>
                        <a:pt x="876" y="77"/>
                        <a:pt x="876" y="76"/>
                      </a:cubicBezTo>
                      <a:cubicBezTo>
                        <a:pt x="877" y="69"/>
                        <a:pt x="882" y="63"/>
                        <a:pt x="888" y="62"/>
                      </a:cubicBezTo>
                      <a:cubicBezTo>
                        <a:pt x="895" y="60"/>
                        <a:pt x="900" y="55"/>
                        <a:pt x="904" y="49"/>
                      </a:cubicBezTo>
                      <a:cubicBezTo>
                        <a:pt x="912" y="35"/>
                        <a:pt x="907" y="16"/>
                        <a:pt x="893" y="8"/>
                      </a:cubicBezTo>
                      <a:cubicBezTo>
                        <a:pt x="878" y="0"/>
                        <a:pt x="860" y="4"/>
                        <a:pt x="852" y="19"/>
                      </a:cubicBezTo>
                      <a:cubicBezTo>
                        <a:pt x="848" y="25"/>
                        <a:pt x="847" y="32"/>
                        <a:pt x="849" y="39"/>
                      </a:cubicBezTo>
                      <a:cubicBezTo>
                        <a:pt x="849" y="39"/>
                        <a:pt x="849" y="39"/>
                        <a:pt x="849" y="39"/>
                      </a:cubicBezTo>
                      <a:cubicBezTo>
                        <a:pt x="851" y="45"/>
                        <a:pt x="848" y="52"/>
                        <a:pt x="842" y="57"/>
                      </a:cubicBezTo>
                      <a:cubicBezTo>
                        <a:pt x="841" y="57"/>
                        <a:pt x="840" y="58"/>
                        <a:pt x="839" y="58"/>
                      </a:cubicBezTo>
                      <a:cubicBezTo>
                        <a:pt x="760" y="13"/>
                        <a:pt x="760" y="13"/>
                        <a:pt x="760" y="13"/>
                      </a:cubicBezTo>
                      <a:cubicBezTo>
                        <a:pt x="704" y="111"/>
                        <a:pt x="598" y="177"/>
                        <a:pt x="476" y="177"/>
                      </a:cubicBezTo>
                      <a:cubicBezTo>
                        <a:pt x="355" y="177"/>
                        <a:pt x="249" y="111"/>
                        <a:pt x="192" y="13"/>
                      </a:cubicBezTo>
                      <a:cubicBezTo>
                        <a:pt x="112" y="60"/>
                        <a:pt x="112" y="60"/>
                        <a:pt x="112" y="60"/>
                      </a:cubicBezTo>
                      <a:cubicBezTo>
                        <a:pt x="113" y="66"/>
                        <a:pt x="118" y="71"/>
                        <a:pt x="124" y="72"/>
                      </a:cubicBezTo>
                      <a:cubicBezTo>
                        <a:pt x="124" y="72"/>
                        <a:pt x="124" y="72"/>
                        <a:pt x="124" y="72"/>
                      </a:cubicBezTo>
                      <a:cubicBezTo>
                        <a:pt x="130" y="75"/>
                        <a:pt x="136" y="79"/>
                        <a:pt x="140" y="85"/>
                      </a:cubicBezTo>
                      <a:cubicBezTo>
                        <a:pt x="148" y="100"/>
                        <a:pt x="143" y="118"/>
                        <a:pt x="128" y="126"/>
                      </a:cubicBezTo>
                      <a:cubicBezTo>
                        <a:pt x="114" y="135"/>
                        <a:pt x="96" y="130"/>
                        <a:pt x="87" y="116"/>
                      </a:cubicBezTo>
                      <a:cubicBezTo>
                        <a:pt x="84" y="109"/>
                        <a:pt x="83" y="102"/>
                        <a:pt x="84" y="95"/>
                      </a:cubicBezTo>
                      <a:cubicBezTo>
                        <a:pt x="86" y="90"/>
                        <a:pt x="84" y="83"/>
                        <a:pt x="79" y="79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95" y="289"/>
                        <a:pt x="273" y="400"/>
                        <a:pt x="476" y="400"/>
                      </a:cubicBezTo>
                      <a:cubicBezTo>
                        <a:pt x="680" y="400"/>
                        <a:pt x="858" y="289"/>
                        <a:pt x="953" y="125"/>
                      </a:cubicBezTo>
                      <a:lnTo>
                        <a:pt x="876" y="8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5618" name="Oval 18"/>
            <p:cNvSpPr>
              <a:spLocks noChangeArrowheads="1"/>
            </p:cNvSpPr>
            <p:nvPr/>
          </p:nvSpPr>
          <p:spPr bwMode="auto">
            <a:xfrm>
              <a:off x="1460" y="1637"/>
              <a:ext cx="345" cy="344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8F8F8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r-TR" sz="3800" noProof="1">
                <a:solidFill>
                  <a:srgbClr val="000000"/>
                </a:solidFill>
              </a:endParaRPr>
            </a:p>
          </p:txBody>
        </p: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RADYASYON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9232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11"/>
          <p:cNvSpPr>
            <a:spLocks noChangeArrowheads="1"/>
          </p:cNvSpPr>
          <p:nvPr/>
        </p:nvSpPr>
        <p:spPr bwMode="gray">
          <a:xfrm>
            <a:off x="742948" y="1003300"/>
            <a:ext cx="7603200" cy="418886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SİNUS DALGALARI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FİZİKSEL </a:t>
            </a: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RİSK ETKENLERİ </a:t>
            </a:r>
          </a:p>
        </p:txBody>
      </p:sp>
      <p:sp>
        <p:nvSpPr>
          <p:cNvPr id="62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939023" y="2482961"/>
            <a:ext cx="7229475" cy="2959100"/>
            <a:chOff x="1821" y="2704"/>
            <a:chExt cx="8832" cy="3579"/>
          </a:xfrm>
        </p:grpSpPr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821" y="2704"/>
              <a:ext cx="2946" cy="1792"/>
              <a:chOff x="1821" y="5772"/>
              <a:chExt cx="2946" cy="1792"/>
            </a:xfrm>
          </p:grpSpPr>
          <p:sp>
            <p:nvSpPr>
              <p:cNvPr id="19" name="Freeform 8"/>
              <p:cNvSpPr>
                <a:spLocks/>
              </p:cNvSpPr>
              <p:nvPr/>
            </p:nvSpPr>
            <p:spPr bwMode="auto">
              <a:xfrm>
                <a:off x="1821" y="5772"/>
                <a:ext cx="1473" cy="1792"/>
              </a:xfrm>
              <a:custGeom>
                <a:avLst/>
                <a:gdLst>
                  <a:gd name="T0" fmla="*/ 0 w 1473"/>
                  <a:gd name="T1" fmla="*/ 1792 h 1792"/>
                  <a:gd name="T2" fmla="*/ 312 w 1473"/>
                  <a:gd name="T3" fmla="*/ 1194 h 1792"/>
                  <a:gd name="T4" fmla="*/ 798 w 1473"/>
                  <a:gd name="T5" fmla="*/ 441 h 1792"/>
                  <a:gd name="T6" fmla="*/ 1146 w 1473"/>
                  <a:gd name="T7" fmla="*/ 108 h 1792"/>
                  <a:gd name="T8" fmla="*/ 1350 w 1473"/>
                  <a:gd name="T9" fmla="*/ 18 h 1792"/>
                  <a:gd name="T10" fmla="*/ 1473 w 1473"/>
                  <a:gd name="T11" fmla="*/ 0 h 17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73" h="1792">
                    <a:moveTo>
                      <a:pt x="0" y="1792"/>
                    </a:moveTo>
                    <a:cubicBezTo>
                      <a:pt x="52" y="1692"/>
                      <a:pt x="189" y="1416"/>
                      <a:pt x="312" y="1194"/>
                    </a:cubicBezTo>
                    <a:cubicBezTo>
                      <a:pt x="435" y="972"/>
                      <a:pt x="651" y="615"/>
                      <a:pt x="798" y="441"/>
                    </a:cubicBezTo>
                    <a:cubicBezTo>
                      <a:pt x="945" y="267"/>
                      <a:pt x="1050" y="174"/>
                      <a:pt x="1146" y="108"/>
                    </a:cubicBezTo>
                    <a:cubicBezTo>
                      <a:pt x="1242" y="42"/>
                      <a:pt x="1295" y="36"/>
                      <a:pt x="1350" y="18"/>
                    </a:cubicBezTo>
                    <a:cubicBezTo>
                      <a:pt x="1405" y="0"/>
                      <a:pt x="1448" y="4"/>
                      <a:pt x="1473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0" name="Freeform 9"/>
              <p:cNvSpPr>
                <a:spLocks/>
              </p:cNvSpPr>
              <p:nvPr/>
            </p:nvSpPr>
            <p:spPr bwMode="auto">
              <a:xfrm flipH="1">
                <a:off x="3294" y="5772"/>
                <a:ext cx="1473" cy="1792"/>
              </a:xfrm>
              <a:custGeom>
                <a:avLst/>
                <a:gdLst>
                  <a:gd name="T0" fmla="*/ 0 w 1473"/>
                  <a:gd name="T1" fmla="*/ 1792 h 1792"/>
                  <a:gd name="T2" fmla="*/ 312 w 1473"/>
                  <a:gd name="T3" fmla="*/ 1194 h 1792"/>
                  <a:gd name="T4" fmla="*/ 798 w 1473"/>
                  <a:gd name="T5" fmla="*/ 441 h 1792"/>
                  <a:gd name="T6" fmla="*/ 1146 w 1473"/>
                  <a:gd name="T7" fmla="*/ 108 h 1792"/>
                  <a:gd name="T8" fmla="*/ 1350 w 1473"/>
                  <a:gd name="T9" fmla="*/ 18 h 1792"/>
                  <a:gd name="T10" fmla="*/ 1473 w 1473"/>
                  <a:gd name="T11" fmla="*/ 0 h 17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73" h="1792">
                    <a:moveTo>
                      <a:pt x="0" y="1792"/>
                    </a:moveTo>
                    <a:cubicBezTo>
                      <a:pt x="52" y="1692"/>
                      <a:pt x="189" y="1416"/>
                      <a:pt x="312" y="1194"/>
                    </a:cubicBezTo>
                    <a:cubicBezTo>
                      <a:pt x="435" y="972"/>
                      <a:pt x="651" y="615"/>
                      <a:pt x="798" y="441"/>
                    </a:cubicBezTo>
                    <a:cubicBezTo>
                      <a:pt x="945" y="267"/>
                      <a:pt x="1050" y="174"/>
                      <a:pt x="1146" y="108"/>
                    </a:cubicBezTo>
                    <a:cubicBezTo>
                      <a:pt x="1242" y="42"/>
                      <a:pt x="1295" y="36"/>
                      <a:pt x="1350" y="18"/>
                    </a:cubicBezTo>
                    <a:cubicBezTo>
                      <a:pt x="1405" y="0"/>
                      <a:pt x="1448" y="4"/>
                      <a:pt x="1473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 flipV="1">
              <a:off x="4764" y="4491"/>
              <a:ext cx="2946" cy="1792"/>
              <a:chOff x="1821" y="5772"/>
              <a:chExt cx="2946" cy="1792"/>
            </a:xfrm>
          </p:grpSpPr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1821" y="5772"/>
                <a:ext cx="1473" cy="1792"/>
              </a:xfrm>
              <a:custGeom>
                <a:avLst/>
                <a:gdLst>
                  <a:gd name="T0" fmla="*/ 0 w 1473"/>
                  <a:gd name="T1" fmla="*/ 1792 h 1792"/>
                  <a:gd name="T2" fmla="*/ 312 w 1473"/>
                  <a:gd name="T3" fmla="*/ 1194 h 1792"/>
                  <a:gd name="T4" fmla="*/ 798 w 1473"/>
                  <a:gd name="T5" fmla="*/ 441 h 1792"/>
                  <a:gd name="T6" fmla="*/ 1146 w 1473"/>
                  <a:gd name="T7" fmla="*/ 108 h 1792"/>
                  <a:gd name="T8" fmla="*/ 1350 w 1473"/>
                  <a:gd name="T9" fmla="*/ 18 h 1792"/>
                  <a:gd name="T10" fmla="*/ 1473 w 1473"/>
                  <a:gd name="T11" fmla="*/ 0 h 17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73" h="1792">
                    <a:moveTo>
                      <a:pt x="0" y="1792"/>
                    </a:moveTo>
                    <a:cubicBezTo>
                      <a:pt x="52" y="1692"/>
                      <a:pt x="189" y="1416"/>
                      <a:pt x="312" y="1194"/>
                    </a:cubicBezTo>
                    <a:cubicBezTo>
                      <a:pt x="435" y="972"/>
                      <a:pt x="651" y="615"/>
                      <a:pt x="798" y="441"/>
                    </a:cubicBezTo>
                    <a:cubicBezTo>
                      <a:pt x="945" y="267"/>
                      <a:pt x="1050" y="174"/>
                      <a:pt x="1146" y="108"/>
                    </a:cubicBezTo>
                    <a:cubicBezTo>
                      <a:pt x="1242" y="42"/>
                      <a:pt x="1295" y="36"/>
                      <a:pt x="1350" y="18"/>
                    </a:cubicBezTo>
                    <a:cubicBezTo>
                      <a:pt x="1405" y="0"/>
                      <a:pt x="1448" y="4"/>
                      <a:pt x="1473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 flipH="1">
                <a:off x="3294" y="5772"/>
                <a:ext cx="1473" cy="1792"/>
              </a:xfrm>
              <a:custGeom>
                <a:avLst/>
                <a:gdLst>
                  <a:gd name="T0" fmla="*/ 0 w 1473"/>
                  <a:gd name="T1" fmla="*/ 1792 h 1792"/>
                  <a:gd name="T2" fmla="*/ 312 w 1473"/>
                  <a:gd name="T3" fmla="*/ 1194 h 1792"/>
                  <a:gd name="T4" fmla="*/ 798 w 1473"/>
                  <a:gd name="T5" fmla="*/ 441 h 1792"/>
                  <a:gd name="T6" fmla="*/ 1146 w 1473"/>
                  <a:gd name="T7" fmla="*/ 108 h 1792"/>
                  <a:gd name="T8" fmla="*/ 1350 w 1473"/>
                  <a:gd name="T9" fmla="*/ 18 h 1792"/>
                  <a:gd name="T10" fmla="*/ 1473 w 1473"/>
                  <a:gd name="T11" fmla="*/ 0 h 17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73" h="1792">
                    <a:moveTo>
                      <a:pt x="0" y="1792"/>
                    </a:moveTo>
                    <a:cubicBezTo>
                      <a:pt x="52" y="1692"/>
                      <a:pt x="189" y="1416"/>
                      <a:pt x="312" y="1194"/>
                    </a:cubicBezTo>
                    <a:cubicBezTo>
                      <a:pt x="435" y="972"/>
                      <a:pt x="651" y="615"/>
                      <a:pt x="798" y="441"/>
                    </a:cubicBezTo>
                    <a:cubicBezTo>
                      <a:pt x="945" y="267"/>
                      <a:pt x="1050" y="174"/>
                      <a:pt x="1146" y="108"/>
                    </a:cubicBezTo>
                    <a:cubicBezTo>
                      <a:pt x="1242" y="42"/>
                      <a:pt x="1295" y="36"/>
                      <a:pt x="1350" y="18"/>
                    </a:cubicBezTo>
                    <a:cubicBezTo>
                      <a:pt x="1405" y="0"/>
                      <a:pt x="1448" y="4"/>
                      <a:pt x="1473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12" name="Group 13"/>
            <p:cNvGrpSpPr>
              <a:grpSpLocks/>
            </p:cNvGrpSpPr>
            <p:nvPr/>
          </p:nvGrpSpPr>
          <p:grpSpPr bwMode="auto">
            <a:xfrm>
              <a:off x="7707" y="2704"/>
              <a:ext cx="2946" cy="1792"/>
              <a:chOff x="1821" y="5772"/>
              <a:chExt cx="2946" cy="1792"/>
            </a:xfrm>
          </p:grpSpPr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1821" y="5772"/>
                <a:ext cx="1473" cy="1792"/>
              </a:xfrm>
              <a:custGeom>
                <a:avLst/>
                <a:gdLst>
                  <a:gd name="T0" fmla="*/ 0 w 1473"/>
                  <a:gd name="T1" fmla="*/ 1792 h 1792"/>
                  <a:gd name="T2" fmla="*/ 312 w 1473"/>
                  <a:gd name="T3" fmla="*/ 1194 h 1792"/>
                  <a:gd name="T4" fmla="*/ 798 w 1473"/>
                  <a:gd name="T5" fmla="*/ 441 h 1792"/>
                  <a:gd name="T6" fmla="*/ 1146 w 1473"/>
                  <a:gd name="T7" fmla="*/ 108 h 1792"/>
                  <a:gd name="T8" fmla="*/ 1350 w 1473"/>
                  <a:gd name="T9" fmla="*/ 18 h 1792"/>
                  <a:gd name="T10" fmla="*/ 1473 w 1473"/>
                  <a:gd name="T11" fmla="*/ 0 h 17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73" h="1792">
                    <a:moveTo>
                      <a:pt x="0" y="1792"/>
                    </a:moveTo>
                    <a:cubicBezTo>
                      <a:pt x="52" y="1692"/>
                      <a:pt x="189" y="1416"/>
                      <a:pt x="312" y="1194"/>
                    </a:cubicBezTo>
                    <a:cubicBezTo>
                      <a:pt x="435" y="972"/>
                      <a:pt x="651" y="615"/>
                      <a:pt x="798" y="441"/>
                    </a:cubicBezTo>
                    <a:cubicBezTo>
                      <a:pt x="945" y="267"/>
                      <a:pt x="1050" y="174"/>
                      <a:pt x="1146" y="108"/>
                    </a:cubicBezTo>
                    <a:cubicBezTo>
                      <a:pt x="1242" y="42"/>
                      <a:pt x="1295" y="36"/>
                      <a:pt x="1350" y="18"/>
                    </a:cubicBezTo>
                    <a:cubicBezTo>
                      <a:pt x="1405" y="0"/>
                      <a:pt x="1448" y="4"/>
                      <a:pt x="1473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 flipH="1">
                <a:off x="3294" y="5772"/>
                <a:ext cx="1473" cy="1792"/>
              </a:xfrm>
              <a:custGeom>
                <a:avLst/>
                <a:gdLst>
                  <a:gd name="T0" fmla="*/ 0 w 1473"/>
                  <a:gd name="T1" fmla="*/ 1792 h 1792"/>
                  <a:gd name="T2" fmla="*/ 312 w 1473"/>
                  <a:gd name="T3" fmla="*/ 1194 h 1792"/>
                  <a:gd name="T4" fmla="*/ 798 w 1473"/>
                  <a:gd name="T5" fmla="*/ 441 h 1792"/>
                  <a:gd name="T6" fmla="*/ 1146 w 1473"/>
                  <a:gd name="T7" fmla="*/ 108 h 1792"/>
                  <a:gd name="T8" fmla="*/ 1350 w 1473"/>
                  <a:gd name="T9" fmla="*/ 18 h 1792"/>
                  <a:gd name="T10" fmla="*/ 1473 w 1473"/>
                  <a:gd name="T11" fmla="*/ 0 h 17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73" h="1792">
                    <a:moveTo>
                      <a:pt x="0" y="1792"/>
                    </a:moveTo>
                    <a:cubicBezTo>
                      <a:pt x="52" y="1692"/>
                      <a:pt x="189" y="1416"/>
                      <a:pt x="312" y="1194"/>
                    </a:cubicBezTo>
                    <a:cubicBezTo>
                      <a:pt x="435" y="972"/>
                      <a:pt x="651" y="615"/>
                      <a:pt x="798" y="441"/>
                    </a:cubicBezTo>
                    <a:cubicBezTo>
                      <a:pt x="945" y="267"/>
                      <a:pt x="1050" y="174"/>
                      <a:pt x="1146" y="108"/>
                    </a:cubicBezTo>
                    <a:cubicBezTo>
                      <a:pt x="1242" y="42"/>
                      <a:pt x="1295" y="36"/>
                      <a:pt x="1350" y="18"/>
                    </a:cubicBezTo>
                    <a:cubicBezTo>
                      <a:pt x="1405" y="0"/>
                      <a:pt x="1448" y="4"/>
                      <a:pt x="1473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</p:grp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937435" y="3962511"/>
            <a:ext cx="72390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441347" y="4235561"/>
            <a:ext cx="371909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tr-TR" sz="2000" b="1" i="1" dirty="0" smtClean="0">
                <a:latin typeface="Cambria" pitchFamily="18" charset="0"/>
                <a:cs typeface="Calibri" pitchFamily="34" charset="0"/>
              </a:rPr>
              <a:t>Genlik-Şiddet - </a:t>
            </a:r>
            <a:r>
              <a:rPr lang="tr-TR" sz="2000" b="1" i="1" dirty="0" smtClean="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(</a:t>
            </a:r>
            <a:r>
              <a:rPr lang="tr-TR" sz="2000" b="1" i="1" dirty="0" err="1" smtClean="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dBA</a:t>
            </a:r>
            <a:r>
              <a:rPr lang="tr-TR" sz="2000" b="1" i="1" dirty="0" smtClean="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)</a:t>
            </a:r>
            <a:endParaRPr lang="tr-TR" sz="2000" b="1" i="1" dirty="0">
              <a:solidFill>
                <a:srgbClr val="000000"/>
              </a:solidFill>
              <a:latin typeface="Cambria" pitchFamily="18" charset="0"/>
              <a:cs typeface="Calibri" pitchFamily="34" charset="0"/>
            </a:endParaRPr>
          </a:p>
          <a:p>
            <a:pPr algn="ctr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endParaRPr lang="en-US" sz="2000" b="1" i="1" dirty="0">
              <a:effectLst>
                <a:outerShdw blurRad="38100" dist="38100" dir="2700000" algn="tl">
                  <a:srgbClr val="000000"/>
                </a:outerShdw>
              </a:effectLst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7396707" y="2388733"/>
            <a:ext cx="2057400" cy="39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tr-TR" sz="2000" i="1" dirty="0" smtClean="0">
                <a:latin typeface="Cambria" pitchFamily="18" charset="0"/>
                <a:cs typeface="Calibri" pitchFamily="34" charset="0"/>
              </a:rPr>
              <a:t>Tepe Noktası</a:t>
            </a:r>
            <a:endParaRPr lang="en-US" sz="2000" i="1" dirty="0">
              <a:effectLst>
                <a:outerShdw blurRad="38100" dist="38100" dir="2700000" algn="tl">
                  <a:srgbClr val="000000"/>
                </a:outerShdw>
              </a:effectLst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4" name="Freeform 24"/>
          <p:cNvSpPr>
            <a:spLocks/>
          </p:cNvSpPr>
          <p:nvPr/>
        </p:nvSpPr>
        <p:spPr bwMode="auto">
          <a:xfrm rot="5621210" flipH="1">
            <a:off x="7250894" y="1740726"/>
            <a:ext cx="629474" cy="879360"/>
          </a:xfrm>
          <a:custGeom>
            <a:avLst/>
            <a:gdLst>
              <a:gd name="T0" fmla="*/ 2147483647 w 592"/>
              <a:gd name="T1" fmla="*/ 0 h 759"/>
              <a:gd name="T2" fmla="*/ 2147483647 w 592"/>
              <a:gd name="T3" fmla="*/ 2147483647 h 759"/>
              <a:gd name="T4" fmla="*/ 0 w 592"/>
              <a:gd name="T5" fmla="*/ 2147483647 h 75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92" h="759">
                <a:moveTo>
                  <a:pt x="45" y="0"/>
                </a:moveTo>
                <a:cubicBezTo>
                  <a:pt x="315" y="30"/>
                  <a:pt x="592" y="54"/>
                  <a:pt x="585" y="180"/>
                </a:cubicBezTo>
                <a:cubicBezTo>
                  <a:pt x="578" y="306"/>
                  <a:pt x="122" y="639"/>
                  <a:pt x="0" y="759"/>
                </a:cubicBezTo>
              </a:path>
            </a:pathLst>
          </a:custGeom>
          <a:noFill/>
          <a:ln w="28575" cmpd="sng">
            <a:solidFill>
              <a:schemeClr val="bg1">
                <a:lumMod val="65000"/>
              </a:schemeClr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5976821" y="4357650"/>
            <a:ext cx="2274888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tr-TR" sz="2000" dirty="0" smtClean="0">
                <a:latin typeface="Calibri" pitchFamily="34" charset="0"/>
                <a:cs typeface="Calibri" pitchFamily="34" charset="0"/>
              </a:rPr>
              <a:t>Temel Çizgi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Freeform 26"/>
          <p:cNvSpPr>
            <a:spLocks/>
          </p:cNvSpPr>
          <p:nvPr/>
        </p:nvSpPr>
        <p:spPr bwMode="auto">
          <a:xfrm>
            <a:off x="6042835" y="4016337"/>
            <a:ext cx="457200" cy="631825"/>
          </a:xfrm>
          <a:custGeom>
            <a:avLst/>
            <a:gdLst>
              <a:gd name="T0" fmla="*/ 2147483647 w 720"/>
              <a:gd name="T1" fmla="*/ 2147483647 h 994"/>
              <a:gd name="T2" fmla="*/ 2147483647 w 720"/>
              <a:gd name="T3" fmla="*/ 2147483647 h 994"/>
              <a:gd name="T4" fmla="*/ 2147483647 w 720"/>
              <a:gd name="T5" fmla="*/ 2147483647 h 994"/>
              <a:gd name="T6" fmla="*/ 0 w 720"/>
              <a:gd name="T7" fmla="*/ 0 h 9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20" h="994">
                <a:moveTo>
                  <a:pt x="720" y="840"/>
                </a:moveTo>
                <a:cubicBezTo>
                  <a:pt x="646" y="857"/>
                  <a:pt x="386" y="994"/>
                  <a:pt x="282" y="941"/>
                </a:cubicBezTo>
                <a:cubicBezTo>
                  <a:pt x="178" y="888"/>
                  <a:pt x="144" y="682"/>
                  <a:pt x="97" y="525"/>
                </a:cubicBezTo>
                <a:cubicBezTo>
                  <a:pt x="50" y="368"/>
                  <a:pt x="20" y="109"/>
                  <a:pt x="0" y="0"/>
                </a:cubicBezTo>
              </a:path>
            </a:pathLst>
          </a:custGeom>
          <a:noFill/>
          <a:ln w="28575" cmpd="sng">
            <a:solidFill>
              <a:schemeClr val="bg1">
                <a:lumMod val="65000"/>
              </a:schemeClr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2091857" y="5303320"/>
            <a:ext cx="241458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tr-TR" sz="2000" dirty="0" smtClean="0">
                <a:latin typeface="Calibri" pitchFamily="34" charset="0"/>
                <a:cs typeface="Calibri" pitchFamily="34" charset="0"/>
              </a:rPr>
              <a:t>Çukur Noktası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Freeform 28"/>
          <p:cNvSpPr>
            <a:spLocks/>
          </p:cNvSpPr>
          <p:nvPr/>
        </p:nvSpPr>
        <p:spPr bwMode="auto">
          <a:xfrm>
            <a:off x="3682423" y="5297748"/>
            <a:ext cx="819150" cy="261937"/>
          </a:xfrm>
          <a:custGeom>
            <a:avLst/>
            <a:gdLst>
              <a:gd name="T0" fmla="*/ 0 w 516"/>
              <a:gd name="T1" fmla="*/ 2147483647 h 165"/>
              <a:gd name="T2" fmla="*/ 2147483647 w 516"/>
              <a:gd name="T3" fmla="*/ 2147483647 h 165"/>
              <a:gd name="T4" fmla="*/ 2147483647 w 516"/>
              <a:gd name="T5" fmla="*/ 2147483647 h 165"/>
              <a:gd name="T6" fmla="*/ 2147483647 w 516"/>
              <a:gd name="T7" fmla="*/ 2147483647 h 16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16" h="165">
                <a:moveTo>
                  <a:pt x="0" y="55"/>
                </a:moveTo>
                <a:cubicBezTo>
                  <a:pt x="34" y="48"/>
                  <a:pt x="153" y="0"/>
                  <a:pt x="202" y="15"/>
                </a:cubicBezTo>
                <a:cubicBezTo>
                  <a:pt x="251" y="30"/>
                  <a:pt x="244" y="127"/>
                  <a:pt x="296" y="146"/>
                </a:cubicBezTo>
                <a:cubicBezTo>
                  <a:pt x="348" y="165"/>
                  <a:pt x="470" y="133"/>
                  <a:pt x="516" y="130"/>
                </a:cubicBezTo>
              </a:path>
            </a:pathLst>
          </a:custGeom>
          <a:noFill/>
          <a:ln w="28575" cmpd="sng">
            <a:solidFill>
              <a:schemeClr val="bg1">
                <a:lumMod val="65000"/>
              </a:schemeClr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r-TR"/>
          </a:p>
        </p:txBody>
      </p:sp>
      <p:grpSp>
        <p:nvGrpSpPr>
          <p:cNvPr id="29" name="Group 40"/>
          <p:cNvGrpSpPr>
            <a:grpSpLocks/>
          </p:cNvGrpSpPr>
          <p:nvPr/>
        </p:nvGrpSpPr>
        <p:grpSpPr bwMode="auto">
          <a:xfrm>
            <a:off x="2256648" y="2197215"/>
            <a:ext cx="4629150" cy="831851"/>
            <a:chOff x="1702" y="1940"/>
            <a:chExt cx="2916" cy="524"/>
          </a:xfrm>
        </p:grpSpPr>
        <p:sp>
          <p:nvSpPr>
            <p:cNvPr id="30" name="Text Box 17"/>
            <p:cNvSpPr txBox="1">
              <a:spLocks noChangeArrowheads="1"/>
            </p:cNvSpPr>
            <p:nvPr/>
          </p:nvSpPr>
          <p:spPr bwMode="auto">
            <a:xfrm>
              <a:off x="2251" y="1940"/>
              <a:ext cx="1680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auto" hangingPunct="0">
                <a:spcBef>
                  <a:spcPct val="20000"/>
                </a:spcBef>
                <a:spcAft>
                  <a:spcPts val="0"/>
                </a:spcAft>
                <a:buClr>
                  <a:schemeClr val="tx2"/>
                </a:buClr>
                <a:buSzPct val="75000"/>
                <a:buFont typeface="Monotype Sorts" pitchFamily="2" charset="2"/>
                <a:buNone/>
                <a:defRPr/>
              </a:pPr>
              <a:r>
                <a:rPr lang="tr-TR" sz="2000" b="1" i="1" dirty="0" smtClean="0">
                  <a:latin typeface="Cambria" pitchFamily="18" charset="0"/>
                  <a:cs typeface="Calibri" pitchFamily="34" charset="0"/>
                </a:rPr>
                <a:t>Dalga Boyu</a:t>
              </a:r>
            </a:p>
            <a:p>
              <a:pPr algn="ctr" eaLnBrk="0" fontAlgn="auto" hangingPunct="0">
                <a:spcBef>
                  <a:spcPct val="20000"/>
                </a:spcBef>
                <a:spcAft>
                  <a:spcPts val="0"/>
                </a:spcAft>
                <a:buClr>
                  <a:schemeClr val="tx2"/>
                </a:buClr>
                <a:buSzPct val="75000"/>
                <a:defRPr/>
              </a:pPr>
              <a:r>
                <a:rPr lang="el-GR" sz="2000" b="1" i="1" dirty="0">
                  <a:solidFill>
                    <a:srgbClr val="000000"/>
                  </a:solidFill>
                  <a:latin typeface="Cambria" pitchFamily="18" charset="0"/>
                  <a:cs typeface="Calibri" pitchFamily="34" charset="0"/>
                </a:rPr>
                <a:t>λ</a:t>
              </a:r>
              <a:r>
                <a:rPr lang="tr-TR" sz="2000" b="1" i="1" dirty="0">
                  <a:solidFill>
                    <a:srgbClr val="000000"/>
                  </a:solidFill>
                  <a:latin typeface="Cambria" pitchFamily="18" charset="0"/>
                  <a:cs typeface="Calibri" pitchFamily="34" charset="0"/>
                </a:rPr>
                <a:t> (cm)</a:t>
              </a:r>
            </a:p>
            <a:p>
              <a:pPr algn="ctr" eaLnBrk="0" fontAlgn="auto" hangingPunct="0">
                <a:spcBef>
                  <a:spcPct val="20000"/>
                </a:spcBef>
                <a:spcAft>
                  <a:spcPts val="0"/>
                </a:spcAft>
                <a:buClr>
                  <a:schemeClr val="tx2"/>
                </a:buClr>
                <a:buSzPct val="75000"/>
                <a:buFont typeface="Monotype Sorts" pitchFamily="2" charset="2"/>
                <a:buNone/>
                <a:defRPr/>
              </a:pPr>
              <a:endParaRPr lang="en-US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cs typeface="Calibri" pitchFamily="34" charset="0"/>
              </a:endParaRPr>
            </a:p>
          </p:txBody>
        </p:sp>
        <p:sp>
          <p:nvSpPr>
            <p:cNvPr id="31" name="Freeform 18"/>
            <p:cNvSpPr>
              <a:spLocks/>
            </p:cNvSpPr>
            <p:nvPr/>
          </p:nvSpPr>
          <p:spPr bwMode="auto">
            <a:xfrm>
              <a:off x="1702" y="2079"/>
              <a:ext cx="884" cy="2"/>
            </a:xfrm>
            <a:custGeom>
              <a:avLst/>
              <a:gdLst>
                <a:gd name="T0" fmla="*/ 760 w 760"/>
                <a:gd name="T1" fmla="*/ 0 h 2"/>
                <a:gd name="T2" fmla="*/ 0 w 760"/>
                <a:gd name="T3" fmla="*/ 2 h 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60" h="2">
                  <a:moveTo>
                    <a:pt x="760" y="0"/>
                  </a:moveTo>
                  <a:lnTo>
                    <a:pt x="0" y="2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3620" y="2084"/>
              <a:ext cx="998" cy="2"/>
            </a:xfrm>
            <a:custGeom>
              <a:avLst/>
              <a:gdLst>
                <a:gd name="T0" fmla="*/ 760 w 760"/>
                <a:gd name="T1" fmla="*/ 0 h 2"/>
                <a:gd name="T2" fmla="*/ 0 w 760"/>
                <a:gd name="T3" fmla="*/ 2 h 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60" h="2">
                  <a:moveTo>
                    <a:pt x="760" y="0"/>
                  </a:moveTo>
                  <a:lnTo>
                    <a:pt x="0" y="2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33" name="Group 39"/>
          <p:cNvGrpSpPr>
            <a:grpSpLocks/>
          </p:cNvGrpSpPr>
          <p:nvPr/>
        </p:nvGrpSpPr>
        <p:grpSpPr bwMode="auto">
          <a:xfrm>
            <a:off x="2145524" y="2554399"/>
            <a:ext cx="1071563" cy="1751012"/>
            <a:chOff x="1358" y="2165"/>
            <a:chExt cx="675" cy="1103"/>
          </a:xfrm>
        </p:grpSpPr>
        <p:sp>
          <p:nvSpPr>
            <p:cNvPr id="34" name="Line 21"/>
            <p:cNvSpPr>
              <a:spLocks noChangeShapeType="1"/>
            </p:cNvSpPr>
            <p:nvPr/>
          </p:nvSpPr>
          <p:spPr bwMode="auto">
            <a:xfrm>
              <a:off x="1358" y="2514"/>
              <a:ext cx="0" cy="5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36" name="Line 32"/>
            <p:cNvSpPr>
              <a:spLocks noChangeShapeType="1"/>
            </p:cNvSpPr>
            <p:nvPr/>
          </p:nvSpPr>
          <p:spPr bwMode="auto">
            <a:xfrm>
              <a:off x="1358" y="2165"/>
              <a:ext cx="0" cy="3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1401" y="2580"/>
              <a:ext cx="632" cy="688"/>
            </a:xfrm>
            <a:custGeom>
              <a:avLst/>
              <a:gdLst>
                <a:gd name="T0" fmla="*/ 336 w 632"/>
                <a:gd name="T1" fmla="*/ 672 h 688"/>
                <a:gd name="T2" fmla="*/ 576 w 632"/>
                <a:gd name="T3" fmla="*/ 576 h 688"/>
                <a:gd name="T4" fmla="*/ 0 w 632"/>
                <a:gd name="T5" fmla="*/ 0 h 6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32" h="688">
                  <a:moveTo>
                    <a:pt x="336" y="672"/>
                  </a:moveTo>
                  <a:cubicBezTo>
                    <a:pt x="484" y="680"/>
                    <a:pt x="632" y="688"/>
                    <a:pt x="576" y="576"/>
                  </a:cubicBezTo>
                  <a:cubicBezTo>
                    <a:pt x="520" y="464"/>
                    <a:pt x="96" y="96"/>
                    <a:pt x="0" y="0"/>
                  </a:cubicBezTo>
                </a:path>
              </a:pathLst>
            </a:custGeom>
            <a:noFill/>
            <a:ln w="28575" cap="sq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38" name="71 Altıgen"/>
          <p:cNvSpPr>
            <a:spLocks noChangeAspect="1"/>
          </p:cNvSpPr>
          <p:nvPr/>
        </p:nvSpPr>
        <p:spPr>
          <a:xfrm>
            <a:off x="6909383" y="2405661"/>
            <a:ext cx="180000" cy="180000"/>
          </a:xfrm>
          <a:prstGeom prst="hex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9" name="71 Altıgen"/>
          <p:cNvSpPr>
            <a:spLocks noChangeAspect="1"/>
          </p:cNvSpPr>
          <p:nvPr/>
        </p:nvSpPr>
        <p:spPr>
          <a:xfrm>
            <a:off x="2055524" y="2382906"/>
            <a:ext cx="180000" cy="180000"/>
          </a:xfrm>
          <a:prstGeom prst="hex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7239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1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1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6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8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3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 animBg="1"/>
      <p:bldP spid="25" grpId="0"/>
      <p:bldP spid="26" grpId="0" animBg="1"/>
      <p:bldP spid="27" grpId="0"/>
      <p:bldP spid="28" grpId="0" animBg="1"/>
      <p:bldP spid="38" grpId="0" animBg="1"/>
      <p:bldP spid="39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ELEKTROMAGNETİK SPEKTRUM*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1058863"/>
            <a:ext cx="8829462" cy="5318058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 rot="16200000">
            <a:off x="7847810" y="2828575"/>
            <a:ext cx="2141135" cy="3130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Kozmik Işınlar</a:t>
            </a:r>
            <a:endParaRPr lang="tr-T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5505450" y="1057221"/>
            <a:ext cx="3207936" cy="3130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Enerjileri Artar</a:t>
            </a:r>
            <a:endParaRPr lang="tr-T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231797" y="1058863"/>
            <a:ext cx="5273653" cy="31303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Dalga Boyları Artar</a:t>
            </a:r>
            <a:endParaRPr lang="tr-T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3781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RADYASYONUN YAYILMASI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Radyasyon enerjisi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dalga biçiminde ya da parçacık modeli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ile yayılırlar. </a:t>
            </a: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 = </a:t>
            </a:r>
            <a:r>
              <a:rPr lang="el-G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λ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x f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(C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ışık hızı, </a:t>
            </a:r>
            <a:r>
              <a:rPr lang="el-G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λ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dalga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boyu,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ise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frekanstır)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Işığın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boşluktaki hızı 299.792.458   ̴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300.000 km/s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’dir.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RADYASYON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Nesne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942137597"/>
              </p:ext>
            </p:extLst>
          </p:nvPr>
        </p:nvGraphicFramePr>
        <p:xfrm>
          <a:off x="2724151" y="2669748"/>
          <a:ext cx="5457824" cy="1606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3" name="Bit Eşlem Resmi" r:id="rId4" imgW="4839375" imgH="2514286" progId="PBrush">
                  <p:embed/>
                </p:oleObj>
              </mc:Choice>
              <mc:Fallback>
                <p:oleObj name="Bit Eşlem Resmi" r:id="rId4" imgW="4839375" imgH="2514286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151" y="2669748"/>
                        <a:ext cx="5457824" cy="1606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Dikdörtgen 20"/>
          <p:cNvSpPr/>
          <p:nvPr/>
        </p:nvSpPr>
        <p:spPr>
          <a:xfrm>
            <a:off x="6340367" y="2712523"/>
            <a:ext cx="25559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7200" lvl="2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12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tr-TR" sz="12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gama, </a:t>
            </a:r>
            <a:r>
              <a:rPr lang="tr-TR" sz="12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X-ışınları)</a:t>
            </a:r>
          </a:p>
        </p:txBody>
      </p:sp>
      <p:sp>
        <p:nvSpPr>
          <p:cNvPr id="22" name="Dikdörtgen 21"/>
          <p:cNvSpPr/>
          <p:nvPr/>
        </p:nvSpPr>
        <p:spPr>
          <a:xfrm>
            <a:off x="5942598" y="3870405"/>
            <a:ext cx="23536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7200" lvl="2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12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(alfa, beta, nötron)</a:t>
            </a:r>
          </a:p>
        </p:txBody>
      </p:sp>
    </p:spTree>
    <p:extLst>
      <p:ext uri="{BB962C8B-B14F-4D97-AF65-F5344CB8AC3E}">
        <p14:creationId xmlns:p14="http://schemas.microsoft.com/office/powerpoint/2010/main" val="4125885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  <p:bldP spid="21" grpId="0"/>
      <p:bldP spid="2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-11113"/>
            <a:ext cx="9144000" cy="5948363"/>
            <a:chOff x="0" y="0"/>
            <a:chExt cx="5760" cy="3747"/>
          </a:xfrm>
        </p:grpSpPr>
        <p:sp>
          <p:nvSpPr>
            <p:cNvPr id="100355" name="Rectangle 2"/>
            <p:cNvSpPr>
              <a:spLocks noChangeArrowheads="1"/>
            </p:cNvSpPr>
            <p:nvPr/>
          </p:nvSpPr>
          <p:spPr bwMode="gray">
            <a:xfrm flipV="1">
              <a:off x="0" y="0"/>
              <a:ext cx="5760" cy="165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00356" name="Rectangle 3"/>
            <p:cNvSpPr>
              <a:spLocks noChangeArrowheads="1"/>
            </p:cNvSpPr>
            <p:nvPr/>
          </p:nvSpPr>
          <p:spPr bwMode="gray">
            <a:xfrm>
              <a:off x="0" y="1842"/>
              <a:ext cx="5760" cy="928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DDDDD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00357" name="Rectangle 8"/>
            <p:cNvSpPr>
              <a:spLocks noChangeArrowheads="1"/>
            </p:cNvSpPr>
            <p:nvPr/>
          </p:nvSpPr>
          <p:spPr bwMode="gray">
            <a:xfrm flipV="1">
              <a:off x="0" y="1603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00358" name="Rectangle 5"/>
            <p:cNvSpPr>
              <a:spLocks noChangeArrowheads="1"/>
            </p:cNvSpPr>
            <p:nvPr/>
          </p:nvSpPr>
          <p:spPr bwMode="gray">
            <a:xfrm flipV="1">
              <a:off x="0" y="2762"/>
              <a:ext cx="5760" cy="98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sz="3200" noProof="1" smtClean="0">
                <a:solidFill>
                  <a:srgbClr val="FFFFF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RADYASYONUN GİRİCİLİĞİ</a:t>
            </a:r>
            <a:endParaRPr lang="en-GB" sz="3200" noProof="1" smtClean="0">
              <a:solidFill>
                <a:srgbClr val="FFFFFF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" name="Picture 4" descr="r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04924"/>
            <a:ext cx="9144000" cy="49403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009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4"/>
          <p:cNvSpPr>
            <a:spLocks noChangeArrowheads="1"/>
          </p:cNvSpPr>
          <p:nvPr/>
        </p:nvSpPr>
        <p:spPr bwMode="auto">
          <a:xfrm>
            <a:off x="76200" y="2735963"/>
            <a:ext cx="8973531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90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Radyasyonun </a:t>
            </a:r>
          </a:p>
          <a:p>
            <a:pPr marL="36000" algn="ctr"/>
            <a:r>
              <a:rPr lang="tr-TR" sz="90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Çeşitler-Zararları</a:t>
            </a:r>
            <a:endParaRPr lang="tr-TR" sz="90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2362201" y="760677"/>
            <a:ext cx="4391237" cy="2184835"/>
            <a:chOff x="2276476" y="532077"/>
            <a:chExt cx="4391237" cy="2184835"/>
          </a:xfrm>
        </p:grpSpPr>
        <p:pic>
          <p:nvPicPr>
            <p:cNvPr id="1031" name="Picture 7" descr="D:\DOKTOR\9-ISTUZMAN\1-EĞİTİM KURUMU\1. İstanbuluzman\ZZResim\Resim-İkon\nuclea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2966" y="609045"/>
              <a:ext cx="2104747" cy="2104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D:\DOKTOR\9-ISTUZMAN\1-EĞİTİM KURUMU\1. İstanbuluzman\ZZResim\Resim-İkon\ato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6" y="589228"/>
              <a:ext cx="2382018" cy="2127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Dikdörtgen 1"/>
            <p:cNvSpPr/>
            <p:nvPr/>
          </p:nvSpPr>
          <p:spPr>
            <a:xfrm>
              <a:off x="2390774" y="532077"/>
              <a:ext cx="4267413" cy="2108635"/>
            </a:xfrm>
            <a:prstGeom prst="rect">
              <a:avLst/>
            </a:prstGeom>
            <a:noFill/>
            <a:ln w="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34736478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ALFA IŞINLARI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2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Alfa ışınları veya alfa partikülleri; helyum atomunun pozitif yüklü çekirdeğidir.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Yapay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olarak meydana getirilebildiği gibi teknolojinin gereği olarak istenmediği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zaman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yan ürün olarak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(elektron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tüplerinde olduğu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gibi) ortaya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çıkabilir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ALFA IŞINLARI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823551" y="2048797"/>
            <a:ext cx="628735" cy="466298"/>
            <a:chOff x="107826" y="3721100"/>
            <a:chExt cx="628735" cy="466298"/>
          </a:xfrm>
        </p:grpSpPr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180904" y="3787775"/>
              <a:ext cx="55565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 b="1" dirty="0">
                  <a:solidFill>
                    <a:srgbClr val="FF0000"/>
                  </a:solidFill>
                  <a:latin typeface="Cambria" pitchFamily="18" charset="0"/>
                </a:rPr>
                <a:t>He</a:t>
              </a:r>
            </a:p>
          </p:txBody>
        </p:sp>
        <p:sp>
          <p:nvSpPr>
            <p:cNvPr id="24" name="Text Box 6"/>
            <p:cNvSpPr txBox="1">
              <a:spLocks noChangeArrowheads="1"/>
            </p:cNvSpPr>
            <p:nvPr/>
          </p:nvSpPr>
          <p:spPr bwMode="auto">
            <a:xfrm>
              <a:off x="114847" y="3910399"/>
              <a:ext cx="50323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2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</a:t>
              </a:r>
            </a:p>
          </p:txBody>
        </p:sp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107826" y="3721100"/>
              <a:ext cx="50323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2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4239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ALFA IŞINLARI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2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Alfa ışınları,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ağır parçacıklar olup çok uzağa gidemezler.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Havada yaklaşık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5cm’lik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mesafedeki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 kağıt tabakasını veya alüminyum levhayı geçemezler.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nedenle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çevreden gelebilecek alfa ışınları önemli bir tehlike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oluşturmaz. 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Ancak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kaynağından çıktıklarında hücreler üzerinde çok zararlı etkiye sahiptirler.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Solundukları veya yutuldukları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zaman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zararlıdırlar. 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ALFA IŞINLARI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7" name="Grup 26"/>
          <p:cNvGrpSpPr/>
          <p:nvPr/>
        </p:nvGrpSpPr>
        <p:grpSpPr>
          <a:xfrm>
            <a:off x="823551" y="2048797"/>
            <a:ext cx="628735" cy="466298"/>
            <a:chOff x="107826" y="3721100"/>
            <a:chExt cx="628735" cy="466298"/>
          </a:xfrm>
        </p:grpSpPr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180904" y="3787775"/>
              <a:ext cx="55565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 b="1" dirty="0">
                  <a:solidFill>
                    <a:srgbClr val="FF0000"/>
                  </a:solidFill>
                  <a:latin typeface="Cambria" pitchFamily="18" charset="0"/>
                </a:rPr>
                <a:t>He</a:t>
              </a:r>
            </a:p>
          </p:txBody>
        </p:sp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114847" y="3910399"/>
              <a:ext cx="50323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2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</a:t>
              </a:r>
            </a:p>
          </p:txBody>
        </p:sp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107826" y="3721100"/>
              <a:ext cx="50323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2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1550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BETA DALGALARI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2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Beta ışınları;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negatif yüklü hızlı elektronlardır.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Yapay olarak izotop elde etmekte hızlandırılmış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elektronlar kullanılır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Elektron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tüplerinde de katottan anoda elektron akışı vardır. Bu elektronların bir kısmı anoda gitmeyip yön değiştirerek açığa çıkabilirler. 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BETA IŞINLAR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07" y="2106799"/>
            <a:ext cx="396000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141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BETA DALGALARI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2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Beta ışınları, madde içine fazla nüfuz etmezler. Bu ışınlar,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cilt üzerinde yanık etkisi meydana getirirler ve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kas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içine birkaç milimetre mesafeye kadar etki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ederler.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Beta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ışınlarının yutulması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 solunması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tehlikeli olabilir.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BETA IŞINLAR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07" y="2106799"/>
            <a:ext cx="396000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439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PROTON IŞINLAR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2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Proton ışınları;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atom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çekirdeğinde bulunan ve pozitif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elektron yüklü partiküllerdir.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</a:t>
            </a: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 ışın da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nükleer çekirdek bölünmesi reaksiyonları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sırasında meydana gelirler.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166" y="1342"/>
            <a:chExt cx="934" cy="934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66" y="1342"/>
              <a:ext cx="934" cy="934"/>
              <a:chOff x="1710" y="1035"/>
              <a:chExt cx="2316" cy="2316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3600000">
                <a:off x="1710" y="1035"/>
                <a:ext cx="2316" cy="2316"/>
                <a:chOff x="1710" y="1035"/>
                <a:chExt cx="2316" cy="2316"/>
              </a:xfrm>
            </p:grpSpPr>
            <p:sp>
              <p:nvSpPr>
                <p:cNvPr id="25624" name="Freeform 11"/>
                <p:cNvSpPr>
                  <a:spLocks/>
                </p:cNvSpPr>
                <p:nvPr/>
              </p:nvSpPr>
              <p:spPr bwMode="gray">
                <a:xfrm>
                  <a:off x="2866" y="1599"/>
                  <a:ext cx="1160" cy="1752"/>
                </a:xfrm>
                <a:custGeom>
                  <a:avLst/>
                  <a:gdLst>
                    <a:gd name="T0" fmla="*/ 688 w 794"/>
                    <a:gd name="T1" fmla="*/ 9 h 1200"/>
                    <a:gd name="T2" fmla="*/ 602 w 794"/>
                    <a:gd name="T3" fmla="*/ 59 h 1200"/>
                    <a:gd name="T4" fmla="*/ 598 w 794"/>
                    <a:gd name="T5" fmla="*/ 57 h 1200"/>
                    <a:gd name="T6" fmla="*/ 592 w 794"/>
                    <a:gd name="T7" fmla="*/ 40 h 1200"/>
                    <a:gd name="T8" fmla="*/ 589 w 794"/>
                    <a:gd name="T9" fmla="*/ 19 h 1200"/>
                    <a:gd name="T10" fmla="*/ 548 w 794"/>
                    <a:gd name="T11" fmla="*/ 8 h 1200"/>
                    <a:gd name="T12" fmla="*/ 537 w 794"/>
                    <a:gd name="T13" fmla="*/ 49 h 1200"/>
                    <a:gd name="T14" fmla="*/ 553 w 794"/>
                    <a:gd name="T15" fmla="*/ 62 h 1200"/>
                    <a:gd name="T16" fmla="*/ 553 w 794"/>
                    <a:gd name="T17" fmla="*/ 62 h 1200"/>
                    <a:gd name="T18" fmla="*/ 565 w 794"/>
                    <a:gd name="T19" fmla="*/ 76 h 1200"/>
                    <a:gd name="T20" fmla="*/ 565 w 794"/>
                    <a:gd name="T21" fmla="*/ 80 h 1200"/>
                    <a:gd name="T22" fmla="*/ 477 w 794"/>
                    <a:gd name="T23" fmla="*/ 131 h 1200"/>
                    <a:gd name="T24" fmla="*/ 551 w 794"/>
                    <a:gd name="T25" fmla="*/ 406 h 1200"/>
                    <a:gd name="T26" fmla="*/ 477 w 794"/>
                    <a:gd name="T27" fmla="*/ 681 h 1200"/>
                    <a:gd name="T28" fmla="*/ 0 w 794"/>
                    <a:gd name="T29" fmla="*/ 957 h 1200"/>
                    <a:gd name="T30" fmla="*/ 0 w 794"/>
                    <a:gd name="T31" fmla="*/ 1047 h 1200"/>
                    <a:gd name="T32" fmla="*/ 0 w 794"/>
                    <a:gd name="T33" fmla="*/ 1058 h 1200"/>
                    <a:gd name="T34" fmla="*/ 4 w 794"/>
                    <a:gd name="T35" fmla="*/ 1060 h 1200"/>
                    <a:gd name="T36" fmla="*/ 22 w 794"/>
                    <a:gd name="T37" fmla="*/ 1056 h 1200"/>
                    <a:gd name="T38" fmla="*/ 22 w 794"/>
                    <a:gd name="T39" fmla="*/ 1056 h 1200"/>
                    <a:gd name="T40" fmla="*/ 42 w 794"/>
                    <a:gd name="T41" fmla="*/ 1049 h 1200"/>
                    <a:gd name="T42" fmla="*/ 71 w 794"/>
                    <a:gd name="T43" fmla="*/ 1079 h 1200"/>
                    <a:gd name="T44" fmla="*/ 42 w 794"/>
                    <a:gd name="T45" fmla="*/ 1110 h 1200"/>
                    <a:gd name="T46" fmla="*/ 22 w 794"/>
                    <a:gd name="T47" fmla="*/ 1102 h 1200"/>
                    <a:gd name="T48" fmla="*/ 4 w 794"/>
                    <a:gd name="T49" fmla="*/ 1099 h 1200"/>
                    <a:gd name="T50" fmla="*/ 0 w 794"/>
                    <a:gd name="T51" fmla="*/ 1101 h 1200"/>
                    <a:gd name="T52" fmla="*/ 0 w 794"/>
                    <a:gd name="T53" fmla="*/ 1108 h 1200"/>
                    <a:gd name="T54" fmla="*/ 0 w 794"/>
                    <a:gd name="T55" fmla="*/ 1200 h 1200"/>
                    <a:gd name="T56" fmla="*/ 688 w 794"/>
                    <a:gd name="T57" fmla="*/ 803 h 1200"/>
                    <a:gd name="T58" fmla="*/ 794 w 794"/>
                    <a:gd name="T59" fmla="*/ 406 h 1200"/>
                    <a:gd name="T60" fmla="*/ 688 w 794"/>
                    <a:gd name="T61" fmla="*/ 9 h 12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794"/>
                    <a:gd name="T94" fmla="*/ 0 h 1200"/>
                    <a:gd name="T95" fmla="*/ 794 w 794"/>
                    <a:gd name="T96" fmla="*/ 1200 h 120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794" h="1200">
                      <a:moveTo>
                        <a:pt x="688" y="9"/>
                      </a:move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58"/>
                        <a:pt x="600" y="58"/>
                        <a:pt x="598" y="57"/>
                      </a:cubicBezTo>
                      <a:cubicBezTo>
                        <a:pt x="593" y="53"/>
                        <a:pt x="590" y="45"/>
                        <a:pt x="592" y="40"/>
                      </a:cubicBezTo>
                      <a:cubicBezTo>
                        <a:pt x="594" y="33"/>
                        <a:pt x="593" y="25"/>
                        <a:pt x="589" y="19"/>
                      </a:cubicBezTo>
                      <a:cubicBezTo>
                        <a:pt x="581" y="5"/>
                        <a:pt x="563" y="0"/>
                        <a:pt x="548" y="8"/>
                      </a:cubicBezTo>
                      <a:cubicBezTo>
                        <a:pt x="534" y="17"/>
                        <a:pt x="529" y="35"/>
                        <a:pt x="537" y="49"/>
                      </a:cubicBezTo>
                      <a:cubicBezTo>
                        <a:pt x="540" y="56"/>
                        <a:pt x="546" y="60"/>
                        <a:pt x="553" y="62"/>
                      </a:cubicBezTo>
                      <a:cubicBezTo>
                        <a:pt x="553" y="62"/>
                        <a:pt x="553" y="62"/>
                        <a:pt x="553" y="62"/>
                      </a:cubicBezTo>
                      <a:cubicBezTo>
                        <a:pt x="559" y="63"/>
                        <a:pt x="564" y="69"/>
                        <a:pt x="565" y="76"/>
                      </a:cubicBezTo>
                      <a:cubicBezTo>
                        <a:pt x="565" y="78"/>
                        <a:pt x="565" y="79"/>
                        <a:pt x="565" y="80"/>
                      </a:cubicBezTo>
                      <a:cubicBezTo>
                        <a:pt x="477" y="131"/>
                        <a:pt x="477" y="131"/>
                        <a:pt x="477" y="131"/>
                      </a:cubicBezTo>
                      <a:cubicBezTo>
                        <a:pt x="524" y="212"/>
                        <a:pt x="551" y="306"/>
                        <a:pt x="551" y="406"/>
                      </a:cubicBezTo>
                      <a:cubicBezTo>
                        <a:pt x="551" y="507"/>
                        <a:pt x="524" y="601"/>
                        <a:pt x="477" y="681"/>
                      </a:cubicBezTo>
                      <a:cubicBezTo>
                        <a:pt x="382" y="846"/>
                        <a:pt x="204" y="957"/>
                        <a:pt x="0" y="957"/>
                      </a:cubicBezTo>
                      <a:cubicBezTo>
                        <a:pt x="0" y="1047"/>
                        <a:pt x="0" y="1047"/>
                        <a:pt x="0" y="1047"/>
                      </a:cubicBezTo>
                      <a:cubicBezTo>
                        <a:pt x="0" y="1058"/>
                        <a:pt x="0" y="1058"/>
                        <a:pt x="0" y="1058"/>
                      </a:cubicBezTo>
                      <a:cubicBezTo>
                        <a:pt x="2" y="1058"/>
                        <a:pt x="3" y="1059"/>
                        <a:pt x="4" y="1060"/>
                      </a:cubicBezTo>
                      <a:cubicBezTo>
                        <a:pt x="10" y="1063"/>
                        <a:pt x="18" y="1061"/>
                        <a:pt x="22" y="1056"/>
                      </a:cubicBezTo>
                      <a:cubicBezTo>
                        <a:pt x="22" y="1056"/>
                        <a:pt x="22" y="1056"/>
                        <a:pt x="22" y="1056"/>
                      </a:cubicBezTo>
                      <a:cubicBezTo>
                        <a:pt x="27" y="1052"/>
                        <a:pt x="34" y="1049"/>
                        <a:pt x="42" y="1049"/>
                      </a:cubicBezTo>
                      <a:cubicBezTo>
                        <a:pt x="58" y="1049"/>
                        <a:pt x="71" y="1063"/>
                        <a:pt x="71" y="1079"/>
                      </a:cubicBezTo>
                      <a:cubicBezTo>
                        <a:pt x="71" y="1096"/>
                        <a:pt x="58" y="1110"/>
                        <a:pt x="42" y="1110"/>
                      </a:cubicBezTo>
                      <a:cubicBezTo>
                        <a:pt x="34" y="1110"/>
                        <a:pt x="27" y="1107"/>
                        <a:pt x="22" y="1102"/>
                      </a:cubicBezTo>
                      <a:cubicBezTo>
                        <a:pt x="18" y="1097"/>
                        <a:pt x="10" y="1096"/>
                        <a:pt x="4" y="1099"/>
                      </a:cubicBezTo>
                      <a:cubicBezTo>
                        <a:pt x="3" y="1099"/>
                        <a:pt x="2" y="1100"/>
                        <a:pt x="0" y="1101"/>
                      </a:cubicBezTo>
                      <a:cubicBezTo>
                        <a:pt x="0" y="1108"/>
                        <a:pt x="0" y="1108"/>
                        <a:pt x="0" y="1108"/>
                      </a:cubicBezTo>
                      <a:cubicBezTo>
                        <a:pt x="0" y="1200"/>
                        <a:pt x="0" y="1200"/>
                        <a:pt x="0" y="1200"/>
                      </a:cubicBezTo>
                      <a:cubicBezTo>
                        <a:pt x="294" y="1200"/>
                        <a:pt x="551" y="1040"/>
                        <a:pt x="688" y="803"/>
                      </a:cubicBezTo>
                      <a:cubicBezTo>
                        <a:pt x="755" y="686"/>
                        <a:pt x="794" y="551"/>
                        <a:pt x="794" y="406"/>
                      </a:cubicBezTo>
                      <a:cubicBezTo>
                        <a:pt x="794" y="262"/>
                        <a:pt x="755" y="126"/>
                        <a:pt x="688" y="9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5" name="Freeform 12"/>
                <p:cNvSpPr>
                  <a:spLocks/>
                </p:cNvSpPr>
                <p:nvPr/>
              </p:nvSpPr>
              <p:spPr bwMode="gray">
                <a:xfrm>
                  <a:off x="1710" y="1612"/>
                  <a:ext cx="1262" cy="1739"/>
                </a:xfrm>
                <a:custGeom>
                  <a:avLst/>
                  <a:gdLst>
                    <a:gd name="T0" fmla="*/ 835 w 864"/>
                    <a:gd name="T1" fmla="*/ 1040 h 1191"/>
                    <a:gd name="T2" fmla="*/ 815 w 864"/>
                    <a:gd name="T3" fmla="*/ 1047 h 1191"/>
                    <a:gd name="T4" fmla="*/ 815 w 864"/>
                    <a:gd name="T5" fmla="*/ 1047 h 1191"/>
                    <a:gd name="T6" fmla="*/ 797 w 864"/>
                    <a:gd name="T7" fmla="*/ 1051 h 1191"/>
                    <a:gd name="T8" fmla="*/ 793 w 864"/>
                    <a:gd name="T9" fmla="*/ 1049 h 1191"/>
                    <a:gd name="T10" fmla="*/ 793 w 864"/>
                    <a:gd name="T11" fmla="*/ 1038 h 1191"/>
                    <a:gd name="T12" fmla="*/ 793 w 864"/>
                    <a:gd name="T13" fmla="*/ 948 h 1191"/>
                    <a:gd name="T14" fmla="*/ 317 w 864"/>
                    <a:gd name="T15" fmla="*/ 672 h 1191"/>
                    <a:gd name="T16" fmla="*/ 243 w 864"/>
                    <a:gd name="T17" fmla="*/ 397 h 1191"/>
                    <a:gd name="T18" fmla="*/ 317 w 864"/>
                    <a:gd name="T19" fmla="*/ 122 h 1191"/>
                    <a:gd name="T20" fmla="*/ 231 w 864"/>
                    <a:gd name="T21" fmla="*/ 73 h 1191"/>
                    <a:gd name="T22" fmla="*/ 228 w 864"/>
                    <a:gd name="T23" fmla="*/ 75 h 1191"/>
                    <a:gd name="T24" fmla="*/ 221 w 864"/>
                    <a:gd name="T25" fmla="*/ 92 h 1191"/>
                    <a:gd name="T26" fmla="*/ 221 w 864"/>
                    <a:gd name="T27" fmla="*/ 92 h 1191"/>
                    <a:gd name="T28" fmla="*/ 218 w 864"/>
                    <a:gd name="T29" fmla="*/ 113 h 1191"/>
                    <a:gd name="T30" fmla="*/ 177 w 864"/>
                    <a:gd name="T31" fmla="*/ 123 h 1191"/>
                    <a:gd name="T32" fmla="*/ 166 w 864"/>
                    <a:gd name="T33" fmla="*/ 82 h 1191"/>
                    <a:gd name="T34" fmla="*/ 182 w 864"/>
                    <a:gd name="T35" fmla="*/ 69 h 1191"/>
                    <a:gd name="T36" fmla="*/ 194 w 864"/>
                    <a:gd name="T37" fmla="*/ 55 h 1191"/>
                    <a:gd name="T38" fmla="*/ 194 w 864"/>
                    <a:gd name="T39" fmla="*/ 51 h 1191"/>
                    <a:gd name="T40" fmla="*/ 106 w 864"/>
                    <a:gd name="T41" fmla="*/ 0 h 1191"/>
                    <a:gd name="T42" fmla="*/ 0 w 864"/>
                    <a:gd name="T43" fmla="*/ 397 h 1191"/>
                    <a:gd name="T44" fmla="*/ 106 w 864"/>
                    <a:gd name="T45" fmla="*/ 794 h 1191"/>
                    <a:gd name="T46" fmla="*/ 793 w 864"/>
                    <a:gd name="T47" fmla="*/ 1191 h 1191"/>
                    <a:gd name="T48" fmla="*/ 793 w 864"/>
                    <a:gd name="T49" fmla="*/ 1099 h 1191"/>
                    <a:gd name="T50" fmla="*/ 793 w 864"/>
                    <a:gd name="T51" fmla="*/ 1092 h 1191"/>
                    <a:gd name="T52" fmla="*/ 797 w 864"/>
                    <a:gd name="T53" fmla="*/ 1090 h 1191"/>
                    <a:gd name="T54" fmla="*/ 815 w 864"/>
                    <a:gd name="T55" fmla="*/ 1093 h 1191"/>
                    <a:gd name="T56" fmla="*/ 835 w 864"/>
                    <a:gd name="T57" fmla="*/ 1101 h 1191"/>
                    <a:gd name="T58" fmla="*/ 864 w 864"/>
                    <a:gd name="T59" fmla="*/ 1070 h 1191"/>
                    <a:gd name="T60" fmla="*/ 835 w 864"/>
                    <a:gd name="T61" fmla="*/ 1040 h 119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864"/>
                    <a:gd name="T94" fmla="*/ 0 h 1191"/>
                    <a:gd name="T95" fmla="*/ 864 w 864"/>
                    <a:gd name="T96" fmla="*/ 1191 h 119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864" h="1191">
                      <a:moveTo>
                        <a:pt x="835" y="1040"/>
                      </a:moveTo>
                      <a:cubicBezTo>
                        <a:pt x="827" y="1040"/>
                        <a:pt x="820" y="1043"/>
                        <a:pt x="815" y="1047"/>
                      </a:cubicBezTo>
                      <a:cubicBezTo>
                        <a:pt x="815" y="1047"/>
                        <a:pt x="815" y="1047"/>
                        <a:pt x="815" y="1047"/>
                      </a:cubicBezTo>
                      <a:cubicBezTo>
                        <a:pt x="811" y="1052"/>
                        <a:pt x="803" y="1054"/>
                        <a:pt x="797" y="1051"/>
                      </a:cubicBezTo>
                      <a:cubicBezTo>
                        <a:pt x="796" y="1050"/>
                        <a:pt x="795" y="1049"/>
                        <a:pt x="793" y="1049"/>
                      </a:cubicBezTo>
                      <a:cubicBezTo>
                        <a:pt x="793" y="1038"/>
                        <a:pt x="793" y="1038"/>
                        <a:pt x="793" y="1038"/>
                      </a:cubicBezTo>
                      <a:cubicBezTo>
                        <a:pt x="793" y="948"/>
                        <a:pt x="793" y="948"/>
                        <a:pt x="793" y="948"/>
                      </a:cubicBezTo>
                      <a:cubicBezTo>
                        <a:pt x="590" y="948"/>
                        <a:pt x="412" y="837"/>
                        <a:pt x="317" y="672"/>
                      </a:cubicBezTo>
                      <a:cubicBezTo>
                        <a:pt x="270" y="592"/>
                        <a:pt x="243" y="498"/>
                        <a:pt x="243" y="397"/>
                      </a:cubicBezTo>
                      <a:cubicBezTo>
                        <a:pt x="243" y="297"/>
                        <a:pt x="270" y="203"/>
                        <a:pt x="317" y="122"/>
                      </a:cubicBezTo>
                      <a:cubicBezTo>
                        <a:pt x="231" y="73"/>
                        <a:pt x="231" y="73"/>
                        <a:pt x="231" y="73"/>
                      </a:cubicBezTo>
                      <a:cubicBezTo>
                        <a:pt x="230" y="73"/>
                        <a:pt x="229" y="74"/>
                        <a:pt x="228" y="75"/>
                      </a:cubicBezTo>
                      <a:cubicBezTo>
                        <a:pt x="222" y="79"/>
                        <a:pt x="219" y="86"/>
                        <a:pt x="221" y="92"/>
                      </a:cubicBezTo>
                      <a:cubicBezTo>
                        <a:pt x="221" y="92"/>
                        <a:pt x="221" y="92"/>
                        <a:pt x="221" y="92"/>
                      </a:cubicBezTo>
                      <a:cubicBezTo>
                        <a:pt x="223" y="99"/>
                        <a:pt x="222" y="106"/>
                        <a:pt x="218" y="113"/>
                      </a:cubicBezTo>
                      <a:cubicBezTo>
                        <a:pt x="210" y="127"/>
                        <a:pt x="192" y="131"/>
                        <a:pt x="177" y="123"/>
                      </a:cubicBezTo>
                      <a:cubicBezTo>
                        <a:pt x="163" y="115"/>
                        <a:pt x="158" y="96"/>
                        <a:pt x="166" y="82"/>
                      </a:cubicBezTo>
                      <a:cubicBezTo>
                        <a:pt x="169" y="76"/>
                        <a:pt x="175" y="71"/>
                        <a:pt x="182" y="69"/>
                      </a:cubicBezTo>
                      <a:cubicBezTo>
                        <a:pt x="188" y="68"/>
                        <a:pt x="193" y="62"/>
                        <a:pt x="194" y="55"/>
                      </a:cubicBezTo>
                      <a:cubicBezTo>
                        <a:pt x="194" y="54"/>
                        <a:pt x="194" y="52"/>
                        <a:pt x="194" y="51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38" y="117"/>
                        <a:pt x="0" y="253"/>
                        <a:pt x="0" y="397"/>
                      </a:cubicBezTo>
                      <a:cubicBezTo>
                        <a:pt x="0" y="542"/>
                        <a:pt x="38" y="677"/>
                        <a:pt x="106" y="794"/>
                      </a:cubicBezTo>
                      <a:cubicBezTo>
                        <a:pt x="243" y="1031"/>
                        <a:pt x="500" y="1191"/>
                        <a:pt x="793" y="1191"/>
                      </a:cubicBezTo>
                      <a:cubicBezTo>
                        <a:pt x="793" y="1099"/>
                        <a:pt x="793" y="1099"/>
                        <a:pt x="793" y="1099"/>
                      </a:cubicBezTo>
                      <a:cubicBezTo>
                        <a:pt x="793" y="1092"/>
                        <a:pt x="793" y="1092"/>
                        <a:pt x="793" y="1092"/>
                      </a:cubicBezTo>
                      <a:cubicBezTo>
                        <a:pt x="795" y="1091"/>
                        <a:pt x="796" y="1090"/>
                        <a:pt x="797" y="1090"/>
                      </a:cubicBezTo>
                      <a:cubicBezTo>
                        <a:pt x="803" y="1087"/>
                        <a:pt x="811" y="1088"/>
                        <a:pt x="815" y="1093"/>
                      </a:cubicBezTo>
                      <a:cubicBezTo>
                        <a:pt x="820" y="1098"/>
                        <a:pt x="827" y="1101"/>
                        <a:pt x="835" y="1101"/>
                      </a:cubicBezTo>
                      <a:cubicBezTo>
                        <a:pt x="851" y="1101"/>
                        <a:pt x="864" y="1087"/>
                        <a:pt x="864" y="1070"/>
                      </a:cubicBezTo>
                      <a:cubicBezTo>
                        <a:pt x="864" y="1054"/>
                        <a:pt x="851" y="1040"/>
                        <a:pt x="835" y="1040"/>
                      </a:cubicBezTo>
                      <a:close/>
                    </a:path>
                  </a:pathLst>
                </a:custGeom>
                <a:solidFill>
                  <a:srgbClr val="A90404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6" name="Freeform 13"/>
                <p:cNvSpPr>
                  <a:spLocks/>
                </p:cNvSpPr>
                <p:nvPr/>
              </p:nvSpPr>
              <p:spPr bwMode="gray">
                <a:xfrm>
                  <a:off x="1862" y="1035"/>
                  <a:ext cx="2010" cy="768"/>
                </a:xfrm>
                <a:custGeom>
                  <a:avLst/>
                  <a:gdLst>
                    <a:gd name="T0" fmla="*/ 1164 w 1375"/>
                    <a:gd name="T1" fmla="*/ 518 h 527"/>
                    <a:gd name="T2" fmla="*/ 1252 w 1375"/>
                    <a:gd name="T3" fmla="*/ 467 h 527"/>
                    <a:gd name="T4" fmla="*/ 1252 w 1375"/>
                    <a:gd name="T5" fmla="*/ 463 h 527"/>
                    <a:gd name="T6" fmla="*/ 1240 w 1375"/>
                    <a:gd name="T7" fmla="*/ 449 h 527"/>
                    <a:gd name="T8" fmla="*/ 1240 w 1375"/>
                    <a:gd name="T9" fmla="*/ 449 h 527"/>
                    <a:gd name="T10" fmla="*/ 1224 w 1375"/>
                    <a:gd name="T11" fmla="*/ 436 h 527"/>
                    <a:gd name="T12" fmla="*/ 1235 w 1375"/>
                    <a:gd name="T13" fmla="*/ 395 h 527"/>
                    <a:gd name="T14" fmla="*/ 1276 w 1375"/>
                    <a:gd name="T15" fmla="*/ 406 h 527"/>
                    <a:gd name="T16" fmla="*/ 1279 w 1375"/>
                    <a:gd name="T17" fmla="*/ 427 h 527"/>
                    <a:gd name="T18" fmla="*/ 1285 w 1375"/>
                    <a:gd name="T19" fmla="*/ 444 h 527"/>
                    <a:gd name="T20" fmla="*/ 1289 w 1375"/>
                    <a:gd name="T21" fmla="*/ 446 h 527"/>
                    <a:gd name="T22" fmla="*/ 1375 w 1375"/>
                    <a:gd name="T23" fmla="*/ 396 h 527"/>
                    <a:gd name="T24" fmla="*/ 687 w 1375"/>
                    <a:gd name="T25" fmla="*/ 0 h 527"/>
                    <a:gd name="T26" fmla="*/ 0 w 1375"/>
                    <a:gd name="T27" fmla="*/ 396 h 527"/>
                    <a:gd name="T28" fmla="*/ 88 w 1375"/>
                    <a:gd name="T29" fmla="*/ 447 h 527"/>
                    <a:gd name="T30" fmla="*/ 88 w 1375"/>
                    <a:gd name="T31" fmla="*/ 451 h 527"/>
                    <a:gd name="T32" fmla="*/ 76 w 1375"/>
                    <a:gd name="T33" fmla="*/ 465 h 527"/>
                    <a:gd name="T34" fmla="*/ 60 w 1375"/>
                    <a:gd name="T35" fmla="*/ 478 h 527"/>
                    <a:gd name="T36" fmla="*/ 71 w 1375"/>
                    <a:gd name="T37" fmla="*/ 519 h 527"/>
                    <a:gd name="T38" fmla="*/ 112 w 1375"/>
                    <a:gd name="T39" fmla="*/ 509 h 527"/>
                    <a:gd name="T40" fmla="*/ 115 w 1375"/>
                    <a:gd name="T41" fmla="*/ 488 h 527"/>
                    <a:gd name="T42" fmla="*/ 115 w 1375"/>
                    <a:gd name="T43" fmla="*/ 488 h 527"/>
                    <a:gd name="T44" fmla="*/ 122 w 1375"/>
                    <a:gd name="T45" fmla="*/ 471 h 527"/>
                    <a:gd name="T46" fmla="*/ 125 w 1375"/>
                    <a:gd name="T47" fmla="*/ 469 h 527"/>
                    <a:gd name="T48" fmla="*/ 211 w 1375"/>
                    <a:gd name="T49" fmla="*/ 518 h 527"/>
                    <a:gd name="T50" fmla="*/ 687 w 1375"/>
                    <a:gd name="T51" fmla="*/ 243 h 527"/>
                    <a:gd name="T52" fmla="*/ 1164 w 1375"/>
                    <a:gd name="T53" fmla="*/ 518 h 52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375"/>
                    <a:gd name="T82" fmla="*/ 0 h 527"/>
                    <a:gd name="T83" fmla="*/ 1375 w 1375"/>
                    <a:gd name="T84" fmla="*/ 527 h 52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375" h="527">
                      <a:moveTo>
                        <a:pt x="1164" y="518"/>
                      </a:moveTo>
                      <a:cubicBezTo>
                        <a:pt x="1252" y="467"/>
                        <a:pt x="1252" y="467"/>
                        <a:pt x="1252" y="467"/>
                      </a:cubicBezTo>
                      <a:cubicBezTo>
                        <a:pt x="1252" y="466"/>
                        <a:pt x="1252" y="465"/>
                        <a:pt x="1252" y="463"/>
                      </a:cubicBezTo>
                      <a:cubicBezTo>
                        <a:pt x="1251" y="456"/>
                        <a:pt x="1246" y="450"/>
                        <a:pt x="1240" y="449"/>
                      </a:cubicBezTo>
                      <a:cubicBezTo>
                        <a:pt x="1240" y="449"/>
                        <a:pt x="1240" y="449"/>
                        <a:pt x="1240" y="449"/>
                      </a:cubicBezTo>
                      <a:cubicBezTo>
                        <a:pt x="1233" y="447"/>
                        <a:pt x="1227" y="443"/>
                        <a:pt x="1224" y="436"/>
                      </a:cubicBezTo>
                      <a:cubicBezTo>
                        <a:pt x="1216" y="422"/>
                        <a:pt x="1221" y="404"/>
                        <a:pt x="1235" y="395"/>
                      </a:cubicBezTo>
                      <a:cubicBezTo>
                        <a:pt x="1250" y="387"/>
                        <a:pt x="1268" y="392"/>
                        <a:pt x="1276" y="406"/>
                      </a:cubicBezTo>
                      <a:cubicBezTo>
                        <a:pt x="1280" y="412"/>
                        <a:pt x="1281" y="420"/>
                        <a:pt x="1279" y="427"/>
                      </a:cubicBezTo>
                      <a:cubicBezTo>
                        <a:pt x="1277" y="432"/>
                        <a:pt x="1280" y="440"/>
                        <a:pt x="1285" y="444"/>
                      </a:cubicBezTo>
                      <a:cubicBezTo>
                        <a:pt x="1287" y="445"/>
                        <a:pt x="1288" y="445"/>
                        <a:pt x="1289" y="446"/>
                      </a:cubicBezTo>
                      <a:cubicBezTo>
                        <a:pt x="1375" y="396"/>
                        <a:pt x="1375" y="396"/>
                        <a:pt x="1375" y="396"/>
                      </a:cubicBezTo>
                      <a:cubicBezTo>
                        <a:pt x="1238" y="159"/>
                        <a:pt x="981" y="0"/>
                        <a:pt x="687" y="0"/>
                      </a:cubicBezTo>
                      <a:cubicBezTo>
                        <a:pt x="394" y="0"/>
                        <a:pt x="137" y="159"/>
                        <a:pt x="0" y="396"/>
                      </a:cubicBezTo>
                      <a:cubicBezTo>
                        <a:pt x="88" y="447"/>
                        <a:pt x="88" y="447"/>
                        <a:pt x="88" y="447"/>
                      </a:cubicBezTo>
                      <a:cubicBezTo>
                        <a:pt x="88" y="448"/>
                        <a:pt x="88" y="450"/>
                        <a:pt x="88" y="451"/>
                      </a:cubicBezTo>
                      <a:cubicBezTo>
                        <a:pt x="87" y="458"/>
                        <a:pt x="82" y="464"/>
                        <a:pt x="76" y="465"/>
                      </a:cubicBezTo>
                      <a:cubicBezTo>
                        <a:pt x="69" y="467"/>
                        <a:pt x="63" y="472"/>
                        <a:pt x="60" y="478"/>
                      </a:cubicBezTo>
                      <a:cubicBezTo>
                        <a:pt x="52" y="492"/>
                        <a:pt x="57" y="511"/>
                        <a:pt x="71" y="519"/>
                      </a:cubicBezTo>
                      <a:cubicBezTo>
                        <a:pt x="86" y="527"/>
                        <a:pt x="104" y="523"/>
                        <a:pt x="112" y="509"/>
                      </a:cubicBezTo>
                      <a:cubicBezTo>
                        <a:pt x="116" y="502"/>
                        <a:pt x="117" y="495"/>
                        <a:pt x="115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3" y="482"/>
                        <a:pt x="116" y="475"/>
                        <a:pt x="122" y="471"/>
                      </a:cubicBezTo>
                      <a:cubicBezTo>
                        <a:pt x="123" y="470"/>
                        <a:pt x="124" y="469"/>
                        <a:pt x="125" y="469"/>
                      </a:cubicBezTo>
                      <a:cubicBezTo>
                        <a:pt x="211" y="518"/>
                        <a:pt x="211" y="518"/>
                        <a:pt x="211" y="518"/>
                      </a:cubicBezTo>
                      <a:cubicBezTo>
                        <a:pt x="306" y="354"/>
                        <a:pt x="484" y="243"/>
                        <a:pt x="687" y="243"/>
                      </a:cubicBezTo>
                      <a:cubicBezTo>
                        <a:pt x="891" y="243"/>
                        <a:pt x="1069" y="354"/>
                        <a:pt x="1164" y="518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7200000">
                <a:off x="2059" y="1386"/>
                <a:ext cx="1616" cy="1614"/>
                <a:chOff x="2060" y="1387"/>
                <a:chExt cx="1616" cy="1614"/>
              </a:xfrm>
            </p:grpSpPr>
            <p:sp>
              <p:nvSpPr>
                <p:cNvPr id="25621" name="Freeform 15"/>
                <p:cNvSpPr>
                  <a:spLocks/>
                </p:cNvSpPr>
                <p:nvPr/>
              </p:nvSpPr>
              <p:spPr bwMode="gray">
                <a:xfrm>
                  <a:off x="2060" y="1387"/>
                  <a:ext cx="808" cy="1225"/>
                </a:xfrm>
                <a:custGeom>
                  <a:avLst/>
                  <a:gdLst>
                    <a:gd name="T0" fmla="*/ 550 w 550"/>
                    <a:gd name="T1" fmla="*/ 132 h 836"/>
                    <a:gd name="T2" fmla="*/ 547 w 550"/>
                    <a:gd name="T3" fmla="*/ 130 h 836"/>
                    <a:gd name="T4" fmla="*/ 529 w 550"/>
                    <a:gd name="T5" fmla="*/ 133 h 836"/>
                    <a:gd name="T6" fmla="*/ 529 w 550"/>
                    <a:gd name="T7" fmla="*/ 133 h 836"/>
                    <a:gd name="T8" fmla="*/ 509 w 550"/>
                    <a:gd name="T9" fmla="*/ 141 h 836"/>
                    <a:gd name="T10" fmla="*/ 480 w 550"/>
                    <a:gd name="T11" fmla="*/ 111 h 836"/>
                    <a:gd name="T12" fmla="*/ 509 w 550"/>
                    <a:gd name="T13" fmla="*/ 80 h 836"/>
                    <a:gd name="T14" fmla="*/ 529 w 550"/>
                    <a:gd name="T15" fmla="*/ 88 h 836"/>
                    <a:gd name="T16" fmla="*/ 547 w 550"/>
                    <a:gd name="T17" fmla="*/ 91 h 836"/>
                    <a:gd name="T18" fmla="*/ 550 w 550"/>
                    <a:gd name="T19" fmla="*/ 89 h 836"/>
                    <a:gd name="T20" fmla="*/ 550 w 550"/>
                    <a:gd name="T21" fmla="*/ 82 h 836"/>
                    <a:gd name="T22" fmla="*/ 550 w 550"/>
                    <a:gd name="T23" fmla="*/ 0 h 836"/>
                    <a:gd name="T24" fmla="*/ 0 w 550"/>
                    <a:gd name="T25" fmla="*/ 550 h 836"/>
                    <a:gd name="T26" fmla="*/ 74 w 550"/>
                    <a:gd name="T27" fmla="*/ 825 h 836"/>
                    <a:gd name="T28" fmla="*/ 153 w 550"/>
                    <a:gd name="T29" fmla="*/ 780 h 836"/>
                    <a:gd name="T30" fmla="*/ 158 w 550"/>
                    <a:gd name="T31" fmla="*/ 796 h 836"/>
                    <a:gd name="T32" fmla="*/ 161 w 550"/>
                    <a:gd name="T33" fmla="*/ 817 h 836"/>
                    <a:gd name="T34" fmla="*/ 202 w 550"/>
                    <a:gd name="T35" fmla="*/ 827 h 836"/>
                    <a:gd name="T36" fmla="*/ 214 w 550"/>
                    <a:gd name="T37" fmla="*/ 786 h 836"/>
                    <a:gd name="T38" fmla="*/ 198 w 550"/>
                    <a:gd name="T39" fmla="*/ 773 h 836"/>
                    <a:gd name="T40" fmla="*/ 198 w 550"/>
                    <a:gd name="T41" fmla="*/ 773 h 836"/>
                    <a:gd name="T42" fmla="*/ 186 w 550"/>
                    <a:gd name="T43" fmla="*/ 761 h 836"/>
                    <a:gd name="T44" fmla="*/ 266 w 550"/>
                    <a:gd name="T45" fmla="*/ 714 h 836"/>
                    <a:gd name="T46" fmla="*/ 222 w 550"/>
                    <a:gd name="T47" fmla="*/ 550 h 836"/>
                    <a:gd name="T48" fmla="*/ 550 w 550"/>
                    <a:gd name="T49" fmla="*/ 222 h 836"/>
                    <a:gd name="T50" fmla="*/ 550 w 550"/>
                    <a:gd name="T51" fmla="*/ 143 h 836"/>
                    <a:gd name="T52" fmla="*/ 550 w 550"/>
                    <a:gd name="T53" fmla="*/ 132 h 8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0"/>
                    <a:gd name="T82" fmla="*/ 0 h 836"/>
                    <a:gd name="T83" fmla="*/ 550 w 550"/>
                    <a:gd name="T84" fmla="*/ 836 h 8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0" h="836">
                      <a:moveTo>
                        <a:pt x="550" y="132"/>
                      </a:moveTo>
                      <a:cubicBezTo>
                        <a:pt x="549" y="131"/>
                        <a:pt x="548" y="131"/>
                        <a:pt x="547" y="130"/>
                      </a:cubicBezTo>
                      <a:cubicBezTo>
                        <a:pt x="540" y="127"/>
                        <a:pt x="533" y="129"/>
                        <a:pt x="529" y="133"/>
                      </a:cubicBezTo>
                      <a:cubicBezTo>
                        <a:pt x="529" y="133"/>
                        <a:pt x="529" y="133"/>
                        <a:pt x="529" y="133"/>
                      </a:cubicBezTo>
                      <a:cubicBezTo>
                        <a:pt x="523" y="138"/>
                        <a:pt x="517" y="141"/>
                        <a:pt x="509" y="141"/>
                      </a:cubicBezTo>
                      <a:cubicBezTo>
                        <a:pt x="493" y="141"/>
                        <a:pt x="480" y="127"/>
                        <a:pt x="480" y="111"/>
                      </a:cubicBezTo>
                      <a:cubicBezTo>
                        <a:pt x="480" y="94"/>
                        <a:pt x="493" y="80"/>
                        <a:pt x="509" y="80"/>
                      </a:cubicBezTo>
                      <a:cubicBezTo>
                        <a:pt x="517" y="80"/>
                        <a:pt x="524" y="83"/>
                        <a:pt x="529" y="88"/>
                      </a:cubicBezTo>
                      <a:cubicBezTo>
                        <a:pt x="533" y="93"/>
                        <a:pt x="540" y="94"/>
                        <a:pt x="547" y="91"/>
                      </a:cubicBezTo>
                      <a:cubicBezTo>
                        <a:pt x="548" y="91"/>
                        <a:pt x="549" y="90"/>
                        <a:pt x="550" y="89"/>
                      </a:cubicBezTo>
                      <a:cubicBezTo>
                        <a:pt x="550" y="82"/>
                        <a:pt x="550" y="82"/>
                        <a:pt x="550" y="82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246" y="0"/>
                        <a:pt x="0" y="246"/>
                        <a:pt x="0" y="550"/>
                      </a:cubicBezTo>
                      <a:cubicBezTo>
                        <a:pt x="0" y="651"/>
                        <a:pt x="27" y="745"/>
                        <a:pt x="74" y="825"/>
                      </a:cubicBezTo>
                      <a:cubicBezTo>
                        <a:pt x="153" y="780"/>
                        <a:pt x="153" y="780"/>
                        <a:pt x="153" y="780"/>
                      </a:cubicBezTo>
                      <a:cubicBezTo>
                        <a:pt x="158" y="784"/>
                        <a:pt x="160" y="791"/>
                        <a:pt x="158" y="796"/>
                      </a:cubicBezTo>
                      <a:cubicBezTo>
                        <a:pt x="157" y="803"/>
                        <a:pt x="158" y="810"/>
                        <a:pt x="161" y="817"/>
                      </a:cubicBezTo>
                      <a:cubicBezTo>
                        <a:pt x="170" y="831"/>
                        <a:pt x="188" y="836"/>
                        <a:pt x="202" y="827"/>
                      </a:cubicBezTo>
                      <a:cubicBezTo>
                        <a:pt x="217" y="819"/>
                        <a:pt x="222" y="801"/>
                        <a:pt x="214" y="786"/>
                      </a:cubicBezTo>
                      <a:cubicBezTo>
                        <a:pt x="210" y="780"/>
                        <a:pt x="204" y="776"/>
                        <a:pt x="198" y="773"/>
                      </a:cubicBezTo>
                      <a:cubicBezTo>
                        <a:pt x="198" y="773"/>
                        <a:pt x="198" y="773"/>
                        <a:pt x="198" y="773"/>
                      </a:cubicBezTo>
                      <a:cubicBezTo>
                        <a:pt x="192" y="772"/>
                        <a:pt x="187" y="767"/>
                        <a:pt x="186" y="761"/>
                      </a:cubicBezTo>
                      <a:cubicBezTo>
                        <a:pt x="266" y="714"/>
                        <a:pt x="266" y="714"/>
                        <a:pt x="266" y="714"/>
                      </a:cubicBezTo>
                      <a:cubicBezTo>
                        <a:pt x="238" y="666"/>
                        <a:pt x="222" y="610"/>
                        <a:pt x="222" y="550"/>
                      </a:cubicBezTo>
                      <a:cubicBezTo>
                        <a:pt x="222" y="369"/>
                        <a:pt x="369" y="222"/>
                        <a:pt x="550" y="222"/>
                      </a:cubicBezTo>
                      <a:cubicBezTo>
                        <a:pt x="550" y="143"/>
                        <a:pt x="550" y="143"/>
                        <a:pt x="550" y="143"/>
                      </a:cubicBezTo>
                      <a:lnTo>
                        <a:pt x="550" y="132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2" name="Freeform 16"/>
                <p:cNvSpPr>
                  <a:spLocks/>
                </p:cNvSpPr>
                <p:nvPr/>
              </p:nvSpPr>
              <p:spPr bwMode="gray">
                <a:xfrm>
                  <a:off x="2764" y="1387"/>
                  <a:ext cx="912" cy="1210"/>
                </a:xfrm>
                <a:custGeom>
                  <a:avLst/>
                  <a:gdLst>
                    <a:gd name="T0" fmla="*/ 70 w 621"/>
                    <a:gd name="T1" fmla="*/ 0 h 826"/>
                    <a:gd name="T2" fmla="*/ 70 w 621"/>
                    <a:gd name="T3" fmla="*/ 82 h 826"/>
                    <a:gd name="T4" fmla="*/ 70 w 621"/>
                    <a:gd name="T5" fmla="*/ 89 h 826"/>
                    <a:gd name="T6" fmla="*/ 67 w 621"/>
                    <a:gd name="T7" fmla="*/ 91 h 826"/>
                    <a:gd name="T8" fmla="*/ 49 w 621"/>
                    <a:gd name="T9" fmla="*/ 88 h 826"/>
                    <a:gd name="T10" fmla="*/ 29 w 621"/>
                    <a:gd name="T11" fmla="*/ 80 h 826"/>
                    <a:gd name="T12" fmla="*/ 0 w 621"/>
                    <a:gd name="T13" fmla="*/ 111 h 826"/>
                    <a:gd name="T14" fmla="*/ 29 w 621"/>
                    <a:gd name="T15" fmla="*/ 141 h 826"/>
                    <a:gd name="T16" fmla="*/ 49 w 621"/>
                    <a:gd name="T17" fmla="*/ 133 h 826"/>
                    <a:gd name="T18" fmla="*/ 49 w 621"/>
                    <a:gd name="T19" fmla="*/ 133 h 826"/>
                    <a:gd name="T20" fmla="*/ 67 w 621"/>
                    <a:gd name="T21" fmla="*/ 130 h 826"/>
                    <a:gd name="T22" fmla="*/ 70 w 621"/>
                    <a:gd name="T23" fmla="*/ 132 h 826"/>
                    <a:gd name="T24" fmla="*/ 70 w 621"/>
                    <a:gd name="T25" fmla="*/ 143 h 826"/>
                    <a:gd name="T26" fmla="*/ 70 w 621"/>
                    <a:gd name="T27" fmla="*/ 222 h 826"/>
                    <a:gd name="T28" fmla="*/ 70 w 621"/>
                    <a:gd name="T29" fmla="*/ 222 h 826"/>
                    <a:gd name="T30" fmla="*/ 398 w 621"/>
                    <a:gd name="T31" fmla="*/ 550 h 826"/>
                    <a:gd name="T32" fmla="*/ 354 w 621"/>
                    <a:gd name="T33" fmla="*/ 714 h 826"/>
                    <a:gd name="T34" fmla="*/ 433 w 621"/>
                    <a:gd name="T35" fmla="*/ 759 h 826"/>
                    <a:gd name="T36" fmla="*/ 436 w 621"/>
                    <a:gd name="T37" fmla="*/ 758 h 826"/>
                    <a:gd name="T38" fmla="*/ 443 w 621"/>
                    <a:gd name="T39" fmla="*/ 740 h 826"/>
                    <a:gd name="T40" fmla="*/ 443 w 621"/>
                    <a:gd name="T41" fmla="*/ 740 h 826"/>
                    <a:gd name="T42" fmla="*/ 446 w 621"/>
                    <a:gd name="T43" fmla="*/ 720 h 826"/>
                    <a:gd name="T44" fmla="*/ 487 w 621"/>
                    <a:gd name="T45" fmla="*/ 709 h 826"/>
                    <a:gd name="T46" fmla="*/ 498 w 621"/>
                    <a:gd name="T47" fmla="*/ 750 h 826"/>
                    <a:gd name="T48" fmla="*/ 482 w 621"/>
                    <a:gd name="T49" fmla="*/ 763 h 826"/>
                    <a:gd name="T50" fmla="*/ 470 w 621"/>
                    <a:gd name="T51" fmla="*/ 777 h 826"/>
                    <a:gd name="T52" fmla="*/ 470 w 621"/>
                    <a:gd name="T53" fmla="*/ 781 h 826"/>
                    <a:gd name="T54" fmla="*/ 547 w 621"/>
                    <a:gd name="T55" fmla="*/ 826 h 826"/>
                    <a:gd name="T56" fmla="*/ 621 w 621"/>
                    <a:gd name="T57" fmla="*/ 550 h 826"/>
                    <a:gd name="T58" fmla="*/ 70 w 621"/>
                    <a:gd name="T59" fmla="*/ 0 h 82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21"/>
                    <a:gd name="T91" fmla="*/ 0 h 826"/>
                    <a:gd name="T92" fmla="*/ 621 w 621"/>
                    <a:gd name="T93" fmla="*/ 826 h 82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21" h="826">
                      <a:moveTo>
                        <a:pt x="70" y="0"/>
                      </a:moveTo>
                      <a:cubicBezTo>
                        <a:pt x="70" y="82"/>
                        <a:pt x="70" y="82"/>
                        <a:pt x="70" y="82"/>
                      </a:cubicBezTo>
                      <a:cubicBezTo>
                        <a:pt x="70" y="89"/>
                        <a:pt x="70" y="89"/>
                        <a:pt x="70" y="89"/>
                      </a:cubicBezTo>
                      <a:cubicBezTo>
                        <a:pt x="69" y="90"/>
                        <a:pt x="68" y="91"/>
                        <a:pt x="67" y="91"/>
                      </a:cubicBezTo>
                      <a:cubicBezTo>
                        <a:pt x="60" y="94"/>
                        <a:pt x="53" y="93"/>
                        <a:pt x="49" y="88"/>
                      </a:cubicBezTo>
                      <a:cubicBezTo>
                        <a:pt x="44" y="83"/>
                        <a:pt x="37" y="80"/>
                        <a:pt x="29" y="80"/>
                      </a:cubicBezTo>
                      <a:cubicBezTo>
                        <a:pt x="13" y="80"/>
                        <a:pt x="0" y="94"/>
                        <a:pt x="0" y="111"/>
                      </a:cubicBezTo>
                      <a:cubicBezTo>
                        <a:pt x="0" y="127"/>
                        <a:pt x="13" y="141"/>
                        <a:pt x="29" y="141"/>
                      </a:cubicBezTo>
                      <a:cubicBezTo>
                        <a:pt x="37" y="141"/>
                        <a:pt x="43" y="138"/>
                        <a:pt x="49" y="133"/>
                      </a:cubicBezTo>
                      <a:cubicBezTo>
                        <a:pt x="49" y="133"/>
                        <a:pt x="49" y="133"/>
                        <a:pt x="49" y="133"/>
                      </a:cubicBezTo>
                      <a:cubicBezTo>
                        <a:pt x="53" y="129"/>
                        <a:pt x="60" y="127"/>
                        <a:pt x="67" y="130"/>
                      </a:cubicBezTo>
                      <a:cubicBezTo>
                        <a:pt x="68" y="131"/>
                        <a:pt x="69" y="131"/>
                        <a:pt x="70" y="132"/>
                      </a:cubicBezTo>
                      <a:cubicBezTo>
                        <a:pt x="70" y="143"/>
                        <a:pt x="70" y="143"/>
                        <a:pt x="70" y="143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252" y="222"/>
                        <a:pt x="398" y="369"/>
                        <a:pt x="398" y="550"/>
                      </a:cubicBezTo>
                      <a:cubicBezTo>
                        <a:pt x="398" y="610"/>
                        <a:pt x="382" y="666"/>
                        <a:pt x="354" y="714"/>
                      </a:cubicBezTo>
                      <a:cubicBezTo>
                        <a:pt x="433" y="759"/>
                        <a:pt x="433" y="759"/>
                        <a:pt x="433" y="759"/>
                      </a:cubicBezTo>
                      <a:cubicBezTo>
                        <a:pt x="434" y="759"/>
                        <a:pt x="435" y="758"/>
                        <a:pt x="436" y="758"/>
                      </a:cubicBezTo>
                      <a:cubicBezTo>
                        <a:pt x="442" y="753"/>
                        <a:pt x="445" y="746"/>
                        <a:pt x="443" y="740"/>
                      </a:cubicBezTo>
                      <a:cubicBezTo>
                        <a:pt x="443" y="740"/>
                        <a:pt x="443" y="740"/>
                        <a:pt x="443" y="740"/>
                      </a:cubicBezTo>
                      <a:cubicBezTo>
                        <a:pt x="441" y="733"/>
                        <a:pt x="442" y="726"/>
                        <a:pt x="446" y="720"/>
                      </a:cubicBezTo>
                      <a:cubicBezTo>
                        <a:pt x="454" y="705"/>
                        <a:pt x="472" y="701"/>
                        <a:pt x="487" y="709"/>
                      </a:cubicBezTo>
                      <a:cubicBezTo>
                        <a:pt x="501" y="717"/>
                        <a:pt x="506" y="736"/>
                        <a:pt x="498" y="750"/>
                      </a:cubicBezTo>
                      <a:cubicBezTo>
                        <a:pt x="494" y="756"/>
                        <a:pt x="489" y="761"/>
                        <a:pt x="482" y="763"/>
                      </a:cubicBezTo>
                      <a:cubicBezTo>
                        <a:pt x="476" y="764"/>
                        <a:pt x="471" y="770"/>
                        <a:pt x="470" y="777"/>
                      </a:cubicBezTo>
                      <a:cubicBezTo>
                        <a:pt x="470" y="778"/>
                        <a:pt x="470" y="780"/>
                        <a:pt x="470" y="781"/>
                      </a:cubicBezTo>
                      <a:cubicBezTo>
                        <a:pt x="547" y="826"/>
                        <a:pt x="547" y="826"/>
                        <a:pt x="547" y="826"/>
                      </a:cubicBezTo>
                      <a:cubicBezTo>
                        <a:pt x="594" y="745"/>
                        <a:pt x="621" y="651"/>
                        <a:pt x="621" y="550"/>
                      </a:cubicBezTo>
                      <a:cubicBezTo>
                        <a:pt x="621" y="246"/>
                        <a:pt x="374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3" name="Freeform 17"/>
                <p:cNvSpPr>
                  <a:spLocks/>
                </p:cNvSpPr>
                <p:nvPr/>
              </p:nvSpPr>
              <p:spPr bwMode="gray">
                <a:xfrm>
                  <a:off x="2169" y="2414"/>
                  <a:ext cx="1397" cy="587"/>
                </a:xfrm>
                <a:custGeom>
                  <a:avLst/>
                  <a:gdLst>
                    <a:gd name="T0" fmla="*/ 876 w 953"/>
                    <a:gd name="T1" fmla="*/ 80 h 400"/>
                    <a:gd name="T2" fmla="*/ 876 w 953"/>
                    <a:gd name="T3" fmla="*/ 76 h 400"/>
                    <a:gd name="T4" fmla="*/ 888 w 953"/>
                    <a:gd name="T5" fmla="*/ 62 h 400"/>
                    <a:gd name="T6" fmla="*/ 904 w 953"/>
                    <a:gd name="T7" fmla="*/ 49 h 400"/>
                    <a:gd name="T8" fmla="*/ 893 w 953"/>
                    <a:gd name="T9" fmla="*/ 8 h 400"/>
                    <a:gd name="T10" fmla="*/ 852 w 953"/>
                    <a:gd name="T11" fmla="*/ 19 h 400"/>
                    <a:gd name="T12" fmla="*/ 849 w 953"/>
                    <a:gd name="T13" fmla="*/ 39 h 400"/>
                    <a:gd name="T14" fmla="*/ 849 w 953"/>
                    <a:gd name="T15" fmla="*/ 39 h 400"/>
                    <a:gd name="T16" fmla="*/ 842 w 953"/>
                    <a:gd name="T17" fmla="*/ 57 h 400"/>
                    <a:gd name="T18" fmla="*/ 839 w 953"/>
                    <a:gd name="T19" fmla="*/ 58 h 400"/>
                    <a:gd name="T20" fmla="*/ 760 w 953"/>
                    <a:gd name="T21" fmla="*/ 13 h 400"/>
                    <a:gd name="T22" fmla="*/ 476 w 953"/>
                    <a:gd name="T23" fmla="*/ 177 h 400"/>
                    <a:gd name="T24" fmla="*/ 192 w 953"/>
                    <a:gd name="T25" fmla="*/ 13 h 400"/>
                    <a:gd name="T26" fmla="*/ 112 w 953"/>
                    <a:gd name="T27" fmla="*/ 60 h 400"/>
                    <a:gd name="T28" fmla="*/ 124 w 953"/>
                    <a:gd name="T29" fmla="*/ 72 h 400"/>
                    <a:gd name="T30" fmla="*/ 124 w 953"/>
                    <a:gd name="T31" fmla="*/ 72 h 400"/>
                    <a:gd name="T32" fmla="*/ 140 w 953"/>
                    <a:gd name="T33" fmla="*/ 85 h 400"/>
                    <a:gd name="T34" fmla="*/ 128 w 953"/>
                    <a:gd name="T35" fmla="*/ 126 h 400"/>
                    <a:gd name="T36" fmla="*/ 87 w 953"/>
                    <a:gd name="T37" fmla="*/ 116 h 400"/>
                    <a:gd name="T38" fmla="*/ 84 w 953"/>
                    <a:gd name="T39" fmla="*/ 95 h 400"/>
                    <a:gd name="T40" fmla="*/ 79 w 953"/>
                    <a:gd name="T41" fmla="*/ 79 h 400"/>
                    <a:gd name="T42" fmla="*/ 0 w 953"/>
                    <a:gd name="T43" fmla="*/ 124 h 400"/>
                    <a:gd name="T44" fmla="*/ 476 w 953"/>
                    <a:gd name="T45" fmla="*/ 400 h 400"/>
                    <a:gd name="T46" fmla="*/ 953 w 953"/>
                    <a:gd name="T47" fmla="*/ 125 h 400"/>
                    <a:gd name="T48" fmla="*/ 876 w 953"/>
                    <a:gd name="T49" fmla="*/ 80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953"/>
                    <a:gd name="T76" fmla="*/ 0 h 400"/>
                    <a:gd name="T77" fmla="*/ 953 w 953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953" h="400">
                      <a:moveTo>
                        <a:pt x="876" y="80"/>
                      </a:moveTo>
                      <a:cubicBezTo>
                        <a:pt x="876" y="79"/>
                        <a:pt x="876" y="77"/>
                        <a:pt x="876" y="76"/>
                      </a:cubicBezTo>
                      <a:cubicBezTo>
                        <a:pt x="877" y="69"/>
                        <a:pt x="882" y="63"/>
                        <a:pt x="888" y="62"/>
                      </a:cubicBezTo>
                      <a:cubicBezTo>
                        <a:pt x="895" y="60"/>
                        <a:pt x="900" y="55"/>
                        <a:pt x="904" y="49"/>
                      </a:cubicBezTo>
                      <a:cubicBezTo>
                        <a:pt x="912" y="35"/>
                        <a:pt x="907" y="16"/>
                        <a:pt x="893" y="8"/>
                      </a:cubicBezTo>
                      <a:cubicBezTo>
                        <a:pt x="878" y="0"/>
                        <a:pt x="860" y="4"/>
                        <a:pt x="852" y="19"/>
                      </a:cubicBezTo>
                      <a:cubicBezTo>
                        <a:pt x="848" y="25"/>
                        <a:pt x="847" y="32"/>
                        <a:pt x="849" y="39"/>
                      </a:cubicBezTo>
                      <a:cubicBezTo>
                        <a:pt x="849" y="39"/>
                        <a:pt x="849" y="39"/>
                        <a:pt x="849" y="39"/>
                      </a:cubicBezTo>
                      <a:cubicBezTo>
                        <a:pt x="851" y="45"/>
                        <a:pt x="848" y="52"/>
                        <a:pt x="842" y="57"/>
                      </a:cubicBezTo>
                      <a:cubicBezTo>
                        <a:pt x="841" y="57"/>
                        <a:pt x="840" y="58"/>
                        <a:pt x="839" y="58"/>
                      </a:cubicBezTo>
                      <a:cubicBezTo>
                        <a:pt x="760" y="13"/>
                        <a:pt x="760" y="13"/>
                        <a:pt x="760" y="13"/>
                      </a:cubicBezTo>
                      <a:cubicBezTo>
                        <a:pt x="704" y="111"/>
                        <a:pt x="598" y="177"/>
                        <a:pt x="476" y="177"/>
                      </a:cubicBezTo>
                      <a:cubicBezTo>
                        <a:pt x="355" y="177"/>
                        <a:pt x="249" y="111"/>
                        <a:pt x="192" y="13"/>
                      </a:cubicBezTo>
                      <a:cubicBezTo>
                        <a:pt x="112" y="60"/>
                        <a:pt x="112" y="60"/>
                        <a:pt x="112" y="60"/>
                      </a:cubicBezTo>
                      <a:cubicBezTo>
                        <a:pt x="113" y="66"/>
                        <a:pt x="118" y="71"/>
                        <a:pt x="124" y="72"/>
                      </a:cubicBezTo>
                      <a:cubicBezTo>
                        <a:pt x="124" y="72"/>
                        <a:pt x="124" y="72"/>
                        <a:pt x="124" y="72"/>
                      </a:cubicBezTo>
                      <a:cubicBezTo>
                        <a:pt x="130" y="75"/>
                        <a:pt x="136" y="79"/>
                        <a:pt x="140" y="85"/>
                      </a:cubicBezTo>
                      <a:cubicBezTo>
                        <a:pt x="148" y="100"/>
                        <a:pt x="143" y="118"/>
                        <a:pt x="128" y="126"/>
                      </a:cubicBezTo>
                      <a:cubicBezTo>
                        <a:pt x="114" y="135"/>
                        <a:pt x="96" y="130"/>
                        <a:pt x="87" y="116"/>
                      </a:cubicBezTo>
                      <a:cubicBezTo>
                        <a:pt x="84" y="109"/>
                        <a:pt x="83" y="102"/>
                        <a:pt x="84" y="95"/>
                      </a:cubicBezTo>
                      <a:cubicBezTo>
                        <a:pt x="86" y="90"/>
                        <a:pt x="84" y="83"/>
                        <a:pt x="79" y="79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95" y="289"/>
                        <a:pt x="273" y="400"/>
                        <a:pt x="476" y="400"/>
                      </a:cubicBezTo>
                      <a:cubicBezTo>
                        <a:pt x="680" y="400"/>
                        <a:pt x="858" y="289"/>
                        <a:pt x="953" y="125"/>
                      </a:cubicBezTo>
                      <a:lnTo>
                        <a:pt x="876" y="8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5618" name="Oval 18"/>
            <p:cNvSpPr>
              <a:spLocks noChangeArrowheads="1"/>
            </p:cNvSpPr>
            <p:nvPr/>
          </p:nvSpPr>
          <p:spPr bwMode="auto">
            <a:xfrm>
              <a:off x="1460" y="1637"/>
              <a:ext cx="345" cy="344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8F8F8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r-TR" sz="3800" noProof="1">
                <a:solidFill>
                  <a:srgbClr val="000000"/>
                </a:solidFill>
              </a:endParaRPr>
            </a:p>
          </p:txBody>
        </p: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PROTON IŞINLAR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2" name="Picture 2" descr="C:\Users\ahmet\Desktop\Bittorrent Pl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2" y="1959769"/>
            <a:ext cx="674687" cy="67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986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PROTON IŞINLAR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2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Proton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ışınları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vücudun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derinliklerine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girebilir ve dokulara hafif derecede nüfuz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edebilir.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Bu nedenle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vücuda zararlıdır. 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166" y="1342"/>
            <a:chExt cx="934" cy="934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66" y="1342"/>
              <a:ext cx="934" cy="934"/>
              <a:chOff x="1710" y="1035"/>
              <a:chExt cx="2316" cy="2316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3600000">
                <a:off x="1710" y="1035"/>
                <a:ext cx="2316" cy="2316"/>
                <a:chOff x="1710" y="1035"/>
                <a:chExt cx="2316" cy="2316"/>
              </a:xfrm>
            </p:grpSpPr>
            <p:sp>
              <p:nvSpPr>
                <p:cNvPr id="25624" name="Freeform 11"/>
                <p:cNvSpPr>
                  <a:spLocks/>
                </p:cNvSpPr>
                <p:nvPr/>
              </p:nvSpPr>
              <p:spPr bwMode="gray">
                <a:xfrm>
                  <a:off x="2866" y="1599"/>
                  <a:ext cx="1160" cy="1752"/>
                </a:xfrm>
                <a:custGeom>
                  <a:avLst/>
                  <a:gdLst>
                    <a:gd name="T0" fmla="*/ 688 w 794"/>
                    <a:gd name="T1" fmla="*/ 9 h 1200"/>
                    <a:gd name="T2" fmla="*/ 602 w 794"/>
                    <a:gd name="T3" fmla="*/ 59 h 1200"/>
                    <a:gd name="T4" fmla="*/ 598 w 794"/>
                    <a:gd name="T5" fmla="*/ 57 h 1200"/>
                    <a:gd name="T6" fmla="*/ 592 w 794"/>
                    <a:gd name="T7" fmla="*/ 40 h 1200"/>
                    <a:gd name="T8" fmla="*/ 589 w 794"/>
                    <a:gd name="T9" fmla="*/ 19 h 1200"/>
                    <a:gd name="T10" fmla="*/ 548 w 794"/>
                    <a:gd name="T11" fmla="*/ 8 h 1200"/>
                    <a:gd name="T12" fmla="*/ 537 w 794"/>
                    <a:gd name="T13" fmla="*/ 49 h 1200"/>
                    <a:gd name="T14" fmla="*/ 553 w 794"/>
                    <a:gd name="T15" fmla="*/ 62 h 1200"/>
                    <a:gd name="T16" fmla="*/ 553 w 794"/>
                    <a:gd name="T17" fmla="*/ 62 h 1200"/>
                    <a:gd name="T18" fmla="*/ 565 w 794"/>
                    <a:gd name="T19" fmla="*/ 76 h 1200"/>
                    <a:gd name="T20" fmla="*/ 565 w 794"/>
                    <a:gd name="T21" fmla="*/ 80 h 1200"/>
                    <a:gd name="T22" fmla="*/ 477 w 794"/>
                    <a:gd name="T23" fmla="*/ 131 h 1200"/>
                    <a:gd name="T24" fmla="*/ 551 w 794"/>
                    <a:gd name="T25" fmla="*/ 406 h 1200"/>
                    <a:gd name="T26" fmla="*/ 477 w 794"/>
                    <a:gd name="T27" fmla="*/ 681 h 1200"/>
                    <a:gd name="T28" fmla="*/ 0 w 794"/>
                    <a:gd name="T29" fmla="*/ 957 h 1200"/>
                    <a:gd name="T30" fmla="*/ 0 w 794"/>
                    <a:gd name="T31" fmla="*/ 1047 h 1200"/>
                    <a:gd name="T32" fmla="*/ 0 w 794"/>
                    <a:gd name="T33" fmla="*/ 1058 h 1200"/>
                    <a:gd name="T34" fmla="*/ 4 w 794"/>
                    <a:gd name="T35" fmla="*/ 1060 h 1200"/>
                    <a:gd name="T36" fmla="*/ 22 w 794"/>
                    <a:gd name="T37" fmla="*/ 1056 h 1200"/>
                    <a:gd name="T38" fmla="*/ 22 w 794"/>
                    <a:gd name="T39" fmla="*/ 1056 h 1200"/>
                    <a:gd name="T40" fmla="*/ 42 w 794"/>
                    <a:gd name="T41" fmla="*/ 1049 h 1200"/>
                    <a:gd name="T42" fmla="*/ 71 w 794"/>
                    <a:gd name="T43" fmla="*/ 1079 h 1200"/>
                    <a:gd name="T44" fmla="*/ 42 w 794"/>
                    <a:gd name="T45" fmla="*/ 1110 h 1200"/>
                    <a:gd name="T46" fmla="*/ 22 w 794"/>
                    <a:gd name="T47" fmla="*/ 1102 h 1200"/>
                    <a:gd name="T48" fmla="*/ 4 w 794"/>
                    <a:gd name="T49" fmla="*/ 1099 h 1200"/>
                    <a:gd name="T50" fmla="*/ 0 w 794"/>
                    <a:gd name="T51" fmla="*/ 1101 h 1200"/>
                    <a:gd name="T52" fmla="*/ 0 w 794"/>
                    <a:gd name="T53" fmla="*/ 1108 h 1200"/>
                    <a:gd name="T54" fmla="*/ 0 w 794"/>
                    <a:gd name="T55" fmla="*/ 1200 h 1200"/>
                    <a:gd name="T56" fmla="*/ 688 w 794"/>
                    <a:gd name="T57" fmla="*/ 803 h 1200"/>
                    <a:gd name="T58" fmla="*/ 794 w 794"/>
                    <a:gd name="T59" fmla="*/ 406 h 1200"/>
                    <a:gd name="T60" fmla="*/ 688 w 794"/>
                    <a:gd name="T61" fmla="*/ 9 h 12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794"/>
                    <a:gd name="T94" fmla="*/ 0 h 1200"/>
                    <a:gd name="T95" fmla="*/ 794 w 794"/>
                    <a:gd name="T96" fmla="*/ 1200 h 120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794" h="1200">
                      <a:moveTo>
                        <a:pt x="688" y="9"/>
                      </a:move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58"/>
                        <a:pt x="600" y="58"/>
                        <a:pt x="598" y="57"/>
                      </a:cubicBezTo>
                      <a:cubicBezTo>
                        <a:pt x="593" y="53"/>
                        <a:pt x="590" y="45"/>
                        <a:pt x="592" y="40"/>
                      </a:cubicBezTo>
                      <a:cubicBezTo>
                        <a:pt x="594" y="33"/>
                        <a:pt x="593" y="25"/>
                        <a:pt x="589" y="19"/>
                      </a:cubicBezTo>
                      <a:cubicBezTo>
                        <a:pt x="581" y="5"/>
                        <a:pt x="563" y="0"/>
                        <a:pt x="548" y="8"/>
                      </a:cubicBezTo>
                      <a:cubicBezTo>
                        <a:pt x="534" y="17"/>
                        <a:pt x="529" y="35"/>
                        <a:pt x="537" y="49"/>
                      </a:cubicBezTo>
                      <a:cubicBezTo>
                        <a:pt x="540" y="56"/>
                        <a:pt x="546" y="60"/>
                        <a:pt x="553" y="62"/>
                      </a:cubicBezTo>
                      <a:cubicBezTo>
                        <a:pt x="553" y="62"/>
                        <a:pt x="553" y="62"/>
                        <a:pt x="553" y="62"/>
                      </a:cubicBezTo>
                      <a:cubicBezTo>
                        <a:pt x="559" y="63"/>
                        <a:pt x="564" y="69"/>
                        <a:pt x="565" y="76"/>
                      </a:cubicBezTo>
                      <a:cubicBezTo>
                        <a:pt x="565" y="78"/>
                        <a:pt x="565" y="79"/>
                        <a:pt x="565" y="80"/>
                      </a:cubicBezTo>
                      <a:cubicBezTo>
                        <a:pt x="477" y="131"/>
                        <a:pt x="477" y="131"/>
                        <a:pt x="477" y="131"/>
                      </a:cubicBezTo>
                      <a:cubicBezTo>
                        <a:pt x="524" y="212"/>
                        <a:pt x="551" y="306"/>
                        <a:pt x="551" y="406"/>
                      </a:cubicBezTo>
                      <a:cubicBezTo>
                        <a:pt x="551" y="507"/>
                        <a:pt x="524" y="601"/>
                        <a:pt x="477" y="681"/>
                      </a:cubicBezTo>
                      <a:cubicBezTo>
                        <a:pt x="382" y="846"/>
                        <a:pt x="204" y="957"/>
                        <a:pt x="0" y="957"/>
                      </a:cubicBezTo>
                      <a:cubicBezTo>
                        <a:pt x="0" y="1047"/>
                        <a:pt x="0" y="1047"/>
                        <a:pt x="0" y="1047"/>
                      </a:cubicBezTo>
                      <a:cubicBezTo>
                        <a:pt x="0" y="1058"/>
                        <a:pt x="0" y="1058"/>
                        <a:pt x="0" y="1058"/>
                      </a:cubicBezTo>
                      <a:cubicBezTo>
                        <a:pt x="2" y="1058"/>
                        <a:pt x="3" y="1059"/>
                        <a:pt x="4" y="1060"/>
                      </a:cubicBezTo>
                      <a:cubicBezTo>
                        <a:pt x="10" y="1063"/>
                        <a:pt x="18" y="1061"/>
                        <a:pt x="22" y="1056"/>
                      </a:cubicBezTo>
                      <a:cubicBezTo>
                        <a:pt x="22" y="1056"/>
                        <a:pt x="22" y="1056"/>
                        <a:pt x="22" y="1056"/>
                      </a:cubicBezTo>
                      <a:cubicBezTo>
                        <a:pt x="27" y="1052"/>
                        <a:pt x="34" y="1049"/>
                        <a:pt x="42" y="1049"/>
                      </a:cubicBezTo>
                      <a:cubicBezTo>
                        <a:pt x="58" y="1049"/>
                        <a:pt x="71" y="1063"/>
                        <a:pt x="71" y="1079"/>
                      </a:cubicBezTo>
                      <a:cubicBezTo>
                        <a:pt x="71" y="1096"/>
                        <a:pt x="58" y="1110"/>
                        <a:pt x="42" y="1110"/>
                      </a:cubicBezTo>
                      <a:cubicBezTo>
                        <a:pt x="34" y="1110"/>
                        <a:pt x="27" y="1107"/>
                        <a:pt x="22" y="1102"/>
                      </a:cubicBezTo>
                      <a:cubicBezTo>
                        <a:pt x="18" y="1097"/>
                        <a:pt x="10" y="1096"/>
                        <a:pt x="4" y="1099"/>
                      </a:cubicBezTo>
                      <a:cubicBezTo>
                        <a:pt x="3" y="1099"/>
                        <a:pt x="2" y="1100"/>
                        <a:pt x="0" y="1101"/>
                      </a:cubicBezTo>
                      <a:cubicBezTo>
                        <a:pt x="0" y="1108"/>
                        <a:pt x="0" y="1108"/>
                        <a:pt x="0" y="1108"/>
                      </a:cubicBezTo>
                      <a:cubicBezTo>
                        <a:pt x="0" y="1200"/>
                        <a:pt x="0" y="1200"/>
                        <a:pt x="0" y="1200"/>
                      </a:cubicBezTo>
                      <a:cubicBezTo>
                        <a:pt x="294" y="1200"/>
                        <a:pt x="551" y="1040"/>
                        <a:pt x="688" y="803"/>
                      </a:cubicBezTo>
                      <a:cubicBezTo>
                        <a:pt x="755" y="686"/>
                        <a:pt x="794" y="551"/>
                        <a:pt x="794" y="406"/>
                      </a:cubicBezTo>
                      <a:cubicBezTo>
                        <a:pt x="794" y="262"/>
                        <a:pt x="755" y="126"/>
                        <a:pt x="688" y="9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5" name="Freeform 12"/>
                <p:cNvSpPr>
                  <a:spLocks/>
                </p:cNvSpPr>
                <p:nvPr/>
              </p:nvSpPr>
              <p:spPr bwMode="gray">
                <a:xfrm>
                  <a:off x="1710" y="1612"/>
                  <a:ext cx="1262" cy="1739"/>
                </a:xfrm>
                <a:custGeom>
                  <a:avLst/>
                  <a:gdLst>
                    <a:gd name="T0" fmla="*/ 835 w 864"/>
                    <a:gd name="T1" fmla="*/ 1040 h 1191"/>
                    <a:gd name="T2" fmla="*/ 815 w 864"/>
                    <a:gd name="T3" fmla="*/ 1047 h 1191"/>
                    <a:gd name="T4" fmla="*/ 815 w 864"/>
                    <a:gd name="T5" fmla="*/ 1047 h 1191"/>
                    <a:gd name="T6" fmla="*/ 797 w 864"/>
                    <a:gd name="T7" fmla="*/ 1051 h 1191"/>
                    <a:gd name="T8" fmla="*/ 793 w 864"/>
                    <a:gd name="T9" fmla="*/ 1049 h 1191"/>
                    <a:gd name="T10" fmla="*/ 793 w 864"/>
                    <a:gd name="T11" fmla="*/ 1038 h 1191"/>
                    <a:gd name="T12" fmla="*/ 793 w 864"/>
                    <a:gd name="T13" fmla="*/ 948 h 1191"/>
                    <a:gd name="T14" fmla="*/ 317 w 864"/>
                    <a:gd name="T15" fmla="*/ 672 h 1191"/>
                    <a:gd name="T16" fmla="*/ 243 w 864"/>
                    <a:gd name="T17" fmla="*/ 397 h 1191"/>
                    <a:gd name="T18" fmla="*/ 317 w 864"/>
                    <a:gd name="T19" fmla="*/ 122 h 1191"/>
                    <a:gd name="T20" fmla="*/ 231 w 864"/>
                    <a:gd name="T21" fmla="*/ 73 h 1191"/>
                    <a:gd name="T22" fmla="*/ 228 w 864"/>
                    <a:gd name="T23" fmla="*/ 75 h 1191"/>
                    <a:gd name="T24" fmla="*/ 221 w 864"/>
                    <a:gd name="T25" fmla="*/ 92 h 1191"/>
                    <a:gd name="T26" fmla="*/ 221 w 864"/>
                    <a:gd name="T27" fmla="*/ 92 h 1191"/>
                    <a:gd name="T28" fmla="*/ 218 w 864"/>
                    <a:gd name="T29" fmla="*/ 113 h 1191"/>
                    <a:gd name="T30" fmla="*/ 177 w 864"/>
                    <a:gd name="T31" fmla="*/ 123 h 1191"/>
                    <a:gd name="T32" fmla="*/ 166 w 864"/>
                    <a:gd name="T33" fmla="*/ 82 h 1191"/>
                    <a:gd name="T34" fmla="*/ 182 w 864"/>
                    <a:gd name="T35" fmla="*/ 69 h 1191"/>
                    <a:gd name="T36" fmla="*/ 194 w 864"/>
                    <a:gd name="T37" fmla="*/ 55 h 1191"/>
                    <a:gd name="T38" fmla="*/ 194 w 864"/>
                    <a:gd name="T39" fmla="*/ 51 h 1191"/>
                    <a:gd name="T40" fmla="*/ 106 w 864"/>
                    <a:gd name="T41" fmla="*/ 0 h 1191"/>
                    <a:gd name="T42" fmla="*/ 0 w 864"/>
                    <a:gd name="T43" fmla="*/ 397 h 1191"/>
                    <a:gd name="T44" fmla="*/ 106 w 864"/>
                    <a:gd name="T45" fmla="*/ 794 h 1191"/>
                    <a:gd name="T46" fmla="*/ 793 w 864"/>
                    <a:gd name="T47" fmla="*/ 1191 h 1191"/>
                    <a:gd name="T48" fmla="*/ 793 w 864"/>
                    <a:gd name="T49" fmla="*/ 1099 h 1191"/>
                    <a:gd name="T50" fmla="*/ 793 w 864"/>
                    <a:gd name="T51" fmla="*/ 1092 h 1191"/>
                    <a:gd name="T52" fmla="*/ 797 w 864"/>
                    <a:gd name="T53" fmla="*/ 1090 h 1191"/>
                    <a:gd name="T54" fmla="*/ 815 w 864"/>
                    <a:gd name="T55" fmla="*/ 1093 h 1191"/>
                    <a:gd name="T56" fmla="*/ 835 w 864"/>
                    <a:gd name="T57" fmla="*/ 1101 h 1191"/>
                    <a:gd name="T58" fmla="*/ 864 w 864"/>
                    <a:gd name="T59" fmla="*/ 1070 h 1191"/>
                    <a:gd name="T60" fmla="*/ 835 w 864"/>
                    <a:gd name="T61" fmla="*/ 1040 h 119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864"/>
                    <a:gd name="T94" fmla="*/ 0 h 1191"/>
                    <a:gd name="T95" fmla="*/ 864 w 864"/>
                    <a:gd name="T96" fmla="*/ 1191 h 119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864" h="1191">
                      <a:moveTo>
                        <a:pt x="835" y="1040"/>
                      </a:moveTo>
                      <a:cubicBezTo>
                        <a:pt x="827" y="1040"/>
                        <a:pt x="820" y="1043"/>
                        <a:pt x="815" y="1047"/>
                      </a:cubicBezTo>
                      <a:cubicBezTo>
                        <a:pt x="815" y="1047"/>
                        <a:pt x="815" y="1047"/>
                        <a:pt x="815" y="1047"/>
                      </a:cubicBezTo>
                      <a:cubicBezTo>
                        <a:pt x="811" y="1052"/>
                        <a:pt x="803" y="1054"/>
                        <a:pt x="797" y="1051"/>
                      </a:cubicBezTo>
                      <a:cubicBezTo>
                        <a:pt x="796" y="1050"/>
                        <a:pt x="795" y="1049"/>
                        <a:pt x="793" y="1049"/>
                      </a:cubicBezTo>
                      <a:cubicBezTo>
                        <a:pt x="793" y="1038"/>
                        <a:pt x="793" y="1038"/>
                        <a:pt x="793" y="1038"/>
                      </a:cubicBezTo>
                      <a:cubicBezTo>
                        <a:pt x="793" y="948"/>
                        <a:pt x="793" y="948"/>
                        <a:pt x="793" y="948"/>
                      </a:cubicBezTo>
                      <a:cubicBezTo>
                        <a:pt x="590" y="948"/>
                        <a:pt x="412" y="837"/>
                        <a:pt x="317" y="672"/>
                      </a:cubicBezTo>
                      <a:cubicBezTo>
                        <a:pt x="270" y="592"/>
                        <a:pt x="243" y="498"/>
                        <a:pt x="243" y="397"/>
                      </a:cubicBezTo>
                      <a:cubicBezTo>
                        <a:pt x="243" y="297"/>
                        <a:pt x="270" y="203"/>
                        <a:pt x="317" y="122"/>
                      </a:cubicBezTo>
                      <a:cubicBezTo>
                        <a:pt x="231" y="73"/>
                        <a:pt x="231" y="73"/>
                        <a:pt x="231" y="73"/>
                      </a:cubicBezTo>
                      <a:cubicBezTo>
                        <a:pt x="230" y="73"/>
                        <a:pt x="229" y="74"/>
                        <a:pt x="228" y="75"/>
                      </a:cubicBezTo>
                      <a:cubicBezTo>
                        <a:pt x="222" y="79"/>
                        <a:pt x="219" y="86"/>
                        <a:pt x="221" y="92"/>
                      </a:cubicBezTo>
                      <a:cubicBezTo>
                        <a:pt x="221" y="92"/>
                        <a:pt x="221" y="92"/>
                        <a:pt x="221" y="92"/>
                      </a:cubicBezTo>
                      <a:cubicBezTo>
                        <a:pt x="223" y="99"/>
                        <a:pt x="222" y="106"/>
                        <a:pt x="218" y="113"/>
                      </a:cubicBezTo>
                      <a:cubicBezTo>
                        <a:pt x="210" y="127"/>
                        <a:pt x="192" y="131"/>
                        <a:pt x="177" y="123"/>
                      </a:cubicBezTo>
                      <a:cubicBezTo>
                        <a:pt x="163" y="115"/>
                        <a:pt x="158" y="96"/>
                        <a:pt x="166" y="82"/>
                      </a:cubicBezTo>
                      <a:cubicBezTo>
                        <a:pt x="169" y="76"/>
                        <a:pt x="175" y="71"/>
                        <a:pt x="182" y="69"/>
                      </a:cubicBezTo>
                      <a:cubicBezTo>
                        <a:pt x="188" y="68"/>
                        <a:pt x="193" y="62"/>
                        <a:pt x="194" y="55"/>
                      </a:cubicBezTo>
                      <a:cubicBezTo>
                        <a:pt x="194" y="54"/>
                        <a:pt x="194" y="52"/>
                        <a:pt x="194" y="51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38" y="117"/>
                        <a:pt x="0" y="253"/>
                        <a:pt x="0" y="397"/>
                      </a:cubicBezTo>
                      <a:cubicBezTo>
                        <a:pt x="0" y="542"/>
                        <a:pt x="38" y="677"/>
                        <a:pt x="106" y="794"/>
                      </a:cubicBezTo>
                      <a:cubicBezTo>
                        <a:pt x="243" y="1031"/>
                        <a:pt x="500" y="1191"/>
                        <a:pt x="793" y="1191"/>
                      </a:cubicBezTo>
                      <a:cubicBezTo>
                        <a:pt x="793" y="1099"/>
                        <a:pt x="793" y="1099"/>
                        <a:pt x="793" y="1099"/>
                      </a:cubicBezTo>
                      <a:cubicBezTo>
                        <a:pt x="793" y="1092"/>
                        <a:pt x="793" y="1092"/>
                        <a:pt x="793" y="1092"/>
                      </a:cubicBezTo>
                      <a:cubicBezTo>
                        <a:pt x="795" y="1091"/>
                        <a:pt x="796" y="1090"/>
                        <a:pt x="797" y="1090"/>
                      </a:cubicBezTo>
                      <a:cubicBezTo>
                        <a:pt x="803" y="1087"/>
                        <a:pt x="811" y="1088"/>
                        <a:pt x="815" y="1093"/>
                      </a:cubicBezTo>
                      <a:cubicBezTo>
                        <a:pt x="820" y="1098"/>
                        <a:pt x="827" y="1101"/>
                        <a:pt x="835" y="1101"/>
                      </a:cubicBezTo>
                      <a:cubicBezTo>
                        <a:pt x="851" y="1101"/>
                        <a:pt x="864" y="1087"/>
                        <a:pt x="864" y="1070"/>
                      </a:cubicBezTo>
                      <a:cubicBezTo>
                        <a:pt x="864" y="1054"/>
                        <a:pt x="851" y="1040"/>
                        <a:pt x="835" y="1040"/>
                      </a:cubicBezTo>
                      <a:close/>
                    </a:path>
                  </a:pathLst>
                </a:custGeom>
                <a:solidFill>
                  <a:srgbClr val="A90404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6" name="Freeform 13"/>
                <p:cNvSpPr>
                  <a:spLocks/>
                </p:cNvSpPr>
                <p:nvPr/>
              </p:nvSpPr>
              <p:spPr bwMode="gray">
                <a:xfrm>
                  <a:off x="1862" y="1035"/>
                  <a:ext cx="2010" cy="768"/>
                </a:xfrm>
                <a:custGeom>
                  <a:avLst/>
                  <a:gdLst>
                    <a:gd name="T0" fmla="*/ 1164 w 1375"/>
                    <a:gd name="T1" fmla="*/ 518 h 527"/>
                    <a:gd name="T2" fmla="*/ 1252 w 1375"/>
                    <a:gd name="T3" fmla="*/ 467 h 527"/>
                    <a:gd name="T4" fmla="*/ 1252 w 1375"/>
                    <a:gd name="T5" fmla="*/ 463 h 527"/>
                    <a:gd name="T6" fmla="*/ 1240 w 1375"/>
                    <a:gd name="T7" fmla="*/ 449 h 527"/>
                    <a:gd name="T8" fmla="*/ 1240 w 1375"/>
                    <a:gd name="T9" fmla="*/ 449 h 527"/>
                    <a:gd name="T10" fmla="*/ 1224 w 1375"/>
                    <a:gd name="T11" fmla="*/ 436 h 527"/>
                    <a:gd name="T12" fmla="*/ 1235 w 1375"/>
                    <a:gd name="T13" fmla="*/ 395 h 527"/>
                    <a:gd name="T14" fmla="*/ 1276 w 1375"/>
                    <a:gd name="T15" fmla="*/ 406 h 527"/>
                    <a:gd name="T16" fmla="*/ 1279 w 1375"/>
                    <a:gd name="T17" fmla="*/ 427 h 527"/>
                    <a:gd name="T18" fmla="*/ 1285 w 1375"/>
                    <a:gd name="T19" fmla="*/ 444 h 527"/>
                    <a:gd name="T20" fmla="*/ 1289 w 1375"/>
                    <a:gd name="T21" fmla="*/ 446 h 527"/>
                    <a:gd name="T22" fmla="*/ 1375 w 1375"/>
                    <a:gd name="T23" fmla="*/ 396 h 527"/>
                    <a:gd name="T24" fmla="*/ 687 w 1375"/>
                    <a:gd name="T25" fmla="*/ 0 h 527"/>
                    <a:gd name="T26" fmla="*/ 0 w 1375"/>
                    <a:gd name="T27" fmla="*/ 396 h 527"/>
                    <a:gd name="T28" fmla="*/ 88 w 1375"/>
                    <a:gd name="T29" fmla="*/ 447 h 527"/>
                    <a:gd name="T30" fmla="*/ 88 w 1375"/>
                    <a:gd name="T31" fmla="*/ 451 h 527"/>
                    <a:gd name="T32" fmla="*/ 76 w 1375"/>
                    <a:gd name="T33" fmla="*/ 465 h 527"/>
                    <a:gd name="T34" fmla="*/ 60 w 1375"/>
                    <a:gd name="T35" fmla="*/ 478 h 527"/>
                    <a:gd name="T36" fmla="*/ 71 w 1375"/>
                    <a:gd name="T37" fmla="*/ 519 h 527"/>
                    <a:gd name="T38" fmla="*/ 112 w 1375"/>
                    <a:gd name="T39" fmla="*/ 509 h 527"/>
                    <a:gd name="T40" fmla="*/ 115 w 1375"/>
                    <a:gd name="T41" fmla="*/ 488 h 527"/>
                    <a:gd name="T42" fmla="*/ 115 w 1375"/>
                    <a:gd name="T43" fmla="*/ 488 h 527"/>
                    <a:gd name="T44" fmla="*/ 122 w 1375"/>
                    <a:gd name="T45" fmla="*/ 471 h 527"/>
                    <a:gd name="T46" fmla="*/ 125 w 1375"/>
                    <a:gd name="T47" fmla="*/ 469 h 527"/>
                    <a:gd name="T48" fmla="*/ 211 w 1375"/>
                    <a:gd name="T49" fmla="*/ 518 h 527"/>
                    <a:gd name="T50" fmla="*/ 687 w 1375"/>
                    <a:gd name="T51" fmla="*/ 243 h 527"/>
                    <a:gd name="T52" fmla="*/ 1164 w 1375"/>
                    <a:gd name="T53" fmla="*/ 518 h 52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375"/>
                    <a:gd name="T82" fmla="*/ 0 h 527"/>
                    <a:gd name="T83" fmla="*/ 1375 w 1375"/>
                    <a:gd name="T84" fmla="*/ 527 h 52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375" h="527">
                      <a:moveTo>
                        <a:pt x="1164" y="518"/>
                      </a:moveTo>
                      <a:cubicBezTo>
                        <a:pt x="1252" y="467"/>
                        <a:pt x="1252" y="467"/>
                        <a:pt x="1252" y="467"/>
                      </a:cubicBezTo>
                      <a:cubicBezTo>
                        <a:pt x="1252" y="466"/>
                        <a:pt x="1252" y="465"/>
                        <a:pt x="1252" y="463"/>
                      </a:cubicBezTo>
                      <a:cubicBezTo>
                        <a:pt x="1251" y="456"/>
                        <a:pt x="1246" y="450"/>
                        <a:pt x="1240" y="449"/>
                      </a:cubicBezTo>
                      <a:cubicBezTo>
                        <a:pt x="1240" y="449"/>
                        <a:pt x="1240" y="449"/>
                        <a:pt x="1240" y="449"/>
                      </a:cubicBezTo>
                      <a:cubicBezTo>
                        <a:pt x="1233" y="447"/>
                        <a:pt x="1227" y="443"/>
                        <a:pt x="1224" y="436"/>
                      </a:cubicBezTo>
                      <a:cubicBezTo>
                        <a:pt x="1216" y="422"/>
                        <a:pt x="1221" y="404"/>
                        <a:pt x="1235" y="395"/>
                      </a:cubicBezTo>
                      <a:cubicBezTo>
                        <a:pt x="1250" y="387"/>
                        <a:pt x="1268" y="392"/>
                        <a:pt x="1276" y="406"/>
                      </a:cubicBezTo>
                      <a:cubicBezTo>
                        <a:pt x="1280" y="412"/>
                        <a:pt x="1281" y="420"/>
                        <a:pt x="1279" y="427"/>
                      </a:cubicBezTo>
                      <a:cubicBezTo>
                        <a:pt x="1277" y="432"/>
                        <a:pt x="1280" y="440"/>
                        <a:pt x="1285" y="444"/>
                      </a:cubicBezTo>
                      <a:cubicBezTo>
                        <a:pt x="1287" y="445"/>
                        <a:pt x="1288" y="445"/>
                        <a:pt x="1289" y="446"/>
                      </a:cubicBezTo>
                      <a:cubicBezTo>
                        <a:pt x="1375" y="396"/>
                        <a:pt x="1375" y="396"/>
                        <a:pt x="1375" y="396"/>
                      </a:cubicBezTo>
                      <a:cubicBezTo>
                        <a:pt x="1238" y="159"/>
                        <a:pt x="981" y="0"/>
                        <a:pt x="687" y="0"/>
                      </a:cubicBezTo>
                      <a:cubicBezTo>
                        <a:pt x="394" y="0"/>
                        <a:pt x="137" y="159"/>
                        <a:pt x="0" y="396"/>
                      </a:cubicBezTo>
                      <a:cubicBezTo>
                        <a:pt x="88" y="447"/>
                        <a:pt x="88" y="447"/>
                        <a:pt x="88" y="447"/>
                      </a:cubicBezTo>
                      <a:cubicBezTo>
                        <a:pt x="88" y="448"/>
                        <a:pt x="88" y="450"/>
                        <a:pt x="88" y="451"/>
                      </a:cubicBezTo>
                      <a:cubicBezTo>
                        <a:pt x="87" y="458"/>
                        <a:pt x="82" y="464"/>
                        <a:pt x="76" y="465"/>
                      </a:cubicBezTo>
                      <a:cubicBezTo>
                        <a:pt x="69" y="467"/>
                        <a:pt x="63" y="472"/>
                        <a:pt x="60" y="478"/>
                      </a:cubicBezTo>
                      <a:cubicBezTo>
                        <a:pt x="52" y="492"/>
                        <a:pt x="57" y="511"/>
                        <a:pt x="71" y="519"/>
                      </a:cubicBezTo>
                      <a:cubicBezTo>
                        <a:pt x="86" y="527"/>
                        <a:pt x="104" y="523"/>
                        <a:pt x="112" y="509"/>
                      </a:cubicBezTo>
                      <a:cubicBezTo>
                        <a:pt x="116" y="502"/>
                        <a:pt x="117" y="495"/>
                        <a:pt x="115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3" y="482"/>
                        <a:pt x="116" y="475"/>
                        <a:pt x="122" y="471"/>
                      </a:cubicBezTo>
                      <a:cubicBezTo>
                        <a:pt x="123" y="470"/>
                        <a:pt x="124" y="469"/>
                        <a:pt x="125" y="469"/>
                      </a:cubicBezTo>
                      <a:cubicBezTo>
                        <a:pt x="211" y="518"/>
                        <a:pt x="211" y="518"/>
                        <a:pt x="211" y="518"/>
                      </a:cubicBezTo>
                      <a:cubicBezTo>
                        <a:pt x="306" y="354"/>
                        <a:pt x="484" y="243"/>
                        <a:pt x="687" y="243"/>
                      </a:cubicBezTo>
                      <a:cubicBezTo>
                        <a:pt x="891" y="243"/>
                        <a:pt x="1069" y="354"/>
                        <a:pt x="1164" y="518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7200000">
                <a:off x="2059" y="1386"/>
                <a:ext cx="1616" cy="1614"/>
                <a:chOff x="2060" y="1387"/>
                <a:chExt cx="1616" cy="1614"/>
              </a:xfrm>
            </p:grpSpPr>
            <p:sp>
              <p:nvSpPr>
                <p:cNvPr id="25621" name="Freeform 15"/>
                <p:cNvSpPr>
                  <a:spLocks/>
                </p:cNvSpPr>
                <p:nvPr/>
              </p:nvSpPr>
              <p:spPr bwMode="gray">
                <a:xfrm>
                  <a:off x="2060" y="1387"/>
                  <a:ext cx="808" cy="1225"/>
                </a:xfrm>
                <a:custGeom>
                  <a:avLst/>
                  <a:gdLst>
                    <a:gd name="T0" fmla="*/ 550 w 550"/>
                    <a:gd name="T1" fmla="*/ 132 h 836"/>
                    <a:gd name="T2" fmla="*/ 547 w 550"/>
                    <a:gd name="T3" fmla="*/ 130 h 836"/>
                    <a:gd name="T4" fmla="*/ 529 w 550"/>
                    <a:gd name="T5" fmla="*/ 133 h 836"/>
                    <a:gd name="T6" fmla="*/ 529 w 550"/>
                    <a:gd name="T7" fmla="*/ 133 h 836"/>
                    <a:gd name="T8" fmla="*/ 509 w 550"/>
                    <a:gd name="T9" fmla="*/ 141 h 836"/>
                    <a:gd name="T10" fmla="*/ 480 w 550"/>
                    <a:gd name="T11" fmla="*/ 111 h 836"/>
                    <a:gd name="T12" fmla="*/ 509 w 550"/>
                    <a:gd name="T13" fmla="*/ 80 h 836"/>
                    <a:gd name="T14" fmla="*/ 529 w 550"/>
                    <a:gd name="T15" fmla="*/ 88 h 836"/>
                    <a:gd name="T16" fmla="*/ 547 w 550"/>
                    <a:gd name="T17" fmla="*/ 91 h 836"/>
                    <a:gd name="T18" fmla="*/ 550 w 550"/>
                    <a:gd name="T19" fmla="*/ 89 h 836"/>
                    <a:gd name="T20" fmla="*/ 550 w 550"/>
                    <a:gd name="T21" fmla="*/ 82 h 836"/>
                    <a:gd name="T22" fmla="*/ 550 w 550"/>
                    <a:gd name="T23" fmla="*/ 0 h 836"/>
                    <a:gd name="T24" fmla="*/ 0 w 550"/>
                    <a:gd name="T25" fmla="*/ 550 h 836"/>
                    <a:gd name="T26" fmla="*/ 74 w 550"/>
                    <a:gd name="T27" fmla="*/ 825 h 836"/>
                    <a:gd name="T28" fmla="*/ 153 w 550"/>
                    <a:gd name="T29" fmla="*/ 780 h 836"/>
                    <a:gd name="T30" fmla="*/ 158 w 550"/>
                    <a:gd name="T31" fmla="*/ 796 h 836"/>
                    <a:gd name="T32" fmla="*/ 161 w 550"/>
                    <a:gd name="T33" fmla="*/ 817 h 836"/>
                    <a:gd name="T34" fmla="*/ 202 w 550"/>
                    <a:gd name="T35" fmla="*/ 827 h 836"/>
                    <a:gd name="T36" fmla="*/ 214 w 550"/>
                    <a:gd name="T37" fmla="*/ 786 h 836"/>
                    <a:gd name="T38" fmla="*/ 198 w 550"/>
                    <a:gd name="T39" fmla="*/ 773 h 836"/>
                    <a:gd name="T40" fmla="*/ 198 w 550"/>
                    <a:gd name="T41" fmla="*/ 773 h 836"/>
                    <a:gd name="T42" fmla="*/ 186 w 550"/>
                    <a:gd name="T43" fmla="*/ 761 h 836"/>
                    <a:gd name="T44" fmla="*/ 266 w 550"/>
                    <a:gd name="T45" fmla="*/ 714 h 836"/>
                    <a:gd name="T46" fmla="*/ 222 w 550"/>
                    <a:gd name="T47" fmla="*/ 550 h 836"/>
                    <a:gd name="T48" fmla="*/ 550 w 550"/>
                    <a:gd name="T49" fmla="*/ 222 h 836"/>
                    <a:gd name="T50" fmla="*/ 550 w 550"/>
                    <a:gd name="T51" fmla="*/ 143 h 836"/>
                    <a:gd name="T52" fmla="*/ 550 w 550"/>
                    <a:gd name="T53" fmla="*/ 132 h 8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0"/>
                    <a:gd name="T82" fmla="*/ 0 h 836"/>
                    <a:gd name="T83" fmla="*/ 550 w 550"/>
                    <a:gd name="T84" fmla="*/ 836 h 8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0" h="836">
                      <a:moveTo>
                        <a:pt x="550" y="132"/>
                      </a:moveTo>
                      <a:cubicBezTo>
                        <a:pt x="549" y="131"/>
                        <a:pt x="548" y="131"/>
                        <a:pt x="547" y="130"/>
                      </a:cubicBezTo>
                      <a:cubicBezTo>
                        <a:pt x="540" y="127"/>
                        <a:pt x="533" y="129"/>
                        <a:pt x="529" y="133"/>
                      </a:cubicBezTo>
                      <a:cubicBezTo>
                        <a:pt x="529" y="133"/>
                        <a:pt x="529" y="133"/>
                        <a:pt x="529" y="133"/>
                      </a:cubicBezTo>
                      <a:cubicBezTo>
                        <a:pt x="523" y="138"/>
                        <a:pt x="517" y="141"/>
                        <a:pt x="509" y="141"/>
                      </a:cubicBezTo>
                      <a:cubicBezTo>
                        <a:pt x="493" y="141"/>
                        <a:pt x="480" y="127"/>
                        <a:pt x="480" y="111"/>
                      </a:cubicBezTo>
                      <a:cubicBezTo>
                        <a:pt x="480" y="94"/>
                        <a:pt x="493" y="80"/>
                        <a:pt x="509" y="80"/>
                      </a:cubicBezTo>
                      <a:cubicBezTo>
                        <a:pt x="517" y="80"/>
                        <a:pt x="524" y="83"/>
                        <a:pt x="529" y="88"/>
                      </a:cubicBezTo>
                      <a:cubicBezTo>
                        <a:pt x="533" y="93"/>
                        <a:pt x="540" y="94"/>
                        <a:pt x="547" y="91"/>
                      </a:cubicBezTo>
                      <a:cubicBezTo>
                        <a:pt x="548" y="91"/>
                        <a:pt x="549" y="90"/>
                        <a:pt x="550" y="89"/>
                      </a:cubicBezTo>
                      <a:cubicBezTo>
                        <a:pt x="550" y="82"/>
                        <a:pt x="550" y="82"/>
                        <a:pt x="550" y="82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246" y="0"/>
                        <a:pt x="0" y="246"/>
                        <a:pt x="0" y="550"/>
                      </a:cubicBezTo>
                      <a:cubicBezTo>
                        <a:pt x="0" y="651"/>
                        <a:pt x="27" y="745"/>
                        <a:pt x="74" y="825"/>
                      </a:cubicBezTo>
                      <a:cubicBezTo>
                        <a:pt x="153" y="780"/>
                        <a:pt x="153" y="780"/>
                        <a:pt x="153" y="780"/>
                      </a:cubicBezTo>
                      <a:cubicBezTo>
                        <a:pt x="158" y="784"/>
                        <a:pt x="160" y="791"/>
                        <a:pt x="158" y="796"/>
                      </a:cubicBezTo>
                      <a:cubicBezTo>
                        <a:pt x="157" y="803"/>
                        <a:pt x="158" y="810"/>
                        <a:pt x="161" y="817"/>
                      </a:cubicBezTo>
                      <a:cubicBezTo>
                        <a:pt x="170" y="831"/>
                        <a:pt x="188" y="836"/>
                        <a:pt x="202" y="827"/>
                      </a:cubicBezTo>
                      <a:cubicBezTo>
                        <a:pt x="217" y="819"/>
                        <a:pt x="222" y="801"/>
                        <a:pt x="214" y="786"/>
                      </a:cubicBezTo>
                      <a:cubicBezTo>
                        <a:pt x="210" y="780"/>
                        <a:pt x="204" y="776"/>
                        <a:pt x="198" y="773"/>
                      </a:cubicBezTo>
                      <a:cubicBezTo>
                        <a:pt x="198" y="773"/>
                        <a:pt x="198" y="773"/>
                        <a:pt x="198" y="773"/>
                      </a:cubicBezTo>
                      <a:cubicBezTo>
                        <a:pt x="192" y="772"/>
                        <a:pt x="187" y="767"/>
                        <a:pt x="186" y="761"/>
                      </a:cubicBezTo>
                      <a:cubicBezTo>
                        <a:pt x="266" y="714"/>
                        <a:pt x="266" y="714"/>
                        <a:pt x="266" y="714"/>
                      </a:cubicBezTo>
                      <a:cubicBezTo>
                        <a:pt x="238" y="666"/>
                        <a:pt x="222" y="610"/>
                        <a:pt x="222" y="550"/>
                      </a:cubicBezTo>
                      <a:cubicBezTo>
                        <a:pt x="222" y="369"/>
                        <a:pt x="369" y="222"/>
                        <a:pt x="550" y="222"/>
                      </a:cubicBezTo>
                      <a:cubicBezTo>
                        <a:pt x="550" y="143"/>
                        <a:pt x="550" y="143"/>
                        <a:pt x="550" y="143"/>
                      </a:cubicBezTo>
                      <a:lnTo>
                        <a:pt x="550" y="132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2" name="Freeform 16"/>
                <p:cNvSpPr>
                  <a:spLocks/>
                </p:cNvSpPr>
                <p:nvPr/>
              </p:nvSpPr>
              <p:spPr bwMode="gray">
                <a:xfrm>
                  <a:off x="2764" y="1387"/>
                  <a:ext cx="912" cy="1210"/>
                </a:xfrm>
                <a:custGeom>
                  <a:avLst/>
                  <a:gdLst>
                    <a:gd name="T0" fmla="*/ 70 w 621"/>
                    <a:gd name="T1" fmla="*/ 0 h 826"/>
                    <a:gd name="T2" fmla="*/ 70 w 621"/>
                    <a:gd name="T3" fmla="*/ 82 h 826"/>
                    <a:gd name="T4" fmla="*/ 70 w 621"/>
                    <a:gd name="T5" fmla="*/ 89 h 826"/>
                    <a:gd name="T6" fmla="*/ 67 w 621"/>
                    <a:gd name="T7" fmla="*/ 91 h 826"/>
                    <a:gd name="T8" fmla="*/ 49 w 621"/>
                    <a:gd name="T9" fmla="*/ 88 h 826"/>
                    <a:gd name="T10" fmla="*/ 29 w 621"/>
                    <a:gd name="T11" fmla="*/ 80 h 826"/>
                    <a:gd name="T12" fmla="*/ 0 w 621"/>
                    <a:gd name="T13" fmla="*/ 111 h 826"/>
                    <a:gd name="T14" fmla="*/ 29 w 621"/>
                    <a:gd name="T15" fmla="*/ 141 h 826"/>
                    <a:gd name="T16" fmla="*/ 49 w 621"/>
                    <a:gd name="T17" fmla="*/ 133 h 826"/>
                    <a:gd name="T18" fmla="*/ 49 w 621"/>
                    <a:gd name="T19" fmla="*/ 133 h 826"/>
                    <a:gd name="T20" fmla="*/ 67 w 621"/>
                    <a:gd name="T21" fmla="*/ 130 h 826"/>
                    <a:gd name="T22" fmla="*/ 70 w 621"/>
                    <a:gd name="T23" fmla="*/ 132 h 826"/>
                    <a:gd name="T24" fmla="*/ 70 w 621"/>
                    <a:gd name="T25" fmla="*/ 143 h 826"/>
                    <a:gd name="T26" fmla="*/ 70 w 621"/>
                    <a:gd name="T27" fmla="*/ 222 h 826"/>
                    <a:gd name="T28" fmla="*/ 70 w 621"/>
                    <a:gd name="T29" fmla="*/ 222 h 826"/>
                    <a:gd name="T30" fmla="*/ 398 w 621"/>
                    <a:gd name="T31" fmla="*/ 550 h 826"/>
                    <a:gd name="T32" fmla="*/ 354 w 621"/>
                    <a:gd name="T33" fmla="*/ 714 h 826"/>
                    <a:gd name="T34" fmla="*/ 433 w 621"/>
                    <a:gd name="T35" fmla="*/ 759 h 826"/>
                    <a:gd name="T36" fmla="*/ 436 w 621"/>
                    <a:gd name="T37" fmla="*/ 758 h 826"/>
                    <a:gd name="T38" fmla="*/ 443 w 621"/>
                    <a:gd name="T39" fmla="*/ 740 h 826"/>
                    <a:gd name="T40" fmla="*/ 443 w 621"/>
                    <a:gd name="T41" fmla="*/ 740 h 826"/>
                    <a:gd name="T42" fmla="*/ 446 w 621"/>
                    <a:gd name="T43" fmla="*/ 720 h 826"/>
                    <a:gd name="T44" fmla="*/ 487 w 621"/>
                    <a:gd name="T45" fmla="*/ 709 h 826"/>
                    <a:gd name="T46" fmla="*/ 498 w 621"/>
                    <a:gd name="T47" fmla="*/ 750 h 826"/>
                    <a:gd name="T48" fmla="*/ 482 w 621"/>
                    <a:gd name="T49" fmla="*/ 763 h 826"/>
                    <a:gd name="T50" fmla="*/ 470 w 621"/>
                    <a:gd name="T51" fmla="*/ 777 h 826"/>
                    <a:gd name="T52" fmla="*/ 470 w 621"/>
                    <a:gd name="T53" fmla="*/ 781 h 826"/>
                    <a:gd name="T54" fmla="*/ 547 w 621"/>
                    <a:gd name="T55" fmla="*/ 826 h 826"/>
                    <a:gd name="T56" fmla="*/ 621 w 621"/>
                    <a:gd name="T57" fmla="*/ 550 h 826"/>
                    <a:gd name="T58" fmla="*/ 70 w 621"/>
                    <a:gd name="T59" fmla="*/ 0 h 82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21"/>
                    <a:gd name="T91" fmla="*/ 0 h 826"/>
                    <a:gd name="T92" fmla="*/ 621 w 621"/>
                    <a:gd name="T93" fmla="*/ 826 h 82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21" h="826">
                      <a:moveTo>
                        <a:pt x="70" y="0"/>
                      </a:moveTo>
                      <a:cubicBezTo>
                        <a:pt x="70" y="82"/>
                        <a:pt x="70" y="82"/>
                        <a:pt x="70" y="82"/>
                      </a:cubicBezTo>
                      <a:cubicBezTo>
                        <a:pt x="70" y="89"/>
                        <a:pt x="70" y="89"/>
                        <a:pt x="70" y="89"/>
                      </a:cubicBezTo>
                      <a:cubicBezTo>
                        <a:pt x="69" y="90"/>
                        <a:pt x="68" y="91"/>
                        <a:pt x="67" y="91"/>
                      </a:cubicBezTo>
                      <a:cubicBezTo>
                        <a:pt x="60" y="94"/>
                        <a:pt x="53" y="93"/>
                        <a:pt x="49" y="88"/>
                      </a:cubicBezTo>
                      <a:cubicBezTo>
                        <a:pt x="44" y="83"/>
                        <a:pt x="37" y="80"/>
                        <a:pt x="29" y="80"/>
                      </a:cubicBezTo>
                      <a:cubicBezTo>
                        <a:pt x="13" y="80"/>
                        <a:pt x="0" y="94"/>
                        <a:pt x="0" y="111"/>
                      </a:cubicBezTo>
                      <a:cubicBezTo>
                        <a:pt x="0" y="127"/>
                        <a:pt x="13" y="141"/>
                        <a:pt x="29" y="141"/>
                      </a:cubicBezTo>
                      <a:cubicBezTo>
                        <a:pt x="37" y="141"/>
                        <a:pt x="43" y="138"/>
                        <a:pt x="49" y="133"/>
                      </a:cubicBezTo>
                      <a:cubicBezTo>
                        <a:pt x="49" y="133"/>
                        <a:pt x="49" y="133"/>
                        <a:pt x="49" y="133"/>
                      </a:cubicBezTo>
                      <a:cubicBezTo>
                        <a:pt x="53" y="129"/>
                        <a:pt x="60" y="127"/>
                        <a:pt x="67" y="130"/>
                      </a:cubicBezTo>
                      <a:cubicBezTo>
                        <a:pt x="68" y="131"/>
                        <a:pt x="69" y="131"/>
                        <a:pt x="70" y="132"/>
                      </a:cubicBezTo>
                      <a:cubicBezTo>
                        <a:pt x="70" y="143"/>
                        <a:pt x="70" y="143"/>
                        <a:pt x="70" y="143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252" y="222"/>
                        <a:pt x="398" y="369"/>
                        <a:pt x="398" y="550"/>
                      </a:cubicBezTo>
                      <a:cubicBezTo>
                        <a:pt x="398" y="610"/>
                        <a:pt x="382" y="666"/>
                        <a:pt x="354" y="714"/>
                      </a:cubicBezTo>
                      <a:cubicBezTo>
                        <a:pt x="433" y="759"/>
                        <a:pt x="433" y="759"/>
                        <a:pt x="433" y="759"/>
                      </a:cubicBezTo>
                      <a:cubicBezTo>
                        <a:pt x="434" y="759"/>
                        <a:pt x="435" y="758"/>
                        <a:pt x="436" y="758"/>
                      </a:cubicBezTo>
                      <a:cubicBezTo>
                        <a:pt x="442" y="753"/>
                        <a:pt x="445" y="746"/>
                        <a:pt x="443" y="740"/>
                      </a:cubicBezTo>
                      <a:cubicBezTo>
                        <a:pt x="443" y="740"/>
                        <a:pt x="443" y="740"/>
                        <a:pt x="443" y="740"/>
                      </a:cubicBezTo>
                      <a:cubicBezTo>
                        <a:pt x="441" y="733"/>
                        <a:pt x="442" y="726"/>
                        <a:pt x="446" y="720"/>
                      </a:cubicBezTo>
                      <a:cubicBezTo>
                        <a:pt x="454" y="705"/>
                        <a:pt x="472" y="701"/>
                        <a:pt x="487" y="709"/>
                      </a:cubicBezTo>
                      <a:cubicBezTo>
                        <a:pt x="501" y="717"/>
                        <a:pt x="506" y="736"/>
                        <a:pt x="498" y="750"/>
                      </a:cubicBezTo>
                      <a:cubicBezTo>
                        <a:pt x="494" y="756"/>
                        <a:pt x="489" y="761"/>
                        <a:pt x="482" y="763"/>
                      </a:cubicBezTo>
                      <a:cubicBezTo>
                        <a:pt x="476" y="764"/>
                        <a:pt x="471" y="770"/>
                        <a:pt x="470" y="777"/>
                      </a:cubicBezTo>
                      <a:cubicBezTo>
                        <a:pt x="470" y="778"/>
                        <a:pt x="470" y="780"/>
                        <a:pt x="470" y="781"/>
                      </a:cubicBezTo>
                      <a:cubicBezTo>
                        <a:pt x="547" y="826"/>
                        <a:pt x="547" y="826"/>
                        <a:pt x="547" y="826"/>
                      </a:cubicBezTo>
                      <a:cubicBezTo>
                        <a:pt x="594" y="745"/>
                        <a:pt x="621" y="651"/>
                        <a:pt x="621" y="550"/>
                      </a:cubicBezTo>
                      <a:cubicBezTo>
                        <a:pt x="621" y="246"/>
                        <a:pt x="374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3" name="Freeform 17"/>
                <p:cNvSpPr>
                  <a:spLocks/>
                </p:cNvSpPr>
                <p:nvPr/>
              </p:nvSpPr>
              <p:spPr bwMode="gray">
                <a:xfrm>
                  <a:off x="2169" y="2414"/>
                  <a:ext cx="1397" cy="587"/>
                </a:xfrm>
                <a:custGeom>
                  <a:avLst/>
                  <a:gdLst>
                    <a:gd name="T0" fmla="*/ 876 w 953"/>
                    <a:gd name="T1" fmla="*/ 80 h 400"/>
                    <a:gd name="T2" fmla="*/ 876 w 953"/>
                    <a:gd name="T3" fmla="*/ 76 h 400"/>
                    <a:gd name="T4" fmla="*/ 888 w 953"/>
                    <a:gd name="T5" fmla="*/ 62 h 400"/>
                    <a:gd name="T6" fmla="*/ 904 w 953"/>
                    <a:gd name="T7" fmla="*/ 49 h 400"/>
                    <a:gd name="T8" fmla="*/ 893 w 953"/>
                    <a:gd name="T9" fmla="*/ 8 h 400"/>
                    <a:gd name="T10" fmla="*/ 852 w 953"/>
                    <a:gd name="T11" fmla="*/ 19 h 400"/>
                    <a:gd name="T12" fmla="*/ 849 w 953"/>
                    <a:gd name="T13" fmla="*/ 39 h 400"/>
                    <a:gd name="T14" fmla="*/ 849 w 953"/>
                    <a:gd name="T15" fmla="*/ 39 h 400"/>
                    <a:gd name="T16" fmla="*/ 842 w 953"/>
                    <a:gd name="T17" fmla="*/ 57 h 400"/>
                    <a:gd name="T18" fmla="*/ 839 w 953"/>
                    <a:gd name="T19" fmla="*/ 58 h 400"/>
                    <a:gd name="T20" fmla="*/ 760 w 953"/>
                    <a:gd name="T21" fmla="*/ 13 h 400"/>
                    <a:gd name="T22" fmla="*/ 476 w 953"/>
                    <a:gd name="T23" fmla="*/ 177 h 400"/>
                    <a:gd name="T24" fmla="*/ 192 w 953"/>
                    <a:gd name="T25" fmla="*/ 13 h 400"/>
                    <a:gd name="T26" fmla="*/ 112 w 953"/>
                    <a:gd name="T27" fmla="*/ 60 h 400"/>
                    <a:gd name="T28" fmla="*/ 124 w 953"/>
                    <a:gd name="T29" fmla="*/ 72 h 400"/>
                    <a:gd name="T30" fmla="*/ 124 w 953"/>
                    <a:gd name="T31" fmla="*/ 72 h 400"/>
                    <a:gd name="T32" fmla="*/ 140 w 953"/>
                    <a:gd name="T33" fmla="*/ 85 h 400"/>
                    <a:gd name="T34" fmla="*/ 128 w 953"/>
                    <a:gd name="T35" fmla="*/ 126 h 400"/>
                    <a:gd name="T36" fmla="*/ 87 w 953"/>
                    <a:gd name="T37" fmla="*/ 116 h 400"/>
                    <a:gd name="T38" fmla="*/ 84 w 953"/>
                    <a:gd name="T39" fmla="*/ 95 h 400"/>
                    <a:gd name="T40" fmla="*/ 79 w 953"/>
                    <a:gd name="T41" fmla="*/ 79 h 400"/>
                    <a:gd name="T42" fmla="*/ 0 w 953"/>
                    <a:gd name="T43" fmla="*/ 124 h 400"/>
                    <a:gd name="T44" fmla="*/ 476 w 953"/>
                    <a:gd name="T45" fmla="*/ 400 h 400"/>
                    <a:gd name="T46" fmla="*/ 953 w 953"/>
                    <a:gd name="T47" fmla="*/ 125 h 400"/>
                    <a:gd name="T48" fmla="*/ 876 w 953"/>
                    <a:gd name="T49" fmla="*/ 80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953"/>
                    <a:gd name="T76" fmla="*/ 0 h 400"/>
                    <a:gd name="T77" fmla="*/ 953 w 953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953" h="400">
                      <a:moveTo>
                        <a:pt x="876" y="80"/>
                      </a:moveTo>
                      <a:cubicBezTo>
                        <a:pt x="876" y="79"/>
                        <a:pt x="876" y="77"/>
                        <a:pt x="876" y="76"/>
                      </a:cubicBezTo>
                      <a:cubicBezTo>
                        <a:pt x="877" y="69"/>
                        <a:pt x="882" y="63"/>
                        <a:pt x="888" y="62"/>
                      </a:cubicBezTo>
                      <a:cubicBezTo>
                        <a:pt x="895" y="60"/>
                        <a:pt x="900" y="55"/>
                        <a:pt x="904" y="49"/>
                      </a:cubicBezTo>
                      <a:cubicBezTo>
                        <a:pt x="912" y="35"/>
                        <a:pt x="907" y="16"/>
                        <a:pt x="893" y="8"/>
                      </a:cubicBezTo>
                      <a:cubicBezTo>
                        <a:pt x="878" y="0"/>
                        <a:pt x="860" y="4"/>
                        <a:pt x="852" y="19"/>
                      </a:cubicBezTo>
                      <a:cubicBezTo>
                        <a:pt x="848" y="25"/>
                        <a:pt x="847" y="32"/>
                        <a:pt x="849" y="39"/>
                      </a:cubicBezTo>
                      <a:cubicBezTo>
                        <a:pt x="849" y="39"/>
                        <a:pt x="849" y="39"/>
                        <a:pt x="849" y="39"/>
                      </a:cubicBezTo>
                      <a:cubicBezTo>
                        <a:pt x="851" y="45"/>
                        <a:pt x="848" y="52"/>
                        <a:pt x="842" y="57"/>
                      </a:cubicBezTo>
                      <a:cubicBezTo>
                        <a:pt x="841" y="57"/>
                        <a:pt x="840" y="58"/>
                        <a:pt x="839" y="58"/>
                      </a:cubicBezTo>
                      <a:cubicBezTo>
                        <a:pt x="760" y="13"/>
                        <a:pt x="760" y="13"/>
                        <a:pt x="760" y="13"/>
                      </a:cubicBezTo>
                      <a:cubicBezTo>
                        <a:pt x="704" y="111"/>
                        <a:pt x="598" y="177"/>
                        <a:pt x="476" y="177"/>
                      </a:cubicBezTo>
                      <a:cubicBezTo>
                        <a:pt x="355" y="177"/>
                        <a:pt x="249" y="111"/>
                        <a:pt x="192" y="13"/>
                      </a:cubicBezTo>
                      <a:cubicBezTo>
                        <a:pt x="112" y="60"/>
                        <a:pt x="112" y="60"/>
                        <a:pt x="112" y="60"/>
                      </a:cubicBezTo>
                      <a:cubicBezTo>
                        <a:pt x="113" y="66"/>
                        <a:pt x="118" y="71"/>
                        <a:pt x="124" y="72"/>
                      </a:cubicBezTo>
                      <a:cubicBezTo>
                        <a:pt x="124" y="72"/>
                        <a:pt x="124" y="72"/>
                        <a:pt x="124" y="72"/>
                      </a:cubicBezTo>
                      <a:cubicBezTo>
                        <a:pt x="130" y="75"/>
                        <a:pt x="136" y="79"/>
                        <a:pt x="140" y="85"/>
                      </a:cubicBezTo>
                      <a:cubicBezTo>
                        <a:pt x="148" y="100"/>
                        <a:pt x="143" y="118"/>
                        <a:pt x="128" y="126"/>
                      </a:cubicBezTo>
                      <a:cubicBezTo>
                        <a:pt x="114" y="135"/>
                        <a:pt x="96" y="130"/>
                        <a:pt x="87" y="116"/>
                      </a:cubicBezTo>
                      <a:cubicBezTo>
                        <a:pt x="84" y="109"/>
                        <a:pt x="83" y="102"/>
                        <a:pt x="84" y="95"/>
                      </a:cubicBezTo>
                      <a:cubicBezTo>
                        <a:pt x="86" y="90"/>
                        <a:pt x="84" y="83"/>
                        <a:pt x="79" y="79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95" y="289"/>
                        <a:pt x="273" y="400"/>
                        <a:pt x="476" y="400"/>
                      </a:cubicBezTo>
                      <a:cubicBezTo>
                        <a:pt x="680" y="400"/>
                        <a:pt x="858" y="289"/>
                        <a:pt x="953" y="125"/>
                      </a:cubicBezTo>
                      <a:lnTo>
                        <a:pt x="876" y="8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5618" name="Oval 18"/>
            <p:cNvSpPr>
              <a:spLocks noChangeArrowheads="1"/>
            </p:cNvSpPr>
            <p:nvPr/>
          </p:nvSpPr>
          <p:spPr bwMode="auto">
            <a:xfrm>
              <a:off x="1460" y="1637"/>
              <a:ext cx="345" cy="344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8F8F8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r-TR" sz="3800" noProof="1">
                <a:solidFill>
                  <a:srgbClr val="000000"/>
                </a:solidFill>
              </a:endParaRPr>
            </a:p>
          </p:txBody>
        </p: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PROTON IŞINLAR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2" name="Picture 2" descr="C:\Users\ahmet\Desktop\Bittorrent Pl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2" y="1959769"/>
            <a:ext cx="674687" cy="67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32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11"/>
          <p:cNvSpPr>
            <a:spLocks noChangeArrowheads="1"/>
          </p:cNvSpPr>
          <p:nvPr/>
        </p:nvSpPr>
        <p:spPr bwMode="gray">
          <a:xfrm>
            <a:off x="742948" y="1003300"/>
            <a:ext cx="7603200" cy="418886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SESİN FİZİKSEK ÖZELLİKLERİ</a:t>
            </a:r>
          </a:p>
        </p:txBody>
      </p:sp>
      <p:sp>
        <p:nvSpPr>
          <p:cNvPr id="61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FİZİKSEL </a:t>
            </a: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RİSK ETKENLERİ </a:t>
            </a:r>
          </a:p>
        </p:txBody>
      </p:sp>
      <p:sp>
        <p:nvSpPr>
          <p:cNvPr id="62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6" name="62 Düz Bağlayıcı"/>
          <p:cNvCxnSpPr/>
          <p:nvPr/>
        </p:nvCxnSpPr>
        <p:spPr>
          <a:xfrm>
            <a:off x="1261897" y="4109216"/>
            <a:ext cx="620249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7" name="63 Serbest Form"/>
          <p:cNvSpPr/>
          <p:nvPr/>
        </p:nvSpPr>
        <p:spPr>
          <a:xfrm>
            <a:off x="1249337" y="2580857"/>
            <a:ext cx="6163870" cy="2950219"/>
          </a:xfrm>
          <a:custGeom>
            <a:avLst/>
            <a:gdLst>
              <a:gd name="connsiteX0" fmla="*/ 0 w 3180292"/>
              <a:gd name="connsiteY0" fmla="*/ 754063 h 1442862"/>
              <a:gd name="connsiteX1" fmla="*/ 460375 w 3180292"/>
              <a:gd name="connsiteY1" fmla="*/ 113771 h 1442862"/>
              <a:gd name="connsiteX2" fmla="*/ 857250 w 3180292"/>
              <a:gd name="connsiteY2" fmla="*/ 1436688 h 1442862"/>
              <a:gd name="connsiteX3" fmla="*/ 1254125 w 3180292"/>
              <a:gd name="connsiteY3" fmla="*/ 103188 h 1442862"/>
              <a:gd name="connsiteX4" fmla="*/ 1651000 w 3180292"/>
              <a:gd name="connsiteY4" fmla="*/ 1436688 h 1442862"/>
              <a:gd name="connsiteX5" fmla="*/ 2047875 w 3180292"/>
              <a:gd name="connsiteY5" fmla="*/ 97896 h 1442862"/>
              <a:gd name="connsiteX6" fmla="*/ 2444750 w 3180292"/>
              <a:gd name="connsiteY6" fmla="*/ 1441980 h 1442862"/>
              <a:gd name="connsiteX7" fmla="*/ 2836333 w 3180292"/>
              <a:gd name="connsiteY7" fmla="*/ 103188 h 1442862"/>
              <a:gd name="connsiteX8" fmla="*/ 3180292 w 3180292"/>
              <a:gd name="connsiteY8" fmla="*/ 986896 h 1442862"/>
              <a:gd name="connsiteX9" fmla="*/ 3180292 w 3180292"/>
              <a:gd name="connsiteY9" fmla="*/ 986896 h 144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80292" h="1442862">
                <a:moveTo>
                  <a:pt x="0" y="754063"/>
                </a:moveTo>
                <a:cubicBezTo>
                  <a:pt x="158750" y="377031"/>
                  <a:pt x="317500" y="0"/>
                  <a:pt x="460375" y="113771"/>
                </a:cubicBezTo>
                <a:cubicBezTo>
                  <a:pt x="603250" y="227542"/>
                  <a:pt x="724958" y="1438452"/>
                  <a:pt x="857250" y="1436688"/>
                </a:cubicBezTo>
                <a:cubicBezTo>
                  <a:pt x="989542" y="1434924"/>
                  <a:pt x="1121833" y="103188"/>
                  <a:pt x="1254125" y="103188"/>
                </a:cubicBezTo>
                <a:cubicBezTo>
                  <a:pt x="1386417" y="103188"/>
                  <a:pt x="1518708" y="1437570"/>
                  <a:pt x="1651000" y="1436688"/>
                </a:cubicBezTo>
                <a:cubicBezTo>
                  <a:pt x="1783292" y="1435806"/>
                  <a:pt x="1915583" y="97014"/>
                  <a:pt x="2047875" y="97896"/>
                </a:cubicBezTo>
                <a:cubicBezTo>
                  <a:pt x="2180167" y="98778"/>
                  <a:pt x="2313340" y="1441098"/>
                  <a:pt x="2444750" y="1441980"/>
                </a:cubicBezTo>
                <a:cubicBezTo>
                  <a:pt x="2576160" y="1442862"/>
                  <a:pt x="2713743" y="179035"/>
                  <a:pt x="2836333" y="103188"/>
                </a:cubicBezTo>
                <a:cubicBezTo>
                  <a:pt x="2958923" y="27341"/>
                  <a:pt x="3180292" y="986896"/>
                  <a:pt x="3180292" y="986896"/>
                </a:cubicBezTo>
                <a:lnTo>
                  <a:pt x="3180292" y="986896"/>
                </a:lnTo>
              </a:path>
            </a:pathLst>
          </a:custGeom>
          <a:ln w="444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dirty="0">
              <a:solidFill>
                <a:srgbClr val="000000"/>
              </a:solidFill>
            </a:endParaRPr>
          </a:p>
        </p:txBody>
      </p:sp>
      <p:cxnSp>
        <p:nvCxnSpPr>
          <p:cNvPr id="48" name="64 Düz Bağlayıcı"/>
          <p:cNvCxnSpPr/>
          <p:nvPr/>
        </p:nvCxnSpPr>
        <p:spPr>
          <a:xfrm rot="5400000">
            <a:off x="-694402" y="3829518"/>
            <a:ext cx="3879107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9" name="65 Altıgen"/>
          <p:cNvSpPr/>
          <p:nvPr/>
        </p:nvSpPr>
        <p:spPr>
          <a:xfrm>
            <a:off x="4413764" y="5480656"/>
            <a:ext cx="86850" cy="78326"/>
          </a:xfrm>
          <a:prstGeom prst="hex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50" name="66 Altıgen"/>
          <p:cNvSpPr/>
          <p:nvPr/>
        </p:nvSpPr>
        <p:spPr>
          <a:xfrm>
            <a:off x="5184759" y="2752350"/>
            <a:ext cx="86850" cy="78326"/>
          </a:xfrm>
          <a:prstGeom prst="hexagon">
            <a:avLst/>
          </a:prstGeom>
        </p:spPr>
        <p:style>
          <a:lnRef idx="0">
            <a:schemeClr val="accent3"/>
          </a:lnRef>
          <a:fillRef idx="1001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53" name="69 Altıgen"/>
          <p:cNvSpPr/>
          <p:nvPr/>
        </p:nvSpPr>
        <p:spPr>
          <a:xfrm>
            <a:off x="6739435" y="2754562"/>
            <a:ext cx="86849" cy="78326"/>
          </a:xfrm>
          <a:prstGeom prst="hexagon">
            <a:avLst/>
          </a:prstGeom>
        </p:spPr>
        <p:style>
          <a:lnRef idx="0">
            <a:schemeClr val="accent3"/>
          </a:lnRef>
          <a:fillRef idx="1001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54" name="70 Altıgen"/>
          <p:cNvSpPr/>
          <p:nvPr/>
        </p:nvSpPr>
        <p:spPr>
          <a:xfrm>
            <a:off x="2882495" y="5479213"/>
            <a:ext cx="86850" cy="78326"/>
          </a:xfrm>
          <a:prstGeom prst="hex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55" name="71 Altıgen"/>
          <p:cNvSpPr/>
          <p:nvPr/>
        </p:nvSpPr>
        <p:spPr>
          <a:xfrm>
            <a:off x="5958573" y="5495726"/>
            <a:ext cx="86850" cy="78326"/>
          </a:xfrm>
          <a:prstGeom prst="hex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7" name="53 Metin kutusu"/>
          <p:cNvSpPr txBox="1"/>
          <p:nvPr/>
        </p:nvSpPr>
        <p:spPr>
          <a:xfrm>
            <a:off x="2029924" y="2808074"/>
            <a:ext cx="1716821" cy="308916"/>
          </a:xfrm>
          <a:prstGeom prst="rect">
            <a:avLst/>
          </a:prstGeom>
          <a:noFill/>
          <a:ln w="9525" cmpd="sng">
            <a:noFill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400" i="1" dirty="0" smtClean="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Periyot-T</a:t>
            </a:r>
            <a:r>
              <a:rPr lang="tr-TR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(t</a:t>
            </a: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tr-TR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54 Metin kutusu"/>
          <p:cNvSpPr txBox="1"/>
          <p:nvPr/>
        </p:nvSpPr>
        <p:spPr>
          <a:xfrm>
            <a:off x="3922024" y="5511000"/>
            <a:ext cx="2285137" cy="522826"/>
          </a:xfrm>
          <a:prstGeom prst="rect">
            <a:avLst/>
          </a:prstGeom>
          <a:noFill/>
          <a:ln w="9525" cmpd="sng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G: </a:t>
            </a:r>
            <a:r>
              <a:rPr lang="tr-TR" sz="1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Genleşme-Min Basınç</a:t>
            </a:r>
          </a:p>
          <a:p>
            <a:pPr algn="ctr"/>
            <a:r>
              <a:rPr lang="tr-TR" sz="1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(Çukur Noktası)</a:t>
            </a:r>
            <a:endParaRPr lang="tr-TR" sz="1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55 Metin kutusu"/>
          <p:cNvSpPr txBox="1"/>
          <p:nvPr/>
        </p:nvSpPr>
        <p:spPr>
          <a:xfrm>
            <a:off x="4698185" y="2562549"/>
            <a:ext cx="2156791" cy="459191"/>
          </a:xfrm>
          <a:prstGeom prst="rect">
            <a:avLst/>
          </a:prstGeom>
          <a:noFill/>
          <a:ln w="9525" cmpd="sng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S: </a:t>
            </a:r>
            <a:r>
              <a:rPr lang="tr-TR" sz="1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Sıkışma-Max Basınç</a:t>
            </a:r>
          </a:p>
          <a:p>
            <a:pPr algn="ctr"/>
            <a:r>
              <a:rPr lang="tr-TR" sz="1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  (Sinüs Tepe Noktası)</a:t>
            </a:r>
            <a:endParaRPr lang="tr-TR" sz="1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56 Metin kutusu"/>
          <p:cNvSpPr txBox="1"/>
          <p:nvPr/>
        </p:nvSpPr>
        <p:spPr>
          <a:xfrm>
            <a:off x="7334997" y="3874473"/>
            <a:ext cx="881761" cy="430113"/>
          </a:xfrm>
          <a:prstGeom prst="rect">
            <a:avLst/>
          </a:prstGeom>
          <a:noFill/>
          <a:ln w="9525" cmpd="sng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 anchorCtr="0"/>
          <a:lstStyle>
            <a:defPPr>
              <a:defRPr lang="de-DE"/>
            </a:defPPr>
            <a:lvl1pPr marL="0" indent="0" algn="ctr">
              <a:defRPr sz="1200" b="1">
                <a:solidFill>
                  <a:srgbClr val="000000"/>
                </a:solidFill>
                <a:latin typeface="Cambria" pitchFamily="18" charset="0"/>
                <a:cs typeface="Calibri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tr-TR" dirty="0"/>
              <a:t>ZAMAN</a:t>
            </a:r>
          </a:p>
          <a:p>
            <a:r>
              <a:rPr lang="tr-TR" dirty="0"/>
              <a:t>KONUM</a:t>
            </a:r>
          </a:p>
        </p:txBody>
      </p:sp>
      <p:sp>
        <p:nvSpPr>
          <p:cNvPr id="41" name="57 Metin kutusu"/>
          <p:cNvSpPr txBox="1"/>
          <p:nvPr/>
        </p:nvSpPr>
        <p:spPr>
          <a:xfrm>
            <a:off x="845391" y="1646940"/>
            <a:ext cx="797404" cy="319175"/>
          </a:xfrm>
          <a:prstGeom prst="rect">
            <a:avLst/>
          </a:prstGeom>
          <a:noFill/>
          <a:ln w="9525" cmpd="sng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 anchorCtr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200" b="1" dirty="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BASINÇ</a:t>
            </a:r>
          </a:p>
        </p:txBody>
      </p:sp>
      <p:grpSp>
        <p:nvGrpSpPr>
          <p:cNvPr id="7" name="Grup 6"/>
          <p:cNvGrpSpPr/>
          <p:nvPr/>
        </p:nvGrpSpPr>
        <p:grpSpPr>
          <a:xfrm>
            <a:off x="1777281" y="2733444"/>
            <a:ext cx="357053" cy="1452955"/>
            <a:chOff x="1777281" y="2733444"/>
            <a:chExt cx="357053" cy="1452955"/>
          </a:xfrm>
        </p:grpSpPr>
        <p:cxnSp>
          <p:nvCxnSpPr>
            <p:cNvPr id="43" name="59 Düz Ok Bağlayıcısı"/>
            <p:cNvCxnSpPr/>
            <p:nvPr/>
          </p:nvCxnSpPr>
          <p:spPr>
            <a:xfrm rot="5400000">
              <a:off x="1422345" y="3440991"/>
              <a:ext cx="1274400" cy="2092"/>
            </a:xfrm>
            <a:prstGeom prst="straightConnector1">
              <a:avLst/>
            </a:prstGeom>
            <a:ln w="12700">
              <a:headEnd type="stealth"/>
              <a:tailEnd type="stealt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2" name="58 Metin kutusu"/>
            <p:cNvSpPr txBox="1"/>
            <p:nvPr/>
          </p:nvSpPr>
          <p:spPr>
            <a:xfrm rot="16200000">
              <a:off x="1229330" y="3281395"/>
              <a:ext cx="1452955" cy="357053"/>
            </a:xfrm>
            <a:prstGeom prst="rect">
              <a:avLst/>
            </a:prstGeom>
            <a:noFill/>
            <a:ln w="9525" cmpd="sng">
              <a:noFill/>
            </a:ln>
            <a:effectLst>
              <a:outerShdw blurRad="50800" dist="38100" dir="5400000" algn="t" rotWithShape="0">
                <a:schemeClr val="bg1">
                  <a:alpha val="40000"/>
                </a:scheme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sz="1400" b="1" dirty="0" smtClean="0">
                  <a:solidFill>
                    <a:srgbClr val="000000"/>
                  </a:solidFill>
                  <a:latin typeface="Cambria" pitchFamily="18" charset="0"/>
                  <a:cs typeface="Calibri" pitchFamily="34" charset="0"/>
                </a:rPr>
                <a:t>Şiddet (Genlik)</a:t>
              </a:r>
              <a:endParaRPr lang="tr-TR" sz="1400" b="1" dirty="0">
                <a:solidFill>
                  <a:srgbClr val="000000"/>
                </a:solidFill>
                <a:latin typeface="Cambria" pitchFamily="18" charset="0"/>
                <a:cs typeface="Calibri" pitchFamily="34" charset="0"/>
              </a:endParaRPr>
            </a:p>
          </p:txBody>
        </p:sp>
      </p:grpSp>
      <p:sp>
        <p:nvSpPr>
          <p:cNvPr id="35" name="74 Dikdörtgen"/>
          <p:cNvSpPr/>
          <p:nvPr/>
        </p:nvSpPr>
        <p:spPr>
          <a:xfrm>
            <a:off x="761041" y="1444032"/>
            <a:ext cx="7610400" cy="4582090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67" name="54 Metin kutusu"/>
          <p:cNvSpPr txBox="1"/>
          <p:nvPr/>
        </p:nvSpPr>
        <p:spPr>
          <a:xfrm>
            <a:off x="2809875" y="5501475"/>
            <a:ext cx="219076" cy="232575"/>
          </a:xfrm>
          <a:prstGeom prst="rect">
            <a:avLst/>
          </a:prstGeom>
          <a:noFill/>
          <a:ln w="9525" cmpd="sng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</a:t>
            </a:r>
            <a:endParaRPr lang="tr-TR" sz="1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8" name="54 Metin kutusu"/>
          <p:cNvSpPr txBox="1"/>
          <p:nvPr/>
        </p:nvSpPr>
        <p:spPr>
          <a:xfrm>
            <a:off x="5895975" y="5520525"/>
            <a:ext cx="219076" cy="232575"/>
          </a:xfrm>
          <a:prstGeom prst="rect">
            <a:avLst/>
          </a:prstGeom>
          <a:noFill/>
          <a:ln w="9525" cmpd="sng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</a:t>
            </a:r>
            <a:endParaRPr lang="tr-TR" sz="1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9" name="54 Metin kutusu"/>
          <p:cNvSpPr txBox="1"/>
          <p:nvPr/>
        </p:nvSpPr>
        <p:spPr>
          <a:xfrm>
            <a:off x="6667500" y="2567775"/>
            <a:ext cx="219076" cy="232575"/>
          </a:xfrm>
          <a:prstGeom prst="rect">
            <a:avLst/>
          </a:prstGeom>
          <a:noFill/>
          <a:ln w="9525" cmpd="sng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</a:t>
            </a:r>
            <a:endParaRPr lang="tr-TR" sz="1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" name="Grup 4"/>
          <p:cNvGrpSpPr/>
          <p:nvPr/>
        </p:nvGrpSpPr>
        <p:grpSpPr>
          <a:xfrm>
            <a:off x="1993524" y="2090654"/>
            <a:ext cx="4860000" cy="360000"/>
            <a:chOff x="1993524" y="2090654"/>
            <a:chExt cx="4860000" cy="360000"/>
          </a:xfrm>
        </p:grpSpPr>
        <p:cxnSp>
          <p:nvCxnSpPr>
            <p:cNvPr id="66" name="60 Düz Ok Bağlayıcısı"/>
            <p:cNvCxnSpPr/>
            <p:nvPr/>
          </p:nvCxnSpPr>
          <p:spPr>
            <a:xfrm>
              <a:off x="1997803" y="2380155"/>
              <a:ext cx="4824000" cy="2109"/>
            </a:xfrm>
            <a:prstGeom prst="straightConnector1">
              <a:avLst/>
            </a:prstGeom>
            <a:ln w="15875">
              <a:solidFill>
                <a:srgbClr val="6B9B1A"/>
              </a:solidFill>
              <a:headEnd type="arrow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1" name="53 Metin kutusu"/>
            <p:cNvSpPr txBox="1"/>
            <p:nvPr/>
          </p:nvSpPr>
          <p:spPr>
            <a:xfrm>
              <a:off x="1993524" y="2090654"/>
              <a:ext cx="4860000" cy="360000"/>
            </a:xfrm>
            <a:prstGeom prst="rect">
              <a:avLst/>
            </a:prstGeom>
            <a:noFill/>
            <a:ln w="9525" cmpd="sng">
              <a:noFill/>
            </a:ln>
            <a:effectLst>
              <a:outerShdw blurRad="50800" dist="38100" dir="5400000" algn="t" rotWithShape="0">
                <a:schemeClr val="bg1">
                  <a:alpha val="40000"/>
                </a:scheme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sz="1400" b="1" dirty="0">
                  <a:solidFill>
                    <a:srgbClr val="000000"/>
                  </a:solidFill>
                  <a:latin typeface="Cambria" pitchFamily="18" charset="0"/>
                </a:rPr>
                <a:t>Frekans-F (Hertz&amp;1/sn) (Sesin 1 saniyedeki dalga sayısı)</a:t>
              </a:r>
            </a:p>
          </p:txBody>
        </p:sp>
      </p:grpSp>
      <p:grpSp>
        <p:nvGrpSpPr>
          <p:cNvPr id="4" name="Grup 3"/>
          <p:cNvGrpSpPr/>
          <p:nvPr/>
        </p:nvGrpSpPr>
        <p:grpSpPr>
          <a:xfrm>
            <a:off x="2027129" y="2479259"/>
            <a:ext cx="1849724" cy="375726"/>
            <a:chOff x="2027129" y="2479259"/>
            <a:chExt cx="1849724" cy="375726"/>
          </a:xfrm>
        </p:grpSpPr>
        <p:cxnSp>
          <p:nvCxnSpPr>
            <p:cNvPr id="44" name="60 Düz Ok Bağlayıcısı"/>
            <p:cNvCxnSpPr/>
            <p:nvPr/>
          </p:nvCxnSpPr>
          <p:spPr>
            <a:xfrm>
              <a:off x="2107293" y="2754306"/>
              <a:ext cx="1564680" cy="2122"/>
            </a:xfrm>
            <a:prstGeom prst="straightConnector1">
              <a:avLst/>
            </a:prstGeom>
            <a:ln w="12700">
              <a:headEnd type="arrow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1" name="67 Altıgen"/>
            <p:cNvSpPr/>
            <p:nvPr/>
          </p:nvSpPr>
          <p:spPr>
            <a:xfrm>
              <a:off x="2027129" y="2730810"/>
              <a:ext cx="86850" cy="78326"/>
            </a:xfrm>
            <a:prstGeom prst="hexagon">
              <a:avLst/>
            </a:prstGeom>
          </p:spPr>
          <p:style>
            <a:lnRef idx="0">
              <a:schemeClr val="accent3"/>
            </a:lnRef>
            <a:fillRef idx="1001">
              <a:schemeClr val="dk2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r-TR" dirty="0">
                <a:solidFill>
                  <a:srgbClr val="FFFFFF"/>
                </a:solidFill>
              </a:endParaRPr>
            </a:p>
          </p:txBody>
        </p:sp>
        <p:sp>
          <p:nvSpPr>
            <p:cNvPr id="52" name="68 Altıgen"/>
            <p:cNvSpPr/>
            <p:nvPr/>
          </p:nvSpPr>
          <p:spPr>
            <a:xfrm>
              <a:off x="3652453" y="2764098"/>
              <a:ext cx="86850" cy="78326"/>
            </a:xfrm>
            <a:prstGeom prst="hexagon">
              <a:avLst/>
            </a:prstGeom>
          </p:spPr>
          <p:style>
            <a:lnRef idx="0">
              <a:schemeClr val="accent3"/>
            </a:lnRef>
            <a:fillRef idx="1001">
              <a:schemeClr val="dk2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r-TR" dirty="0">
                <a:solidFill>
                  <a:srgbClr val="FFFFFF"/>
                </a:solidFill>
              </a:endParaRPr>
            </a:p>
          </p:txBody>
        </p:sp>
        <p:sp>
          <p:nvSpPr>
            <p:cNvPr id="72" name="53 Metin kutusu"/>
            <p:cNvSpPr txBox="1"/>
            <p:nvPr/>
          </p:nvSpPr>
          <p:spPr>
            <a:xfrm>
              <a:off x="2029924" y="2479259"/>
              <a:ext cx="1716821" cy="333406"/>
            </a:xfrm>
            <a:prstGeom prst="rect">
              <a:avLst/>
            </a:prstGeom>
            <a:noFill/>
            <a:ln w="9525" cmpd="sng">
              <a:noFill/>
            </a:ln>
            <a:effectLst>
              <a:outerShdw blurRad="50800" dist="38100" dir="5400000" algn="t" rotWithShape="0">
                <a:schemeClr val="bg1">
                  <a:alpha val="40000"/>
                </a:scheme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sz="1400" dirty="0" smtClean="0">
                  <a:solidFill>
                    <a:srgbClr val="000000"/>
                  </a:solidFill>
                  <a:latin typeface="Cambria" pitchFamily="18" charset="0"/>
                  <a:cs typeface="Calibri" pitchFamily="34" charset="0"/>
                </a:rPr>
                <a:t>Dalga Boyu-</a:t>
              </a:r>
              <a:r>
                <a:rPr lang="el-GR" sz="1400" dirty="0" smtClean="0">
                  <a:solidFill>
                    <a:srgbClr val="000000"/>
                  </a:solidFill>
                  <a:latin typeface="Cambria" pitchFamily="18" charset="0"/>
                  <a:cs typeface="Calibri" pitchFamily="34" charset="0"/>
                </a:rPr>
                <a:t>λ</a:t>
              </a:r>
              <a:r>
                <a:rPr lang="tr-TR" sz="1400" dirty="0" smtClean="0">
                  <a:solidFill>
                    <a:srgbClr val="000000"/>
                  </a:solidFill>
                  <a:latin typeface="Cambria" pitchFamily="18" charset="0"/>
                  <a:cs typeface="Calibri" pitchFamily="34" charset="0"/>
                </a:rPr>
                <a:t> (cm)</a:t>
              </a:r>
              <a:endParaRPr lang="tr-TR" sz="1400" dirty="0">
                <a:solidFill>
                  <a:srgbClr val="000000"/>
                </a:solidFill>
                <a:latin typeface="Cambria" pitchFamily="18" charset="0"/>
                <a:cs typeface="Calibri" pitchFamily="34" charset="0"/>
              </a:endParaRPr>
            </a:p>
          </p:txBody>
        </p:sp>
        <p:sp>
          <p:nvSpPr>
            <p:cNvPr id="73" name="Metin kutusu 72"/>
            <p:cNvSpPr txBox="1"/>
            <p:nvPr/>
          </p:nvSpPr>
          <p:spPr>
            <a:xfrm>
              <a:off x="3572053" y="2547208"/>
              <a:ext cx="304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i="1" dirty="0" smtClean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B</a:t>
              </a:r>
              <a:endParaRPr lang="tr-TR" sz="14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4" name="Grup 33"/>
          <p:cNvGrpSpPr/>
          <p:nvPr/>
        </p:nvGrpSpPr>
        <p:grpSpPr>
          <a:xfrm>
            <a:off x="2000148" y="1602136"/>
            <a:ext cx="4824000" cy="360000"/>
            <a:chOff x="2000148" y="1602136"/>
            <a:chExt cx="4824000" cy="360000"/>
          </a:xfrm>
        </p:grpSpPr>
        <p:cxnSp>
          <p:nvCxnSpPr>
            <p:cNvPr id="36" name="60 Düz Ok Bağlayıcısı"/>
            <p:cNvCxnSpPr/>
            <p:nvPr/>
          </p:nvCxnSpPr>
          <p:spPr>
            <a:xfrm>
              <a:off x="2000148" y="1875139"/>
              <a:ext cx="4824000" cy="2122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5" name="53 Metin kutusu"/>
            <p:cNvSpPr txBox="1"/>
            <p:nvPr/>
          </p:nvSpPr>
          <p:spPr>
            <a:xfrm>
              <a:off x="2030165" y="1602136"/>
              <a:ext cx="4788000" cy="360000"/>
            </a:xfrm>
            <a:prstGeom prst="rect">
              <a:avLst/>
            </a:prstGeom>
            <a:noFill/>
            <a:ln w="9525" cmpd="sng">
              <a:noFill/>
            </a:ln>
            <a:effectLst>
              <a:outerShdw blurRad="50800" dist="38100" dir="5400000" algn="t" rotWithShape="0">
                <a:schemeClr val="bg1">
                  <a:alpha val="40000"/>
                </a:scheme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sz="1400" dirty="0" smtClean="0">
                  <a:solidFill>
                    <a:srgbClr val="000000"/>
                  </a:solidFill>
                  <a:latin typeface="Cambria" pitchFamily="18" charset="0"/>
                  <a:cs typeface="Calibri" pitchFamily="34" charset="0"/>
                </a:rPr>
                <a:t>Sesin Hızı-V  (c</a:t>
              </a:r>
              <a:r>
                <a:rPr lang="en-GB" sz="1400" dirty="0" smtClean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</a:rPr>
                <a:t>m/</a:t>
              </a:r>
              <a:r>
                <a:rPr lang="tr-TR" sz="1400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</a:rPr>
                <a:t>s</a:t>
              </a:r>
              <a:r>
                <a:rPr lang="en-GB" sz="1400" dirty="0" smtClean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</a:rPr>
                <a:t>n</a:t>
              </a:r>
              <a:r>
                <a:rPr lang="tr-TR" sz="1400" dirty="0" smtClean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</a:rPr>
                <a:t>)</a:t>
              </a:r>
              <a:r>
                <a:rPr lang="tr-TR" sz="1400" dirty="0" smtClean="0">
                  <a:solidFill>
                    <a:srgbClr val="FFFFFF"/>
                  </a:solidFill>
                  <a:latin typeface="Cambria Math" pitchFamily="18" charset="0"/>
                  <a:ea typeface="Cambria Math" pitchFamily="18" charset="0"/>
                </a:rPr>
                <a:t> </a:t>
              </a:r>
              <a:r>
                <a:rPr lang="tr-TR" sz="1400" dirty="0" smtClean="0">
                  <a:solidFill>
                    <a:srgbClr val="000000"/>
                  </a:solidFill>
                  <a:latin typeface="Cambria" pitchFamily="18" charset="0"/>
                  <a:cs typeface="Calibri" pitchFamily="34" charset="0"/>
                </a:rPr>
                <a:t>(Sesin 1 saniyede aldığı yol)</a:t>
              </a:r>
              <a:endParaRPr lang="tr-TR" sz="1400" dirty="0">
                <a:solidFill>
                  <a:srgbClr val="000000"/>
                </a:solidFill>
                <a:latin typeface="Cambria" pitchFamily="18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5669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NÖTRON IŞINLAR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2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Nötron ışınları;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atom çekirdeğinde bulunan yüksüz parçacıklar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olup önemli ve özellikleri olan bir radyasyon tipidir. </a:t>
            </a: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Nükleer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çekirdek bölünmesi ve reaksiyonları sırasında meydana gelirler.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NÖTRON IŞINLAR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74" y="2096422"/>
            <a:ext cx="399128" cy="399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1879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NÖTRON IŞINLAR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2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Nötron ışınları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oldukça tehlikelidir.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Vücudun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derinliklerine girebilirler.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Doku hücrelerinin otom çekirdekleri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içerisine nüfuz edebilirler.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nedenle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dokulara zarar verirler. 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NÖTRON IŞINLAR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74" y="2096422"/>
            <a:ext cx="399128" cy="399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850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ÖZELLİĞİ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Dalga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boyu: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0,0001-0,001 </a:t>
            </a: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nm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Gamma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ışınları hem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uranyum ve radyum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gibi doğan radyoaktif maddelerin parçalanmaları sırasında hem de bir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nükleer reaktörde ya da bir atom bombası patlatıldığında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atom çekirdeklerinin parçalanmasıyla meydana gelir. </a:t>
            </a: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 ışınlar canlılar için zararlıdır. Dokulara derinliğine girerler ve dokuları tahrip ederler.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Tıpta kanserli hücreleri yok etmede, araç ve gereçlerin mikroplardan arındırılması gibi yararlı işlerde de kullanılır.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166" y="1342"/>
            <a:chExt cx="934" cy="934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66" y="1342"/>
              <a:ext cx="934" cy="934"/>
              <a:chOff x="1710" y="1035"/>
              <a:chExt cx="2316" cy="2316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3600000">
                <a:off x="1710" y="1035"/>
                <a:ext cx="2316" cy="2316"/>
                <a:chOff x="1710" y="1035"/>
                <a:chExt cx="2316" cy="2316"/>
              </a:xfrm>
            </p:grpSpPr>
            <p:sp>
              <p:nvSpPr>
                <p:cNvPr id="25624" name="Freeform 11"/>
                <p:cNvSpPr>
                  <a:spLocks/>
                </p:cNvSpPr>
                <p:nvPr/>
              </p:nvSpPr>
              <p:spPr bwMode="gray">
                <a:xfrm>
                  <a:off x="2866" y="1599"/>
                  <a:ext cx="1160" cy="1752"/>
                </a:xfrm>
                <a:custGeom>
                  <a:avLst/>
                  <a:gdLst>
                    <a:gd name="T0" fmla="*/ 688 w 794"/>
                    <a:gd name="T1" fmla="*/ 9 h 1200"/>
                    <a:gd name="T2" fmla="*/ 602 w 794"/>
                    <a:gd name="T3" fmla="*/ 59 h 1200"/>
                    <a:gd name="T4" fmla="*/ 598 w 794"/>
                    <a:gd name="T5" fmla="*/ 57 h 1200"/>
                    <a:gd name="T6" fmla="*/ 592 w 794"/>
                    <a:gd name="T7" fmla="*/ 40 h 1200"/>
                    <a:gd name="T8" fmla="*/ 589 w 794"/>
                    <a:gd name="T9" fmla="*/ 19 h 1200"/>
                    <a:gd name="T10" fmla="*/ 548 w 794"/>
                    <a:gd name="T11" fmla="*/ 8 h 1200"/>
                    <a:gd name="T12" fmla="*/ 537 w 794"/>
                    <a:gd name="T13" fmla="*/ 49 h 1200"/>
                    <a:gd name="T14" fmla="*/ 553 w 794"/>
                    <a:gd name="T15" fmla="*/ 62 h 1200"/>
                    <a:gd name="T16" fmla="*/ 553 w 794"/>
                    <a:gd name="T17" fmla="*/ 62 h 1200"/>
                    <a:gd name="T18" fmla="*/ 565 w 794"/>
                    <a:gd name="T19" fmla="*/ 76 h 1200"/>
                    <a:gd name="T20" fmla="*/ 565 w 794"/>
                    <a:gd name="T21" fmla="*/ 80 h 1200"/>
                    <a:gd name="T22" fmla="*/ 477 w 794"/>
                    <a:gd name="T23" fmla="*/ 131 h 1200"/>
                    <a:gd name="T24" fmla="*/ 551 w 794"/>
                    <a:gd name="T25" fmla="*/ 406 h 1200"/>
                    <a:gd name="T26" fmla="*/ 477 w 794"/>
                    <a:gd name="T27" fmla="*/ 681 h 1200"/>
                    <a:gd name="T28" fmla="*/ 0 w 794"/>
                    <a:gd name="T29" fmla="*/ 957 h 1200"/>
                    <a:gd name="T30" fmla="*/ 0 w 794"/>
                    <a:gd name="T31" fmla="*/ 1047 h 1200"/>
                    <a:gd name="T32" fmla="*/ 0 w 794"/>
                    <a:gd name="T33" fmla="*/ 1058 h 1200"/>
                    <a:gd name="T34" fmla="*/ 4 w 794"/>
                    <a:gd name="T35" fmla="*/ 1060 h 1200"/>
                    <a:gd name="T36" fmla="*/ 22 w 794"/>
                    <a:gd name="T37" fmla="*/ 1056 h 1200"/>
                    <a:gd name="T38" fmla="*/ 22 w 794"/>
                    <a:gd name="T39" fmla="*/ 1056 h 1200"/>
                    <a:gd name="T40" fmla="*/ 42 w 794"/>
                    <a:gd name="T41" fmla="*/ 1049 h 1200"/>
                    <a:gd name="T42" fmla="*/ 71 w 794"/>
                    <a:gd name="T43" fmla="*/ 1079 h 1200"/>
                    <a:gd name="T44" fmla="*/ 42 w 794"/>
                    <a:gd name="T45" fmla="*/ 1110 h 1200"/>
                    <a:gd name="T46" fmla="*/ 22 w 794"/>
                    <a:gd name="T47" fmla="*/ 1102 h 1200"/>
                    <a:gd name="T48" fmla="*/ 4 w 794"/>
                    <a:gd name="T49" fmla="*/ 1099 h 1200"/>
                    <a:gd name="T50" fmla="*/ 0 w 794"/>
                    <a:gd name="T51" fmla="*/ 1101 h 1200"/>
                    <a:gd name="T52" fmla="*/ 0 w 794"/>
                    <a:gd name="T53" fmla="*/ 1108 h 1200"/>
                    <a:gd name="T54" fmla="*/ 0 w 794"/>
                    <a:gd name="T55" fmla="*/ 1200 h 1200"/>
                    <a:gd name="T56" fmla="*/ 688 w 794"/>
                    <a:gd name="T57" fmla="*/ 803 h 1200"/>
                    <a:gd name="T58" fmla="*/ 794 w 794"/>
                    <a:gd name="T59" fmla="*/ 406 h 1200"/>
                    <a:gd name="T60" fmla="*/ 688 w 794"/>
                    <a:gd name="T61" fmla="*/ 9 h 12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794"/>
                    <a:gd name="T94" fmla="*/ 0 h 1200"/>
                    <a:gd name="T95" fmla="*/ 794 w 794"/>
                    <a:gd name="T96" fmla="*/ 1200 h 120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794" h="1200">
                      <a:moveTo>
                        <a:pt x="688" y="9"/>
                      </a:move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58"/>
                        <a:pt x="600" y="58"/>
                        <a:pt x="598" y="57"/>
                      </a:cubicBezTo>
                      <a:cubicBezTo>
                        <a:pt x="593" y="53"/>
                        <a:pt x="590" y="45"/>
                        <a:pt x="592" y="40"/>
                      </a:cubicBezTo>
                      <a:cubicBezTo>
                        <a:pt x="594" y="33"/>
                        <a:pt x="593" y="25"/>
                        <a:pt x="589" y="19"/>
                      </a:cubicBezTo>
                      <a:cubicBezTo>
                        <a:pt x="581" y="5"/>
                        <a:pt x="563" y="0"/>
                        <a:pt x="548" y="8"/>
                      </a:cubicBezTo>
                      <a:cubicBezTo>
                        <a:pt x="534" y="17"/>
                        <a:pt x="529" y="35"/>
                        <a:pt x="537" y="49"/>
                      </a:cubicBezTo>
                      <a:cubicBezTo>
                        <a:pt x="540" y="56"/>
                        <a:pt x="546" y="60"/>
                        <a:pt x="553" y="62"/>
                      </a:cubicBezTo>
                      <a:cubicBezTo>
                        <a:pt x="553" y="62"/>
                        <a:pt x="553" y="62"/>
                        <a:pt x="553" y="62"/>
                      </a:cubicBezTo>
                      <a:cubicBezTo>
                        <a:pt x="559" y="63"/>
                        <a:pt x="564" y="69"/>
                        <a:pt x="565" y="76"/>
                      </a:cubicBezTo>
                      <a:cubicBezTo>
                        <a:pt x="565" y="78"/>
                        <a:pt x="565" y="79"/>
                        <a:pt x="565" y="80"/>
                      </a:cubicBezTo>
                      <a:cubicBezTo>
                        <a:pt x="477" y="131"/>
                        <a:pt x="477" y="131"/>
                        <a:pt x="477" y="131"/>
                      </a:cubicBezTo>
                      <a:cubicBezTo>
                        <a:pt x="524" y="212"/>
                        <a:pt x="551" y="306"/>
                        <a:pt x="551" y="406"/>
                      </a:cubicBezTo>
                      <a:cubicBezTo>
                        <a:pt x="551" y="507"/>
                        <a:pt x="524" y="601"/>
                        <a:pt x="477" y="681"/>
                      </a:cubicBezTo>
                      <a:cubicBezTo>
                        <a:pt x="382" y="846"/>
                        <a:pt x="204" y="957"/>
                        <a:pt x="0" y="957"/>
                      </a:cubicBezTo>
                      <a:cubicBezTo>
                        <a:pt x="0" y="1047"/>
                        <a:pt x="0" y="1047"/>
                        <a:pt x="0" y="1047"/>
                      </a:cubicBezTo>
                      <a:cubicBezTo>
                        <a:pt x="0" y="1058"/>
                        <a:pt x="0" y="1058"/>
                        <a:pt x="0" y="1058"/>
                      </a:cubicBezTo>
                      <a:cubicBezTo>
                        <a:pt x="2" y="1058"/>
                        <a:pt x="3" y="1059"/>
                        <a:pt x="4" y="1060"/>
                      </a:cubicBezTo>
                      <a:cubicBezTo>
                        <a:pt x="10" y="1063"/>
                        <a:pt x="18" y="1061"/>
                        <a:pt x="22" y="1056"/>
                      </a:cubicBezTo>
                      <a:cubicBezTo>
                        <a:pt x="22" y="1056"/>
                        <a:pt x="22" y="1056"/>
                        <a:pt x="22" y="1056"/>
                      </a:cubicBezTo>
                      <a:cubicBezTo>
                        <a:pt x="27" y="1052"/>
                        <a:pt x="34" y="1049"/>
                        <a:pt x="42" y="1049"/>
                      </a:cubicBezTo>
                      <a:cubicBezTo>
                        <a:pt x="58" y="1049"/>
                        <a:pt x="71" y="1063"/>
                        <a:pt x="71" y="1079"/>
                      </a:cubicBezTo>
                      <a:cubicBezTo>
                        <a:pt x="71" y="1096"/>
                        <a:pt x="58" y="1110"/>
                        <a:pt x="42" y="1110"/>
                      </a:cubicBezTo>
                      <a:cubicBezTo>
                        <a:pt x="34" y="1110"/>
                        <a:pt x="27" y="1107"/>
                        <a:pt x="22" y="1102"/>
                      </a:cubicBezTo>
                      <a:cubicBezTo>
                        <a:pt x="18" y="1097"/>
                        <a:pt x="10" y="1096"/>
                        <a:pt x="4" y="1099"/>
                      </a:cubicBezTo>
                      <a:cubicBezTo>
                        <a:pt x="3" y="1099"/>
                        <a:pt x="2" y="1100"/>
                        <a:pt x="0" y="1101"/>
                      </a:cubicBezTo>
                      <a:cubicBezTo>
                        <a:pt x="0" y="1108"/>
                        <a:pt x="0" y="1108"/>
                        <a:pt x="0" y="1108"/>
                      </a:cubicBezTo>
                      <a:cubicBezTo>
                        <a:pt x="0" y="1200"/>
                        <a:pt x="0" y="1200"/>
                        <a:pt x="0" y="1200"/>
                      </a:cubicBezTo>
                      <a:cubicBezTo>
                        <a:pt x="294" y="1200"/>
                        <a:pt x="551" y="1040"/>
                        <a:pt x="688" y="803"/>
                      </a:cubicBezTo>
                      <a:cubicBezTo>
                        <a:pt x="755" y="686"/>
                        <a:pt x="794" y="551"/>
                        <a:pt x="794" y="406"/>
                      </a:cubicBezTo>
                      <a:cubicBezTo>
                        <a:pt x="794" y="262"/>
                        <a:pt x="755" y="126"/>
                        <a:pt x="688" y="9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5" name="Freeform 12"/>
                <p:cNvSpPr>
                  <a:spLocks/>
                </p:cNvSpPr>
                <p:nvPr/>
              </p:nvSpPr>
              <p:spPr bwMode="gray">
                <a:xfrm>
                  <a:off x="1710" y="1612"/>
                  <a:ext cx="1262" cy="1739"/>
                </a:xfrm>
                <a:custGeom>
                  <a:avLst/>
                  <a:gdLst>
                    <a:gd name="T0" fmla="*/ 835 w 864"/>
                    <a:gd name="T1" fmla="*/ 1040 h 1191"/>
                    <a:gd name="T2" fmla="*/ 815 w 864"/>
                    <a:gd name="T3" fmla="*/ 1047 h 1191"/>
                    <a:gd name="T4" fmla="*/ 815 w 864"/>
                    <a:gd name="T5" fmla="*/ 1047 h 1191"/>
                    <a:gd name="T6" fmla="*/ 797 w 864"/>
                    <a:gd name="T7" fmla="*/ 1051 h 1191"/>
                    <a:gd name="T8" fmla="*/ 793 w 864"/>
                    <a:gd name="T9" fmla="*/ 1049 h 1191"/>
                    <a:gd name="T10" fmla="*/ 793 w 864"/>
                    <a:gd name="T11" fmla="*/ 1038 h 1191"/>
                    <a:gd name="T12" fmla="*/ 793 w 864"/>
                    <a:gd name="T13" fmla="*/ 948 h 1191"/>
                    <a:gd name="T14" fmla="*/ 317 w 864"/>
                    <a:gd name="T15" fmla="*/ 672 h 1191"/>
                    <a:gd name="T16" fmla="*/ 243 w 864"/>
                    <a:gd name="T17" fmla="*/ 397 h 1191"/>
                    <a:gd name="T18" fmla="*/ 317 w 864"/>
                    <a:gd name="T19" fmla="*/ 122 h 1191"/>
                    <a:gd name="T20" fmla="*/ 231 w 864"/>
                    <a:gd name="T21" fmla="*/ 73 h 1191"/>
                    <a:gd name="T22" fmla="*/ 228 w 864"/>
                    <a:gd name="T23" fmla="*/ 75 h 1191"/>
                    <a:gd name="T24" fmla="*/ 221 w 864"/>
                    <a:gd name="T25" fmla="*/ 92 h 1191"/>
                    <a:gd name="T26" fmla="*/ 221 w 864"/>
                    <a:gd name="T27" fmla="*/ 92 h 1191"/>
                    <a:gd name="T28" fmla="*/ 218 w 864"/>
                    <a:gd name="T29" fmla="*/ 113 h 1191"/>
                    <a:gd name="T30" fmla="*/ 177 w 864"/>
                    <a:gd name="T31" fmla="*/ 123 h 1191"/>
                    <a:gd name="T32" fmla="*/ 166 w 864"/>
                    <a:gd name="T33" fmla="*/ 82 h 1191"/>
                    <a:gd name="T34" fmla="*/ 182 w 864"/>
                    <a:gd name="T35" fmla="*/ 69 h 1191"/>
                    <a:gd name="T36" fmla="*/ 194 w 864"/>
                    <a:gd name="T37" fmla="*/ 55 h 1191"/>
                    <a:gd name="T38" fmla="*/ 194 w 864"/>
                    <a:gd name="T39" fmla="*/ 51 h 1191"/>
                    <a:gd name="T40" fmla="*/ 106 w 864"/>
                    <a:gd name="T41" fmla="*/ 0 h 1191"/>
                    <a:gd name="T42" fmla="*/ 0 w 864"/>
                    <a:gd name="T43" fmla="*/ 397 h 1191"/>
                    <a:gd name="T44" fmla="*/ 106 w 864"/>
                    <a:gd name="T45" fmla="*/ 794 h 1191"/>
                    <a:gd name="T46" fmla="*/ 793 w 864"/>
                    <a:gd name="T47" fmla="*/ 1191 h 1191"/>
                    <a:gd name="T48" fmla="*/ 793 w 864"/>
                    <a:gd name="T49" fmla="*/ 1099 h 1191"/>
                    <a:gd name="T50" fmla="*/ 793 w 864"/>
                    <a:gd name="T51" fmla="*/ 1092 h 1191"/>
                    <a:gd name="T52" fmla="*/ 797 w 864"/>
                    <a:gd name="T53" fmla="*/ 1090 h 1191"/>
                    <a:gd name="T54" fmla="*/ 815 w 864"/>
                    <a:gd name="T55" fmla="*/ 1093 h 1191"/>
                    <a:gd name="T56" fmla="*/ 835 w 864"/>
                    <a:gd name="T57" fmla="*/ 1101 h 1191"/>
                    <a:gd name="T58" fmla="*/ 864 w 864"/>
                    <a:gd name="T59" fmla="*/ 1070 h 1191"/>
                    <a:gd name="T60" fmla="*/ 835 w 864"/>
                    <a:gd name="T61" fmla="*/ 1040 h 119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864"/>
                    <a:gd name="T94" fmla="*/ 0 h 1191"/>
                    <a:gd name="T95" fmla="*/ 864 w 864"/>
                    <a:gd name="T96" fmla="*/ 1191 h 119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864" h="1191">
                      <a:moveTo>
                        <a:pt x="835" y="1040"/>
                      </a:moveTo>
                      <a:cubicBezTo>
                        <a:pt x="827" y="1040"/>
                        <a:pt x="820" y="1043"/>
                        <a:pt x="815" y="1047"/>
                      </a:cubicBezTo>
                      <a:cubicBezTo>
                        <a:pt x="815" y="1047"/>
                        <a:pt x="815" y="1047"/>
                        <a:pt x="815" y="1047"/>
                      </a:cubicBezTo>
                      <a:cubicBezTo>
                        <a:pt x="811" y="1052"/>
                        <a:pt x="803" y="1054"/>
                        <a:pt x="797" y="1051"/>
                      </a:cubicBezTo>
                      <a:cubicBezTo>
                        <a:pt x="796" y="1050"/>
                        <a:pt x="795" y="1049"/>
                        <a:pt x="793" y="1049"/>
                      </a:cubicBezTo>
                      <a:cubicBezTo>
                        <a:pt x="793" y="1038"/>
                        <a:pt x="793" y="1038"/>
                        <a:pt x="793" y="1038"/>
                      </a:cubicBezTo>
                      <a:cubicBezTo>
                        <a:pt x="793" y="948"/>
                        <a:pt x="793" y="948"/>
                        <a:pt x="793" y="948"/>
                      </a:cubicBezTo>
                      <a:cubicBezTo>
                        <a:pt x="590" y="948"/>
                        <a:pt x="412" y="837"/>
                        <a:pt x="317" y="672"/>
                      </a:cubicBezTo>
                      <a:cubicBezTo>
                        <a:pt x="270" y="592"/>
                        <a:pt x="243" y="498"/>
                        <a:pt x="243" y="397"/>
                      </a:cubicBezTo>
                      <a:cubicBezTo>
                        <a:pt x="243" y="297"/>
                        <a:pt x="270" y="203"/>
                        <a:pt x="317" y="122"/>
                      </a:cubicBezTo>
                      <a:cubicBezTo>
                        <a:pt x="231" y="73"/>
                        <a:pt x="231" y="73"/>
                        <a:pt x="231" y="73"/>
                      </a:cubicBezTo>
                      <a:cubicBezTo>
                        <a:pt x="230" y="73"/>
                        <a:pt x="229" y="74"/>
                        <a:pt x="228" y="75"/>
                      </a:cubicBezTo>
                      <a:cubicBezTo>
                        <a:pt x="222" y="79"/>
                        <a:pt x="219" y="86"/>
                        <a:pt x="221" y="92"/>
                      </a:cubicBezTo>
                      <a:cubicBezTo>
                        <a:pt x="221" y="92"/>
                        <a:pt x="221" y="92"/>
                        <a:pt x="221" y="92"/>
                      </a:cubicBezTo>
                      <a:cubicBezTo>
                        <a:pt x="223" y="99"/>
                        <a:pt x="222" y="106"/>
                        <a:pt x="218" y="113"/>
                      </a:cubicBezTo>
                      <a:cubicBezTo>
                        <a:pt x="210" y="127"/>
                        <a:pt x="192" y="131"/>
                        <a:pt x="177" y="123"/>
                      </a:cubicBezTo>
                      <a:cubicBezTo>
                        <a:pt x="163" y="115"/>
                        <a:pt x="158" y="96"/>
                        <a:pt x="166" y="82"/>
                      </a:cubicBezTo>
                      <a:cubicBezTo>
                        <a:pt x="169" y="76"/>
                        <a:pt x="175" y="71"/>
                        <a:pt x="182" y="69"/>
                      </a:cubicBezTo>
                      <a:cubicBezTo>
                        <a:pt x="188" y="68"/>
                        <a:pt x="193" y="62"/>
                        <a:pt x="194" y="55"/>
                      </a:cubicBezTo>
                      <a:cubicBezTo>
                        <a:pt x="194" y="54"/>
                        <a:pt x="194" y="52"/>
                        <a:pt x="194" y="51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38" y="117"/>
                        <a:pt x="0" y="253"/>
                        <a:pt x="0" y="397"/>
                      </a:cubicBezTo>
                      <a:cubicBezTo>
                        <a:pt x="0" y="542"/>
                        <a:pt x="38" y="677"/>
                        <a:pt x="106" y="794"/>
                      </a:cubicBezTo>
                      <a:cubicBezTo>
                        <a:pt x="243" y="1031"/>
                        <a:pt x="500" y="1191"/>
                        <a:pt x="793" y="1191"/>
                      </a:cubicBezTo>
                      <a:cubicBezTo>
                        <a:pt x="793" y="1099"/>
                        <a:pt x="793" y="1099"/>
                        <a:pt x="793" y="1099"/>
                      </a:cubicBezTo>
                      <a:cubicBezTo>
                        <a:pt x="793" y="1092"/>
                        <a:pt x="793" y="1092"/>
                        <a:pt x="793" y="1092"/>
                      </a:cubicBezTo>
                      <a:cubicBezTo>
                        <a:pt x="795" y="1091"/>
                        <a:pt x="796" y="1090"/>
                        <a:pt x="797" y="1090"/>
                      </a:cubicBezTo>
                      <a:cubicBezTo>
                        <a:pt x="803" y="1087"/>
                        <a:pt x="811" y="1088"/>
                        <a:pt x="815" y="1093"/>
                      </a:cubicBezTo>
                      <a:cubicBezTo>
                        <a:pt x="820" y="1098"/>
                        <a:pt x="827" y="1101"/>
                        <a:pt x="835" y="1101"/>
                      </a:cubicBezTo>
                      <a:cubicBezTo>
                        <a:pt x="851" y="1101"/>
                        <a:pt x="864" y="1087"/>
                        <a:pt x="864" y="1070"/>
                      </a:cubicBezTo>
                      <a:cubicBezTo>
                        <a:pt x="864" y="1054"/>
                        <a:pt x="851" y="1040"/>
                        <a:pt x="835" y="1040"/>
                      </a:cubicBezTo>
                      <a:close/>
                    </a:path>
                  </a:pathLst>
                </a:custGeom>
                <a:solidFill>
                  <a:srgbClr val="A90404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6" name="Freeform 13"/>
                <p:cNvSpPr>
                  <a:spLocks/>
                </p:cNvSpPr>
                <p:nvPr/>
              </p:nvSpPr>
              <p:spPr bwMode="gray">
                <a:xfrm>
                  <a:off x="1862" y="1035"/>
                  <a:ext cx="2010" cy="768"/>
                </a:xfrm>
                <a:custGeom>
                  <a:avLst/>
                  <a:gdLst>
                    <a:gd name="T0" fmla="*/ 1164 w 1375"/>
                    <a:gd name="T1" fmla="*/ 518 h 527"/>
                    <a:gd name="T2" fmla="*/ 1252 w 1375"/>
                    <a:gd name="T3" fmla="*/ 467 h 527"/>
                    <a:gd name="T4" fmla="*/ 1252 w 1375"/>
                    <a:gd name="T5" fmla="*/ 463 h 527"/>
                    <a:gd name="T6" fmla="*/ 1240 w 1375"/>
                    <a:gd name="T7" fmla="*/ 449 h 527"/>
                    <a:gd name="T8" fmla="*/ 1240 w 1375"/>
                    <a:gd name="T9" fmla="*/ 449 h 527"/>
                    <a:gd name="T10" fmla="*/ 1224 w 1375"/>
                    <a:gd name="T11" fmla="*/ 436 h 527"/>
                    <a:gd name="T12" fmla="*/ 1235 w 1375"/>
                    <a:gd name="T13" fmla="*/ 395 h 527"/>
                    <a:gd name="T14" fmla="*/ 1276 w 1375"/>
                    <a:gd name="T15" fmla="*/ 406 h 527"/>
                    <a:gd name="T16" fmla="*/ 1279 w 1375"/>
                    <a:gd name="T17" fmla="*/ 427 h 527"/>
                    <a:gd name="T18" fmla="*/ 1285 w 1375"/>
                    <a:gd name="T19" fmla="*/ 444 h 527"/>
                    <a:gd name="T20" fmla="*/ 1289 w 1375"/>
                    <a:gd name="T21" fmla="*/ 446 h 527"/>
                    <a:gd name="T22" fmla="*/ 1375 w 1375"/>
                    <a:gd name="T23" fmla="*/ 396 h 527"/>
                    <a:gd name="T24" fmla="*/ 687 w 1375"/>
                    <a:gd name="T25" fmla="*/ 0 h 527"/>
                    <a:gd name="T26" fmla="*/ 0 w 1375"/>
                    <a:gd name="T27" fmla="*/ 396 h 527"/>
                    <a:gd name="T28" fmla="*/ 88 w 1375"/>
                    <a:gd name="T29" fmla="*/ 447 h 527"/>
                    <a:gd name="T30" fmla="*/ 88 w 1375"/>
                    <a:gd name="T31" fmla="*/ 451 h 527"/>
                    <a:gd name="T32" fmla="*/ 76 w 1375"/>
                    <a:gd name="T33" fmla="*/ 465 h 527"/>
                    <a:gd name="T34" fmla="*/ 60 w 1375"/>
                    <a:gd name="T35" fmla="*/ 478 h 527"/>
                    <a:gd name="T36" fmla="*/ 71 w 1375"/>
                    <a:gd name="T37" fmla="*/ 519 h 527"/>
                    <a:gd name="T38" fmla="*/ 112 w 1375"/>
                    <a:gd name="T39" fmla="*/ 509 h 527"/>
                    <a:gd name="T40" fmla="*/ 115 w 1375"/>
                    <a:gd name="T41" fmla="*/ 488 h 527"/>
                    <a:gd name="T42" fmla="*/ 115 w 1375"/>
                    <a:gd name="T43" fmla="*/ 488 h 527"/>
                    <a:gd name="T44" fmla="*/ 122 w 1375"/>
                    <a:gd name="T45" fmla="*/ 471 h 527"/>
                    <a:gd name="T46" fmla="*/ 125 w 1375"/>
                    <a:gd name="T47" fmla="*/ 469 h 527"/>
                    <a:gd name="T48" fmla="*/ 211 w 1375"/>
                    <a:gd name="T49" fmla="*/ 518 h 527"/>
                    <a:gd name="T50" fmla="*/ 687 w 1375"/>
                    <a:gd name="T51" fmla="*/ 243 h 527"/>
                    <a:gd name="T52" fmla="*/ 1164 w 1375"/>
                    <a:gd name="T53" fmla="*/ 518 h 52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375"/>
                    <a:gd name="T82" fmla="*/ 0 h 527"/>
                    <a:gd name="T83" fmla="*/ 1375 w 1375"/>
                    <a:gd name="T84" fmla="*/ 527 h 52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375" h="527">
                      <a:moveTo>
                        <a:pt x="1164" y="518"/>
                      </a:moveTo>
                      <a:cubicBezTo>
                        <a:pt x="1252" y="467"/>
                        <a:pt x="1252" y="467"/>
                        <a:pt x="1252" y="467"/>
                      </a:cubicBezTo>
                      <a:cubicBezTo>
                        <a:pt x="1252" y="466"/>
                        <a:pt x="1252" y="465"/>
                        <a:pt x="1252" y="463"/>
                      </a:cubicBezTo>
                      <a:cubicBezTo>
                        <a:pt x="1251" y="456"/>
                        <a:pt x="1246" y="450"/>
                        <a:pt x="1240" y="449"/>
                      </a:cubicBezTo>
                      <a:cubicBezTo>
                        <a:pt x="1240" y="449"/>
                        <a:pt x="1240" y="449"/>
                        <a:pt x="1240" y="449"/>
                      </a:cubicBezTo>
                      <a:cubicBezTo>
                        <a:pt x="1233" y="447"/>
                        <a:pt x="1227" y="443"/>
                        <a:pt x="1224" y="436"/>
                      </a:cubicBezTo>
                      <a:cubicBezTo>
                        <a:pt x="1216" y="422"/>
                        <a:pt x="1221" y="404"/>
                        <a:pt x="1235" y="395"/>
                      </a:cubicBezTo>
                      <a:cubicBezTo>
                        <a:pt x="1250" y="387"/>
                        <a:pt x="1268" y="392"/>
                        <a:pt x="1276" y="406"/>
                      </a:cubicBezTo>
                      <a:cubicBezTo>
                        <a:pt x="1280" y="412"/>
                        <a:pt x="1281" y="420"/>
                        <a:pt x="1279" y="427"/>
                      </a:cubicBezTo>
                      <a:cubicBezTo>
                        <a:pt x="1277" y="432"/>
                        <a:pt x="1280" y="440"/>
                        <a:pt x="1285" y="444"/>
                      </a:cubicBezTo>
                      <a:cubicBezTo>
                        <a:pt x="1287" y="445"/>
                        <a:pt x="1288" y="445"/>
                        <a:pt x="1289" y="446"/>
                      </a:cubicBezTo>
                      <a:cubicBezTo>
                        <a:pt x="1375" y="396"/>
                        <a:pt x="1375" y="396"/>
                        <a:pt x="1375" y="396"/>
                      </a:cubicBezTo>
                      <a:cubicBezTo>
                        <a:pt x="1238" y="159"/>
                        <a:pt x="981" y="0"/>
                        <a:pt x="687" y="0"/>
                      </a:cubicBezTo>
                      <a:cubicBezTo>
                        <a:pt x="394" y="0"/>
                        <a:pt x="137" y="159"/>
                        <a:pt x="0" y="396"/>
                      </a:cubicBezTo>
                      <a:cubicBezTo>
                        <a:pt x="88" y="447"/>
                        <a:pt x="88" y="447"/>
                        <a:pt x="88" y="447"/>
                      </a:cubicBezTo>
                      <a:cubicBezTo>
                        <a:pt x="88" y="448"/>
                        <a:pt x="88" y="450"/>
                        <a:pt x="88" y="451"/>
                      </a:cubicBezTo>
                      <a:cubicBezTo>
                        <a:pt x="87" y="458"/>
                        <a:pt x="82" y="464"/>
                        <a:pt x="76" y="465"/>
                      </a:cubicBezTo>
                      <a:cubicBezTo>
                        <a:pt x="69" y="467"/>
                        <a:pt x="63" y="472"/>
                        <a:pt x="60" y="478"/>
                      </a:cubicBezTo>
                      <a:cubicBezTo>
                        <a:pt x="52" y="492"/>
                        <a:pt x="57" y="511"/>
                        <a:pt x="71" y="519"/>
                      </a:cubicBezTo>
                      <a:cubicBezTo>
                        <a:pt x="86" y="527"/>
                        <a:pt x="104" y="523"/>
                        <a:pt x="112" y="509"/>
                      </a:cubicBezTo>
                      <a:cubicBezTo>
                        <a:pt x="116" y="502"/>
                        <a:pt x="117" y="495"/>
                        <a:pt x="115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3" y="482"/>
                        <a:pt x="116" y="475"/>
                        <a:pt x="122" y="471"/>
                      </a:cubicBezTo>
                      <a:cubicBezTo>
                        <a:pt x="123" y="470"/>
                        <a:pt x="124" y="469"/>
                        <a:pt x="125" y="469"/>
                      </a:cubicBezTo>
                      <a:cubicBezTo>
                        <a:pt x="211" y="518"/>
                        <a:pt x="211" y="518"/>
                        <a:pt x="211" y="518"/>
                      </a:cubicBezTo>
                      <a:cubicBezTo>
                        <a:pt x="306" y="354"/>
                        <a:pt x="484" y="243"/>
                        <a:pt x="687" y="243"/>
                      </a:cubicBezTo>
                      <a:cubicBezTo>
                        <a:pt x="891" y="243"/>
                        <a:pt x="1069" y="354"/>
                        <a:pt x="1164" y="518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7200000">
                <a:off x="2059" y="1386"/>
                <a:ext cx="1616" cy="1614"/>
                <a:chOff x="2060" y="1387"/>
                <a:chExt cx="1616" cy="1614"/>
              </a:xfrm>
            </p:grpSpPr>
            <p:sp>
              <p:nvSpPr>
                <p:cNvPr id="25621" name="Freeform 15"/>
                <p:cNvSpPr>
                  <a:spLocks/>
                </p:cNvSpPr>
                <p:nvPr/>
              </p:nvSpPr>
              <p:spPr bwMode="gray">
                <a:xfrm>
                  <a:off x="2060" y="1387"/>
                  <a:ext cx="808" cy="1225"/>
                </a:xfrm>
                <a:custGeom>
                  <a:avLst/>
                  <a:gdLst>
                    <a:gd name="T0" fmla="*/ 550 w 550"/>
                    <a:gd name="T1" fmla="*/ 132 h 836"/>
                    <a:gd name="T2" fmla="*/ 547 w 550"/>
                    <a:gd name="T3" fmla="*/ 130 h 836"/>
                    <a:gd name="T4" fmla="*/ 529 w 550"/>
                    <a:gd name="T5" fmla="*/ 133 h 836"/>
                    <a:gd name="T6" fmla="*/ 529 w 550"/>
                    <a:gd name="T7" fmla="*/ 133 h 836"/>
                    <a:gd name="T8" fmla="*/ 509 w 550"/>
                    <a:gd name="T9" fmla="*/ 141 h 836"/>
                    <a:gd name="T10" fmla="*/ 480 w 550"/>
                    <a:gd name="T11" fmla="*/ 111 h 836"/>
                    <a:gd name="T12" fmla="*/ 509 w 550"/>
                    <a:gd name="T13" fmla="*/ 80 h 836"/>
                    <a:gd name="T14" fmla="*/ 529 w 550"/>
                    <a:gd name="T15" fmla="*/ 88 h 836"/>
                    <a:gd name="T16" fmla="*/ 547 w 550"/>
                    <a:gd name="T17" fmla="*/ 91 h 836"/>
                    <a:gd name="T18" fmla="*/ 550 w 550"/>
                    <a:gd name="T19" fmla="*/ 89 h 836"/>
                    <a:gd name="T20" fmla="*/ 550 w 550"/>
                    <a:gd name="T21" fmla="*/ 82 h 836"/>
                    <a:gd name="T22" fmla="*/ 550 w 550"/>
                    <a:gd name="T23" fmla="*/ 0 h 836"/>
                    <a:gd name="T24" fmla="*/ 0 w 550"/>
                    <a:gd name="T25" fmla="*/ 550 h 836"/>
                    <a:gd name="T26" fmla="*/ 74 w 550"/>
                    <a:gd name="T27" fmla="*/ 825 h 836"/>
                    <a:gd name="T28" fmla="*/ 153 w 550"/>
                    <a:gd name="T29" fmla="*/ 780 h 836"/>
                    <a:gd name="T30" fmla="*/ 158 w 550"/>
                    <a:gd name="T31" fmla="*/ 796 h 836"/>
                    <a:gd name="T32" fmla="*/ 161 w 550"/>
                    <a:gd name="T33" fmla="*/ 817 h 836"/>
                    <a:gd name="T34" fmla="*/ 202 w 550"/>
                    <a:gd name="T35" fmla="*/ 827 h 836"/>
                    <a:gd name="T36" fmla="*/ 214 w 550"/>
                    <a:gd name="T37" fmla="*/ 786 h 836"/>
                    <a:gd name="T38" fmla="*/ 198 w 550"/>
                    <a:gd name="T39" fmla="*/ 773 h 836"/>
                    <a:gd name="T40" fmla="*/ 198 w 550"/>
                    <a:gd name="T41" fmla="*/ 773 h 836"/>
                    <a:gd name="T42" fmla="*/ 186 w 550"/>
                    <a:gd name="T43" fmla="*/ 761 h 836"/>
                    <a:gd name="T44" fmla="*/ 266 w 550"/>
                    <a:gd name="T45" fmla="*/ 714 h 836"/>
                    <a:gd name="T46" fmla="*/ 222 w 550"/>
                    <a:gd name="T47" fmla="*/ 550 h 836"/>
                    <a:gd name="T48" fmla="*/ 550 w 550"/>
                    <a:gd name="T49" fmla="*/ 222 h 836"/>
                    <a:gd name="T50" fmla="*/ 550 w 550"/>
                    <a:gd name="T51" fmla="*/ 143 h 836"/>
                    <a:gd name="T52" fmla="*/ 550 w 550"/>
                    <a:gd name="T53" fmla="*/ 132 h 8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0"/>
                    <a:gd name="T82" fmla="*/ 0 h 836"/>
                    <a:gd name="T83" fmla="*/ 550 w 550"/>
                    <a:gd name="T84" fmla="*/ 836 h 8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0" h="836">
                      <a:moveTo>
                        <a:pt x="550" y="132"/>
                      </a:moveTo>
                      <a:cubicBezTo>
                        <a:pt x="549" y="131"/>
                        <a:pt x="548" y="131"/>
                        <a:pt x="547" y="130"/>
                      </a:cubicBezTo>
                      <a:cubicBezTo>
                        <a:pt x="540" y="127"/>
                        <a:pt x="533" y="129"/>
                        <a:pt x="529" y="133"/>
                      </a:cubicBezTo>
                      <a:cubicBezTo>
                        <a:pt x="529" y="133"/>
                        <a:pt x="529" y="133"/>
                        <a:pt x="529" y="133"/>
                      </a:cubicBezTo>
                      <a:cubicBezTo>
                        <a:pt x="523" y="138"/>
                        <a:pt x="517" y="141"/>
                        <a:pt x="509" y="141"/>
                      </a:cubicBezTo>
                      <a:cubicBezTo>
                        <a:pt x="493" y="141"/>
                        <a:pt x="480" y="127"/>
                        <a:pt x="480" y="111"/>
                      </a:cubicBezTo>
                      <a:cubicBezTo>
                        <a:pt x="480" y="94"/>
                        <a:pt x="493" y="80"/>
                        <a:pt x="509" y="80"/>
                      </a:cubicBezTo>
                      <a:cubicBezTo>
                        <a:pt x="517" y="80"/>
                        <a:pt x="524" y="83"/>
                        <a:pt x="529" y="88"/>
                      </a:cubicBezTo>
                      <a:cubicBezTo>
                        <a:pt x="533" y="93"/>
                        <a:pt x="540" y="94"/>
                        <a:pt x="547" y="91"/>
                      </a:cubicBezTo>
                      <a:cubicBezTo>
                        <a:pt x="548" y="91"/>
                        <a:pt x="549" y="90"/>
                        <a:pt x="550" y="89"/>
                      </a:cubicBezTo>
                      <a:cubicBezTo>
                        <a:pt x="550" y="82"/>
                        <a:pt x="550" y="82"/>
                        <a:pt x="550" y="82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246" y="0"/>
                        <a:pt x="0" y="246"/>
                        <a:pt x="0" y="550"/>
                      </a:cubicBezTo>
                      <a:cubicBezTo>
                        <a:pt x="0" y="651"/>
                        <a:pt x="27" y="745"/>
                        <a:pt x="74" y="825"/>
                      </a:cubicBezTo>
                      <a:cubicBezTo>
                        <a:pt x="153" y="780"/>
                        <a:pt x="153" y="780"/>
                        <a:pt x="153" y="780"/>
                      </a:cubicBezTo>
                      <a:cubicBezTo>
                        <a:pt x="158" y="784"/>
                        <a:pt x="160" y="791"/>
                        <a:pt x="158" y="796"/>
                      </a:cubicBezTo>
                      <a:cubicBezTo>
                        <a:pt x="157" y="803"/>
                        <a:pt x="158" y="810"/>
                        <a:pt x="161" y="817"/>
                      </a:cubicBezTo>
                      <a:cubicBezTo>
                        <a:pt x="170" y="831"/>
                        <a:pt x="188" y="836"/>
                        <a:pt x="202" y="827"/>
                      </a:cubicBezTo>
                      <a:cubicBezTo>
                        <a:pt x="217" y="819"/>
                        <a:pt x="222" y="801"/>
                        <a:pt x="214" y="786"/>
                      </a:cubicBezTo>
                      <a:cubicBezTo>
                        <a:pt x="210" y="780"/>
                        <a:pt x="204" y="776"/>
                        <a:pt x="198" y="773"/>
                      </a:cubicBezTo>
                      <a:cubicBezTo>
                        <a:pt x="198" y="773"/>
                        <a:pt x="198" y="773"/>
                        <a:pt x="198" y="773"/>
                      </a:cubicBezTo>
                      <a:cubicBezTo>
                        <a:pt x="192" y="772"/>
                        <a:pt x="187" y="767"/>
                        <a:pt x="186" y="761"/>
                      </a:cubicBezTo>
                      <a:cubicBezTo>
                        <a:pt x="266" y="714"/>
                        <a:pt x="266" y="714"/>
                        <a:pt x="266" y="714"/>
                      </a:cubicBezTo>
                      <a:cubicBezTo>
                        <a:pt x="238" y="666"/>
                        <a:pt x="222" y="610"/>
                        <a:pt x="222" y="550"/>
                      </a:cubicBezTo>
                      <a:cubicBezTo>
                        <a:pt x="222" y="369"/>
                        <a:pt x="369" y="222"/>
                        <a:pt x="550" y="222"/>
                      </a:cubicBezTo>
                      <a:cubicBezTo>
                        <a:pt x="550" y="143"/>
                        <a:pt x="550" y="143"/>
                        <a:pt x="550" y="143"/>
                      </a:cubicBezTo>
                      <a:lnTo>
                        <a:pt x="550" y="132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2" name="Freeform 16"/>
                <p:cNvSpPr>
                  <a:spLocks/>
                </p:cNvSpPr>
                <p:nvPr/>
              </p:nvSpPr>
              <p:spPr bwMode="gray">
                <a:xfrm>
                  <a:off x="2764" y="1387"/>
                  <a:ext cx="912" cy="1210"/>
                </a:xfrm>
                <a:custGeom>
                  <a:avLst/>
                  <a:gdLst>
                    <a:gd name="T0" fmla="*/ 70 w 621"/>
                    <a:gd name="T1" fmla="*/ 0 h 826"/>
                    <a:gd name="T2" fmla="*/ 70 w 621"/>
                    <a:gd name="T3" fmla="*/ 82 h 826"/>
                    <a:gd name="T4" fmla="*/ 70 w 621"/>
                    <a:gd name="T5" fmla="*/ 89 h 826"/>
                    <a:gd name="T6" fmla="*/ 67 w 621"/>
                    <a:gd name="T7" fmla="*/ 91 h 826"/>
                    <a:gd name="T8" fmla="*/ 49 w 621"/>
                    <a:gd name="T9" fmla="*/ 88 h 826"/>
                    <a:gd name="T10" fmla="*/ 29 w 621"/>
                    <a:gd name="T11" fmla="*/ 80 h 826"/>
                    <a:gd name="T12" fmla="*/ 0 w 621"/>
                    <a:gd name="T13" fmla="*/ 111 h 826"/>
                    <a:gd name="T14" fmla="*/ 29 w 621"/>
                    <a:gd name="T15" fmla="*/ 141 h 826"/>
                    <a:gd name="T16" fmla="*/ 49 w 621"/>
                    <a:gd name="T17" fmla="*/ 133 h 826"/>
                    <a:gd name="T18" fmla="*/ 49 w 621"/>
                    <a:gd name="T19" fmla="*/ 133 h 826"/>
                    <a:gd name="T20" fmla="*/ 67 w 621"/>
                    <a:gd name="T21" fmla="*/ 130 h 826"/>
                    <a:gd name="T22" fmla="*/ 70 w 621"/>
                    <a:gd name="T23" fmla="*/ 132 h 826"/>
                    <a:gd name="T24" fmla="*/ 70 w 621"/>
                    <a:gd name="T25" fmla="*/ 143 h 826"/>
                    <a:gd name="T26" fmla="*/ 70 w 621"/>
                    <a:gd name="T27" fmla="*/ 222 h 826"/>
                    <a:gd name="T28" fmla="*/ 70 w 621"/>
                    <a:gd name="T29" fmla="*/ 222 h 826"/>
                    <a:gd name="T30" fmla="*/ 398 w 621"/>
                    <a:gd name="T31" fmla="*/ 550 h 826"/>
                    <a:gd name="T32" fmla="*/ 354 w 621"/>
                    <a:gd name="T33" fmla="*/ 714 h 826"/>
                    <a:gd name="T34" fmla="*/ 433 w 621"/>
                    <a:gd name="T35" fmla="*/ 759 h 826"/>
                    <a:gd name="T36" fmla="*/ 436 w 621"/>
                    <a:gd name="T37" fmla="*/ 758 h 826"/>
                    <a:gd name="T38" fmla="*/ 443 w 621"/>
                    <a:gd name="T39" fmla="*/ 740 h 826"/>
                    <a:gd name="T40" fmla="*/ 443 w 621"/>
                    <a:gd name="T41" fmla="*/ 740 h 826"/>
                    <a:gd name="T42" fmla="*/ 446 w 621"/>
                    <a:gd name="T43" fmla="*/ 720 h 826"/>
                    <a:gd name="T44" fmla="*/ 487 w 621"/>
                    <a:gd name="T45" fmla="*/ 709 h 826"/>
                    <a:gd name="T46" fmla="*/ 498 w 621"/>
                    <a:gd name="T47" fmla="*/ 750 h 826"/>
                    <a:gd name="T48" fmla="*/ 482 w 621"/>
                    <a:gd name="T49" fmla="*/ 763 h 826"/>
                    <a:gd name="T50" fmla="*/ 470 w 621"/>
                    <a:gd name="T51" fmla="*/ 777 h 826"/>
                    <a:gd name="T52" fmla="*/ 470 w 621"/>
                    <a:gd name="T53" fmla="*/ 781 h 826"/>
                    <a:gd name="T54" fmla="*/ 547 w 621"/>
                    <a:gd name="T55" fmla="*/ 826 h 826"/>
                    <a:gd name="T56" fmla="*/ 621 w 621"/>
                    <a:gd name="T57" fmla="*/ 550 h 826"/>
                    <a:gd name="T58" fmla="*/ 70 w 621"/>
                    <a:gd name="T59" fmla="*/ 0 h 82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21"/>
                    <a:gd name="T91" fmla="*/ 0 h 826"/>
                    <a:gd name="T92" fmla="*/ 621 w 621"/>
                    <a:gd name="T93" fmla="*/ 826 h 82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21" h="826">
                      <a:moveTo>
                        <a:pt x="70" y="0"/>
                      </a:moveTo>
                      <a:cubicBezTo>
                        <a:pt x="70" y="82"/>
                        <a:pt x="70" y="82"/>
                        <a:pt x="70" y="82"/>
                      </a:cubicBezTo>
                      <a:cubicBezTo>
                        <a:pt x="70" y="89"/>
                        <a:pt x="70" y="89"/>
                        <a:pt x="70" y="89"/>
                      </a:cubicBezTo>
                      <a:cubicBezTo>
                        <a:pt x="69" y="90"/>
                        <a:pt x="68" y="91"/>
                        <a:pt x="67" y="91"/>
                      </a:cubicBezTo>
                      <a:cubicBezTo>
                        <a:pt x="60" y="94"/>
                        <a:pt x="53" y="93"/>
                        <a:pt x="49" y="88"/>
                      </a:cubicBezTo>
                      <a:cubicBezTo>
                        <a:pt x="44" y="83"/>
                        <a:pt x="37" y="80"/>
                        <a:pt x="29" y="80"/>
                      </a:cubicBezTo>
                      <a:cubicBezTo>
                        <a:pt x="13" y="80"/>
                        <a:pt x="0" y="94"/>
                        <a:pt x="0" y="111"/>
                      </a:cubicBezTo>
                      <a:cubicBezTo>
                        <a:pt x="0" y="127"/>
                        <a:pt x="13" y="141"/>
                        <a:pt x="29" y="141"/>
                      </a:cubicBezTo>
                      <a:cubicBezTo>
                        <a:pt x="37" y="141"/>
                        <a:pt x="43" y="138"/>
                        <a:pt x="49" y="133"/>
                      </a:cubicBezTo>
                      <a:cubicBezTo>
                        <a:pt x="49" y="133"/>
                        <a:pt x="49" y="133"/>
                        <a:pt x="49" y="133"/>
                      </a:cubicBezTo>
                      <a:cubicBezTo>
                        <a:pt x="53" y="129"/>
                        <a:pt x="60" y="127"/>
                        <a:pt x="67" y="130"/>
                      </a:cubicBezTo>
                      <a:cubicBezTo>
                        <a:pt x="68" y="131"/>
                        <a:pt x="69" y="131"/>
                        <a:pt x="70" y="132"/>
                      </a:cubicBezTo>
                      <a:cubicBezTo>
                        <a:pt x="70" y="143"/>
                        <a:pt x="70" y="143"/>
                        <a:pt x="70" y="143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252" y="222"/>
                        <a:pt x="398" y="369"/>
                        <a:pt x="398" y="550"/>
                      </a:cubicBezTo>
                      <a:cubicBezTo>
                        <a:pt x="398" y="610"/>
                        <a:pt x="382" y="666"/>
                        <a:pt x="354" y="714"/>
                      </a:cubicBezTo>
                      <a:cubicBezTo>
                        <a:pt x="433" y="759"/>
                        <a:pt x="433" y="759"/>
                        <a:pt x="433" y="759"/>
                      </a:cubicBezTo>
                      <a:cubicBezTo>
                        <a:pt x="434" y="759"/>
                        <a:pt x="435" y="758"/>
                        <a:pt x="436" y="758"/>
                      </a:cubicBezTo>
                      <a:cubicBezTo>
                        <a:pt x="442" y="753"/>
                        <a:pt x="445" y="746"/>
                        <a:pt x="443" y="740"/>
                      </a:cubicBezTo>
                      <a:cubicBezTo>
                        <a:pt x="443" y="740"/>
                        <a:pt x="443" y="740"/>
                        <a:pt x="443" y="740"/>
                      </a:cubicBezTo>
                      <a:cubicBezTo>
                        <a:pt x="441" y="733"/>
                        <a:pt x="442" y="726"/>
                        <a:pt x="446" y="720"/>
                      </a:cubicBezTo>
                      <a:cubicBezTo>
                        <a:pt x="454" y="705"/>
                        <a:pt x="472" y="701"/>
                        <a:pt x="487" y="709"/>
                      </a:cubicBezTo>
                      <a:cubicBezTo>
                        <a:pt x="501" y="717"/>
                        <a:pt x="506" y="736"/>
                        <a:pt x="498" y="750"/>
                      </a:cubicBezTo>
                      <a:cubicBezTo>
                        <a:pt x="494" y="756"/>
                        <a:pt x="489" y="761"/>
                        <a:pt x="482" y="763"/>
                      </a:cubicBezTo>
                      <a:cubicBezTo>
                        <a:pt x="476" y="764"/>
                        <a:pt x="471" y="770"/>
                        <a:pt x="470" y="777"/>
                      </a:cubicBezTo>
                      <a:cubicBezTo>
                        <a:pt x="470" y="778"/>
                        <a:pt x="470" y="780"/>
                        <a:pt x="470" y="781"/>
                      </a:cubicBezTo>
                      <a:cubicBezTo>
                        <a:pt x="547" y="826"/>
                        <a:pt x="547" y="826"/>
                        <a:pt x="547" y="826"/>
                      </a:cubicBezTo>
                      <a:cubicBezTo>
                        <a:pt x="594" y="745"/>
                        <a:pt x="621" y="651"/>
                        <a:pt x="621" y="550"/>
                      </a:cubicBezTo>
                      <a:cubicBezTo>
                        <a:pt x="621" y="246"/>
                        <a:pt x="374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3" name="Freeform 17"/>
                <p:cNvSpPr>
                  <a:spLocks/>
                </p:cNvSpPr>
                <p:nvPr/>
              </p:nvSpPr>
              <p:spPr bwMode="gray">
                <a:xfrm>
                  <a:off x="2169" y="2414"/>
                  <a:ext cx="1397" cy="587"/>
                </a:xfrm>
                <a:custGeom>
                  <a:avLst/>
                  <a:gdLst>
                    <a:gd name="T0" fmla="*/ 876 w 953"/>
                    <a:gd name="T1" fmla="*/ 80 h 400"/>
                    <a:gd name="T2" fmla="*/ 876 w 953"/>
                    <a:gd name="T3" fmla="*/ 76 h 400"/>
                    <a:gd name="T4" fmla="*/ 888 w 953"/>
                    <a:gd name="T5" fmla="*/ 62 h 400"/>
                    <a:gd name="T6" fmla="*/ 904 w 953"/>
                    <a:gd name="T7" fmla="*/ 49 h 400"/>
                    <a:gd name="T8" fmla="*/ 893 w 953"/>
                    <a:gd name="T9" fmla="*/ 8 h 400"/>
                    <a:gd name="T10" fmla="*/ 852 w 953"/>
                    <a:gd name="T11" fmla="*/ 19 h 400"/>
                    <a:gd name="T12" fmla="*/ 849 w 953"/>
                    <a:gd name="T13" fmla="*/ 39 h 400"/>
                    <a:gd name="T14" fmla="*/ 849 w 953"/>
                    <a:gd name="T15" fmla="*/ 39 h 400"/>
                    <a:gd name="T16" fmla="*/ 842 w 953"/>
                    <a:gd name="T17" fmla="*/ 57 h 400"/>
                    <a:gd name="T18" fmla="*/ 839 w 953"/>
                    <a:gd name="T19" fmla="*/ 58 h 400"/>
                    <a:gd name="T20" fmla="*/ 760 w 953"/>
                    <a:gd name="T21" fmla="*/ 13 h 400"/>
                    <a:gd name="T22" fmla="*/ 476 w 953"/>
                    <a:gd name="T23" fmla="*/ 177 h 400"/>
                    <a:gd name="T24" fmla="*/ 192 w 953"/>
                    <a:gd name="T25" fmla="*/ 13 h 400"/>
                    <a:gd name="T26" fmla="*/ 112 w 953"/>
                    <a:gd name="T27" fmla="*/ 60 h 400"/>
                    <a:gd name="T28" fmla="*/ 124 w 953"/>
                    <a:gd name="T29" fmla="*/ 72 h 400"/>
                    <a:gd name="T30" fmla="*/ 124 w 953"/>
                    <a:gd name="T31" fmla="*/ 72 h 400"/>
                    <a:gd name="T32" fmla="*/ 140 w 953"/>
                    <a:gd name="T33" fmla="*/ 85 h 400"/>
                    <a:gd name="T34" fmla="*/ 128 w 953"/>
                    <a:gd name="T35" fmla="*/ 126 h 400"/>
                    <a:gd name="T36" fmla="*/ 87 w 953"/>
                    <a:gd name="T37" fmla="*/ 116 h 400"/>
                    <a:gd name="T38" fmla="*/ 84 w 953"/>
                    <a:gd name="T39" fmla="*/ 95 h 400"/>
                    <a:gd name="T40" fmla="*/ 79 w 953"/>
                    <a:gd name="T41" fmla="*/ 79 h 400"/>
                    <a:gd name="T42" fmla="*/ 0 w 953"/>
                    <a:gd name="T43" fmla="*/ 124 h 400"/>
                    <a:gd name="T44" fmla="*/ 476 w 953"/>
                    <a:gd name="T45" fmla="*/ 400 h 400"/>
                    <a:gd name="T46" fmla="*/ 953 w 953"/>
                    <a:gd name="T47" fmla="*/ 125 h 400"/>
                    <a:gd name="T48" fmla="*/ 876 w 953"/>
                    <a:gd name="T49" fmla="*/ 80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953"/>
                    <a:gd name="T76" fmla="*/ 0 h 400"/>
                    <a:gd name="T77" fmla="*/ 953 w 953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953" h="400">
                      <a:moveTo>
                        <a:pt x="876" y="80"/>
                      </a:moveTo>
                      <a:cubicBezTo>
                        <a:pt x="876" y="79"/>
                        <a:pt x="876" y="77"/>
                        <a:pt x="876" y="76"/>
                      </a:cubicBezTo>
                      <a:cubicBezTo>
                        <a:pt x="877" y="69"/>
                        <a:pt x="882" y="63"/>
                        <a:pt x="888" y="62"/>
                      </a:cubicBezTo>
                      <a:cubicBezTo>
                        <a:pt x="895" y="60"/>
                        <a:pt x="900" y="55"/>
                        <a:pt x="904" y="49"/>
                      </a:cubicBezTo>
                      <a:cubicBezTo>
                        <a:pt x="912" y="35"/>
                        <a:pt x="907" y="16"/>
                        <a:pt x="893" y="8"/>
                      </a:cubicBezTo>
                      <a:cubicBezTo>
                        <a:pt x="878" y="0"/>
                        <a:pt x="860" y="4"/>
                        <a:pt x="852" y="19"/>
                      </a:cubicBezTo>
                      <a:cubicBezTo>
                        <a:pt x="848" y="25"/>
                        <a:pt x="847" y="32"/>
                        <a:pt x="849" y="39"/>
                      </a:cubicBezTo>
                      <a:cubicBezTo>
                        <a:pt x="849" y="39"/>
                        <a:pt x="849" y="39"/>
                        <a:pt x="849" y="39"/>
                      </a:cubicBezTo>
                      <a:cubicBezTo>
                        <a:pt x="851" y="45"/>
                        <a:pt x="848" y="52"/>
                        <a:pt x="842" y="57"/>
                      </a:cubicBezTo>
                      <a:cubicBezTo>
                        <a:pt x="841" y="57"/>
                        <a:pt x="840" y="58"/>
                        <a:pt x="839" y="58"/>
                      </a:cubicBezTo>
                      <a:cubicBezTo>
                        <a:pt x="760" y="13"/>
                        <a:pt x="760" y="13"/>
                        <a:pt x="760" y="13"/>
                      </a:cubicBezTo>
                      <a:cubicBezTo>
                        <a:pt x="704" y="111"/>
                        <a:pt x="598" y="177"/>
                        <a:pt x="476" y="177"/>
                      </a:cubicBezTo>
                      <a:cubicBezTo>
                        <a:pt x="355" y="177"/>
                        <a:pt x="249" y="111"/>
                        <a:pt x="192" y="13"/>
                      </a:cubicBezTo>
                      <a:cubicBezTo>
                        <a:pt x="112" y="60"/>
                        <a:pt x="112" y="60"/>
                        <a:pt x="112" y="60"/>
                      </a:cubicBezTo>
                      <a:cubicBezTo>
                        <a:pt x="113" y="66"/>
                        <a:pt x="118" y="71"/>
                        <a:pt x="124" y="72"/>
                      </a:cubicBezTo>
                      <a:cubicBezTo>
                        <a:pt x="124" y="72"/>
                        <a:pt x="124" y="72"/>
                        <a:pt x="124" y="72"/>
                      </a:cubicBezTo>
                      <a:cubicBezTo>
                        <a:pt x="130" y="75"/>
                        <a:pt x="136" y="79"/>
                        <a:pt x="140" y="85"/>
                      </a:cubicBezTo>
                      <a:cubicBezTo>
                        <a:pt x="148" y="100"/>
                        <a:pt x="143" y="118"/>
                        <a:pt x="128" y="126"/>
                      </a:cubicBezTo>
                      <a:cubicBezTo>
                        <a:pt x="114" y="135"/>
                        <a:pt x="96" y="130"/>
                        <a:pt x="87" y="116"/>
                      </a:cubicBezTo>
                      <a:cubicBezTo>
                        <a:pt x="84" y="109"/>
                        <a:pt x="83" y="102"/>
                        <a:pt x="84" y="95"/>
                      </a:cubicBezTo>
                      <a:cubicBezTo>
                        <a:pt x="86" y="90"/>
                        <a:pt x="84" y="83"/>
                        <a:pt x="79" y="79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95" y="289"/>
                        <a:pt x="273" y="400"/>
                        <a:pt x="476" y="400"/>
                      </a:cubicBezTo>
                      <a:cubicBezTo>
                        <a:pt x="680" y="400"/>
                        <a:pt x="858" y="289"/>
                        <a:pt x="953" y="125"/>
                      </a:cubicBezTo>
                      <a:lnTo>
                        <a:pt x="876" y="8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5618" name="Oval 18"/>
            <p:cNvSpPr>
              <a:spLocks noChangeArrowheads="1"/>
            </p:cNvSpPr>
            <p:nvPr/>
          </p:nvSpPr>
          <p:spPr bwMode="auto">
            <a:xfrm>
              <a:off x="1460" y="1637"/>
              <a:ext cx="345" cy="344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8F8F8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r-TR" sz="3800" noProof="1">
                <a:solidFill>
                  <a:srgbClr val="000000"/>
                </a:solidFill>
              </a:endParaRPr>
            </a:p>
          </p:txBody>
        </p: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GAMA IŞINLARI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" name="Picture 9" descr="pw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405438"/>
            <a:ext cx="4337719" cy="1343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D:\DOKTOR\1-ISTANBULUZMAN\1-EĞİTİM KURUMU\1. İstanbuluzman\2-RESİMLER\Siyah\picons3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77" y="2001837"/>
            <a:ext cx="611851" cy="61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362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X IŞINLARI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2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X-ışınları;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röntgen cihazlarında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meydana gelen ışınlardır. X-ışınlarının dalga boyları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0,001nm-100 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nm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X-ışınları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vücuda derinlemesine kolayca girebilir ve dokulara nüfuz ederek tahrip edici etki gösterir.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</a:t>
            </a: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X-ışını,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tıpta iç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organların ve kemik yapının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izlenmesinde çok sık kullanılır. 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166" y="1342"/>
            <a:chExt cx="934" cy="934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66" y="1342"/>
              <a:ext cx="934" cy="934"/>
              <a:chOff x="1710" y="1035"/>
              <a:chExt cx="2316" cy="2316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3600000">
                <a:off x="1710" y="1035"/>
                <a:ext cx="2316" cy="2316"/>
                <a:chOff x="1710" y="1035"/>
                <a:chExt cx="2316" cy="2316"/>
              </a:xfrm>
            </p:grpSpPr>
            <p:sp>
              <p:nvSpPr>
                <p:cNvPr id="25624" name="Freeform 11"/>
                <p:cNvSpPr>
                  <a:spLocks/>
                </p:cNvSpPr>
                <p:nvPr/>
              </p:nvSpPr>
              <p:spPr bwMode="gray">
                <a:xfrm>
                  <a:off x="2866" y="1599"/>
                  <a:ext cx="1160" cy="1752"/>
                </a:xfrm>
                <a:custGeom>
                  <a:avLst/>
                  <a:gdLst>
                    <a:gd name="T0" fmla="*/ 688 w 794"/>
                    <a:gd name="T1" fmla="*/ 9 h 1200"/>
                    <a:gd name="T2" fmla="*/ 602 w 794"/>
                    <a:gd name="T3" fmla="*/ 59 h 1200"/>
                    <a:gd name="T4" fmla="*/ 598 w 794"/>
                    <a:gd name="T5" fmla="*/ 57 h 1200"/>
                    <a:gd name="T6" fmla="*/ 592 w 794"/>
                    <a:gd name="T7" fmla="*/ 40 h 1200"/>
                    <a:gd name="T8" fmla="*/ 589 w 794"/>
                    <a:gd name="T9" fmla="*/ 19 h 1200"/>
                    <a:gd name="T10" fmla="*/ 548 w 794"/>
                    <a:gd name="T11" fmla="*/ 8 h 1200"/>
                    <a:gd name="T12" fmla="*/ 537 w 794"/>
                    <a:gd name="T13" fmla="*/ 49 h 1200"/>
                    <a:gd name="T14" fmla="*/ 553 w 794"/>
                    <a:gd name="T15" fmla="*/ 62 h 1200"/>
                    <a:gd name="T16" fmla="*/ 553 w 794"/>
                    <a:gd name="T17" fmla="*/ 62 h 1200"/>
                    <a:gd name="T18" fmla="*/ 565 w 794"/>
                    <a:gd name="T19" fmla="*/ 76 h 1200"/>
                    <a:gd name="T20" fmla="*/ 565 w 794"/>
                    <a:gd name="T21" fmla="*/ 80 h 1200"/>
                    <a:gd name="T22" fmla="*/ 477 w 794"/>
                    <a:gd name="T23" fmla="*/ 131 h 1200"/>
                    <a:gd name="T24" fmla="*/ 551 w 794"/>
                    <a:gd name="T25" fmla="*/ 406 h 1200"/>
                    <a:gd name="T26" fmla="*/ 477 w 794"/>
                    <a:gd name="T27" fmla="*/ 681 h 1200"/>
                    <a:gd name="T28" fmla="*/ 0 w 794"/>
                    <a:gd name="T29" fmla="*/ 957 h 1200"/>
                    <a:gd name="T30" fmla="*/ 0 w 794"/>
                    <a:gd name="T31" fmla="*/ 1047 h 1200"/>
                    <a:gd name="T32" fmla="*/ 0 w 794"/>
                    <a:gd name="T33" fmla="*/ 1058 h 1200"/>
                    <a:gd name="T34" fmla="*/ 4 w 794"/>
                    <a:gd name="T35" fmla="*/ 1060 h 1200"/>
                    <a:gd name="T36" fmla="*/ 22 w 794"/>
                    <a:gd name="T37" fmla="*/ 1056 h 1200"/>
                    <a:gd name="T38" fmla="*/ 22 w 794"/>
                    <a:gd name="T39" fmla="*/ 1056 h 1200"/>
                    <a:gd name="T40" fmla="*/ 42 w 794"/>
                    <a:gd name="T41" fmla="*/ 1049 h 1200"/>
                    <a:gd name="T42" fmla="*/ 71 w 794"/>
                    <a:gd name="T43" fmla="*/ 1079 h 1200"/>
                    <a:gd name="T44" fmla="*/ 42 w 794"/>
                    <a:gd name="T45" fmla="*/ 1110 h 1200"/>
                    <a:gd name="T46" fmla="*/ 22 w 794"/>
                    <a:gd name="T47" fmla="*/ 1102 h 1200"/>
                    <a:gd name="T48" fmla="*/ 4 w 794"/>
                    <a:gd name="T49" fmla="*/ 1099 h 1200"/>
                    <a:gd name="T50" fmla="*/ 0 w 794"/>
                    <a:gd name="T51" fmla="*/ 1101 h 1200"/>
                    <a:gd name="T52" fmla="*/ 0 w 794"/>
                    <a:gd name="T53" fmla="*/ 1108 h 1200"/>
                    <a:gd name="T54" fmla="*/ 0 w 794"/>
                    <a:gd name="T55" fmla="*/ 1200 h 1200"/>
                    <a:gd name="T56" fmla="*/ 688 w 794"/>
                    <a:gd name="T57" fmla="*/ 803 h 1200"/>
                    <a:gd name="T58" fmla="*/ 794 w 794"/>
                    <a:gd name="T59" fmla="*/ 406 h 1200"/>
                    <a:gd name="T60" fmla="*/ 688 w 794"/>
                    <a:gd name="T61" fmla="*/ 9 h 12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794"/>
                    <a:gd name="T94" fmla="*/ 0 h 1200"/>
                    <a:gd name="T95" fmla="*/ 794 w 794"/>
                    <a:gd name="T96" fmla="*/ 1200 h 120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794" h="1200">
                      <a:moveTo>
                        <a:pt x="688" y="9"/>
                      </a:move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58"/>
                        <a:pt x="600" y="58"/>
                        <a:pt x="598" y="57"/>
                      </a:cubicBezTo>
                      <a:cubicBezTo>
                        <a:pt x="593" y="53"/>
                        <a:pt x="590" y="45"/>
                        <a:pt x="592" y="40"/>
                      </a:cubicBezTo>
                      <a:cubicBezTo>
                        <a:pt x="594" y="33"/>
                        <a:pt x="593" y="25"/>
                        <a:pt x="589" y="19"/>
                      </a:cubicBezTo>
                      <a:cubicBezTo>
                        <a:pt x="581" y="5"/>
                        <a:pt x="563" y="0"/>
                        <a:pt x="548" y="8"/>
                      </a:cubicBezTo>
                      <a:cubicBezTo>
                        <a:pt x="534" y="17"/>
                        <a:pt x="529" y="35"/>
                        <a:pt x="537" y="49"/>
                      </a:cubicBezTo>
                      <a:cubicBezTo>
                        <a:pt x="540" y="56"/>
                        <a:pt x="546" y="60"/>
                        <a:pt x="553" y="62"/>
                      </a:cubicBezTo>
                      <a:cubicBezTo>
                        <a:pt x="553" y="62"/>
                        <a:pt x="553" y="62"/>
                        <a:pt x="553" y="62"/>
                      </a:cubicBezTo>
                      <a:cubicBezTo>
                        <a:pt x="559" y="63"/>
                        <a:pt x="564" y="69"/>
                        <a:pt x="565" y="76"/>
                      </a:cubicBezTo>
                      <a:cubicBezTo>
                        <a:pt x="565" y="78"/>
                        <a:pt x="565" y="79"/>
                        <a:pt x="565" y="80"/>
                      </a:cubicBezTo>
                      <a:cubicBezTo>
                        <a:pt x="477" y="131"/>
                        <a:pt x="477" y="131"/>
                        <a:pt x="477" y="131"/>
                      </a:cubicBezTo>
                      <a:cubicBezTo>
                        <a:pt x="524" y="212"/>
                        <a:pt x="551" y="306"/>
                        <a:pt x="551" y="406"/>
                      </a:cubicBezTo>
                      <a:cubicBezTo>
                        <a:pt x="551" y="507"/>
                        <a:pt x="524" y="601"/>
                        <a:pt x="477" y="681"/>
                      </a:cubicBezTo>
                      <a:cubicBezTo>
                        <a:pt x="382" y="846"/>
                        <a:pt x="204" y="957"/>
                        <a:pt x="0" y="957"/>
                      </a:cubicBezTo>
                      <a:cubicBezTo>
                        <a:pt x="0" y="1047"/>
                        <a:pt x="0" y="1047"/>
                        <a:pt x="0" y="1047"/>
                      </a:cubicBezTo>
                      <a:cubicBezTo>
                        <a:pt x="0" y="1058"/>
                        <a:pt x="0" y="1058"/>
                        <a:pt x="0" y="1058"/>
                      </a:cubicBezTo>
                      <a:cubicBezTo>
                        <a:pt x="2" y="1058"/>
                        <a:pt x="3" y="1059"/>
                        <a:pt x="4" y="1060"/>
                      </a:cubicBezTo>
                      <a:cubicBezTo>
                        <a:pt x="10" y="1063"/>
                        <a:pt x="18" y="1061"/>
                        <a:pt x="22" y="1056"/>
                      </a:cubicBezTo>
                      <a:cubicBezTo>
                        <a:pt x="22" y="1056"/>
                        <a:pt x="22" y="1056"/>
                        <a:pt x="22" y="1056"/>
                      </a:cubicBezTo>
                      <a:cubicBezTo>
                        <a:pt x="27" y="1052"/>
                        <a:pt x="34" y="1049"/>
                        <a:pt x="42" y="1049"/>
                      </a:cubicBezTo>
                      <a:cubicBezTo>
                        <a:pt x="58" y="1049"/>
                        <a:pt x="71" y="1063"/>
                        <a:pt x="71" y="1079"/>
                      </a:cubicBezTo>
                      <a:cubicBezTo>
                        <a:pt x="71" y="1096"/>
                        <a:pt x="58" y="1110"/>
                        <a:pt x="42" y="1110"/>
                      </a:cubicBezTo>
                      <a:cubicBezTo>
                        <a:pt x="34" y="1110"/>
                        <a:pt x="27" y="1107"/>
                        <a:pt x="22" y="1102"/>
                      </a:cubicBezTo>
                      <a:cubicBezTo>
                        <a:pt x="18" y="1097"/>
                        <a:pt x="10" y="1096"/>
                        <a:pt x="4" y="1099"/>
                      </a:cubicBezTo>
                      <a:cubicBezTo>
                        <a:pt x="3" y="1099"/>
                        <a:pt x="2" y="1100"/>
                        <a:pt x="0" y="1101"/>
                      </a:cubicBezTo>
                      <a:cubicBezTo>
                        <a:pt x="0" y="1108"/>
                        <a:pt x="0" y="1108"/>
                        <a:pt x="0" y="1108"/>
                      </a:cubicBezTo>
                      <a:cubicBezTo>
                        <a:pt x="0" y="1200"/>
                        <a:pt x="0" y="1200"/>
                        <a:pt x="0" y="1200"/>
                      </a:cubicBezTo>
                      <a:cubicBezTo>
                        <a:pt x="294" y="1200"/>
                        <a:pt x="551" y="1040"/>
                        <a:pt x="688" y="803"/>
                      </a:cubicBezTo>
                      <a:cubicBezTo>
                        <a:pt x="755" y="686"/>
                        <a:pt x="794" y="551"/>
                        <a:pt x="794" y="406"/>
                      </a:cubicBezTo>
                      <a:cubicBezTo>
                        <a:pt x="794" y="262"/>
                        <a:pt x="755" y="126"/>
                        <a:pt x="688" y="9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5" name="Freeform 12"/>
                <p:cNvSpPr>
                  <a:spLocks/>
                </p:cNvSpPr>
                <p:nvPr/>
              </p:nvSpPr>
              <p:spPr bwMode="gray">
                <a:xfrm>
                  <a:off x="1710" y="1612"/>
                  <a:ext cx="1262" cy="1739"/>
                </a:xfrm>
                <a:custGeom>
                  <a:avLst/>
                  <a:gdLst>
                    <a:gd name="T0" fmla="*/ 835 w 864"/>
                    <a:gd name="T1" fmla="*/ 1040 h 1191"/>
                    <a:gd name="T2" fmla="*/ 815 w 864"/>
                    <a:gd name="T3" fmla="*/ 1047 h 1191"/>
                    <a:gd name="T4" fmla="*/ 815 w 864"/>
                    <a:gd name="T5" fmla="*/ 1047 h 1191"/>
                    <a:gd name="T6" fmla="*/ 797 w 864"/>
                    <a:gd name="T7" fmla="*/ 1051 h 1191"/>
                    <a:gd name="T8" fmla="*/ 793 w 864"/>
                    <a:gd name="T9" fmla="*/ 1049 h 1191"/>
                    <a:gd name="T10" fmla="*/ 793 w 864"/>
                    <a:gd name="T11" fmla="*/ 1038 h 1191"/>
                    <a:gd name="T12" fmla="*/ 793 w 864"/>
                    <a:gd name="T13" fmla="*/ 948 h 1191"/>
                    <a:gd name="T14" fmla="*/ 317 w 864"/>
                    <a:gd name="T15" fmla="*/ 672 h 1191"/>
                    <a:gd name="T16" fmla="*/ 243 w 864"/>
                    <a:gd name="T17" fmla="*/ 397 h 1191"/>
                    <a:gd name="T18" fmla="*/ 317 w 864"/>
                    <a:gd name="T19" fmla="*/ 122 h 1191"/>
                    <a:gd name="T20" fmla="*/ 231 w 864"/>
                    <a:gd name="T21" fmla="*/ 73 h 1191"/>
                    <a:gd name="T22" fmla="*/ 228 w 864"/>
                    <a:gd name="T23" fmla="*/ 75 h 1191"/>
                    <a:gd name="T24" fmla="*/ 221 w 864"/>
                    <a:gd name="T25" fmla="*/ 92 h 1191"/>
                    <a:gd name="T26" fmla="*/ 221 w 864"/>
                    <a:gd name="T27" fmla="*/ 92 h 1191"/>
                    <a:gd name="T28" fmla="*/ 218 w 864"/>
                    <a:gd name="T29" fmla="*/ 113 h 1191"/>
                    <a:gd name="T30" fmla="*/ 177 w 864"/>
                    <a:gd name="T31" fmla="*/ 123 h 1191"/>
                    <a:gd name="T32" fmla="*/ 166 w 864"/>
                    <a:gd name="T33" fmla="*/ 82 h 1191"/>
                    <a:gd name="T34" fmla="*/ 182 w 864"/>
                    <a:gd name="T35" fmla="*/ 69 h 1191"/>
                    <a:gd name="T36" fmla="*/ 194 w 864"/>
                    <a:gd name="T37" fmla="*/ 55 h 1191"/>
                    <a:gd name="T38" fmla="*/ 194 w 864"/>
                    <a:gd name="T39" fmla="*/ 51 h 1191"/>
                    <a:gd name="T40" fmla="*/ 106 w 864"/>
                    <a:gd name="T41" fmla="*/ 0 h 1191"/>
                    <a:gd name="T42" fmla="*/ 0 w 864"/>
                    <a:gd name="T43" fmla="*/ 397 h 1191"/>
                    <a:gd name="T44" fmla="*/ 106 w 864"/>
                    <a:gd name="T45" fmla="*/ 794 h 1191"/>
                    <a:gd name="T46" fmla="*/ 793 w 864"/>
                    <a:gd name="T47" fmla="*/ 1191 h 1191"/>
                    <a:gd name="T48" fmla="*/ 793 w 864"/>
                    <a:gd name="T49" fmla="*/ 1099 h 1191"/>
                    <a:gd name="T50" fmla="*/ 793 w 864"/>
                    <a:gd name="T51" fmla="*/ 1092 h 1191"/>
                    <a:gd name="T52" fmla="*/ 797 w 864"/>
                    <a:gd name="T53" fmla="*/ 1090 h 1191"/>
                    <a:gd name="T54" fmla="*/ 815 w 864"/>
                    <a:gd name="T55" fmla="*/ 1093 h 1191"/>
                    <a:gd name="T56" fmla="*/ 835 w 864"/>
                    <a:gd name="T57" fmla="*/ 1101 h 1191"/>
                    <a:gd name="T58" fmla="*/ 864 w 864"/>
                    <a:gd name="T59" fmla="*/ 1070 h 1191"/>
                    <a:gd name="T60" fmla="*/ 835 w 864"/>
                    <a:gd name="T61" fmla="*/ 1040 h 119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864"/>
                    <a:gd name="T94" fmla="*/ 0 h 1191"/>
                    <a:gd name="T95" fmla="*/ 864 w 864"/>
                    <a:gd name="T96" fmla="*/ 1191 h 119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864" h="1191">
                      <a:moveTo>
                        <a:pt x="835" y="1040"/>
                      </a:moveTo>
                      <a:cubicBezTo>
                        <a:pt x="827" y="1040"/>
                        <a:pt x="820" y="1043"/>
                        <a:pt x="815" y="1047"/>
                      </a:cubicBezTo>
                      <a:cubicBezTo>
                        <a:pt x="815" y="1047"/>
                        <a:pt x="815" y="1047"/>
                        <a:pt x="815" y="1047"/>
                      </a:cubicBezTo>
                      <a:cubicBezTo>
                        <a:pt x="811" y="1052"/>
                        <a:pt x="803" y="1054"/>
                        <a:pt x="797" y="1051"/>
                      </a:cubicBezTo>
                      <a:cubicBezTo>
                        <a:pt x="796" y="1050"/>
                        <a:pt x="795" y="1049"/>
                        <a:pt x="793" y="1049"/>
                      </a:cubicBezTo>
                      <a:cubicBezTo>
                        <a:pt x="793" y="1038"/>
                        <a:pt x="793" y="1038"/>
                        <a:pt x="793" y="1038"/>
                      </a:cubicBezTo>
                      <a:cubicBezTo>
                        <a:pt x="793" y="948"/>
                        <a:pt x="793" y="948"/>
                        <a:pt x="793" y="948"/>
                      </a:cubicBezTo>
                      <a:cubicBezTo>
                        <a:pt x="590" y="948"/>
                        <a:pt x="412" y="837"/>
                        <a:pt x="317" y="672"/>
                      </a:cubicBezTo>
                      <a:cubicBezTo>
                        <a:pt x="270" y="592"/>
                        <a:pt x="243" y="498"/>
                        <a:pt x="243" y="397"/>
                      </a:cubicBezTo>
                      <a:cubicBezTo>
                        <a:pt x="243" y="297"/>
                        <a:pt x="270" y="203"/>
                        <a:pt x="317" y="122"/>
                      </a:cubicBezTo>
                      <a:cubicBezTo>
                        <a:pt x="231" y="73"/>
                        <a:pt x="231" y="73"/>
                        <a:pt x="231" y="73"/>
                      </a:cubicBezTo>
                      <a:cubicBezTo>
                        <a:pt x="230" y="73"/>
                        <a:pt x="229" y="74"/>
                        <a:pt x="228" y="75"/>
                      </a:cubicBezTo>
                      <a:cubicBezTo>
                        <a:pt x="222" y="79"/>
                        <a:pt x="219" y="86"/>
                        <a:pt x="221" y="92"/>
                      </a:cubicBezTo>
                      <a:cubicBezTo>
                        <a:pt x="221" y="92"/>
                        <a:pt x="221" y="92"/>
                        <a:pt x="221" y="92"/>
                      </a:cubicBezTo>
                      <a:cubicBezTo>
                        <a:pt x="223" y="99"/>
                        <a:pt x="222" y="106"/>
                        <a:pt x="218" y="113"/>
                      </a:cubicBezTo>
                      <a:cubicBezTo>
                        <a:pt x="210" y="127"/>
                        <a:pt x="192" y="131"/>
                        <a:pt x="177" y="123"/>
                      </a:cubicBezTo>
                      <a:cubicBezTo>
                        <a:pt x="163" y="115"/>
                        <a:pt x="158" y="96"/>
                        <a:pt x="166" y="82"/>
                      </a:cubicBezTo>
                      <a:cubicBezTo>
                        <a:pt x="169" y="76"/>
                        <a:pt x="175" y="71"/>
                        <a:pt x="182" y="69"/>
                      </a:cubicBezTo>
                      <a:cubicBezTo>
                        <a:pt x="188" y="68"/>
                        <a:pt x="193" y="62"/>
                        <a:pt x="194" y="55"/>
                      </a:cubicBezTo>
                      <a:cubicBezTo>
                        <a:pt x="194" y="54"/>
                        <a:pt x="194" y="52"/>
                        <a:pt x="194" y="51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38" y="117"/>
                        <a:pt x="0" y="253"/>
                        <a:pt x="0" y="397"/>
                      </a:cubicBezTo>
                      <a:cubicBezTo>
                        <a:pt x="0" y="542"/>
                        <a:pt x="38" y="677"/>
                        <a:pt x="106" y="794"/>
                      </a:cubicBezTo>
                      <a:cubicBezTo>
                        <a:pt x="243" y="1031"/>
                        <a:pt x="500" y="1191"/>
                        <a:pt x="793" y="1191"/>
                      </a:cubicBezTo>
                      <a:cubicBezTo>
                        <a:pt x="793" y="1099"/>
                        <a:pt x="793" y="1099"/>
                        <a:pt x="793" y="1099"/>
                      </a:cubicBezTo>
                      <a:cubicBezTo>
                        <a:pt x="793" y="1092"/>
                        <a:pt x="793" y="1092"/>
                        <a:pt x="793" y="1092"/>
                      </a:cubicBezTo>
                      <a:cubicBezTo>
                        <a:pt x="795" y="1091"/>
                        <a:pt x="796" y="1090"/>
                        <a:pt x="797" y="1090"/>
                      </a:cubicBezTo>
                      <a:cubicBezTo>
                        <a:pt x="803" y="1087"/>
                        <a:pt x="811" y="1088"/>
                        <a:pt x="815" y="1093"/>
                      </a:cubicBezTo>
                      <a:cubicBezTo>
                        <a:pt x="820" y="1098"/>
                        <a:pt x="827" y="1101"/>
                        <a:pt x="835" y="1101"/>
                      </a:cubicBezTo>
                      <a:cubicBezTo>
                        <a:pt x="851" y="1101"/>
                        <a:pt x="864" y="1087"/>
                        <a:pt x="864" y="1070"/>
                      </a:cubicBezTo>
                      <a:cubicBezTo>
                        <a:pt x="864" y="1054"/>
                        <a:pt x="851" y="1040"/>
                        <a:pt x="835" y="1040"/>
                      </a:cubicBezTo>
                      <a:close/>
                    </a:path>
                  </a:pathLst>
                </a:custGeom>
                <a:solidFill>
                  <a:srgbClr val="A90404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6" name="Freeform 13"/>
                <p:cNvSpPr>
                  <a:spLocks/>
                </p:cNvSpPr>
                <p:nvPr/>
              </p:nvSpPr>
              <p:spPr bwMode="gray">
                <a:xfrm>
                  <a:off x="1862" y="1035"/>
                  <a:ext cx="2010" cy="768"/>
                </a:xfrm>
                <a:custGeom>
                  <a:avLst/>
                  <a:gdLst>
                    <a:gd name="T0" fmla="*/ 1164 w 1375"/>
                    <a:gd name="T1" fmla="*/ 518 h 527"/>
                    <a:gd name="T2" fmla="*/ 1252 w 1375"/>
                    <a:gd name="T3" fmla="*/ 467 h 527"/>
                    <a:gd name="T4" fmla="*/ 1252 w 1375"/>
                    <a:gd name="T5" fmla="*/ 463 h 527"/>
                    <a:gd name="T6" fmla="*/ 1240 w 1375"/>
                    <a:gd name="T7" fmla="*/ 449 h 527"/>
                    <a:gd name="T8" fmla="*/ 1240 w 1375"/>
                    <a:gd name="T9" fmla="*/ 449 h 527"/>
                    <a:gd name="T10" fmla="*/ 1224 w 1375"/>
                    <a:gd name="T11" fmla="*/ 436 h 527"/>
                    <a:gd name="T12" fmla="*/ 1235 w 1375"/>
                    <a:gd name="T13" fmla="*/ 395 h 527"/>
                    <a:gd name="T14" fmla="*/ 1276 w 1375"/>
                    <a:gd name="T15" fmla="*/ 406 h 527"/>
                    <a:gd name="T16" fmla="*/ 1279 w 1375"/>
                    <a:gd name="T17" fmla="*/ 427 h 527"/>
                    <a:gd name="T18" fmla="*/ 1285 w 1375"/>
                    <a:gd name="T19" fmla="*/ 444 h 527"/>
                    <a:gd name="T20" fmla="*/ 1289 w 1375"/>
                    <a:gd name="T21" fmla="*/ 446 h 527"/>
                    <a:gd name="T22" fmla="*/ 1375 w 1375"/>
                    <a:gd name="T23" fmla="*/ 396 h 527"/>
                    <a:gd name="T24" fmla="*/ 687 w 1375"/>
                    <a:gd name="T25" fmla="*/ 0 h 527"/>
                    <a:gd name="T26" fmla="*/ 0 w 1375"/>
                    <a:gd name="T27" fmla="*/ 396 h 527"/>
                    <a:gd name="T28" fmla="*/ 88 w 1375"/>
                    <a:gd name="T29" fmla="*/ 447 h 527"/>
                    <a:gd name="T30" fmla="*/ 88 w 1375"/>
                    <a:gd name="T31" fmla="*/ 451 h 527"/>
                    <a:gd name="T32" fmla="*/ 76 w 1375"/>
                    <a:gd name="T33" fmla="*/ 465 h 527"/>
                    <a:gd name="T34" fmla="*/ 60 w 1375"/>
                    <a:gd name="T35" fmla="*/ 478 h 527"/>
                    <a:gd name="T36" fmla="*/ 71 w 1375"/>
                    <a:gd name="T37" fmla="*/ 519 h 527"/>
                    <a:gd name="T38" fmla="*/ 112 w 1375"/>
                    <a:gd name="T39" fmla="*/ 509 h 527"/>
                    <a:gd name="T40" fmla="*/ 115 w 1375"/>
                    <a:gd name="T41" fmla="*/ 488 h 527"/>
                    <a:gd name="T42" fmla="*/ 115 w 1375"/>
                    <a:gd name="T43" fmla="*/ 488 h 527"/>
                    <a:gd name="T44" fmla="*/ 122 w 1375"/>
                    <a:gd name="T45" fmla="*/ 471 h 527"/>
                    <a:gd name="T46" fmla="*/ 125 w 1375"/>
                    <a:gd name="T47" fmla="*/ 469 h 527"/>
                    <a:gd name="T48" fmla="*/ 211 w 1375"/>
                    <a:gd name="T49" fmla="*/ 518 h 527"/>
                    <a:gd name="T50" fmla="*/ 687 w 1375"/>
                    <a:gd name="T51" fmla="*/ 243 h 527"/>
                    <a:gd name="T52" fmla="*/ 1164 w 1375"/>
                    <a:gd name="T53" fmla="*/ 518 h 52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375"/>
                    <a:gd name="T82" fmla="*/ 0 h 527"/>
                    <a:gd name="T83" fmla="*/ 1375 w 1375"/>
                    <a:gd name="T84" fmla="*/ 527 h 52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375" h="527">
                      <a:moveTo>
                        <a:pt x="1164" y="518"/>
                      </a:moveTo>
                      <a:cubicBezTo>
                        <a:pt x="1252" y="467"/>
                        <a:pt x="1252" y="467"/>
                        <a:pt x="1252" y="467"/>
                      </a:cubicBezTo>
                      <a:cubicBezTo>
                        <a:pt x="1252" y="466"/>
                        <a:pt x="1252" y="465"/>
                        <a:pt x="1252" y="463"/>
                      </a:cubicBezTo>
                      <a:cubicBezTo>
                        <a:pt x="1251" y="456"/>
                        <a:pt x="1246" y="450"/>
                        <a:pt x="1240" y="449"/>
                      </a:cubicBezTo>
                      <a:cubicBezTo>
                        <a:pt x="1240" y="449"/>
                        <a:pt x="1240" y="449"/>
                        <a:pt x="1240" y="449"/>
                      </a:cubicBezTo>
                      <a:cubicBezTo>
                        <a:pt x="1233" y="447"/>
                        <a:pt x="1227" y="443"/>
                        <a:pt x="1224" y="436"/>
                      </a:cubicBezTo>
                      <a:cubicBezTo>
                        <a:pt x="1216" y="422"/>
                        <a:pt x="1221" y="404"/>
                        <a:pt x="1235" y="395"/>
                      </a:cubicBezTo>
                      <a:cubicBezTo>
                        <a:pt x="1250" y="387"/>
                        <a:pt x="1268" y="392"/>
                        <a:pt x="1276" y="406"/>
                      </a:cubicBezTo>
                      <a:cubicBezTo>
                        <a:pt x="1280" y="412"/>
                        <a:pt x="1281" y="420"/>
                        <a:pt x="1279" y="427"/>
                      </a:cubicBezTo>
                      <a:cubicBezTo>
                        <a:pt x="1277" y="432"/>
                        <a:pt x="1280" y="440"/>
                        <a:pt x="1285" y="444"/>
                      </a:cubicBezTo>
                      <a:cubicBezTo>
                        <a:pt x="1287" y="445"/>
                        <a:pt x="1288" y="445"/>
                        <a:pt x="1289" y="446"/>
                      </a:cubicBezTo>
                      <a:cubicBezTo>
                        <a:pt x="1375" y="396"/>
                        <a:pt x="1375" y="396"/>
                        <a:pt x="1375" y="396"/>
                      </a:cubicBezTo>
                      <a:cubicBezTo>
                        <a:pt x="1238" y="159"/>
                        <a:pt x="981" y="0"/>
                        <a:pt x="687" y="0"/>
                      </a:cubicBezTo>
                      <a:cubicBezTo>
                        <a:pt x="394" y="0"/>
                        <a:pt x="137" y="159"/>
                        <a:pt x="0" y="396"/>
                      </a:cubicBezTo>
                      <a:cubicBezTo>
                        <a:pt x="88" y="447"/>
                        <a:pt x="88" y="447"/>
                        <a:pt x="88" y="447"/>
                      </a:cubicBezTo>
                      <a:cubicBezTo>
                        <a:pt x="88" y="448"/>
                        <a:pt x="88" y="450"/>
                        <a:pt x="88" y="451"/>
                      </a:cubicBezTo>
                      <a:cubicBezTo>
                        <a:pt x="87" y="458"/>
                        <a:pt x="82" y="464"/>
                        <a:pt x="76" y="465"/>
                      </a:cubicBezTo>
                      <a:cubicBezTo>
                        <a:pt x="69" y="467"/>
                        <a:pt x="63" y="472"/>
                        <a:pt x="60" y="478"/>
                      </a:cubicBezTo>
                      <a:cubicBezTo>
                        <a:pt x="52" y="492"/>
                        <a:pt x="57" y="511"/>
                        <a:pt x="71" y="519"/>
                      </a:cubicBezTo>
                      <a:cubicBezTo>
                        <a:pt x="86" y="527"/>
                        <a:pt x="104" y="523"/>
                        <a:pt x="112" y="509"/>
                      </a:cubicBezTo>
                      <a:cubicBezTo>
                        <a:pt x="116" y="502"/>
                        <a:pt x="117" y="495"/>
                        <a:pt x="115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3" y="482"/>
                        <a:pt x="116" y="475"/>
                        <a:pt x="122" y="471"/>
                      </a:cubicBezTo>
                      <a:cubicBezTo>
                        <a:pt x="123" y="470"/>
                        <a:pt x="124" y="469"/>
                        <a:pt x="125" y="469"/>
                      </a:cubicBezTo>
                      <a:cubicBezTo>
                        <a:pt x="211" y="518"/>
                        <a:pt x="211" y="518"/>
                        <a:pt x="211" y="518"/>
                      </a:cubicBezTo>
                      <a:cubicBezTo>
                        <a:pt x="306" y="354"/>
                        <a:pt x="484" y="243"/>
                        <a:pt x="687" y="243"/>
                      </a:cubicBezTo>
                      <a:cubicBezTo>
                        <a:pt x="891" y="243"/>
                        <a:pt x="1069" y="354"/>
                        <a:pt x="1164" y="518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7200000">
                <a:off x="2059" y="1386"/>
                <a:ext cx="1616" cy="1614"/>
                <a:chOff x="2060" y="1387"/>
                <a:chExt cx="1616" cy="1614"/>
              </a:xfrm>
            </p:grpSpPr>
            <p:sp>
              <p:nvSpPr>
                <p:cNvPr id="25621" name="Freeform 15"/>
                <p:cNvSpPr>
                  <a:spLocks/>
                </p:cNvSpPr>
                <p:nvPr/>
              </p:nvSpPr>
              <p:spPr bwMode="gray">
                <a:xfrm>
                  <a:off x="2060" y="1387"/>
                  <a:ext cx="808" cy="1225"/>
                </a:xfrm>
                <a:custGeom>
                  <a:avLst/>
                  <a:gdLst>
                    <a:gd name="T0" fmla="*/ 550 w 550"/>
                    <a:gd name="T1" fmla="*/ 132 h 836"/>
                    <a:gd name="T2" fmla="*/ 547 w 550"/>
                    <a:gd name="T3" fmla="*/ 130 h 836"/>
                    <a:gd name="T4" fmla="*/ 529 w 550"/>
                    <a:gd name="T5" fmla="*/ 133 h 836"/>
                    <a:gd name="T6" fmla="*/ 529 w 550"/>
                    <a:gd name="T7" fmla="*/ 133 h 836"/>
                    <a:gd name="T8" fmla="*/ 509 w 550"/>
                    <a:gd name="T9" fmla="*/ 141 h 836"/>
                    <a:gd name="T10" fmla="*/ 480 w 550"/>
                    <a:gd name="T11" fmla="*/ 111 h 836"/>
                    <a:gd name="T12" fmla="*/ 509 w 550"/>
                    <a:gd name="T13" fmla="*/ 80 h 836"/>
                    <a:gd name="T14" fmla="*/ 529 w 550"/>
                    <a:gd name="T15" fmla="*/ 88 h 836"/>
                    <a:gd name="T16" fmla="*/ 547 w 550"/>
                    <a:gd name="T17" fmla="*/ 91 h 836"/>
                    <a:gd name="T18" fmla="*/ 550 w 550"/>
                    <a:gd name="T19" fmla="*/ 89 h 836"/>
                    <a:gd name="T20" fmla="*/ 550 w 550"/>
                    <a:gd name="T21" fmla="*/ 82 h 836"/>
                    <a:gd name="T22" fmla="*/ 550 w 550"/>
                    <a:gd name="T23" fmla="*/ 0 h 836"/>
                    <a:gd name="T24" fmla="*/ 0 w 550"/>
                    <a:gd name="T25" fmla="*/ 550 h 836"/>
                    <a:gd name="T26" fmla="*/ 74 w 550"/>
                    <a:gd name="T27" fmla="*/ 825 h 836"/>
                    <a:gd name="T28" fmla="*/ 153 w 550"/>
                    <a:gd name="T29" fmla="*/ 780 h 836"/>
                    <a:gd name="T30" fmla="*/ 158 w 550"/>
                    <a:gd name="T31" fmla="*/ 796 h 836"/>
                    <a:gd name="T32" fmla="*/ 161 w 550"/>
                    <a:gd name="T33" fmla="*/ 817 h 836"/>
                    <a:gd name="T34" fmla="*/ 202 w 550"/>
                    <a:gd name="T35" fmla="*/ 827 h 836"/>
                    <a:gd name="T36" fmla="*/ 214 w 550"/>
                    <a:gd name="T37" fmla="*/ 786 h 836"/>
                    <a:gd name="T38" fmla="*/ 198 w 550"/>
                    <a:gd name="T39" fmla="*/ 773 h 836"/>
                    <a:gd name="T40" fmla="*/ 198 w 550"/>
                    <a:gd name="T41" fmla="*/ 773 h 836"/>
                    <a:gd name="T42" fmla="*/ 186 w 550"/>
                    <a:gd name="T43" fmla="*/ 761 h 836"/>
                    <a:gd name="T44" fmla="*/ 266 w 550"/>
                    <a:gd name="T45" fmla="*/ 714 h 836"/>
                    <a:gd name="T46" fmla="*/ 222 w 550"/>
                    <a:gd name="T47" fmla="*/ 550 h 836"/>
                    <a:gd name="T48" fmla="*/ 550 w 550"/>
                    <a:gd name="T49" fmla="*/ 222 h 836"/>
                    <a:gd name="T50" fmla="*/ 550 w 550"/>
                    <a:gd name="T51" fmla="*/ 143 h 836"/>
                    <a:gd name="T52" fmla="*/ 550 w 550"/>
                    <a:gd name="T53" fmla="*/ 132 h 8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0"/>
                    <a:gd name="T82" fmla="*/ 0 h 836"/>
                    <a:gd name="T83" fmla="*/ 550 w 550"/>
                    <a:gd name="T84" fmla="*/ 836 h 8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0" h="836">
                      <a:moveTo>
                        <a:pt x="550" y="132"/>
                      </a:moveTo>
                      <a:cubicBezTo>
                        <a:pt x="549" y="131"/>
                        <a:pt x="548" y="131"/>
                        <a:pt x="547" y="130"/>
                      </a:cubicBezTo>
                      <a:cubicBezTo>
                        <a:pt x="540" y="127"/>
                        <a:pt x="533" y="129"/>
                        <a:pt x="529" y="133"/>
                      </a:cubicBezTo>
                      <a:cubicBezTo>
                        <a:pt x="529" y="133"/>
                        <a:pt x="529" y="133"/>
                        <a:pt x="529" y="133"/>
                      </a:cubicBezTo>
                      <a:cubicBezTo>
                        <a:pt x="523" y="138"/>
                        <a:pt x="517" y="141"/>
                        <a:pt x="509" y="141"/>
                      </a:cubicBezTo>
                      <a:cubicBezTo>
                        <a:pt x="493" y="141"/>
                        <a:pt x="480" y="127"/>
                        <a:pt x="480" y="111"/>
                      </a:cubicBezTo>
                      <a:cubicBezTo>
                        <a:pt x="480" y="94"/>
                        <a:pt x="493" y="80"/>
                        <a:pt x="509" y="80"/>
                      </a:cubicBezTo>
                      <a:cubicBezTo>
                        <a:pt x="517" y="80"/>
                        <a:pt x="524" y="83"/>
                        <a:pt x="529" y="88"/>
                      </a:cubicBezTo>
                      <a:cubicBezTo>
                        <a:pt x="533" y="93"/>
                        <a:pt x="540" y="94"/>
                        <a:pt x="547" y="91"/>
                      </a:cubicBezTo>
                      <a:cubicBezTo>
                        <a:pt x="548" y="91"/>
                        <a:pt x="549" y="90"/>
                        <a:pt x="550" y="89"/>
                      </a:cubicBezTo>
                      <a:cubicBezTo>
                        <a:pt x="550" y="82"/>
                        <a:pt x="550" y="82"/>
                        <a:pt x="550" y="82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246" y="0"/>
                        <a:pt x="0" y="246"/>
                        <a:pt x="0" y="550"/>
                      </a:cubicBezTo>
                      <a:cubicBezTo>
                        <a:pt x="0" y="651"/>
                        <a:pt x="27" y="745"/>
                        <a:pt x="74" y="825"/>
                      </a:cubicBezTo>
                      <a:cubicBezTo>
                        <a:pt x="153" y="780"/>
                        <a:pt x="153" y="780"/>
                        <a:pt x="153" y="780"/>
                      </a:cubicBezTo>
                      <a:cubicBezTo>
                        <a:pt x="158" y="784"/>
                        <a:pt x="160" y="791"/>
                        <a:pt x="158" y="796"/>
                      </a:cubicBezTo>
                      <a:cubicBezTo>
                        <a:pt x="157" y="803"/>
                        <a:pt x="158" y="810"/>
                        <a:pt x="161" y="817"/>
                      </a:cubicBezTo>
                      <a:cubicBezTo>
                        <a:pt x="170" y="831"/>
                        <a:pt x="188" y="836"/>
                        <a:pt x="202" y="827"/>
                      </a:cubicBezTo>
                      <a:cubicBezTo>
                        <a:pt x="217" y="819"/>
                        <a:pt x="222" y="801"/>
                        <a:pt x="214" y="786"/>
                      </a:cubicBezTo>
                      <a:cubicBezTo>
                        <a:pt x="210" y="780"/>
                        <a:pt x="204" y="776"/>
                        <a:pt x="198" y="773"/>
                      </a:cubicBezTo>
                      <a:cubicBezTo>
                        <a:pt x="198" y="773"/>
                        <a:pt x="198" y="773"/>
                        <a:pt x="198" y="773"/>
                      </a:cubicBezTo>
                      <a:cubicBezTo>
                        <a:pt x="192" y="772"/>
                        <a:pt x="187" y="767"/>
                        <a:pt x="186" y="761"/>
                      </a:cubicBezTo>
                      <a:cubicBezTo>
                        <a:pt x="266" y="714"/>
                        <a:pt x="266" y="714"/>
                        <a:pt x="266" y="714"/>
                      </a:cubicBezTo>
                      <a:cubicBezTo>
                        <a:pt x="238" y="666"/>
                        <a:pt x="222" y="610"/>
                        <a:pt x="222" y="550"/>
                      </a:cubicBezTo>
                      <a:cubicBezTo>
                        <a:pt x="222" y="369"/>
                        <a:pt x="369" y="222"/>
                        <a:pt x="550" y="222"/>
                      </a:cubicBezTo>
                      <a:cubicBezTo>
                        <a:pt x="550" y="143"/>
                        <a:pt x="550" y="143"/>
                        <a:pt x="550" y="143"/>
                      </a:cubicBezTo>
                      <a:lnTo>
                        <a:pt x="550" y="132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2" name="Freeform 16"/>
                <p:cNvSpPr>
                  <a:spLocks/>
                </p:cNvSpPr>
                <p:nvPr/>
              </p:nvSpPr>
              <p:spPr bwMode="gray">
                <a:xfrm>
                  <a:off x="2764" y="1387"/>
                  <a:ext cx="912" cy="1210"/>
                </a:xfrm>
                <a:custGeom>
                  <a:avLst/>
                  <a:gdLst>
                    <a:gd name="T0" fmla="*/ 70 w 621"/>
                    <a:gd name="T1" fmla="*/ 0 h 826"/>
                    <a:gd name="T2" fmla="*/ 70 w 621"/>
                    <a:gd name="T3" fmla="*/ 82 h 826"/>
                    <a:gd name="T4" fmla="*/ 70 w 621"/>
                    <a:gd name="T5" fmla="*/ 89 h 826"/>
                    <a:gd name="T6" fmla="*/ 67 w 621"/>
                    <a:gd name="T7" fmla="*/ 91 h 826"/>
                    <a:gd name="T8" fmla="*/ 49 w 621"/>
                    <a:gd name="T9" fmla="*/ 88 h 826"/>
                    <a:gd name="T10" fmla="*/ 29 w 621"/>
                    <a:gd name="T11" fmla="*/ 80 h 826"/>
                    <a:gd name="T12" fmla="*/ 0 w 621"/>
                    <a:gd name="T13" fmla="*/ 111 h 826"/>
                    <a:gd name="T14" fmla="*/ 29 w 621"/>
                    <a:gd name="T15" fmla="*/ 141 h 826"/>
                    <a:gd name="T16" fmla="*/ 49 w 621"/>
                    <a:gd name="T17" fmla="*/ 133 h 826"/>
                    <a:gd name="T18" fmla="*/ 49 w 621"/>
                    <a:gd name="T19" fmla="*/ 133 h 826"/>
                    <a:gd name="T20" fmla="*/ 67 w 621"/>
                    <a:gd name="T21" fmla="*/ 130 h 826"/>
                    <a:gd name="T22" fmla="*/ 70 w 621"/>
                    <a:gd name="T23" fmla="*/ 132 h 826"/>
                    <a:gd name="T24" fmla="*/ 70 w 621"/>
                    <a:gd name="T25" fmla="*/ 143 h 826"/>
                    <a:gd name="T26" fmla="*/ 70 w 621"/>
                    <a:gd name="T27" fmla="*/ 222 h 826"/>
                    <a:gd name="T28" fmla="*/ 70 w 621"/>
                    <a:gd name="T29" fmla="*/ 222 h 826"/>
                    <a:gd name="T30" fmla="*/ 398 w 621"/>
                    <a:gd name="T31" fmla="*/ 550 h 826"/>
                    <a:gd name="T32" fmla="*/ 354 w 621"/>
                    <a:gd name="T33" fmla="*/ 714 h 826"/>
                    <a:gd name="T34" fmla="*/ 433 w 621"/>
                    <a:gd name="T35" fmla="*/ 759 h 826"/>
                    <a:gd name="T36" fmla="*/ 436 w 621"/>
                    <a:gd name="T37" fmla="*/ 758 h 826"/>
                    <a:gd name="T38" fmla="*/ 443 w 621"/>
                    <a:gd name="T39" fmla="*/ 740 h 826"/>
                    <a:gd name="T40" fmla="*/ 443 w 621"/>
                    <a:gd name="T41" fmla="*/ 740 h 826"/>
                    <a:gd name="T42" fmla="*/ 446 w 621"/>
                    <a:gd name="T43" fmla="*/ 720 h 826"/>
                    <a:gd name="T44" fmla="*/ 487 w 621"/>
                    <a:gd name="T45" fmla="*/ 709 h 826"/>
                    <a:gd name="T46" fmla="*/ 498 w 621"/>
                    <a:gd name="T47" fmla="*/ 750 h 826"/>
                    <a:gd name="T48" fmla="*/ 482 w 621"/>
                    <a:gd name="T49" fmla="*/ 763 h 826"/>
                    <a:gd name="T50" fmla="*/ 470 w 621"/>
                    <a:gd name="T51" fmla="*/ 777 h 826"/>
                    <a:gd name="T52" fmla="*/ 470 w 621"/>
                    <a:gd name="T53" fmla="*/ 781 h 826"/>
                    <a:gd name="T54" fmla="*/ 547 w 621"/>
                    <a:gd name="T55" fmla="*/ 826 h 826"/>
                    <a:gd name="T56" fmla="*/ 621 w 621"/>
                    <a:gd name="T57" fmla="*/ 550 h 826"/>
                    <a:gd name="T58" fmla="*/ 70 w 621"/>
                    <a:gd name="T59" fmla="*/ 0 h 82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21"/>
                    <a:gd name="T91" fmla="*/ 0 h 826"/>
                    <a:gd name="T92" fmla="*/ 621 w 621"/>
                    <a:gd name="T93" fmla="*/ 826 h 82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21" h="826">
                      <a:moveTo>
                        <a:pt x="70" y="0"/>
                      </a:moveTo>
                      <a:cubicBezTo>
                        <a:pt x="70" y="82"/>
                        <a:pt x="70" y="82"/>
                        <a:pt x="70" y="82"/>
                      </a:cubicBezTo>
                      <a:cubicBezTo>
                        <a:pt x="70" y="89"/>
                        <a:pt x="70" y="89"/>
                        <a:pt x="70" y="89"/>
                      </a:cubicBezTo>
                      <a:cubicBezTo>
                        <a:pt x="69" y="90"/>
                        <a:pt x="68" y="91"/>
                        <a:pt x="67" y="91"/>
                      </a:cubicBezTo>
                      <a:cubicBezTo>
                        <a:pt x="60" y="94"/>
                        <a:pt x="53" y="93"/>
                        <a:pt x="49" y="88"/>
                      </a:cubicBezTo>
                      <a:cubicBezTo>
                        <a:pt x="44" y="83"/>
                        <a:pt x="37" y="80"/>
                        <a:pt x="29" y="80"/>
                      </a:cubicBezTo>
                      <a:cubicBezTo>
                        <a:pt x="13" y="80"/>
                        <a:pt x="0" y="94"/>
                        <a:pt x="0" y="111"/>
                      </a:cubicBezTo>
                      <a:cubicBezTo>
                        <a:pt x="0" y="127"/>
                        <a:pt x="13" y="141"/>
                        <a:pt x="29" y="141"/>
                      </a:cubicBezTo>
                      <a:cubicBezTo>
                        <a:pt x="37" y="141"/>
                        <a:pt x="43" y="138"/>
                        <a:pt x="49" y="133"/>
                      </a:cubicBezTo>
                      <a:cubicBezTo>
                        <a:pt x="49" y="133"/>
                        <a:pt x="49" y="133"/>
                        <a:pt x="49" y="133"/>
                      </a:cubicBezTo>
                      <a:cubicBezTo>
                        <a:pt x="53" y="129"/>
                        <a:pt x="60" y="127"/>
                        <a:pt x="67" y="130"/>
                      </a:cubicBezTo>
                      <a:cubicBezTo>
                        <a:pt x="68" y="131"/>
                        <a:pt x="69" y="131"/>
                        <a:pt x="70" y="132"/>
                      </a:cubicBezTo>
                      <a:cubicBezTo>
                        <a:pt x="70" y="143"/>
                        <a:pt x="70" y="143"/>
                        <a:pt x="70" y="143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252" y="222"/>
                        <a:pt x="398" y="369"/>
                        <a:pt x="398" y="550"/>
                      </a:cubicBezTo>
                      <a:cubicBezTo>
                        <a:pt x="398" y="610"/>
                        <a:pt x="382" y="666"/>
                        <a:pt x="354" y="714"/>
                      </a:cubicBezTo>
                      <a:cubicBezTo>
                        <a:pt x="433" y="759"/>
                        <a:pt x="433" y="759"/>
                        <a:pt x="433" y="759"/>
                      </a:cubicBezTo>
                      <a:cubicBezTo>
                        <a:pt x="434" y="759"/>
                        <a:pt x="435" y="758"/>
                        <a:pt x="436" y="758"/>
                      </a:cubicBezTo>
                      <a:cubicBezTo>
                        <a:pt x="442" y="753"/>
                        <a:pt x="445" y="746"/>
                        <a:pt x="443" y="740"/>
                      </a:cubicBezTo>
                      <a:cubicBezTo>
                        <a:pt x="443" y="740"/>
                        <a:pt x="443" y="740"/>
                        <a:pt x="443" y="740"/>
                      </a:cubicBezTo>
                      <a:cubicBezTo>
                        <a:pt x="441" y="733"/>
                        <a:pt x="442" y="726"/>
                        <a:pt x="446" y="720"/>
                      </a:cubicBezTo>
                      <a:cubicBezTo>
                        <a:pt x="454" y="705"/>
                        <a:pt x="472" y="701"/>
                        <a:pt x="487" y="709"/>
                      </a:cubicBezTo>
                      <a:cubicBezTo>
                        <a:pt x="501" y="717"/>
                        <a:pt x="506" y="736"/>
                        <a:pt x="498" y="750"/>
                      </a:cubicBezTo>
                      <a:cubicBezTo>
                        <a:pt x="494" y="756"/>
                        <a:pt x="489" y="761"/>
                        <a:pt x="482" y="763"/>
                      </a:cubicBezTo>
                      <a:cubicBezTo>
                        <a:pt x="476" y="764"/>
                        <a:pt x="471" y="770"/>
                        <a:pt x="470" y="777"/>
                      </a:cubicBezTo>
                      <a:cubicBezTo>
                        <a:pt x="470" y="778"/>
                        <a:pt x="470" y="780"/>
                        <a:pt x="470" y="781"/>
                      </a:cubicBezTo>
                      <a:cubicBezTo>
                        <a:pt x="547" y="826"/>
                        <a:pt x="547" y="826"/>
                        <a:pt x="547" y="826"/>
                      </a:cubicBezTo>
                      <a:cubicBezTo>
                        <a:pt x="594" y="745"/>
                        <a:pt x="621" y="651"/>
                        <a:pt x="621" y="550"/>
                      </a:cubicBezTo>
                      <a:cubicBezTo>
                        <a:pt x="621" y="246"/>
                        <a:pt x="374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3" name="Freeform 17"/>
                <p:cNvSpPr>
                  <a:spLocks/>
                </p:cNvSpPr>
                <p:nvPr/>
              </p:nvSpPr>
              <p:spPr bwMode="gray">
                <a:xfrm>
                  <a:off x="2169" y="2414"/>
                  <a:ext cx="1397" cy="587"/>
                </a:xfrm>
                <a:custGeom>
                  <a:avLst/>
                  <a:gdLst>
                    <a:gd name="T0" fmla="*/ 876 w 953"/>
                    <a:gd name="T1" fmla="*/ 80 h 400"/>
                    <a:gd name="T2" fmla="*/ 876 w 953"/>
                    <a:gd name="T3" fmla="*/ 76 h 400"/>
                    <a:gd name="T4" fmla="*/ 888 w 953"/>
                    <a:gd name="T5" fmla="*/ 62 h 400"/>
                    <a:gd name="T6" fmla="*/ 904 w 953"/>
                    <a:gd name="T7" fmla="*/ 49 h 400"/>
                    <a:gd name="T8" fmla="*/ 893 w 953"/>
                    <a:gd name="T9" fmla="*/ 8 h 400"/>
                    <a:gd name="T10" fmla="*/ 852 w 953"/>
                    <a:gd name="T11" fmla="*/ 19 h 400"/>
                    <a:gd name="T12" fmla="*/ 849 w 953"/>
                    <a:gd name="T13" fmla="*/ 39 h 400"/>
                    <a:gd name="T14" fmla="*/ 849 w 953"/>
                    <a:gd name="T15" fmla="*/ 39 h 400"/>
                    <a:gd name="T16" fmla="*/ 842 w 953"/>
                    <a:gd name="T17" fmla="*/ 57 h 400"/>
                    <a:gd name="T18" fmla="*/ 839 w 953"/>
                    <a:gd name="T19" fmla="*/ 58 h 400"/>
                    <a:gd name="T20" fmla="*/ 760 w 953"/>
                    <a:gd name="T21" fmla="*/ 13 h 400"/>
                    <a:gd name="T22" fmla="*/ 476 w 953"/>
                    <a:gd name="T23" fmla="*/ 177 h 400"/>
                    <a:gd name="T24" fmla="*/ 192 w 953"/>
                    <a:gd name="T25" fmla="*/ 13 h 400"/>
                    <a:gd name="T26" fmla="*/ 112 w 953"/>
                    <a:gd name="T27" fmla="*/ 60 h 400"/>
                    <a:gd name="T28" fmla="*/ 124 w 953"/>
                    <a:gd name="T29" fmla="*/ 72 h 400"/>
                    <a:gd name="T30" fmla="*/ 124 w 953"/>
                    <a:gd name="T31" fmla="*/ 72 h 400"/>
                    <a:gd name="T32" fmla="*/ 140 w 953"/>
                    <a:gd name="T33" fmla="*/ 85 h 400"/>
                    <a:gd name="T34" fmla="*/ 128 w 953"/>
                    <a:gd name="T35" fmla="*/ 126 h 400"/>
                    <a:gd name="T36" fmla="*/ 87 w 953"/>
                    <a:gd name="T37" fmla="*/ 116 h 400"/>
                    <a:gd name="T38" fmla="*/ 84 w 953"/>
                    <a:gd name="T39" fmla="*/ 95 h 400"/>
                    <a:gd name="T40" fmla="*/ 79 w 953"/>
                    <a:gd name="T41" fmla="*/ 79 h 400"/>
                    <a:gd name="T42" fmla="*/ 0 w 953"/>
                    <a:gd name="T43" fmla="*/ 124 h 400"/>
                    <a:gd name="T44" fmla="*/ 476 w 953"/>
                    <a:gd name="T45" fmla="*/ 400 h 400"/>
                    <a:gd name="T46" fmla="*/ 953 w 953"/>
                    <a:gd name="T47" fmla="*/ 125 h 400"/>
                    <a:gd name="T48" fmla="*/ 876 w 953"/>
                    <a:gd name="T49" fmla="*/ 80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953"/>
                    <a:gd name="T76" fmla="*/ 0 h 400"/>
                    <a:gd name="T77" fmla="*/ 953 w 953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953" h="400">
                      <a:moveTo>
                        <a:pt x="876" y="80"/>
                      </a:moveTo>
                      <a:cubicBezTo>
                        <a:pt x="876" y="79"/>
                        <a:pt x="876" y="77"/>
                        <a:pt x="876" y="76"/>
                      </a:cubicBezTo>
                      <a:cubicBezTo>
                        <a:pt x="877" y="69"/>
                        <a:pt x="882" y="63"/>
                        <a:pt x="888" y="62"/>
                      </a:cubicBezTo>
                      <a:cubicBezTo>
                        <a:pt x="895" y="60"/>
                        <a:pt x="900" y="55"/>
                        <a:pt x="904" y="49"/>
                      </a:cubicBezTo>
                      <a:cubicBezTo>
                        <a:pt x="912" y="35"/>
                        <a:pt x="907" y="16"/>
                        <a:pt x="893" y="8"/>
                      </a:cubicBezTo>
                      <a:cubicBezTo>
                        <a:pt x="878" y="0"/>
                        <a:pt x="860" y="4"/>
                        <a:pt x="852" y="19"/>
                      </a:cubicBezTo>
                      <a:cubicBezTo>
                        <a:pt x="848" y="25"/>
                        <a:pt x="847" y="32"/>
                        <a:pt x="849" y="39"/>
                      </a:cubicBezTo>
                      <a:cubicBezTo>
                        <a:pt x="849" y="39"/>
                        <a:pt x="849" y="39"/>
                        <a:pt x="849" y="39"/>
                      </a:cubicBezTo>
                      <a:cubicBezTo>
                        <a:pt x="851" y="45"/>
                        <a:pt x="848" y="52"/>
                        <a:pt x="842" y="57"/>
                      </a:cubicBezTo>
                      <a:cubicBezTo>
                        <a:pt x="841" y="57"/>
                        <a:pt x="840" y="58"/>
                        <a:pt x="839" y="58"/>
                      </a:cubicBezTo>
                      <a:cubicBezTo>
                        <a:pt x="760" y="13"/>
                        <a:pt x="760" y="13"/>
                        <a:pt x="760" y="13"/>
                      </a:cubicBezTo>
                      <a:cubicBezTo>
                        <a:pt x="704" y="111"/>
                        <a:pt x="598" y="177"/>
                        <a:pt x="476" y="177"/>
                      </a:cubicBezTo>
                      <a:cubicBezTo>
                        <a:pt x="355" y="177"/>
                        <a:pt x="249" y="111"/>
                        <a:pt x="192" y="13"/>
                      </a:cubicBezTo>
                      <a:cubicBezTo>
                        <a:pt x="112" y="60"/>
                        <a:pt x="112" y="60"/>
                        <a:pt x="112" y="60"/>
                      </a:cubicBezTo>
                      <a:cubicBezTo>
                        <a:pt x="113" y="66"/>
                        <a:pt x="118" y="71"/>
                        <a:pt x="124" y="72"/>
                      </a:cubicBezTo>
                      <a:cubicBezTo>
                        <a:pt x="124" y="72"/>
                        <a:pt x="124" y="72"/>
                        <a:pt x="124" y="72"/>
                      </a:cubicBezTo>
                      <a:cubicBezTo>
                        <a:pt x="130" y="75"/>
                        <a:pt x="136" y="79"/>
                        <a:pt x="140" y="85"/>
                      </a:cubicBezTo>
                      <a:cubicBezTo>
                        <a:pt x="148" y="100"/>
                        <a:pt x="143" y="118"/>
                        <a:pt x="128" y="126"/>
                      </a:cubicBezTo>
                      <a:cubicBezTo>
                        <a:pt x="114" y="135"/>
                        <a:pt x="96" y="130"/>
                        <a:pt x="87" y="116"/>
                      </a:cubicBezTo>
                      <a:cubicBezTo>
                        <a:pt x="84" y="109"/>
                        <a:pt x="83" y="102"/>
                        <a:pt x="84" y="95"/>
                      </a:cubicBezTo>
                      <a:cubicBezTo>
                        <a:pt x="86" y="90"/>
                        <a:pt x="84" y="83"/>
                        <a:pt x="79" y="79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95" y="289"/>
                        <a:pt x="273" y="400"/>
                        <a:pt x="476" y="400"/>
                      </a:cubicBezTo>
                      <a:cubicBezTo>
                        <a:pt x="680" y="400"/>
                        <a:pt x="858" y="289"/>
                        <a:pt x="953" y="125"/>
                      </a:cubicBezTo>
                      <a:lnTo>
                        <a:pt x="876" y="8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5618" name="Oval 18"/>
            <p:cNvSpPr>
              <a:spLocks noChangeArrowheads="1"/>
            </p:cNvSpPr>
            <p:nvPr/>
          </p:nvSpPr>
          <p:spPr bwMode="auto">
            <a:xfrm>
              <a:off x="1460" y="1637"/>
              <a:ext cx="345" cy="344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8F8F8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r-TR" sz="3800" noProof="1">
                <a:solidFill>
                  <a:srgbClr val="000000"/>
                </a:solidFill>
              </a:endParaRPr>
            </a:p>
          </p:txBody>
        </p: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X</a:t>
            </a: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 IŞINLARI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D:\DOKTOR\9-ISTUZMAN\1-EĞİTİM KURUMU\1. İstanbuluzman\ZZResim\Resim-İkon\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06" y="2029747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 7"/>
          <p:cNvGrpSpPr/>
          <p:nvPr/>
        </p:nvGrpSpPr>
        <p:grpSpPr>
          <a:xfrm>
            <a:off x="2787321" y="4810484"/>
            <a:ext cx="6013779" cy="1596391"/>
            <a:chOff x="2657475" y="3804595"/>
            <a:chExt cx="6013779" cy="1596391"/>
          </a:xfrm>
        </p:grpSpPr>
        <p:grpSp>
          <p:nvGrpSpPr>
            <p:cNvPr id="21" name="Grup 20"/>
            <p:cNvGrpSpPr/>
            <p:nvPr/>
          </p:nvGrpSpPr>
          <p:grpSpPr>
            <a:xfrm>
              <a:off x="2657475" y="3804595"/>
              <a:ext cx="6013779" cy="1501455"/>
              <a:chOff x="2657475" y="3804595"/>
              <a:chExt cx="6013779" cy="1501455"/>
            </a:xfrm>
          </p:grpSpPr>
          <p:pic>
            <p:nvPicPr>
              <p:cNvPr id="22" name="Picture 4" descr="msc14_roentgen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7475" y="3804595"/>
                <a:ext cx="1483056" cy="147978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c-kollu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3428" y="3812578"/>
                <a:ext cx="1491743" cy="147180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9" descr="Image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9502" y="3817492"/>
                <a:ext cx="1282848" cy="148855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102_0239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9303" y="3936498"/>
                <a:ext cx="1631951" cy="122396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7" name="Grup 6"/>
            <p:cNvGrpSpPr/>
            <p:nvPr/>
          </p:nvGrpSpPr>
          <p:grpSpPr>
            <a:xfrm>
              <a:off x="2703678" y="5116862"/>
              <a:ext cx="5865974" cy="284124"/>
              <a:chOff x="2703678" y="5116862"/>
              <a:chExt cx="5865974" cy="284124"/>
            </a:xfrm>
          </p:grpSpPr>
          <p:sp>
            <p:nvSpPr>
              <p:cNvPr id="6" name="Metin kutusu 5"/>
              <p:cNvSpPr txBox="1"/>
              <p:nvPr/>
            </p:nvSpPr>
            <p:spPr>
              <a:xfrm>
                <a:off x="4210050" y="5120848"/>
                <a:ext cx="12572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200" dirty="0" err="1" smtClean="0">
                    <a:latin typeface="Calibri" pitchFamily="34" charset="0"/>
                    <a:cs typeface="Calibri" pitchFamily="34" charset="0"/>
                  </a:rPr>
                  <a:t>Floroskopi</a:t>
                </a:r>
                <a:endParaRPr lang="tr-TR" sz="1200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8" name="Metin kutusu 27"/>
              <p:cNvSpPr txBox="1"/>
              <p:nvPr/>
            </p:nvSpPr>
            <p:spPr>
              <a:xfrm>
                <a:off x="2703678" y="5117325"/>
                <a:ext cx="12572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200" dirty="0" smtClean="0">
                    <a:latin typeface="Calibri" pitchFamily="34" charset="0"/>
                    <a:cs typeface="Calibri" pitchFamily="34" charset="0"/>
                  </a:rPr>
                  <a:t>Radyografi</a:t>
                </a:r>
                <a:endParaRPr lang="tr-TR" sz="1200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9" name="Metin kutusu 28"/>
              <p:cNvSpPr txBox="1"/>
              <p:nvPr/>
            </p:nvSpPr>
            <p:spPr>
              <a:xfrm>
                <a:off x="5605171" y="5123987"/>
                <a:ext cx="12572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200" dirty="0" smtClean="0">
                    <a:latin typeface="Calibri" pitchFamily="34" charset="0"/>
                    <a:cs typeface="Calibri" pitchFamily="34" charset="0"/>
                  </a:rPr>
                  <a:t>Mamografi</a:t>
                </a:r>
                <a:endParaRPr lang="tr-TR" sz="1200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0" name="Metin kutusu 29"/>
              <p:cNvSpPr txBox="1"/>
              <p:nvPr/>
            </p:nvSpPr>
            <p:spPr>
              <a:xfrm>
                <a:off x="7312353" y="5116862"/>
                <a:ext cx="12572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200" dirty="0" err="1" smtClean="0">
                    <a:latin typeface="Calibri" pitchFamily="34" charset="0"/>
                    <a:cs typeface="Calibri" pitchFamily="34" charset="0"/>
                  </a:rPr>
                  <a:t>Anjiografi</a:t>
                </a:r>
                <a:endParaRPr lang="tr-TR" sz="1200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83706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UV (MORÖTESİ) IŞINLARI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2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Güneş ışını içerisinde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bulunduğu gibi yapay olarak da meydana getirilebilir. Dalga boyları: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1-1000 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nm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Morötesi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ışınlar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(UV);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derinin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yüzey hücreleri ve gözün kornea tabakası üzerine etki yapar.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Deri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(güneş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yanığına benzer yanıklar, </a:t>
            </a: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pigmentasyon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ekzema, sivilce, deri kanserleri)</a:t>
            </a: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Gözlerde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(göz sulanma-yanma, kaşıntı,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ağrı,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konjonktivit,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iritis, kornea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ülseri ve kalıcı körlük)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166" y="1342"/>
            <a:chExt cx="934" cy="934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66" y="1342"/>
              <a:ext cx="934" cy="934"/>
              <a:chOff x="1710" y="1035"/>
              <a:chExt cx="2316" cy="2316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3600000">
                <a:off x="1710" y="1035"/>
                <a:ext cx="2316" cy="2316"/>
                <a:chOff x="1710" y="1035"/>
                <a:chExt cx="2316" cy="2316"/>
              </a:xfrm>
            </p:grpSpPr>
            <p:sp>
              <p:nvSpPr>
                <p:cNvPr id="25624" name="Freeform 11"/>
                <p:cNvSpPr>
                  <a:spLocks/>
                </p:cNvSpPr>
                <p:nvPr/>
              </p:nvSpPr>
              <p:spPr bwMode="gray">
                <a:xfrm>
                  <a:off x="2866" y="1599"/>
                  <a:ext cx="1160" cy="1752"/>
                </a:xfrm>
                <a:custGeom>
                  <a:avLst/>
                  <a:gdLst>
                    <a:gd name="T0" fmla="*/ 688 w 794"/>
                    <a:gd name="T1" fmla="*/ 9 h 1200"/>
                    <a:gd name="T2" fmla="*/ 602 w 794"/>
                    <a:gd name="T3" fmla="*/ 59 h 1200"/>
                    <a:gd name="T4" fmla="*/ 598 w 794"/>
                    <a:gd name="T5" fmla="*/ 57 h 1200"/>
                    <a:gd name="T6" fmla="*/ 592 w 794"/>
                    <a:gd name="T7" fmla="*/ 40 h 1200"/>
                    <a:gd name="T8" fmla="*/ 589 w 794"/>
                    <a:gd name="T9" fmla="*/ 19 h 1200"/>
                    <a:gd name="T10" fmla="*/ 548 w 794"/>
                    <a:gd name="T11" fmla="*/ 8 h 1200"/>
                    <a:gd name="T12" fmla="*/ 537 w 794"/>
                    <a:gd name="T13" fmla="*/ 49 h 1200"/>
                    <a:gd name="T14" fmla="*/ 553 w 794"/>
                    <a:gd name="T15" fmla="*/ 62 h 1200"/>
                    <a:gd name="T16" fmla="*/ 553 w 794"/>
                    <a:gd name="T17" fmla="*/ 62 h 1200"/>
                    <a:gd name="T18" fmla="*/ 565 w 794"/>
                    <a:gd name="T19" fmla="*/ 76 h 1200"/>
                    <a:gd name="T20" fmla="*/ 565 w 794"/>
                    <a:gd name="T21" fmla="*/ 80 h 1200"/>
                    <a:gd name="T22" fmla="*/ 477 w 794"/>
                    <a:gd name="T23" fmla="*/ 131 h 1200"/>
                    <a:gd name="T24" fmla="*/ 551 w 794"/>
                    <a:gd name="T25" fmla="*/ 406 h 1200"/>
                    <a:gd name="T26" fmla="*/ 477 w 794"/>
                    <a:gd name="T27" fmla="*/ 681 h 1200"/>
                    <a:gd name="T28" fmla="*/ 0 w 794"/>
                    <a:gd name="T29" fmla="*/ 957 h 1200"/>
                    <a:gd name="T30" fmla="*/ 0 w 794"/>
                    <a:gd name="T31" fmla="*/ 1047 h 1200"/>
                    <a:gd name="T32" fmla="*/ 0 w 794"/>
                    <a:gd name="T33" fmla="*/ 1058 h 1200"/>
                    <a:gd name="T34" fmla="*/ 4 w 794"/>
                    <a:gd name="T35" fmla="*/ 1060 h 1200"/>
                    <a:gd name="T36" fmla="*/ 22 w 794"/>
                    <a:gd name="T37" fmla="*/ 1056 h 1200"/>
                    <a:gd name="T38" fmla="*/ 22 w 794"/>
                    <a:gd name="T39" fmla="*/ 1056 h 1200"/>
                    <a:gd name="T40" fmla="*/ 42 w 794"/>
                    <a:gd name="T41" fmla="*/ 1049 h 1200"/>
                    <a:gd name="T42" fmla="*/ 71 w 794"/>
                    <a:gd name="T43" fmla="*/ 1079 h 1200"/>
                    <a:gd name="T44" fmla="*/ 42 w 794"/>
                    <a:gd name="T45" fmla="*/ 1110 h 1200"/>
                    <a:gd name="T46" fmla="*/ 22 w 794"/>
                    <a:gd name="T47" fmla="*/ 1102 h 1200"/>
                    <a:gd name="T48" fmla="*/ 4 w 794"/>
                    <a:gd name="T49" fmla="*/ 1099 h 1200"/>
                    <a:gd name="T50" fmla="*/ 0 w 794"/>
                    <a:gd name="T51" fmla="*/ 1101 h 1200"/>
                    <a:gd name="T52" fmla="*/ 0 w 794"/>
                    <a:gd name="T53" fmla="*/ 1108 h 1200"/>
                    <a:gd name="T54" fmla="*/ 0 w 794"/>
                    <a:gd name="T55" fmla="*/ 1200 h 1200"/>
                    <a:gd name="T56" fmla="*/ 688 w 794"/>
                    <a:gd name="T57" fmla="*/ 803 h 1200"/>
                    <a:gd name="T58" fmla="*/ 794 w 794"/>
                    <a:gd name="T59" fmla="*/ 406 h 1200"/>
                    <a:gd name="T60" fmla="*/ 688 w 794"/>
                    <a:gd name="T61" fmla="*/ 9 h 12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794"/>
                    <a:gd name="T94" fmla="*/ 0 h 1200"/>
                    <a:gd name="T95" fmla="*/ 794 w 794"/>
                    <a:gd name="T96" fmla="*/ 1200 h 120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794" h="1200">
                      <a:moveTo>
                        <a:pt x="688" y="9"/>
                      </a:move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58"/>
                        <a:pt x="600" y="58"/>
                        <a:pt x="598" y="57"/>
                      </a:cubicBezTo>
                      <a:cubicBezTo>
                        <a:pt x="593" y="53"/>
                        <a:pt x="590" y="45"/>
                        <a:pt x="592" y="40"/>
                      </a:cubicBezTo>
                      <a:cubicBezTo>
                        <a:pt x="594" y="33"/>
                        <a:pt x="593" y="25"/>
                        <a:pt x="589" y="19"/>
                      </a:cubicBezTo>
                      <a:cubicBezTo>
                        <a:pt x="581" y="5"/>
                        <a:pt x="563" y="0"/>
                        <a:pt x="548" y="8"/>
                      </a:cubicBezTo>
                      <a:cubicBezTo>
                        <a:pt x="534" y="17"/>
                        <a:pt x="529" y="35"/>
                        <a:pt x="537" y="49"/>
                      </a:cubicBezTo>
                      <a:cubicBezTo>
                        <a:pt x="540" y="56"/>
                        <a:pt x="546" y="60"/>
                        <a:pt x="553" y="62"/>
                      </a:cubicBezTo>
                      <a:cubicBezTo>
                        <a:pt x="553" y="62"/>
                        <a:pt x="553" y="62"/>
                        <a:pt x="553" y="62"/>
                      </a:cubicBezTo>
                      <a:cubicBezTo>
                        <a:pt x="559" y="63"/>
                        <a:pt x="564" y="69"/>
                        <a:pt x="565" y="76"/>
                      </a:cubicBezTo>
                      <a:cubicBezTo>
                        <a:pt x="565" y="78"/>
                        <a:pt x="565" y="79"/>
                        <a:pt x="565" y="80"/>
                      </a:cubicBezTo>
                      <a:cubicBezTo>
                        <a:pt x="477" y="131"/>
                        <a:pt x="477" y="131"/>
                        <a:pt x="477" y="131"/>
                      </a:cubicBezTo>
                      <a:cubicBezTo>
                        <a:pt x="524" y="212"/>
                        <a:pt x="551" y="306"/>
                        <a:pt x="551" y="406"/>
                      </a:cubicBezTo>
                      <a:cubicBezTo>
                        <a:pt x="551" y="507"/>
                        <a:pt x="524" y="601"/>
                        <a:pt x="477" y="681"/>
                      </a:cubicBezTo>
                      <a:cubicBezTo>
                        <a:pt x="382" y="846"/>
                        <a:pt x="204" y="957"/>
                        <a:pt x="0" y="957"/>
                      </a:cubicBezTo>
                      <a:cubicBezTo>
                        <a:pt x="0" y="1047"/>
                        <a:pt x="0" y="1047"/>
                        <a:pt x="0" y="1047"/>
                      </a:cubicBezTo>
                      <a:cubicBezTo>
                        <a:pt x="0" y="1058"/>
                        <a:pt x="0" y="1058"/>
                        <a:pt x="0" y="1058"/>
                      </a:cubicBezTo>
                      <a:cubicBezTo>
                        <a:pt x="2" y="1058"/>
                        <a:pt x="3" y="1059"/>
                        <a:pt x="4" y="1060"/>
                      </a:cubicBezTo>
                      <a:cubicBezTo>
                        <a:pt x="10" y="1063"/>
                        <a:pt x="18" y="1061"/>
                        <a:pt x="22" y="1056"/>
                      </a:cubicBezTo>
                      <a:cubicBezTo>
                        <a:pt x="22" y="1056"/>
                        <a:pt x="22" y="1056"/>
                        <a:pt x="22" y="1056"/>
                      </a:cubicBezTo>
                      <a:cubicBezTo>
                        <a:pt x="27" y="1052"/>
                        <a:pt x="34" y="1049"/>
                        <a:pt x="42" y="1049"/>
                      </a:cubicBezTo>
                      <a:cubicBezTo>
                        <a:pt x="58" y="1049"/>
                        <a:pt x="71" y="1063"/>
                        <a:pt x="71" y="1079"/>
                      </a:cubicBezTo>
                      <a:cubicBezTo>
                        <a:pt x="71" y="1096"/>
                        <a:pt x="58" y="1110"/>
                        <a:pt x="42" y="1110"/>
                      </a:cubicBezTo>
                      <a:cubicBezTo>
                        <a:pt x="34" y="1110"/>
                        <a:pt x="27" y="1107"/>
                        <a:pt x="22" y="1102"/>
                      </a:cubicBezTo>
                      <a:cubicBezTo>
                        <a:pt x="18" y="1097"/>
                        <a:pt x="10" y="1096"/>
                        <a:pt x="4" y="1099"/>
                      </a:cubicBezTo>
                      <a:cubicBezTo>
                        <a:pt x="3" y="1099"/>
                        <a:pt x="2" y="1100"/>
                        <a:pt x="0" y="1101"/>
                      </a:cubicBezTo>
                      <a:cubicBezTo>
                        <a:pt x="0" y="1108"/>
                        <a:pt x="0" y="1108"/>
                        <a:pt x="0" y="1108"/>
                      </a:cubicBezTo>
                      <a:cubicBezTo>
                        <a:pt x="0" y="1200"/>
                        <a:pt x="0" y="1200"/>
                        <a:pt x="0" y="1200"/>
                      </a:cubicBezTo>
                      <a:cubicBezTo>
                        <a:pt x="294" y="1200"/>
                        <a:pt x="551" y="1040"/>
                        <a:pt x="688" y="803"/>
                      </a:cubicBezTo>
                      <a:cubicBezTo>
                        <a:pt x="755" y="686"/>
                        <a:pt x="794" y="551"/>
                        <a:pt x="794" y="406"/>
                      </a:cubicBezTo>
                      <a:cubicBezTo>
                        <a:pt x="794" y="262"/>
                        <a:pt x="755" y="126"/>
                        <a:pt x="688" y="9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5" name="Freeform 12"/>
                <p:cNvSpPr>
                  <a:spLocks/>
                </p:cNvSpPr>
                <p:nvPr/>
              </p:nvSpPr>
              <p:spPr bwMode="gray">
                <a:xfrm>
                  <a:off x="1710" y="1612"/>
                  <a:ext cx="1262" cy="1739"/>
                </a:xfrm>
                <a:custGeom>
                  <a:avLst/>
                  <a:gdLst>
                    <a:gd name="T0" fmla="*/ 835 w 864"/>
                    <a:gd name="T1" fmla="*/ 1040 h 1191"/>
                    <a:gd name="T2" fmla="*/ 815 w 864"/>
                    <a:gd name="T3" fmla="*/ 1047 h 1191"/>
                    <a:gd name="T4" fmla="*/ 815 w 864"/>
                    <a:gd name="T5" fmla="*/ 1047 h 1191"/>
                    <a:gd name="T6" fmla="*/ 797 w 864"/>
                    <a:gd name="T7" fmla="*/ 1051 h 1191"/>
                    <a:gd name="T8" fmla="*/ 793 w 864"/>
                    <a:gd name="T9" fmla="*/ 1049 h 1191"/>
                    <a:gd name="T10" fmla="*/ 793 w 864"/>
                    <a:gd name="T11" fmla="*/ 1038 h 1191"/>
                    <a:gd name="T12" fmla="*/ 793 w 864"/>
                    <a:gd name="T13" fmla="*/ 948 h 1191"/>
                    <a:gd name="T14" fmla="*/ 317 w 864"/>
                    <a:gd name="T15" fmla="*/ 672 h 1191"/>
                    <a:gd name="T16" fmla="*/ 243 w 864"/>
                    <a:gd name="T17" fmla="*/ 397 h 1191"/>
                    <a:gd name="T18" fmla="*/ 317 w 864"/>
                    <a:gd name="T19" fmla="*/ 122 h 1191"/>
                    <a:gd name="T20" fmla="*/ 231 w 864"/>
                    <a:gd name="T21" fmla="*/ 73 h 1191"/>
                    <a:gd name="T22" fmla="*/ 228 w 864"/>
                    <a:gd name="T23" fmla="*/ 75 h 1191"/>
                    <a:gd name="T24" fmla="*/ 221 w 864"/>
                    <a:gd name="T25" fmla="*/ 92 h 1191"/>
                    <a:gd name="T26" fmla="*/ 221 w 864"/>
                    <a:gd name="T27" fmla="*/ 92 h 1191"/>
                    <a:gd name="T28" fmla="*/ 218 w 864"/>
                    <a:gd name="T29" fmla="*/ 113 h 1191"/>
                    <a:gd name="T30" fmla="*/ 177 w 864"/>
                    <a:gd name="T31" fmla="*/ 123 h 1191"/>
                    <a:gd name="T32" fmla="*/ 166 w 864"/>
                    <a:gd name="T33" fmla="*/ 82 h 1191"/>
                    <a:gd name="T34" fmla="*/ 182 w 864"/>
                    <a:gd name="T35" fmla="*/ 69 h 1191"/>
                    <a:gd name="T36" fmla="*/ 194 w 864"/>
                    <a:gd name="T37" fmla="*/ 55 h 1191"/>
                    <a:gd name="T38" fmla="*/ 194 w 864"/>
                    <a:gd name="T39" fmla="*/ 51 h 1191"/>
                    <a:gd name="T40" fmla="*/ 106 w 864"/>
                    <a:gd name="T41" fmla="*/ 0 h 1191"/>
                    <a:gd name="T42" fmla="*/ 0 w 864"/>
                    <a:gd name="T43" fmla="*/ 397 h 1191"/>
                    <a:gd name="T44" fmla="*/ 106 w 864"/>
                    <a:gd name="T45" fmla="*/ 794 h 1191"/>
                    <a:gd name="T46" fmla="*/ 793 w 864"/>
                    <a:gd name="T47" fmla="*/ 1191 h 1191"/>
                    <a:gd name="T48" fmla="*/ 793 w 864"/>
                    <a:gd name="T49" fmla="*/ 1099 h 1191"/>
                    <a:gd name="T50" fmla="*/ 793 w 864"/>
                    <a:gd name="T51" fmla="*/ 1092 h 1191"/>
                    <a:gd name="T52" fmla="*/ 797 w 864"/>
                    <a:gd name="T53" fmla="*/ 1090 h 1191"/>
                    <a:gd name="T54" fmla="*/ 815 w 864"/>
                    <a:gd name="T55" fmla="*/ 1093 h 1191"/>
                    <a:gd name="T56" fmla="*/ 835 w 864"/>
                    <a:gd name="T57" fmla="*/ 1101 h 1191"/>
                    <a:gd name="T58" fmla="*/ 864 w 864"/>
                    <a:gd name="T59" fmla="*/ 1070 h 1191"/>
                    <a:gd name="T60" fmla="*/ 835 w 864"/>
                    <a:gd name="T61" fmla="*/ 1040 h 119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864"/>
                    <a:gd name="T94" fmla="*/ 0 h 1191"/>
                    <a:gd name="T95" fmla="*/ 864 w 864"/>
                    <a:gd name="T96" fmla="*/ 1191 h 119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864" h="1191">
                      <a:moveTo>
                        <a:pt x="835" y="1040"/>
                      </a:moveTo>
                      <a:cubicBezTo>
                        <a:pt x="827" y="1040"/>
                        <a:pt x="820" y="1043"/>
                        <a:pt x="815" y="1047"/>
                      </a:cubicBezTo>
                      <a:cubicBezTo>
                        <a:pt x="815" y="1047"/>
                        <a:pt x="815" y="1047"/>
                        <a:pt x="815" y="1047"/>
                      </a:cubicBezTo>
                      <a:cubicBezTo>
                        <a:pt x="811" y="1052"/>
                        <a:pt x="803" y="1054"/>
                        <a:pt x="797" y="1051"/>
                      </a:cubicBezTo>
                      <a:cubicBezTo>
                        <a:pt x="796" y="1050"/>
                        <a:pt x="795" y="1049"/>
                        <a:pt x="793" y="1049"/>
                      </a:cubicBezTo>
                      <a:cubicBezTo>
                        <a:pt x="793" y="1038"/>
                        <a:pt x="793" y="1038"/>
                        <a:pt x="793" y="1038"/>
                      </a:cubicBezTo>
                      <a:cubicBezTo>
                        <a:pt x="793" y="948"/>
                        <a:pt x="793" y="948"/>
                        <a:pt x="793" y="948"/>
                      </a:cubicBezTo>
                      <a:cubicBezTo>
                        <a:pt x="590" y="948"/>
                        <a:pt x="412" y="837"/>
                        <a:pt x="317" y="672"/>
                      </a:cubicBezTo>
                      <a:cubicBezTo>
                        <a:pt x="270" y="592"/>
                        <a:pt x="243" y="498"/>
                        <a:pt x="243" y="397"/>
                      </a:cubicBezTo>
                      <a:cubicBezTo>
                        <a:pt x="243" y="297"/>
                        <a:pt x="270" y="203"/>
                        <a:pt x="317" y="122"/>
                      </a:cubicBezTo>
                      <a:cubicBezTo>
                        <a:pt x="231" y="73"/>
                        <a:pt x="231" y="73"/>
                        <a:pt x="231" y="73"/>
                      </a:cubicBezTo>
                      <a:cubicBezTo>
                        <a:pt x="230" y="73"/>
                        <a:pt x="229" y="74"/>
                        <a:pt x="228" y="75"/>
                      </a:cubicBezTo>
                      <a:cubicBezTo>
                        <a:pt x="222" y="79"/>
                        <a:pt x="219" y="86"/>
                        <a:pt x="221" y="92"/>
                      </a:cubicBezTo>
                      <a:cubicBezTo>
                        <a:pt x="221" y="92"/>
                        <a:pt x="221" y="92"/>
                        <a:pt x="221" y="92"/>
                      </a:cubicBezTo>
                      <a:cubicBezTo>
                        <a:pt x="223" y="99"/>
                        <a:pt x="222" y="106"/>
                        <a:pt x="218" y="113"/>
                      </a:cubicBezTo>
                      <a:cubicBezTo>
                        <a:pt x="210" y="127"/>
                        <a:pt x="192" y="131"/>
                        <a:pt x="177" y="123"/>
                      </a:cubicBezTo>
                      <a:cubicBezTo>
                        <a:pt x="163" y="115"/>
                        <a:pt x="158" y="96"/>
                        <a:pt x="166" y="82"/>
                      </a:cubicBezTo>
                      <a:cubicBezTo>
                        <a:pt x="169" y="76"/>
                        <a:pt x="175" y="71"/>
                        <a:pt x="182" y="69"/>
                      </a:cubicBezTo>
                      <a:cubicBezTo>
                        <a:pt x="188" y="68"/>
                        <a:pt x="193" y="62"/>
                        <a:pt x="194" y="55"/>
                      </a:cubicBezTo>
                      <a:cubicBezTo>
                        <a:pt x="194" y="54"/>
                        <a:pt x="194" y="52"/>
                        <a:pt x="194" y="51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38" y="117"/>
                        <a:pt x="0" y="253"/>
                        <a:pt x="0" y="397"/>
                      </a:cubicBezTo>
                      <a:cubicBezTo>
                        <a:pt x="0" y="542"/>
                        <a:pt x="38" y="677"/>
                        <a:pt x="106" y="794"/>
                      </a:cubicBezTo>
                      <a:cubicBezTo>
                        <a:pt x="243" y="1031"/>
                        <a:pt x="500" y="1191"/>
                        <a:pt x="793" y="1191"/>
                      </a:cubicBezTo>
                      <a:cubicBezTo>
                        <a:pt x="793" y="1099"/>
                        <a:pt x="793" y="1099"/>
                        <a:pt x="793" y="1099"/>
                      </a:cubicBezTo>
                      <a:cubicBezTo>
                        <a:pt x="793" y="1092"/>
                        <a:pt x="793" y="1092"/>
                        <a:pt x="793" y="1092"/>
                      </a:cubicBezTo>
                      <a:cubicBezTo>
                        <a:pt x="795" y="1091"/>
                        <a:pt x="796" y="1090"/>
                        <a:pt x="797" y="1090"/>
                      </a:cubicBezTo>
                      <a:cubicBezTo>
                        <a:pt x="803" y="1087"/>
                        <a:pt x="811" y="1088"/>
                        <a:pt x="815" y="1093"/>
                      </a:cubicBezTo>
                      <a:cubicBezTo>
                        <a:pt x="820" y="1098"/>
                        <a:pt x="827" y="1101"/>
                        <a:pt x="835" y="1101"/>
                      </a:cubicBezTo>
                      <a:cubicBezTo>
                        <a:pt x="851" y="1101"/>
                        <a:pt x="864" y="1087"/>
                        <a:pt x="864" y="1070"/>
                      </a:cubicBezTo>
                      <a:cubicBezTo>
                        <a:pt x="864" y="1054"/>
                        <a:pt x="851" y="1040"/>
                        <a:pt x="835" y="1040"/>
                      </a:cubicBezTo>
                      <a:close/>
                    </a:path>
                  </a:pathLst>
                </a:custGeom>
                <a:solidFill>
                  <a:srgbClr val="A90404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6" name="Freeform 13"/>
                <p:cNvSpPr>
                  <a:spLocks/>
                </p:cNvSpPr>
                <p:nvPr/>
              </p:nvSpPr>
              <p:spPr bwMode="gray">
                <a:xfrm>
                  <a:off x="1862" y="1035"/>
                  <a:ext cx="2010" cy="768"/>
                </a:xfrm>
                <a:custGeom>
                  <a:avLst/>
                  <a:gdLst>
                    <a:gd name="T0" fmla="*/ 1164 w 1375"/>
                    <a:gd name="T1" fmla="*/ 518 h 527"/>
                    <a:gd name="T2" fmla="*/ 1252 w 1375"/>
                    <a:gd name="T3" fmla="*/ 467 h 527"/>
                    <a:gd name="T4" fmla="*/ 1252 w 1375"/>
                    <a:gd name="T5" fmla="*/ 463 h 527"/>
                    <a:gd name="T6" fmla="*/ 1240 w 1375"/>
                    <a:gd name="T7" fmla="*/ 449 h 527"/>
                    <a:gd name="T8" fmla="*/ 1240 w 1375"/>
                    <a:gd name="T9" fmla="*/ 449 h 527"/>
                    <a:gd name="T10" fmla="*/ 1224 w 1375"/>
                    <a:gd name="T11" fmla="*/ 436 h 527"/>
                    <a:gd name="T12" fmla="*/ 1235 w 1375"/>
                    <a:gd name="T13" fmla="*/ 395 h 527"/>
                    <a:gd name="T14" fmla="*/ 1276 w 1375"/>
                    <a:gd name="T15" fmla="*/ 406 h 527"/>
                    <a:gd name="T16" fmla="*/ 1279 w 1375"/>
                    <a:gd name="T17" fmla="*/ 427 h 527"/>
                    <a:gd name="T18" fmla="*/ 1285 w 1375"/>
                    <a:gd name="T19" fmla="*/ 444 h 527"/>
                    <a:gd name="T20" fmla="*/ 1289 w 1375"/>
                    <a:gd name="T21" fmla="*/ 446 h 527"/>
                    <a:gd name="T22" fmla="*/ 1375 w 1375"/>
                    <a:gd name="T23" fmla="*/ 396 h 527"/>
                    <a:gd name="T24" fmla="*/ 687 w 1375"/>
                    <a:gd name="T25" fmla="*/ 0 h 527"/>
                    <a:gd name="T26" fmla="*/ 0 w 1375"/>
                    <a:gd name="T27" fmla="*/ 396 h 527"/>
                    <a:gd name="T28" fmla="*/ 88 w 1375"/>
                    <a:gd name="T29" fmla="*/ 447 h 527"/>
                    <a:gd name="T30" fmla="*/ 88 w 1375"/>
                    <a:gd name="T31" fmla="*/ 451 h 527"/>
                    <a:gd name="T32" fmla="*/ 76 w 1375"/>
                    <a:gd name="T33" fmla="*/ 465 h 527"/>
                    <a:gd name="T34" fmla="*/ 60 w 1375"/>
                    <a:gd name="T35" fmla="*/ 478 h 527"/>
                    <a:gd name="T36" fmla="*/ 71 w 1375"/>
                    <a:gd name="T37" fmla="*/ 519 h 527"/>
                    <a:gd name="T38" fmla="*/ 112 w 1375"/>
                    <a:gd name="T39" fmla="*/ 509 h 527"/>
                    <a:gd name="T40" fmla="*/ 115 w 1375"/>
                    <a:gd name="T41" fmla="*/ 488 h 527"/>
                    <a:gd name="T42" fmla="*/ 115 w 1375"/>
                    <a:gd name="T43" fmla="*/ 488 h 527"/>
                    <a:gd name="T44" fmla="*/ 122 w 1375"/>
                    <a:gd name="T45" fmla="*/ 471 h 527"/>
                    <a:gd name="T46" fmla="*/ 125 w 1375"/>
                    <a:gd name="T47" fmla="*/ 469 h 527"/>
                    <a:gd name="T48" fmla="*/ 211 w 1375"/>
                    <a:gd name="T49" fmla="*/ 518 h 527"/>
                    <a:gd name="T50" fmla="*/ 687 w 1375"/>
                    <a:gd name="T51" fmla="*/ 243 h 527"/>
                    <a:gd name="T52" fmla="*/ 1164 w 1375"/>
                    <a:gd name="T53" fmla="*/ 518 h 52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375"/>
                    <a:gd name="T82" fmla="*/ 0 h 527"/>
                    <a:gd name="T83" fmla="*/ 1375 w 1375"/>
                    <a:gd name="T84" fmla="*/ 527 h 52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375" h="527">
                      <a:moveTo>
                        <a:pt x="1164" y="518"/>
                      </a:moveTo>
                      <a:cubicBezTo>
                        <a:pt x="1252" y="467"/>
                        <a:pt x="1252" y="467"/>
                        <a:pt x="1252" y="467"/>
                      </a:cubicBezTo>
                      <a:cubicBezTo>
                        <a:pt x="1252" y="466"/>
                        <a:pt x="1252" y="465"/>
                        <a:pt x="1252" y="463"/>
                      </a:cubicBezTo>
                      <a:cubicBezTo>
                        <a:pt x="1251" y="456"/>
                        <a:pt x="1246" y="450"/>
                        <a:pt x="1240" y="449"/>
                      </a:cubicBezTo>
                      <a:cubicBezTo>
                        <a:pt x="1240" y="449"/>
                        <a:pt x="1240" y="449"/>
                        <a:pt x="1240" y="449"/>
                      </a:cubicBezTo>
                      <a:cubicBezTo>
                        <a:pt x="1233" y="447"/>
                        <a:pt x="1227" y="443"/>
                        <a:pt x="1224" y="436"/>
                      </a:cubicBezTo>
                      <a:cubicBezTo>
                        <a:pt x="1216" y="422"/>
                        <a:pt x="1221" y="404"/>
                        <a:pt x="1235" y="395"/>
                      </a:cubicBezTo>
                      <a:cubicBezTo>
                        <a:pt x="1250" y="387"/>
                        <a:pt x="1268" y="392"/>
                        <a:pt x="1276" y="406"/>
                      </a:cubicBezTo>
                      <a:cubicBezTo>
                        <a:pt x="1280" y="412"/>
                        <a:pt x="1281" y="420"/>
                        <a:pt x="1279" y="427"/>
                      </a:cubicBezTo>
                      <a:cubicBezTo>
                        <a:pt x="1277" y="432"/>
                        <a:pt x="1280" y="440"/>
                        <a:pt x="1285" y="444"/>
                      </a:cubicBezTo>
                      <a:cubicBezTo>
                        <a:pt x="1287" y="445"/>
                        <a:pt x="1288" y="445"/>
                        <a:pt x="1289" y="446"/>
                      </a:cubicBezTo>
                      <a:cubicBezTo>
                        <a:pt x="1375" y="396"/>
                        <a:pt x="1375" y="396"/>
                        <a:pt x="1375" y="396"/>
                      </a:cubicBezTo>
                      <a:cubicBezTo>
                        <a:pt x="1238" y="159"/>
                        <a:pt x="981" y="0"/>
                        <a:pt x="687" y="0"/>
                      </a:cubicBezTo>
                      <a:cubicBezTo>
                        <a:pt x="394" y="0"/>
                        <a:pt x="137" y="159"/>
                        <a:pt x="0" y="396"/>
                      </a:cubicBezTo>
                      <a:cubicBezTo>
                        <a:pt x="88" y="447"/>
                        <a:pt x="88" y="447"/>
                        <a:pt x="88" y="447"/>
                      </a:cubicBezTo>
                      <a:cubicBezTo>
                        <a:pt x="88" y="448"/>
                        <a:pt x="88" y="450"/>
                        <a:pt x="88" y="451"/>
                      </a:cubicBezTo>
                      <a:cubicBezTo>
                        <a:pt x="87" y="458"/>
                        <a:pt x="82" y="464"/>
                        <a:pt x="76" y="465"/>
                      </a:cubicBezTo>
                      <a:cubicBezTo>
                        <a:pt x="69" y="467"/>
                        <a:pt x="63" y="472"/>
                        <a:pt x="60" y="478"/>
                      </a:cubicBezTo>
                      <a:cubicBezTo>
                        <a:pt x="52" y="492"/>
                        <a:pt x="57" y="511"/>
                        <a:pt x="71" y="519"/>
                      </a:cubicBezTo>
                      <a:cubicBezTo>
                        <a:pt x="86" y="527"/>
                        <a:pt x="104" y="523"/>
                        <a:pt x="112" y="509"/>
                      </a:cubicBezTo>
                      <a:cubicBezTo>
                        <a:pt x="116" y="502"/>
                        <a:pt x="117" y="495"/>
                        <a:pt x="115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3" y="482"/>
                        <a:pt x="116" y="475"/>
                        <a:pt x="122" y="471"/>
                      </a:cubicBezTo>
                      <a:cubicBezTo>
                        <a:pt x="123" y="470"/>
                        <a:pt x="124" y="469"/>
                        <a:pt x="125" y="469"/>
                      </a:cubicBezTo>
                      <a:cubicBezTo>
                        <a:pt x="211" y="518"/>
                        <a:pt x="211" y="518"/>
                        <a:pt x="211" y="518"/>
                      </a:cubicBezTo>
                      <a:cubicBezTo>
                        <a:pt x="306" y="354"/>
                        <a:pt x="484" y="243"/>
                        <a:pt x="687" y="243"/>
                      </a:cubicBezTo>
                      <a:cubicBezTo>
                        <a:pt x="891" y="243"/>
                        <a:pt x="1069" y="354"/>
                        <a:pt x="1164" y="518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7200000">
                <a:off x="2059" y="1386"/>
                <a:ext cx="1616" cy="1614"/>
                <a:chOff x="2060" y="1387"/>
                <a:chExt cx="1616" cy="1614"/>
              </a:xfrm>
            </p:grpSpPr>
            <p:sp>
              <p:nvSpPr>
                <p:cNvPr id="25621" name="Freeform 15"/>
                <p:cNvSpPr>
                  <a:spLocks/>
                </p:cNvSpPr>
                <p:nvPr/>
              </p:nvSpPr>
              <p:spPr bwMode="gray">
                <a:xfrm>
                  <a:off x="2060" y="1387"/>
                  <a:ext cx="808" cy="1225"/>
                </a:xfrm>
                <a:custGeom>
                  <a:avLst/>
                  <a:gdLst>
                    <a:gd name="T0" fmla="*/ 550 w 550"/>
                    <a:gd name="T1" fmla="*/ 132 h 836"/>
                    <a:gd name="T2" fmla="*/ 547 w 550"/>
                    <a:gd name="T3" fmla="*/ 130 h 836"/>
                    <a:gd name="T4" fmla="*/ 529 w 550"/>
                    <a:gd name="T5" fmla="*/ 133 h 836"/>
                    <a:gd name="T6" fmla="*/ 529 w 550"/>
                    <a:gd name="T7" fmla="*/ 133 h 836"/>
                    <a:gd name="T8" fmla="*/ 509 w 550"/>
                    <a:gd name="T9" fmla="*/ 141 h 836"/>
                    <a:gd name="T10" fmla="*/ 480 w 550"/>
                    <a:gd name="T11" fmla="*/ 111 h 836"/>
                    <a:gd name="T12" fmla="*/ 509 w 550"/>
                    <a:gd name="T13" fmla="*/ 80 h 836"/>
                    <a:gd name="T14" fmla="*/ 529 w 550"/>
                    <a:gd name="T15" fmla="*/ 88 h 836"/>
                    <a:gd name="T16" fmla="*/ 547 w 550"/>
                    <a:gd name="T17" fmla="*/ 91 h 836"/>
                    <a:gd name="T18" fmla="*/ 550 w 550"/>
                    <a:gd name="T19" fmla="*/ 89 h 836"/>
                    <a:gd name="T20" fmla="*/ 550 w 550"/>
                    <a:gd name="T21" fmla="*/ 82 h 836"/>
                    <a:gd name="T22" fmla="*/ 550 w 550"/>
                    <a:gd name="T23" fmla="*/ 0 h 836"/>
                    <a:gd name="T24" fmla="*/ 0 w 550"/>
                    <a:gd name="T25" fmla="*/ 550 h 836"/>
                    <a:gd name="T26" fmla="*/ 74 w 550"/>
                    <a:gd name="T27" fmla="*/ 825 h 836"/>
                    <a:gd name="T28" fmla="*/ 153 w 550"/>
                    <a:gd name="T29" fmla="*/ 780 h 836"/>
                    <a:gd name="T30" fmla="*/ 158 w 550"/>
                    <a:gd name="T31" fmla="*/ 796 h 836"/>
                    <a:gd name="T32" fmla="*/ 161 w 550"/>
                    <a:gd name="T33" fmla="*/ 817 h 836"/>
                    <a:gd name="T34" fmla="*/ 202 w 550"/>
                    <a:gd name="T35" fmla="*/ 827 h 836"/>
                    <a:gd name="T36" fmla="*/ 214 w 550"/>
                    <a:gd name="T37" fmla="*/ 786 h 836"/>
                    <a:gd name="T38" fmla="*/ 198 w 550"/>
                    <a:gd name="T39" fmla="*/ 773 h 836"/>
                    <a:gd name="T40" fmla="*/ 198 w 550"/>
                    <a:gd name="T41" fmla="*/ 773 h 836"/>
                    <a:gd name="T42" fmla="*/ 186 w 550"/>
                    <a:gd name="T43" fmla="*/ 761 h 836"/>
                    <a:gd name="T44" fmla="*/ 266 w 550"/>
                    <a:gd name="T45" fmla="*/ 714 h 836"/>
                    <a:gd name="T46" fmla="*/ 222 w 550"/>
                    <a:gd name="T47" fmla="*/ 550 h 836"/>
                    <a:gd name="T48" fmla="*/ 550 w 550"/>
                    <a:gd name="T49" fmla="*/ 222 h 836"/>
                    <a:gd name="T50" fmla="*/ 550 w 550"/>
                    <a:gd name="T51" fmla="*/ 143 h 836"/>
                    <a:gd name="T52" fmla="*/ 550 w 550"/>
                    <a:gd name="T53" fmla="*/ 132 h 8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0"/>
                    <a:gd name="T82" fmla="*/ 0 h 836"/>
                    <a:gd name="T83" fmla="*/ 550 w 550"/>
                    <a:gd name="T84" fmla="*/ 836 h 8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0" h="836">
                      <a:moveTo>
                        <a:pt x="550" y="132"/>
                      </a:moveTo>
                      <a:cubicBezTo>
                        <a:pt x="549" y="131"/>
                        <a:pt x="548" y="131"/>
                        <a:pt x="547" y="130"/>
                      </a:cubicBezTo>
                      <a:cubicBezTo>
                        <a:pt x="540" y="127"/>
                        <a:pt x="533" y="129"/>
                        <a:pt x="529" y="133"/>
                      </a:cubicBezTo>
                      <a:cubicBezTo>
                        <a:pt x="529" y="133"/>
                        <a:pt x="529" y="133"/>
                        <a:pt x="529" y="133"/>
                      </a:cubicBezTo>
                      <a:cubicBezTo>
                        <a:pt x="523" y="138"/>
                        <a:pt x="517" y="141"/>
                        <a:pt x="509" y="141"/>
                      </a:cubicBezTo>
                      <a:cubicBezTo>
                        <a:pt x="493" y="141"/>
                        <a:pt x="480" y="127"/>
                        <a:pt x="480" y="111"/>
                      </a:cubicBezTo>
                      <a:cubicBezTo>
                        <a:pt x="480" y="94"/>
                        <a:pt x="493" y="80"/>
                        <a:pt x="509" y="80"/>
                      </a:cubicBezTo>
                      <a:cubicBezTo>
                        <a:pt x="517" y="80"/>
                        <a:pt x="524" y="83"/>
                        <a:pt x="529" y="88"/>
                      </a:cubicBezTo>
                      <a:cubicBezTo>
                        <a:pt x="533" y="93"/>
                        <a:pt x="540" y="94"/>
                        <a:pt x="547" y="91"/>
                      </a:cubicBezTo>
                      <a:cubicBezTo>
                        <a:pt x="548" y="91"/>
                        <a:pt x="549" y="90"/>
                        <a:pt x="550" y="89"/>
                      </a:cubicBezTo>
                      <a:cubicBezTo>
                        <a:pt x="550" y="82"/>
                        <a:pt x="550" y="82"/>
                        <a:pt x="550" y="82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246" y="0"/>
                        <a:pt x="0" y="246"/>
                        <a:pt x="0" y="550"/>
                      </a:cubicBezTo>
                      <a:cubicBezTo>
                        <a:pt x="0" y="651"/>
                        <a:pt x="27" y="745"/>
                        <a:pt x="74" y="825"/>
                      </a:cubicBezTo>
                      <a:cubicBezTo>
                        <a:pt x="153" y="780"/>
                        <a:pt x="153" y="780"/>
                        <a:pt x="153" y="780"/>
                      </a:cubicBezTo>
                      <a:cubicBezTo>
                        <a:pt x="158" y="784"/>
                        <a:pt x="160" y="791"/>
                        <a:pt x="158" y="796"/>
                      </a:cubicBezTo>
                      <a:cubicBezTo>
                        <a:pt x="157" y="803"/>
                        <a:pt x="158" y="810"/>
                        <a:pt x="161" y="817"/>
                      </a:cubicBezTo>
                      <a:cubicBezTo>
                        <a:pt x="170" y="831"/>
                        <a:pt x="188" y="836"/>
                        <a:pt x="202" y="827"/>
                      </a:cubicBezTo>
                      <a:cubicBezTo>
                        <a:pt x="217" y="819"/>
                        <a:pt x="222" y="801"/>
                        <a:pt x="214" y="786"/>
                      </a:cubicBezTo>
                      <a:cubicBezTo>
                        <a:pt x="210" y="780"/>
                        <a:pt x="204" y="776"/>
                        <a:pt x="198" y="773"/>
                      </a:cubicBezTo>
                      <a:cubicBezTo>
                        <a:pt x="198" y="773"/>
                        <a:pt x="198" y="773"/>
                        <a:pt x="198" y="773"/>
                      </a:cubicBezTo>
                      <a:cubicBezTo>
                        <a:pt x="192" y="772"/>
                        <a:pt x="187" y="767"/>
                        <a:pt x="186" y="761"/>
                      </a:cubicBezTo>
                      <a:cubicBezTo>
                        <a:pt x="266" y="714"/>
                        <a:pt x="266" y="714"/>
                        <a:pt x="266" y="714"/>
                      </a:cubicBezTo>
                      <a:cubicBezTo>
                        <a:pt x="238" y="666"/>
                        <a:pt x="222" y="610"/>
                        <a:pt x="222" y="550"/>
                      </a:cubicBezTo>
                      <a:cubicBezTo>
                        <a:pt x="222" y="369"/>
                        <a:pt x="369" y="222"/>
                        <a:pt x="550" y="222"/>
                      </a:cubicBezTo>
                      <a:cubicBezTo>
                        <a:pt x="550" y="143"/>
                        <a:pt x="550" y="143"/>
                        <a:pt x="550" y="143"/>
                      </a:cubicBezTo>
                      <a:lnTo>
                        <a:pt x="550" y="132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2" name="Freeform 16"/>
                <p:cNvSpPr>
                  <a:spLocks/>
                </p:cNvSpPr>
                <p:nvPr/>
              </p:nvSpPr>
              <p:spPr bwMode="gray">
                <a:xfrm>
                  <a:off x="2764" y="1387"/>
                  <a:ext cx="912" cy="1210"/>
                </a:xfrm>
                <a:custGeom>
                  <a:avLst/>
                  <a:gdLst>
                    <a:gd name="T0" fmla="*/ 70 w 621"/>
                    <a:gd name="T1" fmla="*/ 0 h 826"/>
                    <a:gd name="T2" fmla="*/ 70 w 621"/>
                    <a:gd name="T3" fmla="*/ 82 h 826"/>
                    <a:gd name="T4" fmla="*/ 70 w 621"/>
                    <a:gd name="T5" fmla="*/ 89 h 826"/>
                    <a:gd name="T6" fmla="*/ 67 w 621"/>
                    <a:gd name="T7" fmla="*/ 91 h 826"/>
                    <a:gd name="T8" fmla="*/ 49 w 621"/>
                    <a:gd name="T9" fmla="*/ 88 h 826"/>
                    <a:gd name="T10" fmla="*/ 29 w 621"/>
                    <a:gd name="T11" fmla="*/ 80 h 826"/>
                    <a:gd name="T12" fmla="*/ 0 w 621"/>
                    <a:gd name="T13" fmla="*/ 111 h 826"/>
                    <a:gd name="T14" fmla="*/ 29 w 621"/>
                    <a:gd name="T15" fmla="*/ 141 h 826"/>
                    <a:gd name="T16" fmla="*/ 49 w 621"/>
                    <a:gd name="T17" fmla="*/ 133 h 826"/>
                    <a:gd name="T18" fmla="*/ 49 w 621"/>
                    <a:gd name="T19" fmla="*/ 133 h 826"/>
                    <a:gd name="T20" fmla="*/ 67 w 621"/>
                    <a:gd name="T21" fmla="*/ 130 h 826"/>
                    <a:gd name="T22" fmla="*/ 70 w 621"/>
                    <a:gd name="T23" fmla="*/ 132 h 826"/>
                    <a:gd name="T24" fmla="*/ 70 w 621"/>
                    <a:gd name="T25" fmla="*/ 143 h 826"/>
                    <a:gd name="T26" fmla="*/ 70 w 621"/>
                    <a:gd name="T27" fmla="*/ 222 h 826"/>
                    <a:gd name="T28" fmla="*/ 70 w 621"/>
                    <a:gd name="T29" fmla="*/ 222 h 826"/>
                    <a:gd name="T30" fmla="*/ 398 w 621"/>
                    <a:gd name="T31" fmla="*/ 550 h 826"/>
                    <a:gd name="T32" fmla="*/ 354 w 621"/>
                    <a:gd name="T33" fmla="*/ 714 h 826"/>
                    <a:gd name="T34" fmla="*/ 433 w 621"/>
                    <a:gd name="T35" fmla="*/ 759 h 826"/>
                    <a:gd name="T36" fmla="*/ 436 w 621"/>
                    <a:gd name="T37" fmla="*/ 758 h 826"/>
                    <a:gd name="T38" fmla="*/ 443 w 621"/>
                    <a:gd name="T39" fmla="*/ 740 h 826"/>
                    <a:gd name="T40" fmla="*/ 443 w 621"/>
                    <a:gd name="T41" fmla="*/ 740 h 826"/>
                    <a:gd name="T42" fmla="*/ 446 w 621"/>
                    <a:gd name="T43" fmla="*/ 720 h 826"/>
                    <a:gd name="T44" fmla="*/ 487 w 621"/>
                    <a:gd name="T45" fmla="*/ 709 h 826"/>
                    <a:gd name="T46" fmla="*/ 498 w 621"/>
                    <a:gd name="T47" fmla="*/ 750 h 826"/>
                    <a:gd name="T48" fmla="*/ 482 w 621"/>
                    <a:gd name="T49" fmla="*/ 763 h 826"/>
                    <a:gd name="T50" fmla="*/ 470 w 621"/>
                    <a:gd name="T51" fmla="*/ 777 h 826"/>
                    <a:gd name="T52" fmla="*/ 470 w 621"/>
                    <a:gd name="T53" fmla="*/ 781 h 826"/>
                    <a:gd name="T54" fmla="*/ 547 w 621"/>
                    <a:gd name="T55" fmla="*/ 826 h 826"/>
                    <a:gd name="T56" fmla="*/ 621 w 621"/>
                    <a:gd name="T57" fmla="*/ 550 h 826"/>
                    <a:gd name="T58" fmla="*/ 70 w 621"/>
                    <a:gd name="T59" fmla="*/ 0 h 82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21"/>
                    <a:gd name="T91" fmla="*/ 0 h 826"/>
                    <a:gd name="T92" fmla="*/ 621 w 621"/>
                    <a:gd name="T93" fmla="*/ 826 h 82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21" h="826">
                      <a:moveTo>
                        <a:pt x="70" y="0"/>
                      </a:moveTo>
                      <a:cubicBezTo>
                        <a:pt x="70" y="82"/>
                        <a:pt x="70" y="82"/>
                        <a:pt x="70" y="82"/>
                      </a:cubicBezTo>
                      <a:cubicBezTo>
                        <a:pt x="70" y="89"/>
                        <a:pt x="70" y="89"/>
                        <a:pt x="70" y="89"/>
                      </a:cubicBezTo>
                      <a:cubicBezTo>
                        <a:pt x="69" y="90"/>
                        <a:pt x="68" y="91"/>
                        <a:pt x="67" y="91"/>
                      </a:cubicBezTo>
                      <a:cubicBezTo>
                        <a:pt x="60" y="94"/>
                        <a:pt x="53" y="93"/>
                        <a:pt x="49" y="88"/>
                      </a:cubicBezTo>
                      <a:cubicBezTo>
                        <a:pt x="44" y="83"/>
                        <a:pt x="37" y="80"/>
                        <a:pt x="29" y="80"/>
                      </a:cubicBezTo>
                      <a:cubicBezTo>
                        <a:pt x="13" y="80"/>
                        <a:pt x="0" y="94"/>
                        <a:pt x="0" y="111"/>
                      </a:cubicBezTo>
                      <a:cubicBezTo>
                        <a:pt x="0" y="127"/>
                        <a:pt x="13" y="141"/>
                        <a:pt x="29" y="141"/>
                      </a:cubicBezTo>
                      <a:cubicBezTo>
                        <a:pt x="37" y="141"/>
                        <a:pt x="43" y="138"/>
                        <a:pt x="49" y="133"/>
                      </a:cubicBezTo>
                      <a:cubicBezTo>
                        <a:pt x="49" y="133"/>
                        <a:pt x="49" y="133"/>
                        <a:pt x="49" y="133"/>
                      </a:cubicBezTo>
                      <a:cubicBezTo>
                        <a:pt x="53" y="129"/>
                        <a:pt x="60" y="127"/>
                        <a:pt x="67" y="130"/>
                      </a:cubicBezTo>
                      <a:cubicBezTo>
                        <a:pt x="68" y="131"/>
                        <a:pt x="69" y="131"/>
                        <a:pt x="70" y="132"/>
                      </a:cubicBezTo>
                      <a:cubicBezTo>
                        <a:pt x="70" y="143"/>
                        <a:pt x="70" y="143"/>
                        <a:pt x="70" y="143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252" y="222"/>
                        <a:pt x="398" y="369"/>
                        <a:pt x="398" y="550"/>
                      </a:cubicBezTo>
                      <a:cubicBezTo>
                        <a:pt x="398" y="610"/>
                        <a:pt x="382" y="666"/>
                        <a:pt x="354" y="714"/>
                      </a:cubicBezTo>
                      <a:cubicBezTo>
                        <a:pt x="433" y="759"/>
                        <a:pt x="433" y="759"/>
                        <a:pt x="433" y="759"/>
                      </a:cubicBezTo>
                      <a:cubicBezTo>
                        <a:pt x="434" y="759"/>
                        <a:pt x="435" y="758"/>
                        <a:pt x="436" y="758"/>
                      </a:cubicBezTo>
                      <a:cubicBezTo>
                        <a:pt x="442" y="753"/>
                        <a:pt x="445" y="746"/>
                        <a:pt x="443" y="740"/>
                      </a:cubicBezTo>
                      <a:cubicBezTo>
                        <a:pt x="443" y="740"/>
                        <a:pt x="443" y="740"/>
                        <a:pt x="443" y="740"/>
                      </a:cubicBezTo>
                      <a:cubicBezTo>
                        <a:pt x="441" y="733"/>
                        <a:pt x="442" y="726"/>
                        <a:pt x="446" y="720"/>
                      </a:cubicBezTo>
                      <a:cubicBezTo>
                        <a:pt x="454" y="705"/>
                        <a:pt x="472" y="701"/>
                        <a:pt x="487" y="709"/>
                      </a:cubicBezTo>
                      <a:cubicBezTo>
                        <a:pt x="501" y="717"/>
                        <a:pt x="506" y="736"/>
                        <a:pt x="498" y="750"/>
                      </a:cubicBezTo>
                      <a:cubicBezTo>
                        <a:pt x="494" y="756"/>
                        <a:pt x="489" y="761"/>
                        <a:pt x="482" y="763"/>
                      </a:cubicBezTo>
                      <a:cubicBezTo>
                        <a:pt x="476" y="764"/>
                        <a:pt x="471" y="770"/>
                        <a:pt x="470" y="777"/>
                      </a:cubicBezTo>
                      <a:cubicBezTo>
                        <a:pt x="470" y="778"/>
                        <a:pt x="470" y="780"/>
                        <a:pt x="470" y="781"/>
                      </a:cubicBezTo>
                      <a:cubicBezTo>
                        <a:pt x="547" y="826"/>
                        <a:pt x="547" y="826"/>
                        <a:pt x="547" y="826"/>
                      </a:cubicBezTo>
                      <a:cubicBezTo>
                        <a:pt x="594" y="745"/>
                        <a:pt x="621" y="651"/>
                        <a:pt x="621" y="550"/>
                      </a:cubicBezTo>
                      <a:cubicBezTo>
                        <a:pt x="621" y="246"/>
                        <a:pt x="374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3" name="Freeform 17"/>
                <p:cNvSpPr>
                  <a:spLocks/>
                </p:cNvSpPr>
                <p:nvPr/>
              </p:nvSpPr>
              <p:spPr bwMode="gray">
                <a:xfrm>
                  <a:off x="2169" y="2414"/>
                  <a:ext cx="1397" cy="587"/>
                </a:xfrm>
                <a:custGeom>
                  <a:avLst/>
                  <a:gdLst>
                    <a:gd name="T0" fmla="*/ 876 w 953"/>
                    <a:gd name="T1" fmla="*/ 80 h 400"/>
                    <a:gd name="T2" fmla="*/ 876 w 953"/>
                    <a:gd name="T3" fmla="*/ 76 h 400"/>
                    <a:gd name="T4" fmla="*/ 888 w 953"/>
                    <a:gd name="T5" fmla="*/ 62 h 400"/>
                    <a:gd name="T6" fmla="*/ 904 w 953"/>
                    <a:gd name="T7" fmla="*/ 49 h 400"/>
                    <a:gd name="T8" fmla="*/ 893 w 953"/>
                    <a:gd name="T9" fmla="*/ 8 h 400"/>
                    <a:gd name="T10" fmla="*/ 852 w 953"/>
                    <a:gd name="T11" fmla="*/ 19 h 400"/>
                    <a:gd name="T12" fmla="*/ 849 w 953"/>
                    <a:gd name="T13" fmla="*/ 39 h 400"/>
                    <a:gd name="T14" fmla="*/ 849 w 953"/>
                    <a:gd name="T15" fmla="*/ 39 h 400"/>
                    <a:gd name="T16" fmla="*/ 842 w 953"/>
                    <a:gd name="T17" fmla="*/ 57 h 400"/>
                    <a:gd name="T18" fmla="*/ 839 w 953"/>
                    <a:gd name="T19" fmla="*/ 58 h 400"/>
                    <a:gd name="T20" fmla="*/ 760 w 953"/>
                    <a:gd name="T21" fmla="*/ 13 h 400"/>
                    <a:gd name="T22" fmla="*/ 476 w 953"/>
                    <a:gd name="T23" fmla="*/ 177 h 400"/>
                    <a:gd name="T24" fmla="*/ 192 w 953"/>
                    <a:gd name="T25" fmla="*/ 13 h 400"/>
                    <a:gd name="T26" fmla="*/ 112 w 953"/>
                    <a:gd name="T27" fmla="*/ 60 h 400"/>
                    <a:gd name="T28" fmla="*/ 124 w 953"/>
                    <a:gd name="T29" fmla="*/ 72 h 400"/>
                    <a:gd name="T30" fmla="*/ 124 w 953"/>
                    <a:gd name="T31" fmla="*/ 72 h 400"/>
                    <a:gd name="T32" fmla="*/ 140 w 953"/>
                    <a:gd name="T33" fmla="*/ 85 h 400"/>
                    <a:gd name="T34" fmla="*/ 128 w 953"/>
                    <a:gd name="T35" fmla="*/ 126 h 400"/>
                    <a:gd name="T36" fmla="*/ 87 w 953"/>
                    <a:gd name="T37" fmla="*/ 116 h 400"/>
                    <a:gd name="T38" fmla="*/ 84 w 953"/>
                    <a:gd name="T39" fmla="*/ 95 h 400"/>
                    <a:gd name="T40" fmla="*/ 79 w 953"/>
                    <a:gd name="T41" fmla="*/ 79 h 400"/>
                    <a:gd name="T42" fmla="*/ 0 w 953"/>
                    <a:gd name="T43" fmla="*/ 124 h 400"/>
                    <a:gd name="T44" fmla="*/ 476 w 953"/>
                    <a:gd name="T45" fmla="*/ 400 h 400"/>
                    <a:gd name="T46" fmla="*/ 953 w 953"/>
                    <a:gd name="T47" fmla="*/ 125 h 400"/>
                    <a:gd name="T48" fmla="*/ 876 w 953"/>
                    <a:gd name="T49" fmla="*/ 80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953"/>
                    <a:gd name="T76" fmla="*/ 0 h 400"/>
                    <a:gd name="T77" fmla="*/ 953 w 953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953" h="400">
                      <a:moveTo>
                        <a:pt x="876" y="80"/>
                      </a:moveTo>
                      <a:cubicBezTo>
                        <a:pt x="876" y="79"/>
                        <a:pt x="876" y="77"/>
                        <a:pt x="876" y="76"/>
                      </a:cubicBezTo>
                      <a:cubicBezTo>
                        <a:pt x="877" y="69"/>
                        <a:pt x="882" y="63"/>
                        <a:pt x="888" y="62"/>
                      </a:cubicBezTo>
                      <a:cubicBezTo>
                        <a:pt x="895" y="60"/>
                        <a:pt x="900" y="55"/>
                        <a:pt x="904" y="49"/>
                      </a:cubicBezTo>
                      <a:cubicBezTo>
                        <a:pt x="912" y="35"/>
                        <a:pt x="907" y="16"/>
                        <a:pt x="893" y="8"/>
                      </a:cubicBezTo>
                      <a:cubicBezTo>
                        <a:pt x="878" y="0"/>
                        <a:pt x="860" y="4"/>
                        <a:pt x="852" y="19"/>
                      </a:cubicBezTo>
                      <a:cubicBezTo>
                        <a:pt x="848" y="25"/>
                        <a:pt x="847" y="32"/>
                        <a:pt x="849" y="39"/>
                      </a:cubicBezTo>
                      <a:cubicBezTo>
                        <a:pt x="849" y="39"/>
                        <a:pt x="849" y="39"/>
                        <a:pt x="849" y="39"/>
                      </a:cubicBezTo>
                      <a:cubicBezTo>
                        <a:pt x="851" y="45"/>
                        <a:pt x="848" y="52"/>
                        <a:pt x="842" y="57"/>
                      </a:cubicBezTo>
                      <a:cubicBezTo>
                        <a:pt x="841" y="57"/>
                        <a:pt x="840" y="58"/>
                        <a:pt x="839" y="58"/>
                      </a:cubicBezTo>
                      <a:cubicBezTo>
                        <a:pt x="760" y="13"/>
                        <a:pt x="760" y="13"/>
                        <a:pt x="760" y="13"/>
                      </a:cubicBezTo>
                      <a:cubicBezTo>
                        <a:pt x="704" y="111"/>
                        <a:pt x="598" y="177"/>
                        <a:pt x="476" y="177"/>
                      </a:cubicBezTo>
                      <a:cubicBezTo>
                        <a:pt x="355" y="177"/>
                        <a:pt x="249" y="111"/>
                        <a:pt x="192" y="13"/>
                      </a:cubicBezTo>
                      <a:cubicBezTo>
                        <a:pt x="112" y="60"/>
                        <a:pt x="112" y="60"/>
                        <a:pt x="112" y="60"/>
                      </a:cubicBezTo>
                      <a:cubicBezTo>
                        <a:pt x="113" y="66"/>
                        <a:pt x="118" y="71"/>
                        <a:pt x="124" y="72"/>
                      </a:cubicBezTo>
                      <a:cubicBezTo>
                        <a:pt x="124" y="72"/>
                        <a:pt x="124" y="72"/>
                        <a:pt x="124" y="72"/>
                      </a:cubicBezTo>
                      <a:cubicBezTo>
                        <a:pt x="130" y="75"/>
                        <a:pt x="136" y="79"/>
                        <a:pt x="140" y="85"/>
                      </a:cubicBezTo>
                      <a:cubicBezTo>
                        <a:pt x="148" y="100"/>
                        <a:pt x="143" y="118"/>
                        <a:pt x="128" y="126"/>
                      </a:cubicBezTo>
                      <a:cubicBezTo>
                        <a:pt x="114" y="135"/>
                        <a:pt x="96" y="130"/>
                        <a:pt x="87" y="116"/>
                      </a:cubicBezTo>
                      <a:cubicBezTo>
                        <a:pt x="84" y="109"/>
                        <a:pt x="83" y="102"/>
                        <a:pt x="84" y="95"/>
                      </a:cubicBezTo>
                      <a:cubicBezTo>
                        <a:pt x="86" y="90"/>
                        <a:pt x="84" y="83"/>
                        <a:pt x="79" y="79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95" y="289"/>
                        <a:pt x="273" y="400"/>
                        <a:pt x="476" y="400"/>
                      </a:cubicBezTo>
                      <a:cubicBezTo>
                        <a:pt x="680" y="400"/>
                        <a:pt x="858" y="289"/>
                        <a:pt x="953" y="125"/>
                      </a:cubicBezTo>
                      <a:lnTo>
                        <a:pt x="876" y="8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5618" name="Oval 18"/>
            <p:cNvSpPr>
              <a:spLocks noChangeArrowheads="1"/>
            </p:cNvSpPr>
            <p:nvPr/>
          </p:nvSpPr>
          <p:spPr bwMode="auto">
            <a:xfrm>
              <a:off x="1460" y="1637"/>
              <a:ext cx="345" cy="344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8F8F8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r-TR" sz="3800" noProof="1">
                <a:solidFill>
                  <a:srgbClr val="000000"/>
                </a:solidFill>
              </a:endParaRPr>
            </a:p>
          </p:txBody>
        </p: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UV (MORÖTESİ) IŞINLARI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6" name="Picture 2" descr="C:\Users\ahmet\Desktop\imagesCA597O7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543" y="5448660"/>
            <a:ext cx="1565407" cy="1185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C:\Users\ahmet\Desktop\katarakt-ultraviyole_clip_image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1" y="5451042"/>
            <a:ext cx="1433512" cy="1183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4" name="Picture 2" descr="D:\DOKTOR\9-ISTUZMAN\1-EĞİTİM KURUMU\1. İstanbuluzman\ZZResim\Resim-İkon\Drive_Serv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13" y="1953651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4972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KIZILÖTESİ-IR IŞINLARI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2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Güneş ışını içerisinde bulunduğu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gibi yapay olarak da meydana getirilebilir.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Güneş ışınlarındaki ısı 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infraraed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ışınlardan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kaynaklanır.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Dalga boyları: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740-100.000 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nm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ışınlar vücuda kolayca girer ve aşırı ısı verirler. Vücudun açık kısımları ısınır ve fiziki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gerginlik olur. 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ışınların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şiddetine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maruziyet süresine ve ışına maruz kalan vücut bölgesine bağlı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olarak; 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eri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yanıkları ve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katarakt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gibi bazı göz hastalıkları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meydana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gelebilir.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166" y="1342"/>
            <a:chExt cx="934" cy="934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66" y="1342"/>
              <a:ext cx="934" cy="934"/>
              <a:chOff x="1710" y="1035"/>
              <a:chExt cx="2316" cy="2316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3600000">
                <a:off x="1710" y="1035"/>
                <a:ext cx="2316" cy="2316"/>
                <a:chOff x="1710" y="1035"/>
                <a:chExt cx="2316" cy="2316"/>
              </a:xfrm>
            </p:grpSpPr>
            <p:sp>
              <p:nvSpPr>
                <p:cNvPr id="25624" name="Freeform 11"/>
                <p:cNvSpPr>
                  <a:spLocks/>
                </p:cNvSpPr>
                <p:nvPr/>
              </p:nvSpPr>
              <p:spPr bwMode="gray">
                <a:xfrm>
                  <a:off x="2866" y="1599"/>
                  <a:ext cx="1160" cy="1752"/>
                </a:xfrm>
                <a:custGeom>
                  <a:avLst/>
                  <a:gdLst>
                    <a:gd name="T0" fmla="*/ 688 w 794"/>
                    <a:gd name="T1" fmla="*/ 9 h 1200"/>
                    <a:gd name="T2" fmla="*/ 602 w 794"/>
                    <a:gd name="T3" fmla="*/ 59 h 1200"/>
                    <a:gd name="T4" fmla="*/ 598 w 794"/>
                    <a:gd name="T5" fmla="*/ 57 h 1200"/>
                    <a:gd name="T6" fmla="*/ 592 w 794"/>
                    <a:gd name="T7" fmla="*/ 40 h 1200"/>
                    <a:gd name="T8" fmla="*/ 589 w 794"/>
                    <a:gd name="T9" fmla="*/ 19 h 1200"/>
                    <a:gd name="T10" fmla="*/ 548 w 794"/>
                    <a:gd name="T11" fmla="*/ 8 h 1200"/>
                    <a:gd name="T12" fmla="*/ 537 w 794"/>
                    <a:gd name="T13" fmla="*/ 49 h 1200"/>
                    <a:gd name="T14" fmla="*/ 553 w 794"/>
                    <a:gd name="T15" fmla="*/ 62 h 1200"/>
                    <a:gd name="T16" fmla="*/ 553 w 794"/>
                    <a:gd name="T17" fmla="*/ 62 h 1200"/>
                    <a:gd name="T18" fmla="*/ 565 w 794"/>
                    <a:gd name="T19" fmla="*/ 76 h 1200"/>
                    <a:gd name="T20" fmla="*/ 565 w 794"/>
                    <a:gd name="T21" fmla="*/ 80 h 1200"/>
                    <a:gd name="T22" fmla="*/ 477 w 794"/>
                    <a:gd name="T23" fmla="*/ 131 h 1200"/>
                    <a:gd name="T24" fmla="*/ 551 w 794"/>
                    <a:gd name="T25" fmla="*/ 406 h 1200"/>
                    <a:gd name="T26" fmla="*/ 477 w 794"/>
                    <a:gd name="T27" fmla="*/ 681 h 1200"/>
                    <a:gd name="T28" fmla="*/ 0 w 794"/>
                    <a:gd name="T29" fmla="*/ 957 h 1200"/>
                    <a:gd name="T30" fmla="*/ 0 w 794"/>
                    <a:gd name="T31" fmla="*/ 1047 h 1200"/>
                    <a:gd name="T32" fmla="*/ 0 w 794"/>
                    <a:gd name="T33" fmla="*/ 1058 h 1200"/>
                    <a:gd name="T34" fmla="*/ 4 w 794"/>
                    <a:gd name="T35" fmla="*/ 1060 h 1200"/>
                    <a:gd name="T36" fmla="*/ 22 w 794"/>
                    <a:gd name="T37" fmla="*/ 1056 h 1200"/>
                    <a:gd name="T38" fmla="*/ 22 w 794"/>
                    <a:gd name="T39" fmla="*/ 1056 h 1200"/>
                    <a:gd name="T40" fmla="*/ 42 w 794"/>
                    <a:gd name="T41" fmla="*/ 1049 h 1200"/>
                    <a:gd name="T42" fmla="*/ 71 w 794"/>
                    <a:gd name="T43" fmla="*/ 1079 h 1200"/>
                    <a:gd name="T44" fmla="*/ 42 w 794"/>
                    <a:gd name="T45" fmla="*/ 1110 h 1200"/>
                    <a:gd name="T46" fmla="*/ 22 w 794"/>
                    <a:gd name="T47" fmla="*/ 1102 h 1200"/>
                    <a:gd name="T48" fmla="*/ 4 w 794"/>
                    <a:gd name="T49" fmla="*/ 1099 h 1200"/>
                    <a:gd name="T50" fmla="*/ 0 w 794"/>
                    <a:gd name="T51" fmla="*/ 1101 h 1200"/>
                    <a:gd name="T52" fmla="*/ 0 w 794"/>
                    <a:gd name="T53" fmla="*/ 1108 h 1200"/>
                    <a:gd name="T54" fmla="*/ 0 w 794"/>
                    <a:gd name="T55" fmla="*/ 1200 h 1200"/>
                    <a:gd name="T56" fmla="*/ 688 w 794"/>
                    <a:gd name="T57" fmla="*/ 803 h 1200"/>
                    <a:gd name="T58" fmla="*/ 794 w 794"/>
                    <a:gd name="T59" fmla="*/ 406 h 1200"/>
                    <a:gd name="T60" fmla="*/ 688 w 794"/>
                    <a:gd name="T61" fmla="*/ 9 h 12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794"/>
                    <a:gd name="T94" fmla="*/ 0 h 1200"/>
                    <a:gd name="T95" fmla="*/ 794 w 794"/>
                    <a:gd name="T96" fmla="*/ 1200 h 120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794" h="1200">
                      <a:moveTo>
                        <a:pt x="688" y="9"/>
                      </a:move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58"/>
                        <a:pt x="600" y="58"/>
                        <a:pt x="598" y="57"/>
                      </a:cubicBezTo>
                      <a:cubicBezTo>
                        <a:pt x="593" y="53"/>
                        <a:pt x="590" y="45"/>
                        <a:pt x="592" y="40"/>
                      </a:cubicBezTo>
                      <a:cubicBezTo>
                        <a:pt x="594" y="33"/>
                        <a:pt x="593" y="25"/>
                        <a:pt x="589" y="19"/>
                      </a:cubicBezTo>
                      <a:cubicBezTo>
                        <a:pt x="581" y="5"/>
                        <a:pt x="563" y="0"/>
                        <a:pt x="548" y="8"/>
                      </a:cubicBezTo>
                      <a:cubicBezTo>
                        <a:pt x="534" y="17"/>
                        <a:pt x="529" y="35"/>
                        <a:pt x="537" y="49"/>
                      </a:cubicBezTo>
                      <a:cubicBezTo>
                        <a:pt x="540" y="56"/>
                        <a:pt x="546" y="60"/>
                        <a:pt x="553" y="62"/>
                      </a:cubicBezTo>
                      <a:cubicBezTo>
                        <a:pt x="553" y="62"/>
                        <a:pt x="553" y="62"/>
                        <a:pt x="553" y="62"/>
                      </a:cubicBezTo>
                      <a:cubicBezTo>
                        <a:pt x="559" y="63"/>
                        <a:pt x="564" y="69"/>
                        <a:pt x="565" y="76"/>
                      </a:cubicBezTo>
                      <a:cubicBezTo>
                        <a:pt x="565" y="78"/>
                        <a:pt x="565" y="79"/>
                        <a:pt x="565" y="80"/>
                      </a:cubicBezTo>
                      <a:cubicBezTo>
                        <a:pt x="477" y="131"/>
                        <a:pt x="477" y="131"/>
                        <a:pt x="477" y="131"/>
                      </a:cubicBezTo>
                      <a:cubicBezTo>
                        <a:pt x="524" y="212"/>
                        <a:pt x="551" y="306"/>
                        <a:pt x="551" y="406"/>
                      </a:cubicBezTo>
                      <a:cubicBezTo>
                        <a:pt x="551" y="507"/>
                        <a:pt x="524" y="601"/>
                        <a:pt x="477" y="681"/>
                      </a:cubicBezTo>
                      <a:cubicBezTo>
                        <a:pt x="382" y="846"/>
                        <a:pt x="204" y="957"/>
                        <a:pt x="0" y="957"/>
                      </a:cubicBezTo>
                      <a:cubicBezTo>
                        <a:pt x="0" y="1047"/>
                        <a:pt x="0" y="1047"/>
                        <a:pt x="0" y="1047"/>
                      </a:cubicBezTo>
                      <a:cubicBezTo>
                        <a:pt x="0" y="1058"/>
                        <a:pt x="0" y="1058"/>
                        <a:pt x="0" y="1058"/>
                      </a:cubicBezTo>
                      <a:cubicBezTo>
                        <a:pt x="2" y="1058"/>
                        <a:pt x="3" y="1059"/>
                        <a:pt x="4" y="1060"/>
                      </a:cubicBezTo>
                      <a:cubicBezTo>
                        <a:pt x="10" y="1063"/>
                        <a:pt x="18" y="1061"/>
                        <a:pt x="22" y="1056"/>
                      </a:cubicBezTo>
                      <a:cubicBezTo>
                        <a:pt x="22" y="1056"/>
                        <a:pt x="22" y="1056"/>
                        <a:pt x="22" y="1056"/>
                      </a:cubicBezTo>
                      <a:cubicBezTo>
                        <a:pt x="27" y="1052"/>
                        <a:pt x="34" y="1049"/>
                        <a:pt x="42" y="1049"/>
                      </a:cubicBezTo>
                      <a:cubicBezTo>
                        <a:pt x="58" y="1049"/>
                        <a:pt x="71" y="1063"/>
                        <a:pt x="71" y="1079"/>
                      </a:cubicBezTo>
                      <a:cubicBezTo>
                        <a:pt x="71" y="1096"/>
                        <a:pt x="58" y="1110"/>
                        <a:pt x="42" y="1110"/>
                      </a:cubicBezTo>
                      <a:cubicBezTo>
                        <a:pt x="34" y="1110"/>
                        <a:pt x="27" y="1107"/>
                        <a:pt x="22" y="1102"/>
                      </a:cubicBezTo>
                      <a:cubicBezTo>
                        <a:pt x="18" y="1097"/>
                        <a:pt x="10" y="1096"/>
                        <a:pt x="4" y="1099"/>
                      </a:cubicBezTo>
                      <a:cubicBezTo>
                        <a:pt x="3" y="1099"/>
                        <a:pt x="2" y="1100"/>
                        <a:pt x="0" y="1101"/>
                      </a:cubicBezTo>
                      <a:cubicBezTo>
                        <a:pt x="0" y="1108"/>
                        <a:pt x="0" y="1108"/>
                        <a:pt x="0" y="1108"/>
                      </a:cubicBezTo>
                      <a:cubicBezTo>
                        <a:pt x="0" y="1200"/>
                        <a:pt x="0" y="1200"/>
                        <a:pt x="0" y="1200"/>
                      </a:cubicBezTo>
                      <a:cubicBezTo>
                        <a:pt x="294" y="1200"/>
                        <a:pt x="551" y="1040"/>
                        <a:pt x="688" y="803"/>
                      </a:cubicBezTo>
                      <a:cubicBezTo>
                        <a:pt x="755" y="686"/>
                        <a:pt x="794" y="551"/>
                        <a:pt x="794" y="406"/>
                      </a:cubicBezTo>
                      <a:cubicBezTo>
                        <a:pt x="794" y="262"/>
                        <a:pt x="755" y="126"/>
                        <a:pt x="688" y="9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5" name="Freeform 12"/>
                <p:cNvSpPr>
                  <a:spLocks/>
                </p:cNvSpPr>
                <p:nvPr/>
              </p:nvSpPr>
              <p:spPr bwMode="gray">
                <a:xfrm>
                  <a:off x="1710" y="1612"/>
                  <a:ext cx="1262" cy="1739"/>
                </a:xfrm>
                <a:custGeom>
                  <a:avLst/>
                  <a:gdLst>
                    <a:gd name="T0" fmla="*/ 835 w 864"/>
                    <a:gd name="T1" fmla="*/ 1040 h 1191"/>
                    <a:gd name="T2" fmla="*/ 815 w 864"/>
                    <a:gd name="T3" fmla="*/ 1047 h 1191"/>
                    <a:gd name="T4" fmla="*/ 815 w 864"/>
                    <a:gd name="T5" fmla="*/ 1047 h 1191"/>
                    <a:gd name="T6" fmla="*/ 797 w 864"/>
                    <a:gd name="T7" fmla="*/ 1051 h 1191"/>
                    <a:gd name="T8" fmla="*/ 793 w 864"/>
                    <a:gd name="T9" fmla="*/ 1049 h 1191"/>
                    <a:gd name="T10" fmla="*/ 793 w 864"/>
                    <a:gd name="T11" fmla="*/ 1038 h 1191"/>
                    <a:gd name="T12" fmla="*/ 793 w 864"/>
                    <a:gd name="T13" fmla="*/ 948 h 1191"/>
                    <a:gd name="T14" fmla="*/ 317 w 864"/>
                    <a:gd name="T15" fmla="*/ 672 h 1191"/>
                    <a:gd name="T16" fmla="*/ 243 w 864"/>
                    <a:gd name="T17" fmla="*/ 397 h 1191"/>
                    <a:gd name="T18" fmla="*/ 317 w 864"/>
                    <a:gd name="T19" fmla="*/ 122 h 1191"/>
                    <a:gd name="T20" fmla="*/ 231 w 864"/>
                    <a:gd name="T21" fmla="*/ 73 h 1191"/>
                    <a:gd name="T22" fmla="*/ 228 w 864"/>
                    <a:gd name="T23" fmla="*/ 75 h 1191"/>
                    <a:gd name="T24" fmla="*/ 221 w 864"/>
                    <a:gd name="T25" fmla="*/ 92 h 1191"/>
                    <a:gd name="T26" fmla="*/ 221 w 864"/>
                    <a:gd name="T27" fmla="*/ 92 h 1191"/>
                    <a:gd name="T28" fmla="*/ 218 w 864"/>
                    <a:gd name="T29" fmla="*/ 113 h 1191"/>
                    <a:gd name="T30" fmla="*/ 177 w 864"/>
                    <a:gd name="T31" fmla="*/ 123 h 1191"/>
                    <a:gd name="T32" fmla="*/ 166 w 864"/>
                    <a:gd name="T33" fmla="*/ 82 h 1191"/>
                    <a:gd name="T34" fmla="*/ 182 w 864"/>
                    <a:gd name="T35" fmla="*/ 69 h 1191"/>
                    <a:gd name="T36" fmla="*/ 194 w 864"/>
                    <a:gd name="T37" fmla="*/ 55 h 1191"/>
                    <a:gd name="T38" fmla="*/ 194 w 864"/>
                    <a:gd name="T39" fmla="*/ 51 h 1191"/>
                    <a:gd name="T40" fmla="*/ 106 w 864"/>
                    <a:gd name="T41" fmla="*/ 0 h 1191"/>
                    <a:gd name="T42" fmla="*/ 0 w 864"/>
                    <a:gd name="T43" fmla="*/ 397 h 1191"/>
                    <a:gd name="T44" fmla="*/ 106 w 864"/>
                    <a:gd name="T45" fmla="*/ 794 h 1191"/>
                    <a:gd name="T46" fmla="*/ 793 w 864"/>
                    <a:gd name="T47" fmla="*/ 1191 h 1191"/>
                    <a:gd name="T48" fmla="*/ 793 w 864"/>
                    <a:gd name="T49" fmla="*/ 1099 h 1191"/>
                    <a:gd name="T50" fmla="*/ 793 w 864"/>
                    <a:gd name="T51" fmla="*/ 1092 h 1191"/>
                    <a:gd name="T52" fmla="*/ 797 w 864"/>
                    <a:gd name="T53" fmla="*/ 1090 h 1191"/>
                    <a:gd name="T54" fmla="*/ 815 w 864"/>
                    <a:gd name="T55" fmla="*/ 1093 h 1191"/>
                    <a:gd name="T56" fmla="*/ 835 w 864"/>
                    <a:gd name="T57" fmla="*/ 1101 h 1191"/>
                    <a:gd name="T58" fmla="*/ 864 w 864"/>
                    <a:gd name="T59" fmla="*/ 1070 h 1191"/>
                    <a:gd name="T60" fmla="*/ 835 w 864"/>
                    <a:gd name="T61" fmla="*/ 1040 h 119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864"/>
                    <a:gd name="T94" fmla="*/ 0 h 1191"/>
                    <a:gd name="T95" fmla="*/ 864 w 864"/>
                    <a:gd name="T96" fmla="*/ 1191 h 119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864" h="1191">
                      <a:moveTo>
                        <a:pt x="835" y="1040"/>
                      </a:moveTo>
                      <a:cubicBezTo>
                        <a:pt x="827" y="1040"/>
                        <a:pt x="820" y="1043"/>
                        <a:pt x="815" y="1047"/>
                      </a:cubicBezTo>
                      <a:cubicBezTo>
                        <a:pt x="815" y="1047"/>
                        <a:pt x="815" y="1047"/>
                        <a:pt x="815" y="1047"/>
                      </a:cubicBezTo>
                      <a:cubicBezTo>
                        <a:pt x="811" y="1052"/>
                        <a:pt x="803" y="1054"/>
                        <a:pt x="797" y="1051"/>
                      </a:cubicBezTo>
                      <a:cubicBezTo>
                        <a:pt x="796" y="1050"/>
                        <a:pt x="795" y="1049"/>
                        <a:pt x="793" y="1049"/>
                      </a:cubicBezTo>
                      <a:cubicBezTo>
                        <a:pt x="793" y="1038"/>
                        <a:pt x="793" y="1038"/>
                        <a:pt x="793" y="1038"/>
                      </a:cubicBezTo>
                      <a:cubicBezTo>
                        <a:pt x="793" y="948"/>
                        <a:pt x="793" y="948"/>
                        <a:pt x="793" y="948"/>
                      </a:cubicBezTo>
                      <a:cubicBezTo>
                        <a:pt x="590" y="948"/>
                        <a:pt x="412" y="837"/>
                        <a:pt x="317" y="672"/>
                      </a:cubicBezTo>
                      <a:cubicBezTo>
                        <a:pt x="270" y="592"/>
                        <a:pt x="243" y="498"/>
                        <a:pt x="243" y="397"/>
                      </a:cubicBezTo>
                      <a:cubicBezTo>
                        <a:pt x="243" y="297"/>
                        <a:pt x="270" y="203"/>
                        <a:pt x="317" y="122"/>
                      </a:cubicBezTo>
                      <a:cubicBezTo>
                        <a:pt x="231" y="73"/>
                        <a:pt x="231" y="73"/>
                        <a:pt x="231" y="73"/>
                      </a:cubicBezTo>
                      <a:cubicBezTo>
                        <a:pt x="230" y="73"/>
                        <a:pt x="229" y="74"/>
                        <a:pt x="228" y="75"/>
                      </a:cubicBezTo>
                      <a:cubicBezTo>
                        <a:pt x="222" y="79"/>
                        <a:pt x="219" y="86"/>
                        <a:pt x="221" y="92"/>
                      </a:cubicBezTo>
                      <a:cubicBezTo>
                        <a:pt x="221" y="92"/>
                        <a:pt x="221" y="92"/>
                        <a:pt x="221" y="92"/>
                      </a:cubicBezTo>
                      <a:cubicBezTo>
                        <a:pt x="223" y="99"/>
                        <a:pt x="222" y="106"/>
                        <a:pt x="218" y="113"/>
                      </a:cubicBezTo>
                      <a:cubicBezTo>
                        <a:pt x="210" y="127"/>
                        <a:pt x="192" y="131"/>
                        <a:pt x="177" y="123"/>
                      </a:cubicBezTo>
                      <a:cubicBezTo>
                        <a:pt x="163" y="115"/>
                        <a:pt x="158" y="96"/>
                        <a:pt x="166" y="82"/>
                      </a:cubicBezTo>
                      <a:cubicBezTo>
                        <a:pt x="169" y="76"/>
                        <a:pt x="175" y="71"/>
                        <a:pt x="182" y="69"/>
                      </a:cubicBezTo>
                      <a:cubicBezTo>
                        <a:pt x="188" y="68"/>
                        <a:pt x="193" y="62"/>
                        <a:pt x="194" y="55"/>
                      </a:cubicBezTo>
                      <a:cubicBezTo>
                        <a:pt x="194" y="54"/>
                        <a:pt x="194" y="52"/>
                        <a:pt x="194" y="51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38" y="117"/>
                        <a:pt x="0" y="253"/>
                        <a:pt x="0" y="397"/>
                      </a:cubicBezTo>
                      <a:cubicBezTo>
                        <a:pt x="0" y="542"/>
                        <a:pt x="38" y="677"/>
                        <a:pt x="106" y="794"/>
                      </a:cubicBezTo>
                      <a:cubicBezTo>
                        <a:pt x="243" y="1031"/>
                        <a:pt x="500" y="1191"/>
                        <a:pt x="793" y="1191"/>
                      </a:cubicBezTo>
                      <a:cubicBezTo>
                        <a:pt x="793" y="1099"/>
                        <a:pt x="793" y="1099"/>
                        <a:pt x="793" y="1099"/>
                      </a:cubicBezTo>
                      <a:cubicBezTo>
                        <a:pt x="793" y="1092"/>
                        <a:pt x="793" y="1092"/>
                        <a:pt x="793" y="1092"/>
                      </a:cubicBezTo>
                      <a:cubicBezTo>
                        <a:pt x="795" y="1091"/>
                        <a:pt x="796" y="1090"/>
                        <a:pt x="797" y="1090"/>
                      </a:cubicBezTo>
                      <a:cubicBezTo>
                        <a:pt x="803" y="1087"/>
                        <a:pt x="811" y="1088"/>
                        <a:pt x="815" y="1093"/>
                      </a:cubicBezTo>
                      <a:cubicBezTo>
                        <a:pt x="820" y="1098"/>
                        <a:pt x="827" y="1101"/>
                        <a:pt x="835" y="1101"/>
                      </a:cubicBezTo>
                      <a:cubicBezTo>
                        <a:pt x="851" y="1101"/>
                        <a:pt x="864" y="1087"/>
                        <a:pt x="864" y="1070"/>
                      </a:cubicBezTo>
                      <a:cubicBezTo>
                        <a:pt x="864" y="1054"/>
                        <a:pt x="851" y="1040"/>
                        <a:pt x="835" y="1040"/>
                      </a:cubicBezTo>
                      <a:close/>
                    </a:path>
                  </a:pathLst>
                </a:custGeom>
                <a:solidFill>
                  <a:srgbClr val="A90404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6" name="Freeform 13"/>
                <p:cNvSpPr>
                  <a:spLocks/>
                </p:cNvSpPr>
                <p:nvPr/>
              </p:nvSpPr>
              <p:spPr bwMode="gray">
                <a:xfrm>
                  <a:off x="1862" y="1035"/>
                  <a:ext cx="2010" cy="768"/>
                </a:xfrm>
                <a:custGeom>
                  <a:avLst/>
                  <a:gdLst>
                    <a:gd name="T0" fmla="*/ 1164 w 1375"/>
                    <a:gd name="T1" fmla="*/ 518 h 527"/>
                    <a:gd name="T2" fmla="*/ 1252 w 1375"/>
                    <a:gd name="T3" fmla="*/ 467 h 527"/>
                    <a:gd name="T4" fmla="*/ 1252 w 1375"/>
                    <a:gd name="T5" fmla="*/ 463 h 527"/>
                    <a:gd name="T6" fmla="*/ 1240 w 1375"/>
                    <a:gd name="T7" fmla="*/ 449 h 527"/>
                    <a:gd name="T8" fmla="*/ 1240 w 1375"/>
                    <a:gd name="T9" fmla="*/ 449 h 527"/>
                    <a:gd name="T10" fmla="*/ 1224 w 1375"/>
                    <a:gd name="T11" fmla="*/ 436 h 527"/>
                    <a:gd name="T12" fmla="*/ 1235 w 1375"/>
                    <a:gd name="T13" fmla="*/ 395 h 527"/>
                    <a:gd name="T14" fmla="*/ 1276 w 1375"/>
                    <a:gd name="T15" fmla="*/ 406 h 527"/>
                    <a:gd name="T16" fmla="*/ 1279 w 1375"/>
                    <a:gd name="T17" fmla="*/ 427 h 527"/>
                    <a:gd name="T18" fmla="*/ 1285 w 1375"/>
                    <a:gd name="T19" fmla="*/ 444 h 527"/>
                    <a:gd name="T20" fmla="*/ 1289 w 1375"/>
                    <a:gd name="T21" fmla="*/ 446 h 527"/>
                    <a:gd name="T22" fmla="*/ 1375 w 1375"/>
                    <a:gd name="T23" fmla="*/ 396 h 527"/>
                    <a:gd name="T24" fmla="*/ 687 w 1375"/>
                    <a:gd name="T25" fmla="*/ 0 h 527"/>
                    <a:gd name="T26" fmla="*/ 0 w 1375"/>
                    <a:gd name="T27" fmla="*/ 396 h 527"/>
                    <a:gd name="T28" fmla="*/ 88 w 1375"/>
                    <a:gd name="T29" fmla="*/ 447 h 527"/>
                    <a:gd name="T30" fmla="*/ 88 w 1375"/>
                    <a:gd name="T31" fmla="*/ 451 h 527"/>
                    <a:gd name="T32" fmla="*/ 76 w 1375"/>
                    <a:gd name="T33" fmla="*/ 465 h 527"/>
                    <a:gd name="T34" fmla="*/ 60 w 1375"/>
                    <a:gd name="T35" fmla="*/ 478 h 527"/>
                    <a:gd name="T36" fmla="*/ 71 w 1375"/>
                    <a:gd name="T37" fmla="*/ 519 h 527"/>
                    <a:gd name="T38" fmla="*/ 112 w 1375"/>
                    <a:gd name="T39" fmla="*/ 509 h 527"/>
                    <a:gd name="T40" fmla="*/ 115 w 1375"/>
                    <a:gd name="T41" fmla="*/ 488 h 527"/>
                    <a:gd name="T42" fmla="*/ 115 w 1375"/>
                    <a:gd name="T43" fmla="*/ 488 h 527"/>
                    <a:gd name="T44" fmla="*/ 122 w 1375"/>
                    <a:gd name="T45" fmla="*/ 471 h 527"/>
                    <a:gd name="T46" fmla="*/ 125 w 1375"/>
                    <a:gd name="T47" fmla="*/ 469 h 527"/>
                    <a:gd name="T48" fmla="*/ 211 w 1375"/>
                    <a:gd name="T49" fmla="*/ 518 h 527"/>
                    <a:gd name="T50" fmla="*/ 687 w 1375"/>
                    <a:gd name="T51" fmla="*/ 243 h 527"/>
                    <a:gd name="T52" fmla="*/ 1164 w 1375"/>
                    <a:gd name="T53" fmla="*/ 518 h 52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375"/>
                    <a:gd name="T82" fmla="*/ 0 h 527"/>
                    <a:gd name="T83" fmla="*/ 1375 w 1375"/>
                    <a:gd name="T84" fmla="*/ 527 h 52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375" h="527">
                      <a:moveTo>
                        <a:pt x="1164" y="518"/>
                      </a:moveTo>
                      <a:cubicBezTo>
                        <a:pt x="1252" y="467"/>
                        <a:pt x="1252" y="467"/>
                        <a:pt x="1252" y="467"/>
                      </a:cubicBezTo>
                      <a:cubicBezTo>
                        <a:pt x="1252" y="466"/>
                        <a:pt x="1252" y="465"/>
                        <a:pt x="1252" y="463"/>
                      </a:cubicBezTo>
                      <a:cubicBezTo>
                        <a:pt x="1251" y="456"/>
                        <a:pt x="1246" y="450"/>
                        <a:pt x="1240" y="449"/>
                      </a:cubicBezTo>
                      <a:cubicBezTo>
                        <a:pt x="1240" y="449"/>
                        <a:pt x="1240" y="449"/>
                        <a:pt x="1240" y="449"/>
                      </a:cubicBezTo>
                      <a:cubicBezTo>
                        <a:pt x="1233" y="447"/>
                        <a:pt x="1227" y="443"/>
                        <a:pt x="1224" y="436"/>
                      </a:cubicBezTo>
                      <a:cubicBezTo>
                        <a:pt x="1216" y="422"/>
                        <a:pt x="1221" y="404"/>
                        <a:pt x="1235" y="395"/>
                      </a:cubicBezTo>
                      <a:cubicBezTo>
                        <a:pt x="1250" y="387"/>
                        <a:pt x="1268" y="392"/>
                        <a:pt x="1276" y="406"/>
                      </a:cubicBezTo>
                      <a:cubicBezTo>
                        <a:pt x="1280" y="412"/>
                        <a:pt x="1281" y="420"/>
                        <a:pt x="1279" y="427"/>
                      </a:cubicBezTo>
                      <a:cubicBezTo>
                        <a:pt x="1277" y="432"/>
                        <a:pt x="1280" y="440"/>
                        <a:pt x="1285" y="444"/>
                      </a:cubicBezTo>
                      <a:cubicBezTo>
                        <a:pt x="1287" y="445"/>
                        <a:pt x="1288" y="445"/>
                        <a:pt x="1289" y="446"/>
                      </a:cubicBezTo>
                      <a:cubicBezTo>
                        <a:pt x="1375" y="396"/>
                        <a:pt x="1375" y="396"/>
                        <a:pt x="1375" y="396"/>
                      </a:cubicBezTo>
                      <a:cubicBezTo>
                        <a:pt x="1238" y="159"/>
                        <a:pt x="981" y="0"/>
                        <a:pt x="687" y="0"/>
                      </a:cubicBezTo>
                      <a:cubicBezTo>
                        <a:pt x="394" y="0"/>
                        <a:pt x="137" y="159"/>
                        <a:pt x="0" y="396"/>
                      </a:cubicBezTo>
                      <a:cubicBezTo>
                        <a:pt x="88" y="447"/>
                        <a:pt x="88" y="447"/>
                        <a:pt x="88" y="447"/>
                      </a:cubicBezTo>
                      <a:cubicBezTo>
                        <a:pt x="88" y="448"/>
                        <a:pt x="88" y="450"/>
                        <a:pt x="88" y="451"/>
                      </a:cubicBezTo>
                      <a:cubicBezTo>
                        <a:pt x="87" y="458"/>
                        <a:pt x="82" y="464"/>
                        <a:pt x="76" y="465"/>
                      </a:cubicBezTo>
                      <a:cubicBezTo>
                        <a:pt x="69" y="467"/>
                        <a:pt x="63" y="472"/>
                        <a:pt x="60" y="478"/>
                      </a:cubicBezTo>
                      <a:cubicBezTo>
                        <a:pt x="52" y="492"/>
                        <a:pt x="57" y="511"/>
                        <a:pt x="71" y="519"/>
                      </a:cubicBezTo>
                      <a:cubicBezTo>
                        <a:pt x="86" y="527"/>
                        <a:pt x="104" y="523"/>
                        <a:pt x="112" y="509"/>
                      </a:cubicBezTo>
                      <a:cubicBezTo>
                        <a:pt x="116" y="502"/>
                        <a:pt x="117" y="495"/>
                        <a:pt x="115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3" y="482"/>
                        <a:pt x="116" y="475"/>
                        <a:pt x="122" y="471"/>
                      </a:cubicBezTo>
                      <a:cubicBezTo>
                        <a:pt x="123" y="470"/>
                        <a:pt x="124" y="469"/>
                        <a:pt x="125" y="469"/>
                      </a:cubicBezTo>
                      <a:cubicBezTo>
                        <a:pt x="211" y="518"/>
                        <a:pt x="211" y="518"/>
                        <a:pt x="211" y="518"/>
                      </a:cubicBezTo>
                      <a:cubicBezTo>
                        <a:pt x="306" y="354"/>
                        <a:pt x="484" y="243"/>
                        <a:pt x="687" y="243"/>
                      </a:cubicBezTo>
                      <a:cubicBezTo>
                        <a:pt x="891" y="243"/>
                        <a:pt x="1069" y="354"/>
                        <a:pt x="1164" y="518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7200000">
                <a:off x="2059" y="1386"/>
                <a:ext cx="1616" cy="1614"/>
                <a:chOff x="2060" y="1387"/>
                <a:chExt cx="1616" cy="1614"/>
              </a:xfrm>
            </p:grpSpPr>
            <p:sp>
              <p:nvSpPr>
                <p:cNvPr id="25621" name="Freeform 15"/>
                <p:cNvSpPr>
                  <a:spLocks/>
                </p:cNvSpPr>
                <p:nvPr/>
              </p:nvSpPr>
              <p:spPr bwMode="gray">
                <a:xfrm>
                  <a:off x="2060" y="1387"/>
                  <a:ext cx="808" cy="1225"/>
                </a:xfrm>
                <a:custGeom>
                  <a:avLst/>
                  <a:gdLst>
                    <a:gd name="T0" fmla="*/ 550 w 550"/>
                    <a:gd name="T1" fmla="*/ 132 h 836"/>
                    <a:gd name="T2" fmla="*/ 547 w 550"/>
                    <a:gd name="T3" fmla="*/ 130 h 836"/>
                    <a:gd name="T4" fmla="*/ 529 w 550"/>
                    <a:gd name="T5" fmla="*/ 133 h 836"/>
                    <a:gd name="T6" fmla="*/ 529 w 550"/>
                    <a:gd name="T7" fmla="*/ 133 h 836"/>
                    <a:gd name="T8" fmla="*/ 509 w 550"/>
                    <a:gd name="T9" fmla="*/ 141 h 836"/>
                    <a:gd name="T10" fmla="*/ 480 w 550"/>
                    <a:gd name="T11" fmla="*/ 111 h 836"/>
                    <a:gd name="T12" fmla="*/ 509 w 550"/>
                    <a:gd name="T13" fmla="*/ 80 h 836"/>
                    <a:gd name="T14" fmla="*/ 529 w 550"/>
                    <a:gd name="T15" fmla="*/ 88 h 836"/>
                    <a:gd name="T16" fmla="*/ 547 w 550"/>
                    <a:gd name="T17" fmla="*/ 91 h 836"/>
                    <a:gd name="T18" fmla="*/ 550 w 550"/>
                    <a:gd name="T19" fmla="*/ 89 h 836"/>
                    <a:gd name="T20" fmla="*/ 550 w 550"/>
                    <a:gd name="T21" fmla="*/ 82 h 836"/>
                    <a:gd name="T22" fmla="*/ 550 w 550"/>
                    <a:gd name="T23" fmla="*/ 0 h 836"/>
                    <a:gd name="T24" fmla="*/ 0 w 550"/>
                    <a:gd name="T25" fmla="*/ 550 h 836"/>
                    <a:gd name="T26" fmla="*/ 74 w 550"/>
                    <a:gd name="T27" fmla="*/ 825 h 836"/>
                    <a:gd name="T28" fmla="*/ 153 w 550"/>
                    <a:gd name="T29" fmla="*/ 780 h 836"/>
                    <a:gd name="T30" fmla="*/ 158 w 550"/>
                    <a:gd name="T31" fmla="*/ 796 h 836"/>
                    <a:gd name="T32" fmla="*/ 161 w 550"/>
                    <a:gd name="T33" fmla="*/ 817 h 836"/>
                    <a:gd name="T34" fmla="*/ 202 w 550"/>
                    <a:gd name="T35" fmla="*/ 827 h 836"/>
                    <a:gd name="T36" fmla="*/ 214 w 550"/>
                    <a:gd name="T37" fmla="*/ 786 h 836"/>
                    <a:gd name="T38" fmla="*/ 198 w 550"/>
                    <a:gd name="T39" fmla="*/ 773 h 836"/>
                    <a:gd name="T40" fmla="*/ 198 w 550"/>
                    <a:gd name="T41" fmla="*/ 773 h 836"/>
                    <a:gd name="T42" fmla="*/ 186 w 550"/>
                    <a:gd name="T43" fmla="*/ 761 h 836"/>
                    <a:gd name="T44" fmla="*/ 266 w 550"/>
                    <a:gd name="T45" fmla="*/ 714 h 836"/>
                    <a:gd name="T46" fmla="*/ 222 w 550"/>
                    <a:gd name="T47" fmla="*/ 550 h 836"/>
                    <a:gd name="T48" fmla="*/ 550 w 550"/>
                    <a:gd name="T49" fmla="*/ 222 h 836"/>
                    <a:gd name="T50" fmla="*/ 550 w 550"/>
                    <a:gd name="T51" fmla="*/ 143 h 836"/>
                    <a:gd name="T52" fmla="*/ 550 w 550"/>
                    <a:gd name="T53" fmla="*/ 132 h 8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0"/>
                    <a:gd name="T82" fmla="*/ 0 h 836"/>
                    <a:gd name="T83" fmla="*/ 550 w 550"/>
                    <a:gd name="T84" fmla="*/ 836 h 8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0" h="836">
                      <a:moveTo>
                        <a:pt x="550" y="132"/>
                      </a:moveTo>
                      <a:cubicBezTo>
                        <a:pt x="549" y="131"/>
                        <a:pt x="548" y="131"/>
                        <a:pt x="547" y="130"/>
                      </a:cubicBezTo>
                      <a:cubicBezTo>
                        <a:pt x="540" y="127"/>
                        <a:pt x="533" y="129"/>
                        <a:pt x="529" y="133"/>
                      </a:cubicBezTo>
                      <a:cubicBezTo>
                        <a:pt x="529" y="133"/>
                        <a:pt x="529" y="133"/>
                        <a:pt x="529" y="133"/>
                      </a:cubicBezTo>
                      <a:cubicBezTo>
                        <a:pt x="523" y="138"/>
                        <a:pt x="517" y="141"/>
                        <a:pt x="509" y="141"/>
                      </a:cubicBezTo>
                      <a:cubicBezTo>
                        <a:pt x="493" y="141"/>
                        <a:pt x="480" y="127"/>
                        <a:pt x="480" y="111"/>
                      </a:cubicBezTo>
                      <a:cubicBezTo>
                        <a:pt x="480" y="94"/>
                        <a:pt x="493" y="80"/>
                        <a:pt x="509" y="80"/>
                      </a:cubicBezTo>
                      <a:cubicBezTo>
                        <a:pt x="517" y="80"/>
                        <a:pt x="524" y="83"/>
                        <a:pt x="529" y="88"/>
                      </a:cubicBezTo>
                      <a:cubicBezTo>
                        <a:pt x="533" y="93"/>
                        <a:pt x="540" y="94"/>
                        <a:pt x="547" y="91"/>
                      </a:cubicBezTo>
                      <a:cubicBezTo>
                        <a:pt x="548" y="91"/>
                        <a:pt x="549" y="90"/>
                        <a:pt x="550" y="89"/>
                      </a:cubicBezTo>
                      <a:cubicBezTo>
                        <a:pt x="550" y="82"/>
                        <a:pt x="550" y="82"/>
                        <a:pt x="550" y="82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246" y="0"/>
                        <a:pt x="0" y="246"/>
                        <a:pt x="0" y="550"/>
                      </a:cubicBezTo>
                      <a:cubicBezTo>
                        <a:pt x="0" y="651"/>
                        <a:pt x="27" y="745"/>
                        <a:pt x="74" y="825"/>
                      </a:cubicBezTo>
                      <a:cubicBezTo>
                        <a:pt x="153" y="780"/>
                        <a:pt x="153" y="780"/>
                        <a:pt x="153" y="780"/>
                      </a:cubicBezTo>
                      <a:cubicBezTo>
                        <a:pt x="158" y="784"/>
                        <a:pt x="160" y="791"/>
                        <a:pt x="158" y="796"/>
                      </a:cubicBezTo>
                      <a:cubicBezTo>
                        <a:pt x="157" y="803"/>
                        <a:pt x="158" y="810"/>
                        <a:pt x="161" y="817"/>
                      </a:cubicBezTo>
                      <a:cubicBezTo>
                        <a:pt x="170" y="831"/>
                        <a:pt x="188" y="836"/>
                        <a:pt x="202" y="827"/>
                      </a:cubicBezTo>
                      <a:cubicBezTo>
                        <a:pt x="217" y="819"/>
                        <a:pt x="222" y="801"/>
                        <a:pt x="214" y="786"/>
                      </a:cubicBezTo>
                      <a:cubicBezTo>
                        <a:pt x="210" y="780"/>
                        <a:pt x="204" y="776"/>
                        <a:pt x="198" y="773"/>
                      </a:cubicBezTo>
                      <a:cubicBezTo>
                        <a:pt x="198" y="773"/>
                        <a:pt x="198" y="773"/>
                        <a:pt x="198" y="773"/>
                      </a:cubicBezTo>
                      <a:cubicBezTo>
                        <a:pt x="192" y="772"/>
                        <a:pt x="187" y="767"/>
                        <a:pt x="186" y="761"/>
                      </a:cubicBezTo>
                      <a:cubicBezTo>
                        <a:pt x="266" y="714"/>
                        <a:pt x="266" y="714"/>
                        <a:pt x="266" y="714"/>
                      </a:cubicBezTo>
                      <a:cubicBezTo>
                        <a:pt x="238" y="666"/>
                        <a:pt x="222" y="610"/>
                        <a:pt x="222" y="550"/>
                      </a:cubicBezTo>
                      <a:cubicBezTo>
                        <a:pt x="222" y="369"/>
                        <a:pt x="369" y="222"/>
                        <a:pt x="550" y="222"/>
                      </a:cubicBezTo>
                      <a:cubicBezTo>
                        <a:pt x="550" y="143"/>
                        <a:pt x="550" y="143"/>
                        <a:pt x="550" y="143"/>
                      </a:cubicBezTo>
                      <a:lnTo>
                        <a:pt x="550" y="132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2" name="Freeform 16"/>
                <p:cNvSpPr>
                  <a:spLocks/>
                </p:cNvSpPr>
                <p:nvPr/>
              </p:nvSpPr>
              <p:spPr bwMode="gray">
                <a:xfrm>
                  <a:off x="2764" y="1387"/>
                  <a:ext cx="912" cy="1210"/>
                </a:xfrm>
                <a:custGeom>
                  <a:avLst/>
                  <a:gdLst>
                    <a:gd name="T0" fmla="*/ 70 w 621"/>
                    <a:gd name="T1" fmla="*/ 0 h 826"/>
                    <a:gd name="T2" fmla="*/ 70 w 621"/>
                    <a:gd name="T3" fmla="*/ 82 h 826"/>
                    <a:gd name="T4" fmla="*/ 70 w 621"/>
                    <a:gd name="T5" fmla="*/ 89 h 826"/>
                    <a:gd name="T6" fmla="*/ 67 w 621"/>
                    <a:gd name="T7" fmla="*/ 91 h 826"/>
                    <a:gd name="T8" fmla="*/ 49 w 621"/>
                    <a:gd name="T9" fmla="*/ 88 h 826"/>
                    <a:gd name="T10" fmla="*/ 29 w 621"/>
                    <a:gd name="T11" fmla="*/ 80 h 826"/>
                    <a:gd name="T12" fmla="*/ 0 w 621"/>
                    <a:gd name="T13" fmla="*/ 111 h 826"/>
                    <a:gd name="T14" fmla="*/ 29 w 621"/>
                    <a:gd name="T15" fmla="*/ 141 h 826"/>
                    <a:gd name="T16" fmla="*/ 49 w 621"/>
                    <a:gd name="T17" fmla="*/ 133 h 826"/>
                    <a:gd name="T18" fmla="*/ 49 w 621"/>
                    <a:gd name="T19" fmla="*/ 133 h 826"/>
                    <a:gd name="T20" fmla="*/ 67 w 621"/>
                    <a:gd name="T21" fmla="*/ 130 h 826"/>
                    <a:gd name="T22" fmla="*/ 70 w 621"/>
                    <a:gd name="T23" fmla="*/ 132 h 826"/>
                    <a:gd name="T24" fmla="*/ 70 w 621"/>
                    <a:gd name="T25" fmla="*/ 143 h 826"/>
                    <a:gd name="T26" fmla="*/ 70 w 621"/>
                    <a:gd name="T27" fmla="*/ 222 h 826"/>
                    <a:gd name="T28" fmla="*/ 70 w 621"/>
                    <a:gd name="T29" fmla="*/ 222 h 826"/>
                    <a:gd name="T30" fmla="*/ 398 w 621"/>
                    <a:gd name="T31" fmla="*/ 550 h 826"/>
                    <a:gd name="T32" fmla="*/ 354 w 621"/>
                    <a:gd name="T33" fmla="*/ 714 h 826"/>
                    <a:gd name="T34" fmla="*/ 433 w 621"/>
                    <a:gd name="T35" fmla="*/ 759 h 826"/>
                    <a:gd name="T36" fmla="*/ 436 w 621"/>
                    <a:gd name="T37" fmla="*/ 758 h 826"/>
                    <a:gd name="T38" fmla="*/ 443 w 621"/>
                    <a:gd name="T39" fmla="*/ 740 h 826"/>
                    <a:gd name="T40" fmla="*/ 443 w 621"/>
                    <a:gd name="T41" fmla="*/ 740 h 826"/>
                    <a:gd name="T42" fmla="*/ 446 w 621"/>
                    <a:gd name="T43" fmla="*/ 720 h 826"/>
                    <a:gd name="T44" fmla="*/ 487 w 621"/>
                    <a:gd name="T45" fmla="*/ 709 h 826"/>
                    <a:gd name="T46" fmla="*/ 498 w 621"/>
                    <a:gd name="T47" fmla="*/ 750 h 826"/>
                    <a:gd name="T48" fmla="*/ 482 w 621"/>
                    <a:gd name="T49" fmla="*/ 763 h 826"/>
                    <a:gd name="T50" fmla="*/ 470 w 621"/>
                    <a:gd name="T51" fmla="*/ 777 h 826"/>
                    <a:gd name="T52" fmla="*/ 470 w 621"/>
                    <a:gd name="T53" fmla="*/ 781 h 826"/>
                    <a:gd name="T54" fmla="*/ 547 w 621"/>
                    <a:gd name="T55" fmla="*/ 826 h 826"/>
                    <a:gd name="T56" fmla="*/ 621 w 621"/>
                    <a:gd name="T57" fmla="*/ 550 h 826"/>
                    <a:gd name="T58" fmla="*/ 70 w 621"/>
                    <a:gd name="T59" fmla="*/ 0 h 82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21"/>
                    <a:gd name="T91" fmla="*/ 0 h 826"/>
                    <a:gd name="T92" fmla="*/ 621 w 621"/>
                    <a:gd name="T93" fmla="*/ 826 h 82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21" h="826">
                      <a:moveTo>
                        <a:pt x="70" y="0"/>
                      </a:moveTo>
                      <a:cubicBezTo>
                        <a:pt x="70" y="82"/>
                        <a:pt x="70" y="82"/>
                        <a:pt x="70" y="82"/>
                      </a:cubicBezTo>
                      <a:cubicBezTo>
                        <a:pt x="70" y="89"/>
                        <a:pt x="70" y="89"/>
                        <a:pt x="70" y="89"/>
                      </a:cubicBezTo>
                      <a:cubicBezTo>
                        <a:pt x="69" y="90"/>
                        <a:pt x="68" y="91"/>
                        <a:pt x="67" y="91"/>
                      </a:cubicBezTo>
                      <a:cubicBezTo>
                        <a:pt x="60" y="94"/>
                        <a:pt x="53" y="93"/>
                        <a:pt x="49" y="88"/>
                      </a:cubicBezTo>
                      <a:cubicBezTo>
                        <a:pt x="44" y="83"/>
                        <a:pt x="37" y="80"/>
                        <a:pt x="29" y="80"/>
                      </a:cubicBezTo>
                      <a:cubicBezTo>
                        <a:pt x="13" y="80"/>
                        <a:pt x="0" y="94"/>
                        <a:pt x="0" y="111"/>
                      </a:cubicBezTo>
                      <a:cubicBezTo>
                        <a:pt x="0" y="127"/>
                        <a:pt x="13" y="141"/>
                        <a:pt x="29" y="141"/>
                      </a:cubicBezTo>
                      <a:cubicBezTo>
                        <a:pt x="37" y="141"/>
                        <a:pt x="43" y="138"/>
                        <a:pt x="49" y="133"/>
                      </a:cubicBezTo>
                      <a:cubicBezTo>
                        <a:pt x="49" y="133"/>
                        <a:pt x="49" y="133"/>
                        <a:pt x="49" y="133"/>
                      </a:cubicBezTo>
                      <a:cubicBezTo>
                        <a:pt x="53" y="129"/>
                        <a:pt x="60" y="127"/>
                        <a:pt x="67" y="130"/>
                      </a:cubicBezTo>
                      <a:cubicBezTo>
                        <a:pt x="68" y="131"/>
                        <a:pt x="69" y="131"/>
                        <a:pt x="70" y="132"/>
                      </a:cubicBezTo>
                      <a:cubicBezTo>
                        <a:pt x="70" y="143"/>
                        <a:pt x="70" y="143"/>
                        <a:pt x="70" y="143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252" y="222"/>
                        <a:pt x="398" y="369"/>
                        <a:pt x="398" y="550"/>
                      </a:cubicBezTo>
                      <a:cubicBezTo>
                        <a:pt x="398" y="610"/>
                        <a:pt x="382" y="666"/>
                        <a:pt x="354" y="714"/>
                      </a:cubicBezTo>
                      <a:cubicBezTo>
                        <a:pt x="433" y="759"/>
                        <a:pt x="433" y="759"/>
                        <a:pt x="433" y="759"/>
                      </a:cubicBezTo>
                      <a:cubicBezTo>
                        <a:pt x="434" y="759"/>
                        <a:pt x="435" y="758"/>
                        <a:pt x="436" y="758"/>
                      </a:cubicBezTo>
                      <a:cubicBezTo>
                        <a:pt x="442" y="753"/>
                        <a:pt x="445" y="746"/>
                        <a:pt x="443" y="740"/>
                      </a:cubicBezTo>
                      <a:cubicBezTo>
                        <a:pt x="443" y="740"/>
                        <a:pt x="443" y="740"/>
                        <a:pt x="443" y="740"/>
                      </a:cubicBezTo>
                      <a:cubicBezTo>
                        <a:pt x="441" y="733"/>
                        <a:pt x="442" y="726"/>
                        <a:pt x="446" y="720"/>
                      </a:cubicBezTo>
                      <a:cubicBezTo>
                        <a:pt x="454" y="705"/>
                        <a:pt x="472" y="701"/>
                        <a:pt x="487" y="709"/>
                      </a:cubicBezTo>
                      <a:cubicBezTo>
                        <a:pt x="501" y="717"/>
                        <a:pt x="506" y="736"/>
                        <a:pt x="498" y="750"/>
                      </a:cubicBezTo>
                      <a:cubicBezTo>
                        <a:pt x="494" y="756"/>
                        <a:pt x="489" y="761"/>
                        <a:pt x="482" y="763"/>
                      </a:cubicBezTo>
                      <a:cubicBezTo>
                        <a:pt x="476" y="764"/>
                        <a:pt x="471" y="770"/>
                        <a:pt x="470" y="777"/>
                      </a:cubicBezTo>
                      <a:cubicBezTo>
                        <a:pt x="470" y="778"/>
                        <a:pt x="470" y="780"/>
                        <a:pt x="470" y="781"/>
                      </a:cubicBezTo>
                      <a:cubicBezTo>
                        <a:pt x="547" y="826"/>
                        <a:pt x="547" y="826"/>
                        <a:pt x="547" y="826"/>
                      </a:cubicBezTo>
                      <a:cubicBezTo>
                        <a:pt x="594" y="745"/>
                        <a:pt x="621" y="651"/>
                        <a:pt x="621" y="550"/>
                      </a:cubicBezTo>
                      <a:cubicBezTo>
                        <a:pt x="621" y="246"/>
                        <a:pt x="374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3" name="Freeform 17"/>
                <p:cNvSpPr>
                  <a:spLocks/>
                </p:cNvSpPr>
                <p:nvPr/>
              </p:nvSpPr>
              <p:spPr bwMode="gray">
                <a:xfrm>
                  <a:off x="2169" y="2414"/>
                  <a:ext cx="1397" cy="587"/>
                </a:xfrm>
                <a:custGeom>
                  <a:avLst/>
                  <a:gdLst>
                    <a:gd name="T0" fmla="*/ 876 w 953"/>
                    <a:gd name="T1" fmla="*/ 80 h 400"/>
                    <a:gd name="T2" fmla="*/ 876 w 953"/>
                    <a:gd name="T3" fmla="*/ 76 h 400"/>
                    <a:gd name="T4" fmla="*/ 888 w 953"/>
                    <a:gd name="T5" fmla="*/ 62 h 400"/>
                    <a:gd name="T6" fmla="*/ 904 w 953"/>
                    <a:gd name="T7" fmla="*/ 49 h 400"/>
                    <a:gd name="T8" fmla="*/ 893 w 953"/>
                    <a:gd name="T9" fmla="*/ 8 h 400"/>
                    <a:gd name="T10" fmla="*/ 852 w 953"/>
                    <a:gd name="T11" fmla="*/ 19 h 400"/>
                    <a:gd name="T12" fmla="*/ 849 w 953"/>
                    <a:gd name="T13" fmla="*/ 39 h 400"/>
                    <a:gd name="T14" fmla="*/ 849 w 953"/>
                    <a:gd name="T15" fmla="*/ 39 h 400"/>
                    <a:gd name="T16" fmla="*/ 842 w 953"/>
                    <a:gd name="T17" fmla="*/ 57 h 400"/>
                    <a:gd name="T18" fmla="*/ 839 w 953"/>
                    <a:gd name="T19" fmla="*/ 58 h 400"/>
                    <a:gd name="T20" fmla="*/ 760 w 953"/>
                    <a:gd name="T21" fmla="*/ 13 h 400"/>
                    <a:gd name="T22" fmla="*/ 476 w 953"/>
                    <a:gd name="T23" fmla="*/ 177 h 400"/>
                    <a:gd name="T24" fmla="*/ 192 w 953"/>
                    <a:gd name="T25" fmla="*/ 13 h 400"/>
                    <a:gd name="T26" fmla="*/ 112 w 953"/>
                    <a:gd name="T27" fmla="*/ 60 h 400"/>
                    <a:gd name="T28" fmla="*/ 124 w 953"/>
                    <a:gd name="T29" fmla="*/ 72 h 400"/>
                    <a:gd name="T30" fmla="*/ 124 w 953"/>
                    <a:gd name="T31" fmla="*/ 72 h 400"/>
                    <a:gd name="T32" fmla="*/ 140 w 953"/>
                    <a:gd name="T33" fmla="*/ 85 h 400"/>
                    <a:gd name="T34" fmla="*/ 128 w 953"/>
                    <a:gd name="T35" fmla="*/ 126 h 400"/>
                    <a:gd name="T36" fmla="*/ 87 w 953"/>
                    <a:gd name="T37" fmla="*/ 116 h 400"/>
                    <a:gd name="T38" fmla="*/ 84 w 953"/>
                    <a:gd name="T39" fmla="*/ 95 h 400"/>
                    <a:gd name="T40" fmla="*/ 79 w 953"/>
                    <a:gd name="T41" fmla="*/ 79 h 400"/>
                    <a:gd name="T42" fmla="*/ 0 w 953"/>
                    <a:gd name="T43" fmla="*/ 124 h 400"/>
                    <a:gd name="T44" fmla="*/ 476 w 953"/>
                    <a:gd name="T45" fmla="*/ 400 h 400"/>
                    <a:gd name="T46" fmla="*/ 953 w 953"/>
                    <a:gd name="T47" fmla="*/ 125 h 400"/>
                    <a:gd name="T48" fmla="*/ 876 w 953"/>
                    <a:gd name="T49" fmla="*/ 80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953"/>
                    <a:gd name="T76" fmla="*/ 0 h 400"/>
                    <a:gd name="T77" fmla="*/ 953 w 953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953" h="400">
                      <a:moveTo>
                        <a:pt x="876" y="80"/>
                      </a:moveTo>
                      <a:cubicBezTo>
                        <a:pt x="876" y="79"/>
                        <a:pt x="876" y="77"/>
                        <a:pt x="876" y="76"/>
                      </a:cubicBezTo>
                      <a:cubicBezTo>
                        <a:pt x="877" y="69"/>
                        <a:pt x="882" y="63"/>
                        <a:pt x="888" y="62"/>
                      </a:cubicBezTo>
                      <a:cubicBezTo>
                        <a:pt x="895" y="60"/>
                        <a:pt x="900" y="55"/>
                        <a:pt x="904" y="49"/>
                      </a:cubicBezTo>
                      <a:cubicBezTo>
                        <a:pt x="912" y="35"/>
                        <a:pt x="907" y="16"/>
                        <a:pt x="893" y="8"/>
                      </a:cubicBezTo>
                      <a:cubicBezTo>
                        <a:pt x="878" y="0"/>
                        <a:pt x="860" y="4"/>
                        <a:pt x="852" y="19"/>
                      </a:cubicBezTo>
                      <a:cubicBezTo>
                        <a:pt x="848" y="25"/>
                        <a:pt x="847" y="32"/>
                        <a:pt x="849" y="39"/>
                      </a:cubicBezTo>
                      <a:cubicBezTo>
                        <a:pt x="849" y="39"/>
                        <a:pt x="849" y="39"/>
                        <a:pt x="849" y="39"/>
                      </a:cubicBezTo>
                      <a:cubicBezTo>
                        <a:pt x="851" y="45"/>
                        <a:pt x="848" y="52"/>
                        <a:pt x="842" y="57"/>
                      </a:cubicBezTo>
                      <a:cubicBezTo>
                        <a:pt x="841" y="57"/>
                        <a:pt x="840" y="58"/>
                        <a:pt x="839" y="58"/>
                      </a:cubicBezTo>
                      <a:cubicBezTo>
                        <a:pt x="760" y="13"/>
                        <a:pt x="760" y="13"/>
                        <a:pt x="760" y="13"/>
                      </a:cubicBezTo>
                      <a:cubicBezTo>
                        <a:pt x="704" y="111"/>
                        <a:pt x="598" y="177"/>
                        <a:pt x="476" y="177"/>
                      </a:cubicBezTo>
                      <a:cubicBezTo>
                        <a:pt x="355" y="177"/>
                        <a:pt x="249" y="111"/>
                        <a:pt x="192" y="13"/>
                      </a:cubicBezTo>
                      <a:cubicBezTo>
                        <a:pt x="112" y="60"/>
                        <a:pt x="112" y="60"/>
                        <a:pt x="112" y="60"/>
                      </a:cubicBezTo>
                      <a:cubicBezTo>
                        <a:pt x="113" y="66"/>
                        <a:pt x="118" y="71"/>
                        <a:pt x="124" y="72"/>
                      </a:cubicBezTo>
                      <a:cubicBezTo>
                        <a:pt x="124" y="72"/>
                        <a:pt x="124" y="72"/>
                        <a:pt x="124" y="72"/>
                      </a:cubicBezTo>
                      <a:cubicBezTo>
                        <a:pt x="130" y="75"/>
                        <a:pt x="136" y="79"/>
                        <a:pt x="140" y="85"/>
                      </a:cubicBezTo>
                      <a:cubicBezTo>
                        <a:pt x="148" y="100"/>
                        <a:pt x="143" y="118"/>
                        <a:pt x="128" y="126"/>
                      </a:cubicBezTo>
                      <a:cubicBezTo>
                        <a:pt x="114" y="135"/>
                        <a:pt x="96" y="130"/>
                        <a:pt x="87" y="116"/>
                      </a:cubicBezTo>
                      <a:cubicBezTo>
                        <a:pt x="84" y="109"/>
                        <a:pt x="83" y="102"/>
                        <a:pt x="84" y="95"/>
                      </a:cubicBezTo>
                      <a:cubicBezTo>
                        <a:pt x="86" y="90"/>
                        <a:pt x="84" y="83"/>
                        <a:pt x="79" y="79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95" y="289"/>
                        <a:pt x="273" y="400"/>
                        <a:pt x="476" y="400"/>
                      </a:cubicBezTo>
                      <a:cubicBezTo>
                        <a:pt x="680" y="400"/>
                        <a:pt x="858" y="289"/>
                        <a:pt x="953" y="125"/>
                      </a:cubicBezTo>
                      <a:lnTo>
                        <a:pt x="876" y="8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5618" name="Oval 18"/>
            <p:cNvSpPr>
              <a:spLocks noChangeArrowheads="1"/>
            </p:cNvSpPr>
            <p:nvPr/>
          </p:nvSpPr>
          <p:spPr bwMode="auto">
            <a:xfrm>
              <a:off x="1460" y="1637"/>
              <a:ext cx="345" cy="344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8F8F8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r-TR" sz="3800" noProof="1">
                <a:solidFill>
                  <a:srgbClr val="000000"/>
                </a:solidFill>
              </a:endParaRPr>
            </a:p>
          </p:txBody>
        </p: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İNFRARED-IR (KIZILÖTESİ) IŞINLARI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 descr="D:\DOKTOR\9-ISTUZMAN\1-EĞİTİM KURUMU\1. İstanbuluzman\ZZResim\Resim-İkon\Drive_Ubunt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63" y="1958413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hmet\Desktop\katarakt-ultraviyole_clip_image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5465002"/>
            <a:ext cx="4457700" cy="1242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4239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KAYNAK İŞLEMİ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2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8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Kaynak işlemi esnasında oluşan ark enerjisinin yaklaşık %15’i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radyasyon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şeklinde ortama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yayılır. </a:t>
            </a:r>
          </a:p>
          <a:p>
            <a:pPr lvl="1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Bu </a:t>
            </a:r>
            <a:r>
              <a:rPr lang="tr-T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ışınların dağılımı ise;</a:t>
            </a:r>
          </a:p>
          <a:p>
            <a:pPr marL="720000" lvl="1" indent="-288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%60 </a:t>
            </a: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İnfrared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(Kızılötesi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720000" lvl="1" indent="-288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%10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Ultraviyole (Morötesi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720000" lvl="1" indent="-288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%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30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Görünür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166" y="1342"/>
            <a:chExt cx="934" cy="934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66" y="1342"/>
              <a:ext cx="934" cy="934"/>
              <a:chOff x="1710" y="1035"/>
              <a:chExt cx="2316" cy="2316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3600000">
                <a:off x="1710" y="1035"/>
                <a:ext cx="2316" cy="2316"/>
                <a:chOff x="1710" y="1035"/>
                <a:chExt cx="2316" cy="2316"/>
              </a:xfrm>
            </p:grpSpPr>
            <p:sp>
              <p:nvSpPr>
                <p:cNvPr id="25624" name="Freeform 11"/>
                <p:cNvSpPr>
                  <a:spLocks/>
                </p:cNvSpPr>
                <p:nvPr/>
              </p:nvSpPr>
              <p:spPr bwMode="gray">
                <a:xfrm>
                  <a:off x="2866" y="1599"/>
                  <a:ext cx="1160" cy="1752"/>
                </a:xfrm>
                <a:custGeom>
                  <a:avLst/>
                  <a:gdLst>
                    <a:gd name="T0" fmla="*/ 688 w 794"/>
                    <a:gd name="T1" fmla="*/ 9 h 1200"/>
                    <a:gd name="T2" fmla="*/ 602 w 794"/>
                    <a:gd name="T3" fmla="*/ 59 h 1200"/>
                    <a:gd name="T4" fmla="*/ 598 w 794"/>
                    <a:gd name="T5" fmla="*/ 57 h 1200"/>
                    <a:gd name="T6" fmla="*/ 592 w 794"/>
                    <a:gd name="T7" fmla="*/ 40 h 1200"/>
                    <a:gd name="T8" fmla="*/ 589 w 794"/>
                    <a:gd name="T9" fmla="*/ 19 h 1200"/>
                    <a:gd name="T10" fmla="*/ 548 w 794"/>
                    <a:gd name="T11" fmla="*/ 8 h 1200"/>
                    <a:gd name="T12" fmla="*/ 537 w 794"/>
                    <a:gd name="T13" fmla="*/ 49 h 1200"/>
                    <a:gd name="T14" fmla="*/ 553 w 794"/>
                    <a:gd name="T15" fmla="*/ 62 h 1200"/>
                    <a:gd name="T16" fmla="*/ 553 w 794"/>
                    <a:gd name="T17" fmla="*/ 62 h 1200"/>
                    <a:gd name="T18" fmla="*/ 565 w 794"/>
                    <a:gd name="T19" fmla="*/ 76 h 1200"/>
                    <a:gd name="T20" fmla="*/ 565 w 794"/>
                    <a:gd name="T21" fmla="*/ 80 h 1200"/>
                    <a:gd name="T22" fmla="*/ 477 w 794"/>
                    <a:gd name="T23" fmla="*/ 131 h 1200"/>
                    <a:gd name="T24" fmla="*/ 551 w 794"/>
                    <a:gd name="T25" fmla="*/ 406 h 1200"/>
                    <a:gd name="T26" fmla="*/ 477 w 794"/>
                    <a:gd name="T27" fmla="*/ 681 h 1200"/>
                    <a:gd name="T28" fmla="*/ 0 w 794"/>
                    <a:gd name="T29" fmla="*/ 957 h 1200"/>
                    <a:gd name="T30" fmla="*/ 0 w 794"/>
                    <a:gd name="T31" fmla="*/ 1047 h 1200"/>
                    <a:gd name="T32" fmla="*/ 0 w 794"/>
                    <a:gd name="T33" fmla="*/ 1058 h 1200"/>
                    <a:gd name="T34" fmla="*/ 4 w 794"/>
                    <a:gd name="T35" fmla="*/ 1060 h 1200"/>
                    <a:gd name="T36" fmla="*/ 22 w 794"/>
                    <a:gd name="T37" fmla="*/ 1056 h 1200"/>
                    <a:gd name="T38" fmla="*/ 22 w 794"/>
                    <a:gd name="T39" fmla="*/ 1056 h 1200"/>
                    <a:gd name="T40" fmla="*/ 42 w 794"/>
                    <a:gd name="T41" fmla="*/ 1049 h 1200"/>
                    <a:gd name="T42" fmla="*/ 71 w 794"/>
                    <a:gd name="T43" fmla="*/ 1079 h 1200"/>
                    <a:gd name="T44" fmla="*/ 42 w 794"/>
                    <a:gd name="T45" fmla="*/ 1110 h 1200"/>
                    <a:gd name="T46" fmla="*/ 22 w 794"/>
                    <a:gd name="T47" fmla="*/ 1102 h 1200"/>
                    <a:gd name="T48" fmla="*/ 4 w 794"/>
                    <a:gd name="T49" fmla="*/ 1099 h 1200"/>
                    <a:gd name="T50" fmla="*/ 0 w 794"/>
                    <a:gd name="T51" fmla="*/ 1101 h 1200"/>
                    <a:gd name="T52" fmla="*/ 0 w 794"/>
                    <a:gd name="T53" fmla="*/ 1108 h 1200"/>
                    <a:gd name="T54" fmla="*/ 0 w 794"/>
                    <a:gd name="T55" fmla="*/ 1200 h 1200"/>
                    <a:gd name="T56" fmla="*/ 688 w 794"/>
                    <a:gd name="T57" fmla="*/ 803 h 1200"/>
                    <a:gd name="T58" fmla="*/ 794 w 794"/>
                    <a:gd name="T59" fmla="*/ 406 h 1200"/>
                    <a:gd name="T60" fmla="*/ 688 w 794"/>
                    <a:gd name="T61" fmla="*/ 9 h 12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794"/>
                    <a:gd name="T94" fmla="*/ 0 h 1200"/>
                    <a:gd name="T95" fmla="*/ 794 w 794"/>
                    <a:gd name="T96" fmla="*/ 1200 h 120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794" h="1200">
                      <a:moveTo>
                        <a:pt x="688" y="9"/>
                      </a:move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58"/>
                        <a:pt x="600" y="58"/>
                        <a:pt x="598" y="57"/>
                      </a:cubicBezTo>
                      <a:cubicBezTo>
                        <a:pt x="593" y="53"/>
                        <a:pt x="590" y="45"/>
                        <a:pt x="592" y="40"/>
                      </a:cubicBezTo>
                      <a:cubicBezTo>
                        <a:pt x="594" y="33"/>
                        <a:pt x="593" y="25"/>
                        <a:pt x="589" y="19"/>
                      </a:cubicBezTo>
                      <a:cubicBezTo>
                        <a:pt x="581" y="5"/>
                        <a:pt x="563" y="0"/>
                        <a:pt x="548" y="8"/>
                      </a:cubicBezTo>
                      <a:cubicBezTo>
                        <a:pt x="534" y="17"/>
                        <a:pt x="529" y="35"/>
                        <a:pt x="537" y="49"/>
                      </a:cubicBezTo>
                      <a:cubicBezTo>
                        <a:pt x="540" y="56"/>
                        <a:pt x="546" y="60"/>
                        <a:pt x="553" y="62"/>
                      </a:cubicBezTo>
                      <a:cubicBezTo>
                        <a:pt x="553" y="62"/>
                        <a:pt x="553" y="62"/>
                        <a:pt x="553" y="62"/>
                      </a:cubicBezTo>
                      <a:cubicBezTo>
                        <a:pt x="559" y="63"/>
                        <a:pt x="564" y="69"/>
                        <a:pt x="565" y="76"/>
                      </a:cubicBezTo>
                      <a:cubicBezTo>
                        <a:pt x="565" y="78"/>
                        <a:pt x="565" y="79"/>
                        <a:pt x="565" y="80"/>
                      </a:cubicBezTo>
                      <a:cubicBezTo>
                        <a:pt x="477" y="131"/>
                        <a:pt x="477" y="131"/>
                        <a:pt x="477" y="131"/>
                      </a:cubicBezTo>
                      <a:cubicBezTo>
                        <a:pt x="524" y="212"/>
                        <a:pt x="551" y="306"/>
                        <a:pt x="551" y="406"/>
                      </a:cubicBezTo>
                      <a:cubicBezTo>
                        <a:pt x="551" y="507"/>
                        <a:pt x="524" y="601"/>
                        <a:pt x="477" y="681"/>
                      </a:cubicBezTo>
                      <a:cubicBezTo>
                        <a:pt x="382" y="846"/>
                        <a:pt x="204" y="957"/>
                        <a:pt x="0" y="957"/>
                      </a:cubicBezTo>
                      <a:cubicBezTo>
                        <a:pt x="0" y="1047"/>
                        <a:pt x="0" y="1047"/>
                        <a:pt x="0" y="1047"/>
                      </a:cubicBezTo>
                      <a:cubicBezTo>
                        <a:pt x="0" y="1058"/>
                        <a:pt x="0" y="1058"/>
                        <a:pt x="0" y="1058"/>
                      </a:cubicBezTo>
                      <a:cubicBezTo>
                        <a:pt x="2" y="1058"/>
                        <a:pt x="3" y="1059"/>
                        <a:pt x="4" y="1060"/>
                      </a:cubicBezTo>
                      <a:cubicBezTo>
                        <a:pt x="10" y="1063"/>
                        <a:pt x="18" y="1061"/>
                        <a:pt x="22" y="1056"/>
                      </a:cubicBezTo>
                      <a:cubicBezTo>
                        <a:pt x="22" y="1056"/>
                        <a:pt x="22" y="1056"/>
                        <a:pt x="22" y="1056"/>
                      </a:cubicBezTo>
                      <a:cubicBezTo>
                        <a:pt x="27" y="1052"/>
                        <a:pt x="34" y="1049"/>
                        <a:pt x="42" y="1049"/>
                      </a:cubicBezTo>
                      <a:cubicBezTo>
                        <a:pt x="58" y="1049"/>
                        <a:pt x="71" y="1063"/>
                        <a:pt x="71" y="1079"/>
                      </a:cubicBezTo>
                      <a:cubicBezTo>
                        <a:pt x="71" y="1096"/>
                        <a:pt x="58" y="1110"/>
                        <a:pt x="42" y="1110"/>
                      </a:cubicBezTo>
                      <a:cubicBezTo>
                        <a:pt x="34" y="1110"/>
                        <a:pt x="27" y="1107"/>
                        <a:pt x="22" y="1102"/>
                      </a:cubicBezTo>
                      <a:cubicBezTo>
                        <a:pt x="18" y="1097"/>
                        <a:pt x="10" y="1096"/>
                        <a:pt x="4" y="1099"/>
                      </a:cubicBezTo>
                      <a:cubicBezTo>
                        <a:pt x="3" y="1099"/>
                        <a:pt x="2" y="1100"/>
                        <a:pt x="0" y="1101"/>
                      </a:cubicBezTo>
                      <a:cubicBezTo>
                        <a:pt x="0" y="1108"/>
                        <a:pt x="0" y="1108"/>
                        <a:pt x="0" y="1108"/>
                      </a:cubicBezTo>
                      <a:cubicBezTo>
                        <a:pt x="0" y="1200"/>
                        <a:pt x="0" y="1200"/>
                        <a:pt x="0" y="1200"/>
                      </a:cubicBezTo>
                      <a:cubicBezTo>
                        <a:pt x="294" y="1200"/>
                        <a:pt x="551" y="1040"/>
                        <a:pt x="688" y="803"/>
                      </a:cubicBezTo>
                      <a:cubicBezTo>
                        <a:pt x="755" y="686"/>
                        <a:pt x="794" y="551"/>
                        <a:pt x="794" y="406"/>
                      </a:cubicBezTo>
                      <a:cubicBezTo>
                        <a:pt x="794" y="262"/>
                        <a:pt x="755" y="126"/>
                        <a:pt x="688" y="9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5" name="Freeform 12"/>
                <p:cNvSpPr>
                  <a:spLocks/>
                </p:cNvSpPr>
                <p:nvPr/>
              </p:nvSpPr>
              <p:spPr bwMode="gray">
                <a:xfrm>
                  <a:off x="1710" y="1612"/>
                  <a:ext cx="1262" cy="1739"/>
                </a:xfrm>
                <a:custGeom>
                  <a:avLst/>
                  <a:gdLst>
                    <a:gd name="T0" fmla="*/ 835 w 864"/>
                    <a:gd name="T1" fmla="*/ 1040 h 1191"/>
                    <a:gd name="T2" fmla="*/ 815 w 864"/>
                    <a:gd name="T3" fmla="*/ 1047 h 1191"/>
                    <a:gd name="T4" fmla="*/ 815 w 864"/>
                    <a:gd name="T5" fmla="*/ 1047 h 1191"/>
                    <a:gd name="T6" fmla="*/ 797 w 864"/>
                    <a:gd name="T7" fmla="*/ 1051 h 1191"/>
                    <a:gd name="T8" fmla="*/ 793 w 864"/>
                    <a:gd name="T9" fmla="*/ 1049 h 1191"/>
                    <a:gd name="T10" fmla="*/ 793 w 864"/>
                    <a:gd name="T11" fmla="*/ 1038 h 1191"/>
                    <a:gd name="T12" fmla="*/ 793 w 864"/>
                    <a:gd name="T13" fmla="*/ 948 h 1191"/>
                    <a:gd name="T14" fmla="*/ 317 w 864"/>
                    <a:gd name="T15" fmla="*/ 672 h 1191"/>
                    <a:gd name="T16" fmla="*/ 243 w 864"/>
                    <a:gd name="T17" fmla="*/ 397 h 1191"/>
                    <a:gd name="T18" fmla="*/ 317 w 864"/>
                    <a:gd name="T19" fmla="*/ 122 h 1191"/>
                    <a:gd name="T20" fmla="*/ 231 w 864"/>
                    <a:gd name="T21" fmla="*/ 73 h 1191"/>
                    <a:gd name="T22" fmla="*/ 228 w 864"/>
                    <a:gd name="T23" fmla="*/ 75 h 1191"/>
                    <a:gd name="T24" fmla="*/ 221 w 864"/>
                    <a:gd name="T25" fmla="*/ 92 h 1191"/>
                    <a:gd name="T26" fmla="*/ 221 w 864"/>
                    <a:gd name="T27" fmla="*/ 92 h 1191"/>
                    <a:gd name="T28" fmla="*/ 218 w 864"/>
                    <a:gd name="T29" fmla="*/ 113 h 1191"/>
                    <a:gd name="T30" fmla="*/ 177 w 864"/>
                    <a:gd name="T31" fmla="*/ 123 h 1191"/>
                    <a:gd name="T32" fmla="*/ 166 w 864"/>
                    <a:gd name="T33" fmla="*/ 82 h 1191"/>
                    <a:gd name="T34" fmla="*/ 182 w 864"/>
                    <a:gd name="T35" fmla="*/ 69 h 1191"/>
                    <a:gd name="T36" fmla="*/ 194 w 864"/>
                    <a:gd name="T37" fmla="*/ 55 h 1191"/>
                    <a:gd name="T38" fmla="*/ 194 w 864"/>
                    <a:gd name="T39" fmla="*/ 51 h 1191"/>
                    <a:gd name="T40" fmla="*/ 106 w 864"/>
                    <a:gd name="T41" fmla="*/ 0 h 1191"/>
                    <a:gd name="T42" fmla="*/ 0 w 864"/>
                    <a:gd name="T43" fmla="*/ 397 h 1191"/>
                    <a:gd name="T44" fmla="*/ 106 w 864"/>
                    <a:gd name="T45" fmla="*/ 794 h 1191"/>
                    <a:gd name="T46" fmla="*/ 793 w 864"/>
                    <a:gd name="T47" fmla="*/ 1191 h 1191"/>
                    <a:gd name="T48" fmla="*/ 793 w 864"/>
                    <a:gd name="T49" fmla="*/ 1099 h 1191"/>
                    <a:gd name="T50" fmla="*/ 793 w 864"/>
                    <a:gd name="T51" fmla="*/ 1092 h 1191"/>
                    <a:gd name="T52" fmla="*/ 797 w 864"/>
                    <a:gd name="T53" fmla="*/ 1090 h 1191"/>
                    <a:gd name="T54" fmla="*/ 815 w 864"/>
                    <a:gd name="T55" fmla="*/ 1093 h 1191"/>
                    <a:gd name="T56" fmla="*/ 835 w 864"/>
                    <a:gd name="T57" fmla="*/ 1101 h 1191"/>
                    <a:gd name="T58" fmla="*/ 864 w 864"/>
                    <a:gd name="T59" fmla="*/ 1070 h 1191"/>
                    <a:gd name="T60" fmla="*/ 835 w 864"/>
                    <a:gd name="T61" fmla="*/ 1040 h 119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864"/>
                    <a:gd name="T94" fmla="*/ 0 h 1191"/>
                    <a:gd name="T95" fmla="*/ 864 w 864"/>
                    <a:gd name="T96" fmla="*/ 1191 h 119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864" h="1191">
                      <a:moveTo>
                        <a:pt x="835" y="1040"/>
                      </a:moveTo>
                      <a:cubicBezTo>
                        <a:pt x="827" y="1040"/>
                        <a:pt x="820" y="1043"/>
                        <a:pt x="815" y="1047"/>
                      </a:cubicBezTo>
                      <a:cubicBezTo>
                        <a:pt x="815" y="1047"/>
                        <a:pt x="815" y="1047"/>
                        <a:pt x="815" y="1047"/>
                      </a:cubicBezTo>
                      <a:cubicBezTo>
                        <a:pt x="811" y="1052"/>
                        <a:pt x="803" y="1054"/>
                        <a:pt x="797" y="1051"/>
                      </a:cubicBezTo>
                      <a:cubicBezTo>
                        <a:pt x="796" y="1050"/>
                        <a:pt x="795" y="1049"/>
                        <a:pt x="793" y="1049"/>
                      </a:cubicBezTo>
                      <a:cubicBezTo>
                        <a:pt x="793" y="1038"/>
                        <a:pt x="793" y="1038"/>
                        <a:pt x="793" y="1038"/>
                      </a:cubicBezTo>
                      <a:cubicBezTo>
                        <a:pt x="793" y="948"/>
                        <a:pt x="793" y="948"/>
                        <a:pt x="793" y="948"/>
                      </a:cubicBezTo>
                      <a:cubicBezTo>
                        <a:pt x="590" y="948"/>
                        <a:pt x="412" y="837"/>
                        <a:pt x="317" y="672"/>
                      </a:cubicBezTo>
                      <a:cubicBezTo>
                        <a:pt x="270" y="592"/>
                        <a:pt x="243" y="498"/>
                        <a:pt x="243" y="397"/>
                      </a:cubicBezTo>
                      <a:cubicBezTo>
                        <a:pt x="243" y="297"/>
                        <a:pt x="270" y="203"/>
                        <a:pt x="317" y="122"/>
                      </a:cubicBezTo>
                      <a:cubicBezTo>
                        <a:pt x="231" y="73"/>
                        <a:pt x="231" y="73"/>
                        <a:pt x="231" y="73"/>
                      </a:cubicBezTo>
                      <a:cubicBezTo>
                        <a:pt x="230" y="73"/>
                        <a:pt x="229" y="74"/>
                        <a:pt x="228" y="75"/>
                      </a:cubicBezTo>
                      <a:cubicBezTo>
                        <a:pt x="222" y="79"/>
                        <a:pt x="219" y="86"/>
                        <a:pt x="221" y="92"/>
                      </a:cubicBezTo>
                      <a:cubicBezTo>
                        <a:pt x="221" y="92"/>
                        <a:pt x="221" y="92"/>
                        <a:pt x="221" y="92"/>
                      </a:cubicBezTo>
                      <a:cubicBezTo>
                        <a:pt x="223" y="99"/>
                        <a:pt x="222" y="106"/>
                        <a:pt x="218" y="113"/>
                      </a:cubicBezTo>
                      <a:cubicBezTo>
                        <a:pt x="210" y="127"/>
                        <a:pt x="192" y="131"/>
                        <a:pt x="177" y="123"/>
                      </a:cubicBezTo>
                      <a:cubicBezTo>
                        <a:pt x="163" y="115"/>
                        <a:pt x="158" y="96"/>
                        <a:pt x="166" y="82"/>
                      </a:cubicBezTo>
                      <a:cubicBezTo>
                        <a:pt x="169" y="76"/>
                        <a:pt x="175" y="71"/>
                        <a:pt x="182" y="69"/>
                      </a:cubicBezTo>
                      <a:cubicBezTo>
                        <a:pt x="188" y="68"/>
                        <a:pt x="193" y="62"/>
                        <a:pt x="194" y="55"/>
                      </a:cubicBezTo>
                      <a:cubicBezTo>
                        <a:pt x="194" y="54"/>
                        <a:pt x="194" y="52"/>
                        <a:pt x="194" y="51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38" y="117"/>
                        <a:pt x="0" y="253"/>
                        <a:pt x="0" y="397"/>
                      </a:cubicBezTo>
                      <a:cubicBezTo>
                        <a:pt x="0" y="542"/>
                        <a:pt x="38" y="677"/>
                        <a:pt x="106" y="794"/>
                      </a:cubicBezTo>
                      <a:cubicBezTo>
                        <a:pt x="243" y="1031"/>
                        <a:pt x="500" y="1191"/>
                        <a:pt x="793" y="1191"/>
                      </a:cubicBezTo>
                      <a:cubicBezTo>
                        <a:pt x="793" y="1099"/>
                        <a:pt x="793" y="1099"/>
                        <a:pt x="793" y="1099"/>
                      </a:cubicBezTo>
                      <a:cubicBezTo>
                        <a:pt x="793" y="1092"/>
                        <a:pt x="793" y="1092"/>
                        <a:pt x="793" y="1092"/>
                      </a:cubicBezTo>
                      <a:cubicBezTo>
                        <a:pt x="795" y="1091"/>
                        <a:pt x="796" y="1090"/>
                        <a:pt x="797" y="1090"/>
                      </a:cubicBezTo>
                      <a:cubicBezTo>
                        <a:pt x="803" y="1087"/>
                        <a:pt x="811" y="1088"/>
                        <a:pt x="815" y="1093"/>
                      </a:cubicBezTo>
                      <a:cubicBezTo>
                        <a:pt x="820" y="1098"/>
                        <a:pt x="827" y="1101"/>
                        <a:pt x="835" y="1101"/>
                      </a:cubicBezTo>
                      <a:cubicBezTo>
                        <a:pt x="851" y="1101"/>
                        <a:pt x="864" y="1087"/>
                        <a:pt x="864" y="1070"/>
                      </a:cubicBezTo>
                      <a:cubicBezTo>
                        <a:pt x="864" y="1054"/>
                        <a:pt x="851" y="1040"/>
                        <a:pt x="835" y="1040"/>
                      </a:cubicBezTo>
                      <a:close/>
                    </a:path>
                  </a:pathLst>
                </a:custGeom>
                <a:solidFill>
                  <a:srgbClr val="A90404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6" name="Freeform 13"/>
                <p:cNvSpPr>
                  <a:spLocks/>
                </p:cNvSpPr>
                <p:nvPr/>
              </p:nvSpPr>
              <p:spPr bwMode="gray">
                <a:xfrm>
                  <a:off x="1862" y="1035"/>
                  <a:ext cx="2010" cy="768"/>
                </a:xfrm>
                <a:custGeom>
                  <a:avLst/>
                  <a:gdLst>
                    <a:gd name="T0" fmla="*/ 1164 w 1375"/>
                    <a:gd name="T1" fmla="*/ 518 h 527"/>
                    <a:gd name="T2" fmla="*/ 1252 w 1375"/>
                    <a:gd name="T3" fmla="*/ 467 h 527"/>
                    <a:gd name="T4" fmla="*/ 1252 w 1375"/>
                    <a:gd name="T5" fmla="*/ 463 h 527"/>
                    <a:gd name="T6" fmla="*/ 1240 w 1375"/>
                    <a:gd name="T7" fmla="*/ 449 h 527"/>
                    <a:gd name="T8" fmla="*/ 1240 w 1375"/>
                    <a:gd name="T9" fmla="*/ 449 h 527"/>
                    <a:gd name="T10" fmla="*/ 1224 w 1375"/>
                    <a:gd name="T11" fmla="*/ 436 h 527"/>
                    <a:gd name="T12" fmla="*/ 1235 w 1375"/>
                    <a:gd name="T13" fmla="*/ 395 h 527"/>
                    <a:gd name="T14" fmla="*/ 1276 w 1375"/>
                    <a:gd name="T15" fmla="*/ 406 h 527"/>
                    <a:gd name="T16" fmla="*/ 1279 w 1375"/>
                    <a:gd name="T17" fmla="*/ 427 h 527"/>
                    <a:gd name="T18" fmla="*/ 1285 w 1375"/>
                    <a:gd name="T19" fmla="*/ 444 h 527"/>
                    <a:gd name="T20" fmla="*/ 1289 w 1375"/>
                    <a:gd name="T21" fmla="*/ 446 h 527"/>
                    <a:gd name="T22" fmla="*/ 1375 w 1375"/>
                    <a:gd name="T23" fmla="*/ 396 h 527"/>
                    <a:gd name="T24" fmla="*/ 687 w 1375"/>
                    <a:gd name="T25" fmla="*/ 0 h 527"/>
                    <a:gd name="T26" fmla="*/ 0 w 1375"/>
                    <a:gd name="T27" fmla="*/ 396 h 527"/>
                    <a:gd name="T28" fmla="*/ 88 w 1375"/>
                    <a:gd name="T29" fmla="*/ 447 h 527"/>
                    <a:gd name="T30" fmla="*/ 88 w 1375"/>
                    <a:gd name="T31" fmla="*/ 451 h 527"/>
                    <a:gd name="T32" fmla="*/ 76 w 1375"/>
                    <a:gd name="T33" fmla="*/ 465 h 527"/>
                    <a:gd name="T34" fmla="*/ 60 w 1375"/>
                    <a:gd name="T35" fmla="*/ 478 h 527"/>
                    <a:gd name="T36" fmla="*/ 71 w 1375"/>
                    <a:gd name="T37" fmla="*/ 519 h 527"/>
                    <a:gd name="T38" fmla="*/ 112 w 1375"/>
                    <a:gd name="T39" fmla="*/ 509 h 527"/>
                    <a:gd name="T40" fmla="*/ 115 w 1375"/>
                    <a:gd name="T41" fmla="*/ 488 h 527"/>
                    <a:gd name="T42" fmla="*/ 115 w 1375"/>
                    <a:gd name="T43" fmla="*/ 488 h 527"/>
                    <a:gd name="T44" fmla="*/ 122 w 1375"/>
                    <a:gd name="T45" fmla="*/ 471 h 527"/>
                    <a:gd name="T46" fmla="*/ 125 w 1375"/>
                    <a:gd name="T47" fmla="*/ 469 h 527"/>
                    <a:gd name="T48" fmla="*/ 211 w 1375"/>
                    <a:gd name="T49" fmla="*/ 518 h 527"/>
                    <a:gd name="T50" fmla="*/ 687 w 1375"/>
                    <a:gd name="T51" fmla="*/ 243 h 527"/>
                    <a:gd name="T52" fmla="*/ 1164 w 1375"/>
                    <a:gd name="T53" fmla="*/ 518 h 52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375"/>
                    <a:gd name="T82" fmla="*/ 0 h 527"/>
                    <a:gd name="T83" fmla="*/ 1375 w 1375"/>
                    <a:gd name="T84" fmla="*/ 527 h 52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375" h="527">
                      <a:moveTo>
                        <a:pt x="1164" y="518"/>
                      </a:moveTo>
                      <a:cubicBezTo>
                        <a:pt x="1252" y="467"/>
                        <a:pt x="1252" y="467"/>
                        <a:pt x="1252" y="467"/>
                      </a:cubicBezTo>
                      <a:cubicBezTo>
                        <a:pt x="1252" y="466"/>
                        <a:pt x="1252" y="465"/>
                        <a:pt x="1252" y="463"/>
                      </a:cubicBezTo>
                      <a:cubicBezTo>
                        <a:pt x="1251" y="456"/>
                        <a:pt x="1246" y="450"/>
                        <a:pt x="1240" y="449"/>
                      </a:cubicBezTo>
                      <a:cubicBezTo>
                        <a:pt x="1240" y="449"/>
                        <a:pt x="1240" y="449"/>
                        <a:pt x="1240" y="449"/>
                      </a:cubicBezTo>
                      <a:cubicBezTo>
                        <a:pt x="1233" y="447"/>
                        <a:pt x="1227" y="443"/>
                        <a:pt x="1224" y="436"/>
                      </a:cubicBezTo>
                      <a:cubicBezTo>
                        <a:pt x="1216" y="422"/>
                        <a:pt x="1221" y="404"/>
                        <a:pt x="1235" y="395"/>
                      </a:cubicBezTo>
                      <a:cubicBezTo>
                        <a:pt x="1250" y="387"/>
                        <a:pt x="1268" y="392"/>
                        <a:pt x="1276" y="406"/>
                      </a:cubicBezTo>
                      <a:cubicBezTo>
                        <a:pt x="1280" y="412"/>
                        <a:pt x="1281" y="420"/>
                        <a:pt x="1279" y="427"/>
                      </a:cubicBezTo>
                      <a:cubicBezTo>
                        <a:pt x="1277" y="432"/>
                        <a:pt x="1280" y="440"/>
                        <a:pt x="1285" y="444"/>
                      </a:cubicBezTo>
                      <a:cubicBezTo>
                        <a:pt x="1287" y="445"/>
                        <a:pt x="1288" y="445"/>
                        <a:pt x="1289" y="446"/>
                      </a:cubicBezTo>
                      <a:cubicBezTo>
                        <a:pt x="1375" y="396"/>
                        <a:pt x="1375" y="396"/>
                        <a:pt x="1375" y="396"/>
                      </a:cubicBezTo>
                      <a:cubicBezTo>
                        <a:pt x="1238" y="159"/>
                        <a:pt x="981" y="0"/>
                        <a:pt x="687" y="0"/>
                      </a:cubicBezTo>
                      <a:cubicBezTo>
                        <a:pt x="394" y="0"/>
                        <a:pt x="137" y="159"/>
                        <a:pt x="0" y="396"/>
                      </a:cubicBezTo>
                      <a:cubicBezTo>
                        <a:pt x="88" y="447"/>
                        <a:pt x="88" y="447"/>
                        <a:pt x="88" y="447"/>
                      </a:cubicBezTo>
                      <a:cubicBezTo>
                        <a:pt x="88" y="448"/>
                        <a:pt x="88" y="450"/>
                        <a:pt x="88" y="451"/>
                      </a:cubicBezTo>
                      <a:cubicBezTo>
                        <a:pt x="87" y="458"/>
                        <a:pt x="82" y="464"/>
                        <a:pt x="76" y="465"/>
                      </a:cubicBezTo>
                      <a:cubicBezTo>
                        <a:pt x="69" y="467"/>
                        <a:pt x="63" y="472"/>
                        <a:pt x="60" y="478"/>
                      </a:cubicBezTo>
                      <a:cubicBezTo>
                        <a:pt x="52" y="492"/>
                        <a:pt x="57" y="511"/>
                        <a:pt x="71" y="519"/>
                      </a:cubicBezTo>
                      <a:cubicBezTo>
                        <a:pt x="86" y="527"/>
                        <a:pt x="104" y="523"/>
                        <a:pt x="112" y="509"/>
                      </a:cubicBezTo>
                      <a:cubicBezTo>
                        <a:pt x="116" y="502"/>
                        <a:pt x="117" y="495"/>
                        <a:pt x="115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3" y="482"/>
                        <a:pt x="116" y="475"/>
                        <a:pt x="122" y="471"/>
                      </a:cubicBezTo>
                      <a:cubicBezTo>
                        <a:pt x="123" y="470"/>
                        <a:pt x="124" y="469"/>
                        <a:pt x="125" y="469"/>
                      </a:cubicBezTo>
                      <a:cubicBezTo>
                        <a:pt x="211" y="518"/>
                        <a:pt x="211" y="518"/>
                        <a:pt x="211" y="518"/>
                      </a:cubicBezTo>
                      <a:cubicBezTo>
                        <a:pt x="306" y="354"/>
                        <a:pt x="484" y="243"/>
                        <a:pt x="687" y="243"/>
                      </a:cubicBezTo>
                      <a:cubicBezTo>
                        <a:pt x="891" y="243"/>
                        <a:pt x="1069" y="354"/>
                        <a:pt x="1164" y="518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7200000">
                <a:off x="2059" y="1386"/>
                <a:ext cx="1616" cy="1614"/>
                <a:chOff x="2060" y="1387"/>
                <a:chExt cx="1616" cy="1614"/>
              </a:xfrm>
            </p:grpSpPr>
            <p:sp>
              <p:nvSpPr>
                <p:cNvPr id="25621" name="Freeform 15"/>
                <p:cNvSpPr>
                  <a:spLocks/>
                </p:cNvSpPr>
                <p:nvPr/>
              </p:nvSpPr>
              <p:spPr bwMode="gray">
                <a:xfrm>
                  <a:off x="2060" y="1387"/>
                  <a:ext cx="808" cy="1225"/>
                </a:xfrm>
                <a:custGeom>
                  <a:avLst/>
                  <a:gdLst>
                    <a:gd name="T0" fmla="*/ 550 w 550"/>
                    <a:gd name="T1" fmla="*/ 132 h 836"/>
                    <a:gd name="T2" fmla="*/ 547 w 550"/>
                    <a:gd name="T3" fmla="*/ 130 h 836"/>
                    <a:gd name="T4" fmla="*/ 529 w 550"/>
                    <a:gd name="T5" fmla="*/ 133 h 836"/>
                    <a:gd name="T6" fmla="*/ 529 w 550"/>
                    <a:gd name="T7" fmla="*/ 133 h 836"/>
                    <a:gd name="T8" fmla="*/ 509 w 550"/>
                    <a:gd name="T9" fmla="*/ 141 h 836"/>
                    <a:gd name="T10" fmla="*/ 480 w 550"/>
                    <a:gd name="T11" fmla="*/ 111 h 836"/>
                    <a:gd name="T12" fmla="*/ 509 w 550"/>
                    <a:gd name="T13" fmla="*/ 80 h 836"/>
                    <a:gd name="T14" fmla="*/ 529 w 550"/>
                    <a:gd name="T15" fmla="*/ 88 h 836"/>
                    <a:gd name="T16" fmla="*/ 547 w 550"/>
                    <a:gd name="T17" fmla="*/ 91 h 836"/>
                    <a:gd name="T18" fmla="*/ 550 w 550"/>
                    <a:gd name="T19" fmla="*/ 89 h 836"/>
                    <a:gd name="T20" fmla="*/ 550 w 550"/>
                    <a:gd name="T21" fmla="*/ 82 h 836"/>
                    <a:gd name="T22" fmla="*/ 550 w 550"/>
                    <a:gd name="T23" fmla="*/ 0 h 836"/>
                    <a:gd name="T24" fmla="*/ 0 w 550"/>
                    <a:gd name="T25" fmla="*/ 550 h 836"/>
                    <a:gd name="T26" fmla="*/ 74 w 550"/>
                    <a:gd name="T27" fmla="*/ 825 h 836"/>
                    <a:gd name="T28" fmla="*/ 153 w 550"/>
                    <a:gd name="T29" fmla="*/ 780 h 836"/>
                    <a:gd name="T30" fmla="*/ 158 w 550"/>
                    <a:gd name="T31" fmla="*/ 796 h 836"/>
                    <a:gd name="T32" fmla="*/ 161 w 550"/>
                    <a:gd name="T33" fmla="*/ 817 h 836"/>
                    <a:gd name="T34" fmla="*/ 202 w 550"/>
                    <a:gd name="T35" fmla="*/ 827 h 836"/>
                    <a:gd name="T36" fmla="*/ 214 w 550"/>
                    <a:gd name="T37" fmla="*/ 786 h 836"/>
                    <a:gd name="T38" fmla="*/ 198 w 550"/>
                    <a:gd name="T39" fmla="*/ 773 h 836"/>
                    <a:gd name="T40" fmla="*/ 198 w 550"/>
                    <a:gd name="T41" fmla="*/ 773 h 836"/>
                    <a:gd name="T42" fmla="*/ 186 w 550"/>
                    <a:gd name="T43" fmla="*/ 761 h 836"/>
                    <a:gd name="T44" fmla="*/ 266 w 550"/>
                    <a:gd name="T45" fmla="*/ 714 h 836"/>
                    <a:gd name="T46" fmla="*/ 222 w 550"/>
                    <a:gd name="T47" fmla="*/ 550 h 836"/>
                    <a:gd name="T48" fmla="*/ 550 w 550"/>
                    <a:gd name="T49" fmla="*/ 222 h 836"/>
                    <a:gd name="T50" fmla="*/ 550 w 550"/>
                    <a:gd name="T51" fmla="*/ 143 h 836"/>
                    <a:gd name="T52" fmla="*/ 550 w 550"/>
                    <a:gd name="T53" fmla="*/ 132 h 8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0"/>
                    <a:gd name="T82" fmla="*/ 0 h 836"/>
                    <a:gd name="T83" fmla="*/ 550 w 550"/>
                    <a:gd name="T84" fmla="*/ 836 h 8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0" h="836">
                      <a:moveTo>
                        <a:pt x="550" y="132"/>
                      </a:moveTo>
                      <a:cubicBezTo>
                        <a:pt x="549" y="131"/>
                        <a:pt x="548" y="131"/>
                        <a:pt x="547" y="130"/>
                      </a:cubicBezTo>
                      <a:cubicBezTo>
                        <a:pt x="540" y="127"/>
                        <a:pt x="533" y="129"/>
                        <a:pt x="529" y="133"/>
                      </a:cubicBezTo>
                      <a:cubicBezTo>
                        <a:pt x="529" y="133"/>
                        <a:pt x="529" y="133"/>
                        <a:pt x="529" y="133"/>
                      </a:cubicBezTo>
                      <a:cubicBezTo>
                        <a:pt x="523" y="138"/>
                        <a:pt x="517" y="141"/>
                        <a:pt x="509" y="141"/>
                      </a:cubicBezTo>
                      <a:cubicBezTo>
                        <a:pt x="493" y="141"/>
                        <a:pt x="480" y="127"/>
                        <a:pt x="480" y="111"/>
                      </a:cubicBezTo>
                      <a:cubicBezTo>
                        <a:pt x="480" y="94"/>
                        <a:pt x="493" y="80"/>
                        <a:pt x="509" y="80"/>
                      </a:cubicBezTo>
                      <a:cubicBezTo>
                        <a:pt x="517" y="80"/>
                        <a:pt x="524" y="83"/>
                        <a:pt x="529" y="88"/>
                      </a:cubicBezTo>
                      <a:cubicBezTo>
                        <a:pt x="533" y="93"/>
                        <a:pt x="540" y="94"/>
                        <a:pt x="547" y="91"/>
                      </a:cubicBezTo>
                      <a:cubicBezTo>
                        <a:pt x="548" y="91"/>
                        <a:pt x="549" y="90"/>
                        <a:pt x="550" y="89"/>
                      </a:cubicBezTo>
                      <a:cubicBezTo>
                        <a:pt x="550" y="82"/>
                        <a:pt x="550" y="82"/>
                        <a:pt x="550" y="82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246" y="0"/>
                        <a:pt x="0" y="246"/>
                        <a:pt x="0" y="550"/>
                      </a:cubicBezTo>
                      <a:cubicBezTo>
                        <a:pt x="0" y="651"/>
                        <a:pt x="27" y="745"/>
                        <a:pt x="74" y="825"/>
                      </a:cubicBezTo>
                      <a:cubicBezTo>
                        <a:pt x="153" y="780"/>
                        <a:pt x="153" y="780"/>
                        <a:pt x="153" y="780"/>
                      </a:cubicBezTo>
                      <a:cubicBezTo>
                        <a:pt x="158" y="784"/>
                        <a:pt x="160" y="791"/>
                        <a:pt x="158" y="796"/>
                      </a:cubicBezTo>
                      <a:cubicBezTo>
                        <a:pt x="157" y="803"/>
                        <a:pt x="158" y="810"/>
                        <a:pt x="161" y="817"/>
                      </a:cubicBezTo>
                      <a:cubicBezTo>
                        <a:pt x="170" y="831"/>
                        <a:pt x="188" y="836"/>
                        <a:pt x="202" y="827"/>
                      </a:cubicBezTo>
                      <a:cubicBezTo>
                        <a:pt x="217" y="819"/>
                        <a:pt x="222" y="801"/>
                        <a:pt x="214" y="786"/>
                      </a:cubicBezTo>
                      <a:cubicBezTo>
                        <a:pt x="210" y="780"/>
                        <a:pt x="204" y="776"/>
                        <a:pt x="198" y="773"/>
                      </a:cubicBezTo>
                      <a:cubicBezTo>
                        <a:pt x="198" y="773"/>
                        <a:pt x="198" y="773"/>
                        <a:pt x="198" y="773"/>
                      </a:cubicBezTo>
                      <a:cubicBezTo>
                        <a:pt x="192" y="772"/>
                        <a:pt x="187" y="767"/>
                        <a:pt x="186" y="761"/>
                      </a:cubicBezTo>
                      <a:cubicBezTo>
                        <a:pt x="266" y="714"/>
                        <a:pt x="266" y="714"/>
                        <a:pt x="266" y="714"/>
                      </a:cubicBezTo>
                      <a:cubicBezTo>
                        <a:pt x="238" y="666"/>
                        <a:pt x="222" y="610"/>
                        <a:pt x="222" y="550"/>
                      </a:cubicBezTo>
                      <a:cubicBezTo>
                        <a:pt x="222" y="369"/>
                        <a:pt x="369" y="222"/>
                        <a:pt x="550" y="222"/>
                      </a:cubicBezTo>
                      <a:cubicBezTo>
                        <a:pt x="550" y="143"/>
                        <a:pt x="550" y="143"/>
                        <a:pt x="550" y="143"/>
                      </a:cubicBezTo>
                      <a:lnTo>
                        <a:pt x="550" y="132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2" name="Freeform 16"/>
                <p:cNvSpPr>
                  <a:spLocks/>
                </p:cNvSpPr>
                <p:nvPr/>
              </p:nvSpPr>
              <p:spPr bwMode="gray">
                <a:xfrm>
                  <a:off x="2764" y="1387"/>
                  <a:ext cx="912" cy="1210"/>
                </a:xfrm>
                <a:custGeom>
                  <a:avLst/>
                  <a:gdLst>
                    <a:gd name="T0" fmla="*/ 70 w 621"/>
                    <a:gd name="T1" fmla="*/ 0 h 826"/>
                    <a:gd name="T2" fmla="*/ 70 w 621"/>
                    <a:gd name="T3" fmla="*/ 82 h 826"/>
                    <a:gd name="T4" fmla="*/ 70 w 621"/>
                    <a:gd name="T5" fmla="*/ 89 h 826"/>
                    <a:gd name="T6" fmla="*/ 67 w 621"/>
                    <a:gd name="T7" fmla="*/ 91 h 826"/>
                    <a:gd name="T8" fmla="*/ 49 w 621"/>
                    <a:gd name="T9" fmla="*/ 88 h 826"/>
                    <a:gd name="T10" fmla="*/ 29 w 621"/>
                    <a:gd name="T11" fmla="*/ 80 h 826"/>
                    <a:gd name="T12" fmla="*/ 0 w 621"/>
                    <a:gd name="T13" fmla="*/ 111 h 826"/>
                    <a:gd name="T14" fmla="*/ 29 w 621"/>
                    <a:gd name="T15" fmla="*/ 141 h 826"/>
                    <a:gd name="T16" fmla="*/ 49 w 621"/>
                    <a:gd name="T17" fmla="*/ 133 h 826"/>
                    <a:gd name="T18" fmla="*/ 49 w 621"/>
                    <a:gd name="T19" fmla="*/ 133 h 826"/>
                    <a:gd name="T20" fmla="*/ 67 w 621"/>
                    <a:gd name="T21" fmla="*/ 130 h 826"/>
                    <a:gd name="T22" fmla="*/ 70 w 621"/>
                    <a:gd name="T23" fmla="*/ 132 h 826"/>
                    <a:gd name="T24" fmla="*/ 70 w 621"/>
                    <a:gd name="T25" fmla="*/ 143 h 826"/>
                    <a:gd name="T26" fmla="*/ 70 w 621"/>
                    <a:gd name="T27" fmla="*/ 222 h 826"/>
                    <a:gd name="T28" fmla="*/ 70 w 621"/>
                    <a:gd name="T29" fmla="*/ 222 h 826"/>
                    <a:gd name="T30" fmla="*/ 398 w 621"/>
                    <a:gd name="T31" fmla="*/ 550 h 826"/>
                    <a:gd name="T32" fmla="*/ 354 w 621"/>
                    <a:gd name="T33" fmla="*/ 714 h 826"/>
                    <a:gd name="T34" fmla="*/ 433 w 621"/>
                    <a:gd name="T35" fmla="*/ 759 h 826"/>
                    <a:gd name="T36" fmla="*/ 436 w 621"/>
                    <a:gd name="T37" fmla="*/ 758 h 826"/>
                    <a:gd name="T38" fmla="*/ 443 w 621"/>
                    <a:gd name="T39" fmla="*/ 740 h 826"/>
                    <a:gd name="T40" fmla="*/ 443 w 621"/>
                    <a:gd name="T41" fmla="*/ 740 h 826"/>
                    <a:gd name="T42" fmla="*/ 446 w 621"/>
                    <a:gd name="T43" fmla="*/ 720 h 826"/>
                    <a:gd name="T44" fmla="*/ 487 w 621"/>
                    <a:gd name="T45" fmla="*/ 709 h 826"/>
                    <a:gd name="T46" fmla="*/ 498 w 621"/>
                    <a:gd name="T47" fmla="*/ 750 h 826"/>
                    <a:gd name="T48" fmla="*/ 482 w 621"/>
                    <a:gd name="T49" fmla="*/ 763 h 826"/>
                    <a:gd name="T50" fmla="*/ 470 w 621"/>
                    <a:gd name="T51" fmla="*/ 777 h 826"/>
                    <a:gd name="T52" fmla="*/ 470 w 621"/>
                    <a:gd name="T53" fmla="*/ 781 h 826"/>
                    <a:gd name="T54" fmla="*/ 547 w 621"/>
                    <a:gd name="T55" fmla="*/ 826 h 826"/>
                    <a:gd name="T56" fmla="*/ 621 w 621"/>
                    <a:gd name="T57" fmla="*/ 550 h 826"/>
                    <a:gd name="T58" fmla="*/ 70 w 621"/>
                    <a:gd name="T59" fmla="*/ 0 h 82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21"/>
                    <a:gd name="T91" fmla="*/ 0 h 826"/>
                    <a:gd name="T92" fmla="*/ 621 w 621"/>
                    <a:gd name="T93" fmla="*/ 826 h 82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21" h="826">
                      <a:moveTo>
                        <a:pt x="70" y="0"/>
                      </a:moveTo>
                      <a:cubicBezTo>
                        <a:pt x="70" y="82"/>
                        <a:pt x="70" y="82"/>
                        <a:pt x="70" y="82"/>
                      </a:cubicBezTo>
                      <a:cubicBezTo>
                        <a:pt x="70" y="89"/>
                        <a:pt x="70" y="89"/>
                        <a:pt x="70" y="89"/>
                      </a:cubicBezTo>
                      <a:cubicBezTo>
                        <a:pt x="69" y="90"/>
                        <a:pt x="68" y="91"/>
                        <a:pt x="67" y="91"/>
                      </a:cubicBezTo>
                      <a:cubicBezTo>
                        <a:pt x="60" y="94"/>
                        <a:pt x="53" y="93"/>
                        <a:pt x="49" y="88"/>
                      </a:cubicBezTo>
                      <a:cubicBezTo>
                        <a:pt x="44" y="83"/>
                        <a:pt x="37" y="80"/>
                        <a:pt x="29" y="80"/>
                      </a:cubicBezTo>
                      <a:cubicBezTo>
                        <a:pt x="13" y="80"/>
                        <a:pt x="0" y="94"/>
                        <a:pt x="0" y="111"/>
                      </a:cubicBezTo>
                      <a:cubicBezTo>
                        <a:pt x="0" y="127"/>
                        <a:pt x="13" y="141"/>
                        <a:pt x="29" y="141"/>
                      </a:cubicBezTo>
                      <a:cubicBezTo>
                        <a:pt x="37" y="141"/>
                        <a:pt x="43" y="138"/>
                        <a:pt x="49" y="133"/>
                      </a:cubicBezTo>
                      <a:cubicBezTo>
                        <a:pt x="49" y="133"/>
                        <a:pt x="49" y="133"/>
                        <a:pt x="49" y="133"/>
                      </a:cubicBezTo>
                      <a:cubicBezTo>
                        <a:pt x="53" y="129"/>
                        <a:pt x="60" y="127"/>
                        <a:pt x="67" y="130"/>
                      </a:cubicBezTo>
                      <a:cubicBezTo>
                        <a:pt x="68" y="131"/>
                        <a:pt x="69" y="131"/>
                        <a:pt x="70" y="132"/>
                      </a:cubicBezTo>
                      <a:cubicBezTo>
                        <a:pt x="70" y="143"/>
                        <a:pt x="70" y="143"/>
                        <a:pt x="70" y="143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252" y="222"/>
                        <a:pt x="398" y="369"/>
                        <a:pt x="398" y="550"/>
                      </a:cubicBezTo>
                      <a:cubicBezTo>
                        <a:pt x="398" y="610"/>
                        <a:pt x="382" y="666"/>
                        <a:pt x="354" y="714"/>
                      </a:cubicBezTo>
                      <a:cubicBezTo>
                        <a:pt x="433" y="759"/>
                        <a:pt x="433" y="759"/>
                        <a:pt x="433" y="759"/>
                      </a:cubicBezTo>
                      <a:cubicBezTo>
                        <a:pt x="434" y="759"/>
                        <a:pt x="435" y="758"/>
                        <a:pt x="436" y="758"/>
                      </a:cubicBezTo>
                      <a:cubicBezTo>
                        <a:pt x="442" y="753"/>
                        <a:pt x="445" y="746"/>
                        <a:pt x="443" y="740"/>
                      </a:cubicBezTo>
                      <a:cubicBezTo>
                        <a:pt x="443" y="740"/>
                        <a:pt x="443" y="740"/>
                        <a:pt x="443" y="740"/>
                      </a:cubicBezTo>
                      <a:cubicBezTo>
                        <a:pt x="441" y="733"/>
                        <a:pt x="442" y="726"/>
                        <a:pt x="446" y="720"/>
                      </a:cubicBezTo>
                      <a:cubicBezTo>
                        <a:pt x="454" y="705"/>
                        <a:pt x="472" y="701"/>
                        <a:pt x="487" y="709"/>
                      </a:cubicBezTo>
                      <a:cubicBezTo>
                        <a:pt x="501" y="717"/>
                        <a:pt x="506" y="736"/>
                        <a:pt x="498" y="750"/>
                      </a:cubicBezTo>
                      <a:cubicBezTo>
                        <a:pt x="494" y="756"/>
                        <a:pt x="489" y="761"/>
                        <a:pt x="482" y="763"/>
                      </a:cubicBezTo>
                      <a:cubicBezTo>
                        <a:pt x="476" y="764"/>
                        <a:pt x="471" y="770"/>
                        <a:pt x="470" y="777"/>
                      </a:cubicBezTo>
                      <a:cubicBezTo>
                        <a:pt x="470" y="778"/>
                        <a:pt x="470" y="780"/>
                        <a:pt x="470" y="781"/>
                      </a:cubicBezTo>
                      <a:cubicBezTo>
                        <a:pt x="547" y="826"/>
                        <a:pt x="547" y="826"/>
                        <a:pt x="547" y="826"/>
                      </a:cubicBezTo>
                      <a:cubicBezTo>
                        <a:pt x="594" y="745"/>
                        <a:pt x="621" y="651"/>
                        <a:pt x="621" y="550"/>
                      </a:cubicBezTo>
                      <a:cubicBezTo>
                        <a:pt x="621" y="246"/>
                        <a:pt x="374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3" name="Freeform 17"/>
                <p:cNvSpPr>
                  <a:spLocks/>
                </p:cNvSpPr>
                <p:nvPr/>
              </p:nvSpPr>
              <p:spPr bwMode="gray">
                <a:xfrm>
                  <a:off x="2169" y="2414"/>
                  <a:ext cx="1397" cy="587"/>
                </a:xfrm>
                <a:custGeom>
                  <a:avLst/>
                  <a:gdLst>
                    <a:gd name="T0" fmla="*/ 876 w 953"/>
                    <a:gd name="T1" fmla="*/ 80 h 400"/>
                    <a:gd name="T2" fmla="*/ 876 w 953"/>
                    <a:gd name="T3" fmla="*/ 76 h 400"/>
                    <a:gd name="T4" fmla="*/ 888 w 953"/>
                    <a:gd name="T5" fmla="*/ 62 h 400"/>
                    <a:gd name="T6" fmla="*/ 904 w 953"/>
                    <a:gd name="T7" fmla="*/ 49 h 400"/>
                    <a:gd name="T8" fmla="*/ 893 w 953"/>
                    <a:gd name="T9" fmla="*/ 8 h 400"/>
                    <a:gd name="T10" fmla="*/ 852 w 953"/>
                    <a:gd name="T11" fmla="*/ 19 h 400"/>
                    <a:gd name="T12" fmla="*/ 849 w 953"/>
                    <a:gd name="T13" fmla="*/ 39 h 400"/>
                    <a:gd name="T14" fmla="*/ 849 w 953"/>
                    <a:gd name="T15" fmla="*/ 39 h 400"/>
                    <a:gd name="T16" fmla="*/ 842 w 953"/>
                    <a:gd name="T17" fmla="*/ 57 h 400"/>
                    <a:gd name="T18" fmla="*/ 839 w 953"/>
                    <a:gd name="T19" fmla="*/ 58 h 400"/>
                    <a:gd name="T20" fmla="*/ 760 w 953"/>
                    <a:gd name="T21" fmla="*/ 13 h 400"/>
                    <a:gd name="T22" fmla="*/ 476 w 953"/>
                    <a:gd name="T23" fmla="*/ 177 h 400"/>
                    <a:gd name="T24" fmla="*/ 192 w 953"/>
                    <a:gd name="T25" fmla="*/ 13 h 400"/>
                    <a:gd name="T26" fmla="*/ 112 w 953"/>
                    <a:gd name="T27" fmla="*/ 60 h 400"/>
                    <a:gd name="T28" fmla="*/ 124 w 953"/>
                    <a:gd name="T29" fmla="*/ 72 h 400"/>
                    <a:gd name="T30" fmla="*/ 124 w 953"/>
                    <a:gd name="T31" fmla="*/ 72 h 400"/>
                    <a:gd name="T32" fmla="*/ 140 w 953"/>
                    <a:gd name="T33" fmla="*/ 85 h 400"/>
                    <a:gd name="T34" fmla="*/ 128 w 953"/>
                    <a:gd name="T35" fmla="*/ 126 h 400"/>
                    <a:gd name="T36" fmla="*/ 87 w 953"/>
                    <a:gd name="T37" fmla="*/ 116 h 400"/>
                    <a:gd name="T38" fmla="*/ 84 w 953"/>
                    <a:gd name="T39" fmla="*/ 95 h 400"/>
                    <a:gd name="T40" fmla="*/ 79 w 953"/>
                    <a:gd name="T41" fmla="*/ 79 h 400"/>
                    <a:gd name="T42" fmla="*/ 0 w 953"/>
                    <a:gd name="T43" fmla="*/ 124 h 400"/>
                    <a:gd name="T44" fmla="*/ 476 w 953"/>
                    <a:gd name="T45" fmla="*/ 400 h 400"/>
                    <a:gd name="T46" fmla="*/ 953 w 953"/>
                    <a:gd name="T47" fmla="*/ 125 h 400"/>
                    <a:gd name="T48" fmla="*/ 876 w 953"/>
                    <a:gd name="T49" fmla="*/ 80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953"/>
                    <a:gd name="T76" fmla="*/ 0 h 400"/>
                    <a:gd name="T77" fmla="*/ 953 w 953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953" h="400">
                      <a:moveTo>
                        <a:pt x="876" y="80"/>
                      </a:moveTo>
                      <a:cubicBezTo>
                        <a:pt x="876" y="79"/>
                        <a:pt x="876" y="77"/>
                        <a:pt x="876" y="76"/>
                      </a:cubicBezTo>
                      <a:cubicBezTo>
                        <a:pt x="877" y="69"/>
                        <a:pt x="882" y="63"/>
                        <a:pt x="888" y="62"/>
                      </a:cubicBezTo>
                      <a:cubicBezTo>
                        <a:pt x="895" y="60"/>
                        <a:pt x="900" y="55"/>
                        <a:pt x="904" y="49"/>
                      </a:cubicBezTo>
                      <a:cubicBezTo>
                        <a:pt x="912" y="35"/>
                        <a:pt x="907" y="16"/>
                        <a:pt x="893" y="8"/>
                      </a:cubicBezTo>
                      <a:cubicBezTo>
                        <a:pt x="878" y="0"/>
                        <a:pt x="860" y="4"/>
                        <a:pt x="852" y="19"/>
                      </a:cubicBezTo>
                      <a:cubicBezTo>
                        <a:pt x="848" y="25"/>
                        <a:pt x="847" y="32"/>
                        <a:pt x="849" y="39"/>
                      </a:cubicBezTo>
                      <a:cubicBezTo>
                        <a:pt x="849" y="39"/>
                        <a:pt x="849" y="39"/>
                        <a:pt x="849" y="39"/>
                      </a:cubicBezTo>
                      <a:cubicBezTo>
                        <a:pt x="851" y="45"/>
                        <a:pt x="848" y="52"/>
                        <a:pt x="842" y="57"/>
                      </a:cubicBezTo>
                      <a:cubicBezTo>
                        <a:pt x="841" y="57"/>
                        <a:pt x="840" y="58"/>
                        <a:pt x="839" y="58"/>
                      </a:cubicBezTo>
                      <a:cubicBezTo>
                        <a:pt x="760" y="13"/>
                        <a:pt x="760" y="13"/>
                        <a:pt x="760" y="13"/>
                      </a:cubicBezTo>
                      <a:cubicBezTo>
                        <a:pt x="704" y="111"/>
                        <a:pt x="598" y="177"/>
                        <a:pt x="476" y="177"/>
                      </a:cubicBezTo>
                      <a:cubicBezTo>
                        <a:pt x="355" y="177"/>
                        <a:pt x="249" y="111"/>
                        <a:pt x="192" y="13"/>
                      </a:cubicBezTo>
                      <a:cubicBezTo>
                        <a:pt x="112" y="60"/>
                        <a:pt x="112" y="60"/>
                        <a:pt x="112" y="60"/>
                      </a:cubicBezTo>
                      <a:cubicBezTo>
                        <a:pt x="113" y="66"/>
                        <a:pt x="118" y="71"/>
                        <a:pt x="124" y="72"/>
                      </a:cubicBezTo>
                      <a:cubicBezTo>
                        <a:pt x="124" y="72"/>
                        <a:pt x="124" y="72"/>
                        <a:pt x="124" y="72"/>
                      </a:cubicBezTo>
                      <a:cubicBezTo>
                        <a:pt x="130" y="75"/>
                        <a:pt x="136" y="79"/>
                        <a:pt x="140" y="85"/>
                      </a:cubicBezTo>
                      <a:cubicBezTo>
                        <a:pt x="148" y="100"/>
                        <a:pt x="143" y="118"/>
                        <a:pt x="128" y="126"/>
                      </a:cubicBezTo>
                      <a:cubicBezTo>
                        <a:pt x="114" y="135"/>
                        <a:pt x="96" y="130"/>
                        <a:pt x="87" y="116"/>
                      </a:cubicBezTo>
                      <a:cubicBezTo>
                        <a:pt x="84" y="109"/>
                        <a:pt x="83" y="102"/>
                        <a:pt x="84" y="95"/>
                      </a:cubicBezTo>
                      <a:cubicBezTo>
                        <a:pt x="86" y="90"/>
                        <a:pt x="84" y="83"/>
                        <a:pt x="79" y="79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95" y="289"/>
                        <a:pt x="273" y="400"/>
                        <a:pt x="476" y="400"/>
                      </a:cubicBezTo>
                      <a:cubicBezTo>
                        <a:pt x="680" y="400"/>
                        <a:pt x="858" y="289"/>
                        <a:pt x="953" y="125"/>
                      </a:cubicBezTo>
                      <a:lnTo>
                        <a:pt x="876" y="8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5618" name="Oval 18"/>
            <p:cNvSpPr>
              <a:spLocks noChangeArrowheads="1"/>
            </p:cNvSpPr>
            <p:nvPr/>
          </p:nvSpPr>
          <p:spPr bwMode="auto">
            <a:xfrm>
              <a:off x="1460" y="1637"/>
              <a:ext cx="345" cy="344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8F8F8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r-TR" sz="3800" noProof="1">
                <a:solidFill>
                  <a:srgbClr val="000000"/>
                </a:solidFill>
              </a:endParaRPr>
            </a:p>
          </p:txBody>
        </p: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İNFRARED-IR (KIZILÖTESİ) IŞINLARI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 descr="D:\DOKTOR\9-ISTUZMAN\1-EĞİTİM KURUMU\1. İstanbuluzman\ZZResim\Resim-İkon\Drive_Ubunt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63" y="1958413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078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31"/>
          <p:cNvSpPr txBox="1">
            <a:spLocks noChangeArrowheads="1"/>
          </p:cNvSpPr>
          <p:nvPr/>
        </p:nvSpPr>
        <p:spPr bwMode="gray">
          <a:xfrm>
            <a:off x="231797" y="344488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ELEKTROMAGNETİK SPEKTRUM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7" y="1609725"/>
            <a:ext cx="4162097" cy="4927497"/>
          </a:xfrm>
          <a:prstGeom prst="rect">
            <a:avLst/>
          </a:prstGeom>
        </p:spPr>
      </p:pic>
      <p:pic>
        <p:nvPicPr>
          <p:cNvPr id="3074" name="Picture 2" descr="D:\Eski\DOKTOR\1-DOSYALAR\4.SEMINER\Goz\Resimler\Isık Tayfı-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628539"/>
            <a:ext cx="4449175" cy="4762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gray">
          <a:xfrm>
            <a:off x="136783" y="885825"/>
            <a:ext cx="8884391" cy="742714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Görünür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ışık,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güneş ışığı içerisinde  bulunduğu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gibi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yapay  olarak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meydana getirilebilir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Dalga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boyu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400-740 </a:t>
            </a: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nm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(mor-kırmızı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ışığa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kadar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uzanır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8168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RADYO DALGALARI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2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Dalga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boyları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birkaç milimetreden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1km’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ye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kadar uzanır. </a:t>
            </a: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Radar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sistemlerinde dalga boyları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3-25cm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arasındaki mikrodalgalardan yararlanılır. </a:t>
            </a: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Mikrodalga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fırınlarda kullanılan ışınların dalga boyları genellikle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12cm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dolayındadır. </a:t>
            </a: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Televizyon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yayınlarında ise,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1km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 da daha uzun olan radyo dalgaları kullanılır.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166" y="1342"/>
            <a:chExt cx="934" cy="934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66" y="1342"/>
              <a:ext cx="934" cy="934"/>
              <a:chOff x="1710" y="1035"/>
              <a:chExt cx="2316" cy="2316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3600000">
                <a:off x="1710" y="1035"/>
                <a:ext cx="2316" cy="2316"/>
                <a:chOff x="1710" y="1035"/>
                <a:chExt cx="2316" cy="2316"/>
              </a:xfrm>
            </p:grpSpPr>
            <p:sp>
              <p:nvSpPr>
                <p:cNvPr id="25624" name="Freeform 11"/>
                <p:cNvSpPr>
                  <a:spLocks/>
                </p:cNvSpPr>
                <p:nvPr/>
              </p:nvSpPr>
              <p:spPr bwMode="gray">
                <a:xfrm>
                  <a:off x="2866" y="1599"/>
                  <a:ext cx="1160" cy="1752"/>
                </a:xfrm>
                <a:custGeom>
                  <a:avLst/>
                  <a:gdLst>
                    <a:gd name="T0" fmla="*/ 688 w 794"/>
                    <a:gd name="T1" fmla="*/ 9 h 1200"/>
                    <a:gd name="T2" fmla="*/ 602 w 794"/>
                    <a:gd name="T3" fmla="*/ 59 h 1200"/>
                    <a:gd name="T4" fmla="*/ 598 w 794"/>
                    <a:gd name="T5" fmla="*/ 57 h 1200"/>
                    <a:gd name="T6" fmla="*/ 592 w 794"/>
                    <a:gd name="T7" fmla="*/ 40 h 1200"/>
                    <a:gd name="T8" fmla="*/ 589 w 794"/>
                    <a:gd name="T9" fmla="*/ 19 h 1200"/>
                    <a:gd name="T10" fmla="*/ 548 w 794"/>
                    <a:gd name="T11" fmla="*/ 8 h 1200"/>
                    <a:gd name="T12" fmla="*/ 537 w 794"/>
                    <a:gd name="T13" fmla="*/ 49 h 1200"/>
                    <a:gd name="T14" fmla="*/ 553 w 794"/>
                    <a:gd name="T15" fmla="*/ 62 h 1200"/>
                    <a:gd name="T16" fmla="*/ 553 w 794"/>
                    <a:gd name="T17" fmla="*/ 62 h 1200"/>
                    <a:gd name="T18" fmla="*/ 565 w 794"/>
                    <a:gd name="T19" fmla="*/ 76 h 1200"/>
                    <a:gd name="T20" fmla="*/ 565 w 794"/>
                    <a:gd name="T21" fmla="*/ 80 h 1200"/>
                    <a:gd name="T22" fmla="*/ 477 w 794"/>
                    <a:gd name="T23" fmla="*/ 131 h 1200"/>
                    <a:gd name="T24" fmla="*/ 551 w 794"/>
                    <a:gd name="T25" fmla="*/ 406 h 1200"/>
                    <a:gd name="T26" fmla="*/ 477 w 794"/>
                    <a:gd name="T27" fmla="*/ 681 h 1200"/>
                    <a:gd name="T28" fmla="*/ 0 w 794"/>
                    <a:gd name="T29" fmla="*/ 957 h 1200"/>
                    <a:gd name="T30" fmla="*/ 0 w 794"/>
                    <a:gd name="T31" fmla="*/ 1047 h 1200"/>
                    <a:gd name="T32" fmla="*/ 0 w 794"/>
                    <a:gd name="T33" fmla="*/ 1058 h 1200"/>
                    <a:gd name="T34" fmla="*/ 4 w 794"/>
                    <a:gd name="T35" fmla="*/ 1060 h 1200"/>
                    <a:gd name="T36" fmla="*/ 22 w 794"/>
                    <a:gd name="T37" fmla="*/ 1056 h 1200"/>
                    <a:gd name="T38" fmla="*/ 22 w 794"/>
                    <a:gd name="T39" fmla="*/ 1056 h 1200"/>
                    <a:gd name="T40" fmla="*/ 42 w 794"/>
                    <a:gd name="T41" fmla="*/ 1049 h 1200"/>
                    <a:gd name="T42" fmla="*/ 71 w 794"/>
                    <a:gd name="T43" fmla="*/ 1079 h 1200"/>
                    <a:gd name="T44" fmla="*/ 42 w 794"/>
                    <a:gd name="T45" fmla="*/ 1110 h 1200"/>
                    <a:gd name="T46" fmla="*/ 22 w 794"/>
                    <a:gd name="T47" fmla="*/ 1102 h 1200"/>
                    <a:gd name="T48" fmla="*/ 4 w 794"/>
                    <a:gd name="T49" fmla="*/ 1099 h 1200"/>
                    <a:gd name="T50" fmla="*/ 0 w 794"/>
                    <a:gd name="T51" fmla="*/ 1101 h 1200"/>
                    <a:gd name="T52" fmla="*/ 0 w 794"/>
                    <a:gd name="T53" fmla="*/ 1108 h 1200"/>
                    <a:gd name="T54" fmla="*/ 0 w 794"/>
                    <a:gd name="T55" fmla="*/ 1200 h 1200"/>
                    <a:gd name="T56" fmla="*/ 688 w 794"/>
                    <a:gd name="T57" fmla="*/ 803 h 1200"/>
                    <a:gd name="T58" fmla="*/ 794 w 794"/>
                    <a:gd name="T59" fmla="*/ 406 h 1200"/>
                    <a:gd name="T60" fmla="*/ 688 w 794"/>
                    <a:gd name="T61" fmla="*/ 9 h 12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794"/>
                    <a:gd name="T94" fmla="*/ 0 h 1200"/>
                    <a:gd name="T95" fmla="*/ 794 w 794"/>
                    <a:gd name="T96" fmla="*/ 1200 h 120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794" h="1200">
                      <a:moveTo>
                        <a:pt x="688" y="9"/>
                      </a:move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58"/>
                        <a:pt x="600" y="58"/>
                        <a:pt x="598" y="57"/>
                      </a:cubicBezTo>
                      <a:cubicBezTo>
                        <a:pt x="593" y="53"/>
                        <a:pt x="590" y="45"/>
                        <a:pt x="592" y="40"/>
                      </a:cubicBezTo>
                      <a:cubicBezTo>
                        <a:pt x="594" y="33"/>
                        <a:pt x="593" y="25"/>
                        <a:pt x="589" y="19"/>
                      </a:cubicBezTo>
                      <a:cubicBezTo>
                        <a:pt x="581" y="5"/>
                        <a:pt x="563" y="0"/>
                        <a:pt x="548" y="8"/>
                      </a:cubicBezTo>
                      <a:cubicBezTo>
                        <a:pt x="534" y="17"/>
                        <a:pt x="529" y="35"/>
                        <a:pt x="537" y="49"/>
                      </a:cubicBezTo>
                      <a:cubicBezTo>
                        <a:pt x="540" y="56"/>
                        <a:pt x="546" y="60"/>
                        <a:pt x="553" y="62"/>
                      </a:cubicBezTo>
                      <a:cubicBezTo>
                        <a:pt x="553" y="62"/>
                        <a:pt x="553" y="62"/>
                        <a:pt x="553" y="62"/>
                      </a:cubicBezTo>
                      <a:cubicBezTo>
                        <a:pt x="559" y="63"/>
                        <a:pt x="564" y="69"/>
                        <a:pt x="565" y="76"/>
                      </a:cubicBezTo>
                      <a:cubicBezTo>
                        <a:pt x="565" y="78"/>
                        <a:pt x="565" y="79"/>
                        <a:pt x="565" y="80"/>
                      </a:cubicBezTo>
                      <a:cubicBezTo>
                        <a:pt x="477" y="131"/>
                        <a:pt x="477" y="131"/>
                        <a:pt x="477" y="131"/>
                      </a:cubicBezTo>
                      <a:cubicBezTo>
                        <a:pt x="524" y="212"/>
                        <a:pt x="551" y="306"/>
                        <a:pt x="551" y="406"/>
                      </a:cubicBezTo>
                      <a:cubicBezTo>
                        <a:pt x="551" y="507"/>
                        <a:pt x="524" y="601"/>
                        <a:pt x="477" y="681"/>
                      </a:cubicBezTo>
                      <a:cubicBezTo>
                        <a:pt x="382" y="846"/>
                        <a:pt x="204" y="957"/>
                        <a:pt x="0" y="957"/>
                      </a:cubicBezTo>
                      <a:cubicBezTo>
                        <a:pt x="0" y="1047"/>
                        <a:pt x="0" y="1047"/>
                        <a:pt x="0" y="1047"/>
                      </a:cubicBezTo>
                      <a:cubicBezTo>
                        <a:pt x="0" y="1058"/>
                        <a:pt x="0" y="1058"/>
                        <a:pt x="0" y="1058"/>
                      </a:cubicBezTo>
                      <a:cubicBezTo>
                        <a:pt x="2" y="1058"/>
                        <a:pt x="3" y="1059"/>
                        <a:pt x="4" y="1060"/>
                      </a:cubicBezTo>
                      <a:cubicBezTo>
                        <a:pt x="10" y="1063"/>
                        <a:pt x="18" y="1061"/>
                        <a:pt x="22" y="1056"/>
                      </a:cubicBezTo>
                      <a:cubicBezTo>
                        <a:pt x="22" y="1056"/>
                        <a:pt x="22" y="1056"/>
                        <a:pt x="22" y="1056"/>
                      </a:cubicBezTo>
                      <a:cubicBezTo>
                        <a:pt x="27" y="1052"/>
                        <a:pt x="34" y="1049"/>
                        <a:pt x="42" y="1049"/>
                      </a:cubicBezTo>
                      <a:cubicBezTo>
                        <a:pt x="58" y="1049"/>
                        <a:pt x="71" y="1063"/>
                        <a:pt x="71" y="1079"/>
                      </a:cubicBezTo>
                      <a:cubicBezTo>
                        <a:pt x="71" y="1096"/>
                        <a:pt x="58" y="1110"/>
                        <a:pt x="42" y="1110"/>
                      </a:cubicBezTo>
                      <a:cubicBezTo>
                        <a:pt x="34" y="1110"/>
                        <a:pt x="27" y="1107"/>
                        <a:pt x="22" y="1102"/>
                      </a:cubicBezTo>
                      <a:cubicBezTo>
                        <a:pt x="18" y="1097"/>
                        <a:pt x="10" y="1096"/>
                        <a:pt x="4" y="1099"/>
                      </a:cubicBezTo>
                      <a:cubicBezTo>
                        <a:pt x="3" y="1099"/>
                        <a:pt x="2" y="1100"/>
                        <a:pt x="0" y="1101"/>
                      </a:cubicBezTo>
                      <a:cubicBezTo>
                        <a:pt x="0" y="1108"/>
                        <a:pt x="0" y="1108"/>
                        <a:pt x="0" y="1108"/>
                      </a:cubicBezTo>
                      <a:cubicBezTo>
                        <a:pt x="0" y="1200"/>
                        <a:pt x="0" y="1200"/>
                        <a:pt x="0" y="1200"/>
                      </a:cubicBezTo>
                      <a:cubicBezTo>
                        <a:pt x="294" y="1200"/>
                        <a:pt x="551" y="1040"/>
                        <a:pt x="688" y="803"/>
                      </a:cubicBezTo>
                      <a:cubicBezTo>
                        <a:pt x="755" y="686"/>
                        <a:pt x="794" y="551"/>
                        <a:pt x="794" y="406"/>
                      </a:cubicBezTo>
                      <a:cubicBezTo>
                        <a:pt x="794" y="262"/>
                        <a:pt x="755" y="126"/>
                        <a:pt x="688" y="9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5" name="Freeform 12"/>
                <p:cNvSpPr>
                  <a:spLocks/>
                </p:cNvSpPr>
                <p:nvPr/>
              </p:nvSpPr>
              <p:spPr bwMode="gray">
                <a:xfrm>
                  <a:off x="1710" y="1612"/>
                  <a:ext cx="1262" cy="1739"/>
                </a:xfrm>
                <a:custGeom>
                  <a:avLst/>
                  <a:gdLst>
                    <a:gd name="T0" fmla="*/ 835 w 864"/>
                    <a:gd name="T1" fmla="*/ 1040 h 1191"/>
                    <a:gd name="T2" fmla="*/ 815 w 864"/>
                    <a:gd name="T3" fmla="*/ 1047 h 1191"/>
                    <a:gd name="T4" fmla="*/ 815 w 864"/>
                    <a:gd name="T5" fmla="*/ 1047 h 1191"/>
                    <a:gd name="T6" fmla="*/ 797 w 864"/>
                    <a:gd name="T7" fmla="*/ 1051 h 1191"/>
                    <a:gd name="T8" fmla="*/ 793 w 864"/>
                    <a:gd name="T9" fmla="*/ 1049 h 1191"/>
                    <a:gd name="T10" fmla="*/ 793 w 864"/>
                    <a:gd name="T11" fmla="*/ 1038 h 1191"/>
                    <a:gd name="T12" fmla="*/ 793 w 864"/>
                    <a:gd name="T13" fmla="*/ 948 h 1191"/>
                    <a:gd name="T14" fmla="*/ 317 w 864"/>
                    <a:gd name="T15" fmla="*/ 672 h 1191"/>
                    <a:gd name="T16" fmla="*/ 243 w 864"/>
                    <a:gd name="T17" fmla="*/ 397 h 1191"/>
                    <a:gd name="T18" fmla="*/ 317 w 864"/>
                    <a:gd name="T19" fmla="*/ 122 h 1191"/>
                    <a:gd name="T20" fmla="*/ 231 w 864"/>
                    <a:gd name="T21" fmla="*/ 73 h 1191"/>
                    <a:gd name="T22" fmla="*/ 228 w 864"/>
                    <a:gd name="T23" fmla="*/ 75 h 1191"/>
                    <a:gd name="T24" fmla="*/ 221 w 864"/>
                    <a:gd name="T25" fmla="*/ 92 h 1191"/>
                    <a:gd name="T26" fmla="*/ 221 w 864"/>
                    <a:gd name="T27" fmla="*/ 92 h 1191"/>
                    <a:gd name="T28" fmla="*/ 218 w 864"/>
                    <a:gd name="T29" fmla="*/ 113 h 1191"/>
                    <a:gd name="T30" fmla="*/ 177 w 864"/>
                    <a:gd name="T31" fmla="*/ 123 h 1191"/>
                    <a:gd name="T32" fmla="*/ 166 w 864"/>
                    <a:gd name="T33" fmla="*/ 82 h 1191"/>
                    <a:gd name="T34" fmla="*/ 182 w 864"/>
                    <a:gd name="T35" fmla="*/ 69 h 1191"/>
                    <a:gd name="T36" fmla="*/ 194 w 864"/>
                    <a:gd name="T37" fmla="*/ 55 h 1191"/>
                    <a:gd name="T38" fmla="*/ 194 w 864"/>
                    <a:gd name="T39" fmla="*/ 51 h 1191"/>
                    <a:gd name="T40" fmla="*/ 106 w 864"/>
                    <a:gd name="T41" fmla="*/ 0 h 1191"/>
                    <a:gd name="T42" fmla="*/ 0 w 864"/>
                    <a:gd name="T43" fmla="*/ 397 h 1191"/>
                    <a:gd name="T44" fmla="*/ 106 w 864"/>
                    <a:gd name="T45" fmla="*/ 794 h 1191"/>
                    <a:gd name="T46" fmla="*/ 793 w 864"/>
                    <a:gd name="T47" fmla="*/ 1191 h 1191"/>
                    <a:gd name="T48" fmla="*/ 793 w 864"/>
                    <a:gd name="T49" fmla="*/ 1099 h 1191"/>
                    <a:gd name="T50" fmla="*/ 793 w 864"/>
                    <a:gd name="T51" fmla="*/ 1092 h 1191"/>
                    <a:gd name="T52" fmla="*/ 797 w 864"/>
                    <a:gd name="T53" fmla="*/ 1090 h 1191"/>
                    <a:gd name="T54" fmla="*/ 815 w 864"/>
                    <a:gd name="T55" fmla="*/ 1093 h 1191"/>
                    <a:gd name="T56" fmla="*/ 835 w 864"/>
                    <a:gd name="T57" fmla="*/ 1101 h 1191"/>
                    <a:gd name="T58" fmla="*/ 864 w 864"/>
                    <a:gd name="T59" fmla="*/ 1070 h 1191"/>
                    <a:gd name="T60" fmla="*/ 835 w 864"/>
                    <a:gd name="T61" fmla="*/ 1040 h 119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864"/>
                    <a:gd name="T94" fmla="*/ 0 h 1191"/>
                    <a:gd name="T95" fmla="*/ 864 w 864"/>
                    <a:gd name="T96" fmla="*/ 1191 h 119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864" h="1191">
                      <a:moveTo>
                        <a:pt x="835" y="1040"/>
                      </a:moveTo>
                      <a:cubicBezTo>
                        <a:pt x="827" y="1040"/>
                        <a:pt x="820" y="1043"/>
                        <a:pt x="815" y="1047"/>
                      </a:cubicBezTo>
                      <a:cubicBezTo>
                        <a:pt x="815" y="1047"/>
                        <a:pt x="815" y="1047"/>
                        <a:pt x="815" y="1047"/>
                      </a:cubicBezTo>
                      <a:cubicBezTo>
                        <a:pt x="811" y="1052"/>
                        <a:pt x="803" y="1054"/>
                        <a:pt x="797" y="1051"/>
                      </a:cubicBezTo>
                      <a:cubicBezTo>
                        <a:pt x="796" y="1050"/>
                        <a:pt x="795" y="1049"/>
                        <a:pt x="793" y="1049"/>
                      </a:cubicBezTo>
                      <a:cubicBezTo>
                        <a:pt x="793" y="1038"/>
                        <a:pt x="793" y="1038"/>
                        <a:pt x="793" y="1038"/>
                      </a:cubicBezTo>
                      <a:cubicBezTo>
                        <a:pt x="793" y="948"/>
                        <a:pt x="793" y="948"/>
                        <a:pt x="793" y="948"/>
                      </a:cubicBezTo>
                      <a:cubicBezTo>
                        <a:pt x="590" y="948"/>
                        <a:pt x="412" y="837"/>
                        <a:pt x="317" y="672"/>
                      </a:cubicBezTo>
                      <a:cubicBezTo>
                        <a:pt x="270" y="592"/>
                        <a:pt x="243" y="498"/>
                        <a:pt x="243" y="397"/>
                      </a:cubicBezTo>
                      <a:cubicBezTo>
                        <a:pt x="243" y="297"/>
                        <a:pt x="270" y="203"/>
                        <a:pt x="317" y="122"/>
                      </a:cubicBezTo>
                      <a:cubicBezTo>
                        <a:pt x="231" y="73"/>
                        <a:pt x="231" y="73"/>
                        <a:pt x="231" y="73"/>
                      </a:cubicBezTo>
                      <a:cubicBezTo>
                        <a:pt x="230" y="73"/>
                        <a:pt x="229" y="74"/>
                        <a:pt x="228" y="75"/>
                      </a:cubicBezTo>
                      <a:cubicBezTo>
                        <a:pt x="222" y="79"/>
                        <a:pt x="219" y="86"/>
                        <a:pt x="221" y="92"/>
                      </a:cubicBezTo>
                      <a:cubicBezTo>
                        <a:pt x="221" y="92"/>
                        <a:pt x="221" y="92"/>
                        <a:pt x="221" y="92"/>
                      </a:cubicBezTo>
                      <a:cubicBezTo>
                        <a:pt x="223" y="99"/>
                        <a:pt x="222" y="106"/>
                        <a:pt x="218" y="113"/>
                      </a:cubicBezTo>
                      <a:cubicBezTo>
                        <a:pt x="210" y="127"/>
                        <a:pt x="192" y="131"/>
                        <a:pt x="177" y="123"/>
                      </a:cubicBezTo>
                      <a:cubicBezTo>
                        <a:pt x="163" y="115"/>
                        <a:pt x="158" y="96"/>
                        <a:pt x="166" y="82"/>
                      </a:cubicBezTo>
                      <a:cubicBezTo>
                        <a:pt x="169" y="76"/>
                        <a:pt x="175" y="71"/>
                        <a:pt x="182" y="69"/>
                      </a:cubicBezTo>
                      <a:cubicBezTo>
                        <a:pt x="188" y="68"/>
                        <a:pt x="193" y="62"/>
                        <a:pt x="194" y="55"/>
                      </a:cubicBezTo>
                      <a:cubicBezTo>
                        <a:pt x="194" y="54"/>
                        <a:pt x="194" y="52"/>
                        <a:pt x="194" y="51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38" y="117"/>
                        <a:pt x="0" y="253"/>
                        <a:pt x="0" y="397"/>
                      </a:cubicBezTo>
                      <a:cubicBezTo>
                        <a:pt x="0" y="542"/>
                        <a:pt x="38" y="677"/>
                        <a:pt x="106" y="794"/>
                      </a:cubicBezTo>
                      <a:cubicBezTo>
                        <a:pt x="243" y="1031"/>
                        <a:pt x="500" y="1191"/>
                        <a:pt x="793" y="1191"/>
                      </a:cubicBezTo>
                      <a:cubicBezTo>
                        <a:pt x="793" y="1099"/>
                        <a:pt x="793" y="1099"/>
                        <a:pt x="793" y="1099"/>
                      </a:cubicBezTo>
                      <a:cubicBezTo>
                        <a:pt x="793" y="1092"/>
                        <a:pt x="793" y="1092"/>
                        <a:pt x="793" y="1092"/>
                      </a:cubicBezTo>
                      <a:cubicBezTo>
                        <a:pt x="795" y="1091"/>
                        <a:pt x="796" y="1090"/>
                        <a:pt x="797" y="1090"/>
                      </a:cubicBezTo>
                      <a:cubicBezTo>
                        <a:pt x="803" y="1087"/>
                        <a:pt x="811" y="1088"/>
                        <a:pt x="815" y="1093"/>
                      </a:cubicBezTo>
                      <a:cubicBezTo>
                        <a:pt x="820" y="1098"/>
                        <a:pt x="827" y="1101"/>
                        <a:pt x="835" y="1101"/>
                      </a:cubicBezTo>
                      <a:cubicBezTo>
                        <a:pt x="851" y="1101"/>
                        <a:pt x="864" y="1087"/>
                        <a:pt x="864" y="1070"/>
                      </a:cubicBezTo>
                      <a:cubicBezTo>
                        <a:pt x="864" y="1054"/>
                        <a:pt x="851" y="1040"/>
                        <a:pt x="835" y="1040"/>
                      </a:cubicBezTo>
                      <a:close/>
                    </a:path>
                  </a:pathLst>
                </a:custGeom>
                <a:solidFill>
                  <a:srgbClr val="A90404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6" name="Freeform 13"/>
                <p:cNvSpPr>
                  <a:spLocks/>
                </p:cNvSpPr>
                <p:nvPr/>
              </p:nvSpPr>
              <p:spPr bwMode="gray">
                <a:xfrm>
                  <a:off x="1862" y="1035"/>
                  <a:ext cx="2010" cy="768"/>
                </a:xfrm>
                <a:custGeom>
                  <a:avLst/>
                  <a:gdLst>
                    <a:gd name="T0" fmla="*/ 1164 w 1375"/>
                    <a:gd name="T1" fmla="*/ 518 h 527"/>
                    <a:gd name="T2" fmla="*/ 1252 w 1375"/>
                    <a:gd name="T3" fmla="*/ 467 h 527"/>
                    <a:gd name="T4" fmla="*/ 1252 w 1375"/>
                    <a:gd name="T5" fmla="*/ 463 h 527"/>
                    <a:gd name="T6" fmla="*/ 1240 w 1375"/>
                    <a:gd name="T7" fmla="*/ 449 h 527"/>
                    <a:gd name="T8" fmla="*/ 1240 w 1375"/>
                    <a:gd name="T9" fmla="*/ 449 h 527"/>
                    <a:gd name="T10" fmla="*/ 1224 w 1375"/>
                    <a:gd name="T11" fmla="*/ 436 h 527"/>
                    <a:gd name="T12" fmla="*/ 1235 w 1375"/>
                    <a:gd name="T13" fmla="*/ 395 h 527"/>
                    <a:gd name="T14" fmla="*/ 1276 w 1375"/>
                    <a:gd name="T15" fmla="*/ 406 h 527"/>
                    <a:gd name="T16" fmla="*/ 1279 w 1375"/>
                    <a:gd name="T17" fmla="*/ 427 h 527"/>
                    <a:gd name="T18" fmla="*/ 1285 w 1375"/>
                    <a:gd name="T19" fmla="*/ 444 h 527"/>
                    <a:gd name="T20" fmla="*/ 1289 w 1375"/>
                    <a:gd name="T21" fmla="*/ 446 h 527"/>
                    <a:gd name="T22" fmla="*/ 1375 w 1375"/>
                    <a:gd name="T23" fmla="*/ 396 h 527"/>
                    <a:gd name="T24" fmla="*/ 687 w 1375"/>
                    <a:gd name="T25" fmla="*/ 0 h 527"/>
                    <a:gd name="T26" fmla="*/ 0 w 1375"/>
                    <a:gd name="T27" fmla="*/ 396 h 527"/>
                    <a:gd name="T28" fmla="*/ 88 w 1375"/>
                    <a:gd name="T29" fmla="*/ 447 h 527"/>
                    <a:gd name="T30" fmla="*/ 88 w 1375"/>
                    <a:gd name="T31" fmla="*/ 451 h 527"/>
                    <a:gd name="T32" fmla="*/ 76 w 1375"/>
                    <a:gd name="T33" fmla="*/ 465 h 527"/>
                    <a:gd name="T34" fmla="*/ 60 w 1375"/>
                    <a:gd name="T35" fmla="*/ 478 h 527"/>
                    <a:gd name="T36" fmla="*/ 71 w 1375"/>
                    <a:gd name="T37" fmla="*/ 519 h 527"/>
                    <a:gd name="T38" fmla="*/ 112 w 1375"/>
                    <a:gd name="T39" fmla="*/ 509 h 527"/>
                    <a:gd name="T40" fmla="*/ 115 w 1375"/>
                    <a:gd name="T41" fmla="*/ 488 h 527"/>
                    <a:gd name="T42" fmla="*/ 115 w 1375"/>
                    <a:gd name="T43" fmla="*/ 488 h 527"/>
                    <a:gd name="T44" fmla="*/ 122 w 1375"/>
                    <a:gd name="T45" fmla="*/ 471 h 527"/>
                    <a:gd name="T46" fmla="*/ 125 w 1375"/>
                    <a:gd name="T47" fmla="*/ 469 h 527"/>
                    <a:gd name="T48" fmla="*/ 211 w 1375"/>
                    <a:gd name="T49" fmla="*/ 518 h 527"/>
                    <a:gd name="T50" fmla="*/ 687 w 1375"/>
                    <a:gd name="T51" fmla="*/ 243 h 527"/>
                    <a:gd name="T52" fmla="*/ 1164 w 1375"/>
                    <a:gd name="T53" fmla="*/ 518 h 52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375"/>
                    <a:gd name="T82" fmla="*/ 0 h 527"/>
                    <a:gd name="T83" fmla="*/ 1375 w 1375"/>
                    <a:gd name="T84" fmla="*/ 527 h 52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375" h="527">
                      <a:moveTo>
                        <a:pt x="1164" y="518"/>
                      </a:moveTo>
                      <a:cubicBezTo>
                        <a:pt x="1252" y="467"/>
                        <a:pt x="1252" y="467"/>
                        <a:pt x="1252" y="467"/>
                      </a:cubicBezTo>
                      <a:cubicBezTo>
                        <a:pt x="1252" y="466"/>
                        <a:pt x="1252" y="465"/>
                        <a:pt x="1252" y="463"/>
                      </a:cubicBezTo>
                      <a:cubicBezTo>
                        <a:pt x="1251" y="456"/>
                        <a:pt x="1246" y="450"/>
                        <a:pt x="1240" y="449"/>
                      </a:cubicBezTo>
                      <a:cubicBezTo>
                        <a:pt x="1240" y="449"/>
                        <a:pt x="1240" y="449"/>
                        <a:pt x="1240" y="449"/>
                      </a:cubicBezTo>
                      <a:cubicBezTo>
                        <a:pt x="1233" y="447"/>
                        <a:pt x="1227" y="443"/>
                        <a:pt x="1224" y="436"/>
                      </a:cubicBezTo>
                      <a:cubicBezTo>
                        <a:pt x="1216" y="422"/>
                        <a:pt x="1221" y="404"/>
                        <a:pt x="1235" y="395"/>
                      </a:cubicBezTo>
                      <a:cubicBezTo>
                        <a:pt x="1250" y="387"/>
                        <a:pt x="1268" y="392"/>
                        <a:pt x="1276" y="406"/>
                      </a:cubicBezTo>
                      <a:cubicBezTo>
                        <a:pt x="1280" y="412"/>
                        <a:pt x="1281" y="420"/>
                        <a:pt x="1279" y="427"/>
                      </a:cubicBezTo>
                      <a:cubicBezTo>
                        <a:pt x="1277" y="432"/>
                        <a:pt x="1280" y="440"/>
                        <a:pt x="1285" y="444"/>
                      </a:cubicBezTo>
                      <a:cubicBezTo>
                        <a:pt x="1287" y="445"/>
                        <a:pt x="1288" y="445"/>
                        <a:pt x="1289" y="446"/>
                      </a:cubicBezTo>
                      <a:cubicBezTo>
                        <a:pt x="1375" y="396"/>
                        <a:pt x="1375" y="396"/>
                        <a:pt x="1375" y="396"/>
                      </a:cubicBezTo>
                      <a:cubicBezTo>
                        <a:pt x="1238" y="159"/>
                        <a:pt x="981" y="0"/>
                        <a:pt x="687" y="0"/>
                      </a:cubicBezTo>
                      <a:cubicBezTo>
                        <a:pt x="394" y="0"/>
                        <a:pt x="137" y="159"/>
                        <a:pt x="0" y="396"/>
                      </a:cubicBezTo>
                      <a:cubicBezTo>
                        <a:pt x="88" y="447"/>
                        <a:pt x="88" y="447"/>
                        <a:pt x="88" y="447"/>
                      </a:cubicBezTo>
                      <a:cubicBezTo>
                        <a:pt x="88" y="448"/>
                        <a:pt x="88" y="450"/>
                        <a:pt x="88" y="451"/>
                      </a:cubicBezTo>
                      <a:cubicBezTo>
                        <a:pt x="87" y="458"/>
                        <a:pt x="82" y="464"/>
                        <a:pt x="76" y="465"/>
                      </a:cubicBezTo>
                      <a:cubicBezTo>
                        <a:pt x="69" y="467"/>
                        <a:pt x="63" y="472"/>
                        <a:pt x="60" y="478"/>
                      </a:cubicBezTo>
                      <a:cubicBezTo>
                        <a:pt x="52" y="492"/>
                        <a:pt x="57" y="511"/>
                        <a:pt x="71" y="519"/>
                      </a:cubicBezTo>
                      <a:cubicBezTo>
                        <a:pt x="86" y="527"/>
                        <a:pt x="104" y="523"/>
                        <a:pt x="112" y="509"/>
                      </a:cubicBezTo>
                      <a:cubicBezTo>
                        <a:pt x="116" y="502"/>
                        <a:pt x="117" y="495"/>
                        <a:pt x="115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3" y="482"/>
                        <a:pt x="116" y="475"/>
                        <a:pt x="122" y="471"/>
                      </a:cubicBezTo>
                      <a:cubicBezTo>
                        <a:pt x="123" y="470"/>
                        <a:pt x="124" y="469"/>
                        <a:pt x="125" y="469"/>
                      </a:cubicBezTo>
                      <a:cubicBezTo>
                        <a:pt x="211" y="518"/>
                        <a:pt x="211" y="518"/>
                        <a:pt x="211" y="518"/>
                      </a:cubicBezTo>
                      <a:cubicBezTo>
                        <a:pt x="306" y="354"/>
                        <a:pt x="484" y="243"/>
                        <a:pt x="687" y="243"/>
                      </a:cubicBezTo>
                      <a:cubicBezTo>
                        <a:pt x="891" y="243"/>
                        <a:pt x="1069" y="354"/>
                        <a:pt x="1164" y="518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7200000">
                <a:off x="2059" y="1386"/>
                <a:ext cx="1616" cy="1614"/>
                <a:chOff x="2060" y="1387"/>
                <a:chExt cx="1616" cy="1614"/>
              </a:xfrm>
            </p:grpSpPr>
            <p:sp>
              <p:nvSpPr>
                <p:cNvPr id="25621" name="Freeform 15"/>
                <p:cNvSpPr>
                  <a:spLocks/>
                </p:cNvSpPr>
                <p:nvPr/>
              </p:nvSpPr>
              <p:spPr bwMode="gray">
                <a:xfrm>
                  <a:off x="2060" y="1387"/>
                  <a:ext cx="808" cy="1225"/>
                </a:xfrm>
                <a:custGeom>
                  <a:avLst/>
                  <a:gdLst>
                    <a:gd name="T0" fmla="*/ 550 w 550"/>
                    <a:gd name="T1" fmla="*/ 132 h 836"/>
                    <a:gd name="T2" fmla="*/ 547 w 550"/>
                    <a:gd name="T3" fmla="*/ 130 h 836"/>
                    <a:gd name="T4" fmla="*/ 529 w 550"/>
                    <a:gd name="T5" fmla="*/ 133 h 836"/>
                    <a:gd name="T6" fmla="*/ 529 w 550"/>
                    <a:gd name="T7" fmla="*/ 133 h 836"/>
                    <a:gd name="T8" fmla="*/ 509 w 550"/>
                    <a:gd name="T9" fmla="*/ 141 h 836"/>
                    <a:gd name="T10" fmla="*/ 480 w 550"/>
                    <a:gd name="T11" fmla="*/ 111 h 836"/>
                    <a:gd name="T12" fmla="*/ 509 w 550"/>
                    <a:gd name="T13" fmla="*/ 80 h 836"/>
                    <a:gd name="T14" fmla="*/ 529 w 550"/>
                    <a:gd name="T15" fmla="*/ 88 h 836"/>
                    <a:gd name="T16" fmla="*/ 547 w 550"/>
                    <a:gd name="T17" fmla="*/ 91 h 836"/>
                    <a:gd name="T18" fmla="*/ 550 w 550"/>
                    <a:gd name="T19" fmla="*/ 89 h 836"/>
                    <a:gd name="T20" fmla="*/ 550 w 550"/>
                    <a:gd name="T21" fmla="*/ 82 h 836"/>
                    <a:gd name="T22" fmla="*/ 550 w 550"/>
                    <a:gd name="T23" fmla="*/ 0 h 836"/>
                    <a:gd name="T24" fmla="*/ 0 w 550"/>
                    <a:gd name="T25" fmla="*/ 550 h 836"/>
                    <a:gd name="T26" fmla="*/ 74 w 550"/>
                    <a:gd name="T27" fmla="*/ 825 h 836"/>
                    <a:gd name="T28" fmla="*/ 153 w 550"/>
                    <a:gd name="T29" fmla="*/ 780 h 836"/>
                    <a:gd name="T30" fmla="*/ 158 w 550"/>
                    <a:gd name="T31" fmla="*/ 796 h 836"/>
                    <a:gd name="T32" fmla="*/ 161 w 550"/>
                    <a:gd name="T33" fmla="*/ 817 h 836"/>
                    <a:gd name="T34" fmla="*/ 202 w 550"/>
                    <a:gd name="T35" fmla="*/ 827 h 836"/>
                    <a:gd name="T36" fmla="*/ 214 w 550"/>
                    <a:gd name="T37" fmla="*/ 786 h 836"/>
                    <a:gd name="T38" fmla="*/ 198 w 550"/>
                    <a:gd name="T39" fmla="*/ 773 h 836"/>
                    <a:gd name="T40" fmla="*/ 198 w 550"/>
                    <a:gd name="T41" fmla="*/ 773 h 836"/>
                    <a:gd name="T42" fmla="*/ 186 w 550"/>
                    <a:gd name="T43" fmla="*/ 761 h 836"/>
                    <a:gd name="T44" fmla="*/ 266 w 550"/>
                    <a:gd name="T45" fmla="*/ 714 h 836"/>
                    <a:gd name="T46" fmla="*/ 222 w 550"/>
                    <a:gd name="T47" fmla="*/ 550 h 836"/>
                    <a:gd name="T48" fmla="*/ 550 w 550"/>
                    <a:gd name="T49" fmla="*/ 222 h 836"/>
                    <a:gd name="T50" fmla="*/ 550 w 550"/>
                    <a:gd name="T51" fmla="*/ 143 h 836"/>
                    <a:gd name="T52" fmla="*/ 550 w 550"/>
                    <a:gd name="T53" fmla="*/ 132 h 8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0"/>
                    <a:gd name="T82" fmla="*/ 0 h 836"/>
                    <a:gd name="T83" fmla="*/ 550 w 550"/>
                    <a:gd name="T84" fmla="*/ 836 h 8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0" h="836">
                      <a:moveTo>
                        <a:pt x="550" y="132"/>
                      </a:moveTo>
                      <a:cubicBezTo>
                        <a:pt x="549" y="131"/>
                        <a:pt x="548" y="131"/>
                        <a:pt x="547" y="130"/>
                      </a:cubicBezTo>
                      <a:cubicBezTo>
                        <a:pt x="540" y="127"/>
                        <a:pt x="533" y="129"/>
                        <a:pt x="529" y="133"/>
                      </a:cubicBezTo>
                      <a:cubicBezTo>
                        <a:pt x="529" y="133"/>
                        <a:pt x="529" y="133"/>
                        <a:pt x="529" y="133"/>
                      </a:cubicBezTo>
                      <a:cubicBezTo>
                        <a:pt x="523" y="138"/>
                        <a:pt x="517" y="141"/>
                        <a:pt x="509" y="141"/>
                      </a:cubicBezTo>
                      <a:cubicBezTo>
                        <a:pt x="493" y="141"/>
                        <a:pt x="480" y="127"/>
                        <a:pt x="480" y="111"/>
                      </a:cubicBezTo>
                      <a:cubicBezTo>
                        <a:pt x="480" y="94"/>
                        <a:pt x="493" y="80"/>
                        <a:pt x="509" y="80"/>
                      </a:cubicBezTo>
                      <a:cubicBezTo>
                        <a:pt x="517" y="80"/>
                        <a:pt x="524" y="83"/>
                        <a:pt x="529" y="88"/>
                      </a:cubicBezTo>
                      <a:cubicBezTo>
                        <a:pt x="533" y="93"/>
                        <a:pt x="540" y="94"/>
                        <a:pt x="547" y="91"/>
                      </a:cubicBezTo>
                      <a:cubicBezTo>
                        <a:pt x="548" y="91"/>
                        <a:pt x="549" y="90"/>
                        <a:pt x="550" y="89"/>
                      </a:cubicBezTo>
                      <a:cubicBezTo>
                        <a:pt x="550" y="82"/>
                        <a:pt x="550" y="82"/>
                        <a:pt x="550" y="82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246" y="0"/>
                        <a:pt x="0" y="246"/>
                        <a:pt x="0" y="550"/>
                      </a:cubicBezTo>
                      <a:cubicBezTo>
                        <a:pt x="0" y="651"/>
                        <a:pt x="27" y="745"/>
                        <a:pt x="74" y="825"/>
                      </a:cubicBezTo>
                      <a:cubicBezTo>
                        <a:pt x="153" y="780"/>
                        <a:pt x="153" y="780"/>
                        <a:pt x="153" y="780"/>
                      </a:cubicBezTo>
                      <a:cubicBezTo>
                        <a:pt x="158" y="784"/>
                        <a:pt x="160" y="791"/>
                        <a:pt x="158" y="796"/>
                      </a:cubicBezTo>
                      <a:cubicBezTo>
                        <a:pt x="157" y="803"/>
                        <a:pt x="158" y="810"/>
                        <a:pt x="161" y="817"/>
                      </a:cubicBezTo>
                      <a:cubicBezTo>
                        <a:pt x="170" y="831"/>
                        <a:pt x="188" y="836"/>
                        <a:pt x="202" y="827"/>
                      </a:cubicBezTo>
                      <a:cubicBezTo>
                        <a:pt x="217" y="819"/>
                        <a:pt x="222" y="801"/>
                        <a:pt x="214" y="786"/>
                      </a:cubicBezTo>
                      <a:cubicBezTo>
                        <a:pt x="210" y="780"/>
                        <a:pt x="204" y="776"/>
                        <a:pt x="198" y="773"/>
                      </a:cubicBezTo>
                      <a:cubicBezTo>
                        <a:pt x="198" y="773"/>
                        <a:pt x="198" y="773"/>
                        <a:pt x="198" y="773"/>
                      </a:cubicBezTo>
                      <a:cubicBezTo>
                        <a:pt x="192" y="772"/>
                        <a:pt x="187" y="767"/>
                        <a:pt x="186" y="761"/>
                      </a:cubicBezTo>
                      <a:cubicBezTo>
                        <a:pt x="266" y="714"/>
                        <a:pt x="266" y="714"/>
                        <a:pt x="266" y="714"/>
                      </a:cubicBezTo>
                      <a:cubicBezTo>
                        <a:pt x="238" y="666"/>
                        <a:pt x="222" y="610"/>
                        <a:pt x="222" y="550"/>
                      </a:cubicBezTo>
                      <a:cubicBezTo>
                        <a:pt x="222" y="369"/>
                        <a:pt x="369" y="222"/>
                        <a:pt x="550" y="222"/>
                      </a:cubicBezTo>
                      <a:cubicBezTo>
                        <a:pt x="550" y="143"/>
                        <a:pt x="550" y="143"/>
                        <a:pt x="550" y="143"/>
                      </a:cubicBezTo>
                      <a:lnTo>
                        <a:pt x="550" y="132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2" name="Freeform 16"/>
                <p:cNvSpPr>
                  <a:spLocks/>
                </p:cNvSpPr>
                <p:nvPr/>
              </p:nvSpPr>
              <p:spPr bwMode="gray">
                <a:xfrm>
                  <a:off x="2764" y="1387"/>
                  <a:ext cx="912" cy="1210"/>
                </a:xfrm>
                <a:custGeom>
                  <a:avLst/>
                  <a:gdLst>
                    <a:gd name="T0" fmla="*/ 70 w 621"/>
                    <a:gd name="T1" fmla="*/ 0 h 826"/>
                    <a:gd name="T2" fmla="*/ 70 w 621"/>
                    <a:gd name="T3" fmla="*/ 82 h 826"/>
                    <a:gd name="T4" fmla="*/ 70 w 621"/>
                    <a:gd name="T5" fmla="*/ 89 h 826"/>
                    <a:gd name="T6" fmla="*/ 67 w 621"/>
                    <a:gd name="T7" fmla="*/ 91 h 826"/>
                    <a:gd name="T8" fmla="*/ 49 w 621"/>
                    <a:gd name="T9" fmla="*/ 88 h 826"/>
                    <a:gd name="T10" fmla="*/ 29 w 621"/>
                    <a:gd name="T11" fmla="*/ 80 h 826"/>
                    <a:gd name="T12" fmla="*/ 0 w 621"/>
                    <a:gd name="T13" fmla="*/ 111 h 826"/>
                    <a:gd name="T14" fmla="*/ 29 w 621"/>
                    <a:gd name="T15" fmla="*/ 141 h 826"/>
                    <a:gd name="T16" fmla="*/ 49 w 621"/>
                    <a:gd name="T17" fmla="*/ 133 h 826"/>
                    <a:gd name="T18" fmla="*/ 49 w 621"/>
                    <a:gd name="T19" fmla="*/ 133 h 826"/>
                    <a:gd name="T20" fmla="*/ 67 w 621"/>
                    <a:gd name="T21" fmla="*/ 130 h 826"/>
                    <a:gd name="T22" fmla="*/ 70 w 621"/>
                    <a:gd name="T23" fmla="*/ 132 h 826"/>
                    <a:gd name="T24" fmla="*/ 70 w 621"/>
                    <a:gd name="T25" fmla="*/ 143 h 826"/>
                    <a:gd name="T26" fmla="*/ 70 w 621"/>
                    <a:gd name="T27" fmla="*/ 222 h 826"/>
                    <a:gd name="T28" fmla="*/ 70 w 621"/>
                    <a:gd name="T29" fmla="*/ 222 h 826"/>
                    <a:gd name="T30" fmla="*/ 398 w 621"/>
                    <a:gd name="T31" fmla="*/ 550 h 826"/>
                    <a:gd name="T32" fmla="*/ 354 w 621"/>
                    <a:gd name="T33" fmla="*/ 714 h 826"/>
                    <a:gd name="T34" fmla="*/ 433 w 621"/>
                    <a:gd name="T35" fmla="*/ 759 h 826"/>
                    <a:gd name="T36" fmla="*/ 436 w 621"/>
                    <a:gd name="T37" fmla="*/ 758 h 826"/>
                    <a:gd name="T38" fmla="*/ 443 w 621"/>
                    <a:gd name="T39" fmla="*/ 740 h 826"/>
                    <a:gd name="T40" fmla="*/ 443 w 621"/>
                    <a:gd name="T41" fmla="*/ 740 h 826"/>
                    <a:gd name="T42" fmla="*/ 446 w 621"/>
                    <a:gd name="T43" fmla="*/ 720 h 826"/>
                    <a:gd name="T44" fmla="*/ 487 w 621"/>
                    <a:gd name="T45" fmla="*/ 709 h 826"/>
                    <a:gd name="T46" fmla="*/ 498 w 621"/>
                    <a:gd name="T47" fmla="*/ 750 h 826"/>
                    <a:gd name="T48" fmla="*/ 482 w 621"/>
                    <a:gd name="T49" fmla="*/ 763 h 826"/>
                    <a:gd name="T50" fmla="*/ 470 w 621"/>
                    <a:gd name="T51" fmla="*/ 777 h 826"/>
                    <a:gd name="T52" fmla="*/ 470 w 621"/>
                    <a:gd name="T53" fmla="*/ 781 h 826"/>
                    <a:gd name="T54" fmla="*/ 547 w 621"/>
                    <a:gd name="T55" fmla="*/ 826 h 826"/>
                    <a:gd name="T56" fmla="*/ 621 w 621"/>
                    <a:gd name="T57" fmla="*/ 550 h 826"/>
                    <a:gd name="T58" fmla="*/ 70 w 621"/>
                    <a:gd name="T59" fmla="*/ 0 h 82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21"/>
                    <a:gd name="T91" fmla="*/ 0 h 826"/>
                    <a:gd name="T92" fmla="*/ 621 w 621"/>
                    <a:gd name="T93" fmla="*/ 826 h 82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21" h="826">
                      <a:moveTo>
                        <a:pt x="70" y="0"/>
                      </a:moveTo>
                      <a:cubicBezTo>
                        <a:pt x="70" y="82"/>
                        <a:pt x="70" y="82"/>
                        <a:pt x="70" y="82"/>
                      </a:cubicBezTo>
                      <a:cubicBezTo>
                        <a:pt x="70" y="89"/>
                        <a:pt x="70" y="89"/>
                        <a:pt x="70" y="89"/>
                      </a:cubicBezTo>
                      <a:cubicBezTo>
                        <a:pt x="69" y="90"/>
                        <a:pt x="68" y="91"/>
                        <a:pt x="67" y="91"/>
                      </a:cubicBezTo>
                      <a:cubicBezTo>
                        <a:pt x="60" y="94"/>
                        <a:pt x="53" y="93"/>
                        <a:pt x="49" y="88"/>
                      </a:cubicBezTo>
                      <a:cubicBezTo>
                        <a:pt x="44" y="83"/>
                        <a:pt x="37" y="80"/>
                        <a:pt x="29" y="80"/>
                      </a:cubicBezTo>
                      <a:cubicBezTo>
                        <a:pt x="13" y="80"/>
                        <a:pt x="0" y="94"/>
                        <a:pt x="0" y="111"/>
                      </a:cubicBezTo>
                      <a:cubicBezTo>
                        <a:pt x="0" y="127"/>
                        <a:pt x="13" y="141"/>
                        <a:pt x="29" y="141"/>
                      </a:cubicBezTo>
                      <a:cubicBezTo>
                        <a:pt x="37" y="141"/>
                        <a:pt x="43" y="138"/>
                        <a:pt x="49" y="133"/>
                      </a:cubicBezTo>
                      <a:cubicBezTo>
                        <a:pt x="49" y="133"/>
                        <a:pt x="49" y="133"/>
                        <a:pt x="49" y="133"/>
                      </a:cubicBezTo>
                      <a:cubicBezTo>
                        <a:pt x="53" y="129"/>
                        <a:pt x="60" y="127"/>
                        <a:pt x="67" y="130"/>
                      </a:cubicBezTo>
                      <a:cubicBezTo>
                        <a:pt x="68" y="131"/>
                        <a:pt x="69" y="131"/>
                        <a:pt x="70" y="132"/>
                      </a:cubicBezTo>
                      <a:cubicBezTo>
                        <a:pt x="70" y="143"/>
                        <a:pt x="70" y="143"/>
                        <a:pt x="70" y="143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252" y="222"/>
                        <a:pt x="398" y="369"/>
                        <a:pt x="398" y="550"/>
                      </a:cubicBezTo>
                      <a:cubicBezTo>
                        <a:pt x="398" y="610"/>
                        <a:pt x="382" y="666"/>
                        <a:pt x="354" y="714"/>
                      </a:cubicBezTo>
                      <a:cubicBezTo>
                        <a:pt x="433" y="759"/>
                        <a:pt x="433" y="759"/>
                        <a:pt x="433" y="759"/>
                      </a:cubicBezTo>
                      <a:cubicBezTo>
                        <a:pt x="434" y="759"/>
                        <a:pt x="435" y="758"/>
                        <a:pt x="436" y="758"/>
                      </a:cubicBezTo>
                      <a:cubicBezTo>
                        <a:pt x="442" y="753"/>
                        <a:pt x="445" y="746"/>
                        <a:pt x="443" y="740"/>
                      </a:cubicBezTo>
                      <a:cubicBezTo>
                        <a:pt x="443" y="740"/>
                        <a:pt x="443" y="740"/>
                        <a:pt x="443" y="740"/>
                      </a:cubicBezTo>
                      <a:cubicBezTo>
                        <a:pt x="441" y="733"/>
                        <a:pt x="442" y="726"/>
                        <a:pt x="446" y="720"/>
                      </a:cubicBezTo>
                      <a:cubicBezTo>
                        <a:pt x="454" y="705"/>
                        <a:pt x="472" y="701"/>
                        <a:pt x="487" y="709"/>
                      </a:cubicBezTo>
                      <a:cubicBezTo>
                        <a:pt x="501" y="717"/>
                        <a:pt x="506" y="736"/>
                        <a:pt x="498" y="750"/>
                      </a:cubicBezTo>
                      <a:cubicBezTo>
                        <a:pt x="494" y="756"/>
                        <a:pt x="489" y="761"/>
                        <a:pt x="482" y="763"/>
                      </a:cubicBezTo>
                      <a:cubicBezTo>
                        <a:pt x="476" y="764"/>
                        <a:pt x="471" y="770"/>
                        <a:pt x="470" y="777"/>
                      </a:cubicBezTo>
                      <a:cubicBezTo>
                        <a:pt x="470" y="778"/>
                        <a:pt x="470" y="780"/>
                        <a:pt x="470" y="781"/>
                      </a:cubicBezTo>
                      <a:cubicBezTo>
                        <a:pt x="547" y="826"/>
                        <a:pt x="547" y="826"/>
                        <a:pt x="547" y="826"/>
                      </a:cubicBezTo>
                      <a:cubicBezTo>
                        <a:pt x="594" y="745"/>
                        <a:pt x="621" y="651"/>
                        <a:pt x="621" y="550"/>
                      </a:cubicBezTo>
                      <a:cubicBezTo>
                        <a:pt x="621" y="246"/>
                        <a:pt x="374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3" name="Freeform 17"/>
                <p:cNvSpPr>
                  <a:spLocks/>
                </p:cNvSpPr>
                <p:nvPr/>
              </p:nvSpPr>
              <p:spPr bwMode="gray">
                <a:xfrm>
                  <a:off x="2169" y="2414"/>
                  <a:ext cx="1397" cy="587"/>
                </a:xfrm>
                <a:custGeom>
                  <a:avLst/>
                  <a:gdLst>
                    <a:gd name="T0" fmla="*/ 876 w 953"/>
                    <a:gd name="T1" fmla="*/ 80 h 400"/>
                    <a:gd name="T2" fmla="*/ 876 w 953"/>
                    <a:gd name="T3" fmla="*/ 76 h 400"/>
                    <a:gd name="T4" fmla="*/ 888 w 953"/>
                    <a:gd name="T5" fmla="*/ 62 h 400"/>
                    <a:gd name="T6" fmla="*/ 904 w 953"/>
                    <a:gd name="T7" fmla="*/ 49 h 400"/>
                    <a:gd name="T8" fmla="*/ 893 w 953"/>
                    <a:gd name="T9" fmla="*/ 8 h 400"/>
                    <a:gd name="T10" fmla="*/ 852 w 953"/>
                    <a:gd name="T11" fmla="*/ 19 h 400"/>
                    <a:gd name="T12" fmla="*/ 849 w 953"/>
                    <a:gd name="T13" fmla="*/ 39 h 400"/>
                    <a:gd name="T14" fmla="*/ 849 w 953"/>
                    <a:gd name="T15" fmla="*/ 39 h 400"/>
                    <a:gd name="T16" fmla="*/ 842 w 953"/>
                    <a:gd name="T17" fmla="*/ 57 h 400"/>
                    <a:gd name="T18" fmla="*/ 839 w 953"/>
                    <a:gd name="T19" fmla="*/ 58 h 400"/>
                    <a:gd name="T20" fmla="*/ 760 w 953"/>
                    <a:gd name="T21" fmla="*/ 13 h 400"/>
                    <a:gd name="T22" fmla="*/ 476 w 953"/>
                    <a:gd name="T23" fmla="*/ 177 h 400"/>
                    <a:gd name="T24" fmla="*/ 192 w 953"/>
                    <a:gd name="T25" fmla="*/ 13 h 400"/>
                    <a:gd name="T26" fmla="*/ 112 w 953"/>
                    <a:gd name="T27" fmla="*/ 60 h 400"/>
                    <a:gd name="T28" fmla="*/ 124 w 953"/>
                    <a:gd name="T29" fmla="*/ 72 h 400"/>
                    <a:gd name="T30" fmla="*/ 124 w 953"/>
                    <a:gd name="T31" fmla="*/ 72 h 400"/>
                    <a:gd name="T32" fmla="*/ 140 w 953"/>
                    <a:gd name="T33" fmla="*/ 85 h 400"/>
                    <a:gd name="T34" fmla="*/ 128 w 953"/>
                    <a:gd name="T35" fmla="*/ 126 h 400"/>
                    <a:gd name="T36" fmla="*/ 87 w 953"/>
                    <a:gd name="T37" fmla="*/ 116 h 400"/>
                    <a:gd name="T38" fmla="*/ 84 w 953"/>
                    <a:gd name="T39" fmla="*/ 95 h 400"/>
                    <a:gd name="T40" fmla="*/ 79 w 953"/>
                    <a:gd name="T41" fmla="*/ 79 h 400"/>
                    <a:gd name="T42" fmla="*/ 0 w 953"/>
                    <a:gd name="T43" fmla="*/ 124 h 400"/>
                    <a:gd name="T44" fmla="*/ 476 w 953"/>
                    <a:gd name="T45" fmla="*/ 400 h 400"/>
                    <a:gd name="T46" fmla="*/ 953 w 953"/>
                    <a:gd name="T47" fmla="*/ 125 h 400"/>
                    <a:gd name="T48" fmla="*/ 876 w 953"/>
                    <a:gd name="T49" fmla="*/ 80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953"/>
                    <a:gd name="T76" fmla="*/ 0 h 400"/>
                    <a:gd name="T77" fmla="*/ 953 w 953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953" h="400">
                      <a:moveTo>
                        <a:pt x="876" y="80"/>
                      </a:moveTo>
                      <a:cubicBezTo>
                        <a:pt x="876" y="79"/>
                        <a:pt x="876" y="77"/>
                        <a:pt x="876" y="76"/>
                      </a:cubicBezTo>
                      <a:cubicBezTo>
                        <a:pt x="877" y="69"/>
                        <a:pt x="882" y="63"/>
                        <a:pt x="888" y="62"/>
                      </a:cubicBezTo>
                      <a:cubicBezTo>
                        <a:pt x="895" y="60"/>
                        <a:pt x="900" y="55"/>
                        <a:pt x="904" y="49"/>
                      </a:cubicBezTo>
                      <a:cubicBezTo>
                        <a:pt x="912" y="35"/>
                        <a:pt x="907" y="16"/>
                        <a:pt x="893" y="8"/>
                      </a:cubicBezTo>
                      <a:cubicBezTo>
                        <a:pt x="878" y="0"/>
                        <a:pt x="860" y="4"/>
                        <a:pt x="852" y="19"/>
                      </a:cubicBezTo>
                      <a:cubicBezTo>
                        <a:pt x="848" y="25"/>
                        <a:pt x="847" y="32"/>
                        <a:pt x="849" y="39"/>
                      </a:cubicBezTo>
                      <a:cubicBezTo>
                        <a:pt x="849" y="39"/>
                        <a:pt x="849" y="39"/>
                        <a:pt x="849" y="39"/>
                      </a:cubicBezTo>
                      <a:cubicBezTo>
                        <a:pt x="851" y="45"/>
                        <a:pt x="848" y="52"/>
                        <a:pt x="842" y="57"/>
                      </a:cubicBezTo>
                      <a:cubicBezTo>
                        <a:pt x="841" y="57"/>
                        <a:pt x="840" y="58"/>
                        <a:pt x="839" y="58"/>
                      </a:cubicBezTo>
                      <a:cubicBezTo>
                        <a:pt x="760" y="13"/>
                        <a:pt x="760" y="13"/>
                        <a:pt x="760" y="13"/>
                      </a:cubicBezTo>
                      <a:cubicBezTo>
                        <a:pt x="704" y="111"/>
                        <a:pt x="598" y="177"/>
                        <a:pt x="476" y="177"/>
                      </a:cubicBezTo>
                      <a:cubicBezTo>
                        <a:pt x="355" y="177"/>
                        <a:pt x="249" y="111"/>
                        <a:pt x="192" y="13"/>
                      </a:cubicBezTo>
                      <a:cubicBezTo>
                        <a:pt x="112" y="60"/>
                        <a:pt x="112" y="60"/>
                        <a:pt x="112" y="60"/>
                      </a:cubicBezTo>
                      <a:cubicBezTo>
                        <a:pt x="113" y="66"/>
                        <a:pt x="118" y="71"/>
                        <a:pt x="124" y="72"/>
                      </a:cubicBezTo>
                      <a:cubicBezTo>
                        <a:pt x="124" y="72"/>
                        <a:pt x="124" y="72"/>
                        <a:pt x="124" y="72"/>
                      </a:cubicBezTo>
                      <a:cubicBezTo>
                        <a:pt x="130" y="75"/>
                        <a:pt x="136" y="79"/>
                        <a:pt x="140" y="85"/>
                      </a:cubicBezTo>
                      <a:cubicBezTo>
                        <a:pt x="148" y="100"/>
                        <a:pt x="143" y="118"/>
                        <a:pt x="128" y="126"/>
                      </a:cubicBezTo>
                      <a:cubicBezTo>
                        <a:pt x="114" y="135"/>
                        <a:pt x="96" y="130"/>
                        <a:pt x="87" y="116"/>
                      </a:cubicBezTo>
                      <a:cubicBezTo>
                        <a:pt x="84" y="109"/>
                        <a:pt x="83" y="102"/>
                        <a:pt x="84" y="95"/>
                      </a:cubicBezTo>
                      <a:cubicBezTo>
                        <a:pt x="86" y="90"/>
                        <a:pt x="84" y="83"/>
                        <a:pt x="79" y="79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95" y="289"/>
                        <a:pt x="273" y="400"/>
                        <a:pt x="476" y="400"/>
                      </a:cubicBezTo>
                      <a:cubicBezTo>
                        <a:pt x="680" y="400"/>
                        <a:pt x="858" y="289"/>
                        <a:pt x="953" y="125"/>
                      </a:cubicBezTo>
                      <a:lnTo>
                        <a:pt x="876" y="8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5618" name="Oval 18"/>
            <p:cNvSpPr>
              <a:spLocks noChangeArrowheads="1"/>
            </p:cNvSpPr>
            <p:nvPr/>
          </p:nvSpPr>
          <p:spPr bwMode="auto">
            <a:xfrm>
              <a:off x="1460" y="1637"/>
              <a:ext cx="345" cy="344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8F8F8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r-TR" sz="3800" noProof="1">
                <a:solidFill>
                  <a:srgbClr val="000000"/>
                </a:solidFill>
              </a:endParaRPr>
            </a:p>
          </p:txBody>
        </p: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RADYO DALGALARI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6" name="Picture 2" descr="D:\DOKTOR\9-ISTUZMAN\1-EĞİTİM KURUMU\1. İstanbuluzman\ZZResim\Resim-İkon\radio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2001363"/>
            <a:ext cx="568800" cy="5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0828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4"/>
          <p:cNvSpPr>
            <a:spLocks noChangeArrowheads="1"/>
          </p:cNvSpPr>
          <p:nvPr/>
        </p:nvSpPr>
        <p:spPr bwMode="auto">
          <a:xfrm>
            <a:off x="172005" y="2516888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Radyasyon Tanısı</a:t>
            </a:r>
            <a:endParaRPr lang="tr-TR" sz="60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84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sz="32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SESİN ŞİDDETİ</a:t>
            </a:r>
            <a:endParaRPr lang="en-GB" sz="3200" noProof="1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0" name="Grup 9"/>
          <p:cNvGrpSpPr/>
          <p:nvPr/>
        </p:nvGrpSpPr>
        <p:grpSpPr>
          <a:xfrm>
            <a:off x="1824780" y="2247900"/>
            <a:ext cx="1859405" cy="2740024"/>
            <a:chOff x="2387924" y="2686050"/>
            <a:chExt cx="2215504" cy="2740024"/>
          </a:xfrm>
        </p:grpSpPr>
        <p:sp>
          <p:nvSpPr>
            <p:cNvPr id="39" name="AutoShape 4"/>
            <p:cNvSpPr>
              <a:spLocks noChangeArrowheads="1"/>
            </p:cNvSpPr>
            <p:nvPr/>
          </p:nvSpPr>
          <p:spPr bwMode="auto">
            <a:xfrm>
              <a:off x="2387924" y="2852737"/>
              <a:ext cx="2215504" cy="2573337"/>
            </a:xfrm>
            <a:prstGeom prst="roundRect">
              <a:avLst>
                <a:gd name="adj" fmla="val 4690"/>
              </a:avLst>
            </a:prstGeom>
            <a:noFill/>
            <a:ln w="254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tr-TR" altLang="zh-CN" sz="1400" dirty="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0" name="AutoShape 5"/>
            <p:cNvSpPr>
              <a:spLocks noChangeArrowheads="1"/>
            </p:cNvSpPr>
            <p:nvPr/>
          </p:nvSpPr>
          <p:spPr bwMode="gray">
            <a:xfrm>
              <a:off x="2586038" y="2714625"/>
              <a:ext cx="1798757" cy="28733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1" name="AutoShape 6"/>
            <p:cNvSpPr>
              <a:spLocks noChangeArrowheads="1"/>
            </p:cNvSpPr>
            <p:nvPr/>
          </p:nvSpPr>
          <p:spPr bwMode="auto">
            <a:xfrm flipH="1">
              <a:off x="4218779" y="2790825"/>
              <a:ext cx="70479" cy="144463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2" name="AutoShape 7"/>
            <p:cNvSpPr>
              <a:spLocks noChangeArrowheads="1"/>
            </p:cNvSpPr>
            <p:nvPr/>
          </p:nvSpPr>
          <p:spPr bwMode="auto">
            <a:xfrm flipH="1">
              <a:off x="2658812" y="2781300"/>
              <a:ext cx="68948" cy="144463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3" name="Text Box 13"/>
            <p:cNvSpPr txBox="1">
              <a:spLocks noChangeArrowheads="1"/>
            </p:cNvSpPr>
            <p:nvPr/>
          </p:nvSpPr>
          <p:spPr bwMode="gray">
            <a:xfrm>
              <a:off x="2594124" y="2686050"/>
              <a:ext cx="1783435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tr-TR" altLang="zh-CN" sz="1400" b="1" dirty="0" smtClean="0">
                  <a:solidFill>
                    <a:srgbClr val="FFFFFF"/>
                  </a:solidFill>
                  <a:latin typeface="Calibri" pitchFamily="34" charset="0"/>
                  <a:ea typeface="宋体" charset="-122"/>
                </a:rPr>
                <a:t>Ses Basıncı</a:t>
              </a:r>
              <a:endParaRPr lang="en-US" altLang="zh-CN" sz="1400" b="1" dirty="0">
                <a:solidFill>
                  <a:srgbClr val="FFFFFF"/>
                </a:solidFill>
                <a:latin typeface="Calibri" pitchFamily="34" charset="0"/>
                <a:ea typeface="宋体" charset="-122"/>
              </a:endParaRPr>
            </a:p>
          </p:txBody>
        </p:sp>
      </p:grpSp>
      <p:grpSp>
        <p:nvGrpSpPr>
          <p:cNvPr id="11" name="Grup 10"/>
          <p:cNvGrpSpPr/>
          <p:nvPr/>
        </p:nvGrpSpPr>
        <p:grpSpPr>
          <a:xfrm>
            <a:off x="3626597" y="1841500"/>
            <a:ext cx="1859405" cy="2644774"/>
            <a:chOff x="4585362" y="2279650"/>
            <a:chExt cx="2510788" cy="2644774"/>
          </a:xfrm>
        </p:grpSpPr>
        <p:sp>
          <p:nvSpPr>
            <p:cNvPr id="36" name="AutoShape 8"/>
            <p:cNvSpPr>
              <a:spLocks noChangeArrowheads="1"/>
            </p:cNvSpPr>
            <p:nvPr/>
          </p:nvSpPr>
          <p:spPr bwMode="auto">
            <a:xfrm>
              <a:off x="4585362" y="2351087"/>
              <a:ext cx="2510788" cy="2573337"/>
            </a:xfrm>
            <a:prstGeom prst="roundRect">
              <a:avLst>
                <a:gd name="adj" fmla="val 4690"/>
              </a:avLst>
            </a:prstGeom>
            <a:noFill/>
            <a:ln w="254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tr-TR" altLang="zh-CN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7" name="AutoShape 10"/>
            <p:cNvSpPr>
              <a:spLocks noChangeArrowheads="1"/>
            </p:cNvSpPr>
            <p:nvPr/>
          </p:nvSpPr>
          <p:spPr bwMode="auto">
            <a:xfrm flipH="1">
              <a:off x="6652598" y="2279650"/>
              <a:ext cx="78137" cy="142875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8" name="AutoShape 11"/>
            <p:cNvSpPr>
              <a:spLocks noChangeArrowheads="1"/>
            </p:cNvSpPr>
            <p:nvPr/>
          </p:nvSpPr>
          <p:spPr bwMode="auto">
            <a:xfrm flipH="1">
              <a:off x="4892338" y="2279650"/>
              <a:ext cx="78137" cy="142875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13" name="Text Box 14"/>
          <p:cNvSpPr txBox="1">
            <a:spLocks noChangeArrowheads="1"/>
          </p:cNvSpPr>
          <p:nvPr/>
        </p:nvSpPr>
        <p:spPr bwMode="gray">
          <a:xfrm>
            <a:off x="3808010" y="1748829"/>
            <a:ext cx="145389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tr-TR" altLang="zh-CN" sz="1400" b="1" dirty="0" smtClean="0">
                <a:solidFill>
                  <a:srgbClr val="FFFFFF"/>
                </a:solidFill>
                <a:latin typeface="Calibri" pitchFamily="34" charset="0"/>
                <a:ea typeface="宋体" charset="-122"/>
              </a:rPr>
              <a:t>Semptomatik</a:t>
            </a:r>
            <a:endParaRPr lang="en-US" altLang="zh-CN" sz="1400" b="1" dirty="0">
              <a:solidFill>
                <a:srgbClr val="FFFFFF"/>
              </a:solidFill>
              <a:latin typeface="Calibri" pitchFamily="34" charset="0"/>
              <a:ea typeface="宋体" charset="-122"/>
            </a:endParaRPr>
          </a:p>
        </p:txBody>
      </p:sp>
      <p:grpSp>
        <p:nvGrpSpPr>
          <p:cNvPr id="14" name="Grup 13"/>
          <p:cNvGrpSpPr/>
          <p:nvPr/>
        </p:nvGrpSpPr>
        <p:grpSpPr>
          <a:xfrm>
            <a:off x="19051" y="2676525"/>
            <a:ext cx="1859405" cy="2736000"/>
            <a:chOff x="257175" y="3114675"/>
            <a:chExt cx="2215505" cy="2741611"/>
          </a:xfrm>
        </p:grpSpPr>
        <p:sp>
          <p:nvSpPr>
            <p:cNvPr id="31" name="AutoShape 16"/>
            <p:cNvSpPr>
              <a:spLocks noChangeArrowheads="1"/>
            </p:cNvSpPr>
            <p:nvPr/>
          </p:nvSpPr>
          <p:spPr bwMode="auto">
            <a:xfrm>
              <a:off x="257175" y="3282949"/>
              <a:ext cx="2215505" cy="2573337"/>
            </a:xfrm>
            <a:prstGeom prst="roundRect">
              <a:avLst>
                <a:gd name="adj" fmla="val 4690"/>
              </a:avLst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>
              <a:normAutofit/>
            </a:bodyPr>
            <a:lstStyle/>
            <a:p>
              <a:pPr algn="ctr"/>
              <a:endParaRPr lang="zh-CN" altLang="en-US" sz="14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2" name="AutoShape 17"/>
            <p:cNvSpPr>
              <a:spLocks noChangeArrowheads="1"/>
            </p:cNvSpPr>
            <p:nvPr/>
          </p:nvSpPr>
          <p:spPr bwMode="gray">
            <a:xfrm>
              <a:off x="440464" y="3140075"/>
              <a:ext cx="1798758" cy="28733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3" name="AutoShape 18"/>
            <p:cNvSpPr>
              <a:spLocks noChangeArrowheads="1"/>
            </p:cNvSpPr>
            <p:nvPr/>
          </p:nvSpPr>
          <p:spPr bwMode="auto">
            <a:xfrm flipH="1">
              <a:off x="2079946" y="3211513"/>
              <a:ext cx="68948" cy="144463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4" name="AutoShape 19"/>
            <p:cNvSpPr>
              <a:spLocks noChangeArrowheads="1"/>
            </p:cNvSpPr>
            <p:nvPr/>
          </p:nvSpPr>
          <p:spPr bwMode="auto">
            <a:xfrm flipH="1">
              <a:off x="526716" y="3211513"/>
              <a:ext cx="70479" cy="144463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gray">
            <a:xfrm>
              <a:off x="459332" y="3114675"/>
              <a:ext cx="1755856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tr-TR" altLang="zh-CN" sz="1400" b="1" dirty="0" smtClean="0">
                  <a:solidFill>
                    <a:srgbClr val="FFFFFF"/>
                  </a:solidFill>
                  <a:latin typeface="Calibri" pitchFamily="34" charset="0"/>
                  <a:ea typeface="宋体" charset="-122"/>
                </a:rPr>
                <a:t>Kuvvet</a:t>
              </a:r>
              <a:endParaRPr lang="en-US" altLang="zh-CN" sz="1400" b="1" dirty="0">
                <a:solidFill>
                  <a:srgbClr val="FFFFFF"/>
                </a:solidFill>
                <a:latin typeface="Calibri" pitchFamily="34" charset="0"/>
                <a:ea typeface="宋体" charset="-122"/>
              </a:endParaRPr>
            </a:p>
          </p:txBody>
        </p:sp>
      </p:grp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5421155" y="1465262"/>
            <a:ext cx="1859405" cy="2573337"/>
          </a:xfrm>
          <a:prstGeom prst="roundRect">
            <a:avLst>
              <a:gd name="adj" fmla="val 4690"/>
            </a:avLst>
          </a:prstGeom>
          <a:noFill/>
          <a:ln w="25400">
            <a:solidFill>
              <a:srgbClr val="5F5F5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CN" altLang="en-US" sz="1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gray">
          <a:xfrm>
            <a:off x="5566989" y="1322388"/>
            <a:ext cx="1509643" cy="287338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 flipH="1">
            <a:off x="5640512" y="1393825"/>
            <a:ext cx="57866" cy="142875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gray">
          <a:xfrm>
            <a:off x="5569255" y="1304925"/>
            <a:ext cx="149546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tr-TR" altLang="zh-CN" sz="1400" b="1" dirty="0" smtClean="0">
                <a:solidFill>
                  <a:srgbClr val="FFFFFF"/>
                </a:solidFill>
                <a:latin typeface="Calibri" pitchFamily="34" charset="0"/>
                <a:ea typeface="宋体" charset="-122"/>
              </a:rPr>
              <a:t>Ses Yoğunluğu</a:t>
            </a:r>
            <a:endParaRPr lang="en-US" altLang="zh-CN" sz="1400" b="1" dirty="0">
              <a:solidFill>
                <a:srgbClr val="FFFFFF"/>
              </a:solidFill>
              <a:latin typeface="Calibri" pitchFamily="34" charset="0"/>
              <a:ea typeface="宋体" charset="-122"/>
            </a:endParaRPr>
          </a:p>
        </p:txBody>
      </p:sp>
      <p:sp>
        <p:nvSpPr>
          <p:cNvPr id="25" name="AutoShape 9"/>
          <p:cNvSpPr>
            <a:spLocks noChangeArrowheads="1"/>
          </p:cNvSpPr>
          <p:nvPr/>
        </p:nvSpPr>
        <p:spPr bwMode="gray">
          <a:xfrm>
            <a:off x="3778150" y="1769268"/>
            <a:ext cx="1487524" cy="28733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tr-TR" altLang="zh-CN" sz="1400" b="1" dirty="0" smtClean="0">
                <a:solidFill>
                  <a:srgbClr val="FFFFFF"/>
                </a:solidFill>
                <a:latin typeface="Calibri" pitchFamily="34" charset="0"/>
              </a:rPr>
              <a:t>Ses Gücü</a:t>
            </a:r>
            <a:endParaRPr lang="zh-CN" altLang="en-US" sz="14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6" name="AutoShape 10"/>
          <p:cNvSpPr>
            <a:spLocks noChangeArrowheads="1"/>
          </p:cNvSpPr>
          <p:nvPr/>
        </p:nvSpPr>
        <p:spPr bwMode="auto">
          <a:xfrm flipH="1">
            <a:off x="5096823" y="1841500"/>
            <a:ext cx="54787" cy="142875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AutoShape 11"/>
          <p:cNvSpPr>
            <a:spLocks noChangeArrowheads="1"/>
          </p:cNvSpPr>
          <p:nvPr/>
        </p:nvSpPr>
        <p:spPr bwMode="auto">
          <a:xfrm flipH="1">
            <a:off x="3872128" y="1841500"/>
            <a:ext cx="54787" cy="142875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7" name="Metin kutusu 46"/>
          <p:cNvSpPr txBox="1"/>
          <p:nvPr/>
        </p:nvSpPr>
        <p:spPr>
          <a:xfrm>
            <a:off x="47626" y="5376451"/>
            <a:ext cx="1663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Newton</a:t>
            </a:r>
            <a:endParaRPr lang="tr-TR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" name="AutoShape 8"/>
          <p:cNvSpPr>
            <a:spLocks noChangeArrowheads="1"/>
          </p:cNvSpPr>
          <p:nvPr/>
        </p:nvSpPr>
        <p:spPr bwMode="auto">
          <a:xfrm>
            <a:off x="7219263" y="989806"/>
            <a:ext cx="1859405" cy="2573337"/>
          </a:xfrm>
          <a:prstGeom prst="roundRect">
            <a:avLst>
              <a:gd name="adj" fmla="val 4690"/>
            </a:avLst>
          </a:prstGeom>
          <a:noFill/>
          <a:ln w="25400">
            <a:solidFill>
              <a:srgbClr val="5F5F5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CN" altLang="en-US" sz="1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7" name="AutoShape 10"/>
          <p:cNvSpPr>
            <a:spLocks noChangeArrowheads="1"/>
          </p:cNvSpPr>
          <p:nvPr/>
        </p:nvSpPr>
        <p:spPr bwMode="auto">
          <a:xfrm flipH="1">
            <a:off x="6900841" y="1373801"/>
            <a:ext cx="54787" cy="142875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1" name="AutoShape 9"/>
          <p:cNvSpPr>
            <a:spLocks noChangeArrowheads="1"/>
          </p:cNvSpPr>
          <p:nvPr/>
        </p:nvSpPr>
        <p:spPr bwMode="gray">
          <a:xfrm>
            <a:off x="7403668" y="840581"/>
            <a:ext cx="1509643" cy="287338"/>
          </a:xfrm>
          <a:prstGeom prst="roundRect">
            <a:avLst>
              <a:gd name="adj" fmla="val 50000"/>
            </a:avLst>
          </a:prstGeom>
          <a:solidFill>
            <a:schemeClr val="accent5">
              <a:lumMod val="2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tr-TR" altLang="zh-CN" b="1" dirty="0" smtClean="0">
                <a:solidFill>
                  <a:srgbClr val="000000"/>
                </a:solidFill>
                <a:latin typeface="Calibri" pitchFamily="34" charset="0"/>
              </a:rPr>
              <a:t>    </a:t>
            </a:r>
            <a:endParaRPr lang="zh-CN" altLang="en-US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2" name="AutoShape 10"/>
          <p:cNvSpPr>
            <a:spLocks noChangeArrowheads="1"/>
          </p:cNvSpPr>
          <p:nvPr/>
        </p:nvSpPr>
        <p:spPr bwMode="auto">
          <a:xfrm flipH="1">
            <a:off x="8696160" y="912812"/>
            <a:ext cx="57866" cy="142875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3" name="AutoShape 11"/>
          <p:cNvSpPr>
            <a:spLocks noChangeArrowheads="1"/>
          </p:cNvSpPr>
          <p:nvPr/>
        </p:nvSpPr>
        <p:spPr bwMode="auto">
          <a:xfrm flipH="1">
            <a:off x="7556041" y="912812"/>
            <a:ext cx="57866" cy="142875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5" name="Text Box 14"/>
          <p:cNvSpPr txBox="1">
            <a:spLocks noChangeArrowheads="1"/>
          </p:cNvSpPr>
          <p:nvPr/>
        </p:nvSpPr>
        <p:spPr bwMode="gray">
          <a:xfrm>
            <a:off x="7401231" y="819170"/>
            <a:ext cx="149546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tr-TR" altLang="zh-CN" sz="1400" b="1" dirty="0" smtClean="0">
                <a:solidFill>
                  <a:srgbClr val="FFFFFF"/>
                </a:solidFill>
                <a:latin typeface="Calibri" pitchFamily="34" charset="0"/>
                <a:ea typeface="宋体" charset="-122"/>
              </a:rPr>
              <a:t> Ses Şiddeti</a:t>
            </a:r>
            <a:endParaRPr lang="en-US" altLang="zh-CN" sz="1400" b="1" dirty="0">
              <a:solidFill>
                <a:srgbClr val="FFFFFF"/>
              </a:solidFill>
              <a:latin typeface="Calibri" pitchFamily="34" charset="0"/>
              <a:ea typeface="宋体" charset="-122"/>
            </a:endParaRPr>
          </a:p>
        </p:txBody>
      </p:sp>
      <p:sp>
        <p:nvSpPr>
          <p:cNvPr id="66" name="AutoShape 16"/>
          <p:cNvSpPr>
            <a:spLocks noChangeArrowheads="1"/>
          </p:cNvSpPr>
          <p:nvPr/>
        </p:nvSpPr>
        <p:spPr bwMode="auto">
          <a:xfrm>
            <a:off x="-47624" y="2844455"/>
            <a:ext cx="1863059" cy="2568070"/>
          </a:xfrm>
          <a:prstGeom prst="roundRect">
            <a:avLst>
              <a:gd name="adj" fmla="val 4690"/>
            </a:avLst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>
            <a:normAutofit/>
          </a:bodyPr>
          <a:lstStyle/>
          <a:p>
            <a:pPr algn="ctr"/>
            <a:r>
              <a:rPr lang="tr-TR" altLang="zh-CN" sz="13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 kaynağının</a:t>
            </a:r>
            <a:endParaRPr lang="tr-TR" altLang="zh-CN" sz="13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altLang="zh-CN" sz="13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maddesel bir ortamda</a:t>
            </a:r>
          </a:p>
          <a:p>
            <a:pPr algn="ctr"/>
            <a:r>
              <a:rPr lang="tr-TR" altLang="zh-CN" sz="13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oluşturduğu titreşimler</a:t>
            </a:r>
          </a:p>
          <a:p>
            <a:pPr algn="ctr"/>
            <a:r>
              <a:rPr lang="tr-TR" altLang="zh-CN" sz="13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«sıkışma ve genleşme</a:t>
            </a:r>
          </a:p>
          <a:p>
            <a:pPr algn="ctr"/>
            <a:r>
              <a:rPr lang="tr-TR" altLang="zh-CN" sz="13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tr-TR" altLang="zh-CN" sz="13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algaları»</a:t>
            </a:r>
            <a:endParaRPr lang="zh-CN" altLang="en-US" sz="13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7" name="AutoShape 16"/>
          <p:cNvSpPr>
            <a:spLocks noChangeArrowheads="1"/>
          </p:cNvSpPr>
          <p:nvPr/>
        </p:nvSpPr>
        <p:spPr bwMode="auto">
          <a:xfrm>
            <a:off x="1821126" y="2402961"/>
            <a:ext cx="1863059" cy="2568070"/>
          </a:xfrm>
          <a:prstGeom prst="roundRect">
            <a:avLst>
              <a:gd name="adj" fmla="val 4690"/>
            </a:avLst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>
            <a:normAutofit fontScale="92500" lnSpcReduction="20000"/>
          </a:bodyPr>
          <a:lstStyle/>
          <a:p>
            <a:pPr algn="ctr"/>
            <a:endParaRPr lang="tr-TR" altLang="zh-CN" sz="14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tr-TR" altLang="zh-CN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tr-TR" altLang="zh-CN" sz="14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altLang="zh-CN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 dalgalarının sıkışma </a:t>
            </a:r>
            <a:endParaRPr lang="tr-TR" altLang="zh-CN" sz="14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altLang="zh-CN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 gevşeme sırasında</a:t>
            </a:r>
          </a:p>
          <a:p>
            <a:pPr algn="ctr"/>
            <a:r>
              <a:rPr lang="tr-TR" altLang="zh-CN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tr-TR" altLang="zh-CN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addesel ortamda </a:t>
            </a:r>
          </a:p>
          <a:p>
            <a:pPr algn="ctr"/>
            <a:r>
              <a:rPr lang="tr-TR" altLang="zh-CN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birim </a:t>
            </a:r>
            <a:r>
              <a:rPr lang="tr-TR" altLang="zh-CN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yüzeye uyguladığı </a:t>
            </a:r>
            <a:endParaRPr lang="tr-TR" altLang="zh-CN" sz="14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altLang="zh-CN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kuvvetin </a:t>
            </a:r>
            <a:r>
              <a:rPr lang="tr-TR" altLang="zh-CN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nesnel olarak </a:t>
            </a:r>
            <a:endParaRPr lang="tr-TR" altLang="zh-CN" sz="14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altLang="zh-CN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ölçülmesiyle </a:t>
            </a:r>
            <a:r>
              <a:rPr lang="tr-TR" altLang="zh-CN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elde </a:t>
            </a:r>
            <a:endParaRPr lang="tr-TR" altLang="zh-CN" sz="14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altLang="zh-CN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edilen değer</a:t>
            </a:r>
            <a:endParaRPr lang="tr-TR" altLang="zh-CN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tr-TR" altLang="zh-CN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altLang="zh-CN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«Birim alana </a:t>
            </a:r>
          </a:p>
          <a:p>
            <a:pPr algn="ctr"/>
            <a:r>
              <a:rPr lang="tr-TR" altLang="zh-CN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</a:t>
            </a:r>
            <a:r>
              <a:rPr lang="tr-TR" altLang="zh-CN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ygulanan ses </a:t>
            </a:r>
          </a:p>
          <a:p>
            <a:pPr algn="ctr"/>
            <a:r>
              <a:rPr lang="tr-TR" altLang="zh-CN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kuvvet düzeyi»</a:t>
            </a:r>
            <a:endParaRPr lang="tr-TR" altLang="zh-CN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8" name="AutoShape 16"/>
          <p:cNvSpPr>
            <a:spLocks noChangeArrowheads="1"/>
          </p:cNvSpPr>
          <p:nvPr/>
        </p:nvSpPr>
        <p:spPr bwMode="auto">
          <a:xfrm>
            <a:off x="3622943" y="1904205"/>
            <a:ext cx="1863059" cy="2568070"/>
          </a:xfrm>
          <a:prstGeom prst="roundRect">
            <a:avLst>
              <a:gd name="adj" fmla="val 4690"/>
            </a:avLst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>
            <a:normAutofit/>
          </a:bodyPr>
          <a:lstStyle/>
          <a:p>
            <a:pPr algn="ctr"/>
            <a:endParaRPr lang="tr-TR" altLang="zh-CN" sz="14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tr-TR" altLang="zh-CN" sz="13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altLang="zh-CN" sz="13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«Kulağın 1 </a:t>
            </a:r>
            <a:r>
              <a:rPr lang="tr-TR" altLang="zh-CN" sz="13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metre </a:t>
            </a:r>
            <a:endParaRPr lang="tr-TR" altLang="zh-CN" sz="13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altLang="zh-CN" sz="13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</a:t>
            </a:r>
            <a:r>
              <a:rPr lang="tr-TR" altLang="zh-CN" sz="13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zağındaki ses </a:t>
            </a:r>
          </a:p>
          <a:p>
            <a:pPr algn="ctr"/>
            <a:r>
              <a:rPr lang="tr-TR" altLang="zh-CN" sz="13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basınç düzeyi»</a:t>
            </a:r>
          </a:p>
          <a:p>
            <a:pPr algn="ctr"/>
            <a:endParaRPr lang="tr-TR" altLang="zh-CN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altLang="zh-CN" sz="1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«Ses basıncı; </a:t>
            </a:r>
            <a:r>
              <a:rPr lang="tr-TR" altLang="zh-CN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kulağın </a:t>
            </a:r>
          </a:p>
          <a:p>
            <a:pPr algn="ctr"/>
            <a:r>
              <a:rPr lang="tr-TR" altLang="zh-CN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 kaynağına </a:t>
            </a:r>
            <a:r>
              <a:rPr lang="tr-TR" altLang="zh-CN" sz="1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olan </a:t>
            </a:r>
            <a:endParaRPr lang="tr-TR" altLang="zh-CN" sz="1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altLang="zh-CN" sz="1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tr-TR" altLang="zh-CN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esafesine de bağlıdır»</a:t>
            </a:r>
          </a:p>
          <a:p>
            <a:pPr algn="ctr"/>
            <a:endParaRPr lang="tr-TR" altLang="zh-CN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9" name="AutoShape 16"/>
          <p:cNvSpPr>
            <a:spLocks noChangeArrowheads="1"/>
          </p:cNvSpPr>
          <p:nvPr/>
        </p:nvSpPr>
        <p:spPr bwMode="auto">
          <a:xfrm>
            <a:off x="5423872" y="1458018"/>
            <a:ext cx="1863059" cy="2568070"/>
          </a:xfrm>
          <a:prstGeom prst="roundRect">
            <a:avLst>
              <a:gd name="adj" fmla="val 4690"/>
            </a:avLst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>
            <a:normAutofit/>
          </a:bodyPr>
          <a:lstStyle/>
          <a:p>
            <a:pPr algn="ctr"/>
            <a:r>
              <a:rPr lang="tr-TR" altLang="zh-CN" sz="13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 gücünün, </a:t>
            </a:r>
            <a:endParaRPr lang="tr-TR" altLang="zh-CN" sz="13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altLang="zh-CN" sz="13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belirlenmiş </a:t>
            </a:r>
          </a:p>
          <a:p>
            <a:pPr algn="ctr"/>
            <a:r>
              <a:rPr lang="tr-TR" altLang="zh-CN" sz="13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«birim zamanda</a:t>
            </a:r>
            <a:r>
              <a:rPr lang="tr-TR" altLang="zh-CN" sz="13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endParaRPr lang="tr-TR" altLang="zh-CN" sz="13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altLang="zh-CN" sz="13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birim </a:t>
            </a:r>
            <a:r>
              <a:rPr lang="tr-TR" altLang="zh-CN" sz="13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alana düşen </a:t>
            </a:r>
            <a:endParaRPr lang="tr-TR" altLang="zh-CN" sz="13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altLang="zh-CN" sz="13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tr-TR" altLang="zh-CN" sz="13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iktarı»</a:t>
            </a:r>
            <a:endParaRPr lang="tr-TR" altLang="zh-CN" sz="13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0" name="AutoShape 16"/>
          <p:cNvSpPr>
            <a:spLocks noChangeArrowheads="1"/>
          </p:cNvSpPr>
          <p:nvPr/>
        </p:nvSpPr>
        <p:spPr bwMode="auto">
          <a:xfrm>
            <a:off x="7226959" y="992439"/>
            <a:ext cx="1863059" cy="2568070"/>
          </a:xfrm>
          <a:prstGeom prst="roundRect">
            <a:avLst>
              <a:gd name="adj" fmla="val 4690"/>
            </a:avLst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>
            <a:normAutofit/>
          </a:bodyPr>
          <a:lstStyle/>
          <a:p>
            <a:pPr algn="ctr"/>
            <a:r>
              <a:rPr lang="tr-TR" altLang="zh-CN" sz="13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«Birim </a:t>
            </a:r>
            <a:r>
              <a:rPr lang="tr-TR" altLang="zh-CN" sz="13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alandaki </a:t>
            </a:r>
            <a:endParaRPr lang="tr-TR" altLang="zh-CN" sz="13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altLang="zh-CN" sz="13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sesin </a:t>
            </a:r>
            <a:r>
              <a:rPr lang="tr-TR" altLang="zh-CN" sz="13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yoğunluk </a:t>
            </a:r>
            <a:endParaRPr lang="tr-TR" altLang="zh-CN" sz="13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altLang="zh-CN" sz="13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düzeyi»</a:t>
            </a:r>
          </a:p>
          <a:p>
            <a:pPr algn="ctr"/>
            <a:endParaRPr lang="tr-TR" altLang="zh-CN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altLang="zh-CN" sz="1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«İnsan </a:t>
            </a:r>
            <a:r>
              <a:rPr lang="tr-TR" altLang="zh-CN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kulağının </a:t>
            </a:r>
          </a:p>
          <a:p>
            <a:pPr algn="ctr"/>
            <a:r>
              <a:rPr lang="tr-TR" altLang="zh-CN" sz="1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tr-TR" altLang="zh-CN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eslere verdiği</a:t>
            </a:r>
          </a:p>
          <a:p>
            <a:pPr algn="ctr"/>
            <a:r>
              <a:rPr lang="tr-TR" altLang="zh-CN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logaritmik tepki» </a:t>
            </a:r>
            <a:endParaRPr lang="tr-TR" altLang="zh-CN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tr-TR" altLang="zh-CN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3" name="Metin kutusu 72"/>
          <p:cNvSpPr txBox="1"/>
          <p:nvPr/>
        </p:nvSpPr>
        <p:spPr>
          <a:xfrm>
            <a:off x="1918778" y="4949829"/>
            <a:ext cx="1663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Newton/cm²</a:t>
            </a:r>
          </a:p>
          <a:p>
            <a:pPr algn="ctr"/>
            <a:r>
              <a:rPr lang="tr-TR" sz="1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(Bar)</a:t>
            </a:r>
          </a:p>
        </p:txBody>
      </p:sp>
      <p:sp>
        <p:nvSpPr>
          <p:cNvPr id="74" name="Metin kutusu 73"/>
          <p:cNvSpPr txBox="1"/>
          <p:nvPr/>
        </p:nvSpPr>
        <p:spPr>
          <a:xfrm>
            <a:off x="3769910" y="4443700"/>
            <a:ext cx="1663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Newton*m/</a:t>
            </a:r>
            <a:r>
              <a:rPr lang="tr-TR" sz="12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sn</a:t>
            </a:r>
            <a:endParaRPr lang="tr-TR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sz="1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tr-TR" sz="12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Watt</a:t>
            </a:r>
            <a:r>
              <a:rPr lang="tr-TR" sz="1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=W)</a:t>
            </a:r>
          </a:p>
        </p:txBody>
      </p:sp>
      <p:sp>
        <p:nvSpPr>
          <p:cNvPr id="75" name="Metin kutusu 74"/>
          <p:cNvSpPr txBox="1"/>
          <p:nvPr/>
        </p:nvSpPr>
        <p:spPr>
          <a:xfrm>
            <a:off x="5524102" y="4001203"/>
            <a:ext cx="1663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W/m²</a:t>
            </a:r>
          </a:p>
        </p:txBody>
      </p:sp>
      <p:sp>
        <p:nvSpPr>
          <p:cNvPr id="76" name="Metin kutusu 75"/>
          <p:cNvSpPr txBox="1"/>
          <p:nvPr/>
        </p:nvSpPr>
        <p:spPr>
          <a:xfrm>
            <a:off x="7310422" y="3544093"/>
            <a:ext cx="1747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dB</a:t>
            </a:r>
            <a:endParaRPr lang="tr-TR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8" name="Düz Ok Bağlayıcısı 77"/>
          <p:cNvCxnSpPr/>
          <p:nvPr/>
        </p:nvCxnSpPr>
        <p:spPr>
          <a:xfrm>
            <a:off x="6399833" y="5042210"/>
            <a:ext cx="1512000" cy="0"/>
          </a:xfrm>
          <a:prstGeom prst="straightConnector1">
            <a:avLst/>
          </a:prstGeom>
          <a:ln w="6350">
            <a:solidFill>
              <a:srgbClr val="575F57"/>
            </a:solidFill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9" name="Metin kutusu 78"/>
          <p:cNvSpPr txBox="1"/>
          <p:nvPr/>
        </p:nvSpPr>
        <p:spPr>
          <a:xfrm>
            <a:off x="6466158" y="4802704"/>
            <a:ext cx="1373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i="1" dirty="0" smtClean="0">
                <a:solidFill>
                  <a:srgbClr val="000000"/>
                </a:solidFill>
                <a:latin typeface="Cambria" pitchFamily="18" charset="0"/>
                <a:cs typeface="Calibri" pitchFamily="34" charset="0"/>
              </a:rPr>
              <a:t>1 Metre Uzaklık</a:t>
            </a:r>
            <a:endParaRPr lang="tr-TR" sz="1200" i="1" dirty="0">
              <a:solidFill>
                <a:srgbClr val="000000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81" name="53 Metin kutusu"/>
          <p:cNvSpPr txBox="1"/>
          <p:nvPr/>
        </p:nvSpPr>
        <p:spPr>
          <a:xfrm>
            <a:off x="5354512" y="4814481"/>
            <a:ext cx="1025809" cy="452421"/>
          </a:xfrm>
          <a:prstGeom prst="rect">
            <a:avLst/>
          </a:prstGeom>
          <a:noFill/>
          <a:ln w="3175" cmpd="sng">
            <a:solidFill>
              <a:schemeClr val="bg1">
                <a:lumMod val="7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 anchorCtr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200" dirty="0" smtClean="0">
                <a:solidFill>
                  <a:srgbClr val="000000"/>
                </a:solidFill>
                <a:latin typeface="Cambria" pitchFamily="18" charset="0"/>
              </a:rPr>
              <a:t>Ses Basıncı</a:t>
            </a:r>
          </a:p>
          <a:p>
            <a:pPr algn="ctr"/>
            <a:r>
              <a:rPr lang="tr-TR" sz="1200" b="1" dirty="0" smtClean="0">
                <a:solidFill>
                  <a:srgbClr val="000000"/>
                </a:solidFill>
                <a:latin typeface="Cambria" pitchFamily="18" charset="0"/>
              </a:rPr>
              <a:t>«Ses Gücü»</a:t>
            </a:r>
            <a:endParaRPr lang="tr-TR" sz="1200" b="1" dirty="0">
              <a:solidFill>
                <a:srgbClr val="000000"/>
              </a:solidFill>
              <a:latin typeface="Cambria" pitchFamily="18" charset="0"/>
            </a:endParaRPr>
          </a:p>
        </p:txBody>
      </p:sp>
      <p:pic>
        <p:nvPicPr>
          <p:cNvPr id="30723" name="Picture 3" descr="C:\Users\Ahmet Yiğitap\Desktop\Resi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421" y="4469684"/>
            <a:ext cx="1191667" cy="114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" name="Grup 82"/>
          <p:cNvGrpSpPr/>
          <p:nvPr/>
        </p:nvGrpSpPr>
        <p:grpSpPr>
          <a:xfrm rot="5400000">
            <a:off x="382203" y="1567535"/>
            <a:ext cx="968027" cy="1194148"/>
            <a:chOff x="231797" y="3225609"/>
            <a:chExt cx="1190625" cy="1592760"/>
          </a:xfrm>
        </p:grpSpPr>
        <p:pic>
          <p:nvPicPr>
            <p:cNvPr id="84" name="Picture 2" descr="D:\DOKTOR\9-ISTUZMAN\1-EĞİTİM KURUMU\1. İstanbuluzman\Z.Resim-İkon\Müzik-Ses\kmixdocked_mute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797" y="3225609"/>
              <a:ext cx="1190625" cy="1592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53 Metin kutusu"/>
            <p:cNvSpPr txBox="1"/>
            <p:nvPr/>
          </p:nvSpPr>
          <p:spPr>
            <a:xfrm rot="16200000">
              <a:off x="137128" y="3837632"/>
              <a:ext cx="912331" cy="348721"/>
            </a:xfrm>
            <a:prstGeom prst="rect">
              <a:avLst/>
            </a:prstGeom>
            <a:noFill/>
            <a:ln w="3175" cmpd="sng"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 anchorCtr="0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sz="900" b="1" dirty="0" smtClean="0">
                  <a:solidFill>
                    <a:srgbClr val="000000"/>
                  </a:solidFill>
                  <a:latin typeface="Cambria" pitchFamily="18" charset="0"/>
                </a:rPr>
                <a:t>Ses </a:t>
              </a:r>
            </a:p>
            <a:p>
              <a:pPr algn="ctr"/>
              <a:r>
                <a:rPr lang="tr-TR" sz="900" b="1" dirty="0" smtClean="0">
                  <a:solidFill>
                    <a:srgbClr val="000000"/>
                  </a:solidFill>
                  <a:latin typeface="Cambria" pitchFamily="18" charset="0"/>
                </a:rPr>
                <a:t>Kaynağı</a:t>
              </a:r>
            </a:p>
          </p:txBody>
        </p:sp>
      </p:grpSp>
      <p:cxnSp>
        <p:nvCxnSpPr>
          <p:cNvPr id="3" name="Düz Bağlayıcı 2"/>
          <p:cNvCxnSpPr/>
          <p:nvPr/>
        </p:nvCxnSpPr>
        <p:spPr>
          <a:xfrm>
            <a:off x="30544" y="5643925"/>
            <a:ext cx="9059474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3" descr="D:\DOKTOR\2-DRUZ\1. EĞİTİM KURUMU\1. İstanbuluzman\2-RESİMLER\Dünya-Uzay-Uçak\Eart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99" y="960437"/>
            <a:ext cx="850834" cy="85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Metin kutusu 63"/>
          <p:cNvSpPr txBox="1"/>
          <p:nvPr/>
        </p:nvSpPr>
        <p:spPr>
          <a:xfrm>
            <a:off x="7310422" y="3199605"/>
            <a:ext cx="1747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(10¹</a:t>
            </a:r>
            <a:r>
              <a:rPr lang="tr-TR" sz="1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⁶</a:t>
            </a:r>
            <a:r>
              <a:rPr lang="tr-TR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W/m² = 0 dB)</a:t>
            </a:r>
            <a:endParaRPr lang="tr-TR" sz="1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2943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RADYASYON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2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080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RADYASYON TANISI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4" name="Grup 23"/>
          <p:cNvGrpSpPr/>
          <p:nvPr/>
        </p:nvGrpSpPr>
        <p:grpSpPr>
          <a:xfrm>
            <a:off x="2771775" y="2030412"/>
            <a:ext cx="6029325" cy="3258712"/>
            <a:chOff x="395288" y="1887538"/>
            <a:chExt cx="9067800" cy="4789592"/>
          </a:xfrm>
        </p:grpSpPr>
        <p:sp>
          <p:nvSpPr>
            <p:cNvPr id="26" name="Freeform 2"/>
            <p:cNvSpPr>
              <a:spLocks/>
            </p:cNvSpPr>
            <p:nvPr/>
          </p:nvSpPr>
          <p:spPr bwMode="auto">
            <a:xfrm>
              <a:off x="2533651" y="2016126"/>
              <a:ext cx="5302250" cy="4457700"/>
            </a:xfrm>
            <a:custGeom>
              <a:avLst/>
              <a:gdLst>
                <a:gd name="T0" fmla="*/ 2147483647 w 3619"/>
                <a:gd name="T1" fmla="*/ 2147483647 h 2808"/>
                <a:gd name="T2" fmla="*/ 2147483647 w 3619"/>
                <a:gd name="T3" fmla="*/ 2147483647 h 2808"/>
                <a:gd name="T4" fmla="*/ 2147483647 w 3619"/>
                <a:gd name="T5" fmla="*/ 2147483647 h 2808"/>
                <a:gd name="T6" fmla="*/ 2147483647 w 3619"/>
                <a:gd name="T7" fmla="*/ 2147483647 h 2808"/>
                <a:gd name="T8" fmla="*/ 2147483647 w 3619"/>
                <a:gd name="T9" fmla="*/ 2147483647 h 2808"/>
                <a:gd name="T10" fmla="*/ 2147483647 w 3619"/>
                <a:gd name="T11" fmla="*/ 2147483647 h 2808"/>
                <a:gd name="T12" fmla="*/ 2147483647 w 3619"/>
                <a:gd name="T13" fmla="*/ 2147483647 h 2808"/>
                <a:gd name="T14" fmla="*/ 2147483647 w 3619"/>
                <a:gd name="T15" fmla="*/ 2147483647 h 2808"/>
                <a:gd name="T16" fmla="*/ 2147483647 w 3619"/>
                <a:gd name="T17" fmla="*/ 2147483647 h 2808"/>
                <a:gd name="T18" fmla="*/ 2147483647 w 3619"/>
                <a:gd name="T19" fmla="*/ 2147483647 h 2808"/>
                <a:gd name="T20" fmla="*/ 2147483647 w 3619"/>
                <a:gd name="T21" fmla="*/ 2147483647 h 2808"/>
                <a:gd name="T22" fmla="*/ 2147483647 w 3619"/>
                <a:gd name="T23" fmla="*/ 2147483647 h 2808"/>
                <a:gd name="T24" fmla="*/ 2147483647 w 3619"/>
                <a:gd name="T25" fmla="*/ 2147483647 h 2808"/>
                <a:gd name="T26" fmla="*/ 2147483647 w 3619"/>
                <a:gd name="T27" fmla="*/ 2147483647 h 2808"/>
                <a:gd name="T28" fmla="*/ 2147483647 w 3619"/>
                <a:gd name="T29" fmla="*/ 2147483647 h 2808"/>
                <a:gd name="T30" fmla="*/ 2147483647 w 3619"/>
                <a:gd name="T31" fmla="*/ 2147483647 h 2808"/>
                <a:gd name="T32" fmla="*/ 2147483647 w 3619"/>
                <a:gd name="T33" fmla="*/ 2147483647 h 2808"/>
                <a:gd name="T34" fmla="*/ 2147483647 w 3619"/>
                <a:gd name="T35" fmla="*/ 2147483647 h 2808"/>
                <a:gd name="T36" fmla="*/ 2147483647 w 3619"/>
                <a:gd name="T37" fmla="*/ 2147483647 h 2808"/>
                <a:gd name="T38" fmla="*/ 2147483647 w 3619"/>
                <a:gd name="T39" fmla="*/ 2147483647 h 2808"/>
                <a:gd name="T40" fmla="*/ 2147483647 w 3619"/>
                <a:gd name="T41" fmla="*/ 2147483647 h 2808"/>
                <a:gd name="T42" fmla="*/ 2147483647 w 3619"/>
                <a:gd name="T43" fmla="*/ 2147483647 h 2808"/>
                <a:gd name="T44" fmla="*/ 2147483647 w 3619"/>
                <a:gd name="T45" fmla="*/ 2147483647 h 2808"/>
                <a:gd name="T46" fmla="*/ 2147483647 w 3619"/>
                <a:gd name="T47" fmla="*/ 2147483647 h 2808"/>
                <a:gd name="T48" fmla="*/ 2147483647 w 3619"/>
                <a:gd name="T49" fmla="*/ 2147483647 h 2808"/>
                <a:gd name="T50" fmla="*/ 2147483647 w 3619"/>
                <a:gd name="T51" fmla="*/ 2147483647 h 2808"/>
                <a:gd name="T52" fmla="*/ 2147483647 w 3619"/>
                <a:gd name="T53" fmla="*/ 2147483647 h 2808"/>
                <a:gd name="T54" fmla="*/ 2147483647 w 3619"/>
                <a:gd name="T55" fmla="*/ 2147483647 h 2808"/>
                <a:gd name="T56" fmla="*/ 2147483647 w 3619"/>
                <a:gd name="T57" fmla="*/ 2147483647 h 2808"/>
                <a:gd name="T58" fmla="*/ 2147483647 w 3619"/>
                <a:gd name="T59" fmla="*/ 2147483647 h 2808"/>
                <a:gd name="T60" fmla="*/ 2147483647 w 3619"/>
                <a:gd name="T61" fmla="*/ 2147483647 h 2808"/>
                <a:gd name="T62" fmla="*/ 2147483647 w 3619"/>
                <a:gd name="T63" fmla="*/ 2147483647 h 2808"/>
                <a:gd name="T64" fmla="*/ 2147483647 w 3619"/>
                <a:gd name="T65" fmla="*/ 2147483647 h 2808"/>
                <a:gd name="T66" fmla="*/ 2147483647 w 3619"/>
                <a:gd name="T67" fmla="*/ 2147483647 h 2808"/>
                <a:gd name="T68" fmla="*/ 2147483647 w 3619"/>
                <a:gd name="T69" fmla="*/ 2147483647 h 2808"/>
                <a:gd name="T70" fmla="*/ 2147483647 w 3619"/>
                <a:gd name="T71" fmla="*/ 2147483647 h 2808"/>
                <a:gd name="T72" fmla="*/ 2147483647 w 3619"/>
                <a:gd name="T73" fmla="*/ 2147483647 h 2808"/>
                <a:gd name="T74" fmla="*/ 2147483647 w 3619"/>
                <a:gd name="T75" fmla="*/ 2147483647 h 2808"/>
                <a:gd name="T76" fmla="*/ 2147483647 w 3619"/>
                <a:gd name="T77" fmla="*/ 2147483647 h 2808"/>
                <a:gd name="T78" fmla="*/ 2147483647 w 3619"/>
                <a:gd name="T79" fmla="*/ 2147483647 h 2808"/>
                <a:gd name="T80" fmla="*/ 2147483647 w 3619"/>
                <a:gd name="T81" fmla="*/ 2147483647 h 2808"/>
                <a:gd name="T82" fmla="*/ 2147483647 w 3619"/>
                <a:gd name="T83" fmla="*/ 2147483647 h 2808"/>
                <a:gd name="T84" fmla="*/ 2147483647 w 3619"/>
                <a:gd name="T85" fmla="*/ 2147483647 h 2808"/>
                <a:gd name="T86" fmla="*/ 2147483647 w 3619"/>
                <a:gd name="T87" fmla="*/ 2147483647 h 2808"/>
                <a:gd name="T88" fmla="*/ 2147483647 w 3619"/>
                <a:gd name="T89" fmla="*/ 2147483647 h 2808"/>
                <a:gd name="T90" fmla="*/ 2147483647 w 3619"/>
                <a:gd name="T91" fmla="*/ 2147483647 h 2808"/>
                <a:gd name="T92" fmla="*/ 2147483647 w 3619"/>
                <a:gd name="T93" fmla="*/ 2147483647 h 2808"/>
                <a:gd name="T94" fmla="*/ 2147483647 w 3619"/>
                <a:gd name="T95" fmla="*/ 2147483647 h 2808"/>
                <a:gd name="T96" fmla="*/ 0 w 3619"/>
                <a:gd name="T97" fmla="*/ 2147483647 h 2808"/>
                <a:gd name="T98" fmla="*/ 2147483647 w 3619"/>
                <a:gd name="T99" fmla="*/ 2147483647 h 2808"/>
                <a:gd name="T100" fmla="*/ 2147483647 w 3619"/>
                <a:gd name="T101" fmla="*/ 2147483647 h 2808"/>
                <a:gd name="T102" fmla="*/ 2147483647 w 3619"/>
                <a:gd name="T103" fmla="*/ 2147483647 h 2808"/>
                <a:gd name="T104" fmla="*/ 2147483647 w 3619"/>
                <a:gd name="T105" fmla="*/ 2147483647 h 2808"/>
                <a:gd name="T106" fmla="*/ 2147483647 w 3619"/>
                <a:gd name="T107" fmla="*/ 2147483647 h 2808"/>
                <a:gd name="T108" fmla="*/ 2147483647 w 3619"/>
                <a:gd name="T109" fmla="*/ 2147483647 h 2808"/>
                <a:gd name="T110" fmla="*/ 2147483647 w 3619"/>
                <a:gd name="T111" fmla="*/ 2147483647 h 2808"/>
                <a:gd name="T112" fmla="*/ 2147483647 w 3619"/>
                <a:gd name="T113" fmla="*/ 2147483647 h 280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619"/>
                <a:gd name="T172" fmla="*/ 0 h 2808"/>
                <a:gd name="T173" fmla="*/ 3619 w 3619"/>
                <a:gd name="T174" fmla="*/ 2808 h 280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619" h="2808">
                  <a:moveTo>
                    <a:pt x="153" y="111"/>
                  </a:moveTo>
                  <a:lnTo>
                    <a:pt x="177" y="91"/>
                  </a:lnTo>
                  <a:lnTo>
                    <a:pt x="190" y="91"/>
                  </a:lnTo>
                  <a:lnTo>
                    <a:pt x="204" y="91"/>
                  </a:lnTo>
                  <a:lnTo>
                    <a:pt x="223" y="91"/>
                  </a:lnTo>
                  <a:lnTo>
                    <a:pt x="459" y="97"/>
                  </a:lnTo>
                  <a:lnTo>
                    <a:pt x="511" y="97"/>
                  </a:lnTo>
                  <a:lnTo>
                    <a:pt x="558" y="97"/>
                  </a:lnTo>
                  <a:lnTo>
                    <a:pt x="617" y="91"/>
                  </a:lnTo>
                  <a:lnTo>
                    <a:pt x="676" y="91"/>
                  </a:lnTo>
                  <a:lnTo>
                    <a:pt x="728" y="91"/>
                  </a:lnTo>
                  <a:lnTo>
                    <a:pt x="801" y="79"/>
                  </a:lnTo>
                  <a:lnTo>
                    <a:pt x="867" y="79"/>
                  </a:lnTo>
                  <a:lnTo>
                    <a:pt x="925" y="73"/>
                  </a:lnTo>
                  <a:lnTo>
                    <a:pt x="998" y="67"/>
                  </a:lnTo>
                  <a:lnTo>
                    <a:pt x="1056" y="67"/>
                  </a:lnTo>
                  <a:lnTo>
                    <a:pt x="1110" y="55"/>
                  </a:lnTo>
                  <a:lnTo>
                    <a:pt x="1168" y="55"/>
                  </a:lnTo>
                  <a:lnTo>
                    <a:pt x="1221" y="49"/>
                  </a:lnTo>
                  <a:lnTo>
                    <a:pt x="1267" y="49"/>
                  </a:lnTo>
                  <a:lnTo>
                    <a:pt x="1313" y="49"/>
                  </a:lnTo>
                  <a:lnTo>
                    <a:pt x="1536" y="25"/>
                  </a:lnTo>
                  <a:lnTo>
                    <a:pt x="1575" y="25"/>
                  </a:lnTo>
                  <a:lnTo>
                    <a:pt x="1616" y="19"/>
                  </a:lnTo>
                  <a:lnTo>
                    <a:pt x="1648" y="19"/>
                  </a:lnTo>
                  <a:lnTo>
                    <a:pt x="1687" y="19"/>
                  </a:lnTo>
                  <a:lnTo>
                    <a:pt x="1721" y="13"/>
                  </a:lnTo>
                  <a:lnTo>
                    <a:pt x="1760" y="13"/>
                  </a:lnTo>
                  <a:lnTo>
                    <a:pt x="1786" y="13"/>
                  </a:lnTo>
                  <a:lnTo>
                    <a:pt x="1818" y="7"/>
                  </a:lnTo>
                  <a:lnTo>
                    <a:pt x="1963" y="0"/>
                  </a:lnTo>
                  <a:lnTo>
                    <a:pt x="1989" y="0"/>
                  </a:lnTo>
                  <a:lnTo>
                    <a:pt x="2022" y="0"/>
                  </a:lnTo>
                  <a:lnTo>
                    <a:pt x="2056" y="0"/>
                  </a:lnTo>
                  <a:lnTo>
                    <a:pt x="2095" y="13"/>
                  </a:lnTo>
                  <a:lnTo>
                    <a:pt x="2114" y="13"/>
                  </a:lnTo>
                  <a:lnTo>
                    <a:pt x="2187" y="13"/>
                  </a:lnTo>
                  <a:lnTo>
                    <a:pt x="2371" y="31"/>
                  </a:lnTo>
                  <a:lnTo>
                    <a:pt x="2403" y="37"/>
                  </a:lnTo>
                  <a:lnTo>
                    <a:pt x="2416" y="37"/>
                  </a:lnTo>
                  <a:lnTo>
                    <a:pt x="2436" y="37"/>
                  </a:lnTo>
                  <a:lnTo>
                    <a:pt x="2449" y="37"/>
                  </a:lnTo>
                  <a:lnTo>
                    <a:pt x="2462" y="37"/>
                  </a:lnTo>
                  <a:lnTo>
                    <a:pt x="2495" y="43"/>
                  </a:lnTo>
                  <a:lnTo>
                    <a:pt x="2508" y="43"/>
                  </a:lnTo>
                  <a:lnTo>
                    <a:pt x="2521" y="43"/>
                  </a:lnTo>
                  <a:lnTo>
                    <a:pt x="2541" y="43"/>
                  </a:lnTo>
                  <a:lnTo>
                    <a:pt x="2554" y="43"/>
                  </a:lnTo>
                  <a:lnTo>
                    <a:pt x="2653" y="55"/>
                  </a:lnTo>
                  <a:lnTo>
                    <a:pt x="2679" y="55"/>
                  </a:lnTo>
                  <a:lnTo>
                    <a:pt x="2706" y="55"/>
                  </a:lnTo>
                  <a:lnTo>
                    <a:pt x="2732" y="55"/>
                  </a:lnTo>
                  <a:lnTo>
                    <a:pt x="2745" y="55"/>
                  </a:lnTo>
                  <a:lnTo>
                    <a:pt x="2758" y="55"/>
                  </a:lnTo>
                  <a:lnTo>
                    <a:pt x="2771" y="55"/>
                  </a:lnTo>
                  <a:lnTo>
                    <a:pt x="2895" y="49"/>
                  </a:lnTo>
                  <a:lnTo>
                    <a:pt x="2929" y="49"/>
                  </a:lnTo>
                  <a:lnTo>
                    <a:pt x="2955" y="49"/>
                  </a:lnTo>
                  <a:lnTo>
                    <a:pt x="2974" y="49"/>
                  </a:lnTo>
                  <a:lnTo>
                    <a:pt x="3000" y="49"/>
                  </a:lnTo>
                  <a:lnTo>
                    <a:pt x="3013" y="49"/>
                  </a:lnTo>
                  <a:lnTo>
                    <a:pt x="3040" y="55"/>
                  </a:lnTo>
                  <a:lnTo>
                    <a:pt x="3066" y="55"/>
                  </a:lnTo>
                  <a:lnTo>
                    <a:pt x="3230" y="55"/>
                  </a:lnTo>
                  <a:lnTo>
                    <a:pt x="3257" y="55"/>
                  </a:lnTo>
                  <a:lnTo>
                    <a:pt x="3270" y="55"/>
                  </a:lnTo>
                  <a:lnTo>
                    <a:pt x="3283" y="61"/>
                  </a:lnTo>
                  <a:lnTo>
                    <a:pt x="3290" y="73"/>
                  </a:lnTo>
                  <a:lnTo>
                    <a:pt x="3303" y="79"/>
                  </a:lnTo>
                  <a:lnTo>
                    <a:pt x="3329" y="103"/>
                  </a:lnTo>
                  <a:lnTo>
                    <a:pt x="3349" y="116"/>
                  </a:lnTo>
                  <a:lnTo>
                    <a:pt x="3362" y="134"/>
                  </a:lnTo>
                  <a:lnTo>
                    <a:pt x="3375" y="152"/>
                  </a:lnTo>
                  <a:lnTo>
                    <a:pt x="3382" y="164"/>
                  </a:lnTo>
                  <a:lnTo>
                    <a:pt x="3447" y="249"/>
                  </a:lnTo>
                  <a:lnTo>
                    <a:pt x="3454" y="261"/>
                  </a:lnTo>
                  <a:lnTo>
                    <a:pt x="3461" y="285"/>
                  </a:lnTo>
                  <a:lnTo>
                    <a:pt x="3467" y="310"/>
                  </a:lnTo>
                  <a:lnTo>
                    <a:pt x="3487" y="334"/>
                  </a:lnTo>
                  <a:lnTo>
                    <a:pt x="3493" y="352"/>
                  </a:lnTo>
                  <a:lnTo>
                    <a:pt x="3500" y="376"/>
                  </a:lnTo>
                  <a:lnTo>
                    <a:pt x="3513" y="388"/>
                  </a:lnTo>
                  <a:lnTo>
                    <a:pt x="3519" y="413"/>
                  </a:lnTo>
                  <a:lnTo>
                    <a:pt x="3572" y="546"/>
                  </a:lnTo>
                  <a:lnTo>
                    <a:pt x="3579" y="582"/>
                  </a:lnTo>
                  <a:lnTo>
                    <a:pt x="3598" y="649"/>
                  </a:lnTo>
                  <a:lnTo>
                    <a:pt x="3605" y="691"/>
                  </a:lnTo>
                  <a:lnTo>
                    <a:pt x="3605" y="734"/>
                  </a:lnTo>
                  <a:lnTo>
                    <a:pt x="3611" y="770"/>
                  </a:lnTo>
                  <a:lnTo>
                    <a:pt x="3611" y="813"/>
                  </a:lnTo>
                  <a:lnTo>
                    <a:pt x="3611" y="861"/>
                  </a:lnTo>
                  <a:lnTo>
                    <a:pt x="3618" y="903"/>
                  </a:lnTo>
                  <a:lnTo>
                    <a:pt x="3618" y="958"/>
                  </a:lnTo>
                  <a:lnTo>
                    <a:pt x="3618" y="1000"/>
                  </a:lnTo>
                  <a:lnTo>
                    <a:pt x="3611" y="1055"/>
                  </a:lnTo>
                  <a:lnTo>
                    <a:pt x="3605" y="1110"/>
                  </a:lnTo>
                  <a:lnTo>
                    <a:pt x="3605" y="1152"/>
                  </a:lnTo>
                  <a:lnTo>
                    <a:pt x="3566" y="1503"/>
                  </a:lnTo>
                  <a:lnTo>
                    <a:pt x="3552" y="1552"/>
                  </a:lnTo>
                  <a:lnTo>
                    <a:pt x="3545" y="1594"/>
                  </a:lnTo>
                  <a:lnTo>
                    <a:pt x="3539" y="1655"/>
                  </a:lnTo>
                  <a:lnTo>
                    <a:pt x="3539" y="1697"/>
                  </a:lnTo>
                  <a:lnTo>
                    <a:pt x="3539" y="1746"/>
                  </a:lnTo>
                  <a:lnTo>
                    <a:pt x="3532" y="1794"/>
                  </a:lnTo>
                  <a:lnTo>
                    <a:pt x="3545" y="1837"/>
                  </a:lnTo>
                  <a:lnTo>
                    <a:pt x="3552" y="1873"/>
                  </a:lnTo>
                  <a:lnTo>
                    <a:pt x="3598" y="2073"/>
                  </a:lnTo>
                  <a:lnTo>
                    <a:pt x="3598" y="2097"/>
                  </a:lnTo>
                  <a:lnTo>
                    <a:pt x="3605" y="2116"/>
                  </a:lnTo>
                  <a:lnTo>
                    <a:pt x="3605" y="2140"/>
                  </a:lnTo>
                  <a:lnTo>
                    <a:pt x="3605" y="2164"/>
                  </a:lnTo>
                  <a:lnTo>
                    <a:pt x="3605" y="2182"/>
                  </a:lnTo>
                  <a:lnTo>
                    <a:pt x="3605" y="2207"/>
                  </a:lnTo>
                  <a:lnTo>
                    <a:pt x="3605" y="2231"/>
                  </a:lnTo>
                  <a:lnTo>
                    <a:pt x="3592" y="2382"/>
                  </a:lnTo>
                  <a:lnTo>
                    <a:pt x="3585" y="2407"/>
                  </a:lnTo>
                  <a:lnTo>
                    <a:pt x="3585" y="2419"/>
                  </a:lnTo>
                  <a:lnTo>
                    <a:pt x="3579" y="2431"/>
                  </a:lnTo>
                  <a:lnTo>
                    <a:pt x="3572" y="2449"/>
                  </a:lnTo>
                  <a:lnTo>
                    <a:pt x="3572" y="2467"/>
                  </a:lnTo>
                  <a:lnTo>
                    <a:pt x="3566" y="2479"/>
                  </a:lnTo>
                  <a:lnTo>
                    <a:pt x="3454" y="2516"/>
                  </a:lnTo>
                  <a:lnTo>
                    <a:pt x="3414" y="2528"/>
                  </a:lnTo>
                  <a:lnTo>
                    <a:pt x="3349" y="2540"/>
                  </a:lnTo>
                  <a:lnTo>
                    <a:pt x="3322" y="2552"/>
                  </a:lnTo>
                  <a:lnTo>
                    <a:pt x="3296" y="2558"/>
                  </a:lnTo>
                  <a:lnTo>
                    <a:pt x="3270" y="2558"/>
                  </a:lnTo>
                  <a:lnTo>
                    <a:pt x="3257" y="2558"/>
                  </a:lnTo>
                  <a:lnTo>
                    <a:pt x="3224" y="2546"/>
                  </a:lnTo>
                  <a:lnTo>
                    <a:pt x="3211" y="2540"/>
                  </a:lnTo>
                  <a:lnTo>
                    <a:pt x="3191" y="2540"/>
                  </a:lnTo>
                  <a:lnTo>
                    <a:pt x="3178" y="2534"/>
                  </a:lnTo>
                  <a:lnTo>
                    <a:pt x="3159" y="2528"/>
                  </a:lnTo>
                  <a:lnTo>
                    <a:pt x="3146" y="2528"/>
                  </a:lnTo>
                  <a:lnTo>
                    <a:pt x="3133" y="2528"/>
                  </a:lnTo>
                  <a:lnTo>
                    <a:pt x="3118" y="2528"/>
                  </a:lnTo>
                  <a:lnTo>
                    <a:pt x="3105" y="2528"/>
                  </a:lnTo>
                  <a:lnTo>
                    <a:pt x="3086" y="2528"/>
                  </a:lnTo>
                  <a:lnTo>
                    <a:pt x="3066" y="2528"/>
                  </a:lnTo>
                  <a:lnTo>
                    <a:pt x="3047" y="2540"/>
                  </a:lnTo>
                  <a:lnTo>
                    <a:pt x="3034" y="2546"/>
                  </a:lnTo>
                  <a:lnTo>
                    <a:pt x="2987" y="2546"/>
                  </a:lnTo>
                  <a:lnTo>
                    <a:pt x="2974" y="2546"/>
                  </a:lnTo>
                  <a:lnTo>
                    <a:pt x="2961" y="2546"/>
                  </a:lnTo>
                  <a:lnTo>
                    <a:pt x="2948" y="2546"/>
                  </a:lnTo>
                  <a:lnTo>
                    <a:pt x="2916" y="2540"/>
                  </a:lnTo>
                  <a:lnTo>
                    <a:pt x="2902" y="2540"/>
                  </a:lnTo>
                  <a:lnTo>
                    <a:pt x="2889" y="2534"/>
                  </a:lnTo>
                  <a:lnTo>
                    <a:pt x="2869" y="2540"/>
                  </a:lnTo>
                  <a:lnTo>
                    <a:pt x="2843" y="2546"/>
                  </a:lnTo>
                  <a:lnTo>
                    <a:pt x="2817" y="2546"/>
                  </a:lnTo>
                  <a:lnTo>
                    <a:pt x="2784" y="2552"/>
                  </a:lnTo>
                  <a:lnTo>
                    <a:pt x="2764" y="2558"/>
                  </a:lnTo>
                  <a:lnTo>
                    <a:pt x="2732" y="2564"/>
                  </a:lnTo>
                  <a:lnTo>
                    <a:pt x="2693" y="2576"/>
                  </a:lnTo>
                  <a:lnTo>
                    <a:pt x="2666" y="2576"/>
                  </a:lnTo>
                  <a:lnTo>
                    <a:pt x="2627" y="2582"/>
                  </a:lnTo>
                  <a:lnTo>
                    <a:pt x="2594" y="2582"/>
                  </a:lnTo>
                  <a:lnTo>
                    <a:pt x="2560" y="2588"/>
                  </a:lnTo>
                  <a:lnTo>
                    <a:pt x="2397" y="2594"/>
                  </a:lnTo>
                  <a:lnTo>
                    <a:pt x="2371" y="2607"/>
                  </a:lnTo>
                  <a:lnTo>
                    <a:pt x="2357" y="2613"/>
                  </a:lnTo>
                  <a:lnTo>
                    <a:pt x="2331" y="2619"/>
                  </a:lnTo>
                  <a:lnTo>
                    <a:pt x="2298" y="2625"/>
                  </a:lnTo>
                  <a:lnTo>
                    <a:pt x="2245" y="2625"/>
                  </a:lnTo>
                  <a:lnTo>
                    <a:pt x="2219" y="2625"/>
                  </a:lnTo>
                  <a:lnTo>
                    <a:pt x="2200" y="2625"/>
                  </a:lnTo>
                  <a:lnTo>
                    <a:pt x="2187" y="2625"/>
                  </a:lnTo>
                  <a:lnTo>
                    <a:pt x="2174" y="2631"/>
                  </a:lnTo>
                  <a:lnTo>
                    <a:pt x="2121" y="2637"/>
                  </a:lnTo>
                  <a:lnTo>
                    <a:pt x="2101" y="2637"/>
                  </a:lnTo>
                  <a:lnTo>
                    <a:pt x="2062" y="2631"/>
                  </a:lnTo>
                  <a:lnTo>
                    <a:pt x="2049" y="2631"/>
                  </a:lnTo>
                  <a:lnTo>
                    <a:pt x="2035" y="2631"/>
                  </a:lnTo>
                  <a:lnTo>
                    <a:pt x="2022" y="2631"/>
                  </a:lnTo>
                  <a:lnTo>
                    <a:pt x="2002" y="2631"/>
                  </a:lnTo>
                  <a:lnTo>
                    <a:pt x="1989" y="2625"/>
                  </a:lnTo>
                  <a:lnTo>
                    <a:pt x="1976" y="2625"/>
                  </a:lnTo>
                  <a:lnTo>
                    <a:pt x="1963" y="2625"/>
                  </a:lnTo>
                  <a:lnTo>
                    <a:pt x="1950" y="2631"/>
                  </a:lnTo>
                  <a:lnTo>
                    <a:pt x="1937" y="2637"/>
                  </a:lnTo>
                  <a:lnTo>
                    <a:pt x="1923" y="2643"/>
                  </a:lnTo>
                  <a:lnTo>
                    <a:pt x="1910" y="2655"/>
                  </a:lnTo>
                  <a:lnTo>
                    <a:pt x="1839" y="2679"/>
                  </a:lnTo>
                  <a:lnTo>
                    <a:pt x="1805" y="2685"/>
                  </a:lnTo>
                  <a:lnTo>
                    <a:pt x="1779" y="2697"/>
                  </a:lnTo>
                  <a:lnTo>
                    <a:pt x="1760" y="2703"/>
                  </a:lnTo>
                  <a:lnTo>
                    <a:pt x="1727" y="2716"/>
                  </a:lnTo>
                  <a:lnTo>
                    <a:pt x="1694" y="2722"/>
                  </a:lnTo>
                  <a:lnTo>
                    <a:pt x="1668" y="2734"/>
                  </a:lnTo>
                  <a:lnTo>
                    <a:pt x="1642" y="2734"/>
                  </a:lnTo>
                  <a:lnTo>
                    <a:pt x="1622" y="2734"/>
                  </a:lnTo>
                  <a:lnTo>
                    <a:pt x="1451" y="2752"/>
                  </a:lnTo>
                  <a:lnTo>
                    <a:pt x="1418" y="2752"/>
                  </a:lnTo>
                  <a:lnTo>
                    <a:pt x="1385" y="2764"/>
                  </a:lnTo>
                  <a:lnTo>
                    <a:pt x="1346" y="2770"/>
                  </a:lnTo>
                  <a:lnTo>
                    <a:pt x="1307" y="2776"/>
                  </a:lnTo>
                  <a:lnTo>
                    <a:pt x="1267" y="2782"/>
                  </a:lnTo>
                  <a:lnTo>
                    <a:pt x="1241" y="2788"/>
                  </a:lnTo>
                  <a:lnTo>
                    <a:pt x="1228" y="2788"/>
                  </a:lnTo>
                  <a:lnTo>
                    <a:pt x="1208" y="2782"/>
                  </a:lnTo>
                  <a:lnTo>
                    <a:pt x="1189" y="2782"/>
                  </a:lnTo>
                  <a:lnTo>
                    <a:pt x="1176" y="2776"/>
                  </a:lnTo>
                  <a:lnTo>
                    <a:pt x="1155" y="2776"/>
                  </a:lnTo>
                  <a:lnTo>
                    <a:pt x="1142" y="2776"/>
                  </a:lnTo>
                  <a:lnTo>
                    <a:pt x="1097" y="2776"/>
                  </a:lnTo>
                  <a:lnTo>
                    <a:pt x="1084" y="2770"/>
                  </a:lnTo>
                  <a:lnTo>
                    <a:pt x="932" y="2794"/>
                  </a:lnTo>
                  <a:lnTo>
                    <a:pt x="906" y="2800"/>
                  </a:lnTo>
                  <a:lnTo>
                    <a:pt x="880" y="2807"/>
                  </a:lnTo>
                  <a:lnTo>
                    <a:pt x="867" y="2807"/>
                  </a:lnTo>
                  <a:lnTo>
                    <a:pt x="846" y="2807"/>
                  </a:lnTo>
                  <a:lnTo>
                    <a:pt x="827" y="2800"/>
                  </a:lnTo>
                  <a:lnTo>
                    <a:pt x="814" y="2800"/>
                  </a:lnTo>
                  <a:lnTo>
                    <a:pt x="775" y="2788"/>
                  </a:lnTo>
                  <a:lnTo>
                    <a:pt x="670" y="2770"/>
                  </a:lnTo>
                  <a:lnTo>
                    <a:pt x="644" y="2758"/>
                  </a:lnTo>
                  <a:lnTo>
                    <a:pt x="623" y="2758"/>
                  </a:lnTo>
                  <a:lnTo>
                    <a:pt x="584" y="2758"/>
                  </a:lnTo>
                  <a:lnTo>
                    <a:pt x="558" y="2758"/>
                  </a:lnTo>
                  <a:lnTo>
                    <a:pt x="526" y="2746"/>
                  </a:lnTo>
                  <a:lnTo>
                    <a:pt x="498" y="2746"/>
                  </a:lnTo>
                  <a:lnTo>
                    <a:pt x="485" y="2746"/>
                  </a:lnTo>
                  <a:lnTo>
                    <a:pt x="459" y="2752"/>
                  </a:lnTo>
                  <a:lnTo>
                    <a:pt x="440" y="2752"/>
                  </a:lnTo>
                  <a:lnTo>
                    <a:pt x="427" y="2752"/>
                  </a:lnTo>
                  <a:lnTo>
                    <a:pt x="400" y="2752"/>
                  </a:lnTo>
                  <a:lnTo>
                    <a:pt x="387" y="2752"/>
                  </a:lnTo>
                  <a:lnTo>
                    <a:pt x="374" y="2752"/>
                  </a:lnTo>
                  <a:lnTo>
                    <a:pt x="361" y="2746"/>
                  </a:lnTo>
                  <a:lnTo>
                    <a:pt x="295" y="2691"/>
                  </a:lnTo>
                  <a:lnTo>
                    <a:pt x="282" y="2685"/>
                  </a:lnTo>
                  <a:lnTo>
                    <a:pt x="262" y="2673"/>
                  </a:lnTo>
                  <a:lnTo>
                    <a:pt x="256" y="2655"/>
                  </a:lnTo>
                  <a:lnTo>
                    <a:pt x="243" y="2643"/>
                  </a:lnTo>
                  <a:lnTo>
                    <a:pt x="223" y="2625"/>
                  </a:lnTo>
                  <a:lnTo>
                    <a:pt x="204" y="2582"/>
                  </a:lnTo>
                  <a:lnTo>
                    <a:pt x="72" y="2352"/>
                  </a:lnTo>
                  <a:lnTo>
                    <a:pt x="52" y="2310"/>
                  </a:lnTo>
                  <a:lnTo>
                    <a:pt x="26" y="2261"/>
                  </a:lnTo>
                  <a:lnTo>
                    <a:pt x="7" y="2207"/>
                  </a:lnTo>
                  <a:lnTo>
                    <a:pt x="7" y="2152"/>
                  </a:lnTo>
                  <a:lnTo>
                    <a:pt x="0" y="2085"/>
                  </a:lnTo>
                  <a:lnTo>
                    <a:pt x="0" y="2019"/>
                  </a:lnTo>
                  <a:lnTo>
                    <a:pt x="0" y="1958"/>
                  </a:lnTo>
                  <a:lnTo>
                    <a:pt x="7" y="1807"/>
                  </a:lnTo>
                  <a:lnTo>
                    <a:pt x="26" y="1746"/>
                  </a:lnTo>
                  <a:lnTo>
                    <a:pt x="39" y="1679"/>
                  </a:lnTo>
                  <a:lnTo>
                    <a:pt x="59" y="1613"/>
                  </a:lnTo>
                  <a:lnTo>
                    <a:pt x="72" y="1546"/>
                  </a:lnTo>
                  <a:lnTo>
                    <a:pt x="92" y="1491"/>
                  </a:lnTo>
                  <a:lnTo>
                    <a:pt x="183" y="1122"/>
                  </a:lnTo>
                  <a:lnTo>
                    <a:pt x="183" y="1085"/>
                  </a:lnTo>
                  <a:lnTo>
                    <a:pt x="183" y="1049"/>
                  </a:lnTo>
                  <a:lnTo>
                    <a:pt x="183" y="1013"/>
                  </a:lnTo>
                  <a:lnTo>
                    <a:pt x="183" y="982"/>
                  </a:lnTo>
                  <a:lnTo>
                    <a:pt x="177" y="958"/>
                  </a:lnTo>
                  <a:lnTo>
                    <a:pt x="177" y="940"/>
                  </a:lnTo>
                  <a:lnTo>
                    <a:pt x="170" y="916"/>
                  </a:lnTo>
                  <a:lnTo>
                    <a:pt x="144" y="782"/>
                  </a:lnTo>
                  <a:lnTo>
                    <a:pt x="144" y="758"/>
                  </a:lnTo>
                  <a:lnTo>
                    <a:pt x="144" y="740"/>
                  </a:lnTo>
                  <a:lnTo>
                    <a:pt x="151" y="703"/>
                  </a:lnTo>
                  <a:lnTo>
                    <a:pt x="164" y="661"/>
                  </a:lnTo>
                  <a:lnTo>
                    <a:pt x="170" y="625"/>
                  </a:lnTo>
                  <a:lnTo>
                    <a:pt x="170" y="588"/>
                  </a:lnTo>
                  <a:lnTo>
                    <a:pt x="170" y="558"/>
                  </a:lnTo>
                  <a:lnTo>
                    <a:pt x="157" y="382"/>
                  </a:lnTo>
                  <a:lnTo>
                    <a:pt x="157" y="364"/>
                  </a:lnTo>
                  <a:lnTo>
                    <a:pt x="151" y="346"/>
                  </a:lnTo>
                  <a:lnTo>
                    <a:pt x="151" y="334"/>
                  </a:lnTo>
                  <a:lnTo>
                    <a:pt x="151" y="316"/>
                  </a:lnTo>
                  <a:lnTo>
                    <a:pt x="144" y="303"/>
                  </a:lnTo>
                  <a:lnTo>
                    <a:pt x="144" y="285"/>
                  </a:lnTo>
                  <a:lnTo>
                    <a:pt x="131" y="237"/>
                  </a:lnTo>
                  <a:lnTo>
                    <a:pt x="131" y="225"/>
                  </a:lnTo>
                  <a:lnTo>
                    <a:pt x="131" y="213"/>
                  </a:lnTo>
                  <a:lnTo>
                    <a:pt x="125" y="194"/>
                  </a:lnTo>
                  <a:lnTo>
                    <a:pt x="125" y="182"/>
                  </a:lnTo>
                  <a:lnTo>
                    <a:pt x="131" y="158"/>
                  </a:lnTo>
                  <a:lnTo>
                    <a:pt x="131" y="134"/>
                  </a:lnTo>
                  <a:lnTo>
                    <a:pt x="138" y="122"/>
                  </a:lnTo>
                  <a:lnTo>
                    <a:pt x="151" y="116"/>
                  </a:lnTo>
                  <a:lnTo>
                    <a:pt x="157" y="103"/>
                  </a:lnTo>
                  <a:lnTo>
                    <a:pt x="153" y="111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Rectangle 3"/>
            <p:cNvSpPr>
              <a:spLocks noChangeArrowheads="1"/>
            </p:cNvSpPr>
            <p:nvPr/>
          </p:nvSpPr>
          <p:spPr bwMode="auto">
            <a:xfrm>
              <a:off x="395288" y="1887538"/>
              <a:ext cx="9067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3200">
                <a:latin typeface="Times New Roman" pitchFamily="18" charset="0"/>
              </a:endParaRPr>
            </a:p>
          </p:txBody>
        </p:sp>
        <p:pic>
          <p:nvPicPr>
            <p:cNvPr id="2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763" y="2203451"/>
              <a:ext cx="3294063" cy="420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1351046" y="2321501"/>
              <a:ext cx="2739286" cy="58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762000" eaLnBrk="0" hangingPunct="0"/>
              <a:r>
                <a:rPr lang="tr-TR" sz="2000" b="1" dirty="0">
                  <a:latin typeface="Calibri" pitchFamily="34" charset="0"/>
                  <a:cs typeface="Calibri" pitchFamily="34" charset="0"/>
                </a:rPr>
                <a:t>Gözle görülmez</a:t>
              </a:r>
              <a:endParaRPr lang="sv-SE" sz="20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5022852" y="6092826"/>
              <a:ext cx="3815195" cy="58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762000" eaLnBrk="0" hangingPunct="0"/>
              <a:r>
                <a:rPr lang="tr-TR" sz="2000" b="1" dirty="0">
                  <a:latin typeface="Calibri" pitchFamily="34" charset="0"/>
                  <a:cs typeface="Calibri" pitchFamily="34" charset="0"/>
                </a:rPr>
                <a:t>Dokunarak algılanmaz</a:t>
              </a:r>
              <a:endParaRPr lang="sv-SE" sz="20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6454700" y="2759651"/>
              <a:ext cx="2545841" cy="58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762000" eaLnBrk="0" hangingPunct="0"/>
              <a:r>
                <a:rPr lang="tr-TR" sz="2000" b="1" dirty="0">
                  <a:latin typeface="Calibri" pitchFamily="34" charset="0"/>
                  <a:cs typeface="Calibri" pitchFamily="34" charset="0"/>
                </a:rPr>
                <a:t>Sesi duyulmaz</a:t>
              </a:r>
              <a:endParaRPr lang="sv-SE" sz="20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" name="Rectangle 9"/>
            <p:cNvSpPr>
              <a:spLocks noChangeArrowheads="1"/>
            </p:cNvSpPr>
            <p:nvPr/>
          </p:nvSpPr>
          <p:spPr bwMode="auto">
            <a:xfrm>
              <a:off x="792622" y="4034702"/>
              <a:ext cx="2258661" cy="58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762000" eaLnBrk="0" hangingPunct="0"/>
              <a:r>
                <a:rPr lang="tr-TR" sz="2000" b="1" dirty="0">
                  <a:latin typeface="Calibri" pitchFamily="34" charset="0"/>
                  <a:cs typeface="Calibri" pitchFamily="34" charset="0"/>
                </a:rPr>
                <a:t>Tadı alınmaz</a:t>
              </a:r>
              <a:endParaRPr lang="sv-SE" sz="20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3" name="Freeform 10"/>
            <p:cNvSpPr>
              <a:spLocks/>
            </p:cNvSpPr>
            <p:nvPr/>
          </p:nvSpPr>
          <p:spPr bwMode="auto">
            <a:xfrm>
              <a:off x="3976688" y="2649538"/>
              <a:ext cx="1068388" cy="534988"/>
            </a:xfrm>
            <a:custGeom>
              <a:avLst/>
              <a:gdLst>
                <a:gd name="T0" fmla="*/ 0 w 729"/>
                <a:gd name="T1" fmla="*/ 0 h 337"/>
                <a:gd name="T2" fmla="*/ 2147483647 w 729"/>
                <a:gd name="T3" fmla="*/ 2147483647 h 337"/>
                <a:gd name="T4" fmla="*/ 2147483647 w 729"/>
                <a:gd name="T5" fmla="*/ 0 h 337"/>
                <a:gd name="T6" fmla="*/ 0 60000 65536"/>
                <a:gd name="T7" fmla="*/ 0 60000 65536"/>
                <a:gd name="T8" fmla="*/ 0 60000 65536"/>
                <a:gd name="T9" fmla="*/ 0 w 729"/>
                <a:gd name="T10" fmla="*/ 0 h 337"/>
                <a:gd name="T11" fmla="*/ 729 w 729"/>
                <a:gd name="T12" fmla="*/ 337 h 3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9" h="337">
                  <a:moveTo>
                    <a:pt x="0" y="0"/>
                  </a:moveTo>
                  <a:lnTo>
                    <a:pt x="728" y="336"/>
                  </a:lnTo>
                  <a:lnTo>
                    <a:pt x="52" y="0"/>
                  </a:ln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34" name="Freeform 11"/>
            <p:cNvSpPr>
              <a:spLocks/>
            </p:cNvSpPr>
            <p:nvPr/>
          </p:nvSpPr>
          <p:spPr bwMode="auto">
            <a:xfrm>
              <a:off x="4052888" y="3411538"/>
              <a:ext cx="687388" cy="77788"/>
            </a:xfrm>
            <a:custGeom>
              <a:avLst/>
              <a:gdLst>
                <a:gd name="T0" fmla="*/ 0 w 469"/>
                <a:gd name="T1" fmla="*/ 2147483647 h 49"/>
                <a:gd name="T2" fmla="*/ 2147483647 w 469"/>
                <a:gd name="T3" fmla="*/ 2147483647 h 49"/>
                <a:gd name="T4" fmla="*/ 0 w 469"/>
                <a:gd name="T5" fmla="*/ 0 h 49"/>
                <a:gd name="T6" fmla="*/ 0 60000 65536"/>
                <a:gd name="T7" fmla="*/ 0 60000 65536"/>
                <a:gd name="T8" fmla="*/ 0 60000 65536"/>
                <a:gd name="T9" fmla="*/ 0 w 469"/>
                <a:gd name="T10" fmla="*/ 0 h 49"/>
                <a:gd name="T11" fmla="*/ 469 w 469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9" h="49">
                  <a:moveTo>
                    <a:pt x="0" y="48"/>
                  </a:moveTo>
                  <a:lnTo>
                    <a:pt x="468" y="48"/>
                  </a:lnTo>
                  <a:lnTo>
                    <a:pt x="0" y="0"/>
                  </a:ln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35" name="Freeform 12"/>
            <p:cNvSpPr>
              <a:spLocks/>
            </p:cNvSpPr>
            <p:nvPr/>
          </p:nvSpPr>
          <p:spPr bwMode="auto">
            <a:xfrm>
              <a:off x="2909888" y="3716338"/>
              <a:ext cx="2135188" cy="687388"/>
            </a:xfrm>
            <a:custGeom>
              <a:avLst/>
              <a:gdLst>
                <a:gd name="T0" fmla="*/ 0 w 1457"/>
                <a:gd name="T1" fmla="*/ 2147483647 h 433"/>
                <a:gd name="T2" fmla="*/ 2147483647 w 1457"/>
                <a:gd name="T3" fmla="*/ 0 h 433"/>
                <a:gd name="T4" fmla="*/ 0 w 1457"/>
                <a:gd name="T5" fmla="*/ 2147483647 h 433"/>
                <a:gd name="T6" fmla="*/ 0 60000 65536"/>
                <a:gd name="T7" fmla="*/ 0 60000 65536"/>
                <a:gd name="T8" fmla="*/ 0 60000 65536"/>
                <a:gd name="T9" fmla="*/ 0 w 1457"/>
                <a:gd name="T10" fmla="*/ 0 h 433"/>
                <a:gd name="T11" fmla="*/ 1457 w 1457"/>
                <a:gd name="T12" fmla="*/ 433 h 4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57" h="433">
                  <a:moveTo>
                    <a:pt x="0" y="432"/>
                  </a:moveTo>
                  <a:lnTo>
                    <a:pt x="1456" y="0"/>
                  </a:lnTo>
                  <a:lnTo>
                    <a:pt x="0" y="384"/>
                  </a:ln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36" name="Freeform 13"/>
            <p:cNvSpPr>
              <a:spLocks/>
            </p:cNvSpPr>
            <p:nvPr/>
          </p:nvSpPr>
          <p:spPr bwMode="auto">
            <a:xfrm>
              <a:off x="4814888" y="5849938"/>
              <a:ext cx="306388" cy="534988"/>
            </a:xfrm>
            <a:custGeom>
              <a:avLst/>
              <a:gdLst>
                <a:gd name="T0" fmla="*/ 2147483647 w 209"/>
                <a:gd name="T1" fmla="*/ 2147483647 h 337"/>
                <a:gd name="T2" fmla="*/ 0 w 209"/>
                <a:gd name="T3" fmla="*/ 0 h 337"/>
                <a:gd name="T4" fmla="*/ 2147483647 w 209"/>
                <a:gd name="T5" fmla="*/ 2147483647 h 337"/>
                <a:gd name="T6" fmla="*/ 0 60000 65536"/>
                <a:gd name="T7" fmla="*/ 0 60000 65536"/>
                <a:gd name="T8" fmla="*/ 0 60000 65536"/>
                <a:gd name="T9" fmla="*/ 0 w 209"/>
                <a:gd name="T10" fmla="*/ 0 h 337"/>
                <a:gd name="T11" fmla="*/ 209 w 209"/>
                <a:gd name="T12" fmla="*/ 337 h 3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" h="337">
                  <a:moveTo>
                    <a:pt x="104" y="288"/>
                  </a:moveTo>
                  <a:lnTo>
                    <a:pt x="0" y="0"/>
                  </a:lnTo>
                  <a:lnTo>
                    <a:pt x="208" y="336"/>
                  </a:ln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37" name="Freeform 14"/>
            <p:cNvSpPr>
              <a:spLocks/>
            </p:cNvSpPr>
            <p:nvPr/>
          </p:nvSpPr>
          <p:spPr bwMode="auto">
            <a:xfrm>
              <a:off x="5805488" y="3030538"/>
              <a:ext cx="763588" cy="230188"/>
            </a:xfrm>
            <a:custGeom>
              <a:avLst/>
              <a:gdLst>
                <a:gd name="T0" fmla="*/ 2147483647 w 521"/>
                <a:gd name="T1" fmla="*/ 0 h 145"/>
                <a:gd name="T2" fmla="*/ 0 w 521"/>
                <a:gd name="T3" fmla="*/ 2147483647 h 145"/>
                <a:gd name="T4" fmla="*/ 2147483647 w 521"/>
                <a:gd name="T5" fmla="*/ 2147483647 h 145"/>
                <a:gd name="T6" fmla="*/ 0 60000 65536"/>
                <a:gd name="T7" fmla="*/ 0 60000 65536"/>
                <a:gd name="T8" fmla="*/ 0 60000 65536"/>
                <a:gd name="T9" fmla="*/ 0 w 521"/>
                <a:gd name="T10" fmla="*/ 0 h 145"/>
                <a:gd name="T11" fmla="*/ 521 w 521"/>
                <a:gd name="T12" fmla="*/ 145 h 1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1" h="145">
                  <a:moveTo>
                    <a:pt x="520" y="0"/>
                  </a:moveTo>
                  <a:lnTo>
                    <a:pt x="0" y="144"/>
                  </a:lnTo>
                  <a:lnTo>
                    <a:pt x="520" y="48"/>
                  </a:ln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38" name="Rectangle 15"/>
            <p:cNvSpPr>
              <a:spLocks noChangeArrowheads="1"/>
            </p:cNvSpPr>
            <p:nvPr/>
          </p:nvSpPr>
          <p:spPr bwMode="auto">
            <a:xfrm>
              <a:off x="1440059" y="3129103"/>
              <a:ext cx="2768795" cy="58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762000" eaLnBrk="0" hangingPunct="0"/>
              <a:r>
                <a:rPr lang="tr-TR" sz="2000" b="1" dirty="0">
                  <a:latin typeface="Calibri" pitchFamily="34" charset="0"/>
                  <a:cs typeface="Calibri" pitchFamily="34" charset="0"/>
                </a:rPr>
                <a:t>Kokusu alınmaz</a:t>
              </a:r>
              <a:endParaRPr lang="sv-SE" sz="2000" b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01966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KESİN TANI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2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080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1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80000" indent="-180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Dıştan etki yapan ışınların ölçülmesi için 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parsiyel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global </a:t>
            </a:r>
            <a:r>
              <a:rPr lang="tr-TR" sz="20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dozimetri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marL="180000" indent="-180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80000" indent="-180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İç 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kontaminasyonun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ölçülmesi için total veya 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parsiyel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beden spektrometresi yapılır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Işına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 kalınan işlerde,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çalışanın özel kuruluşlar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tarafından sürekli denetlenmesi ve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hastalık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halinde bu denetimin sonuçlarından yararlanılması gerekir.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RADYASYON TANISI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235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DOZİMETRE (Radyasyonun Ölçülmesi)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2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080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RADYASYON TANISI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3098704" y="1982787"/>
            <a:ext cx="4492721" cy="3462250"/>
            <a:chOff x="3098704" y="1982787"/>
            <a:chExt cx="4492721" cy="3462250"/>
          </a:xfrm>
        </p:grpSpPr>
        <p:grpSp>
          <p:nvGrpSpPr>
            <p:cNvPr id="19" name="Grup 18"/>
            <p:cNvGrpSpPr/>
            <p:nvPr/>
          </p:nvGrpSpPr>
          <p:grpSpPr>
            <a:xfrm>
              <a:off x="3098704" y="1982787"/>
              <a:ext cx="2268290" cy="1710840"/>
              <a:chOff x="5105399" y="1371600"/>
              <a:chExt cx="2634953" cy="2028825"/>
            </a:xfrm>
          </p:grpSpPr>
          <p:pic>
            <p:nvPicPr>
              <p:cNvPr id="20" name="Picture 6" descr="http://awst.gsf.de/resource/logo_dosimo.jpg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5399" y="1371600"/>
                <a:ext cx="2557463" cy="2028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Rectangle 9"/>
              <p:cNvSpPr>
                <a:spLocks noChangeArrowheads="1"/>
              </p:cNvSpPr>
              <p:nvPr/>
            </p:nvSpPr>
            <p:spPr bwMode="auto">
              <a:xfrm>
                <a:off x="6973589" y="2996952"/>
                <a:ext cx="766763" cy="30480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lIns="92075" tIns="46038" rIns="92075" bIns="46038"/>
              <a:lstStyle/>
              <a:p>
                <a:pPr marL="342900" indent="-342900" algn="ctr"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charset="2"/>
                  <a:buNone/>
                </a:pPr>
                <a:r>
                  <a:rPr lang="tr-TR" sz="2000" i="1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Film</a:t>
                </a:r>
              </a:p>
            </p:txBody>
          </p:sp>
        </p:grpSp>
        <p:grpSp>
          <p:nvGrpSpPr>
            <p:cNvPr id="22" name="Grup 21"/>
            <p:cNvGrpSpPr/>
            <p:nvPr/>
          </p:nvGrpSpPr>
          <p:grpSpPr>
            <a:xfrm>
              <a:off x="5366994" y="1982787"/>
              <a:ext cx="2224431" cy="1711077"/>
              <a:chOff x="2051050" y="4076700"/>
              <a:chExt cx="2438400" cy="2016125"/>
            </a:xfrm>
          </p:grpSpPr>
          <p:pic>
            <p:nvPicPr>
              <p:cNvPr id="24" name="Picture 4" descr="cards2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1050" y="4076700"/>
                <a:ext cx="2438400" cy="2016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Rectangle 9"/>
              <p:cNvSpPr>
                <a:spLocks noChangeArrowheads="1"/>
              </p:cNvSpPr>
              <p:nvPr/>
            </p:nvSpPr>
            <p:spPr bwMode="auto">
              <a:xfrm>
                <a:off x="2051050" y="5787777"/>
                <a:ext cx="766763" cy="30480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lIns="92075" tIns="46038" rIns="92075" bIns="46038"/>
              <a:lstStyle/>
              <a:p>
                <a:pPr marL="342900" indent="-342900" algn="ctr"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charset="2"/>
                  <a:buNone/>
                </a:pPr>
                <a:r>
                  <a:rPr lang="tr-TR" sz="2000" i="1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TLD</a:t>
                </a:r>
                <a:endParaRPr lang="tr-TR" sz="2000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up 26"/>
            <p:cNvGrpSpPr/>
            <p:nvPr/>
          </p:nvGrpSpPr>
          <p:grpSpPr>
            <a:xfrm>
              <a:off x="3098704" y="3730402"/>
              <a:ext cx="2268290" cy="1608240"/>
              <a:chOff x="5148263" y="3933825"/>
              <a:chExt cx="2601466" cy="1688306"/>
            </a:xfrm>
          </p:grpSpPr>
          <p:pic>
            <p:nvPicPr>
              <p:cNvPr id="28" name="Picture 8" descr="http://www.ieer.org/pcktdos.gif"/>
              <p:cNvPicPr>
                <a:picLocks noChangeAspect="1" noChangeArrowheads="1"/>
              </p:cNvPicPr>
              <p:nvPr/>
            </p:nvPicPr>
            <p:blipFill>
              <a:blip r:embed="rId8" r:link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8263" y="3933825"/>
                <a:ext cx="2514600" cy="1676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Rectangle 9"/>
              <p:cNvSpPr>
                <a:spLocks noChangeArrowheads="1"/>
              </p:cNvSpPr>
              <p:nvPr/>
            </p:nvSpPr>
            <p:spPr bwMode="auto">
              <a:xfrm>
                <a:off x="6405563" y="5301208"/>
                <a:ext cx="1344166" cy="320923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lIns="92075" tIns="46038" rIns="92075" bIns="46038"/>
              <a:lstStyle/>
              <a:p>
                <a:pPr marL="342900" indent="-342900" algn="ctr"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charset="2"/>
                  <a:buNone/>
                </a:pPr>
                <a:r>
                  <a:rPr lang="tr-TR" sz="2000" i="1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Kalem</a:t>
                </a:r>
                <a:endParaRPr lang="tr-TR" sz="2000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0" name="Grup 29"/>
            <p:cNvGrpSpPr/>
            <p:nvPr/>
          </p:nvGrpSpPr>
          <p:grpSpPr>
            <a:xfrm>
              <a:off x="5366994" y="3753037"/>
              <a:ext cx="2224431" cy="1692000"/>
              <a:chOff x="3644105" y="3527921"/>
              <a:chExt cx="2400847" cy="2309862"/>
            </a:xfrm>
          </p:grpSpPr>
          <p:pic>
            <p:nvPicPr>
              <p:cNvPr id="31" name="Picture 5" descr="http://www.drct.com/images/nucl_instrumentation/450ptr.gif">
                <a:hlinkClick r:id="rId10"/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644105" y="3527921"/>
                <a:ext cx="2400847" cy="2118283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6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4222" y="5301208"/>
                <a:ext cx="1085850" cy="536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19061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4"/>
          <p:cNvSpPr>
            <a:spLocks noChangeArrowheads="1"/>
          </p:cNvSpPr>
          <p:nvPr/>
        </p:nvSpPr>
        <p:spPr bwMode="auto">
          <a:xfrm>
            <a:off x="172005" y="2516888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Radyasyondan </a:t>
            </a:r>
          </a:p>
          <a:p>
            <a:pPr marL="36000" algn="ctr"/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Korunma Yolları</a:t>
            </a:r>
            <a:endParaRPr lang="tr-TR" sz="60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251" y="600075"/>
            <a:ext cx="2833984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2824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KULLANIM AVANTAJLARI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360000" indent="-252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Çok dar bir bölgede lazer ile kaynak yapılabilir</a:t>
            </a:r>
          </a:p>
          <a:p>
            <a:pPr marL="360000" indent="-252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Hassas elektronik parçaların </a:t>
            </a: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kaynak işleminde kullanılır (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 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tip parçalar direnç kaynağına dayanamaz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marL="360000" indent="-252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Vakum ortamında lazer ile kaynak yapılabilir</a:t>
            </a:r>
          </a:p>
          <a:p>
            <a:pPr marL="360000" indent="-252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İş parçaları mengene gibi aletler ile bağlanmadan lazer ile işlenebilir (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Böylece malzemede gerilme olmaz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marL="360000" indent="-252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Kaynak işleminde; Başka ek malzeme ve cihaza gereksinim olmadan  kaynak </a:t>
            </a: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yapılır</a:t>
            </a:r>
            <a:endParaRPr lang="tr-TR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60000" indent="-252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Birbirinden farklı metaller kaynak edilir</a:t>
            </a:r>
          </a:p>
          <a:p>
            <a:pPr marL="360000" indent="-252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Isıl işlem uygulanması parçaların belli bölgeleriyle sınırlı kalabilir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RADYASYON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451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588" y="0"/>
            <a:ext cx="9144000" cy="6858001"/>
            <a:chOff x="0" y="0"/>
            <a:chExt cx="5760" cy="3747"/>
          </a:xfrm>
        </p:grpSpPr>
        <p:sp>
          <p:nvSpPr>
            <p:cNvPr id="46107" name="Rectangle 2"/>
            <p:cNvSpPr>
              <a:spLocks noChangeArrowheads="1"/>
            </p:cNvSpPr>
            <p:nvPr/>
          </p:nvSpPr>
          <p:spPr bwMode="gray">
            <a:xfrm flipV="1">
              <a:off x="0" y="0"/>
              <a:ext cx="5760" cy="165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6108" name="Rectangle 3"/>
            <p:cNvSpPr>
              <a:spLocks noChangeArrowheads="1"/>
            </p:cNvSpPr>
            <p:nvPr/>
          </p:nvSpPr>
          <p:spPr bwMode="gray">
            <a:xfrm>
              <a:off x="0" y="1842"/>
              <a:ext cx="5760" cy="928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DDDDD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6109" name="Rectangle 16"/>
            <p:cNvSpPr>
              <a:spLocks noChangeArrowheads="1"/>
            </p:cNvSpPr>
            <p:nvPr/>
          </p:nvSpPr>
          <p:spPr bwMode="gray">
            <a:xfrm flipV="1">
              <a:off x="0" y="1603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6110" name="Rectangle 5"/>
            <p:cNvSpPr>
              <a:spLocks noChangeArrowheads="1"/>
            </p:cNvSpPr>
            <p:nvPr/>
          </p:nvSpPr>
          <p:spPr bwMode="gray">
            <a:xfrm flipV="1">
              <a:off x="0" y="2762"/>
              <a:ext cx="5760" cy="98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0" y="-11113"/>
            <a:ext cx="9144000" cy="6307138"/>
            <a:chOff x="0" y="0"/>
            <a:chExt cx="5760" cy="3747"/>
          </a:xfrm>
        </p:grpSpPr>
        <p:sp>
          <p:nvSpPr>
            <p:cNvPr id="10" name="Rectangle 2"/>
            <p:cNvSpPr>
              <a:spLocks noChangeArrowheads="1"/>
            </p:cNvSpPr>
            <p:nvPr/>
          </p:nvSpPr>
          <p:spPr bwMode="gray">
            <a:xfrm flipV="1">
              <a:off x="0" y="0"/>
              <a:ext cx="5760" cy="165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1" name="Rectangle 3"/>
            <p:cNvSpPr>
              <a:spLocks noChangeArrowheads="1"/>
            </p:cNvSpPr>
            <p:nvPr/>
          </p:nvSpPr>
          <p:spPr bwMode="gray">
            <a:xfrm>
              <a:off x="0" y="1842"/>
              <a:ext cx="5760" cy="928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DDDDD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gray">
            <a:xfrm flipV="1">
              <a:off x="0" y="1603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gray">
            <a:xfrm flipV="1">
              <a:off x="0" y="2762"/>
              <a:ext cx="5760" cy="98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2401888" y="4637088"/>
            <a:ext cx="46799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62"/>
          <p:cNvGrpSpPr>
            <a:grpSpLocks/>
          </p:cNvGrpSpPr>
          <p:nvPr/>
        </p:nvGrpSpPr>
        <p:grpSpPr bwMode="auto">
          <a:xfrm>
            <a:off x="3090863" y="1903413"/>
            <a:ext cx="3248025" cy="3055937"/>
            <a:chOff x="1869" y="1671"/>
            <a:chExt cx="2046" cy="1925"/>
          </a:xfrm>
        </p:grpSpPr>
        <p:sp>
          <p:nvSpPr>
            <p:cNvPr id="16" name="Freeform 31"/>
            <p:cNvSpPr>
              <a:spLocks/>
            </p:cNvSpPr>
            <p:nvPr/>
          </p:nvSpPr>
          <p:spPr bwMode="gray">
            <a:xfrm>
              <a:off x="2127" y="2069"/>
              <a:ext cx="750" cy="1312"/>
            </a:xfrm>
            <a:custGeom>
              <a:avLst/>
              <a:gdLst>
                <a:gd name="T0" fmla="*/ 0 w 1859"/>
                <a:gd name="T1" fmla="*/ 0 h 3212"/>
                <a:gd name="T2" fmla="*/ 0 w 1859"/>
                <a:gd name="T3" fmla="*/ 1 h 3212"/>
                <a:gd name="T4" fmla="*/ 0 w 1859"/>
                <a:gd name="T5" fmla="*/ 0 h 3212"/>
                <a:gd name="T6" fmla="*/ 0 w 1859"/>
                <a:gd name="T7" fmla="*/ 0 h 32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59"/>
                <a:gd name="T13" fmla="*/ 0 h 3212"/>
                <a:gd name="T14" fmla="*/ 1859 w 1859"/>
                <a:gd name="T15" fmla="*/ 3212 h 32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59" h="3212">
                  <a:moveTo>
                    <a:pt x="1859" y="0"/>
                  </a:moveTo>
                  <a:lnTo>
                    <a:pt x="0" y="3212"/>
                  </a:lnTo>
                  <a:lnTo>
                    <a:pt x="1859" y="1769"/>
                  </a:lnTo>
                  <a:lnTo>
                    <a:pt x="1859" y="0"/>
                  </a:lnTo>
                  <a:close/>
                </a:path>
              </a:pathLst>
            </a:custGeom>
            <a:gradFill rotWithShape="1">
              <a:gsLst>
                <a:gs pos="0">
                  <a:srgbClr val="69A2E1"/>
                </a:gs>
                <a:gs pos="50000">
                  <a:srgbClr val="69A2E1">
                    <a:gamma/>
                    <a:shade val="66275"/>
                    <a:invGamma/>
                  </a:srgbClr>
                </a:gs>
                <a:gs pos="100000">
                  <a:srgbClr val="69A2E1"/>
                </a:gs>
              </a:gsLst>
              <a:lin ang="18900000" scaled="1"/>
            </a:gradFill>
            <a:ln w="9525">
              <a:solidFill>
                <a:srgbClr val="91919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gray">
            <a:xfrm>
              <a:off x="2137" y="2797"/>
              <a:ext cx="1505" cy="591"/>
            </a:xfrm>
            <a:custGeom>
              <a:avLst/>
              <a:gdLst>
                <a:gd name="T0" fmla="*/ 0 w 3730"/>
                <a:gd name="T1" fmla="*/ 0 h 1448"/>
                <a:gd name="T2" fmla="*/ 0 w 3730"/>
                <a:gd name="T3" fmla="*/ 0 h 1448"/>
                <a:gd name="T4" fmla="*/ 1 w 3730"/>
                <a:gd name="T5" fmla="*/ 0 h 1448"/>
                <a:gd name="T6" fmla="*/ 0 w 3730"/>
                <a:gd name="T7" fmla="*/ 0 h 14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30"/>
                <a:gd name="T13" fmla="*/ 0 h 1448"/>
                <a:gd name="T14" fmla="*/ 3730 w 3730"/>
                <a:gd name="T15" fmla="*/ 1448 h 14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30" h="1448">
                  <a:moveTo>
                    <a:pt x="1859" y="0"/>
                  </a:moveTo>
                  <a:lnTo>
                    <a:pt x="0" y="1441"/>
                  </a:lnTo>
                  <a:lnTo>
                    <a:pt x="3730" y="1448"/>
                  </a:lnTo>
                  <a:lnTo>
                    <a:pt x="1859" y="0"/>
                  </a:lnTo>
                  <a:close/>
                </a:path>
              </a:pathLst>
            </a:custGeom>
            <a:gradFill rotWithShape="1">
              <a:gsLst>
                <a:gs pos="0">
                  <a:srgbClr val="2A79D0"/>
                </a:gs>
                <a:gs pos="50000">
                  <a:srgbClr val="2A79D0">
                    <a:gamma/>
                    <a:shade val="66275"/>
                    <a:invGamma/>
                  </a:srgbClr>
                </a:gs>
                <a:gs pos="100000">
                  <a:srgbClr val="2A79D0"/>
                </a:gs>
              </a:gsLst>
              <a:lin ang="18900000" scaled="1"/>
            </a:gradFill>
            <a:ln w="9525" cap="flat" cmpd="sng">
              <a:solidFill>
                <a:srgbClr val="91919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18" name="Freeform 39"/>
            <p:cNvSpPr>
              <a:spLocks/>
            </p:cNvSpPr>
            <p:nvPr/>
          </p:nvSpPr>
          <p:spPr bwMode="gray">
            <a:xfrm>
              <a:off x="2886" y="2072"/>
              <a:ext cx="760" cy="1313"/>
            </a:xfrm>
            <a:custGeom>
              <a:avLst/>
              <a:gdLst>
                <a:gd name="T0" fmla="*/ 1871 w 1871"/>
                <a:gd name="T1" fmla="*/ 3220 h 3220"/>
                <a:gd name="T2" fmla="*/ 0 w 1871"/>
                <a:gd name="T3" fmla="*/ 0 h 3220"/>
                <a:gd name="T4" fmla="*/ 0 w 1871"/>
                <a:gd name="T5" fmla="*/ 1770 h 3220"/>
                <a:gd name="T6" fmla="*/ 1871 w 1871"/>
                <a:gd name="T7" fmla="*/ 3220 h 32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71"/>
                <a:gd name="T13" fmla="*/ 0 h 3220"/>
                <a:gd name="T14" fmla="*/ 1871 w 1871"/>
                <a:gd name="T15" fmla="*/ 3220 h 32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71" h="3220">
                  <a:moveTo>
                    <a:pt x="1871" y="3220"/>
                  </a:moveTo>
                  <a:lnTo>
                    <a:pt x="0" y="0"/>
                  </a:lnTo>
                  <a:lnTo>
                    <a:pt x="0" y="1770"/>
                  </a:lnTo>
                  <a:lnTo>
                    <a:pt x="1871" y="3220"/>
                  </a:lnTo>
                  <a:close/>
                </a:path>
              </a:pathLst>
            </a:custGeom>
            <a:gradFill rotWithShape="1">
              <a:gsLst>
                <a:gs pos="0">
                  <a:srgbClr val="0061B2"/>
                </a:gs>
                <a:gs pos="50000">
                  <a:srgbClr val="0061B2">
                    <a:gamma/>
                    <a:shade val="66275"/>
                    <a:invGamma/>
                  </a:srgbClr>
                </a:gs>
                <a:gs pos="100000">
                  <a:srgbClr val="0061B2"/>
                </a:gs>
              </a:gsLst>
              <a:lin ang="18900000" scaled="1"/>
            </a:gradFill>
            <a:ln w="9525" cap="flat" cmpd="sng">
              <a:solidFill>
                <a:srgbClr val="91919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cxnSp>
          <p:nvCxnSpPr>
            <p:cNvPr id="19" name="Gerade Verbindung mit Pfeil 12"/>
            <p:cNvCxnSpPr>
              <a:cxnSpLocks noChangeShapeType="1"/>
            </p:cNvCxnSpPr>
            <p:nvPr/>
          </p:nvCxnSpPr>
          <p:spPr bwMode="gray">
            <a:xfrm rot="5400000" flipH="1" flipV="1">
              <a:off x="2317" y="2233"/>
              <a:ext cx="1126" cy="2"/>
            </a:xfrm>
            <a:prstGeom prst="straightConnector1">
              <a:avLst/>
            </a:prstGeom>
            <a:noFill/>
            <a:ln w="22225" algn="ctr">
              <a:solidFill>
                <a:srgbClr val="919191"/>
              </a:solidFill>
              <a:round/>
              <a:headEnd/>
              <a:tailEnd type="triangle" w="med" len="med"/>
            </a:ln>
          </p:spPr>
        </p:cxnSp>
        <p:cxnSp>
          <p:nvCxnSpPr>
            <p:cNvPr id="20" name="Gerade Verbindung mit Pfeil 13"/>
            <p:cNvCxnSpPr>
              <a:cxnSpLocks noChangeShapeType="1"/>
            </p:cNvCxnSpPr>
            <p:nvPr/>
          </p:nvCxnSpPr>
          <p:spPr bwMode="gray">
            <a:xfrm rot="10800000" flipV="1">
              <a:off x="1869" y="2790"/>
              <a:ext cx="1014" cy="801"/>
            </a:xfrm>
            <a:prstGeom prst="straightConnector1">
              <a:avLst/>
            </a:prstGeom>
            <a:noFill/>
            <a:ln w="22225" algn="ctr">
              <a:solidFill>
                <a:srgbClr val="919191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Gerade Verbindung mit Pfeil 16"/>
            <p:cNvCxnSpPr>
              <a:cxnSpLocks noChangeShapeType="1"/>
            </p:cNvCxnSpPr>
            <p:nvPr/>
          </p:nvCxnSpPr>
          <p:spPr bwMode="gray">
            <a:xfrm>
              <a:off x="2880" y="2797"/>
              <a:ext cx="1035" cy="799"/>
            </a:xfrm>
            <a:prstGeom prst="straightConnector1">
              <a:avLst/>
            </a:prstGeom>
            <a:noFill/>
            <a:ln w="22225" algn="ctr">
              <a:solidFill>
                <a:srgbClr val="919191"/>
              </a:solidFill>
              <a:round/>
              <a:headEnd/>
              <a:tailEnd type="triangle" w="med" len="med"/>
            </a:ln>
          </p:spPr>
        </p:cxnSp>
      </p:grpSp>
      <p:sp>
        <p:nvSpPr>
          <p:cNvPr id="22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sz="3200" noProof="1" smtClean="0">
                <a:solidFill>
                  <a:srgbClr val="FFFFF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RADYASYONDAN KORUNMA</a:t>
            </a:r>
            <a:endParaRPr lang="en-GB" sz="3200" noProof="1" smtClean="0">
              <a:solidFill>
                <a:srgbClr val="FFFFFF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gray">
          <a:xfrm>
            <a:off x="1838326" y="5001983"/>
            <a:ext cx="2520000" cy="720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/>
          <a:p>
            <a:pPr algn="ctr" defTabSz="801688">
              <a:spcAft>
                <a:spcPts val="0"/>
              </a:spcAft>
            </a:pPr>
            <a:r>
              <a:rPr lang="tr-TR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Mesleksel Işınlama</a:t>
            </a:r>
          </a:p>
          <a:p>
            <a:pPr algn="ctr" defTabSz="801688">
              <a:spcAft>
                <a:spcPts val="0"/>
              </a:spcAft>
            </a:pPr>
            <a:r>
              <a:rPr lang="tr-T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Kaynak-Çevre-Kişi)</a:t>
            </a:r>
            <a:endParaRPr lang="tr-TR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gray">
          <a:xfrm>
            <a:off x="5077312" y="5067392"/>
            <a:ext cx="2520000" cy="64633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/>
          <a:p>
            <a:pPr algn="ctr" defTabSz="801688">
              <a:spcAft>
                <a:spcPts val="0"/>
              </a:spcAft>
            </a:pPr>
            <a:r>
              <a:rPr lang="tr-TR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Medikal Işınlama</a:t>
            </a:r>
          </a:p>
          <a:p>
            <a:pPr algn="ctr" defTabSz="801688">
              <a:spcAft>
                <a:spcPts val="0"/>
              </a:spcAft>
            </a:pPr>
            <a:r>
              <a:rPr lang="tr-T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(Kaynak-Çevre-Kişi)</a:t>
            </a:r>
          </a:p>
        </p:txBody>
      </p:sp>
      <p:sp>
        <p:nvSpPr>
          <p:cNvPr id="25" name="Dikdörtgen 24"/>
          <p:cNvSpPr/>
          <p:nvPr/>
        </p:nvSpPr>
        <p:spPr>
          <a:xfrm>
            <a:off x="3443288" y="1145699"/>
            <a:ext cx="2520000" cy="72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2400" b="1" i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Toplum Işınlaması</a:t>
            </a:r>
          </a:p>
          <a:p>
            <a:pPr algn="ctr"/>
            <a:r>
              <a:rPr lang="tr-TR" b="1" i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(Kaynak-Kişi-Çevre)</a:t>
            </a:r>
            <a:endParaRPr lang="tr-TR" b="1" i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9973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DOZ SINIRLAMA SİSTEMİ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gray">
          <a:xfrm>
            <a:off x="2657475" y="1916112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457200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5400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JUSTİFİKASYON (Gerekçelendirme-Net Fayda) 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5400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OPTİMİZASYON (En Düşük Doz Alınması / ALARA)</a:t>
            </a:r>
          </a:p>
          <a:p>
            <a:pPr marL="5400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DOZ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SINIRLARI</a:t>
            </a:r>
          </a:p>
          <a:p>
            <a:pPr>
              <a:spcAft>
                <a:spcPts val="0"/>
              </a:spcAft>
              <a:buClr>
                <a:srgbClr val="292929"/>
              </a:buClr>
              <a:defRPr/>
            </a:pPr>
            <a:endParaRPr lang="tr-TR" sz="1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11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17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14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0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RADYASYONDAN KORUNMA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354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JUSTİFİKASYON (</a:t>
            </a: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Gerekçelendirme – Net Fayda) 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gray">
          <a:xfrm>
            <a:off x="2657475" y="1916112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Kişilere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veya topluluklara, radyasyon hasarlarına kaşı net bir yarar sağlamayan radyasyon uygulamalarına izin verilmemelidir. </a:t>
            </a: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Örnek;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«Türkiye’ye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nükleer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santrallerin kurulması…»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«Mesleki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yasal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veya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sağlık sigortası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amaçlı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radyolojik 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uygulamaların, klinik bir bulgu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yoksa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 kişinin sağlığı 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ile ilgili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önemli bir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bilgi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beklenmiyorsa, profesyonel kuruluşlar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tarafından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istenmedikçe 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justifiye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edilmemesi…»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11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17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14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0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RADYASYONDAN KORUNMA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444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OPTİMİZASYON </a:t>
            </a:r>
            <a:r>
              <a:rPr lang="es-ES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(En Düşük </a:t>
            </a:r>
            <a:r>
              <a:rPr lang="es-ES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Doz</a:t>
            </a: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– En İyi Sonuç / ALARA</a:t>
            </a:r>
            <a:r>
              <a:rPr lang="es-ES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)</a:t>
            </a:r>
            <a:endParaRPr lang="es-ES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gray">
          <a:xfrm>
            <a:off x="2657475" y="1916112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Uygulamalarda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net yararı maksimize etmek üzere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ışınlanan kişilerin sayısı, bireysel dozun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büyüklüğü,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ekonomik ve sosyal faktörler dikkate alınarak, mümkün olan en düşük dozun alınmasının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başarılmasıdır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ALARA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(As 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Low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As 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Reasonably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Achievable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«Mümkün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olan en düşük dozun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alınması»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10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16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13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9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RADYASYONDAN KORUNMA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0" name="Grup 19"/>
          <p:cNvGrpSpPr/>
          <p:nvPr/>
        </p:nvGrpSpPr>
        <p:grpSpPr>
          <a:xfrm>
            <a:off x="4560665" y="4169823"/>
            <a:ext cx="2181225" cy="1517650"/>
            <a:chOff x="2604967" y="3789040"/>
            <a:chExt cx="3672008" cy="2556198"/>
          </a:xfrm>
        </p:grpSpPr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3619500" y="4451350"/>
              <a:ext cx="2657475" cy="1893888"/>
            </a:xfrm>
            <a:custGeom>
              <a:avLst/>
              <a:gdLst>
                <a:gd name="T0" fmla="*/ 8 w 1814"/>
                <a:gd name="T1" fmla="*/ 657 h 1193"/>
                <a:gd name="T2" fmla="*/ 33 w 1814"/>
                <a:gd name="T3" fmla="*/ 580 h 1193"/>
                <a:gd name="T4" fmla="*/ 90 w 1814"/>
                <a:gd name="T5" fmla="*/ 552 h 1193"/>
                <a:gd name="T6" fmla="*/ 163 w 1814"/>
                <a:gd name="T7" fmla="*/ 482 h 1193"/>
                <a:gd name="T8" fmla="*/ 267 w 1814"/>
                <a:gd name="T9" fmla="*/ 455 h 1193"/>
                <a:gd name="T10" fmla="*/ 308 w 1814"/>
                <a:gd name="T11" fmla="*/ 385 h 1193"/>
                <a:gd name="T12" fmla="*/ 335 w 1814"/>
                <a:gd name="T13" fmla="*/ 275 h 1193"/>
                <a:gd name="T14" fmla="*/ 384 w 1814"/>
                <a:gd name="T15" fmla="*/ 151 h 1193"/>
                <a:gd name="T16" fmla="*/ 461 w 1814"/>
                <a:gd name="T17" fmla="*/ 51 h 1193"/>
                <a:gd name="T18" fmla="*/ 572 w 1814"/>
                <a:gd name="T19" fmla="*/ 1 h 1193"/>
                <a:gd name="T20" fmla="*/ 643 w 1814"/>
                <a:gd name="T21" fmla="*/ 6 h 1193"/>
                <a:gd name="T22" fmla="*/ 695 w 1814"/>
                <a:gd name="T23" fmla="*/ 27 h 1193"/>
                <a:gd name="T24" fmla="*/ 804 w 1814"/>
                <a:gd name="T25" fmla="*/ 161 h 1193"/>
                <a:gd name="T26" fmla="*/ 864 w 1814"/>
                <a:gd name="T27" fmla="*/ 393 h 1193"/>
                <a:gd name="T28" fmla="*/ 873 w 1814"/>
                <a:gd name="T29" fmla="*/ 445 h 1193"/>
                <a:gd name="T30" fmla="*/ 924 w 1814"/>
                <a:gd name="T31" fmla="*/ 420 h 1193"/>
                <a:gd name="T32" fmla="*/ 991 w 1814"/>
                <a:gd name="T33" fmla="*/ 383 h 1193"/>
                <a:gd name="T34" fmla="*/ 1058 w 1814"/>
                <a:gd name="T35" fmla="*/ 349 h 1193"/>
                <a:gd name="T36" fmla="*/ 1127 w 1814"/>
                <a:gd name="T37" fmla="*/ 318 h 1193"/>
                <a:gd name="T38" fmla="*/ 1185 w 1814"/>
                <a:gd name="T39" fmla="*/ 286 h 1193"/>
                <a:gd name="T40" fmla="*/ 1246 w 1814"/>
                <a:gd name="T41" fmla="*/ 259 h 1193"/>
                <a:gd name="T42" fmla="*/ 1264 w 1814"/>
                <a:gd name="T43" fmla="*/ 249 h 1193"/>
                <a:gd name="T44" fmla="*/ 1219 w 1814"/>
                <a:gd name="T45" fmla="*/ 238 h 1193"/>
                <a:gd name="T46" fmla="*/ 1162 w 1814"/>
                <a:gd name="T47" fmla="*/ 218 h 1193"/>
                <a:gd name="T48" fmla="*/ 1155 w 1814"/>
                <a:gd name="T49" fmla="*/ 108 h 1193"/>
                <a:gd name="T50" fmla="*/ 1194 w 1814"/>
                <a:gd name="T51" fmla="*/ 60 h 1193"/>
                <a:gd name="T52" fmla="*/ 1242 w 1814"/>
                <a:gd name="T53" fmla="*/ 48 h 1193"/>
                <a:gd name="T54" fmla="*/ 1351 w 1814"/>
                <a:gd name="T55" fmla="*/ 41 h 1193"/>
                <a:gd name="T56" fmla="*/ 1478 w 1814"/>
                <a:gd name="T57" fmla="*/ 37 h 1193"/>
                <a:gd name="T58" fmla="*/ 1606 w 1814"/>
                <a:gd name="T59" fmla="*/ 37 h 1193"/>
                <a:gd name="T60" fmla="*/ 1736 w 1814"/>
                <a:gd name="T61" fmla="*/ 47 h 1193"/>
                <a:gd name="T62" fmla="*/ 1797 w 1814"/>
                <a:gd name="T63" fmla="*/ 61 h 1193"/>
                <a:gd name="T64" fmla="*/ 1813 w 1814"/>
                <a:gd name="T65" fmla="*/ 170 h 1193"/>
                <a:gd name="T66" fmla="*/ 1737 w 1814"/>
                <a:gd name="T67" fmla="*/ 235 h 1193"/>
                <a:gd name="T68" fmla="*/ 1619 w 1814"/>
                <a:gd name="T69" fmla="*/ 248 h 1193"/>
                <a:gd name="T70" fmla="*/ 1527 w 1814"/>
                <a:gd name="T71" fmla="*/ 294 h 1193"/>
                <a:gd name="T72" fmla="*/ 1430 w 1814"/>
                <a:gd name="T73" fmla="*/ 322 h 1193"/>
                <a:gd name="T74" fmla="*/ 1381 w 1814"/>
                <a:gd name="T75" fmla="*/ 338 h 1193"/>
                <a:gd name="T76" fmla="*/ 1319 w 1814"/>
                <a:gd name="T77" fmla="*/ 373 h 1193"/>
                <a:gd name="T78" fmla="*/ 1246 w 1814"/>
                <a:gd name="T79" fmla="*/ 416 h 1193"/>
                <a:gd name="T80" fmla="*/ 1184 w 1814"/>
                <a:gd name="T81" fmla="*/ 450 h 1193"/>
                <a:gd name="T82" fmla="*/ 1120 w 1814"/>
                <a:gd name="T83" fmla="*/ 483 h 1193"/>
                <a:gd name="T84" fmla="*/ 1058 w 1814"/>
                <a:gd name="T85" fmla="*/ 517 h 1193"/>
                <a:gd name="T86" fmla="*/ 1043 w 1814"/>
                <a:gd name="T87" fmla="*/ 532 h 1193"/>
                <a:gd name="T88" fmla="*/ 1065 w 1814"/>
                <a:gd name="T89" fmla="*/ 546 h 1193"/>
                <a:gd name="T90" fmla="*/ 1104 w 1814"/>
                <a:gd name="T91" fmla="*/ 765 h 1193"/>
                <a:gd name="T92" fmla="*/ 1091 w 1814"/>
                <a:gd name="T93" fmla="*/ 1059 h 1193"/>
                <a:gd name="T94" fmla="*/ 1072 w 1814"/>
                <a:gd name="T95" fmla="*/ 1145 h 1193"/>
                <a:gd name="T96" fmla="*/ 946 w 1814"/>
                <a:gd name="T97" fmla="*/ 1163 h 1193"/>
                <a:gd name="T98" fmla="*/ 783 w 1814"/>
                <a:gd name="T99" fmla="*/ 1177 h 1193"/>
                <a:gd name="T100" fmla="*/ 622 w 1814"/>
                <a:gd name="T101" fmla="*/ 1186 h 1193"/>
                <a:gd name="T102" fmla="*/ 461 w 1814"/>
                <a:gd name="T103" fmla="*/ 1192 h 1193"/>
                <a:gd name="T104" fmla="*/ 355 w 1814"/>
                <a:gd name="T105" fmla="*/ 1189 h 1193"/>
                <a:gd name="T106" fmla="*/ 269 w 1814"/>
                <a:gd name="T107" fmla="*/ 1184 h 1193"/>
                <a:gd name="T108" fmla="*/ 184 w 1814"/>
                <a:gd name="T109" fmla="*/ 1177 h 1193"/>
                <a:gd name="T110" fmla="*/ 100 w 1814"/>
                <a:gd name="T111" fmla="*/ 1166 h 1193"/>
                <a:gd name="T112" fmla="*/ 30 w 1814"/>
                <a:gd name="T113" fmla="*/ 1139 h 1193"/>
                <a:gd name="T114" fmla="*/ 8 w 1814"/>
                <a:gd name="T115" fmla="*/ 1099 h 1193"/>
                <a:gd name="T116" fmla="*/ 4 w 1814"/>
                <a:gd name="T117" fmla="*/ 861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14" h="1193">
                  <a:moveTo>
                    <a:pt x="0" y="698"/>
                  </a:moveTo>
                  <a:lnTo>
                    <a:pt x="3" y="691"/>
                  </a:lnTo>
                  <a:lnTo>
                    <a:pt x="6" y="677"/>
                  </a:lnTo>
                  <a:lnTo>
                    <a:pt x="8" y="657"/>
                  </a:lnTo>
                  <a:lnTo>
                    <a:pt x="11" y="637"/>
                  </a:lnTo>
                  <a:lnTo>
                    <a:pt x="17" y="611"/>
                  </a:lnTo>
                  <a:lnTo>
                    <a:pt x="24" y="593"/>
                  </a:lnTo>
                  <a:lnTo>
                    <a:pt x="33" y="580"/>
                  </a:lnTo>
                  <a:lnTo>
                    <a:pt x="43" y="570"/>
                  </a:lnTo>
                  <a:lnTo>
                    <a:pt x="54" y="563"/>
                  </a:lnTo>
                  <a:lnTo>
                    <a:pt x="70" y="557"/>
                  </a:lnTo>
                  <a:lnTo>
                    <a:pt x="90" y="552"/>
                  </a:lnTo>
                  <a:lnTo>
                    <a:pt x="115" y="544"/>
                  </a:lnTo>
                  <a:lnTo>
                    <a:pt x="127" y="517"/>
                  </a:lnTo>
                  <a:lnTo>
                    <a:pt x="143" y="497"/>
                  </a:lnTo>
                  <a:lnTo>
                    <a:pt x="163" y="482"/>
                  </a:lnTo>
                  <a:lnTo>
                    <a:pt x="185" y="470"/>
                  </a:lnTo>
                  <a:lnTo>
                    <a:pt x="211" y="463"/>
                  </a:lnTo>
                  <a:lnTo>
                    <a:pt x="238" y="458"/>
                  </a:lnTo>
                  <a:lnTo>
                    <a:pt x="267" y="455"/>
                  </a:lnTo>
                  <a:lnTo>
                    <a:pt x="295" y="450"/>
                  </a:lnTo>
                  <a:lnTo>
                    <a:pt x="298" y="428"/>
                  </a:lnTo>
                  <a:lnTo>
                    <a:pt x="304" y="406"/>
                  </a:lnTo>
                  <a:lnTo>
                    <a:pt x="308" y="385"/>
                  </a:lnTo>
                  <a:lnTo>
                    <a:pt x="315" y="365"/>
                  </a:lnTo>
                  <a:lnTo>
                    <a:pt x="321" y="336"/>
                  </a:lnTo>
                  <a:lnTo>
                    <a:pt x="327" y="305"/>
                  </a:lnTo>
                  <a:lnTo>
                    <a:pt x="335" y="275"/>
                  </a:lnTo>
                  <a:lnTo>
                    <a:pt x="345" y="244"/>
                  </a:lnTo>
                  <a:lnTo>
                    <a:pt x="355" y="212"/>
                  </a:lnTo>
                  <a:lnTo>
                    <a:pt x="368" y="181"/>
                  </a:lnTo>
                  <a:lnTo>
                    <a:pt x="384" y="151"/>
                  </a:lnTo>
                  <a:lnTo>
                    <a:pt x="399" y="123"/>
                  </a:lnTo>
                  <a:lnTo>
                    <a:pt x="418" y="97"/>
                  </a:lnTo>
                  <a:lnTo>
                    <a:pt x="438" y="73"/>
                  </a:lnTo>
                  <a:lnTo>
                    <a:pt x="461" y="51"/>
                  </a:lnTo>
                  <a:lnTo>
                    <a:pt x="485" y="33"/>
                  </a:lnTo>
                  <a:lnTo>
                    <a:pt x="512" y="18"/>
                  </a:lnTo>
                  <a:lnTo>
                    <a:pt x="540" y="7"/>
                  </a:lnTo>
                  <a:lnTo>
                    <a:pt x="572" y="1"/>
                  </a:lnTo>
                  <a:lnTo>
                    <a:pt x="606" y="0"/>
                  </a:lnTo>
                  <a:lnTo>
                    <a:pt x="616" y="1"/>
                  </a:lnTo>
                  <a:lnTo>
                    <a:pt x="629" y="3"/>
                  </a:lnTo>
                  <a:lnTo>
                    <a:pt x="643" y="6"/>
                  </a:lnTo>
                  <a:lnTo>
                    <a:pt x="657" y="9"/>
                  </a:lnTo>
                  <a:lnTo>
                    <a:pt x="672" y="14"/>
                  </a:lnTo>
                  <a:lnTo>
                    <a:pt x="685" y="18"/>
                  </a:lnTo>
                  <a:lnTo>
                    <a:pt x="695" y="27"/>
                  </a:lnTo>
                  <a:lnTo>
                    <a:pt x="702" y="36"/>
                  </a:lnTo>
                  <a:lnTo>
                    <a:pt x="744" y="68"/>
                  </a:lnTo>
                  <a:lnTo>
                    <a:pt x="777" y="111"/>
                  </a:lnTo>
                  <a:lnTo>
                    <a:pt x="804" y="161"/>
                  </a:lnTo>
                  <a:lnTo>
                    <a:pt x="826" y="218"/>
                  </a:lnTo>
                  <a:lnTo>
                    <a:pt x="843" y="276"/>
                  </a:lnTo>
                  <a:lnTo>
                    <a:pt x="854" y="336"/>
                  </a:lnTo>
                  <a:lnTo>
                    <a:pt x="864" y="393"/>
                  </a:lnTo>
                  <a:lnTo>
                    <a:pt x="871" y="445"/>
                  </a:lnTo>
                  <a:lnTo>
                    <a:pt x="871" y="445"/>
                  </a:lnTo>
                  <a:lnTo>
                    <a:pt x="873" y="445"/>
                  </a:lnTo>
                  <a:lnTo>
                    <a:pt x="873" y="445"/>
                  </a:lnTo>
                  <a:lnTo>
                    <a:pt x="874" y="446"/>
                  </a:lnTo>
                  <a:lnTo>
                    <a:pt x="890" y="438"/>
                  </a:lnTo>
                  <a:lnTo>
                    <a:pt x="907" y="429"/>
                  </a:lnTo>
                  <a:lnTo>
                    <a:pt x="924" y="420"/>
                  </a:lnTo>
                  <a:lnTo>
                    <a:pt x="940" y="410"/>
                  </a:lnTo>
                  <a:lnTo>
                    <a:pt x="957" y="402"/>
                  </a:lnTo>
                  <a:lnTo>
                    <a:pt x="974" y="393"/>
                  </a:lnTo>
                  <a:lnTo>
                    <a:pt x="991" y="383"/>
                  </a:lnTo>
                  <a:lnTo>
                    <a:pt x="1007" y="375"/>
                  </a:lnTo>
                  <a:lnTo>
                    <a:pt x="1024" y="366"/>
                  </a:lnTo>
                  <a:lnTo>
                    <a:pt x="1041" y="358"/>
                  </a:lnTo>
                  <a:lnTo>
                    <a:pt x="1058" y="349"/>
                  </a:lnTo>
                  <a:lnTo>
                    <a:pt x="1075" y="341"/>
                  </a:lnTo>
                  <a:lnTo>
                    <a:pt x="1092" y="334"/>
                  </a:lnTo>
                  <a:lnTo>
                    <a:pt x="1110" y="325"/>
                  </a:lnTo>
                  <a:lnTo>
                    <a:pt x="1127" y="318"/>
                  </a:lnTo>
                  <a:lnTo>
                    <a:pt x="1144" y="311"/>
                  </a:lnTo>
                  <a:lnTo>
                    <a:pt x="1157" y="302"/>
                  </a:lnTo>
                  <a:lnTo>
                    <a:pt x="1171" y="295"/>
                  </a:lnTo>
                  <a:lnTo>
                    <a:pt x="1185" y="286"/>
                  </a:lnTo>
                  <a:lnTo>
                    <a:pt x="1201" y="279"/>
                  </a:lnTo>
                  <a:lnTo>
                    <a:pt x="1217" y="272"/>
                  </a:lnTo>
                  <a:lnTo>
                    <a:pt x="1231" y="265"/>
                  </a:lnTo>
                  <a:lnTo>
                    <a:pt x="1246" y="259"/>
                  </a:lnTo>
                  <a:lnTo>
                    <a:pt x="1261" y="254"/>
                  </a:lnTo>
                  <a:lnTo>
                    <a:pt x="1262" y="252"/>
                  </a:lnTo>
                  <a:lnTo>
                    <a:pt x="1264" y="251"/>
                  </a:lnTo>
                  <a:lnTo>
                    <a:pt x="1264" y="249"/>
                  </a:lnTo>
                  <a:lnTo>
                    <a:pt x="1265" y="248"/>
                  </a:lnTo>
                  <a:lnTo>
                    <a:pt x="1251" y="245"/>
                  </a:lnTo>
                  <a:lnTo>
                    <a:pt x="1235" y="242"/>
                  </a:lnTo>
                  <a:lnTo>
                    <a:pt x="1219" y="238"/>
                  </a:lnTo>
                  <a:lnTo>
                    <a:pt x="1204" y="235"/>
                  </a:lnTo>
                  <a:lnTo>
                    <a:pt x="1188" y="231"/>
                  </a:lnTo>
                  <a:lnTo>
                    <a:pt x="1174" y="225"/>
                  </a:lnTo>
                  <a:lnTo>
                    <a:pt x="1162" y="218"/>
                  </a:lnTo>
                  <a:lnTo>
                    <a:pt x="1152" y="211"/>
                  </a:lnTo>
                  <a:lnTo>
                    <a:pt x="1152" y="175"/>
                  </a:lnTo>
                  <a:lnTo>
                    <a:pt x="1154" y="141"/>
                  </a:lnTo>
                  <a:lnTo>
                    <a:pt x="1155" y="108"/>
                  </a:lnTo>
                  <a:lnTo>
                    <a:pt x="1159" y="76"/>
                  </a:lnTo>
                  <a:lnTo>
                    <a:pt x="1172" y="70"/>
                  </a:lnTo>
                  <a:lnTo>
                    <a:pt x="1184" y="64"/>
                  </a:lnTo>
                  <a:lnTo>
                    <a:pt x="1194" y="60"/>
                  </a:lnTo>
                  <a:lnTo>
                    <a:pt x="1205" y="56"/>
                  </a:lnTo>
                  <a:lnTo>
                    <a:pt x="1217" y="53"/>
                  </a:lnTo>
                  <a:lnTo>
                    <a:pt x="1229" y="51"/>
                  </a:lnTo>
                  <a:lnTo>
                    <a:pt x="1242" y="48"/>
                  </a:lnTo>
                  <a:lnTo>
                    <a:pt x="1256" y="47"/>
                  </a:lnTo>
                  <a:lnTo>
                    <a:pt x="1288" y="46"/>
                  </a:lnTo>
                  <a:lnTo>
                    <a:pt x="1319" y="43"/>
                  </a:lnTo>
                  <a:lnTo>
                    <a:pt x="1351" y="41"/>
                  </a:lnTo>
                  <a:lnTo>
                    <a:pt x="1382" y="40"/>
                  </a:lnTo>
                  <a:lnTo>
                    <a:pt x="1413" y="38"/>
                  </a:lnTo>
                  <a:lnTo>
                    <a:pt x="1445" y="37"/>
                  </a:lnTo>
                  <a:lnTo>
                    <a:pt x="1478" y="37"/>
                  </a:lnTo>
                  <a:lnTo>
                    <a:pt x="1510" y="36"/>
                  </a:lnTo>
                  <a:lnTo>
                    <a:pt x="1542" y="36"/>
                  </a:lnTo>
                  <a:lnTo>
                    <a:pt x="1575" y="37"/>
                  </a:lnTo>
                  <a:lnTo>
                    <a:pt x="1606" y="37"/>
                  </a:lnTo>
                  <a:lnTo>
                    <a:pt x="1639" y="38"/>
                  </a:lnTo>
                  <a:lnTo>
                    <a:pt x="1672" y="41"/>
                  </a:lnTo>
                  <a:lnTo>
                    <a:pt x="1703" y="44"/>
                  </a:lnTo>
                  <a:lnTo>
                    <a:pt x="1736" y="47"/>
                  </a:lnTo>
                  <a:lnTo>
                    <a:pt x="1767" y="51"/>
                  </a:lnTo>
                  <a:lnTo>
                    <a:pt x="1777" y="54"/>
                  </a:lnTo>
                  <a:lnTo>
                    <a:pt x="1787" y="57"/>
                  </a:lnTo>
                  <a:lnTo>
                    <a:pt x="1797" y="61"/>
                  </a:lnTo>
                  <a:lnTo>
                    <a:pt x="1807" y="64"/>
                  </a:lnTo>
                  <a:lnTo>
                    <a:pt x="1813" y="94"/>
                  </a:lnTo>
                  <a:lnTo>
                    <a:pt x="1814" y="131"/>
                  </a:lnTo>
                  <a:lnTo>
                    <a:pt x="1813" y="170"/>
                  </a:lnTo>
                  <a:lnTo>
                    <a:pt x="1807" y="202"/>
                  </a:lnTo>
                  <a:lnTo>
                    <a:pt x="1788" y="217"/>
                  </a:lnTo>
                  <a:lnTo>
                    <a:pt x="1766" y="227"/>
                  </a:lnTo>
                  <a:lnTo>
                    <a:pt x="1737" y="235"/>
                  </a:lnTo>
                  <a:lnTo>
                    <a:pt x="1706" y="239"/>
                  </a:lnTo>
                  <a:lnTo>
                    <a:pt x="1676" y="244"/>
                  </a:lnTo>
                  <a:lnTo>
                    <a:pt x="1646" y="247"/>
                  </a:lnTo>
                  <a:lnTo>
                    <a:pt x="1619" y="248"/>
                  </a:lnTo>
                  <a:lnTo>
                    <a:pt x="1596" y="248"/>
                  </a:lnTo>
                  <a:lnTo>
                    <a:pt x="1573" y="267"/>
                  </a:lnTo>
                  <a:lnTo>
                    <a:pt x="1550" y="281"/>
                  </a:lnTo>
                  <a:lnTo>
                    <a:pt x="1527" y="294"/>
                  </a:lnTo>
                  <a:lnTo>
                    <a:pt x="1505" y="302"/>
                  </a:lnTo>
                  <a:lnTo>
                    <a:pt x="1482" y="311"/>
                  </a:lnTo>
                  <a:lnTo>
                    <a:pt x="1458" y="316"/>
                  </a:lnTo>
                  <a:lnTo>
                    <a:pt x="1430" y="322"/>
                  </a:lnTo>
                  <a:lnTo>
                    <a:pt x="1402" y="328"/>
                  </a:lnTo>
                  <a:lnTo>
                    <a:pt x="1395" y="331"/>
                  </a:lnTo>
                  <a:lnTo>
                    <a:pt x="1389" y="334"/>
                  </a:lnTo>
                  <a:lnTo>
                    <a:pt x="1381" y="338"/>
                  </a:lnTo>
                  <a:lnTo>
                    <a:pt x="1371" y="343"/>
                  </a:lnTo>
                  <a:lnTo>
                    <a:pt x="1358" y="351"/>
                  </a:lnTo>
                  <a:lnTo>
                    <a:pt x="1342" y="361"/>
                  </a:lnTo>
                  <a:lnTo>
                    <a:pt x="1319" y="373"/>
                  </a:lnTo>
                  <a:lnTo>
                    <a:pt x="1292" y="389"/>
                  </a:lnTo>
                  <a:lnTo>
                    <a:pt x="1278" y="399"/>
                  </a:lnTo>
                  <a:lnTo>
                    <a:pt x="1262" y="408"/>
                  </a:lnTo>
                  <a:lnTo>
                    <a:pt x="1246" y="416"/>
                  </a:lnTo>
                  <a:lnTo>
                    <a:pt x="1231" y="425"/>
                  </a:lnTo>
                  <a:lnTo>
                    <a:pt x="1215" y="433"/>
                  </a:lnTo>
                  <a:lnTo>
                    <a:pt x="1199" y="442"/>
                  </a:lnTo>
                  <a:lnTo>
                    <a:pt x="1184" y="450"/>
                  </a:lnTo>
                  <a:lnTo>
                    <a:pt x="1168" y="459"/>
                  </a:lnTo>
                  <a:lnTo>
                    <a:pt x="1152" y="466"/>
                  </a:lnTo>
                  <a:lnTo>
                    <a:pt x="1135" y="475"/>
                  </a:lnTo>
                  <a:lnTo>
                    <a:pt x="1120" y="483"/>
                  </a:lnTo>
                  <a:lnTo>
                    <a:pt x="1104" y="492"/>
                  </a:lnTo>
                  <a:lnTo>
                    <a:pt x="1088" y="500"/>
                  </a:lnTo>
                  <a:lnTo>
                    <a:pt x="1072" y="509"/>
                  </a:lnTo>
                  <a:lnTo>
                    <a:pt x="1058" y="517"/>
                  </a:lnTo>
                  <a:lnTo>
                    <a:pt x="1043" y="526"/>
                  </a:lnTo>
                  <a:lnTo>
                    <a:pt x="1043" y="527"/>
                  </a:lnTo>
                  <a:lnTo>
                    <a:pt x="1043" y="530"/>
                  </a:lnTo>
                  <a:lnTo>
                    <a:pt x="1043" y="532"/>
                  </a:lnTo>
                  <a:lnTo>
                    <a:pt x="1043" y="534"/>
                  </a:lnTo>
                  <a:lnTo>
                    <a:pt x="1051" y="537"/>
                  </a:lnTo>
                  <a:lnTo>
                    <a:pt x="1058" y="540"/>
                  </a:lnTo>
                  <a:lnTo>
                    <a:pt x="1065" y="546"/>
                  </a:lnTo>
                  <a:lnTo>
                    <a:pt x="1074" y="553"/>
                  </a:lnTo>
                  <a:lnTo>
                    <a:pt x="1090" y="623"/>
                  </a:lnTo>
                  <a:lnTo>
                    <a:pt x="1098" y="694"/>
                  </a:lnTo>
                  <a:lnTo>
                    <a:pt x="1104" y="765"/>
                  </a:lnTo>
                  <a:lnTo>
                    <a:pt x="1104" y="840"/>
                  </a:lnTo>
                  <a:lnTo>
                    <a:pt x="1101" y="912"/>
                  </a:lnTo>
                  <a:lnTo>
                    <a:pt x="1097" y="986"/>
                  </a:lnTo>
                  <a:lnTo>
                    <a:pt x="1091" y="1059"/>
                  </a:lnTo>
                  <a:lnTo>
                    <a:pt x="1085" y="1132"/>
                  </a:lnTo>
                  <a:lnTo>
                    <a:pt x="1082" y="1137"/>
                  </a:lnTo>
                  <a:lnTo>
                    <a:pt x="1078" y="1142"/>
                  </a:lnTo>
                  <a:lnTo>
                    <a:pt x="1072" y="1145"/>
                  </a:lnTo>
                  <a:lnTo>
                    <a:pt x="1068" y="1147"/>
                  </a:lnTo>
                  <a:lnTo>
                    <a:pt x="1027" y="1153"/>
                  </a:lnTo>
                  <a:lnTo>
                    <a:pt x="985" y="1159"/>
                  </a:lnTo>
                  <a:lnTo>
                    <a:pt x="946" y="1163"/>
                  </a:lnTo>
                  <a:lnTo>
                    <a:pt x="904" y="1167"/>
                  </a:lnTo>
                  <a:lnTo>
                    <a:pt x="864" y="1172"/>
                  </a:lnTo>
                  <a:lnTo>
                    <a:pt x="823" y="1174"/>
                  </a:lnTo>
                  <a:lnTo>
                    <a:pt x="783" y="1177"/>
                  </a:lnTo>
                  <a:lnTo>
                    <a:pt x="743" y="1180"/>
                  </a:lnTo>
                  <a:lnTo>
                    <a:pt x="703" y="1182"/>
                  </a:lnTo>
                  <a:lnTo>
                    <a:pt x="662" y="1184"/>
                  </a:lnTo>
                  <a:lnTo>
                    <a:pt x="622" y="1186"/>
                  </a:lnTo>
                  <a:lnTo>
                    <a:pt x="582" y="1187"/>
                  </a:lnTo>
                  <a:lnTo>
                    <a:pt x="542" y="1189"/>
                  </a:lnTo>
                  <a:lnTo>
                    <a:pt x="502" y="1190"/>
                  </a:lnTo>
                  <a:lnTo>
                    <a:pt x="461" y="1192"/>
                  </a:lnTo>
                  <a:lnTo>
                    <a:pt x="421" y="1193"/>
                  </a:lnTo>
                  <a:lnTo>
                    <a:pt x="399" y="1192"/>
                  </a:lnTo>
                  <a:lnTo>
                    <a:pt x="378" y="1190"/>
                  </a:lnTo>
                  <a:lnTo>
                    <a:pt x="355" y="1189"/>
                  </a:lnTo>
                  <a:lnTo>
                    <a:pt x="334" y="1189"/>
                  </a:lnTo>
                  <a:lnTo>
                    <a:pt x="312" y="1187"/>
                  </a:lnTo>
                  <a:lnTo>
                    <a:pt x="291" y="1186"/>
                  </a:lnTo>
                  <a:lnTo>
                    <a:pt x="269" y="1184"/>
                  </a:lnTo>
                  <a:lnTo>
                    <a:pt x="248" y="1183"/>
                  </a:lnTo>
                  <a:lnTo>
                    <a:pt x="227" y="1182"/>
                  </a:lnTo>
                  <a:lnTo>
                    <a:pt x="205" y="1179"/>
                  </a:lnTo>
                  <a:lnTo>
                    <a:pt x="184" y="1177"/>
                  </a:lnTo>
                  <a:lnTo>
                    <a:pt x="163" y="1174"/>
                  </a:lnTo>
                  <a:lnTo>
                    <a:pt x="141" y="1172"/>
                  </a:lnTo>
                  <a:lnTo>
                    <a:pt x="121" y="1169"/>
                  </a:lnTo>
                  <a:lnTo>
                    <a:pt x="100" y="1166"/>
                  </a:lnTo>
                  <a:lnTo>
                    <a:pt x="80" y="1162"/>
                  </a:lnTo>
                  <a:lnTo>
                    <a:pt x="58" y="1153"/>
                  </a:lnTo>
                  <a:lnTo>
                    <a:pt x="41" y="1146"/>
                  </a:lnTo>
                  <a:lnTo>
                    <a:pt x="30" y="1139"/>
                  </a:lnTo>
                  <a:lnTo>
                    <a:pt x="21" y="1133"/>
                  </a:lnTo>
                  <a:lnTo>
                    <a:pt x="16" y="1125"/>
                  </a:lnTo>
                  <a:lnTo>
                    <a:pt x="11" y="1113"/>
                  </a:lnTo>
                  <a:lnTo>
                    <a:pt x="8" y="1099"/>
                  </a:lnTo>
                  <a:lnTo>
                    <a:pt x="6" y="1079"/>
                  </a:lnTo>
                  <a:lnTo>
                    <a:pt x="4" y="956"/>
                  </a:lnTo>
                  <a:lnTo>
                    <a:pt x="4" y="891"/>
                  </a:lnTo>
                  <a:lnTo>
                    <a:pt x="4" y="861"/>
                  </a:lnTo>
                  <a:lnTo>
                    <a:pt x="6" y="844"/>
                  </a:lnTo>
                  <a:lnTo>
                    <a:pt x="0" y="6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4884738" y="6115050"/>
              <a:ext cx="58737" cy="11113"/>
            </a:xfrm>
            <a:custGeom>
              <a:avLst/>
              <a:gdLst>
                <a:gd name="T0" fmla="*/ 7 w 40"/>
                <a:gd name="T1" fmla="*/ 7 h 7"/>
                <a:gd name="T2" fmla="*/ 5 w 40"/>
                <a:gd name="T3" fmla="*/ 5 h 7"/>
                <a:gd name="T4" fmla="*/ 2 w 40"/>
                <a:gd name="T5" fmla="*/ 5 h 7"/>
                <a:gd name="T6" fmla="*/ 2 w 40"/>
                <a:gd name="T7" fmla="*/ 4 h 7"/>
                <a:gd name="T8" fmla="*/ 0 w 40"/>
                <a:gd name="T9" fmla="*/ 2 h 7"/>
                <a:gd name="T10" fmla="*/ 0 w 40"/>
                <a:gd name="T11" fmla="*/ 1 h 7"/>
                <a:gd name="T12" fmla="*/ 0 w 40"/>
                <a:gd name="T13" fmla="*/ 1 h 7"/>
                <a:gd name="T14" fmla="*/ 0 w 40"/>
                <a:gd name="T15" fmla="*/ 0 h 7"/>
                <a:gd name="T16" fmla="*/ 2 w 40"/>
                <a:gd name="T17" fmla="*/ 0 h 7"/>
                <a:gd name="T18" fmla="*/ 12 w 40"/>
                <a:gd name="T19" fmla="*/ 0 h 7"/>
                <a:gd name="T20" fmla="*/ 20 w 40"/>
                <a:gd name="T21" fmla="*/ 0 h 7"/>
                <a:gd name="T22" fmla="*/ 30 w 40"/>
                <a:gd name="T23" fmla="*/ 0 h 7"/>
                <a:gd name="T24" fmla="*/ 40 w 40"/>
                <a:gd name="T25" fmla="*/ 0 h 7"/>
                <a:gd name="T26" fmla="*/ 40 w 40"/>
                <a:gd name="T27" fmla="*/ 1 h 7"/>
                <a:gd name="T28" fmla="*/ 40 w 40"/>
                <a:gd name="T29" fmla="*/ 2 h 7"/>
                <a:gd name="T30" fmla="*/ 40 w 40"/>
                <a:gd name="T31" fmla="*/ 4 h 7"/>
                <a:gd name="T32" fmla="*/ 40 w 40"/>
                <a:gd name="T33" fmla="*/ 5 h 7"/>
                <a:gd name="T34" fmla="*/ 32 w 40"/>
                <a:gd name="T35" fmla="*/ 5 h 7"/>
                <a:gd name="T36" fmla="*/ 23 w 40"/>
                <a:gd name="T37" fmla="*/ 5 h 7"/>
                <a:gd name="T38" fmla="*/ 15 w 40"/>
                <a:gd name="T39" fmla="*/ 5 h 7"/>
                <a:gd name="T40" fmla="*/ 7 w 40"/>
                <a:gd name="T4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7">
                  <a:moveTo>
                    <a:pt x="7" y="7"/>
                  </a:moveTo>
                  <a:lnTo>
                    <a:pt x="5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32" y="5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4906963" y="6032500"/>
              <a:ext cx="100012" cy="9525"/>
            </a:xfrm>
            <a:custGeom>
              <a:avLst/>
              <a:gdLst>
                <a:gd name="T0" fmla="*/ 37 w 68"/>
                <a:gd name="T1" fmla="*/ 6 h 6"/>
                <a:gd name="T2" fmla="*/ 27 w 68"/>
                <a:gd name="T3" fmla="*/ 6 h 6"/>
                <a:gd name="T4" fmla="*/ 18 w 68"/>
                <a:gd name="T5" fmla="*/ 6 h 6"/>
                <a:gd name="T6" fmla="*/ 8 w 68"/>
                <a:gd name="T7" fmla="*/ 6 h 6"/>
                <a:gd name="T8" fmla="*/ 0 w 68"/>
                <a:gd name="T9" fmla="*/ 6 h 6"/>
                <a:gd name="T10" fmla="*/ 0 w 68"/>
                <a:gd name="T11" fmla="*/ 5 h 6"/>
                <a:gd name="T12" fmla="*/ 0 w 68"/>
                <a:gd name="T13" fmla="*/ 3 h 6"/>
                <a:gd name="T14" fmla="*/ 0 w 68"/>
                <a:gd name="T15" fmla="*/ 2 h 6"/>
                <a:gd name="T16" fmla="*/ 0 w 68"/>
                <a:gd name="T17" fmla="*/ 0 h 6"/>
                <a:gd name="T18" fmla="*/ 8 w 68"/>
                <a:gd name="T19" fmla="*/ 0 h 6"/>
                <a:gd name="T20" fmla="*/ 17 w 68"/>
                <a:gd name="T21" fmla="*/ 0 h 6"/>
                <a:gd name="T22" fmla="*/ 25 w 68"/>
                <a:gd name="T23" fmla="*/ 0 h 6"/>
                <a:gd name="T24" fmla="*/ 34 w 68"/>
                <a:gd name="T25" fmla="*/ 0 h 6"/>
                <a:gd name="T26" fmla="*/ 42 w 68"/>
                <a:gd name="T27" fmla="*/ 0 h 6"/>
                <a:gd name="T28" fmla="*/ 51 w 68"/>
                <a:gd name="T29" fmla="*/ 0 h 6"/>
                <a:gd name="T30" fmla="*/ 59 w 68"/>
                <a:gd name="T31" fmla="*/ 0 h 6"/>
                <a:gd name="T32" fmla="*/ 68 w 68"/>
                <a:gd name="T33" fmla="*/ 0 h 6"/>
                <a:gd name="T34" fmla="*/ 68 w 68"/>
                <a:gd name="T35" fmla="*/ 2 h 6"/>
                <a:gd name="T36" fmla="*/ 68 w 68"/>
                <a:gd name="T37" fmla="*/ 3 h 6"/>
                <a:gd name="T38" fmla="*/ 68 w 68"/>
                <a:gd name="T39" fmla="*/ 5 h 6"/>
                <a:gd name="T40" fmla="*/ 68 w 68"/>
                <a:gd name="T41" fmla="*/ 6 h 6"/>
                <a:gd name="T42" fmla="*/ 61 w 68"/>
                <a:gd name="T43" fmla="*/ 6 h 6"/>
                <a:gd name="T44" fmla="*/ 52 w 68"/>
                <a:gd name="T45" fmla="*/ 6 h 6"/>
                <a:gd name="T46" fmla="*/ 44 w 68"/>
                <a:gd name="T47" fmla="*/ 6 h 6"/>
                <a:gd name="T48" fmla="*/ 37 w 68"/>
                <a:gd name="T4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" h="6">
                  <a:moveTo>
                    <a:pt x="37" y="6"/>
                  </a:moveTo>
                  <a:lnTo>
                    <a:pt x="27" y="6"/>
                  </a:lnTo>
                  <a:lnTo>
                    <a:pt x="18" y="6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51" y="0"/>
                  </a:lnTo>
                  <a:lnTo>
                    <a:pt x="59" y="0"/>
                  </a:lnTo>
                  <a:lnTo>
                    <a:pt x="68" y="0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5"/>
                  </a:lnTo>
                  <a:lnTo>
                    <a:pt x="68" y="6"/>
                  </a:lnTo>
                  <a:lnTo>
                    <a:pt x="61" y="6"/>
                  </a:lnTo>
                  <a:lnTo>
                    <a:pt x="52" y="6"/>
                  </a:lnTo>
                  <a:lnTo>
                    <a:pt x="44" y="6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4937125" y="5915025"/>
              <a:ext cx="17463" cy="9525"/>
            </a:xfrm>
            <a:custGeom>
              <a:avLst/>
              <a:gdLst>
                <a:gd name="T0" fmla="*/ 1 w 11"/>
                <a:gd name="T1" fmla="*/ 6 h 6"/>
                <a:gd name="T2" fmla="*/ 0 w 11"/>
                <a:gd name="T3" fmla="*/ 4 h 6"/>
                <a:gd name="T4" fmla="*/ 0 w 11"/>
                <a:gd name="T5" fmla="*/ 3 h 6"/>
                <a:gd name="T6" fmla="*/ 0 w 11"/>
                <a:gd name="T7" fmla="*/ 2 h 6"/>
                <a:gd name="T8" fmla="*/ 0 w 11"/>
                <a:gd name="T9" fmla="*/ 0 h 6"/>
                <a:gd name="T10" fmla="*/ 6 w 11"/>
                <a:gd name="T11" fmla="*/ 0 h 6"/>
                <a:gd name="T12" fmla="*/ 8 w 11"/>
                <a:gd name="T13" fmla="*/ 0 h 6"/>
                <a:gd name="T14" fmla="*/ 10 w 11"/>
                <a:gd name="T15" fmla="*/ 2 h 6"/>
                <a:gd name="T16" fmla="*/ 11 w 11"/>
                <a:gd name="T17" fmla="*/ 3 h 6"/>
                <a:gd name="T18" fmla="*/ 11 w 11"/>
                <a:gd name="T19" fmla="*/ 4 h 6"/>
                <a:gd name="T20" fmla="*/ 11 w 11"/>
                <a:gd name="T21" fmla="*/ 4 h 6"/>
                <a:gd name="T22" fmla="*/ 11 w 11"/>
                <a:gd name="T23" fmla="*/ 4 h 6"/>
                <a:gd name="T24" fmla="*/ 10 w 11"/>
                <a:gd name="T25" fmla="*/ 6 h 6"/>
                <a:gd name="T26" fmla="*/ 8 w 11"/>
                <a:gd name="T27" fmla="*/ 6 h 6"/>
                <a:gd name="T28" fmla="*/ 6 w 11"/>
                <a:gd name="T29" fmla="*/ 6 h 6"/>
                <a:gd name="T30" fmla="*/ 4 w 11"/>
                <a:gd name="T31" fmla="*/ 6 h 6"/>
                <a:gd name="T32" fmla="*/ 1 w 11"/>
                <a:gd name="T3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6">
                  <a:moveTo>
                    <a:pt x="1" y="6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6"/>
                  </a:lnTo>
                  <a:lnTo>
                    <a:pt x="6" y="6"/>
                  </a:lnTo>
                  <a:lnTo>
                    <a:pt x="4" y="6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4949825" y="5807075"/>
              <a:ext cx="47625" cy="11113"/>
            </a:xfrm>
            <a:custGeom>
              <a:avLst/>
              <a:gdLst>
                <a:gd name="T0" fmla="*/ 2 w 33"/>
                <a:gd name="T1" fmla="*/ 7 h 7"/>
                <a:gd name="T2" fmla="*/ 0 w 33"/>
                <a:gd name="T3" fmla="*/ 7 h 7"/>
                <a:gd name="T4" fmla="*/ 0 w 33"/>
                <a:gd name="T5" fmla="*/ 5 h 7"/>
                <a:gd name="T6" fmla="*/ 0 w 33"/>
                <a:gd name="T7" fmla="*/ 4 h 7"/>
                <a:gd name="T8" fmla="*/ 0 w 33"/>
                <a:gd name="T9" fmla="*/ 0 h 7"/>
                <a:gd name="T10" fmla="*/ 9 w 33"/>
                <a:gd name="T11" fmla="*/ 0 h 7"/>
                <a:gd name="T12" fmla="*/ 18 w 33"/>
                <a:gd name="T13" fmla="*/ 0 h 7"/>
                <a:gd name="T14" fmla="*/ 26 w 33"/>
                <a:gd name="T15" fmla="*/ 0 h 7"/>
                <a:gd name="T16" fmla="*/ 33 w 33"/>
                <a:gd name="T17" fmla="*/ 0 h 7"/>
                <a:gd name="T18" fmla="*/ 33 w 33"/>
                <a:gd name="T19" fmla="*/ 1 h 7"/>
                <a:gd name="T20" fmla="*/ 33 w 33"/>
                <a:gd name="T21" fmla="*/ 3 h 7"/>
                <a:gd name="T22" fmla="*/ 33 w 33"/>
                <a:gd name="T23" fmla="*/ 5 h 7"/>
                <a:gd name="T24" fmla="*/ 32 w 33"/>
                <a:gd name="T25" fmla="*/ 7 h 7"/>
                <a:gd name="T26" fmla="*/ 25 w 33"/>
                <a:gd name="T27" fmla="*/ 7 h 7"/>
                <a:gd name="T28" fmla="*/ 18 w 33"/>
                <a:gd name="T29" fmla="*/ 7 h 7"/>
                <a:gd name="T30" fmla="*/ 9 w 33"/>
                <a:gd name="T31" fmla="*/ 7 h 7"/>
                <a:gd name="T32" fmla="*/ 2 w 33"/>
                <a:gd name="T3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7">
                  <a:moveTo>
                    <a:pt x="2" y="7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3"/>
                  </a:lnTo>
                  <a:lnTo>
                    <a:pt x="33" y="5"/>
                  </a:lnTo>
                  <a:lnTo>
                    <a:pt x="32" y="7"/>
                  </a:lnTo>
                  <a:lnTo>
                    <a:pt x="25" y="7"/>
                  </a:lnTo>
                  <a:lnTo>
                    <a:pt x="18" y="7"/>
                  </a:lnTo>
                  <a:lnTo>
                    <a:pt x="9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26" name="Freeform 12"/>
            <p:cNvSpPr>
              <a:spLocks/>
            </p:cNvSpPr>
            <p:nvPr/>
          </p:nvSpPr>
          <p:spPr bwMode="auto">
            <a:xfrm>
              <a:off x="4899025" y="5713413"/>
              <a:ext cx="68263" cy="11112"/>
            </a:xfrm>
            <a:custGeom>
              <a:avLst/>
              <a:gdLst>
                <a:gd name="T0" fmla="*/ 0 w 46"/>
                <a:gd name="T1" fmla="*/ 7 h 7"/>
                <a:gd name="T2" fmla="*/ 0 w 46"/>
                <a:gd name="T3" fmla="*/ 6 h 7"/>
                <a:gd name="T4" fmla="*/ 0 w 46"/>
                <a:gd name="T5" fmla="*/ 3 h 7"/>
                <a:gd name="T6" fmla="*/ 0 w 46"/>
                <a:gd name="T7" fmla="*/ 2 h 7"/>
                <a:gd name="T8" fmla="*/ 0 w 46"/>
                <a:gd name="T9" fmla="*/ 0 h 7"/>
                <a:gd name="T10" fmla="*/ 6 w 46"/>
                <a:gd name="T11" fmla="*/ 0 h 7"/>
                <a:gd name="T12" fmla="*/ 12 w 46"/>
                <a:gd name="T13" fmla="*/ 0 h 7"/>
                <a:gd name="T14" fmla="*/ 17 w 46"/>
                <a:gd name="T15" fmla="*/ 0 h 7"/>
                <a:gd name="T16" fmla="*/ 23 w 46"/>
                <a:gd name="T17" fmla="*/ 0 h 7"/>
                <a:gd name="T18" fmla="*/ 29 w 46"/>
                <a:gd name="T19" fmla="*/ 0 h 7"/>
                <a:gd name="T20" fmla="*/ 34 w 46"/>
                <a:gd name="T21" fmla="*/ 0 h 7"/>
                <a:gd name="T22" fmla="*/ 40 w 46"/>
                <a:gd name="T23" fmla="*/ 0 h 7"/>
                <a:gd name="T24" fmla="*/ 46 w 46"/>
                <a:gd name="T25" fmla="*/ 0 h 7"/>
                <a:gd name="T26" fmla="*/ 46 w 46"/>
                <a:gd name="T27" fmla="*/ 2 h 7"/>
                <a:gd name="T28" fmla="*/ 46 w 46"/>
                <a:gd name="T29" fmla="*/ 3 h 7"/>
                <a:gd name="T30" fmla="*/ 46 w 46"/>
                <a:gd name="T31" fmla="*/ 5 h 7"/>
                <a:gd name="T32" fmla="*/ 46 w 46"/>
                <a:gd name="T33" fmla="*/ 6 h 7"/>
                <a:gd name="T34" fmla="*/ 40 w 46"/>
                <a:gd name="T35" fmla="*/ 6 h 7"/>
                <a:gd name="T36" fmla="*/ 34 w 46"/>
                <a:gd name="T37" fmla="*/ 6 h 7"/>
                <a:gd name="T38" fmla="*/ 29 w 46"/>
                <a:gd name="T39" fmla="*/ 6 h 7"/>
                <a:gd name="T40" fmla="*/ 23 w 46"/>
                <a:gd name="T41" fmla="*/ 6 h 7"/>
                <a:gd name="T42" fmla="*/ 17 w 46"/>
                <a:gd name="T43" fmla="*/ 7 h 7"/>
                <a:gd name="T44" fmla="*/ 12 w 46"/>
                <a:gd name="T45" fmla="*/ 7 h 7"/>
                <a:gd name="T46" fmla="*/ 6 w 46"/>
                <a:gd name="T47" fmla="*/ 7 h 7"/>
                <a:gd name="T48" fmla="*/ 0 w 46"/>
                <a:gd name="T4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7">
                  <a:moveTo>
                    <a:pt x="0" y="7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0" y="6"/>
                  </a:lnTo>
                  <a:lnTo>
                    <a:pt x="34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7"/>
                  </a:lnTo>
                  <a:lnTo>
                    <a:pt x="12" y="7"/>
                  </a:lnTo>
                  <a:lnTo>
                    <a:pt x="6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27" name="Freeform 13"/>
            <p:cNvSpPr>
              <a:spLocks/>
            </p:cNvSpPr>
            <p:nvPr/>
          </p:nvSpPr>
          <p:spPr bwMode="auto">
            <a:xfrm>
              <a:off x="4991100" y="5649913"/>
              <a:ext cx="31750" cy="12700"/>
            </a:xfrm>
            <a:custGeom>
              <a:avLst/>
              <a:gdLst>
                <a:gd name="T0" fmla="*/ 2 w 22"/>
                <a:gd name="T1" fmla="*/ 8 h 8"/>
                <a:gd name="T2" fmla="*/ 1 w 22"/>
                <a:gd name="T3" fmla="*/ 8 h 8"/>
                <a:gd name="T4" fmla="*/ 0 w 22"/>
                <a:gd name="T5" fmla="*/ 6 h 8"/>
                <a:gd name="T6" fmla="*/ 0 w 22"/>
                <a:gd name="T7" fmla="*/ 5 h 8"/>
                <a:gd name="T8" fmla="*/ 0 w 22"/>
                <a:gd name="T9" fmla="*/ 0 h 8"/>
                <a:gd name="T10" fmla="*/ 11 w 22"/>
                <a:gd name="T11" fmla="*/ 2 h 8"/>
                <a:gd name="T12" fmla="*/ 17 w 22"/>
                <a:gd name="T13" fmla="*/ 2 h 8"/>
                <a:gd name="T14" fmla="*/ 20 w 22"/>
                <a:gd name="T15" fmla="*/ 3 h 8"/>
                <a:gd name="T16" fmla="*/ 22 w 22"/>
                <a:gd name="T17" fmla="*/ 5 h 8"/>
                <a:gd name="T18" fmla="*/ 18 w 22"/>
                <a:gd name="T19" fmla="*/ 6 h 8"/>
                <a:gd name="T20" fmla="*/ 15 w 22"/>
                <a:gd name="T21" fmla="*/ 8 h 8"/>
                <a:gd name="T22" fmla="*/ 10 w 22"/>
                <a:gd name="T23" fmla="*/ 8 h 8"/>
                <a:gd name="T24" fmla="*/ 2 w 22"/>
                <a:gd name="T2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">
                  <a:moveTo>
                    <a:pt x="2" y="8"/>
                  </a:moveTo>
                  <a:lnTo>
                    <a:pt x="1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7" y="2"/>
                  </a:lnTo>
                  <a:lnTo>
                    <a:pt x="20" y="3"/>
                  </a:lnTo>
                  <a:lnTo>
                    <a:pt x="22" y="5"/>
                  </a:lnTo>
                  <a:lnTo>
                    <a:pt x="18" y="6"/>
                  </a:lnTo>
                  <a:lnTo>
                    <a:pt x="15" y="8"/>
                  </a:lnTo>
                  <a:lnTo>
                    <a:pt x="10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28" name="Freeform 14"/>
            <p:cNvSpPr>
              <a:spLocks/>
            </p:cNvSpPr>
            <p:nvPr/>
          </p:nvSpPr>
          <p:spPr bwMode="auto">
            <a:xfrm>
              <a:off x="4325938" y="5319713"/>
              <a:ext cx="298450" cy="312737"/>
            </a:xfrm>
            <a:custGeom>
              <a:avLst/>
              <a:gdLst>
                <a:gd name="T0" fmla="*/ 99 w 203"/>
                <a:gd name="T1" fmla="*/ 197 h 197"/>
                <a:gd name="T2" fmla="*/ 60 w 203"/>
                <a:gd name="T3" fmla="*/ 187 h 197"/>
                <a:gd name="T4" fmla="*/ 32 w 203"/>
                <a:gd name="T5" fmla="*/ 170 h 197"/>
                <a:gd name="T6" fmla="*/ 12 w 203"/>
                <a:gd name="T7" fmla="*/ 146 h 197"/>
                <a:gd name="T8" fmla="*/ 0 w 203"/>
                <a:gd name="T9" fmla="*/ 117 h 197"/>
                <a:gd name="T10" fmla="*/ 0 w 203"/>
                <a:gd name="T11" fmla="*/ 87 h 197"/>
                <a:gd name="T12" fmla="*/ 9 w 203"/>
                <a:gd name="T13" fmla="*/ 59 h 197"/>
                <a:gd name="T14" fmla="*/ 29 w 203"/>
                <a:gd name="T15" fmla="*/ 32 h 197"/>
                <a:gd name="T16" fmla="*/ 59 w 203"/>
                <a:gd name="T17" fmla="*/ 9 h 197"/>
                <a:gd name="T18" fmla="*/ 82 w 203"/>
                <a:gd name="T19" fmla="*/ 3 h 197"/>
                <a:gd name="T20" fmla="*/ 103 w 203"/>
                <a:gd name="T21" fmla="*/ 0 h 197"/>
                <a:gd name="T22" fmla="*/ 123 w 203"/>
                <a:gd name="T23" fmla="*/ 0 h 197"/>
                <a:gd name="T24" fmla="*/ 142 w 203"/>
                <a:gd name="T25" fmla="*/ 3 h 197"/>
                <a:gd name="T26" fmla="*/ 159 w 203"/>
                <a:gd name="T27" fmla="*/ 12 h 197"/>
                <a:gd name="T28" fmla="*/ 176 w 203"/>
                <a:gd name="T29" fmla="*/ 23 h 197"/>
                <a:gd name="T30" fmla="*/ 189 w 203"/>
                <a:gd name="T31" fmla="*/ 40 h 197"/>
                <a:gd name="T32" fmla="*/ 202 w 203"/>
                <a:gd name="T33" fmla="*/ 63 h 197"/>
                <a:gd name="T34" fmla="*/ 203 w 203"/>
                <a:gd name="T35" fmla="*/ 90 h 197"/>
                <a:gd name="T36" fmla="*/ 202 w 203"/>
                <a:gd name="T37" fmla="*/ 113 h 197"/>
                <a:gd name="T38" fmla="*/ 199 w 203"/>
                <a:gd name="T39" fmla="*/ 133 h 197"/>
                <a:gd name="T40" fmla="*/ 192 w 203"/>
                <a:gd name="T41" fmla="*/ 150 h 197"/>
                <a:gd name="T42" fmla="*/ 182 w 203"/>
                <a:gd name="T43" fmla="*/ 163 h 197"/>
                <a:gd name="T44" fmla="*/ 166 w 203"/>
                <a:gd name="T45" fmla="*/ 176 h 197"/>
                <a:gd name="T46" fmla="*/ 146 w 203"/>
                <a:gd name="T47" fmla="*/ 186 h 197"/>
                <a:gd name="T48" fmla="*/ 119 w 203"/>
                <a:gd name="T49" fmla="*/ 194 h 197"/>
                <a:gd name="T50" fmla="*/ 115 w 203"/>
                <a:gd name="T51" fmla="*/ 194 h 197"/>
                <a:gd name="T52" fmla="*/ 109 w 203"/>
                <a:gd name="T53" fmla="*/ 196 h 197"/>
                <a:gd name="T54" fmla="*/ 103 w 203"/>
                <a:gd name="T55" fmla="*/ 197 h 197"/>
                <a:gd name="T56" fmla="*/ 99 w 203"/>
                <a:gd name="T5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3" h="197">
                  <a:moveTo>
                    <a:pt x="99" y="197"/>
                  </a:moveTo>
                  <a:lnTo>
                    <a:pt x="60" y="187"/>
                  </a:lnTo>
                  <a:lnTo>
                    <a:pt x="32" y="170"/>
                  </a:lnTo>
                  <a:lnTo>
                    <a:pt x="12" y="146"/>
                  </a:lnTo>
                  <a:lnTo>
                    <a:pt x="0" y="117"/>
                  </a:lnTo>
                  <a:lnTo>
                    <a:pt x="0" y="87"/>
                  </a:lnTo>
                  <a:lnTo>
                    <a:pt x="9" y="59"/>
                  </a:lnTo>
                  <a:lnTo>
                    <a:pt x="29" y="32"/>
                  </a:lnTo>
                  <a:lnTo>
                    <a:pt x="59" y="9"/>
                  </a:lnTo>
                  <a:lnTo>
                    <a:pt x="82" y="3"/>
                  </a:lnTo>
                  <a:lnTo>
                    <a:pt x="103" y="0"/>
                  </a:lnTo>
                  <a:lnTo>
                    <a:pt x="123" y="0"/>
                  </a:lnTo>
                  <a:lnTo>
                    <a:pt x="142" y="3"/>
                  </a:lnTo>
                  <a:lnTo>
                    <a:pt x="159" y="12"/>
                  </a:lnTo>
                  <a:lnTo>
                    <a:pt x="176" y="23"/>
                  </a:lnTo>
                  <a:lnTo>
                    <a:pt x="189" y="40"/>
                  </a:lnTo>
                  <a:lnTo>
                    <a:pt x="202" y="63"/>
                  </a:lnTo>
                  <a:lnTo>
                    <a:pt x="203" y="90"/>
                  </a:lnTo>
                  <a:lnTo>
                    <a:pt x="202" y="113"/>
                  </a:lnTo>
                  <a:lnTo>
                    <a:pt x="199" y="133"/>
                  </a:lnTo>
                  <a:lnTo>
                    <a:pt x="192" y="150"/>
                  </a:lnTo>
                  <a:lnTo>
                    <a:pt x="182" y="163"/>
                  </a:lnTo>
                  <a:lnTo>
                    <a:pt x="166" y="176"/>
                  </a:lnTo>
                  <a:lnTo>
                    <a:pt x="146" y="186"/>
                  </a:lnTo>
                  <a:lnTo>
                    <a:pt x="119" y="194"/>
                  </a:lnTo>
                  <a:lnTo>
                    <a:pt x="115" y="194"/>
                  </a:lnTo>
                  <a:lnTo>
                    <a:pt x="109" y="196"/>
                  </a:lnTo>
                  <a:lnTo>
                    <a:pt x="103" y="197"/>
                  </a:lnTo>
                  <a:lnTo>
                    <a:pt x="99" y="197"/>
                  </a:lnTo>
                  <a:close/>
                </a:path>
              </a:pathLst>
            </a:custGeom>
            <a:solidFill>
              <a:srgbClr val="99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29" name="Freeform 15"/>
            <p:cNvSpPr>
              <a:spLocks/>
            </p:cNvSpPr>
            <p:nvPr/>
          </p:nvSpPr>
          <p:spPr bwMode="auto">
            <a:xfrm>
              <a:off x="3635375" y="4437063"/>
              <a:ext cx="1544638" cy="1816100"/>
            </a:xfrm>
            <a:custGeom>
              <a:avLst/>
              <a:gdLst>
                <a:gd name="T0" fmla="*/ 818 w 1055"/>
                <a:gd name="T1" fmla="*/ 397 h 1144"/>
                <a:gd name="T2" fmla="*/ 793 w 1055"/>
                <a:gd name="T3" fmla="*/ 370 h 1144"/>
                <a:gd name="T4" fmla="*/ 804 w 1055"/>
                <a:gd name="T5" fmla="*/ 341 h 1144"/>
                <a:gd name="T6" fmla="*/ 804 w 1055"/>
                <a:gd name="T7" fmla="*/ 307 h 1144"/>
                <a:gd name="T8" fmla="*/ 777 w 1055"/>
                <a:gd name="T9" fmla="*/ 276 h 1144"/>
                <a:gd name="T10" fmla="*/ 785 w 1055"/>
                <a:gd name="T11" fmla="*/ 247 h 1144"/>
                <a:gd name="T12" fmla="*/ 771 w 1055"/>
                <a:gd name="T13" fmla="*/ 206 h 1144"/>
                <a:gd name="T14" fmla="*/ 763 w 1055"/>
                <a:gd name="T15" fmla="*/ 169 h 1144"/>
                <a:gd name="T16" fmla="*/ 751 w 1055"/>
                <a:gd name="T17" fmla="*/ 126 h 1144"/>
                <a:gd name="T18" fmla="*/ 706 w 1055"/>
                <a:gd name="T19" fmla="*/ 90 h 1144"/>
                <a:gd name="T20" fmla="*/ 667 w 1055"/>
                <a:gd name="T21" fmla="*/ 30 h 1144"/>
                <a:gd name="T22" fmla="*/ 425 w 1055"/>
                <a:gd name="T23" fmla="*/ 59 h 1144"/>
                <a:gd name="T24" fmla="*/ 410 w 1055"/>
                <a:gd name="T25" fmla="*/ 97 h 1144"/>
                <a:gd name="T26" fmla="*/ 388 w 1055"/>
                <a:gd name="T27" fmla="*/ 139 h 1144"/>
                <a:gd name="T28" fmla="*/ 363 w 1055"/>
                <a:gd name="T29" fmla="*/ 193 h 1144"/>
                <a:gd name="T30" fmla="*/ 349 w 1055"/>
                <a:gd name="T31" fmla="*/ 233 h 1144"/>
                <a:gd name="T32" fmla="*/ 318 w 1055"/>
                <a:gd name="T33" fmla="*/ 291 h 1144"/>
                <a:gd name="T34" fmla="*/ 326 w 1055"/>
                <a:gd name="T35" fmla="*/ 331 h 1144"/>
                <a:gd name="T36" fmla="*/ 315 w 1055"/>
                <a:gd name="T37" fmla="*/ 388 h 1144"/>
                <a:gd name="T38" fmla="*/ 286 w 1055"/>
                <a:gd name="T39" fmla="*/ 439 h 1144"/>
                <a:gd name="T40" fmla="*/ 229 w 1055"/>
                <a:gd name="T41" fmla="*/ 474 h 1144"/>
                <a:gd name="T42" fmla="*/ 176 w 1055"/>
                <a:gd name="T43" fmla="*/ 508 h 1144"/>
                <a:gd name="T44" fmla="*/ 165 w 1055"/>
                <a:gd name="T45" fmla="*/ 535 h 1144"/>
                <a:gd name="T46" fmla="*/ 127 w 1055"/>
                <a:gd name="T47" fmla="*/ 565 h 1144"/>
                <a:gd name="T48" fmla="*/ 98 w 1055"/>
                <a:gd name="T49" fmla="*/ 592 h 1144"/>
                <a:gd name="T50" fmla="*/ 94 w 1055"/>
                <a:gd name="T51" fmla="*/ 625 h 1144"/>
                <a:gd name="T52" fmla="*/ 51 w 1055"/>
                <a:gd name="T53" fmla="*/ 658 h 1144"/>
                <a:gd name="T54" fmla="*/ 51 w 1055"/>
                <a:gd name="T55" fmla="*/ 690 h 1144"/>
                <a:gd name="T56" fmla="*/ 71 w 1055"/>
                <a:gd name="T57" fmla="*/ 764 h 1144"/>
                <a:gd name="T58" fmla="*/ 7 w 1055"/>
                <a:gd name="T59" fmla="*/ 809 h 1144"/>
                <a:gd name="T60" fmla="*/ 4 w 1055"/>
                <a:gd name="T61" fmla="*/ 839 h 1144"/>
                <a:gd name="T62" fmla="*/ 2 w 1055"/>
                <a:gd name="T63" fmla="*/ 876 h 1144"/>
                <a:gd name="T64" fmla="*/ 12 w 1055"/>
                <a:gd name="T65" fmla="*/ 897 h 1144"/>
                <a:gd name="T66" fmla="*/ 2 w 1055"/>
                <a:gd name="T67" fmla="*/ 927 h 1144"/>
                <a:gd name="T68" fmla="*/ 1 w 1055"/>
                <a:gd name="T69" fmla="*/ 960 h 1144"/>
                <a:gd name="T70" fmla="*/ 28 w 1055"/>
                <a:gd name="T71" fmla="*/ 984 h 1144"/>
                <a:gd name="T72" fmla="*/ 12 w 1055"/>
                <a:gd name="T73" fmla="*/ 1014 h 1144"/>
                <a:gd name="T74" fmla="*/ 1 w 1055"/>
                <a:gd name="T75" fmla="*/ 1037 h 1144"/>
                <a:gd name="T76" fmla="*/ 38 w 1055"/>
                <a:gd name="T77" fmla="*/ 1062 h 1144"/>
                <a:gd name="T78" fmla="*/ 32 w 1055"/>
                <a:gd name="T79" fmla="*/ 1092 h 1144"/>
                <a:gd name="T80" fmla="*/ 278 w 1055"/>
                <a:gd name="T81" fmla="*/ 1138 h 1144"/>
                <a:gd name="T82" fmla="*/ 606 w 1055"/>
                <a:gd name="T83" fmla="*/ 1138 h 1144"/>
                <a:gd name="T84" fmla="*/ 1032 w 1055"/>
                <a:gd name="T85" fmla="*/ 1099 h 1144"/>
                <a:gd name="T86" fmla="*/ 1039 w 1055"/>
                <a:gd name="T87" fmla="*/ 1064 h 1144"/>
                <a:gd name="T88" fmla="*/ 1044 w 1055"/>
                <a:gd name="T89" fmla="*/ 1021 h 1144"/>
                <a:gd name="T90" fmla="*/ 1046 w 1055"/>
                <a:gd name="T91" fmla="*/ 974 h 1144"/>
                <a:gd name="T92" fmla="*/ 1036 w 1055"/>
                <a:gd name="T93" fmla="*/ 938 h 1144"/>
                <a:gd name="T94" fmla="*/ 1015 w 1055"/>
                <a:gd name="T95" fmla="*/ 903 h 1144"/>
                <a:gd name="T96" fmla="*/ 1017 w 1055"/>
                <a:gd name="T97" fmla="*/ 867 h 1144"/>
                <a:gd name="T98" fmla="*/ 997 w 1055"/>
                <a:gd name="T99" fmla="*/ 836 h 1144"/>
                <a:gd name="T100" fmla="*/ 1012 w 1055"/>
                <a:gd name="T101" fmla="*/ 803 h 1144"/>
                <a:gd name="T102" fmla="*/ 974 w 1055"/>
                <a:gd name="T103" fmla="*/ 769 h 1144"/>
                <a:gd name="T104" fmla="*/ 962 w 1055"/>
                <a:gd name="T105" fmla="*/ 735 h 1144"/>
                <a:gd name="T106" fmla="*/ 981 w 1055"/>
                <a:gd name="T107" fmla="*/ 703 h 1144"/>
                <a:gd name="T108" fmla="*/ 979 w 1055"/>
                <a:gd name="T109" fmla="*/ 669 h 1144"/>
                <a:gd name="T110" fmla="*/ 951 w 1055"/>
                <a:gd name="T111" fmla="*/ 636 h 1144"/>
                <a:gd name="T112" fmla="*/ 998 w 1055"/>
                <a:gd name="T113" fmla="*/ 601 h 1144"/>
                <a:gd name="T114" fmla="*/ 989 w 1055"/>
                <a:gd name="T115" fmla="*/ 576 h 1144"/>
                <a:gd name="T116" fmla="*/ 1019 w 1055"/>
                <a:gd name="T117" fmla="*/ 535 h 1144"/>
                <a:gd name="T118" fmla="*/ 785 w 1055"/>
                <a:gd name="T119" fmla="*/ 613 h 1144"/>
                <a:gd name="T120" fmla="*/ 459 w 1055"/>
                <a:gd name="T121" fmla="*/ 673 h 1144"/>
                <a:gd name="T122" fmla="*/ 730 w 1055"/>
                <a:gd name="T123" fmla="*/ 479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55" h="1144">
                  <a:moveTo>
                    <a:pt x="821" y="432"/>
                  </a:moveTo>
                  <a:lnTo>
                    <a:pt x="821" y="428"/>
                  </a:lnTo>
                  <a:lnTo>
                    <a:pt x="823" y="424"/>
                  </a:lnTo>
                  <a:lnTo>
                    <a:pt x="823" y="421"/>
                  </a:lnTo>
                  <a:lnTo>
                    <a:pt x="823" y="417"/>
                  </a:lnTo>
                  <a:lnTo>
                    <a:pt x="815" y="417"/>
                  </a:lnTo>
                  <a:lnTo>
                    <a:pt x="810" y="417"/>
                  </a:lnTo>
                  <a:lnTo>
                    <a:pt x="803" y="417"/>
                  </a:lnTo>
                  <a:lnTo>
                    <a:pt x="795" y="417"/>
                  </a:lnTo>
                  <a:lnTo>
                    <a:pt x="795" y="415"/>
                  </a:lnTo>
                  <a:lnTo>
                    <a:pt x="795" y="414"/>
                  </a:lnTo>
                  <a:lnTo>
                    <a:pt x="795" y="414"/>
                  </a:lnTo>
                  <a:lnTo>
                    <a:pt x="795" y="412"/>
                  </a:lnTo>
                  <a:lnTo>
                    <a:pt x="801" y="411"/>
                  </a:lnTo>
                  <a:lnTo>
                    <a:pt x="807" y="410"/>
                  </a:lnTo>
                  <a:lnTo>
                    <a:pt x="813" y="410"/>
                  </a:lnTo>
                  <a:lnTo>
                    <a:pt x="818" y="408"/>
                  </a:lnTo>
                  <a:lnTo>
                    <a:pt x="818" y="405"/>
                  </a:lnTo>
                  <a:lnTo>
                    <a:pt x="818" y="402"/>
                  </a:lnTo>
                  <a:lnTo>
                    <a:pt x="818" y="400"/>
                  </a:lnTo>
                  <a:lnTo>
                    <a:pt x="818" y="397"/>
                  </a:lnTo>
                  <a:lnTo>
                    <a:pt x="801" y="395"/>
                  </a:lnTo>
                  <a:lnTo>
                    <a:pt x="793" y="394"/>
                  </a:lnTo>
                  <a:lnTo>
                    <a:pt x="787" y="394"/>
                  </a:lnTo>
                  <a:lnTo>
                    <a:pt x="783" y="392"/>
                  </a:lnTo>
                  <a:lnTo>
                    <a:pt x="784" y="391"/>
                  </a:lnTo>
                  <a:lnTo>
                    <a:pt x="784" y="391"/>
                  </a:lnTo>
                  <a:lnTo>
                    <a:pt x="784" y="390"/>
                  </a:lnTo>
                  <a:lnTo>
                    <a:pt x="785" y="390"/>
                  </a:lnTo>
                  <a:lnTo>
                    <a:pt x="793" y="388"/>
                  </a:lnTo>
                  <a:lnTo>
                    <a:pt x="800" y="387"/>
                  </a:lnTo>
                  <a:lnTo>
                    <a:pt x="808" y="387"/>
                  </a:lnTo>
                  <a:lnTo>
                    <a:pt x="817" y="385"/>
                  </a:lnTo>
                  <a:lnTo>
                    <a:pt x="817" y="382"/>
                  </a:lnTo>
                  <a:lnTo>
                    <a:pt x="817" y="378"/>
                  </a:lnTo>
                  <a:lnTo>
                    <a:pt x="817" y="375"/>
                  </a:lnTo>
                  <a:lnTo>
                    <a:pt x="817" y="372"/>
                  </a:lnTo>
                  <a:lnTo>
                    <a:pt x="811" y="372"/>
                  </a:lnTo>
                  <a:lnTo>
                    <a:pt x="804" y="372"/>
                  </a:lnTo>
                  <a:lnTo>
                    <a:pt x="798" y="372"/>
                  </a:lnTo>
                  <a:lnTo>
                    <a:pt x="793" y="371"/>
                  </a:lnTo>
                  <a:lnTo>
                    <a:pt x="793" y="370"/>
                  </a:lnTo>
                  <a:lnTo>
                    <a:pt x="793" y="370"/>
                  </a:lnTo>
                  <a:lnTo>
                    <a:pt x="793" y="368"/>
                  </a:lnTo>
                  <a:lnTo>
                    <a:pt x="794" y="368"/>
                  </a:lnTo>
                  <a:lnTo>
                    <a:pt x="803" y="367"/>
                  </a:lnTo>
                  <a:lnTo>
                    <a:pt x="808" y="367"/>
                  </a:lnTo>
                  <a:lnTo>
                    <a:pt x="811" y="367"/>
                  </a:lnTo>
                  <a:lnTo>
                    <a:pt x="813" y="365"/>
                  </a:lnTo>
                  <a:lnTo>
                    <a:pt x="813" y="363"/>
                  </a:lnTo>
                  <a:lnTo>
                    <a:pt x="813" y="358"/>
                  </a:lnTo>
                  <a:lnTo>
                    <a:pt x="813" y="354"/>
                  </a:lnTo>
                  <a:lnTo>
                    <a:pt x="813" y="351"/>
                  </a:lnTo>
                  <a:lnTo>
                    <a:pt x="808" y="350"/>
                  </a:lnTo>
                  <a:lnTo>
                    <a:pt x="804" y="350"/>
                  </a:lnTo>
                  <a:lnTo>
                    <a:pt x="800" y="350"/>
                  </a:lnTo>
                  <a:lnTo>
                    <a:pt x="795" y="350"/>
                  </a:lnTo>
                  <a:lnTo>
                    <a:pt x="795" y="348"/>
                  </a:lnTo>
                  <a:lnTo>
                    <a:pt x="797" y="345"/>
                  </a:lnTo>
                  <a:lnTo>
                    <a:pt x="797" y="344"/>
                  </a:lnTo>
                  <a:lnTo>
                    <a:pt x="797" y="343"/>
                  </a:lnTo>
                  <a:lnTo>
                    <a:pt x="800" y="341"/>
                  </a:lnTo>
                  <a:lnTo>
                    <a:pt x="804" y="341"/>
                  </a:lnTo>
                  <a:lnTo>
                    <a:pt x="807" y="341"/>
                  </a:lnTo>
                  <a:lnTo>
                    <a:pt x="811" y="340"/>
                  </a:lnTo>
                  <a:lnTo>
                    <a:pt x="810" y="337"/>
                  </a:lnTo>
                  <a:lnTo>
                    <a:pt x="810" y="334"/>
                  </a:lnTo>
                  <a:lnTo>
                    <a:pt x="810" y="331"/>
                  </a:lnTo>
                  <a:lnTo>
                    <a:pt x="810" y="328"/>
                  </a:lnTo>
                  <a:lnTo>
                    <a:pt x="803" y="328"/>
                  </a:lnTo>
                  <a:lnTo>
                    <a:pt x="794" y="328"/>
                  </a:lnTo>
                  <a:lnTo>
                    <a:pt x="787" y="328"/>
                  </a:lnTo>
                  <a:lnTo>
                    <a:pt x="780" y="328"/>
                  </a:lnTo>
                  <a:lnTo>
                    <a:pt x="780" y="327"/>
                  </a:lnTo>
                  <a:lnTo>
                    <a:pt x="780" y="327"/>
                  </a:lnTo>
                  <a:lnTo>
                    <a:pt x="778" y="327"/>
                  </a:lnTo>
                  <a:lnTo>
                    <a:pt x="778" y="325"/>
                  </a:lnTo>
                  <a:lnTo>
                    <a:pt x="783" y="324"/>
                  </a:lnTo>
                  <a:lnTo>
                    <a:pt x="785" y="323"/>
                  </a:lnTo>
                  <a:lnTo>
                    <a:pt x="793" y="323"/>
                  </a:lnTo>
                  <a:lnTo>
                    <a:pt x="805" y="321"/>
                  </a:lnTo>
                  <a:lnTo>
                    <a:pt x="805" y="315"/>
                  </a:lnTo>
                  <a:lnTo>
                    <a:pt x="805" y="311"/>
                  </a:lnTo>
                  <a:lnTo>
                    <a:pt x="804" y="307"/>
                  </a:lnTo>
                  <a:lnTo>
                    <a:pt x="804" y="303"/>
                  </a:lnTo>
                  <a:lnTo>
                    <a:pt x="795" y="301"/>
                  </a:lnTo>
                  <a:lnTo>
                    <a:pt x="788" y="301"/>
                  </a:lnTo>
                  <a:lnTo>
                    <a:pt x="780" y="301"/>
                  </a:lnTo>
                  <a:lnTo>
                    <a:pt x="773" y="301"/>
                  </a:lnTo>
                  <a:lnTo>
                    <a:pt x="773" y="300"/>
                  </a:lnTo>
                  <a:lnTo>
                    <a:pt x="773" y="298"/>
                  </a:lnTo>
                  <a:lnTo>
                    <a:pt x="771" y="298"/>
                  </a:lnTo>
                  <a:lnTo>
                    <a:pt x="771" y="297"/>
                  </a:lnTo>
                  <a:lnTo>
                    <a:pt x="778" y="296"/>
                  </a:lnTo>
                  <a:lnTo>
                    <a:pt x="785" y="296"/>
                  </a:lnTo>
                  <a:lnTo>
                    <a:pt x="793" y="294"/>
                  </a:lnTo>
                  <a:lnTo>
                    <a:pt x="800" y="294"/>
                  </a:lnTo>
                  <a:lnTo>
                    <a:pt x="800" y="290"/>
                  </a:lnTo>
                  <a:lnTo>
                    <a:pt x="800" y="286"/>
                  </a:lnTo>
                  <a:lnTo>
                    <a:pt x="798" y="281"/>
                  </a:lnTo>
                  <a:lnTo>
                    <a:pt x="798" y="277"/>
                  </a:lnTo>
                  <a:lnTo>
                    <a:pt x="793" y="277"/>
                  </a:lnTo>
                  <a:lnTo>
                    <a:pt x="787" y="277"/>
                  </a:lnTo>
                  <a:lnTo>
                    <a:pt x="783" y="277"/>
                  </a:lnTo>
                  <a:lnTo>
                    <a:pt x="777" y="276"/>
                  </a:lnTo>
                  <a:lnTo>
                    <a:pt x="778" y="274"/>
                  </a:lnTo>
                  <a:lnTo>
                    <a:pt x="778" y="273"/>
                  </a:lnTo>
                  <a:lnTo>
                    <a:pt x="778" y="271"/>
                  </a:lnTo>
                  <a:lnTo>
                    <a:pt x="780" y="270"/>
                  </a:lnTo>
                  <a:lnTo>
                    <a:pt x="785" y="268"/>
                  </a:lnTo>
                  <a:lnTo>
                    <a:pt x="790" y="268"/>
                  </a:lnTo>
                  <a:lnTo>
                    <a:pt x="791" y="267"/>
                  </a:lnTo>
                  <a:lnTo>
                    <a:pt x="794" y="266"/>
                  </a:lnTo>
                  <a:lnTo>
                    <a:pt x="793" y="263"/>
                  </a:lnTo>
                  <a:lnTo>
                    <a:pt x="793" y="260"/>
                  </a:lnTo>
                  <a:lnTo>
                    <a:pt x="793" y="257"/>
                  </a:lnTo>
                  <a:lnTo>
                    <a:pt x="793" y="254"/>
                  </a:lnTo>
                  <a:lnTo>
                    <a:pt x="790" y="254"/>
                  </a:lnTo>
                  <a:lnTo>
                    <a:pt x="788" y="254"/>
                  </a:lnTo>
                  <a:lnTo>
                    <a:pt x="785" y="254"/>
                  </a:lnTo>
                  <a:lnTo>
                    <a:pt x="784" y="254"/>
                  </a:lnTo>
                  <a:lnTo>
                    <a:pt x="784" y="253"/>
                  </a:lnTo>
                  <a:lnTo>
                    <a:pt x="784" y="251"/>
                  </a:lnTo>
                  <a:lnTo>
                    <a:pt x="784" y="250"/>
                  </a:lnTo>
                  <a:lnTo>
                    <a:pt x="784" y="248"/>
                  </a:lnTo>
                  <a:lnTo>
                    <a:pt x="785" y="247"/>
                  </a:lnTo>
                  <a:lnTo>
                    <a:pt x="787" y="247"/>
                  </a:lnTo>
                  <a:lnTo>
                    <a:pt x="788" y="246"/>
                  </a:lnTo>
                  <a:lnTo>
                    <a:pt x="790" y="246"/>
                  </a:lnTo>
                  <a:lnTo>
                    <a:pt x="790" y="243"/>
                  </a:lnTo>
                  <a:lnTo>
                    <a:pt x="790" y="240"/>
                  </a:lnTo>
                  <a:lnTo>
                    <a:pt x="790" y="239"/>
                  </a:lnTo>
                  <a:lnTo>
                    <a:pt x="790" y="236"/>
                  </a:lnTo>
                  <a:lnTo>
                    <a:pt x="781" y="234"/>
                  </a:lnTo>
                  <a:lnTo>
                    <a:pt x="775" y="233"/>
                  </a:lnTo>
                  <a:lnTo>
                    <a:pt x="773" y="231"/>
                  </a:lnTo>
                  <a:lnTo>
                    <a:pt x="770" y="230"/>
                  </a:lnTo>
                  <a:lnTo>
                    <a:pt x="773" y="229"/>
                  </a:lnTo>
                  <a:lnTo>
                    <a:pt x="775" y="229"/>
                  </a:lnTo>
                  <a:lnTo>
                    <a:pt x="778" y="227"/>
                  </a:lnTo>
                  <a:lnTo>
                    <a:pt x="785" y="226"/>
                  </a:lnTo>
                  <a:lnTo>
                    <a:pt x="785" y="221"/>
                  </a:lnTo>
                  <a:lnTo>
                    <a:pt x="784" y="216"/>
                  </a:lnTo>
                  <a:lnTo>
                    <a:pt x="784" y="211"/>
                  </a:lnTo>
                  <a:lnTo>
                    <a:pt x="783" y="206"/>
                  </a:lnTo>
                  <a:lnTo>
                    <a:pt x="777" y="206"/>
                  </a:lnTo>
                  <a:lnTo>
                    <a:pt x="771" y="206"/>
                  </a:lnTo>
                  <a:lnTo>
                    <a:pt x="766" y="206"/>
                  </a:lnTo>
                  <a:lnTo>
                    <a:pt x="760" y="204"/>
                  </a:lnTo>
                  <a:lnTo>
                    <a:pt x="760" y="203"/>
                  </a:lnTo>
                  <a:lnTo>
                    <a:pt x="760" y="201"/>
                  </a:lnTo>
                  <a:lnTo>
                    <a:pt x="760" y="200"/>
                  </a:lnTo>
                  <a:lnTo>
                    <a:pt x="760" y="199"/>
                  </a:lnTo>
                  <a:lnTo>
                    <a:pt x="764" y="199"/>
                  </a:lnTo>
                  <a:lnTo>
                    <a:pt x="768" y="197"/>
                  </a:lnTo>
                  <a:lnTo>
                    <a:pt x="773" y="197"/>
                  </a:lnTo>
                  <a:lnTo>
                    <a:pt x="777" y="197"/>
                  </a:lnTo>
                  <a:lnTo>
                    <a:pt x="775" y="181"/>
                  </a:lnTo>
                  <a:lnTo>
                    <a:pt x="767" y="176"/>
                  </a:lnTo>
                  <a:lnTo>
                    <a:pt x="756" y="176"/>
                  </a:lnTo>
                  <a:lnTo>
                    <a:pt x="744" y="176"/>
                  </a:lnTo>
                  <a:lnTo>
                    <a:pt x="744" y="174"/>
                  </a:lnTo>
                  <a:lnTo>
                    <a:pt x="744" y="173"/>
                  </a:lnTo>
                  <a:lnTo>
                    <a:pt x="744" y="172"/>
                  </a:lnTo>
                  <a:lnTo>
                    <a:pt x="744" y="170"/>
                  </a:lnTo>
                  <a:lnTo>
                    <a:pt x="750" y="170"/>
                  </a:lnTo>
                  <a:lnTo>
                    <a:pt x="756" y="170"/>
                  </a:lnTo>
                  <a:lnTo>
                    <a:pt x="763" y="169"/>
                  </a:lnTo>
                  <a:lnTo>
                    <a:pt x="768" y="166"/>
                  </a:lnTo>
                  <a:lnTo>
                    <a:pt x="767" y="162"/>
                  </a:lnTo>
                  <a:lnTo>
                    <a:pt x="766" y="157"/>
                  </a:lnTo>
                  <a:lnTo>
                    <a:pt x="764" y="153"/>
                  </a:lnTo>
                  <a:lnTo>
                    <a:pt x="763" y="149"/>
                  </a:lnTo>
                  <a:lnTo>
                    <a:pt x="756" y="149"/>
                  </a:lnTo>
                  <a:lnTo>
                    <a:pt x="748" y="149"/>
                  </a:lnTo>
                  <a:lnTo>
                    <a:pt x="740" y="149"/>
                  </a:lnTo>
                  <a:lnTo>
                    <a:pt x="733" y="147"/>
                  </a:lnTo>
                  <a:lnTo>
                    <a:pt x="733" y="146"/>
                  </a:lnTo>
                  <a:lnTo>
                    <a:pt x="733" y="144"/>
                  </a:lnTo>
                  <a:lnTo>
                    <a:pt x="733" y="144"/>
                  </a:lnTo>
                  <a:lnTo>
                    <a:pt x="733" y="143"/>
                  </a:lnTo>
                  <a:lnTo>
                    <a:pt x="738" y="142"/>
                  </a:lnTo>
                  <a:lnTo>
                    <a:pt x="743" y="140"/>
                  </a:lnTo>
                  <a:lnTo>
                    <a:pt x="747" y="140"/>
                  </a:lnTo>
                  <a:lnTo>
                    <a:pt x="753" y="139"/>
                  </a:lnTo>
                  <a:lnTo>
                    <a:pt x="754" y="136"/>
                  </a:lnTo>
                  <a:lnTo>
                    <a:pt x="754" y="133"/>
                  </a:lnTo>
                  <a:lnTo>
                    <a:pt x="753" y="130"/>
                  </a:lnTo>
                  <a:lnTo>
                    <a:pt x="751" y="126"/>
                  </a:lnTo>
                  <a:lnTo>
                    <a:pt x="743" y="124"/>
                  </a:lnTo>
                  <a:lnTo>
                    <a:pt x="736" y="123"/>
                  </a:lnTo>
                  <a:lnTo>
                    <a:pt x="727" y="122"/>
                  </a:lnTo>
                  <a:lnTo>
                    <a:pt x="718" y="120"/>
                  </a:lnTo>
                  <a:lnTo>
                    <a:pt x="718" y="119"/>
                  </a:lnTo>
                  <a:lnTo>
                    <a:pt x="718" y="116"/>
                  </a:lnTo>
                  <a:lnTo>
                    <a:pt x="718" y="115"/>
                  </a:lnTo>
                  <a:lnTo>
                    <a:pt x="720" y="113"/>
                  </a:lnTo>
                  <a:lnTo>
                    <a:pt x="726" y="113"/>
                  </a:lnTo>
                  <a:lnTo>
                    <a:pt x="731" y="113"/>
                  </a:lnTo>
                  <a:lnTo>
                    <a:pt x="736" y="113"/>
                  </a:lnTo>
                  <a:lnTo>
                    <a:pt x="741" y="113"/>
                  </a:lnTo>
                  <a:lnTo>
                    <a:pt x="743" y="110"/>
                  </a:lnTo>
                  <a:lnTo>
                    <a:pt x="741" y="107"/>
                  </a:lnTo>
                  <a:lnTo>
                    <a:pt x="740" y="103"/>
                  </a:lnTo>
                  <a:lnTo>
                    <a:pt x="736" y="95"/>
                  </a:lnTo>
                  <a:lnTo>
                    <a:pt x="730" y="93"/>
                  </a:lnTo>
                  <a:lnTo>
                    <a:pt x="724" y="92"/>
                  </a:lnTo>
                  <a:lnTo>
                    <a:pt x="717" y="92"/>
                  </a:lnTo>
                  <a:lnTo>
                    <a:pt x="706" y="92"/>
                  </a:lnTo>
                  <a:lnTo>
                    <a:pt x="706" y="90"/>
                  </a:lnTo>
                  <a:lnTo>
                    <a:pt x="706" y="89"/>
                  </a:lnTo>
                  <a:lnTo>
                    <a:pt x="706" y="89"/>
                  </a:lnTo>
                  <a:lnTo>
                    <a:pt x="706" y="87"/>
                  </a:lnTo>
                  <a:lnTo>
                    <a:pt x="711" y="86"/>
                  </a:lnTo>
                  <a:lnTo>
                    <a:pt x="716" y="85"/>
                  </a:lnTo>
                  <a:lnTo>
                    <a:pt x="720" y="85"/>
                  </a:lnTo>
                  <a:lnTo>
                    <a:pt x="726" y="83"/>
                  </a:lnTo>
                  <a:lnTo>
                    <a:pt x="716" y="70"/>
                  </a:lnTo>
                  <a:lnTo>
                    <a:pt x="708" y="63"/>
                  </a:lnTo>
                  <a:lnTo>
                    <a:pt x="700" y="62"/>
                  </a:lnTo>
                  <a:lnTo>
                    <a:pt x="688" y="60"/>
                  </a:lnTo>
                  <a:lnTo>
                    <a:pt x="688" y="59"/>
                  </a:lnTo>
                  <a:lnTo>
                    <a:pt x="688" y="57"/>
                  </a:lnTo>
                  <a:lnTo>
                    <a:pt x="688" y="56"/>
                  </a:lnTo>
                  <a:lnTo>
                    <a:pt x="688" y="55"/>
                  </a:lnTo>
                  <a:lnTo>
                    <a:pt x="691" y="55"/>
                  </a:lnTo>
                  <a:lnTo>
                    <a:pt x="694" y="55"/>
                  </a:lnTo>
                  <a:lnTo>
                    <a:pt x="694" y="53"/>
                  </a:lnTo>
                  <a:lnTo>
                    <a:pt x="696" y="52"/>
                  </a:lnTo>
                  <a:lnTo>
                    <a:pt x="681" y="40"/>
                  </a:lnTo>
                  <a:lnTo>
                    <a:pt x="667" y="30"/>
                  </a:lnTo>
                  <a:lnTo>
                    <a:pt x="651" y="22"/>
                  </a:lnTo>
                  <a:lnTo>
                    <a:pt x="636" y="15"/>
                  </a:lnTo>
                  <a:lnTo>
                    <a:pt x="620" y="9"/>
                  </a:lnTo>
                  <a:lnTo>
                    <a:pt x="604" y="5"/>
                  </a:lnTo>
                  <a:lnTo>
                    <a:pt x="587" y="2"/>
                  </a:lnTo>
                  <a:lnTo>
                    <a:pt x="572" y="0"/>
                  </a:lnTo>
                  <a:lnTo>
                    <a:pt x="556" y="0"/>
                  </a:lnTo>
                  <a:lnTo>
                    <a:pt x="539" y="2"/>
                  </a:lnTo>
                  <a:lnTo>
                    <a:pt x="523" y="6"/>
                  </a:lnTo>
                  <a:lnTo>
                    <a:pt x="507" y="10"/>
                  </a:lnTo>
                  <a:lnTo>
                    <a:pt x="490" y="16"/>
                  </a:lnTo>
                  <a:lnTo>
                    <a:pt x="475" y="23"/>
                  </a:lnTo>
                  <a:lnTo>
                    <a:pt x="460" y="30"/>
                  </a:lnTo>
                  <a:lnTo>
                    <a:pt x="445" y="40"/>
                  </a:lnTo>
                  <a:lnTo>
                    <a:pt x="443" y="42"/>
                  </a:lnTo>
                  <a:lnTo>
                    <a:pt x="443" y="45"/>
                  </a:lnTo>
                  <a:lnTo>
                    <a:pt x="443" y="46"/>
                  </a:lnTo>
                  <a:lnTo>
                    <a:pt x="443" y="49"/>
                  </a:lnTo>
                  <a:lnTo>
                    <a:pt x="435" y="52"/>
                  </a:lnTo>
                  <a:lnTo>
                    <a:pt x="429" y="55"/>
                  </a:lnTo>
                  <a:lnTo>
                    <a:pt x="425" y="59"/>
                  </a:lnTo>
                  <a:lnTo>
                    <a:pt x="419" y="65"/>
                  </a:lnTo>
                  <a:lnTo>
                    <a:pt x="419" y="66"/>
                  </a:lnTo>
                  <a:lnTo>
                    <a:pt x="419" y="67"/>
                  </a:lnTo>
                  <a:lnTo>
                    <a:pt x="419" y="69"/>
                  </a:lnTo>
                  <a:lnTo>
                    <a:pt x="419" y="70"/>
                  </a:lnTo>
                  <a:lnTo>
                    <a:pt x="423" y="72"/>
                  </a:lnTo>
                  <a:lnTo>
                    <a:pt x="427" y="72"/>
                  </a:lnTo>
                  <a:lnTo>
                    <a:pt x="432" y="72"/>
                  </a:lnTo>
                  <a:lnTo>
                    <a:pt x="436" y="73"/>
                  </a:lnTo>
                  <a:lnTo>
                    <a:pt x="435" y="75"/>
                  </a:lnTo>
                  <a:lnTo>
                    <a:pt x="435" y="76"/>
                  </a:lnTo>
                  <a:lnTo>
                    <a:pt x="435" y="77"/>
                  </a:lnTo>
                  <a:lnTo>
                    <a:pt x="435" y="79"/>
                  </a:lnTo>
                  <a:lnTo>
                    <a:pt x="417" y="80"/>
                  </a:lnTo>
                  <a:lnTo>
                    <a:pt x="409" y="82"/>
                  </a:lnTo>
                  <a:lnTo>
                    <a:pt x="402" y="86"/>
                  </a:lnTo>
                  <a:lnTo>
                    <a:pt x="396" y="97"/>
                  </a:lnTo>
                  <a:lnTo>
                    <a:pt x="402" y="99"/>
                  </a:lnTo>
                  <a:lnTo>
                    <a:pt x="406" y="99"/>
                  </a:lnTo>
                  <a:lnTo>
                    <a:pt x="408" y="99"/>
                  </a:lnTo>
                  <a:lnTo>
                    <a:pt x="410" y="97"/>
                  </a:lnTo>
                  <a:lnTo>
                    <a:pt x="410" y="99"/>
                  </a:lnTo>
                  <a:lnTo>
                    <a:pt x="410" y="100"/>
                  </a:lnTo>
                  <a:lnTo>
                    <a:pt x="410" y="102"/>
                  </a:lnTo>
                  <a:lnTo>
                    <a:pt x="412" y="103"/>
                  </a:lnTo>
                  <a:lnTo>
                    <a:pt x="406" y="103"/>
                  </a:lnTo>
                  <a:lnTo>
                    <a:pt x="400" y="105"/>
                  </a:lnTo>
                  <a:lnTo>
                    <a:pt x="395" y="105"/>
                  </a:lnTo>
                  <a:lnTo>
                    <a:pt x="389" y="106"/>
                  </a:lnTo>
                  <a:lnTo>
                    <a:pt x="385" y="113"/>
                  </a:lnTo>
                  <a:lnTo>
                    <a:pt x="380" y="119"/>
                  </a:lnTo>
                  <a:lnTo>
                    <a:pt x="376" y="126"/>
                  </a:lnTo>
                  <a:lnTo>
                    <a:pt x="373" y="133"/>
                  </a:lnTo>
                  <a:lnTo>
                    <a:pt x="379" y="133"/>
                  </a:lnTo>
                  <a:lnTo>
                    <a:pt x="385" y="133"/>
                  </a:lnTo>
                  <a:lnTo>
                    <a:pt x="389" y="133"/>
                  </a:lnTo>
                  <a:lnTo>
                    <a:pt x="395" y="133"/>
                  </a:lnTo>
                  <a:lnTo>
                    <a:pt x="395" y="134"/>
                  </a:lnTo>
                  <a:lnTo>
                    <a:pt x="395" y="134"/>
                  </a:lnTo>
                  <a:lnTo>
                    <a:pt x="395" y="136"/>
                  </a:lnTo>
                  <a:lnTo>
                    <a:pt x="395" y="137"/>
                  </a:lnTo>
                  <a:lnTo>
                    <a:pt x="388" y="139"/>
                  </a:lnTo>
                  <a:lnTo>
                    <a:pt x="380" y="139"/>
                  </a:lnTo>
                  <a:lnTo>
                    <a:pt x="373" y="140"/>
                  </a:lnTo>
                  <a:lnTo>
                    <a:pt x="366" y="142"/>
                  </a:lnTo>
                  <a:lnTo>
                    <a:pt x="365" y="147"/>
                  </a:lnTo>
                  <a:lnTo>
                    <a:pt x="363" y="152"/>
                  </a:lnTo>
                  <a:lnTo>
                    <a:pt x="362" y="157"/>
                  </a:lnTo>
                  <a:lnTo>
                    <a:pt x="360" y="162"/>
                  </a:lnTo>
                  <a:lnTo>
                    <a:pt x="365" y="162"/>
                  </a:lnTo>
                  <a:lnTo>
                    <a:pt x="373" y="162"/>
                  </a:lnTo>
                  <a:lnTo>
                    <a:pt x="382" y="162"/>
                  </a:lnTo>
                  <a:lnTo>
                    <a:pt x="389" y="166"/>
                  </a:lnTo>
                  <a:lnTo>
                    <a:pt x="380" y="167"/>
                  </a:lnTo>
                  <a:lnTo>
                    <a:pt x="372" y="167"/>
                  </a:lnTo>
                  <a:lnTo>
                    <a:pt x="363" y="169"/>
                  </a:lnTo>
                  <a:lnTo>
                    <a:pt x="355" y="170"/>
                  </a:lnTo>
                  <a:lnTo>
                    <a:pt x="350" y="179"/>
                  </a:lnTo>
                  <a:lnTo>
                    <a:pt x="348" y="183"/>
                  </a:lnTo>
                  <a:lnTo>
                    <a:pt x="346" y="187"/>
                  </a:lnTo>
                  <a:lnTo>
                    <a:pt x="346" y="193"/>
                  </a:lnTo>
                  <a:lnTo>
                    <a:pt x="358" y="193"/>
                  </a:lnTo>
                  <a:lnTo>
                    <a:pt x="363" y="193"/>
                  </a:lnTo>
                  <a:lnTo>
                    <a:pt x="368" y="194"/>
                  </a:lnTo>
                  <a:lnTo>
                    <a:pt x="372" y="196"/>
                  </a:lnTo>
                  <a:lnTo>
                    <a:pt x="372" y="196"/>
                  </a:lnTo>
                  <a:lnTo>
                    <a:pt x="372" y="197"/>
                  </a:lnTo>
                  <a:lnTo>
                    <a:pt x="372" y="197"/>
                  </a:lnTo>
                  <a:lnTo>
                    <a:pt x="370" y="199"/>
                  </a:lnTo>
                  <a:lnTo>
                    <a:pt x="363" y="199"/>
                  </a:lnTo>
                  <a:lnTo>
                    <a:pt x="356" y="200"/>
                  </a:lnTo>
                  <a:lnTo>
                    <a:pt x="348" y="200"/>
                  </a:lnTo>
                  <a:lnTo>
                    <a:pt x="339" y="201"/>
                  </a:lnTo>
                  <a:lnTo>
                    <a:pt x="339" y="207"/>
                  </a:lnTo>
                  <a:lnTo>
                    <a:pt x="338" y="211"/>
                  </a:lnTo>
                  <a:lnTo>
                    <a:pt x="336" y="217"/>
                  </a:lnTo>
                  <a:lnTo>
                    <a:pt x="336" y="226"/>
                  </a:lnTo>
                  <a:lnTo>
                    <a:pt x="350" y="227"/>
                  </a:lnTo>
                  <a:lnTo>
                    <a:pt x="359" y="227"/>
                  </a:lnTo>
                  <a:lnTo>
                    <a:pt x="363" y="227"/>
                  </a:lnTo>
                  <a:lnTo>
                    <a:pt x="365" y="229"/>
                  </a:lnTo>
                  <a:lnTo>
                    <a:pt x="363" y="230"/>
                  </a:lnTo>
                  <a:lnTo>
                    <a:pt x="359" y="231"/>
                  </a:lnTo>
                  <a:lnTo>
                    <a:pt x="349" y="233"/>
                  </a:lnTo>
                  <a:lnTo>
                    <a:pt x="330" y="234"/>
                  </a:lnTo>
                  <a:lnTo>
                    <a:pt x="329" y="240"/>
                  </a:lnTo>
                  <a:lnTo>
                    <a:pt x="329" y="246"/>
                  </a:lnTo>
                  <a:lnTo>
                    <a:pt x="328" y="253"/>
                  </a:lnTo>
                  <a:lnTo>
                    <a:pt x="326" y="258"/>
                  </a:lnTo>
                  <a:lnTo>
                    <a:pt x="333" y="258"/>
                  </a:lnTo>
                  <a:lnTo>
                    <a:pt x="340" y="258"/>
                  </a:lnTo>
                  <a:lnTo>
                    <a:pt x="346" y="258"/>
                  </a:lnTo>
                  <a:lnTo>
                    <a:pt x="353" y="260"/>
                  </a:lnTo>
                  <a:lnTo>
                    <a:pt x="355" y="261"/>
                  </a:lnTo>
                  <a:lnTo>
                    <a:pt x="355" y="263"/>
                  </a:lnTo>
                  <a:lnTo>
                    <a:pt x="355" y="264"/>
                  </a:lnTo>
                  <a:lnTo>
                    <a:pt x="355" y="266"/>
                  </a:lnTo>
                  <a:lnTo>
                    <a:pt x="345" y="266"/>
                  </a:lnTo>
                  <a:lnTo>
                    <a:pt x="336" y="264"/>
                  </a:lnTo>
                  <a:lnTo>
                    <a:pt x="328" y="266"/>
                  </a:lnTo>
                  <a:lnTo>
                    <a:pt x="320" y="268"/>
                  </a:lnTo>
                  <a:lnTo>
                    <a:pt x="319" y="274"/>
                  </a:lnTo>
                  <a:lnTo>
                    <a:pt x="319" y="280"/>
                  </a:lnTo>
                  <a:lnTo>
                    <a:pt x="318" y="286"/>
                  </a:lnTo>
                  <a:lnTo>
                    <a:pt x="318" y="291"/>
                  </a:lnTo>
                  <a:lnTo>
                    <a:pt x="330" y="291"/>
                  </a:lnTo>
                  <a:lnTo>
                    <a:pt x="338" y="291"/>
                  </a:lnTo>
                  <a:lnTo>
                    <a:pt x="342" y="293"/>
                  </a:lnTo>
                  <a:lnTo>
                    <a:pt x="348" y="294"/>
                  </a:lnTo>
                  <a:lnTo>
                    <a:pt x="346" y="296"/>
                  </a:lnTo>
                  <a:lnTo>
                    <a:pt x="342" y="297"/>
                  </a:lnTo>
                  <a:lnTo>
                    <a:pt x="332" y="298"/>
                  </a:lnTo>
                  <a:lnTo>
                    <a:pt x="315" y="300"/>
                  </a:lnTo>
                  <a:lnTo>
                    <a:pt x="313" y="306"/>
                  </a:lnTo>
                  <a:lnTo>
                    <a:pt x="313" y="311"/>
                  </a:lnTo>
                  <a:lnTo>
                    <a:pt x="312" y="317"/>
                  </a:lnTo>
                  <a:lnTo>
                    <a:pt x="311" y="323"/>
                  </a:lnTo>
                  <a:lnTo>
                    <a:pt x="319" y="324"/>
                  </a:lnTo>
                  <a:lnTo>
                    <a:pt x="326" y="324"/>
                  </a:lnTo>
                  <a:lnTo>
                    <a:pt x="335" y="324"/>
                  </a:lnTo>
                  <a:lnTo>
                    <a:pt x="342" y="325"/>
                  </a:lnTo>
                  <a:lnTo>
                    <a:pt x="342" y="327"/>
                  </a:lnTo>
                  <a:lnTo>
                    <a:pt x="342" y="328"/>
                  </a:lnTo>
                  <a:lnTo>
                    <a:pt x="340" y="331"/>
                  </a:lnTo>
                  <a:lnTo>
                    <a:pt x="340" y="333"/>
                  </a:lnTo>
                  <a:lnTo>
                    <a:pt x="326" y="331"/>
                  </a:lnTo>
                  <a:lnTo>
                    <a:pt x="318" y="330"/>
                  </a:lnTo>
                  <a:lnTo>
                    <a:pt x="313" y="330"/>
                  </a:lnTo>
                  <a:lnTo>
                    <a:pt x="309" y="331"/>
                  </a:lnTo>
                  <a:lnTo>
                    <a:pt x="308" y="335"/>
                  </a:lnTo>
                  <a:lnTo>
                    <a:pt x="306" y="338"/>
                  </a:lnTo>
                  <a:lnTo>
                    <a:pt x="306" y="347"/>
                  </a:lnTo>
                  <a:lnTo>
                    <a:pt x="305" y="360"/>
                  </a:lnTo>
                  <a:lnTo>
                    <a:pt x="313" y="361"/>
                  </a:lnTo>
                  <a:lnTo>
                    <a:pt x="323" y="361"/>
                  </a:lnTo>
                  <a:lnTo>
                    <a:pt x="330" y="364"/>
                  </a:lnTo>
                  <a:lnTo>
                    <a:pt x="330" y="368"/>
                  </a:lnTo>
                  <a:lnTo>
                    <a:pt x="319" y="367"/>
                  </a:lnTo>
                  <a:lnTo>
                    <a:pt x="312" y="367"/>
                  </a:lnTo>
                  <a:lnTo>
                    <a:pt x="308" y="367"/>
                  </a:lnTo>
                  <a:lnTo>
                    <a:pt x="302" y="368"/>
                  </a:lnTo>
                  <a:lnTo>
                    <a:pt x="301" y="372"/>
                  </a:lnTo>
                  <a:lnTo>
                    <a:pt x="299" y="378"/>
                  </a:lnTo>
                  <a:lnTo>
                    <a:pt x="298" y="382"/>
                  </a:lnTo>
                  <a:lnTo>
                    <a:pt x="298" y="388"/>
                  </a:lnTo>
                  <a:lnTo>
                    <a:pt x="306" y="388"/>
                  </a:lnTo>
                  <a:lnTo>
                    <a:pt x="315" y="388"/>
                  </a:lnTo>
                  <a:lnTo>
                    <a:pt x="325" y="391"/>
                  </a:lnTo>
                  <a:lnTo>
                    <a:pt x="335" y="395"/>
                  </a:lnTo>
                  <a:lnTo>
                    <a:pt x="325" y="395"/>
                  </a:lnTo>
                  <a:lnTo>
                    <a:pt x="315" y="395"/>
                  </a:lnTo>
                  <a:lnTo>
                    <a:pt x="305" y="397"/>
                  </a:lnTo>
                  <a:lnTo>
                    <a:pt x="296" y="397"/>
                  </a:lnTo>
                  <a:lnTo>
                    <a:pt x="295" y="401"/>
                  </a:lnTo>
                  <a:lnTo>
                    <a:pt x="293" y="404"/>
                  </a:lnTo>
                  <a:lnTo>
                    <a:pt x="293" y="410"/>
                  </a:lnTo>
                  <a:lnTo>
                    <a:pt x="292" y="417"/>
                  </a:lnTo>
                  <a:lnTo>
                    <a:pt x="301" y="418"/>
                  </a:lnTo>
                  <a:lnTo>
                    <a:pt x="306" y="420"/>
                  </a:lnTo>
                  <a:lnTo>
                    <a:pt x="311" y="421"/>
                  </a:lnTo>
                  <a:lnTo>
                    <a:pt x="318" y="424"/>
                  </a:lnTo>
                  <a:lnTo>
                    <a:pt x="311" y="424"/>
                  </a:lnTo>
                  <a:lnTo>
                    <a:pt x="303" y="425"/>
                  </a:lnTo>
                  <a:lnTo>
                    <a:pt x="296" y="425"/>
                  </a:lnTo>
                  <a:lnTo>
                    <a:pt x="291" y="427"/>
                  </a:lnTo>
                  <a:lnTo>
                    <a:pt x="289" y="434"/>
                  </a:lnTo>
                  <a:lnTo>
                    <a:pt x="288" y="437"/>
                  </a:lnTo>
                  <a:lnTo>
                    <a:pt x="286" y="439"/>
                  </a:lnTo>
                  <a:lnTo>
                    <a:pt x="283" y="441"/>
                  </a:lnTo>
                  <a:lnTo>
                    <a:pt x="265" y="445"/>
                  </a:lnTo>
                  <a:lnTo>
                    <a:pt x="248" y="449"/>
                  </a:lnTo>
                  <a:lnTo>
                    <a:pt x="229" y="452"/>
                  </a:lnTo>
                  <a:lnTo>
                    <a:pt x="212" y="454"/>
                  </a:lnTo>
                  <a:lnTo>
                    <a:pt x="195" y="457"/>
                  </a:lnTo>
                  <a:lnTo>
                    <a:pt x="178" y="461"/>
                  </a:lnTo>
                  <a:lnTo>
                    <a:pt x="161" y="465"/>
                  </a:lnTo>
                  <a:lnTo>
                    <a:pt x="144" y="472"/>
                  </a:lnTo>
                  <a:lnTo>
                    <a:pt x="142" y="474"/>
                  </a:lnTo>
                  <a:lnTo>
                    <a:pt x="142" y="475"/>
                  </a:lnTo>
                  <a:lnTo>
                    <a:pt x="142" y="477"/>
                  </a:lnTo>
                  <a:lnTo>
                    <a:pt x="142" y="478"/>
                  </a:lnTo>
                  <a:lnTo>
                    <a:pt x="156" y="477"/>
                  </a:lnTo>
                  <a:lnTo>
                    <a:pt x="168" y="475"/>
                  </a:lnTo>
                  <a:lnTo>
                    <a:pt x="176" y="475"/>
                  </a:lnTo>
                  <a:lnTo>
                    <a:pt x="185" y="474"/>
                  </a:lnTo>
                  <a:lnTo>
                    <a:pt x="194" y="474"/>
                  </a:lnTo>
                  <a:lnTo>
                    <a:pt x="204" y="474"/>
                  </a:lnTo>
                  <a:lnTo>
                    <a:pt x="215" y="474"/>
                  </a:lnTo>
                  <a:lnTo>
                    <a:pt x="229" y="474"/>
                  </a:lnTo>
                  <a:lnTo>
                    <a:pt x="228" y="475"/>
                  </a:lnTo>
                  <a:lnTo>
                    <a:pt x="225" y="475"/>
                  </a:lnTo>
                  <a:lnTo>
                    <a:pt x="221" y="477"/>
                  </a:lnTo>
                  <a:lnTo>
                    <a:pt x="214" y="478"/>
                  </a:lnTo>
                  <a:lnTo>
                    <a:pt x="202" y="479"/>
                  </a:lnTo>
                  <a:lnTo>
                    <a:pt x="184" y="481"/>
                  </a:lnTo>
                  <a:lnTo>
                    <a:pt x="159" y="484"/>
                  </a:lnTo>
                  <a:lnTo>
                    <a:pt x="128" y="487"/>
                  </a:lnTo>
                  <a:lnTo>
                    <a:pt x="125" y="491"/>
                  </a:lnTo>
                  <a:lnTo>
                    <a:pt x="124" y="494"/>
                  </a:lnTo>
                  <a:lnTo>
                    <a:pt x="122" y="497"/>
                  </a:lnTo>
                  <a:lnTo>
                    <a:pt x="122" y="502"/>
                  </a:lnTo>
                  <a:lnTo>
                    <a:pt x="139" y="502"/>
                  </a:lnTo>
                  <a:lnTo>
                    <a:pt x="151" y="504"/>
                  </a:lnTo>
                  <a:lnTo>
                    <a:pt x="161" y="504"/>
                  </a:lnTo>
                  <a:lnTo>
                    <a:pt x="168" y="504"/>
                  </a:lnTo>
                  <a:lnTo>
                    <a:pt x="172" y="504"/>
                  </a:lnTo>
                  <a:lnTo>
                    <a:pt x="175" y="505"/>
                  </a:lnTo>
                  <a:lnTo>
                    <a:pt x="179" y="505"/>
                  </a:lnTo>
                  <a:lnTo>
                    <a:pt x="182" y="506"/>
                  </a:lnTo>
                  <a:lnTo>
                    <a:pt x="176" y="508"/>
                  </a:lnTo>
                  <a:lnTo>
                    <a:pt x="168" y="509"/>
                  </a:lnTo>
                  <a:lnTo>
                    <a:pt x="158" y="511"/>
                  </a:lnTo>
                  <a:lnTo>
                    <a:pt x="148" y="511"/>
                  </a:lnTo>
                  <a:lnTo>
                    <a:pt x="138" y="511"/>
                  </a:lnTo>
                  <a:lnTo>
                    <a:pt x="128" y="511"/>
                  </a:lnTo>
                  <a:lnTo>
                    <a:pt x="119" y="511"/>
                  </a:lnTo>
                  <a:lnTo>
                    <a:pt x="114" y="511"/>
                  </a:lnTo>
                  <a:lnTo>
                    <a:pt x="112" y="516"/>
                  </a:lnTo>
                  <a:lnTo>
                    <a:pt x="112" y="521"/>
                  </a:lnTo>
                  <a:lnTo>
                    <a:pt x="111" y="526"/>
                  </a:lnTo>
                  <a:lnTo>
                    <a:pt x="109" y="532"/>
                  </a:lnTo>
                  <a:lnTo>
                    <a:pt x="117" y="532"/>
                  </a:lnTo>
                  <a:lnTo>
                    <a:pt x="124" y="532"/>
                  </a:lnTo>
                  <a:lnTo>
                    <a:pt x="131" y="532"/>
                  </a:lnTo>
                  <a:lnTo>
                    <a:pt x="138" y="532"/>
                  </a:lnTo>
                  <a:lnTo>
                    <a:pt x="145" y="532"/>
                  </a:lnTo>
                  <a:lnTo>
                    <a:pt x="152" y="532"/>
                  </a:lnTo>
                  <a:lnTo>
                    <a:pt x="159" y="532"/>
                  </a:lnTo>
                  <a:lnTo>
                    <a:pt x="166" y="532"/>
                  </a:lnTo>
                  <a:lnTo>
                    <a:pt x="165" y="534"/>
                  </a:lnTo>
                  <a:lnTo>
                    <a:pt x="165" y="535"/>
                  </a:lnTo>
                  <a:lnTo>
                    <a:pt x="165" y="536"/>
                  </a:lnTo>
                  <a:lnTo>
                    <a:pt x="164" y="538"/>
                  </a:lnTo>
                  <a:lnTo>
                    <a:pt x="148" y="536"/>
                  </a:lnTo>
                  <a:lnTo>
                    <a:pt x="132" y="535"/>
                  </a:lnTo>
                  <a:lnTo>
                    <a:pt x="117" y="536"/>
                  </a:lnTo>
                  <a:lnTo>
                    <a:pt x="99" y="538"/>
                  </a:lnTo>
                  <a:lnTo>
                    <a:pt x="84" y="541"/>
                  </a:lnTo>
                  <a:lnTo>
                    <a:pt x="68" y="545"/>
                  </a:lnTo>
                  <a:lnTo>
                    <a:pt x="52" y="549"/>
                  </a:lnTo>
                  <a:lnTo>
                    <a:pt x="38" y="554"/>
                  </a:lnTo>
                  <a:lnTo>
                    <a:pt x="37" y="555"/>
                  </a:lnTo>
                  <a:lnTo>
                    <a:pt x="37" y="556"/>
                  </a:lnTo>
                  <a:lnTo>
                    <a:pt x="37" y="558"/>
                  </a:lnTo>
                  <a:lnTo>
                    <a:pt x="37" y="559"/>
                  </a:lnTo>
                  <a:lnTo>
                    <a:pt x="50" y="559"/>
                  </a:lnTo>
                  <a:lnTo>
                    <a:pt x="62" y="561"/>
                  </a:lnTo>
                  <a:lnTo>
                    <a:pt x="75" y="561"/>
                  </a:lnTo>
                  <a:lnTo>
                    <a:pt x="87" y="561"/>
                  </a:lnTo>
                  <a:lnTo>
                    <a:pt x="99" y="562"/>
                  </a:lnTo>
                  <a:lnTo>
                    <a:pt x="114" y="563"/>
                  </a:lnTo>
                  <a:lnTo>
                    <a:pt x="127" y="565"/>
                  </a:lnTo>
                  <a:lnTo>
                    <a:pt x="141" y="566"/>
                  </a:lnTo>
                  <a:lnTo>
                    <a:pt x="127" y="566"/>
                  </a:lnTo>
                  <a:lnTo>
                    <a:pt x="111" y="568"/>
                  </a:lnTo>
                  <a:lnTo>
                    <a:pt x="97" y="568"/>
                  </a:lnTo>
                  <a:lnTo>
                    <a:pt x="82" y="568"/>
                  </a:lnTo>
                  <a:lnTo>
                    <a:pt x="67" y="569"/>
                  </a:lnTo>
                  <a:lnTo>
                    <a:pt x="52" y="569"/>
                  </a:lnTo>
                  <a:lnTo>
                    <a:pt x="37" y="571"/>
                  </a:lnTo>
                  <a:lnTo>
                    <a:pt x="22" y="571"/>
                  </a:lnTo>
                  <a:lnTo>
                    <a:pt x="21" y="573"/>
                  </a:lnTo>
                  <a:lnTo>
                    <a:pt x="20" y="578"/>
                  </a:lnTo>
                  <a:lnTo>
                    <a:pt x="18" y="581"/>
                  </a:lnTo>
                  <a:lnTo>
                    <a:pt x="18" y="585"/>
                  </a:lnTo>
                  <a:lnTo>
                    <a:pt x="27" y="585"/>
                  </a:lnTo>
                  <a:lnTo>
                    <a:pt x="37" y="585"/>
                  </a:lnTo>
                  <a:lnTo>
                    <a:pt x="47" y="583"/>
                  </a:lnTo>
                  <a:lnTo>
                    <a:pt x="57" y="583"/>
                  </a:lnTo>
                  <a:lnTo>
                    <a:pt x="67" y="585"/>
                  </a:lnTo>
                  <a:lnTo>
                    <a:pt x="77" y="586"/>
                  </a:lnTo>
                  <a:lnTo>
                    <a:pt x="88" y="588"/>
                  </a:lnTo>
                  <a:lnTo>
                    <a:pt x="98" y="592"/>
                  </a:lnTo>
                  <a:lnTo>
                    <a:pt x="88" y="592"/>
                  </a:lnTo>
                  <a:lnTo>
                    <a:pt x="77" y="593"/>
                  </a:lnTo>
                  <a:lnTo>
                    <a:pt x="67" y="593"/>
                  </a:lnTo>
                  <a:lnTo>
                    <a:pt x="55" y="593"/>
                  </a:lnTo>
                  <a:lnTo>
                    <a:pt x="45" y="595"/>
                  </a:lnTo>
                  <a:lnTo>
                    <a:pt x="34" y="595"/>
                  </a:lnTo>
                  <a:lnTo>
                    <a:pt x="24" y="595"/>
                  </a:lnTo>
                  <a:lnTo>
                    <a:pt x="14" y="595"/>
                  </a:lnTo>
                  <a:lnTo>
                    <a:pt x="11" y="605"/>
                  </a:lnTo>
                  <a:lnTo>
                    <a:pt x="11" y="611"/>
                  </a:lnTo>
                  <a:lnTo>
                    <a:pt x="10" y="615"/>
                  </a:lnTo>
                  <a:lnTo>
                    <a:pt x="11" y="619"/>
                  </a:lnTo>
                  <a:lnTo>
                    <a:pt x="21" y="619"/>
                  </a:lnTo>
                  <a:lnTo>
                    <a:pt x="32" y="618"/>
                  </a:lnTo>
                  <a:lnTo>
                    <a:pt x="44" y="618"/>
                  </a:lnTo>
                  <a:lnTo>
                    <a:pt x="57" y="618"/>
                  </a:lnTo>
                  <a:lnTo>
                    <a:pt x="69" y="618"/>
                  </a:lnTo>
                  <a:lnTo>
                    <a:pt x="82" y="618"/>
                  </a:lnTo>
                  <a:lnTo>
                    <a:pt x="94" y="619"/>
                  </a:lnTo>
                  <a:lnTo>
                    <a:pt x="105" y="622"/>
                  </a:lnTo>
                  <a:lnTo>
                    <a:pt x="94" y="625"/>
                  </a:lnTo>
                  <a:lnTo>
                    <a:pt x="81" y="628"/>
                  </a:lnTo>
                  <a:lnTo>
                    <a:pt x="68" y="628"/>
                  </a:lnTo>
                  <a:lnTo>
                    <a:pt x="55" y="629"/>
                  </a:lnTo>
                  <a:lnTo>
                    <a:pt x="42" y="629"/>
                  </a:lnTo>
                  <a:lnTo>
                    <a:pt x="30" y="629"/>
                  </a:lnTo>
                  <a:lnTo>
                    <a:pt x="18" y="629"/>
                  </a:lnTo>
                  <a:lnTo>
                    <a:pt x="8" y="629"/>
                  </a:lnTo>
                  <a:lnTo>
                    <a:pt x="7" y="635"/>
                  </a:lnTo>
                  <a:lnTo>
                    <a:pt x="7" y="639"/>
                  </a:lnTo>
                  <a:lnTo>
                    <a:pt x="7" y="645"/>
                  </a:lnTo>
                  <a:lnTo>
                    <a:pt x="7" y="649"/>
                  </a:lnTo>
                  <a:lnTo>
                    <a:pt x="22" y="649"/>
                  </a:lnTo>
                  <a:lnTo>
                    <a:pt x="34" y="650"/>
                  </a:lnTo>
                  <a:lnTo>
                    <a:pt x="42" y="650"/>
                  </a:lnTo>
                  <a:lnTo>
                    <a:pt x="48" y="650"/>
                  </a:lnTo>
                  <a:lnTo>
                    <a:pt x="52" y="650"/>
                  </a:lnTo>
                  <a:lnTo>
                    <a:pt x="55" y="652"/>
                  </a:lnTo>
                  <a:lnTo>
                    <a:pt x="59" y="652"/>
                  </a:lnTo>
                  <a:lnTo>
                    <a:pt x="62" y="653"/>
                  </a:lnTo>
                  <a:lnTo>
                    <a:pt x="57" y="656"/>
                  </a:lnTo>
                  <a:lnTo>
                    <a:pt x="51" y="658"/>
                  </a:lnTo>
                  <a:lnTo>
                    <a:pt x="42" y="658"/>
                  </a:lnTo>
                  <a:lnTo>
                    <a:pt x="34" y="659"/>
                  </a:lnTo>
                  <a:lnTo>
                    <a:pt x="25" y="659"/>
                  </a:lnTo>
                  <a:lnTo>
                    <a:pt x="18" y="659"/>
                  </a:lnTo>
                  <a:lnTo>
                    <a:pt x="11" y="659"/>
                  </a:lnTo>
                  <a:lnTo>
                    <a:pt x="7" y="659"/>
                  </a:lnTo>
                  <a:lnTo>
                    <a:pt x="5" y="666"/>
                  </a:lnTo>
                  <a:lnTo>
                    <a:pt x="4" y="669"/>
                  </a:lnTo>
                  <a:lnTo>
                    <a:pt x="4" y="673"/>
                  </a:lnTo>
                  <a:lnTo>
                    <a:pt x="5" y="676"/>
                  </a:lnTo>
                  <a:lnTo>
                    <a:pt x="15" y="678"/>
                  </a:lnTo>
                  <a:lnTo>
                    <a:pt x="28" y="679"/>
                  </a:lnTo>
                  <a:lnTo>
                    <a:pt x="41" y="680"/>
                  </a:lnTo>
                  <a:lnTo>
                    <a:pt x="52" y="680"/>
                  </a:lnTo>
                  <a:lnTo>
                    <a:pt x="64" y="682"/>
                  </a:lnTo>
                  <a:lnTo>
                    <a:pt x="74" y="682"/>
                  </a:lnTo>
                  <a:lnTo>
                    <a:pt x="79" y="682"/>
                  </a:lnTo>
                  <a:lnTo>
                    <a:pt x="82" y="682"/>
                  </a:lnTo>
                  <a:lnTo>
                    <a:pt x="74" y="685"/>
                  </a:lnTo>
                  <a:lnTo>
                    <a:pt x="64" y="688"/>
                  </a:lnTo>
                  <a:lnTo>
                    <a:pt x="51" y="690"/>
                  </a:lnTo>
                  <a:lnTo>
                    <a:pt x="38" y="692"/>
                  </a:lnTo>
                  <a:lnTo>
                    <a:pt x="27" y="693"/>
                  </a:lnTo>
                  <a:lnTo>
                    <a:pt x="17" y="695"/>
                  </a:lnTo>
                  <a:lnTo>
                    <a:pt x="10" y="695"/>
                  </a:lnTo>
                  <a:lnTo>
                    <a:pt x="7" y="695"/>
                  </a:lnTo>
                  <a:lnTo>
                    <a:pt x="2" y="715"/>
                  </a:lnTo>
                  <a:lnTo>
                    <a:pt x="14" y="717"/>
                  </a:lnTo>
                  <a:lnTo>
                    <a:pt x="25" y="719"/>
                  </a:lnTo>
                  <a:lnTo>
                    <a:pt x="37" y="720"/>
                  </a:lnTo>
                  <a:lnTo>
                    <a:pt x="48" y="722"/>
                  </a:lnTo>
                  <a:lnTo>
                    <a:pt x="58" y="722"/>
                  </a:lnTo>
                  <a:lnTo>
                    <a:pt x="68" y="723"/>
                  </a:lnTo>
                  <a:lnTo>
                    <a:pt x="75" y="723"/>
                  </a:lnTo>
                  <a:lnTo>
                    <a:pt x="79" y="725"/>
                  </a:lnTo>
                  <a:lnTo>
                    <a:pt x="2" y="735"/>
                  </a:lnTo>
                  <a:lnTo>
                    <a:pt x="0" y="757"/>
                  </a:lnTo>
                  <a:lnTo>
                    <a:pt x="10" y="760"/>
                  </a:lnTo>
                  <a:lnTo>
                    <a:pt x="24" y="762"/>
                  </a:lnTo>
                  <a:lnTo>
                    <a:pt x="40" y="763"/>
                  </a:lnTo>
                  <a:lnTo>
                    <a:pt x="55" y="764"/>
                  </a:lnTo>
                  <a:lnTo>
                    <a:pt x="71" y="764"/>
                  </a:lnTo>
                  <a:lnTo>
                    <a:pt x="85" y="766"/>
                  </a:lnTo>
                  <a:lnTo>
                    <a:pt x="97" y="766"/>
                  </a:lnTo>
                  <a:lnTo>
                    <a:pt x="105" y="767"/>
                  </a:lnTo>
                  <a:lnTo>
                    <a:pt x="2" y="774"/>
                  </a:lnTo>
                  <a:lnTo>
                    <a:pt x="10" y="796"/>
                  </a:lnTo>
                  <a:lnTo>
                    <a:pt x="11" y="797"/>
                  </a:lnTo>
                  <a:lnTo>
                    <a:pt x="12" y="797"/>
                  </a:lnTo>
                  <a:lnTo>
                    <a:pt x="15" y="799"/>
                  </a:lnTo>
                  <a:lnTo>
                    <a:pt x="20" y="799"/>
                  </a:lnTo>
                  <a:lnTo>
                    <a:pt x="25" y="800"/>
                  </a:lnTo>
                  <a:lnTo>
                    <a:pt x="35" y="800"/>
                  </a:lnTo>
                  <a:lnTo>
                    <a:pt x="47" y="802"/>
                  </a:lnTo>
                  <a:lnTo>
                    <a:pt x="64" y="803"/>
                  </a:lnTo>
                  <a:lnTo>
                    <a:pt x="57" y="806"/>
                  </a:lnTo>
                  <a:lnTo>
                    <a:pt x="50" y="807"/>
                  </a:lnTo>
                  <a:lnTo>
                    <a:pt x="42" y="809"/>
                  </a:lnTo>
                  <a:lnTo>
                    <a:pt x="34" y="809"/>
                  </a:lnTo>
                  <a:lnTo>
                    <a:pt x="27" y="809"/>
                  </a:lnTo>
                  <a:lnTo>
                    <a:pt x="20" y="809"/>
                  </a:lnTo>
                  <a:lnTo>
                    <a:pt x="12" y="809"/>
                  </a:lnTo>
                  <a:lnTo>
                    <a:pt x="7" y="809"/>
                  </a:lnTo>
                  <a:lnTo>
                    <a:pt x="7" y="812"/>
                  </a:lnTo>
                  <a:lnTo>
                    <a:pt x="7" y="816"/>
                  </a:lnTo>
                  <a:lnTo>
                    <a:pt x="5" y="819"/>
                  </a:lnTo>
                  <a:lnTo>
                    <a:pt x="5" y="823"/>
                  </a:lnTo>
                  <a:lnTo>
                    <a:pt x="21" y="823"/>
                  </a:lnTo>
                  <a:lnTo>
                    <a:pt x="38" y="821"/>
                  </a:lnTo>
                  <a:lnTo>
                    <a:pt x="54" y="821"/>
                  </a:lnTo>
                  <a:lnTo>
                    <a:pt x="69" y="821"/>
                  </a:lnTo>
                  <a:lnTo>
                    <a:pt x="85" y="821"/>
                  </a:lnTo>
                  <a:lnTo>
                    <a:pt x="102" y="821"/>
                  </a:lnTo>
                  <a:lnTo>
                    <a:pt x="118" y="821"/>
                  </a:lnTo>
                  <a:lnTo>
                    <a:pt x="135" y="821"/>
                  </a:lnTo>
                  <a:lnTo>
                    <a:pt x="118" y="826"/>
                  </a:lnTo>
                  <a:lnTo>
                    <a:pt x="102" y="829"/>
                  </a:lnTo>
                  <a:lnTo>
                    <a:pt x="85" y="830"/>
                  </a:lnTo>
                  <a:lnTo>
                    <a:pt x="69" y="831"/>
                  </a:lnTo>
                  <a:lnTo>
                    <a:pt x="52" y="831"/>
                  </a:lnTo>
                  <a:lnTo>
                    <a:pt x="37" y="831"/>
                  </a:lnTo>
                  <a:lnTo>
                    <a:pt x="21" y="831"/>
                  </a:lnTo>
                  <a:lnTo>
                    <a:pt x="5" y="833"/>
                  </a:lnTo>
                  <a:lnTo>
                    <a:pt x="4" y="839"/>
                  </a:lnTo>
                  <a:lnTo>
                    <a:pt x="4" y="843"/>
                  </a:lnTo>
                  <a:lnTo>
                    <a:pt x="2" y="849"/>
                  </a:lnTo>
                  <a:lnTo>
                    <a:pt x="2" y="854"/>
                  </a:lnTo>
                  <a:lnTo>
                    <a:pt x="10" y="856"/>
                  </a:lnTo>
                  <a:lnTo>
                    <a:pt x="22" y="857"/>
                  </a:lnTo>
                  <a:lnTo>
                    <a:pt x="38" y="859"/>
                  </a:lnTo>
                  <a:lnTo>
                    <a:pt x="58" y="859"/>
                  </a:lnTo>
                  <a:lnTo>
                    <a:pt x="77" y="859"/>
                  </a:lnTo>
                  <a:lnTo>
                    <a:pt x="95" y="859"/>
                  </a:lnTo>
                  <a:lnTo>
                    <a:pt x="111" y="859"/>
                  </a:lnTo>
                  <a:lnTo>
                    <a:pt x="122" y="859"/>
                  </a:lnTo>
                  <a:lnTo>
                    <a:pt x="108" y="863"/>
                  </a:lnTo>
                  <a:lnTo>
                    <a:pt x="92" y="864"/>
                  </a:lnTo>
                  <a:lnTo>
                    <a:pt x="77" y="866"/>
                  </a:lnTo>
                  <a:lnTo>
                    <a:pt x="61" y="866"/>
                  </a:lnTo>
                  <a:lnTo>
                    <a:pt x="45" y="867"/>
                  </a:lnTo>
                  <a:lnTo>
                    <a:pt x="30" y="866"/>
                  </a:lnTo>
                  <a:lnTo>
                    <a:pt x="15" y="866"/>
                  </a:lnTo>
                  <a:lnTo>
                    <a:pt x="2" y="866"/>
                  </a:lnTo>
                  <a:lnTo>
                    <a:pt x="2" y="871"/>
                  </a:lnTo>
                  <a:lnTo>
                    <a:pt x="2" y="876"/>
                  </a:lnTo>
                  <a:lnTo>
                    <a:pt x="2" y="880"/>
                  </a:lnTo>
                  <a:lnTo>
                    <a:pt x="4" y="886"/>
                  </a:lnTo>
                  <a:lnTo>
                    <a:pt x="8" y="887"/>
                  </a:lnTo>
                  <a:lnTo>
                    <a:pt x="11" y="887"/>
                  </a:lnTo>
                  <a:lnTo>
                    <a:pt x="15" y="888"/>
                  </a:lnTo>
                  <a:lnTo>
                    <a:pt x="21" y="888"/>
                  </a:lnTo>
                  <a:lnTo>
                    <a:pt x="30" y="888"/>
                  </a:lnTo>
                  <a:lnTo>
                    <a:pt x="41" y="890"/>
                  </a:lnTo>
                  <a:lnTo>
                    <a:pt x="55" y="890"/>
                  </a:lnTo>
                  <a:lnTo>
                    <a:pt x="75" y="891"/>
                  </a:lnTo>
                  <a:lnTo>
                    <a:pt x="74" y="891"/>
                  </a:lnTo>
                  <a:lnTo>
                    <a:pt x="74" y="893"/>
                  </a:lnTo>
                  <a:lnTo>
                    <a:pt x="74" y="893"/>
                  </a:lnTo>
                  <a:lnTo>
                    <a:pt x="74" y="894"/>
                  </a:lnTo>
                  <a:lnTo>
                    <a:pt x="65" y="894"/>
                  </a:lnTo>
                  <a:lnTo>
                    <a:pt x="55" y="894"/>
                  </a:lnTo>
                  <a:lnTo>
                    <a:pt x="47" y="894"/>
                  </a:lnTo>
                  <a:lnTo>
                    <a:pt x="38" y="896"/>
                  </a:lnTo>
                  <a:lnTo>
                    <a:pt x="30" y="896"/>
                  </a:lnTo>
                  <a:lnTo>
                    <a:pt x="21" y="896"/>
                  </a:lnTo>
                  <a:lnTo>
                    <a:pt x="12" y="897"/>
                  </a:lnTo>
                  <a:lnTo>
                    <a:pt x="4" y="897"/>
                  </a:lnTo>
                  <a:lnTo>
                    <a:pt x="4" y="901"/>
                  </a:lnTo>
                  <a:lnTo>
                    <a:pt x="4" y="907"/>
                  </a:lnTo>
                  <a:lnTo>
                    <a:pt x="4" y="911"/>
                  </a:lnTo>
                  <a:lnTo>
                    <a:pt x="4" y="917"/>
                  </a:lnTo>
                  <a:lnTo>
                    <a:pt x="12" y="918"/>
                  </a:lnTo>
                  <a:lnTo>
                    <a:pt x="20" y="920"/>
                  </a:lnTo>
                  <a:lnTo>
                    <a:pt x="28" y="920"/>
                  </a:lnTo>
                  <a:lnTo>
                    <a:pt x="37" y="921"/>
                  </a:lnTo>
                  <a:lnTo>
                    <a:pt x="50" y="921"/>
                  </a:lnTo>
                  <a:lnTo>
                    <a:pt x="65" y="921"/>
                  </a:lnTo>
                  <a:lnTo>
                    <a:pt x="87" y="923"/>
                  </a:lnTo>
                  <a:lnTo>
                    <a:pt x="115" y="923"/>
                  </a:lnTo>
                  <a:lnTo>
                    <a:pt x="101" y="926"/>
                  </a:lnTo>
                  <a:lnTo>
                    <a:pt x="87" y="927"/>
                  </a:lnTo>
                  <a:lnTo>
                    <a:pt x="72" y="928"/>
                  </a:lnTo>
                  <a:lnTo>
                    <a:pt x="58" y="928"/>
                  </a:lnTo>
                  <a:lnTo>
                    <a:pt x="44" y="928"/>
                  </a:lnTo>
                  <a:lnTo>
                    <a:pt x="30" y="928"/>
                  </a:lnTo>
                  <a:lnTo>
                    <a:pt x="15" y="927"/>
                  </a:lnTo>
                  <a:lnTo>
                    <a:pt x="2" y="927"/>
                  </a:lnTo>
                  <a:lnTo>
                    <a:pt x="2" y="931"/>
                  </a:lnTo>
                  <a:lnTo>
                    <a:pt x="2" y="936"/>
                  </a:lnTo>
                  <a:lnTo>
                    <a:pt x="2" y="941"/>
                  </a:lnTo>
                  <a:lnTo>
                    <a:pt x="2" y="945"/>
                  </a:lnTo>
                  <a:lnTo>
                    <a:pt x="30" y="947"/>
                  </a:lnTo>
                  <a:lnTo>
                    <a:pt x="50" y="948"/>
                  </a:lnTo>
                  <a:lnTo>
                    <a:pt x="64" y="950"/>
                  </a:lnTo>
                  <a:lnTo>
                    <a:pt x="75" y="951"/>
                  </a:lnTo>
                  <a:lnTo>
                    <a:pt x="81" y="951"/>
                  </a:lnTo>
                  <a:lnTo>
                    <a:pt x="85" y="953"/>
                  </a:lnTo>
                  <a:lnTo>
                    <a:pt x="88" y="953"/>
                  </a:lnTo>
                  <a:lnTo>
                    <a:pt x="91" y="954"/>
                  </a:lnTo>
                  <a:lnTo>
                    <a:pt x="79" y="954"/>
                  </a:lnTo>
                  <a:lnTo>
                    <a:pt x="68" y="954"/>
                  </a:lnTo>
                  <a:lnTo>
                    <a:pt x="57" y="954"/>
                  </a:lnTo>
                  <a:lnTo>
                    <a:pt x="45" y="954"/>
                  </a:lnTo>
                  <a:lnTo>
                    <a:pt x="34" y="955"/>
                  </a:lnTo>
                  <a:lnTo>
                    <a:pt x="22" y="955"/>
                  </a:lnTo>
                  <a:lnTo>
                    <a:pt x="12" y="955"/>
                  </a:lnTo>
                  <a:lnTo>
                    <a:pt x="1" y="955"/>
                  </a:lnTo>
                  <a:lnTo>
                    <a:pt x="1" y="960"/>
                  </a:lnTo>
                  <a:lnTo>
                    <a:pt x="1" y="964"/>
                  </a:lnTo>
                  <a:lnTo>
                    <a:pt x="1" y="970"/>
                  </a:lnTo>
                  <a:lnTo>
                    <a:pt x="1" y="974"/>
                  </a:lnTo>
                  <a:lnTo>
                    <a:pt x="10" y="974"/>
                  </a:lnTo>
                  <a:lnTo>
                    <a:pt x="18" y="975"/>
                  </a:lnTo>
                  <a:lnTo>
                    <a:pt x="28" y="975"/>
                  </a:lnTo>
                  <a:lnTo>
                    <a:pt x="37" y="975"/>
                  </a:lnTo>
                  <a:lnTo>
                    <a:pt x="47" y="977"/>
                  </a:lnTo>
                  <a:lnTo>
                    <a:pt x="55" y="977"/>
                  </a:lnTo>
                  <a:lnTo>
                    <a:pt x="65" y="978"/>
                  </a:lnTo>
                  <a:lnTo>
                    <a:pt x="74" y="978"/>
                  </a:lnTo>
                  <a:lnTo>
                    <a:pt x="74" y="980"/>
                  </a:lnTo>
                  <a:lnTo>
                    <a:pt x="74" y="981"/>
                  </a:lnTo>
                  <a:lnTo>
                    <a:pt x="74" y="983"/>
                  </a:lnTo>
                  <a:lnTo>
                    <a:pt x="74" y="984"/>
                  </a:lnTo>
                  <a:lnTo>
                    <a:pt x="65" y="984"/>
                  </a:lnTo>
                  <a:lnTo>
                    <a:pt x="58" y="985"/>
                  </a:lnTo>
                  <a:lnTo>
                    <a:pt x="51" y="985"/>
                  </a:lnTo>
                  <a:lnTo>
                    <a:pt x="44" y="985"/>
                  </a:lnTo>
                  <a:lnTo>
                    <a:pt x="37" y="984"/>
                  </a:lnTo>
                  <a:lnTo>
                    <a:pt x="28" y="984"/>
                  </a:lnTo>
                  <a:lnTo>
                    <a:pt x="17" y="984"/>
                  </a:lnTo>
                  <a:lnTo>
                    <a:pt x="1" y="983"/>
                  </a:lnTo>
                  <a:lnTo>
                    <a:pt x="2" y="988"/>
                  </a:lnTo>
                  <a:lnTo>
                    <a:pt x="2" y="993"/>
                  </a:lnTo>
                  <a:lnTo>
                    <a:pt x="2" y="997"/>
                  </a:lnTo>
                  <a:lnTo>
                    <a:pt x="4" y="1001"/>
                  </a:lnTo>
                  <a:lnTo>
                    <a:pt x="21" y="1004"/>
                  </a:lnTo>
                  <a:lnTo>
                    <a:pt x="38" y="1005"/>
                  </a:lnTo>
                  <a:lnTo>
                    <a:pt x="55" y="1007"/>
                  </a:lnTo>
                  <a:lnTo>
                    <a:pt x="74" y="1008"/>
                  </a:lnTo>
                  <a:lnTo>
                    <a:pt x="91" y="1010"/>
                  </a:lnTo>
                  <a:lnTo>
                    <a:pt x="109" y="1010"/>
                  </a:lnTo>
                  <a:lnTo>
                    <a:pt x="128" y="1010"/>
                  </a:lnTo>
                  <a:lnTo>
                    <a:pt x="146" y="1010"/>
                  </a:lnTo>
                  <a:lnTo>
                    <a:pt x="134" y="1014"/>
                  </a:lnTo>
                  <a:lnTo>
                    <a:pt x="115" y="1017"/>
                  </a:lnTo>
                  <a:lnTo>
                    <a:pt x="95" y="1017"/>
                  </a:lnTo>
                  <a:lnTo>
                    <a:pt x="72" y="1017"/>
                  </a:lnTo>
                  <a:lnTo>
                    <a:pt x="50" y="1017"/>
                  </a:lnTo>
                  <a:lnTo>
                    <a:pt x="30" y="1015"/>
                  </a:lnTo>
                  <a:lnTo>
                    <a:pt x="12" y="1014"/>
                  </a:lnTo>
                  <a:lnTo>
                    <a:pt x="1" y="1014"/>
                  </a:lnTo>
                  <a:lnTo>
                    <a:pt x="1" y="1017"/>
                  </a:lnTo>
                  <a:lnTo>
                    <a:pt x="2" y="1020"/>
                  </a:lnTo>
                  <a:lnTo>
                    <a:pt x="2" y="1024"/>
                  </a:lnTo>
                  <a:lnTo>
                    <a:pt x="2" y="1027"/>
                  </a:lnTo>
                  <a:lnTo>
                    <a:pt x="8" y="1027"/>
                  </a:lnTo>
                  <a:lnTo>
                    <a:pt x="17" y="1028"/>
                  </a:lnTo>
                  <a:lnTo>
                    <a:pt x="27" y="1030"/>
                  </a:lnTo>
                  <a:lnTo>
                    <a:pt x="40" y="1031"/>
                  </a:lnTo>
                  <a:lnTo>
                    <a:pt x="51" y="1032"/>
                  </a:lnTo>
                  <a:lnTo>
                    <a:pt x="61" y="1034"/>
                  </a:lnTo>
                  <a:lnTo>
                    <a:pt x="69" y="1037"/>
                  </a:lnTo>
                  <a:lnTo>
                    <a:pt x="75" y="1040"/>
                  </a:lnTo>
                  <a:lnTo>
                    <a:pt x="65" y="1040"/>
                  </a:lnTo>
                  <a:lnTo>
                    <a:pt x="57" y="1038"/>
                  </a:lnTo>
                  <a:lnTo>
                    <a:pt x="47" y="1038"/>
                  </a:lnTo>
                  <a:lnTo>
                    <a:pt x="37" y="1038"/>
                  </a:lnTo>
                  <a:lnTo>
                    <a:pt x="28" y="1037"/>
                  </a:lnTo>
                  <a:lnTo>
                    <a:pt x="18" y="1037"/>
                  </a:lnTo>
                  <a:lnTo>
                    <a:pt x="10" y="1037"/>
                  </a:lnTo>
                  <a:lnTo>
                    <a:pt x="1" y="1037"/>
                  </a:lnTo>
                  <a:lnTo>
                    <a:pt x="1" y="1041"/>
                  </a:lnTo>
                  <a:lnTo>
                    <a:pt x="1" y="1044"/>
                  </a:lnTo>
                  <a:lnTo>
                    <a:pt x="1" y="1048"/>
                  </a:lnTo>
                  <a:lnTo>
                    <a:pt x="1" y="1051"/>
                  </a:lnTo>
                  <a:lnTo>
                    <a:pt x="14" y="1052"/>
                  </a:lnTo>
                  <a:lnTo>
                    <a:pt x="27" y="1055"/>
                  </a:lnTo>
                  <a:lnTo>
                    <a:pt x="40" y="1057"/>
                  </a:lnTo>
                  <a:lnTo>
                    <a:pt x="52" y="1060"/>
                  </a:lnTo>
                  <a:lnTo>
                    <a:pt x="67" y="1061"/>
                  </a:lnTo>
                  <a:lnTo>
                    <a:pt x="79" y="1062"/>
                  </a:lnTo>
                  <a:lnTo>
                    <a:pt x="94" y="1062"/>
                  </a:lnTo>
                  <a:lnTo>
                    <a:pt x="108" y="1064"/>
                  </a:lnTo>
                  <a:lnTo>
                    <a:pt x="107" y="1064"/>
                  </a:lnTo>
                  <a:lnTo>
                    <a:pt x="107" y="1064"/>
                  </a:lnTo>
                  <a:lnTo>
                    <a:pt x="105" y="1064"/>
                  </a:lnTo>
                  <a:lnTo>
                    <a:pt x="105" y="1065"/>
                  </a:lnTo>
                  <a:lnTo>
                    <a:pt x="91" y="1065"/>
                  </a:lnTo>
                  <a:lnTo>
                    <a:pt x="78" y="1064"/>
                  </a:lnTo>
                  <a:lnTo>
                    <a:pt x="64" y="1064"/>
                  </a:lnTo>
                  <a:lnTo>
                    <a:pt x="51" y="1062"/>
                  </a:lnTo>
                  <a:lnTo>
                    <a:pt x="38" y="1062"/>
                  </a:lnTo>
                  <a:lnTo>
                    <a:pt x="25" y="1061"/>
                  </a:lnTo>
                  <a:lnTo>
                    <a:pt x="14" y="1062"/>
                  </a:lnTo>
                  <a:lnTo>
                    <a:pt x="2" y="1062"/>
                  </a:lnTo>
                  <a:lnTo>
                    <a:pt x="2" y="1067"/>
                  </a:lnTo>
                  <a:lnTo>
                    <a:pt x="4" y="1071"/>
                  </a:lnTo>
                  <a:lnTo>
                    <a:pt x="4" y="1075"/>
                  </a:lnTo>
                  <a:lnTo>
                    <a:pt x="5" y="1079"/>
                  </a:lnTo>
                  <a:lnTo>
                    <a:pt x="7" y="1081"/>
                  </a:lnTo>
                  <a:lnTo>
                    <a:pt x="10" y="1081"/>
                  </a:lnTo>
                  <a:lnTo>
                    <a:pt x="12" y="1082"/>
                  </a:lnTo>
                  <a:lnTo>
                    <a:pt x="20" y="1084"/>
                  </a:lnTo>
                  <a:lnTo>
                    <a:pt x="30" y="1085"/>
                  </a:lnTo>
                  <a:lnTo>
                    <a:pt x="44" y="1088"/>
                  </a:lnTo>
                  <a:lnTo>
                    <a:pt x="64" y="1091"/>
                  </a:lnTo>
                  <a:lnTo>
                    <a:pt x="89" y="1095"/>
                  </a:lnTo>
                  <a:lnTo>
                    <a:pt x="79" y="1095"/>
                  </a:lnTo>
                  <a:lnTo>
                    <a:pt x="71" y="1095"/>
                  </a:lnTo>
                  <a:lnTo>
                    <a:pt x="61" y="1095"/>
                  </a:lnTo>
                  <a:lnTo>
                    <a:pt x="51" y="1094"/>
                  </a:lnTo>
                  <a:lnTo>
                    <a:pt x="41" y="1094"/>
                  </a:lnTo>
                  <a:lnTo>
                    <a:pt x="32" y="1092"/>
                  </a:lnTo>
                  <a:lnTo>
                    <a:pt x="24" y="1091"/>
                  </a:lnTo>
                  <a:lnTo>
                    <a:pt x="15" y="1089"/>
                  </a:lnTo>
                  <a:lnTo>
                    <a:pt x="15" y="1091"/>
                  </a:lnTo>
                  <a:lnTo>
                    <a:pt x="17" y="1094"/>
                  </a:lnTo>
                  <a:lnTo>
                    <a:pt x="17" y="1095"/>
                  </a:lnTo>
                  <a:lnTo>
                    <a:pt x="17" y="1098"/>
                  </a:lnTo>
                  <a:lnTo>
                    <a:pt x="32" y="1104"/>
                  </a:lnTo>
                  <a:lnTo>
                    <a:pt x="48" y="1109"/>
                  </a:lnTo>
                  <a:lnTo>
                    <a:pt x="64" y="1114"/>
                  </a:lnTo>
                  <a:lnTo>
                    <a:pt x="81" y="1118"/>
                  </a:lnTo>
                  <a:lnTo>
                    <a:pt x="98" y="1122"/>
                  </a:lnTo>
                  <a:lnTo>
                    <a:pt x="117" y="1125"/>
                  </a:lnTo>
                  <a:lnTo>
                    <a:pt x="134" y="1127"/>
                  </a:lnTo>
                  <a:lnTo>
                    <a:pt x="152" y="1129"/>
                  </a:lnTo>
                  <a:lnTo>
                    <a:pt x="171" y="1131"/>
                  </a:lnTo>
                  <a:lnTo>
                    <a:pt x="188" y="1132"/>
                  </a:lnTo>
                  <a:lnTo>
                    <a:pt x="206" y="1134"/>
                  </a:lnTo>
                  <a:lnTo>
                    <a:pt x="225" y="1135"/>
                  </a:lnTo>
                  <a:lnTo>
                    <a:pt x="242" y="1136"/>
                  </a:lnTo>
                  <a:lnTo>
                    <a:pt x="261" y="1138"/>
                  </a:lnTo>
                  <a:lnTo>
                    <a:pt x="278" y="1138"/>
                  </a:lnTo>
                  <a:lnTo>
                    <a:pt x="295" y="1139"/>
                  </a:lnTo>
                  <a:lnTo>
                    <a:pt x="318" y="1139"/>
                  </a:lnTo>
                  <a:lnTo>
                    <a:pt x="338" y="1139"/>
                  </a:lnTo>
                  <a:lnTo>
                    <a:pt x="353" y="1141"/>
                  </a:lnTo>
                  <a:lnTo>
                    <a:pt x="369" y="1141"/>
                  </a:lnTo>
                  <a:lnTo>
                    <a:pt x="385" y="1142"/>
                  </a:lnTo>
                  <a:lnTo>
                    <a:pt x="402" y="1142"/>
                  </a:lnTo>
                  <a:lnTo>
                    <a:pt x="422" y="1144"/>
                  </a:lnTo>
                  <a:lnTo>
                    <a:pt x="447" y="1144"/>
                  </a:lnTo>
                  <a:lnTo>
                    <a:pt x="455" y="1144"/>
                  </a:lnTo>
                  <a:lnTo>
                    <a:pt x="463" y="1142"/>
                  </a:lnTo>
                  <a:lnTo>
                    <a:pt x="473" y="1142"/>
                  </a:lnTo>
                  <a:lnTo>
                    <a:pt x="485" y="1142"/>
                  </a:lnTo>
                  <a:lnTo>
                    <a:pt x="496" y="1141"/>
                  </a:lnTo>
                  <a:lnTo>
                    <a:pt x="509" y="1141"/>
                  </a:lnTo>
                  <a:lnTo>
                    <a:pt x="523" y="1141"/>
                  </a:lnTo>
                  <a:lnTo>
                    <a:pt x="539" y="1139"/>
                  </a:lnTo>
                  <a:lnTo>
                    <a:pt x="554" y="1139"/>
                  </a:lnTo>
                  <a:lnTo>
                    <a:pt x="572" y="1139"/>
                  </a:lnTo>
                  <a:lnTo>
                    <a:pt x="589" y="1138"/>
                  </a:lnTo>
                  <a:lnTo>
                    <a:pt x="606" y="1138"/>
                  </a:lnTo>
                  <a:lnTo>
                    <a:pt x="624" y="1136"/>
                  </a:lnTo>
                  <a:lnTo>
                    <a:pt x="643" y="1136"/>
                  </a:lnTo>
                  <a:lnTo>
                    <a:pt x="661" y="1136"/>
                  </a:lnTo>
                  <a:lnTo>
                    <a:pt x="680" y="1135"/>
                  </a:lnTo>
                  <a:lnTo>
                    <a:pt x="701" y="1134"/>
                  </a:lnTo>
                  <a:lnTo>
                    <a:pt x="724" y="1132"/>
                  </a:lnTo>
                  <a:lnTo>
                    <a:pt x="746" y="1131"/>
                  </a:lnTo>
                  <a:lnTo>
                    <a:pt x="767" y="1129"/>
                  </a:lnTo>
                  <a:lnTo>
                    <a:pt x="788" y="1128"/>
                  </a:lnTo>
                  <a:lnTo>
                    <a:pt x="811" y="1125"/>
                  </a:lnTo>
                  <a:lnTo>
                    <a:pt x="833" y="1124"/>
                  </a:lnTo>
                  <a:lnTo>
                    <a:pt x="854" y="1122"/>
                  </a:lnTo>
                  <a:lnTo>
                    <a:pt x="875" y="1119"/>
                  </a:lnTo>
                  <a:lnTo>
                    <a:pt x="898" y="1118"/>
                  </a:lnTo>
                  <a:lnTo>
                    <a:pt x="920" y="1115"/>
                  </a:lnTo>
                  <a:lnTo>
                    <a:pt x="941" y="1114"/>
                  </a:lnTo>
                  <a:lnTo>
                    <a:pt x="964" y="1111"/>
                  </a:lnTo>
                  <a:lnTo>
                    <a:pt x="985" y="1108"/>
                  </a:lnTo>
                  <a:lnTo>
                    <a:pt x="1007" y="1105"/>
                  </a:lnTo>
                  <a:lnTo>
                    <a:pt x="1029" y="1102"/>
                  </a:lnTo>
                  <a:lnTo>
                    <a:pt x="1032" y="1099"/>
                  </a:lnTo>
                  <a:lnTo>
                    <a:pt x="1035" y="1095"/>
                  </a:lnTo>
                  <a:lnTo>
                    <a:pt x="1036" y="1092"/>
                  </a:lnTo>
                  <a:lnTo>
                    <a:pt x="1036" y="1088"/>
                  </a:lnTo>
                  <a:lnTo>
                    <a:pt x="1022" y="1088"/>
                  </a:lnTo>
                  <a:lnTo>
                    <a:pt x="1004" y="1089"/>
                  </a:lnTo>
                  <a:lnTo>
                    <a:pt x="982" y="1089"/>
                  </a:lnTo>
                  <a:lnTo>
                    <a:pt x="961" y="1091"/>
                  </a:lnTo>
                  <a:lnTo>
                    <a:pt x="940" y="1091"/>
                  </a:lnTo>
                  <a:lnTo>
                    <a:pt x="921" y="1089"/>
                  </a:lnTo>
                  <a:lnTo>
                    <a:pt x="907" y="1088"/>
                  </a:lnTo>
                  <a:lnTo>
                    <a:pt x="898" y="1085"/>
                  </a:lnTo>
                  <a:lnTo>
                    <a:pt x="915" y="1084"/>
                  </a:lnTo>
                  <a:lnTo>
                    <a:pt x="932" y="1084"/>
                  </a:lnTo>
                  <a:lnTo>
                    <a:pt x="949" y="1082"/>
                  </a:lnTo>
                  <a:lnTo>
                    <a:pt x="968" y="1081"/>
                  </a:lnTo>
                  <a:lnTo>
                    <a:pt x="985" y="1079"/>
                  </a:lnTo>
                  <a:lnTo>
                    <a:pt x="1004" y="1078"/>
                  </a:lnTo>
                  <a:lnTo>
                    <a:pt x="1022" y="1077"/>
                  </a:lnTo>
                  <a:lnTo>
                    <a:pt x="1039" y="1075"/>
                  </a:lnTo>
                  <a:lnTo>
                    <a:pt x="1039" y="1070"/>
                  </a:lnTo>
                  <a:lnTo>
                    <a:pt x="1039" y="1064"/>
                  </a:lnTo>
                  <a:lnTo>
                    <a:pt x="1039" y="1060"/>
                  </a:lnTo>
                  <a:lnTo>
                    <a:pt x="1041" y="1054"/>
                  </a:lnTo>
                  <a:lnTo>
                    <a:pt x="1027" y="1054"/>
                  </a:lnTo>
                  <a:lnTo>
                    <a:pt x="1012" y="1055"/>
                  </a:lnTo>
                  <a:lnTo>
                    <a:pt x="997" y="1057"/>
                  </a:lnTo>
                  <a:lnTo>
                    <a:pt x="981" y="1057"/>
                  </a:lnTo>
                  <a:lnTo>
                    <a:pt x="967" y="1058"/>
                  </a:lnTo>
                  <a:lnTo>
                    <a:pt x="951" y="1058"/>
                  </a:lnTo>
                  <a:lnTo>
                    <a:pt x="938" y="1057"/>
                  </a:lnTo>
                  <a:lnTo>
                    <a:pt x="927" y="1055"/>
                  </a:lnTo>
                  <a:lnTo>
                    <a:pt x="962" y="1051"/>
                  </a:lnTo>
                  <a:lnTo>
                    <a:pt x="989" y="1048"/>
                  </a:lnTo>
                  <a:lnTo>
                    <a:pt x="1009" y="1047"/>
                  </a:lnTo>
                  <a:lnTo>
                    <a:pt x="1022" y="1045"/>
                  </a:lnTo>
                  <a:lnTo>
                    <a:pt x="1031" y="1044"/>
                  </a:lnTo>
                  <a:lnTo>
                    <a:pt x="1036" y="1042"/>
                  </a:lnTo>
                  <a:lnTo>
                    <a:pt x="1039" y="1042"/>
                  </a:lnTo>
                  <a:lnTo>
                    <a:pt x="1042" y="1041"/>
                  </a:lnTo>
                  <a:lnTo>
                    <a:pt x="1042" y="1034"/>
                  </a:lnTo>
                  <a:lnTo>
                    <a:pt x="1044" y="1027"/>
                  </a:lnTo>
                  <a:lnTo>
                    <a:pt x="1044" y="1021"/>
                  </a:lnTo>
                  <a:lnTo>
                    <a:pt x="1044" y="1014"/>
                  </a:lnTo>
                  <a:lnTo>
                    <a:pt x="1029" y="1014"/>
                  </a:lnTo>
                  <a:lnTo>
                    <a:pt x="1011" y="1015"/>
                  </a:lnTo>
                  <a:lnTo>
                    <a:pt x="989" y="1015"/>
                  </a:lnTo>
                  <a:lnTo>
                    <a:pt x="968" y="1017"/>
                  </a:lnTo>
                  <a:lnTo>
                    <a:pt x="947" y="1017"/>
                  </a:lnTo>
                  <a:lnTo>
                    <a:pt x="927" y="1017"/>
                  </a:lnTo>
                  <a:lnTo>
                    <a:pt x="912" y="1015"/>
                  </a:lnTo>
                  <a:lnTo>
                    <a:pt x="902" y="1014"/>
                  </a:lnTo>
                  <a:lnTo>
                    <a:pt x="915" y="1012"/>
                  </a:lnTo>
                  <a:lnTo>
                    <a:pt x="932" y="1011"/>
                  </a:lnTo>
                  <a:lnTo>
                    <a:pt x="952" y="1010"/>
                  </a:lnTo>
                  <a:lnTo>
                    <a:pt x="974" y="1007"/>
                  </a:lnTo>
                  <a:lnTo>
                    <a:pt x="995" y="1005"/>
                  </a:lnTo>
                  <a:lnTo>
                    <a:pt x="1015" y="1004"/>
                  </a:lnTo>
                  <a:lnTo>
                    <a:pt x="1032" y="1003"/>
                  </a:lnTo>
                  <a:lnTo>
                    <a:pt x="1044" y="1001"/>
                  </a:lnTo>
                  <a:lnTo>
                    <a:pt x="1045" y="997"/>
                  </a:lnTo>
                  <a:lnTo>
                    <a:pt x="1046" y="994"/>
                  </a:lnTo>
                  <a:lnTo>
                    <a:pt x="1046" y="987"/>
                  </a:lnTo>
                  <a:lnTo>
                    <a:pt x="1046" y="974"/>
                  </a:lnTo>
                  <a:lnTo>
                    <a:pt x="1035" y="974"/>
                  </a:lnTo>
                  <a:lnTo>
                    <a:pt x="1024" y="974"/>
                  </a:lnTo>
                  <a:lnTo>
                    <a:pt x="1011" y="974"/>
                  </a:lnTo>
                  <a:lnTo>
                    <a:pt x="998" y="974"/>
                  </a:lnTo>
                  <a:lnTo>
                    <a:pt x="985" y="974"/>
                  </a:lnTo>
                  <a:lnTo>
                    <a:pt x="974" y="974"/>
                  </a:lnTo>
                  <a:lnTo>
                    <a:pt x="964" y="973"/>
                  </a:lnTo>
                  <a:lnTo>
                    <a:pt x="955" y="971"/>
                  </a:lnTo>
                  <a:lnTo>
                    <a:pt x="981" y="970"/>
                  </a:lnTo>
                  <a:lnTo>
                    <a:pt x="999" y="968"/>
                  </a:lnTo>
                  <a:lnTo>
                    <a:pt x="1014" y="968"/>
                  </a:lnTo>
                  <a:lnTo>
                    <a:pt x="1025" y="967"/>
                  </a:lnTo>
                  <a:lnTo>
                    <a:pt x="1032" y="967"/>
                  </a:lnTo>
                  <a:lnTo>
                    <a:pt x="1036" y="965"/>
                  </a:lnTo>
                  <a:lnTo>
                    <a:pt x="1042" y="965"/>
                  </a:lnTo>
                  <a:lnTo>
                    <a:pt x="1046" y="964"/>
                  </a:lnTo>
                  <a:lnTo>
                    <a:pt x="1048" y="957"/>
                  </a:lnTo>
                  <a:lnTo>
                    <a:pt x="1048" y="951"/>
                  </a:lnTo>
                  <a:lnTo>
                    <a:pt x="1048" y="944"/>
                  </a:lnTo>
                  <a:lnTo>
                    <a:pt x="1049" y="938"/>
                  </a:lnTo>
                  <a:lnTo>
                    <a:pt x="1036" y="938"/>
                  </a:lnTo>
                  <a:lnTo>
                    <a:pt x="1024" y="938"/>
                  </a:lnTo>
                  <a:lnTo>
                    <a:pt x="1011" y="940"/>
                  </a:lnTo>
                  <a:lnTo>
                    <a:pt x="998" y="940"/>
                  </a:lnTo>
                  <a:lnTo>
                    <a:pt x="985" y="940"/>
                  </a:lnTo>
                  <a:lnTo>
                    <a:pt x="972" y="940"/>
                  </a:lnTo>
                  <a:lnTo>
                    <a:pt x="961" y="938"/>
                  </a:lnTo>
                  <a:lnTo>
                    <a:pt x="949" y="937"/>
                  </a:lnTo>
                  <a:lnTo>
                    <a:pt x="977" y="934"/>
                  </a:lnTo>
                  <a:lnTo>
                    <a:pt x="997" y="933"/>
                  </a:lnTo>
                  <a:lnTo>
                    <a:pt x="1011" y="931"/>
                  </a:lnTo>
                  <a:lnTo>
                    <a:pt x="1022" y="930"/>
                  </a:lnTo>
                  <a:lnTo>
                    <a:pt x="1029" y="930"/>
                  </a:lnTo>
                  <a:lnTo>
                    <a:pt x="1036" y="928"/>
                  </a:lnTo>
                  <a:lnTo>
                    <a:pt x="1042" y="927"/>
                  </a:lnTo>
                  <a:lnTo>
                    <a:pt x="1049" y="926"/>
                  </a:lnTo>
                  <a:lnTo>
                    <a:pt x="1049" y="920"/>
                  </a:lnTo>
                  <a:lnTo>
                    <a:pt x="1049" y="914"/>
                  </a:lnTo>
                  <a:lnTo>
                    <a:pt x="1049" y="907"/>
                  </a:lnTo>
                  <a:lnTo>
                    <a:pt x="1051" y="901"/>
                  </a:lnTo>
                  <a:lnTo>
                    <a:pt x="1034" y="901"/>
                  </a:lnTo>
                  <a:lnTo>
                    <a:pt x="1015" y="903"/>
                  </a:lnTo>
                  <a:lnTo>
                    <a:pt x="997" y="903"/>
                  </a:lnTo>
                  <a:lnTo>
                    <a:pt x="979" y="903"/>
                  </a:lnTo>
                  <a:lnTo>
                    <a:pt x="961" y="903"/>
                  </a:lnTo>
                  <a:lnTo>
                    <a:pt x="944" y="903"/>
                  </a:lnTo>
                  <a:lnTo>
                    <a:pt x="928" y="901"/>
                  </a:lnTo>
                  <a:lnTo>
                    <a:pt x="912" y="898"/>
                  </a:lnTo>
                  <a:lnTo>
                    <a:pt x="928" y="898"/>
                  </a:lnTo>
                  <a:lnTo>
                    <a:pt x="944" y="897"/>
                  </a:lnTo>
                  <a:lnTo>
                    <a:pt x="961" y="897"/>
                  </a:lnTo>
                  <a:lnTo>
                    <a:pt x="978" y="896"/>
                  </a:lnTo>
                  <a:lnTo>
                    <a:pt x="995" y="894"/>
                  </a:lnTo>
                  <a:lnTo>
                    <a:pt x="1014" y="893"/>
                  </a:lnTo>
                  <a:lnTo>
                    <a:pt x="1031" y="891"/>
                  </a:lnTo>
                  <a:lnTo>
                    <a:pt x="1049" y="890"/>
                  </a:lnTo>
                  <a:lnTo>
                    <a:pt x="1051" y="883"/>
                  </a:lnTo>
                  <a:lnTo>
                    <a:pt x="1052" y="877"/>
                  </a:lnTo>
                  <a:lnTo>
                    <a:pt x="1052" y="873"/>
                  </a:lnTo>
                  <a:lnTo>
                    <a:pt x="1051" y="867"/>
                  </a:lnTo>
                  <a:lnTo>
                    <a:pt x="1039" y="867"/>
                  </a:lnTo>
                  <a:lnTo>
                    <a:pt x="1028" y="867"/>
                  </a:lnTo>
                  <a:lnTo>
                    <a:pt x="1017" y="867"/>
                  </a:lnTo>
                  <a:lnTo>
                    <a:pt x="1007" y="867"/>
                  </a:lnTo>
                  <a:lnTo>
                    <a:pt x="997" y="867"/>
                  </a:lnTo>
                  <a:lnTo>
                    <a:pt x="987" y="867"/>
                  </a:lnTo>
                  <a:lnTo>
                    <a:pt x="977" y="867"/>
                  </a:lnTo>
                  <a:lnTo>
                    <a:pt x="967" y="866"/>
                  </a:lnTo>
                  <a:lnTo>
                    <a:pt x="977" y="864"/>
                  </a:lnTo>
                  <a:lnTo>
                    <a:pt x="987" y="863"/>
                  </a:lnTo>
                  <a:lnTo>
                    <a:pt x="998" y="863"/>
                  </a:lnTo>
                  <a:lnTo>
                    <a:pt x="1008" y="861"/>
                  </a:lnTo>
                  <a:lnTo>
                    <a:pt x="1019" y="860"/>
                  </a:lnTo>
                  <a:lnTo>
                    <a:pt x="1029" y="859"/>
                  </a:lnTo>
                  <a:lnTo>
                    <a:pt x="1041" y="857"/>
                  </a:lnTo>
                  <a:lnTo>
                    <a:pt x="1051" y="856"/>
                  </a:lnTo>
                  <a:lnTo>
                    <a:pt x="1051" y="851"/>
                  </a:lnTo>
                  <a:lnTo>
                    <a:pt x="1052" y="847"/>
                  </a:lnTo>
                  <a:lnTo>
                    <a:pt x="1052" y="841"/>
                  </a:lnTo>
                  <a:lnTo>
                    <a:pt x="1052" y="836"/>
                  </a:lnTo>
                  <a:lnTo>
                    <a:pt x="1038" y="836"/>
                  </a:lnTo>
                  <a:lnTo>
                    <a:pt x="1024" y="836"/>
                  </a:lnTo>
                  <a:lnTo>
                    <a:pt x="1011" y="836"/>
                  </a:lnTo>
                  <a:lnTo>
                    <a:pt x="997" y="836"/>
                  </a:lnTo>
                  <a:lnTo>
                    <a:pt x="984" y="834"/>
                  </a:lnTo>
                  <a:lnTo>
                    <a:pt x="971" y="834"/>
                  </a:lnTo>
                  <a:lnTo>
                    <a:pt x="958" y="833"/>
                  </a:lnTo>
                  <a:lnTo>
                    <a:pt x="945" y="831"/>
                  </a:lnTo>
                  <a:lnTo>
                    <a:pt x="958" y="830"/>
                  </a:lnTo>
                  <a:lnTo>
                    <a:pt x="972" y="830"/>
                  </a:lnTo>
                  <a:lnTo>
                    <a:pt x="985" y="829"/>
                  </a:lnTo>
                  <a:lnTo>
                    <a:pt x="998" y="829"/>
                  </a:lnTo>
                  <a:lnTo>
                    <a:pt x="1011" y="827"/>
                  </a:lnTo>
                  <a:lnTo>
                    <a:pt x="1025" y="827"/>
                  </a:lnTo>
                  <a:lnTo>
                    <a:pt x="1038" y="826"/>
                  </a:lnTo>
                  <a:lnTo>
                    <a:pt x="1052" y="826"/>
                  </a:lnTo>
                  <a:lnTo>
                    <a:pt x="1052" y="820"/>
                  </a:lnTo>
                  <a:lnTo>
                    <a:pt x="1052" y="814"/>
                  </a:lnTo>
                  <a:lnTo>
                    <a:pt x="1052" y="809"/>
                  </a:lnTo>
                  <a:lnTo>
                    <a:pt x="1054" y="803"/>
                  </a:lnTo>
                  <a:lnTo>
                    <a:pt x="1045" y="803"/>
                  </a:lnTo>
                  <a:lnTo>
                    <a:pt x="1038" y="803"/>
                  </a:lnTo>
                  <a:lnTo>
                    <a:pt x="1029" y="803"/>
                  </a:lnTo>
                  <a:lnTo>
                    <a:pt x="1021" y="803"/>
                  </a:lnTo>
                  <a:lnTo>
                    <a:pt x="1012" y="803"/>
                  </a:lnTo>
                  <a:lnTo>
                    <a:pt x="1005" y="803"/>
                  </a:lnTo>
                  <a:lnTo>
                    <a:pt x="998" y="802"/>
                  </a:lnTo>
                  <a:lnTo>
                    <a:pt x="992" y="800"/>
                  </a:lnTo>
                  <a:lnTo>
                    <a:pt x="1007" y="799"/>
                  </a:lnTo>
                  <a:lnTo>
                    <a:pt x="1018" y="797"/>
                  </a:lnTo>
                  <a:lnTo>
                    <a:pt x="1025" y="796"/>
                  </a:lnTo>
                  <a:lnTo>
                    <a:pt x="1032" y="794"/>
                  </a:lnTo>
                  <a:lnTo>
                    <a:pt x="1038" y="793"/>
                  </a:lnTo>
                  <a:lnTo>
                    <a:pt x="1042" y="793"/>
                  </a:lnTo>
                  <a:lnTo>
                    <a:pt x="1048" y="792"/>
                  </a:lnTo>
                  <a:lnTo>
                    <a:pt x="1054" y="790"/>
                  </a:lnTo>
                  <a:lnTo>
                    <a:pt x="1054" y="784"/>
                  </a:lnTo>
                  <a:lnTo>
                    <a:pt x="1054" y="779"/>
                  </a:lnTo>
                  <a:lnTo>
                    <a:pt x="1054" y="773"/>
                  </a:lnTo>
                  <a:lnTo>
                    <a:pt x="1055" y="767"/>
                  </a:lnTo>
                  <a:lnTo>
                    <a:pt x="1041" y="767"/>
                  </a:lnTo>
                  <a:lnTo>
                    <a:pt x="1027" y="769"/>
                  </a:lnTo>
                  <a:lnTo>
                    <a:pt x="1014" y="769"/>
                  </a:lnTo>
                  <a:lnTo>
                    <a:pt x="999" y="769"/>
                  </a:lnTo>
                  <a:lnTo>
                    <a:pt x="987" y="769"/>
                  </a:lnTo>
                  <a:lnTo>
                    <a:pt x="974" y="769"/>
                  </a:lnTo>
                  <a:lnTo>
                    <a:pt x="961" y="769"/>
                  </a:lnTo>
                  <a:lnTo>
                    <a:pt x="948" y="769"/>
                  </a:lnTo>
                  <a:lnTo>
                    <a:pt x="974" y="766"/>
                  </a:lnTo>
                  <a:lnTo>
                    <a:pt x="994" y="764"/>
                  </a:lnTo>
                  <a:lnTo>
                    <a:pt x="1009" y="763"/>
                  </a:lnTo>
                  <a:lnTo>
                    <a:pt x="1019" y="762"/>
                  </a:lnTo>
                  <a:lnTo>
                    <a:pt x="1028" y="762"/>
                  </a:lnTo>
                  <a:lnTo>
                    <a:pt x="1036" y="760"/>
                  </a:lnTo>
                  <a:lnTo>
                    <a:pt x="1044" y="759"/>
                  </a:lnTo>
                  <a:lnTo>
                    <a:pt x="1052" y="757"/>
                  </a:lnTo>
                  <a:lnTo>
                    <a:pt x="1052" y="752"/>
                  </a:lnTo>
                  <a:lnTo>
                    <a:pt x="1054" y="745"/>
                  </a:lnTo>
                  <a:lnTo>
                    <a:pt x="1054" y="739"/>
                  </a:lnTo>
                  <a:lnTo>
                    <a:pt x="1054" y="733"/>
                  </a:lnTo>
                  <a:lnTo>
                    <a:pt x="1044" y="733"/>
                  </a:lnTo>
                  <a:lnTo>
                    <a:pt x="1032" y="735"/>
                  </a:lnTo>
                  <a:lnTo>
                    <a:pt x="1018" y="735"/>
                  </a:lnTo>
                  <a:lnTo>
                    <a:pt x="1002" y="736"/>
                  </a:lnTo>
                  <a:lnTo>
                    <a:pt x="987" y="736"/>
                  </a:lnTo>
                  <a:lnTo>
                    <a:pt x="974" y="736"/>
                  </a:lnTo>
                  <a:lnTo>
                    <a:pt x="962" y="735"/>
                  </a:lnTo>
                  <a:lnTo>
                    <a:pt x="954" y="733"/>
                  </a:lnTo>
                  <a:lnTo>
                    <a:pt x="962" y="733"/>
                  </a:lnTo>
                  <a:lnTo>
                    <a:pt x="971" y="732"/>
                  </a:lnTo>
                  <a:lnTo>
                    <a:pt x="979" y="732"/>
                  </a:lnTo>
                  <a:lnTo>
                    <a:pt x="988" y="730"/>
                  </a:lnTo>
                  <a:lnTo>
                    <a:pt x="997" y="730"/>
                  </a:lnTo>
                  <a:lnTo>
                    <a:pt x="1005" y="730"/>
                  </a:lnTo>
                  <a:lnTo>
                    <a:pt x="1014" y="729"/>
                  </a:lnTo>
                  <a:lnTo>
                    <a:pt x="1022" y="729"/>
                  </a:lnTo>
                  <a:lnTo>
                    <a:pt x="1039" y="726"/>
                  </a:lnTo>
                  <a:lnTo>
                    <a:pt x="1048" y="723"/>
                  </a:lnTo>
                  <a:lnTo>
                    <a:pt x="1052" y="715"/>
                  </a:lnTo>
                  <a:lnTo>
                    <a:pt x="1052" y="700"/>
                  </a:lnTo>
                  <a:lnTo>
                    <a:pt x="1044" y="700"/>
                  </a:lnTo>
                  <a:lnTo>
                    <a:pt x="1034" y="702"/>
                  </a:lnTo>
                  <a:lnTo>
                    <a:pt x="1025" y="702"/>
                  </a:lnTo>
                  <a:lnTo>
                    <a:pt x="1017" y="702"/>
                  </a:lnTo>
                  <a:lnTo>
                    <a:pt x="1007" y="702"/>
                  </a:lnTo>
                  <a:lnTo>
                    <a:pt x="998" y="702"/>
                  </a:lnTo>
                  <a:lnTo>
                    <a:pt x="989" y="703"/>
                  </a:lnTo>
                  <a:lnTo>
                    <a:pt x="981" y="703"/>
                  </a:lnTo>
                  <a:lnTo>
                    <a:pt x="987" y="702"/>
                  </a:lnTo>
                  <a:lnTo>
                    <a:pt x="992" y="700"/>
                  </a:lnTo>
                  <a:lnTo>
                    <a:pt x="1001" y="700"/>
                  </a:lnTo>
                  <a:lnTo>
                    <a:pt x="1009" y="699"/>
                  </a:lnTo>
                  <a:lnTo>
                    <a:pt x="1019" y="697"/>
                  </a:lnTo>
                  <a:lnTo>
                    <a:pt x="1029" y="696"/>
                  </a:lnTo>
                  <a:lnTo>
                    <a:pt x="1041" y="693"/>
                  </a:lnTo>
                  <a:lnTo>
                    <a:pt x="1051" y="692"/>
                  </a:lnTo>
                  <a:lnTo>
                    <a:pt x="1052" y="680"/>
                  </a:lnTo>
                  <a:lnTo>
                    <a:pt x="1052" y="673"/>
                  </a:lnTo>
                  <a:lnTo>
                    <a:pt x="1052" y="670"/>
                  </a:lnTo>
                  <a:lnTo>
                    <a:pt x="1051" y="668"/>
                  </a:lnTo>
                  <a:lnTo>
                    <a:pt x="1041" y="668"/>
                  </a:lnTo>
                  <a:lnTo>
                    <a:pt x="1031" y="668"/>
                  </a:lnTo>
                  <a:lnTo>
                    <a:pt x="1021" y="668"/>
                  </a:lnTo>
                  <a:lnTo>
                    <a:pt x="1011" y="668"/>
                  </a:lnTo>
                  <a:lnTo>
                    <a:pt x="1001" y="668"/>
                  </a:lnTo>
                  <a:lnTo>
                    <a:pt x="992" y="668"/>
                  </a:lnTo>
                  <a:lnTo>
                    <a:pt x="982" y="669"/>
                  </a:lnTo>
                  <a:lnTo>
                    <a:pt x="972" y="669"/>
                  </a:lnTo>
                  <a:lnTo>
                    <a:pt x="979" y="669"/>
                  </a:lnTo>
                  <a:lnTo>
                    <a:pt x="988" y="668"/>
                  </a:lnTo>
                  <a:lnTo>
                    <a:pt x="999" y="666"/>
                  </a:lnTo>
                  <a:lnTo>
                    <a:pt x="1011" y="665"/>
                  </a:lnTo>
                  <a:lnTo>
                    <a:pt x="1022" y="662"/>
                  </a:lnTo>
                  <a:lnTo>
                    <a:pt x="1034" y="660"/>
                  </a:lnTo>
                  <a:lnTo>
                    <a:pt x="1042" y="656"/>
                  </a:lnTo>
                  <a:lnTo>
                    <a:pt x="1049" y="653"/>
                  </a:lnTo>
                  <a:lnTo>
                    <a:pt x="1048" y="648"/>
                  </a:lnTo>
                  <a:lnTo>
                    <a:pt x="1048" y="642"/>
                  </a:lnTo>
                  <a:lnTo>
                    <a:pt x="1048" y="636"/>
                  </a:lnTo>
                  <a:lnTo>
                    <a:pt x="1048" y="630"/>
                  </a:lnTo>
                  <a:lnTo>
                    <a:pt x="1038" y="632"/>
                  </a:lnTo>
                  <a:lnTo>
                    <a:pt x="1028" y="633"/>
                  </a:lnTo>
                  <a:lnTo>
                    <a:pt x="1019" y="633"/>
                  </a:lnTo>
                  <a:lnTo>
                    <a:pt x="1009" y="635"/>
                  </a:lnTo>
                  <a:lnTo>
                    <a:pt x="997" y="635"/>
                  </a:lnTo>
                  <a:lnTo>
                    <a:pt x="978" y="636"/>
                  </a:lnTo>
                  <a:lnTo>
                    <a:pt x="955" y="636"/>
                  </a:lnTo>
                  <a:lnTo>
                    <a:pt x="925" y="638"/>
                  </a:lnTo>
                  <a:lnTo>
                    <a:pt x="937" y="638"/>
                  </a:lnTo>
                  <a:lnTo>
                    <a:pt x="951" y="636"/>
                  </a:lnTo>
                  <a:lnTo>
                    <a:pt x="968" y="635"/>
                  </a:lnTo>
                  <a:lnTo>
                    <a:pt x="985" y="633"/>
                  </a:lnTo>
                  <a:lnTo>
                    <a:pt x="1002" y="632"/>
                  </a:lnTo>
                  <a:lnTo>
                    <a:pt x="1019" y="629"/>
                  </a:lnTo>
                  <a:lnTo>
                    <a:pt x="1034" y="625"/>
                  </a:lnTo>
                  <a:lnTo>
                    <a:pt x="1044" y="621"/>
                  </a:lnTo>
                  <a:lnTo>
                    <a:pt x="1045" y="612"/>
                  </a:lnTo>
                  <a:lnTo>
                    <a:pt x="1046" y="606"/>
                  </a:lnTo>
                  <a:lnTo>
                    <a:pt x="1046" y="603"/>
                  </a:lnTo>
                  <a:lnTo>
                    <a:pt x="1045" y="602"/>
                  </a:lnTo>
                  <a:lnTo>
                    <a:pt x="1036" y="603"/>
                  </a:lnTo>
                  <a:lnTo>
                    <a:pt x="1029" y="603"/>
                  </a:lnTo>
                  <a:lnTo>
                    <a:pt x="1022" y="605"/>
                  </a:lnTo>
                  <a:lnTo>
                    <a:pt x="1017" y="605"/>
                  </a:lnTo>
                  <a:lnTo>
                    <a:pt x="1008" y="605"/>
                  </a:lnTo>
                  <a:lnTo>
                    <a:pt x="999" y="605"/>
                  </a:lnTo>
                  <a:lnTo>
                    <a:pt x="988" y="605"/>
                  </a:lnTo>
                  <a:lnTo>
                    <a:pt x="974" y="605"/>
                  </a:lnTo>
                  <a:lnTo>
                    <a:pt x="982" y="603"/>
                  </a:lnTo>
                  <a:lnTo>
                    <a:pt x="989" y="602"/>
                  </a:lnTo>
                  <a:lnTo>
                    <a:pt x="998" y="601"/>
                  </a:lnTo>
                  <a:lnTo>
                    <a:pt x="1007" y="599"/>
                  </a:lnTo>
                  <a:lnTo>
                    <a:pt x="1015" y="598"/>
                  </a:lnTo>
                  <a:lnTo>
                    <a:pt x="1024" y="596"/>
                  </a:lnTo>
                  <a:lnTo>
                    <a:pt x="1032" y="595"/>
                  </a:lnTo>
                  <a:lnTo>
                    <a:pt x="1041" y="593"/>
                  </a:lnTo>
                  <a:lnTo>
                    <a:pt x="1041" y="589"/>
                  </a:lnTo>
                  <a:lnTo>
                    <a:pt x="1042" y="585"/>
                  </a:lnTo>
                  <a:lnTo>
                    <a:pt x="1042" y="581"/>
                  </a:lnTo>
                  <a:lnTo>
                    <a:pt x="1042" y="576"/>
                  </a:lnTo>
                  <a:lnTo>
                    <a:pt x="1015" y="579"/>
                  </a:lnTo>
                  <a:lnTo>
                    <a:pt x="994" y="581"/>
                  </a:lnTo>
                  <a:lnTo>
                    <a:pt x="978" y="582"/>
                  </a:lnTo>
                  <a:lnTo>
                    <a:pt x="968" y="583"/>
                  </a:lnTo>
                  <a:lnTo>
                    <a:pt x="959" y="583"/>
                  </a:lnTo>
                  <a:lnTo>
                    <a:pt x="952" y="583"/>
                  </a:lnTo>
                  <a:lnTo>
                    <a:pt x="947" y="583"/>
                  </a:lnTo>
                  <a:lnTo>
                    <a:pt x="940" y="583"/>
                  </a:lnTo>
                  <a:lnTo>
                    <a:pt x="952" y="582"/>
                  </a:lnTo>
                  <a:lnTo>
                    <a:pt x="965" y="579"/>
                  </a:lnTo>
                  <a:lnTo>
                    <a:pt x="977" y="578"/>
                  </a:lnTo>
                  <a:lnTo>
                    <a:pt x="989" y="576"/>
                  </a:lnTo>
                  <a:lnTo>
                    <a:pt x="1001" y="573"/>
                  </a:lnTo>
                  <a:lnTo>
                    <a:pt x="1014" y="572"/>
                  </a:lnTo>
                  <a:lnTo>
                    <a:pt x="1025" y="571"/>
                  </a:lnTo>
                  <a:lnTo>
                    <a:pt x="1038" y="569"/>
                  </a:lnTo>
                  <a:lnTo>
                    <a:pt x="1039" y="563"/>
                  </a:lnTo>
                  <a:lnTo>
                    <a:pt x="1039" y="561"/>
                  </a:lnTo>
                  <a:lnTo>
                    <a:pt x="1038" y="558"/>
                  </a:lnTo>
                  <a:lnTo>
                    <a:pt x="1036" y="555"/>
                  </a:lnTo>
                  <a:lnTo>
                    <a:pt x="1022" y="555"/>
                  </a:lnTo>
                  <a:lnTo>
                    <a:pt x="1012" y="555"/>
                  </a:lnTo>
                  <a:lnTo>
                    <a:pt x="1005" y="555"/>
                  </a:lnTo>
                  <a:lnTo>
                    <a:pt x="999" y="555"/>
                  </a:lnTo>
                  <a:lnTo>
                    <a:pt x="995" y="555"/>
                  </a:lnTo>
                  <a:lnTo>
                    <a:pt x="992" y="555"/>
                  </a:lnTo>
                  <a:lnTo>
                    <a:pt x="989" y="554"/>
                  </a:lnTo>
                  <a:lnTo>
                    <a:pt x="987" y="554"/>
                  </a:lnTo>
                  <a:lnTo>
                    <a:pt x="995" y="552"/>
                  </a:lnTo>
                  <a:lnTo>
                    <a:pt x="1007" y="551"/>
                  </a:lnTo>
                  <a:lnTo>
                    <a:pt x="1018" y="548"/>
                  </a:lnTo>
                  <a:lnTo>
                    <a:pt x="1028" y="542"/>
                  </a:lnTo>
                  <a:lnTo>
                    <a:pt x="1019" y="535"/>
                  </a:lnTo>
                  <a:lnTo>
                    <a:pt x="1012" y="531"/>
                  </a:lnTo>
                  <a:lnTo>
                    <a:pt x="1004" y="528"/>
                  </a:lnTo>
                  <a:lnTo>
                    <a:pt x="997" y="528"/>
                  </a:lnTo>
                  <a:lnTo>
                    <a:pt x="991" y="526"/>
                  </a:lnTo>
                  <a:lnTo>
                    <a:pt x="985" y="524"/>
                  </a:lnTo>
                  <a:lnTo>
                    <a:pt x="981" y="521"/>
                  </a:lnTo>
                  <a:lnTo>
                    <a:pt x="978" y="514"/>
                  </a:lnTo>
                  <a:lnTo>
                    <a:pt x="975" y="514"/>
                  </a:lnTo>
                  <a:lnTo>
                    <a:pt x="974" y="514"/>
                  </a:lnTo>
                  <a:lnTo>
                    <a:pt x="971" y="515"/>
                  </a:lnTo>
                  <a:lnTo>
                    <a:pt x="969" y="515"/>
                  </a:lnTo>
                  <a:lnTo>
                    <a:pt x="951" y="525"/>
                  </a:lnTo>
                  <a:lnTo>
                    <a:pt x="932" y="535"/>
                  </a:lnTo>
                  <a:lnTo>
                    <a:pt x="914" y="545"/>
                  </a:lnTo>
                  <a:lnTo>
                    <a:pt x="895" y="555"/>
                  </a:lnTo>
                  <a:lnTo>
                    <a:pt x="877" y="563"/>
                  </a:lnTo>
                  <a:lnTo>
                    <a:pt x="858" y="573"/>
                  </a:lnTo>
                  <a:lnTo>
                    <a:pt x="840" y="583"/>
                  </a:lnTo>
                  <a:lnTo>
                    <a:pt x="821" y="593"/>
                  </a:lnTo>
                  <a:lnTo>
                    <a:pt x="803" y="603"/>
                  </a:lnTo>
                  <a:lnTo>
                    <a:pt x="785" y="613"/>
                  </a:lnTo>
                  <a:lnTo>
                    <a:pt x="767" y="623"/>
                  </a:lnTo>
                  <a:lnTo>
                    <a:pt x="748" y="632"/>
                  </a:lnTo>
                  <a:lnTo>
                    <a:pt x="730" y="642"/>
                  </a:lnTo>
                  <a:lnTo>
                    <a:pt x="713" y="652"/>
                  </a:lnTo>
                  <a:lnTo>
                    <a:pt x="694" y="662"/>
                  </a:lnTo>
                  <a:lnTo>
                    <a:pt x="676" y="672"/>
                  </a:lnTo>
                  <a:lnTo>
                    <a:pt x="670" y="676"/>
                  </a:lnTo>
                  <a:lnTo>
                    <a:pt x="664" y="678"/>
                  </a:lnTo>
                  <a:lnTo>
                    <a:pt x="657" y="682"/>
                  </a:lnTo>
                  <a:lnTo>
                    <a:pt x="647" y="693"/>
                  </a:lnTo>
                  <a:lnTo>
                    <a:pt x="630" y="707"/>
                  </a:lnTo>
                  <a:lnTo>
                    <a:pt x="611" y="719"/>
                  </a:lnTo>
                  <a:lnTo>
                    <a:pt x="593" y="726"/>
                  </a:lnTo>
                  <a:lnTo>
                    <a:pt x="574" y="732"/>
                  </a:lnTo>
                  <a:lnTo>
                    <a:pt x="554" y="733"/>
                  </a:lnTo>
                  <a:lnTo>
                    <a:pt x="536" y="730"/>
                  </a:lnTo>
                  <a:lnTo>
                    <a:pt x="516" y="726"/>
                  </a:lnTo>
                  <a:lnTo>
                    <a:pt x="497" y="716"/>
                  </a:lnTo>
                  <a:lnTo>
                    <a:pt x="482" y="703"/>
                  </a:lnTo>
                  <a:lnTo>
                    <a:pt x="469" y="689"/>
                  </a:lnTo>
                  <a:lnTo>
                    <a:pt x="459" y="673"/>
                  </a:lnTo>
                  <a:lnTo>
                    <a:pt x="450" y="656"/>
                  </a:lnTo>
                  <a:lnTo>
                    <a:pt x="445" y="640"/>
                  </a:lnTo>
                  <a:lnTo>
                    <a:pt x="442" y="625"/>
                  </a:lnTo>
                  <a:lnTo>
                    <a:pt x="440" y="611"/>
                  </a:lnTo>
                  <a:lnTo>
                    <a:pt x="442" y="599"/>
                  </a:lnTo>
                  <a:lnTo>
                    <a:pt x="456" y="566"/>
                  </a:lnTo>
                  <a:lnTo>
                    <a:pt x="476" y="539"/>
                  </a:lnTo>
                  <a:lnTo>
                    <a:pt x="500" y="519"/>
                  </a:lnTo>
                  <a:lnTo>
                    <a:pt x="527" y="505"/>
                  </a:lnTo>
                  <a:lnTo>
                    <a:pt x="556" y="499"/>
                  </a:lnTo>
                  <a:lnTo>
                    <a:pt x="584" y="499"/>
                  </a:lnTo>
                  <a:lnTo>
                    <a:pt x="611" y="508"/>
                  </a:lnTo>
                  <a:lnTo>
                    <a:pt x="637" y="524"/>
                  </a:lnTo>
                  <a:lnTo>
                    <a:pt x="639" y="524"/>
                  </a:lnTo>
                  <a:lnTo>
                    <a:pt x="637" y="524"/>
                  </a:lnTo>
                  <a:lnTo>
                    <a:pt x="636" y="524"/>
                  </a:lnTo>
                  <a:lnTo>
                    <a:pt x="637" y="524"/>
                  </a:lnTo>
                  <a:lnTo>
                    <a:pt x="659" y="512"/>
                  </a:lnTo>
                  <a:lnTo>
                    <a:pt x="683" y="502"/>
                  </a:lnTo>
                  <a:lnTo>
                    <a:pt x="706" y="491"/>
                  </a:lnTo>
                  <a:lnTo>
                    <a:pt x="730" y="479"/>
                  </a:lnTo>
                  <a:lnTo>
                    <a:pt x="754" y="469"/>
                  </a:lnTo>
                  <a:lnTo>
                    <a:pt x="777" y="458"/>
                  </a:lnTo>
                  <a:lnTo>
                    <a:pt x="800" y="445"/>
                  </a:lnTo>
                  <a:lnTo>
                    <a:pt x="821" y="432"/>
                  </a:lnTo>
                  <a:lnTo>
                    <a:pt x="821" y="432"/>
                  </a:lnTo>
                  <a:close/>
                </a:path>
              </a:pathLst>
            </a:custGeom>
            <a:solidFill>
              <a:srgbClr val="33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30" name="Freeform 16"/>
            <p:cNvSpPr>
              <a:spLocks/>
            </p:cNvSpPr>
            <p:nvPr/>
          </p:nvSpPr>
          <p:spPr bwMode="auto">
            <a:xfrm>
              <a:off x="4913313" y="5508625"/>
              <a:ext cx="88900" cy="11113"/>
            </a:xfrm>
            <a:custGeom>
              <a:avLst/>
              <a:gdLst>
                <a:gd name="T0" fmla="*/ 1 w 61"/>
                <a:gd name="T1" fmla="*/ 7 h 7"/>
                <a:gd name="T2" fmla="*/ 0 w 61"/>
                <a:gd name="T3" fmla="*/ 5 h 7"/>
                <a:gd name="T4" fmla="*/ 0 w 61"/>
                <a:gd name="T5" fmla="*/ 4 h 7"/>
                <a:gd name="T6" fmla="*/ 0 w 61"/>
                <a:gd name="T7" fmla="*/ 2 h 7"/>
                <a:gd name="T8" fmla="*/ 0 w 61"/>
                <a:gd name="T9" fmla="*/ 1 h 7"/>
                <a:gd name="T10" fmla="*/ 7 w 61"/>
                <a:gd name="T11" fmla="*/ 1 h 7"/>
                <a:gd name="T12" fmla="*/ 15 w 61"/>
                <a:gd name="T13" fmla="*/ 1 h 7"/>
                <a:gd name="T14" fmla="*/ 23 w 61"/>
                <a:gd name="T15" fmla="*/ 1 h 7"/>
                <a:gd name="T16" fmla="*/ 30 w 61"/>
                <a:gd name="T17" fmla="*/ 0 h 7"/>
                <a:gd name="T18" fmla="*/ 37 w 61"/>
                <a:gd name="T19" fmla="*/ 0 h 7"/>
                <a:gd name="T20" fmla="*/ 45 w 61"/>
                <a:gd name="T21" fmla="*/ 0 h 7"/>
                <a:gd name="T22" fmla="*/ 53 w 61"/>
                <a:gd name="T23" fmla="*/ 0 h 7"/>
                <a:gd name="T24" fmla="*/ 60 w 61"/>
                <a:gd name="T25" fmla="*/ 0 h 7"/>
                <a:gd name="T26" fmla="*/ 61 w 61"/>
                <a:gd name="T27" fmla="*/ 1 h 7"/>
                <a:gd name="T28" fmla="*/ 61 w 61"/>
                <a:gd name="T29" fmla="*/ 1 h 7"/>
                <a:gd name="T30" fmla="*/ 60 w 61"/>
                <a:gd name="T31" fmla="*/ 4 h 7"/>
                <a:gd name="T32" fmla="*/ 58 w 61"/>
                <a:gd name="T33" fmla="*/ 7 h 7"/>
                <a:gd name="T34" fmla="*/ 51 w 61"/>
                <a:gd name="T35" fmla="*/ 7 h 7"/>
                <a:gd name="T36" fmla="*/ 44 w 61"/>
                <a:gd name="T37" fmla="*/ 7 h 7"/>
                <a:gd name="T38" fmla="*/ 37 w 61"/>
                <a:gd name="T39" fmla="*/ 7 h 7"/>
                <a:gd name="T40" fmla="*/ 30 w 61"/>
                <a:gd name="T41" fmla="*/ 7 h 7"/>
                <a:gd name="T42" fmla="*/ 23 w 61"/>
                <a:gd name="T43" fmla="*/ 7 h 7"/>
                <a:gd name="T44" fmla="*/ 15 w 61"/>
                <a:gd name="T45" fmla="*/ 7 h 7"/>
                <a:gd name="T46" fmla="*/ 8 w 61"/>
                <a:gd name="T47" fmla="*/ 7 h 7"/>
                <a:gd name="T48" fmla="*/ 1 w 61"/>
                <a:gd name="T4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1" h="7">
                  <a:moveTo>
                    <a:pt x="1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7" y="1"/>
                  </a:lnTo>
                  <a:lnTo>
                    <a:pt x="15" y="1"/>
                  </a:lnTo>
                  <a:lnTo>
                    <a:pt x="23" y="1"/>
                  </a:lnTo>
                  <a:lnTo>
                    <a:pt x="30" y="0"/>
                  </a:lnTo>
                  <a:lnTo>
                    <a:pt x="37" y="0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60" y="0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0" y="4"/>
                  </a:lnTo>
                  <a:lnTo>
                    <a:pt x="58" y="7"/>
                  </a:lnTo>
                  <a:lnTo>
                    <a:pt x="51" y="7"/>
                  </a:lnTo>
                  <a:lnTo>
                    <a:pt x="44" y="7"/>
                  </a:lnTo>
                  <a:lnTo>
                    <a:pt x="37" y="7"/>
                  </a:lnTo>
                  <a:lnTo>
                    <a:pt x="30" y="7"/>
                  </a:lnTo>
                  <a:lnTo>
                    <a:pt x="23" y="7"/>
                  </a:lnTo>
                  <a:lnTo>
                    <a:pt x="15" y="7"/>
                  </a:lnTo>
                  <a:lnTo>
                    <a:pt x="8" y="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31" name="Freeform 17"/>
            <p:cNvSpPr>
              <a:spLocks/>
            </p:cNvSpPr>
            <p:nvPr/>
          </p:nvSpPr>
          <p:spPr bwMode="auto">
            <a:xfrm>
              <a:off x="4614863" y="4838700"/>
              <a:ext cx="1296987" cy="687388"/>
            </a:xfrm>
            <a:custGeom>
              <a:avLst/>
              <a:gdLst>
                <a:gd name="T0" fmla="*/ 5 w 885"/>
                <a:gd name="T1" fmla="*/ 326 h 433"/>
                <a:gd name="T2" fmla="*/ 193 w 885"/>
                <a:gd name="T3" fmla="*/ 223 h 433"/>
                <a:gd name="T4" fmla="*/ 461 w 885"/>
                <a:gd name="T5" fmla="*/ 90 h 433"/>
                <a:gd name="T6" fmla="*/ 625 w 885"/>
                <a:gd name="T7" fmla="*/ 4 h 433"/>
                <a:gd name="T8" fmla="*/ 725 w 885"/>
                <a:gd name="T9" fmla="*/ 1 h 433"/>
                <a:gd name="T10" fmla="*/ 836 w 885"/>
                <a:gd name="T11" fmla="*/ 0 h 433"/>
                <a:gd name="T12" fmla="*/ 847 w 885"/>
                <a:gd name="T13" fmla="*/ 17 h 433"/>
                <a:gd name="T14" fmla="*/ 832 w 885"/>
                <a:gd name="T15" fmla="*/ 30 h 433"/>
                <a:gd name="T16" fmla="*/ 825 w 885"/>
                <a:gd name="T17" fmla="*/ 20 h 433"/>
                <a:gd name="T18" fmla="*/ 815 w 885"/>
                <a:gd name="T19" fmla="*/ 38 h 433"/>
                <a:gd name="T20" fmla="*/ 790 w 885"/>
                <a:gd name="T21" fmla="*/ 23 h 433"/>
                <a:gd name="T22" fmla="*/ 785 w 885"/>
                <a:gd name="T23" fmla="*/ 40 h 433"/>
                <a:gd name="T24" fmla="*/ 760 w 885"/>
                <a:gd name="T25" fmla="*/ 38 h 433"/>
                <a:gd name="T26" fmla="*/ 750 w 885"/>
                <a:gd name="T27" fmla="*/ 31 h 433"/>
                <a:gd name="T28" fmla="*/ 729 w 885"/>
                <a:gd name="T29" fmla="*/ 51 h 433"/>
                <a:gd name="T30" fmla="*/ 716 w 885"/>
                <a:gd name="T31" fmla="*/ 30 h 433"/>
                <a:gd name="T32" fmla="*/ 708 w 885"/>
                <a:gd name="T33" fmla="*/ 64 h 433"/>
                <a:gd name="T34" fmla="*/ 688 w 885"/>
                <a:gd name="T35" fmla="*/ 41 h 433"/>
                <a:gd name="T36" fmla="*/ 666 w 885"/>
                <a:gd name="T37" fmla="*/ 82 h 433"/>
                <a:gd name="T38" fmla="*/ 655 w 885"/>
                <a:gd name="T39" fmla="*/ 52 h 433"/>
                <a:gd name="T40" fmla="*/ 649 w 885"/>
                <a:gd name="T41" fmla="*/ 98 h 433"/>
                <a:gd name="T42" fmla="*/ 629 w 885"/>
                <a:gd name="T43" fmla="*/ 75 h 433"/>
                <a:gd name="T44" fmla="*/ 629 w 885"/>
                <a:gd name="T45" fmla="*/ 111 h 433"/>
                <a:gd name="T46" fmla="*/ 602 w 885"/>
                <a:gd name="T47" fmla="*/ 88 h 433"/>
                <a:gd name="T48" fmla="*/ 599 w 885"/>
                <a:gd name="T49" fmla="*/ 108 h 433"/>
                <a:gd name="T50" fmla="*/ 574 w 885"/>
                <a:gd name="T51" fmla="*/ 111 h 433"/>
                <a:gd name="T52" fmla="*/ 564 w 885"/>
                <a:gd name="T53" fmla="*/ 94 h 433"/>
                <a:gd name="T54" fmla="*/ 554 w 885"/>
                <a:gd name="T55" fmla="*/ 151 h 433"/>
                <a:gd name="T56" fmla="*/ 538 w 885"/>
                <a:gd name="T57" fmla="*/ 104 h 433"/>
                <a:gd name="T58" fmla="*/ 534 w 885"/>
                <a:gd name="T59" fmla="*/ 161 h 433"/>
                <a:gd name="T60" fmla="*/ 508 w 885"/>
                <a:gd name="T61" fmla="*/ 119 h 433"/>
                <a:gd name="T62" fmla="*/ 507 w 885"/>
                <a:gd name="T63" fmla="*/ 162 h 433"/>
                <a:gd name="T64" fmla="*/ 475 w 885"/>
                <a:gd name="T65" fmla="*/ 152 h 433"/>
                <a:gd name="T66" fmla="*/ 465 w 885"/>
                <a:gd name="T67" fmla="*/ 198 h 433"/>
                <a:gd name="T68" fmla="*/ 437 w 885"/>
                <a:gd name="T69" fmla="*/ 166 h 433"/>
                <a:gd name="T70" fmla="*/ 418 w 885"/>
                <a:gd name="T71" fmla="*/ 222 h 433"/>
                <a:gd name="T72" fmla="*/ 405 w 885"/>
                <a:gd name="T73" fmla="*/ 178 h 433"/>
                <a:gd name="T74" fmla="*/ 397 w 885"/>
                <a:gd name="T75" fmla="*/ 233 h 433"/>
                <a:gd name="T76" fmla="*/ 375 w 885"/>
                <a:gd name="T77" fmla="*/ 201 h 433"/>
                <a:gd name="T78" fmla="*/ 373 w 885"/>
                <a:gd name="T79" fmla="*/ 236 h 433"/>
                <a:gd name="T80" fmla="*/ 348 w 885"/>
                <a:gd name="T81" fmla="*/ 229 h 433"/>
                <a:gd name="T82" fmla="*/ 338 w 885"/>
                <a:gd name="T83" fmla="*/ 265 h 433"/>
                <a:gd name="T84" fmla="*/ 315 w 885"/>
                <a:gd name="T85" fmla="*/ 228 h 433"/>
                <a:gd name="T86" fmla="*/ 308 w 885"/>
                <a:gd name="T87" fmla="*/ 279 h 433"/>
                <a:gd name="T88" fmla="*/ 280 w 885"/>
                <a:gd name="T89" fmla="*/ 255 h 433"/>
                <a:gd name="T90" fmla="*/ 276 w 885"/>
                <a:gd name="T91" fmla="*/ 298 h 433"/>
                <a:gd name="T92" fmla="*/ 251 w 885"/>
                <a:gd name="T93" fmla="*/ 258 h 433"/>
                <a:gd name="T94" fmla="*/ 248 w 885"/>
                <a:gd name="T95" fmla="*/ 298 h 433"/>
                <a:gd name="T96" fmla="*/ 223 w 885"/>
                <a:gd name="T97" fmla="*/ 298 h 433"/>
                <a:gd name="T98" fmla="*/ 213 w 885"/>
                <a:gd name="T99" fmla="*/ 295 h 433"/>
                <a:gd name="T100" fmla="*/ 196 w 885"/>
                <a:gd name="T101" fmla="*/ 340 h 433"/>
                <a:gd name="T102" fmla="*/ 186 w 885"/>
                <a:gd name="T103" fmla="*/ 329 h 433"/>
                <a:gd name="T104" fmla="*/ 157 w 885"/>
                <a:gd name="T105" fmla="*/ 326 h 433"/>
                <a:gd name="T106" fmla="*/ 130 w 885"/>
                <a:gd name="T107" fmla="*/ 362 h 433"/>
                <a:gd name="T108" fmla="*/ 121 w 885"/>
                <a:gd name="T109" fmla="*/ 329 h 433"/>
                <a:gd name="T110" fmla="*/ 121 w 885"/>
                <a:gd name="T111" fmla="*/ 367 h 433"/>
                <a:gd name="T112" fmla="*/ 100 w 885"/>
                <a:gd name="T113" fmla="*/ 366 h 433"/>
                <a:gd name="T114" fmla="*/ 90 w 885"/>
                <a:gd name="T115" fmla="*/ 355 h 433"/>
                <a:gd name="T116" fmla="*/ 67 w 885"/>
                <a:gd name="T117" fmla="*/ 406 h 433"/>
                <a:gd name="T118" fmla="*/ 57 w 885"/>
                <a:gd name="T119" fmla="*/ 396 h 433"/>
                <a:gd name="T120" fmla="*/ 43 w 885"/>
                <a:gd name="T121" fmla="*/ 420 h 433"/>
                <a:gd name="T122" fmla="*/ 33 w 885"/>
                <a:gd name="T123" fmla="*/ 383 h 433"/>
                <a:gd name="T124" fmla="*/ 23 w 885"/>
                <a:gd name="T125" fmla="*/ 433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85" h="433">
                  <a:moveTo>
                    <a:pt x="23" y="433"/>
                  </a:moveTo>
                  <a:lnTo>
                    <a:pt x="24" y="403"/>
                  </a:lnTo>
                  <a:lnTo>
                    <a:pt x="24" y="379"/>
                  </a:lnTo>
                  <a:lnTo>
                    <a:pt x="20" y="356"/>
                  </a:lnTo>
                  <a:lnTo>
                    <a:pt x="9" y="333"/>
                  </a:lnTo>
                  <a:lnTo>
                    <a:pt x="7" y="330"/>
                  </a:lnTo>
                  <a:lnTo>
                    <a:pt x="5" y="326"/>
                  </a:lnTo>
                  <a:lnTo>
                    <a:pt x="2" y="323"/>
                  </a:lnTo>
                  <a:lnTo>
                    <a:pt x="0" y="320"/>
                  </a:lnTo>
                  <a:lnTo>
                    <a:pt x="39" y="300"/>
                  </a:lnTo>
                  <a:lnTo>
                    <a:pt x="77" y="281"/>
                  </a:lnTo>
                  <a:lnTo>
                    <a:pt x="116" y="262"/>
                  </a:lnTo>
                  <a:lnTo>
                    <a:pt x="154" y="242"/>
                  </a:lnTo>
                  <a:lnTo>
                    <a:pt x="193" y="223"/>
                  </a:lnTo>
                  <a:lnTo>
                    <a:pt x="230" y="204"/>
                  </a:lnTo>
                  <a:lnTo>
                    <a:pt x="268" y="185"/>
                  </a:lnTo>
                  <a:lnTo>
                    <a:pt x="307" y="165"/>
                  </a:lnTo>
                  <a:lnTo>
                    <a:pt x="345" y="147"/>
                  </a:lnTo>
                  <a:lnTo>
                    <a:pt x="384" y="127"/>
                  </a:lnTo>
                  <a:lnTo>
                    <a:pt x="422" y="108"/>
                  </a:lnTo>
                  <a:lnTo>
                    <a:pt x="461" y="90"/>
                  </a:lnTo>
                  <a:lnTo>
                    <a:pt x="499" y="70"/>
                  </a:lnTo>
                  <a:lnTo>
                    <a:pt x="538" y="51"/>
                  </a:lnTo>
                  <a:lnTo>
                    <a:pt x="578" y="31"/>
                  </a:lnTo>
                  <a:lnTo>
                    <a:pt x="616" y="13"/>
                  </a:lnTo>
                  <a:lnTo>
                    <a:pt x="619" y="8"/>
                  </a:lnTo>
                  <a:lnTo>
                    <a:pt x="622" y="5"/>
                  </a:lnTo>
                  <a:lnTo>
                    <a:pt x="625" y="4"/>
                  </a:lnTo>
                  <a:lnTo>
                    <a:pt x="631" y="3"/>
                  </a:lnTo>
                  <a:lnTo>
                    <a:pt x="646" y="3"/>
                  </a:lnTo>
                  <a:lnTo>
                    <a:pt x="662" y="3"/>
                  </a:lnTo>
                  <a:lnTo>
                    <a:pt x="678" y="3"/>
                  </a:lnTo>
                  <a:lnTo>
                    <a:pt x="693" y="3"/>
                  </a:lnTo>
                  <a:lnTo>
                    <a:pt x="709" y="1"/>
                  </a:lnTo>
                  <a:lnTo>
                    <a:pt x="725" y="1"/>
                  </a:lnTo>
                  <a:lnTo>
                    <a:pt x="740" y="1"/>
                  </a:lnTo>
                  <a:lnTo>
                    <a:pt x="756" y="1"/>
                  </a:lnTo>
                  <a:lnTo>
                    <a:pt x="772" y="1"/>
                  </a:lnTo>
                  <a:lnTo>
                    <a:pt x="789" y="0"/>
                  </a:lnTo>
                  <a:lnTo>
                    <a:pt x="805" y="0"/>
                  </a:lnTo>
                  <a:lnTo>
                    <a:pt x="820" y="0"/>
                  </a:lnTo>
                  <a:lnTo>
                    <a:pt x="836" y="0"/>
                  </a:lnTo>
                  <a:lnTo>
                    <a:pt x="853" y="0"/>
                  </a:lnTo>
                  <a:lnTo>
                    <a:pt x="869" y="1"/>
                  </a:lnTo>
                  <a:lnTo>
                    <a:pt x="885" y="1"/>
                  </a:lnTo>
                  <a:lnTo>
                    <a:pt x="876" y="8"/>
                  </a:lnTo>
                  <a:lnTo>
                    <a:pt x="867" y="14"/>
                  </a:lnTo>
                  <a:lnTo>
                    <a:pt x="857" y="17"/>
                  </a:lnTo>
                  <a:lnTo>
                    <a:pt x="847" y="17"/>
                  </a:lnTo>
                  <a:lnTo>
                    <a:pt x="846" y="18"/>
                  </a:lnTo>
                  <a:lnTo>
                    <a:pt x="846" y="21"/>
                  </a:lnTo>
                  <a:lnTo>
                    <a:pt x="846" y="23"/>
                  </a:lnTo>
                  <a:lnTo>
                    <a:pt x="846" y="25"/>
                  </a:lnTo>
                  <a:lnTo>
                    <a:pt x="839" y="28"/>
                  </a:lnTo>
                  <a:lnTo>
                    <a:pt x="836" y="28"/>
                  </a:lnTo>
                  <a:lnTo>
                    <a:pt x="832" y="30"/>
                  </a:lnTo>
                  <a:lnTo>
                    <a:pt x="829" y="28"/>
                  </a:lnTo>
                  <a:lnTo>
                    <a:pt x="829" y="27"/>
                  </a:lnTo>
                  <a:lnTo>
                    <a:pt x="829" y="24"/>
                  </a:lnTo>
                  <a:lnTo>
                    <a:pt x="829" y="23"/>
                  </a:lnTo>
                  <a:lnTo>
                    <a:pt x="827" y="21"/>
                  </a:lnTo>
                  <a:lnTo>
                    <a:pt x="826" y="21"/>
                  </a:lnTo>
                  <a:lnTo>
                    <a:pt x="825" y="20"/>
                  </a:lnTo>
                  <a:lnTo>
                    <a:pt x="822" y="20"/>
                  </a:lnTo>
                  <a:lnTo>
                    <a:pt x="820" y="20"/>
                  </a:lnTo>
                  <a:lnTo>
                    <a:pt x="820" y="23"/>
                  </a:lnTo>
                  <a:lnTo>
                    <a:pt x="822" y="27"/>
                  </a:lnTo>
                  <a:lnTo>
                    <a:pt x="822" y="30"/>
                  </a:lnTo>
                  <a:lnTo>
                    <a:pt x="822" y="34"/>
                  </a:lnTo>
                  <a:lnTo>
                    <a:pt x="815" y="38"/>
                  </a:lnTo>
                  <a:lnTo>
                    <a:pt x="810" y="40"/>
                  </a:lnTo>
                  <a:lnTo>
                    <a:pt x="806" y="41"/>
                  </a:lnTo>
                  <a:lnTo>
                    <a:pt x="799" y="42"/>
                  </a:lnTo>
                  <a:lnTo>
                    <a:pt x="798" y="41"/>
                  </a:lnTo>
                  <a:lnTo>
                    <a:pt x="796" y="38"/>
                  </a:lnTo>
                  <a:lnTo>
                    <a:pt x="793" y="32"/>
                  </a:lnTo>
                  <a:lnTo>
                    <a:pt x="790" y="23"/>
                  </a:lnTo>
                  <a:lnTo>
                    <a:pt x="789" y="23"/>
                  </a:lnTo>
                  <a:lnTo>
                    <a:pt x="788" y="23"/>
                  </a:lnTo>
                  <a:lnTo>
                    <a:pt x="786" y="23"/>
                  </a:lnTo>
                  <a:lnTo>
                    <a:pt x="785" y="23"/>
                  </a:lnTo>
                  <a:lnTo>
                    <a:pt x="785" y="28"/>
                  </a:lnTo>
                  <a:lnTo>
                    <a:pt x="785" y="34"/>
                  </a:lnTo>
                  <a:lnTo>
                    <a:pt x="785" y="40"/>
                  </a:lnTo>
                  <a:lnTo>
                    <a:pt x="786" y="45"/>
                  </a:lnTo>
                  <a:lnTo>
                    <a:pt x="782" y="47"/>
                  </a:lnTo>
                  <a:lnTo>
                    <a:pt x="778" y="48"/>
                  </a:lnTo>
                  <a:lnTo>
                    <a:pt x="772" y="48"/>
                  </a:lnTo>
                  <a:lnTo>
                    <a:pt x="763" y="50"/>
                  </a:lnTo>
                  <a:lnTo>
                    <a:pt x="762" y="44"/>
                  </a:lnTo>
                  <a:lnTo>
                    <a:pt x="760" y="38"/>
                  </a:lnTo>
                  <a:lnTo>
                    <a:pt x="759" y="32"/>
                  </a:lnTo>
                  <a:lnTo>
                    <a:pt x="758" y="27"/>
                  </a:lnTo>
                  <a:lnTo>
                    <a:pt x="756" y="25"/>
                  </a:lnTo>
                  <a:lnTo>
                    <a:pt x="755" y="25"/>
                  </a:lnTo>
                  <a:lnTo>
                    <a:pt x="752" y="25"/>
                  </a:lnTo>
                  <a:lnTo>
                    <a:pt x="750" y="24"/>
                  </a:lnTo>
                  <a:lnTo>
                    <a:pt x="750" y="31"/>
                  </a:lnTo>
                  <a:lnTo>
                    <a:pt x="752" y="37"/>
                  </a:lnTo>
                  <a:lnTo>
                    <a:pt x="752" y="44"/>
                  </a:lnTo>
                  <a:lnTo>
                    <a:pt x="752" y="51"/>
                  </a:lnTo>
                  <a:lnTo>
                    <a:pt x="746" y="51"/>
                  </a:lnTo>
                  <a:lnTo>
                    <a:pt x="740" y="51"/>
                  </a:lnTo>
                  <a:lnTo>
                    <a:pt x="735" y="51"/>
                  </a:lnTo>
                  <a:lnTo>
                    <a:pt x="729" y="51"/>
                  </a:lnTo>
                  <a:lnTo>
                    <a:pt x="728" y="45"/>
                  </a:lnTo>
                  <a:lnTo>
                    <a:pt x="725" y="40"/>
                  </a:lnTo>
                  <a:lnTo>
                    <a:pt x="723" y="35"/>
                  </a:lnTo>
                  <a:lnTo>
                    <a:pt x="721" y="30"/>
                  </a:lnTo>
                  <a:lnTo>
                    <a:pt x="719" y="30"/>
                  </a:lnTo>
                  <a:lnTo>
                    <a:pt x="718" y="30"/>
                  </a:lnTo>
                  <a:lnTo>
                    <a:pt x="716" y="30"/>
                  </a:lnTo>
                  <a:lnTo>
                    <a:pt x="715" y="31"/>
                  </a:lnTo>
                  <a:lnTo>
                    <a:pt x="716" y="38"/>
                  </a:lnTo>
                  <a:lnTo>
                    <a:pt x="718" y="44"/>
                  </a:lnTo>
                  <a:lnTo>
                    <a:pt x="718" y="51"/>
                  </a:lnTo>
                  <a:lnTo>
                    <a:pt x="719" y="58"/>
                  </a:lnTo>
                  <a:lnTo>
                    <a:pt x="712" y="62"/>
                  </a:lnTo>
                  <a:lnTo>
                    <a:pt x="708" y="64"/>
                  </a:lnTo>
                  <a:lnTo>
                    <a:pt x="703" y="65"/>
                  </a:lnTo>
                  <a:lnTo>
                    <a:pt x="696" y="67"/>
                  </a:lnTo>
                  <a:lnTo>
                    <a:pt x="695" y="60"/>
                  </a:lnTo>
                  <a:lnTo>
                    <a:pt x="692" y="54"/>
                  </a:lnTo>
                  <a:lnTo>
                    <a:pt x="691" y="47"/>
                  </a:lnTo>
                  <a:lnTo>
                    <a:pt x="689" y="41"/>
                  </a:lnTo>
                  <a:lnTo>
                    <a:pt x="688" y="41"/>
                  </a:lnTo>
                  <a:lnTo>
                    <a:pt x="686" y="41"/>
                  </a:lnTo>
                  <a:lnTo>
                    <a:pt x="685" y="41"/>
                  </a:lnTo>
                  <a:lnTo>
                    <a:pt x="683" y="41"/>
                  </a:lnTo>
                  <a:lnTo>
                    <a:pt x="686" y="52"/>
                  </a:lnTo>
                  <a:lnTo>
                    <a:pt x="686" y="67"/>
                  </a:lnTo>
                  <a:lnTo>
                    <a:pt x="682" y="78"/>
                  </a:lnTo>
                  <a:lnTo>
                    <a:pt x="666" y="82"/>
                  </a:lnTo>
                  <a:lnTo>
                    <a:pt x="665" y="75"/>
                  </a:lnTo>
                  <a:lnTo>
                    <a:pt x="663" y="68"/>
                  </a:lnTo>
                  <a:lnTo>
                    <a:pt x="661" y="60"/>
                  </a:lnTo>
                  <a:lnTo>
                    <a:pt x="659" y="52"/>
                  </a:lnTo>
                  <a:lnTo>
                    <a:pt x="658" y="52"/>
                  </a:lnTo>
                  <a:lnTo>
                    <a:pt x="656" y="52"/>
                  </a:lnTo>
                  <a:lnTo>
                    <a:pt x="655" y="52"/>
                  </a:lnTo>
                  <a:lnTo>
                    <a:pt x="653" y="52"/>
                  </a:lnTo>
                  <a:lnTo>
                    <a:pt x="655" y="62"/>
                  </a:lnTo>
                  <a:lnTo>
                    <a:pt x="656" y="72"/>
                  </a:lnTo>
                  <a:lnTo>
                    <a:pt x="656" y="82"/>
                  </a:lnTo>
                  <a:lnTo>
                    <a:pt x="658" y="91"/>
                  </a:lnTo>
                  <a:lnTo>
                    <a:pt x="653" y="94"/>
                  </a:lnTo>
                  <a:lnTo>
                    <a:pt x="649" y="98"/>
                  </a:lnTo>
                  <a:lnTo>
                    <a:pt x="645" y="102"/>
                  </a:lnTo>
                  <a:lnTo>
                    <a:pt x="641" y="105"/>
                  </a:lnTo>
                  <a:lnTo>
                    <a:pt x="638" y="98"/>
                  </a:lnTo>
                  <a:lnTo>
                    <a:pt x="635" y="92"/>
                  </a:lnTo>
                  <a:lnTo>
                    <a:pt x="634" y="87"/>
                  </a:lnTo>
                  <a:lnTo>
                    <a:pt x="631" y="75"/>
                  </a:lnTo>
                  <a:lnTo>
                    <a:pt x="629" y="75"/>
                  </a:lnTo>
                  <a:lnTo>
                    <a:pt x="628" y="74"/>
                  </a:lnTo>
                  <a:lnTo>
                    <a:pt x="626" y="74"/>
                  </a:lnTo>
                  <a:lnTo>
                    <a:pt x="625" y="74"/>
                  </a:lnTo>
                  <a:lnTo>
                    <a:pt x="626" y="82"/>
                  </a:lnTo>
                  <a:lnTo>
                    <a:pt x="628" y="92"/>
                  </a:lnTo>
                  <a:lnTo>
                    <a:pt x="628" y="101"/>
                  </a:lnTo>
                  <a:lnTo>
                    <a:pt x="629" y="111"/>
                  </a:lnTo>
                  <a:lnTo>
                    <a:pt x="625" y="112"/>
                  </a:lnTo>
                  <a:lnTo>
                    <a:pt x="621" y="115"/>
                  </a:lnTo>
                  <a:lnTo>
                    <a:pt x="616" y="117"/>
                  </a:lnTo>
                  <a:lnTo>
                    <a:pt x="614" y="119"/>
                  </a:lnTo>
                  <a:lnTo>
                    <a:pt x="608" y="112"/>
                  </a:lnTo>
                  <a:lnTo>
                    <a:pt x="604" y="99"/>
                  </a:lnTo>
                  <a:lnTo>
                    <a:pt x="602" y="88"/>
                  </a:lnTo>
                  <a:lnTo>
                    <a:pt x="602" y="81"/>
                  </a:lnTo>
                  <a:lnTo>
                    <a:pt x="601" y="80"/>
                  </a:lnTo>
                  <a:lnTo>
                    <a:pt x="599" y="80"/>
                  </a:lnTo>
                  <a:lnTo>
                    <a:pt x="598" y="80"/>
                  </a:lnTo>
                  <a:lnTo>
                    <a:pt x="596" y="81"/>
                  </a:lnTo>
                  <a:lnTo>
                    <a:pt x="598" y="98"/>
                  </a:lnTo>
                  <a:lnTo>
                    <a:pt x="599" y="108"/>
                  </a:lnTo>
                  <a:lnTo>
                    <a:pt x="601" y="115"/>
                  </a:lnTo>
                  <a:lnTo>
                    <a:pt x="604" y="124"/>
                  </a:lnTo>
                  <a:lnTo>
                    <a:pt x="598" y="128"/>
                  </a:lnTo>
                  <a:lnTo>
                    <a:pt x="591" y="131"/>
                  </a:lnTo>
                  <a:lnTo>
                    <a:pt x="585" y="132"/>
                  </a:lnTo>
                  <a:lnTo>
                    <a:pt x="578" y="132"/>
                  </a:lnTo>
                  <a:lnTo>
                    <a:pt x="574" y="111"/>
                  </a:lnTo>
                  <a:lnTo>
                    <a:pt x="571" y="99"/>
                  </a:lnTo>
                  <a:lnTo>
                    <a:pt x="568" y="95"/>
                  </a:lnTo>
                  <a:lnTo>
                    <a:pt x="566" y="92"/>
                  </a:lnTo>
                  <a:lnTo>
                    <a:pt x="565" y="92"/>
                  </a:lnTo>
                  <a:lnTo>
                    <a:pt x="565" y="92"/>
                  </a:lnTo>
                  <a:lnTo>
                    <a:pt x="565" y="92"/>
                  </a:lnTo>
                  <a:lnTo>
                    <a:pt x="564" y="94"/>
                  </a:lnTo>
                  <a:lnTo>
                    <a:pt x="565" y="105"/>
                  </a:lnTo>
                  <a:lnTo>
                    <a:pt x="566" y="118"/>
                  </a:lnTo>
                  <a:lnTo>
                    <a:pt x="566" y="131"/>
                  </a:lnTo>
                  <a:lnTo>
                    <a:pt x="568" y="144"/>
                  </a:lnTo>
                  <a:lnTo>
                    <a:pt x="562" y="147"/>
                  </a:lnTo>
                  <a:lnTo>
                    <a:pt x="558" y="149"/>
                  </a:lnTo>
                  <a:lnTo>
                    <a:pt x="554" y="151"/>
                  </a:lnTo>
                  <a:lnTo>
                    <a:pt x="549" y="152"/>
                  </a:lnTo>
                  <a:lnTo>
                    <a:pt x="548" y="141"/>
                  </a:lnTo>
                  <a:lnTo>
                    <a:pt x="545" y="128"/>
                  </a:lnTo>
                  <a:lnTo>
                    <a:pt x="544" y="117"/>
                  </a:lnTo>
                  <a:lnTo>
                    <a:pt x="541" y="105"/>
                  </a:lnTo>
                  <a:lnTo>
                    <a:pt x="539" y="105"/>
                  </a:lnTo>
                  <a:lnTo>
                    <a:pt x="538" y="104"/>
                  </a:lnTo>
                  <a:lnTo>
                    <a:pt x="537" y="104"/>
                  </a:lnTo>
                  <a:lnTo>
                    <a:pt x="535" y="104"/>
                  </a:lnTo>
                  <a:lnTo>
                    <a:pt x="537" y="118"/>
                  </a:lnTo>
                  <a:lnTo>
                    <a:pt x="538" y="131"/>
                  </a:lnTo>
                  <a:lnTo>
                    <a:pt x="538" y="145"/>
                  </a:lnTo>
                  <a:lnTo>
                    <a:pt x="539" y="159"/>
                  </a:lnTo>
                  <a:lnTo>
                    <a:pt x="534" y="161"/>
                  </a:lnTo>
                  <a:lnTo>
                    <a:pt x="529" y="164"/>
                  </a:lnTo>
                  <a:lnTo>
                    <a:pt x="524" y="165"/>
                  </a:lnTo>
                  <a:lnTo>
                    <a:pt x="518" y="168"/>
                  </a:lnTo>
                  <a:lnTo>
                    <a:pt x="515" y="156"/>
                  </a:lnTo>
                  <a:lnTo>
                    <a:pt x="514" y="142"/>
                  </a:lnTo>
                  <a:lnTo>
                    <a:pt x="511" y="129"/>
                  </a:lnTo>
                  <a:lnTo>
                    <a:pt x="508" y="119"/>
                  </a:lnTo>
                  <a:lnTo>
                    <a:pt x="507" y="119"/>
                  </a:lnTo>
                  <a:lnTo>
                    <a:pt x="505" y="119"/>
                  </a:lnTo>
                  <a:lnTo>
                    <a:pt x="504" y="119"/>
                  </a:lnTo>
                  <a:lnTo>
                    <a:pt x="502" y="119"/>
                  </a:lnTo>
                  <a:lnTo>
                    <a:pt x="505" y="139"/>
                  </a:lnTo>
                  <a:lnTo>
                    <a:pt x="507" y="151"/>
                  </a:lnTo>
                  <a:lnTo>
                    <a:pt x="507" y="162"/>
                  </a:lnTo>
                  <a:lnTo>
                    <a:pt x="505" y="178"/>
                  </a:lnTo>
                  <a:lnTo>
                    <a:pt x="498" y="182"/>
                  </a:lnTo>
                  <a:lnTo>
                    <a:pt x="494" y="185"/>
                  </a:lnTo>
                  <a:lnTo>
                    <a:pt x="488" y="186"/>
                  </a:lnTo>
                  <a:lnTo>
                    <a:pt x="481" y="188"/>
                  </a:lnTo>
                  <a:lnTo>
                    <a:pt x="477" y="165"/>
                  </a:lnTo>
                  <a:lnTo>
                    <a:pt x="475" y="152"/>
                  </a:lnTo>
                  <a:lnTo>
                    <a:pt x="474" y="148"/>
                  </a:lnTo>
                  <a:lnTo>
                    <a:pt x="472" y="145"/>
                  </a:lnTo>
                  <a:lnTo>
                    <a:pt x="471" y="156"/>
                  </a:lnTo>
                  <a:lnTo>
                    <a:pt x="471" y="169"/>
                  </a:lnTo>
                  <a:lnTo>
                    <a:pt x="471" y="182"/>
                  </a:lnTo>
                  <a:lnTo>
                    <a:pt x="472" y="195"/>
                  </a:lnTo>
                  <a:lnTo>
                    <a:pt x="465" y="198"/>
                  </a:lnTo>
                  <a:lnTo>
                    <a:pt x="458" y="201"/>
                  </a:lnTo>
                  <a:lnTo>
                    <a:pt x="452" y="205"/>
                  </a:lnTo>
                  <a:lnTo>
                    <a:pt x="445" y="208"/>
                  </a:lnTo>
                  <a:lnTo>
                    <a:pt x="445" y="196"/>
                  </a:lnTo>
                  <a:lnTo>
                    <a:pt x="444" y="185"/>
                  </a:lnTo>
                  <a:lnTo>
                    <a:pt x="441" y="175"/>
                  </a:lnTo>
                  <a:lnTo>
                    <a:pt x="437" y="166"/>
                  </a:lnTo>
                  <a:lnTo>
                    <a:pt x="437" y="178"/>
                  </a:lnTo>
                  <a:lnTo>
                    <a:pt x="437" y="191"/>
                  </a:lnTo>
                  <a:lnTo>
                    <a:pt x="435" y="204"/>
                  </a:lnTo>
                  <a:lnTo>
                    <a:pt x="435" y="215"/>
                  </a:lnTo>
                  <a:lnTo>
                    <a:pt x="428" y="218"/>
                  </a:lnTo>
                  <a:lnTo>
                    <a:pt x="424" y="221"/>
                  </a:lnTo>
                  <a:lnTo>
                    <a:pt x="418" y="222"/>
                  </a:lnTo>
                  <a:lnTo>
                    <a:pt x="411" y="223"/>
                  </a:lnTo>
                  <a:lnTo>
                    <a:pt x="411" y="212"/>
                  </a:lnTo>
                  <a:lnTo>
                    <a:pt x="410" y="201"/>
                  </a:lnTo>
                  <a:lnTo>
                    <a:pt x="410" y="189"/>
                  </a:lnTo>
                  <a:lnTo>
                    <a:pt x="408" y="178"/>
                  </a:lnTo>
                  <a:lnTo>
                    <a:pt x="407" y="178"/>
                  </a:lnTo>
                  <a:lnTo>
                    <a:pt x="405" y="178"/>
                  </a:lnTo>
                  <a:lnTo>
                    <a:pt x="404" y="178"/>
                  </a:lnTo>
                  <a:lnTo>
                    <a:pt x="402" y="176"/>
                  </a:lnTo>
                  <a:lnTo>
                    <a:pt x="402" y="191"/>
                  </a:lnTo>
                  <a:lnTo>
                    <a:pt x="402" y="204"/>
                  </a:lnTo>
                  <a:lnTo>
                    <a:pt x="402" y="218"/>
                  </a:lnTo>
                  <a:lnTo>
                    <a:pt x="402" y="231"/>
                  </a:lnTo>
                  <a:lnTo>
                    <a:pt x="397" y="233"/>
                  </a:lnTo>
                  <a:lnTo>
                    <a:pt x="392" y="236"/>
                  </a:lnTo>
                  <a:lnTo>
                    <a:pt x="388" y="238"/>
                  </a:lnTo>
                  <a:lnTo>
                    <a:pt x="382" y="236"/>
                  </a:lnTo>
                  <a:lnTo>
                    <a:pt x="380" y="219"/>
                  </a:lnTo>
                  <a:lnTo>
                    <a:pt x="378" y="209"/>
                  </a:lnTo>
                  <a:lnTo>
                    <a:pt x="377" y="205"/>
                  </a:lnTo>
                  <a:lnTo>
                    <a:pt x="375" y="201"/>
                  </a:lnTo>
                  <a:lnTo>
                    <a:pt x="374" y="199"/>
                  </a:lnTo>
                  <a:lnTo>
                    <a:pt x="373" y="199"/>
                  </a:lnTo>
                  <a:lnTo>
                    <a:pt x="371" y="199"/>
                  </a:lnTo>
                  <a:lnTo>
                    <a:pt x="370" y="199"/>
                  </a:lnTo>
                  <a:lnTo>
                    <a:pt x="371" y="218"/>
                  </a:lnTo>
                  <a:lnTo>
                    <a:pt x="371" y="229"/>
                  </a:lnTo>
                  <a:lnTo>
                    <a:pt x="373" y="236"/>
                  </a:lnTo>
                  <a:lnTo>
                    <a:pt x="374" y="246"/>
                  </a:lnTo>
                  <a:lnTo>
                    <a:pt x="368" y="249"/>
                  </a:lnTo>
                  <a:lnTo>
                    <a:pt x="361" y="252"/>
                  </a:lnTo>
                  <a:lnTo>
                    <a:pt x="355" y="253"/>
                  </a:lnTo>
                  <a:lnTo>
                    <a:pt x="351" y="255"/>
                  </a:lnTo>
                  <a:lnTo>
                    <a:pt x="350" y="242"/>
                  </a:lnTo>
                  <a:lnTo>
                    <a:pt x="348" y="229"/>
                  </a:lnTo>
                  <a:lnTo>
                    <a:pt x="345" y="218"/>
                  </a:lnTo>
                  <a:lnTo>
                    <a:pt x="338" y="214"/>
                  </a:lnTo>
                  <a:lnTo>
                    <a:pt x="340" y="225"/>
                  </a:lnTo>
                  <a:lnTo>
                    <a:pt x="340" y="238"/>
                  </a:lnTo>
                  <a:lnTo>
                    <a:pt x="340" y="251"/>
                  </a:lnTo>
                  <a:lnTo>
                    <a:pt x="341" y="263"/>
                  </a:lnTo>
                  <a:lnTo>
                    <a:pt x="338" y="265"/>
                  </a:lnTo>
                  <a:lnTo>
                    <a:pt x="334" y="268"/>
                  </a:lnTo>
                  <a:lnTo>
                    <a:pt x="330" y="269"/>
                  </a:lnTo>
                  <a:lnTo>
                    <a:pt x="327" y="272"/>
                  </a:lnTo>
                  <a:lnTo>
                    <a:pt x="321" y="263"/>
                  </a:lnTo>
                  <a:lnTo>
                    <a:pt x="318" y="249"/>
                  </a:lnTo>
                  <a:lnTo>
                    <a:pt x="317" y="236"/>
                  </a:lnTo>
                  <a:lnTo>
                    <a:pt x="315" y="228"/>
                  </a:lnTo>
                  <a:lnTo>
                    <a:pt x="314" y="226"/>
                  </a:lnTo>
                  <a:lnTo>
                    <a:pt x="313" y="226"/>
                  </a:lnTo>
                  <a:lnTo>
                    <a:pt x="311" y="226"/>
                  </a:lnTo>
                  <a:lnTo>
                    <a:pt x="310" y="225"/>
                  </a:lnTo>
                  <a:lnTo>
                    <a:pt x="313" y="251"/>
                  </a:lnTo>
                  <a:lnTo>
                    <a:pt x="314" y="266"/>
                  </a:lnTo>
                  <a:lnTo>
                    <a:pt x="308" y="279"/>
                  </a:lnTo>
                  <a:lnTo>
                    <a:pt x="293" y="288"/>
                  </a:lnTo>
                  <a:lnTo>
                    <a:pt x="290" y="279"/>
                  </a:lnTo>
                  <a:lnTo>
                    <a:pt x="287" y="272"/>
                  </a:lnTo>
                  <a:lnTo>
                    <a:pt x="286" y="263"/>
                  </a:lnTo>
                  <a:lnTo>
                    <a:pt x="283" y="256"/>
                  </a:lnTo>
                  <a:lnTo>
                    <a:pt x="281" y="255"/>
                  </a:lnTo>
                  <a:lnTo>
                    <a:pt x="280" y="255"/>
                  </a:lnTo>
                  <a:lnTo>
                    <a:pt x="278" y="255"/>
                  </a:lnTo>
                  <a:lnTo>
                    <a:pt x="277" y="255"/>
                  </a:lnTo>
                  <a:lnTo>
                    <a:pt x="278" y="265"/>
                  </a:lnTo>
                  <a:lnTo>
                    <a:pt x="280" y="275"/>
                  </a:lnTo>
                  <a:lnTo>
                    <a:pt x="280" y="285"/>
                  </a:lnTo>
                  <a:lnTo>
                    <a:pt x="281" y="295"/>
                  </a:lnTo>
                  <a:lnTo>
                    <a:pt x="276" y="298"/>
                  </a:lnTo>
                  <a:lnTo>
                    <a:pt x="271" y="300"/>
                  </a:lnTo>
                  <a:lnTo>
                    <a:pt x="267" y="302"/>
                  </a:lnTo>
                  <a:lnTo>
                    <a:pt x="261" y="303"/>
                  </a:lnTo>
                  <a:lnTo>
                    <a:pt x="258" y="292"/>
                  </a:lnTo>
                  <a:lnTo>
                    <a:pt x="256" y="281"/>
                  </a:lnTo>
                  <a:lnTo>
                    <a:pt x="254" y="269"/>
                  </a:lnTo>
                  <a:lnTo>
                    <a:pt x="251" y="258"/>
                  </a:lnTo>
                  <a:lnTo>
                    <a:pt x="250" y="258"/>
                  </a:lnTo>
                  <a:lnTo>
                    <a:pt x="250" y="256"/>
                  </a:lnTo>
                  <a:lnTo>
                    <a:pt x="248" y="256"/>
                  </a:lnTo>
                  <a:lnTo>
                    <a:pt x="247" y="256"/>
                  </a:lnTo>
                  <a:lnTo>
                    <a:pt x="247" y="276"/>
                  </a:lnTo>
                  <a:lnTo>
                    <a:pt x="247" y="288"/>
                  </a:lnTo>
                  <a:lnTo>
                    <a:pt x="248" y="298"/>
                  </a:lnTo>
                  <a:lnTo>
                    <a:pt x="250" y="312"/>
                  </a:lnTo>
                  <a:lnTo>
                    <a:pt x="243" y="316"/>
                  </a:lnTo>
                  <a:lnTo>
                    <a:pt x="238" y="319"/>
                  </a:lnTo>
                  <a:lnTo>
                    <a:pt x="233" y="320"/>
                  </a:lnTo>
                  <a:lnTo>
                    <a:pt x="227" y="322"/>
                  </a:lnTo>
                  <a:lnTo>
                    <a:pt x="226" y="309"/>
                  </a:lnTo>
                  <a:lnTo>
                    <a:pt x="223" y="298"/>
                  </a:lnTo>
                  <a:lnTo>
                    <a:pt x="221" y="286"/>
                  </a:lnTo>
                  <a:lnTo>
                    <a:pt x="218" y="275"/>
                  </a:lnTo>
                  <a:lnTo>
                    <a:pt x="217" y="275"/>
                  </a:lnTo>
                  <a:lnTo>
                    <a:pt x="214" y="275"/>
                  </a:lnTo>
                  <a:lnTo>
                    <a:pt x="213" y="275"/>
                  </a:lnTo>
                  <a:lnTo>
                    <a:pt x="211" y="275"/>
                  </a:lnTo>
                  <a:lnTo>
                    <a:pt x="213" y="295"/>
                  </a:lnTo>
                  <a:lnTo>
                    <a:pt x="214" y="308"/>
                  </a:lnTo>
                  <a:lnTo>
                    <a:pt x="216" y="318"/>
                  </a:lnTo>
                  <a:lnTo>
                    <a:pt x="218" y="329"/>
                  </a:lnTo>
                  <a:lnTo>
                    <a:pt x="211" y="333"/>
                  </a:lnTo>
                  <a:lnTo>
                    <a:pt x="206" y="336"/>
                  </a:lnTo>
                  <a:lnTo>
                    <a:pt x="201" y="338"/>
                  </a:lnTo>
                  <a:lnTo>
                    <a:pt x="196" y="340"/>
                  </a:lnTo>
                  <a:lnTo>
                    <a:pt x="196" y="326"/>
                  </a:lnTo>
                  <a:lnTo>
                    <a:pt x="193" y="312"/>
                  </a:lnTo>
                  <a:lnTo>
                    <a:pt x="190" y="299"/>
                  </a:lnTo>
                  <a:lnTo>
                    <a:pt x="184" y="290"/>
                  </a:lnTo>
                  <a:lnTo>
                    <a:pt x="184" y="305"/>
                  </a:lnTo>
                  <a:lnTo>
                    <a:pt x="184" y="318"/>
                  </a:lnTo>
                  <a:lnTo>
                    <a:pt x="186" y="329"/>
                  </a:lnTo>
                  <a:lnTo>
                    <a:pt x="190" y="345"/>
                  </a:lnTo>
                  <a:lnTo>
                    <a:pt x="183" y="349"/>
                  </a:lnTo>
                  <a:lnTo>
                    <a:pt x="177" y="352"/>
                  </a:lnTo>
                  <a:lnTo>
                    <a:pt x="170" y="355"/>
                  </a:lnTo>
                  <a:lnTo>
                    <a:pt x="163" y="356"/>
                  </a:lnTo>
                  <a:lnTo>
                    <a:pt x="160" y="342"/>
                  </a:lnTo>
                  <a:lnTo>
                    <a:pt x="157" y="326"/>
                  </a:lnTo>
                  <a:lnTo>
                    <a:pt x="153" y="313"/>
                  </a:lnTo>
                  <a:lnTo>
                    <a:pt x="146" y="306"/>
                  </a:lnTo>
                  <a:lnTo>
                    <a:pt x="149" y="326"/>
                  </a:lnTo>
                  <a:lnTo>
                    <a:pt x="153" y="346"/>
                  </a:lnTo>
                  <a:lnTo>
                    <a:pt x="150" y="362"/>
                  </a:lnTo>
                  <a:lnTo>
                    <a:pt x="131" y="372"/>
                  </a:lnTo>
                  <a:lnTo>
                    <a:pt x="130" y="362"/>
                  </a:lnTo>
                  <a:lnTo>
                    <a:pt x="129" y="352"/>
                  </a:lnTo>
                  <a:lnTo>
                    <a:pt x="127" y="343"/>
                  </a:lnTo>
                  <a:lnTo>
                    <a:pt x="126" y="333"/>
                  </a:lnTo>
                  <a:lnTo>
                    <a:pt x="124" y="332"/>
                  </a:lnTo>
                  <a:lnTo>
                    <a:pt x="124" y="330"/>
                  </a:lnTo>
                  <a:lnTo>
                    <a:pt x="123" y="330"/>
                  </a:lnTo>
                  <a:lnTo>
                    <a:pt x="121" y="329"/>
                  </a:lnTo>
                  <a:lnTo>
                    <a:pt x="120" y="330"/>
                  </a:lnTo>
                  <a:lnTo>
                    <a:pt x="120" y="330"/>
                  </a:lnTo>
                  <a:lnTo>
                    <a:pt x="120" y="330"/>
                  </a:lnTo>
                  <a:lnTo>
                    <a:pt x="119" y="330"/>
                  </a:lnTo>
                  <a:lnTo>
                    <a:pt x="120" y="343"/>
                  </a:lnTo>
                  <a:lnTo>
                    <a:pt x="120" y="355"/>
                  </a:lnTo>
                  <a:lnTo>
                    <a:pt x="121" y="367"/>
                  </a:lnTo>
                  <a:lnTo>
                    <a:pt x="121" y="380"/>
                  </a:lnTo>
                  <a:lnTo>
                    <a:pt x="114" y="383"/>
                  </a:lnTo>
                  <a:lnTo>
                    <a:pt x="110" y="386"/>
                  </a:lnTo>
                  <a:lnTo>
                    <a:pt x="106" y="386"/>
                  </a:lnTo>
                  <a:lnTo>
                    <a:pt x="102" y="387"/>
                  </a:lnTo>
                  <a:lnTo>
                    <a:pt x="100" y="377"/>
                  </a:lnTo>
                  <a:lnTo>
                    <a:pt x="100" y="366"/>
                  </a:lnTo>
                  <a:lnTo>
                    <a:pt x="99" y="356"/>
                  </a:lnTo>
                  <a:lnTo>
                    <a:pt x="97" y="346"/>
                  </a:lnTo>
                  <a:lnTo>
                    <a:pt x="96" y="345"/>
                  </a:lnTo>
                  <a:lnTo>
                    <a:pt x="94" y="345"/>
                  </a:lnTo>
                  <a:lnTo>
                    <a:pt x="92" y="343"/>
                  </a:lnTo>
                  <a:lnTo>
                    <a:pt x="90" y="343"/>
                  </a:lnTo>
                  <a:lnTo>
                    <a:pt x="90" y="355"/>
                  </a:lnTo>
                  <a:lnTo>
                    <a:pt x="92" y="367"/>
                  </a:lnTo>
                  <a:lnTo>
                    <a:pt x="92" y="380"/>
                  </a:lnTo>
                  <a:lnTo>
                    <a:pt x="92" y="395"/>
                  </a:lnTo>
                  <a:lnTo>
                    <a:pt x="84" y="399"/>
                  </a:lnTo>
                  <a:lnTo>
                    <a:pt x="80" y="402"/>
                  </a:lnTo>
                  <a:lnTo>
                    <a:pt x="74" y="405"/>
                  </a:lnTo>
                  <a:lnTo>
                    <a:pt x="67" y="406"/>
                  </a:lnTo>
                  <a:lnTo>
                    <a:pt x="66" y="389"/>
                  </a:lnTo>
                  <a:lnTo>
                    <a:pt x="64" y="370"/>
                  </a:lnTo>
                  <a:lnTo>
                    <a:pt x="62" y="353"/>
                  </a:lnTo>
                  <a:lnTo>
                    <a:pt x="57" y="342"/>
                  </a:lnTo>
                  <a:lnTo>
                    <a:pt x="54" y="356"/>
                  </a:lnTo>
                  <a:lnTo>
                    <a:pt x="56" y="375"/>
                  </a:lnTo>
                  <a:lnTo>
                    <a:pt x="57" y="396"/>
                  </a:lnTo>
                  <a:lnTo>
                    <a:pt x="59" y="414"/>
                  </a:lnTo>
                  <a:lnTo>
                    <a:pt x="54" y="416"/>
                  </a:lnTo>
                  <a:lnTo>
                    <a:pt x="52" y="417"/>
                  </a:lnTo>
                  <a:lnTo>
                    <a:pt x="47" y="420"/>
                  </a:lnTo>
                  <a:lnTo>
                    <a:pt x="44" y="422"/>
                  </a:lnTo>
                  <a:lnTo>
                    <a:pt x="43" y="422"/>
                  </a:lnTo>
                  <a:lnTo>
                    <a:pt x="43" y="420"/>
                  </a:lnTo>
                  <a:lnTo>
                    <a:pt x="42" y="420"/>
                  </a:lnTo>
                  <a:lnTo>
                    <a:pt x="42" y="420"/>
                  </a:lnTo>
                  <a:lnTo>
                    <a:pt x="42" y="409"/>
                  </a:lnTo>
                  <a:lnTo>
                    <a:pt x="40" y="399"/>
                  </a:lnTo>
                  <a:lnTo>
                    <a:pt x="39" y="389"/>
                  </a:lnTo>
                  <a:lnTo>
                    <a:pt x="34" y="382"/>
                  </a:lnTo>
                  <a:lnTo>
                    <a:pt x="33" y="383"/>
                  </a:lnTo>
                  <a:lnTo>
                    <a:pt x="33" y="383"/>
                  </a:lnTo>
                  <a:lnTo>
                    <a:pt x="33" y="383"/>
                  </a:lnTo>
                  <a:lnTo>
                    <a:pt x="32" y="383"/>
                  </a:lnTo>
                  <a:lnTo>
                    <a:pt x="33" y="400"/>
                  </a:lnTo>
                  <a:lnTo>
                    <a:pt x="34" y="414"/>
                  </a:lnTo>
                  <a:lnTo>
                    <a:pt x="33" y="426"/>
                  </a:lnTo>
                  <a:lnTo>
                    <a:pt x="23" y="433"/>
                  </a:lnTo>
                  <a:close/>
                </a:path>
              </a:pathLst>
            </a:custGeom>
            <a:solidFill>
              <a:srgbClr val="66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32" name="Freeform 18"/>
            <p:cNvSpPr>
              <a:spLocks/>
            </p:cNvSpPr>
            <p:nvPr/>
          </p:nvSpPr>
          <p:spPr bwMode="auto">
            <a:xfrm>
              <a:off x="4454525" y="5449888"/>
              <a:ext cx="61913" cy="61912"/>
            </a:xfrm>
            <a:custGeom>
              <a:avLst/>
              <a:gdLst>
                <a:gd name="T0" fmla="*/ 20 w 42"/>
                <a:gd name="T1" fmla="*/ 39 h 39"/>
                <a:gd name="T2" fmla="*/ 6 w 42"/>
                <a:gd name="T3" fmla="*/ 32 h 39"/>
                <a:gd name="T4" fmla="*/ 0 w 42"/>
                <a:gd name="T5" fmla="*/ 25 h 39"/>
                <a:gd name="T6" fmla="*/ 2 w 42"/>
                <a:gd name="T7" fmla="*/ 17 h 39"/>
                <a:gd name="T8" fmla="*/ 6 w 42"/>
                <a:gd name="T9" fmla="*/ 5 h 39"/>
                <a:gd name="T10" fmla="*/ 13 w 42"/>
                <a:gd name="T11" fmla="*/ 4 h 39"/>
                <a:gd name="T12" fmla="*/ 19 w 42"/>
                <a:gd name="T13" fmla="*/ 2 h 39"/>
                <a:gd name="T14" fmla="*/ 26 w 42"/>
                <a:gd name="T15" fmla="*/ 1 h 39"/>
                <a:gd name="T16" fmla="*/ 32 w 42"/>
                <a:gd name="T17" fmla="*/ 0 h 39"/>
                <a:gd name="T18" fmla="*/ 40 w 42"/>
                <a:gd name="T19" fmla="*/ 11 h 39"/>
                <a:gd name="T20" fmla="*/ 42 w 42"/>
                <a:gd name="T21" fmla="*/ 24 h 39"/>
                <a:gd name="T22" fmla="*/ 35 w 42"/>
                <a:gd name="T23" fmla="*/ 32 h 39"/>
                <a:gd name="T24" fmla="*/ 20 w 42"/>
                <a:gd name="T2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39">
                  <a:moveTo>
                    <a:pt x="20" y="39"/>
                  </a:moveTo>
                  <a:lnTo>
                    <a:pt x="6" y="32"/>
                  </a:lnTo>
                  <a:lnTo>
                    <a:pt x="0" y="25"/>
                  </a:lnTo>
                  <a:lnTo>
                    <a:pt x="2" y="17"/>
                  </a:lnTo>
                  <a:lnTo>
                    <a:pt x="6" y="5"/>
                  </a:lnTo>
                  <a:lnTo>
                    <a:pt x="13" y="4"/>
                  </a:lnTo>
                  <a:lnTo>
                    <a:pt x="19" y="2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40" y="11"/>
                  </a:lnTo>
                  <a:lnTo>
                    <a:pt x="42" y="24"/>
                  </a:lnTo>
                  <a:lnTo>
                    <a:pt x="35" y="32"/>
                  </a:lnTo>
                  <a:lnTo>
                    <a:pt x="2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33" name="Freeform 19"/>
            <p:cNvSpPr>
              <a:spLocks/>
            </p:cNvSpPr>
            <p:nvPr/>
          </p:nvSpPr>
          <p:spPr bwMode="auto">
            <a:xfrm>
              <a:off x="4468813" y="5465763"/>
              <a:ext cx="36512" cy="28575"/>
            </a:xfrm>
            <a:custGeom>
              <a:avLst/>
              <a:gdLst>
                <a:gd name="T0" fmla="*/ 6 w 25"/>
                <a:gd name="T1" fmla="*/ 18 h 18"/>
                <a:gd name="T2" fmla="*/ 5 w 25"/>
                <a:gd name="T3" fmla="*/ 17 h 18"/>
                <a:gd name="T4" fmla="*/ 3 w 25"/>
                <a:gd name="T5" fmla="*/ 14 h 18"/>
                <a:gd name="T6" fmla="*/ 2 w 25"/>
                <a:gd name="T7" fmla="*/ 11 h 18"/>
                <a:gd name="T8" fmla="*/ 0 w 25"/>
                <a:gd name="T9" fmla="*/ 4 h 18"/>
                <a:gd name="T10" fmla="*/ 5 w 25"/>
                <a:gd name="T11" fmla="*/ 1 h 18"/>
                <a:gd name="T12" fmla="*/ 8 w 25"/>
                <a:gd name="T13" fmla="*/ 0 h 18"/>
                <a:gd name="T14" fmla="*/ 10 w 25"/>
                <a:gd name="T15" fmla="*/ 0 h 18"/>
                <a:gd name="T16" fmla="*/ 18 w 25"/>
                <a:gd name="T17" fmla="*/ 0 h 18"/>
                <a:gd name="T18" fmla="*/ 19 w 25"/>
                <a:gd name="T19" fmla="*/ 2 h 18"/>
                <a:gd name="T20" fmla="*/ 22 w 25"/>
                <a:gd name="T21" fmla="*/ 4 h 18"/>
                <a:gd name="T22" fmla="*/ 23 w 25"/>
                <a:gd name="T23" fmla="*/ 7 h 18"/>
                <a:gd name="T24" fmla="*/ 25 w 25"/>
                <a:gd name="T25" fmla="*/ 10 h 18"/>
                <a:gd name="T26" fmla="*/ 20 w 25"/>
                <a:gd name="T27" fmla="*/ 14 h 18"/>
                <a:gd name="T28" fmla="*/ 16 w 25"/>
                <a:gd name="T29" fmla="*/ 17 h 18"/>
                <a:gd name="T30" fmla="*/ 12 w 25"/>
                <a:gd name="T31" fmla="*/ 18 h 18"/>
                <a:gd name="T32" fmla="*/ 6 w 25"/>
                <a:gd name="T3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18">
                  <a:moveTo>
                    <a:pt x="6" y="18"/>
                  </a:moveTo>
                  <a:lnTo>
                    <a:pt x="5" y="17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3" y="7"/>
                  </a:lnTo>
                  <a:lnTo>
                    <a:pt x="25" y="10"/>
                  </a:lnTo>
                  <a:lnTo>
                    <a:pt x="20" y="14"/>
                  </a:lnTo>
                  <a:lnTo>
                    <a:pt x="16" y="17"/>
                  </a:lnTo>
                  <a:lnTo>
                    <a:pt x="12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34" name="Freeform 20"/>
            <p:cNvSpPr>
              <a:spLocks/>
            </p:cNvSpPr>
            <p:nvPr/>
          </p:nvSpPr>
          <p:spPr bwMode="auto">
            <a:xfrm>
              <a:off x="4968875" y="5414963"/>
              <a:ext cx="28575" cy="14287"/>
            </a:xfrm>
            <a:custGeom>
              <a:avLst/>
              <a:gdLst>
                <a:gd name="T0" fmla="*/ 7 w 20"/>
                <a:gd name="T1" fmla="*/ 9 h 9"/>
                <a:gd name="T2" fmla="*/ 6 w 20"/>
                <a:gd name="T3" fmla="*/ 7 h 9"/>
                <a:gd name="T4" fmla="*/ 5 w 20"/>
                <a:gd name="T5" fmla="*/ 7 h 9"/>
                <a:gd name="T6" fmla="*/ 3 w 20"/>
                <a:gd name="T7" fmla="*/ 7 h 9"/>
                <a:gd name="T8" fmla="*/ 2 w 20"/>
                <a:gd name="T9" fmla="*/ 6 h 9"/>
                <a:gd name="T10" fmla="*/ 0 w 20"/>
                <a:gd name="T11" fmla="*/ 4 h 9"/>
                <a:gd name="T12" fmla="*/ 0 w 20"/>
                <a:gd name="T13" fmla="*/ 3 h 9"/>
                <a:gd name="T14" fmla="*/ 0 w 20"/>
                <a:gd name="T15" fmla="*/ 2 h 9"/>
                <a:gd name="T16" fmla="*/ 0 w 20"/>
                <a:gd name="T17" fmla="*/ 0 h 9"/>
                <a:gd name="T18" fmla="*/ 5 w 20"/>
                <a:gd name="T19" fmla="*/ 2 h 9"/>
                <a:gd name="T20" fmla="*/ 10 w 20"/>
                <a:gd name="T21" fmla="*/ 2 h 9"/>
                <a:gd name="T22" fmla="*/ 15 w 20"/>
                <a:gd name="T23" fmla="*/ 2 h 9"/>
                <a:gd name="T24" fmla="*/ 20 w 20"/>
                <a:gd name="T25" fmla="*/ 3 h 9"/>
                <a:gd name="T26" fmla="*/ 20 w 20"/>
                <a:gd name="T27" fmla="*/ 4 h 9"/>
                <a:gd name="T28" fmla="*/ 20 w 20"/>
                <a:gd name="T29" fmla="*/ 6 h 9"/>
                <a:gd name="T30" fmla="*/ 20 w 20"/>
                <a:gd name="T31" fmla="*/ 7 h 9"/>
                <a:gd name="T32" fmla="*/ 20 w 20"/>
                <a:gd name="T33" fmla="*/ 9 h 9"/>
                <a:gd name="T34" fmla="*/ 17 w 20"/>
                <a:gd name="T35" fmla="*/ 9 h 9"/>
                <a:gd name="T36" fmla="*/ 15 w 20"/>
                <a:gd name="T37" fmla="*/ 9 h 9"/>
                <a:gd name="T38" fmla="*/ 10 w 20"/>
                <a:gd name="T39" fmla="*/ 9 h 9"/>
                <a:gd name="T40" fmla="*/ 7 w 20"/>
                <a:gd name="T4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9">
                  <a:moveTo>
                    <a:pt x="7" y="9"/>
                  </a:moveTo>
                  <a:lnTo>
                    <a:pt x="6" y="7"/>
                  </a:lnTo>
                  <a:lnTo>
                    <a:pt x="5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5" y="2"/>
                  </a:lnTo>
                  <a:lnTo>
                    <a:pt x="10" y="2"/>
                  </a:lnTo>
                  <a:lnTo>
                    <a:pt x="15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0" y="6"/>
                  </a:lnTo>
                  <a:lnTo>
                    <a:pt x="20" y="7"/>
                  </a:lnTo>
                  <a:lnTo>
                    <a:pt x="20" y="9"/>
                  </a:lnTo>
                  <a:lnTo>
                    <a:pt x="17" y="9"/>
                  </a:lnTo>
                  <a:lnTo>
                    <a:pt x="15" y="9"/>
                  </a:lnTo>
                  <a:lnTo>
                    <a:pt x="10" y="9"/>
                  </a:lnTo>
                  <a:lnTo>
                    <a:pt x="7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35" name="Freeform 21"/>
            <p:cNvSpPr>
              <a:spLocks/>
            </p:cNvSpPr>
            <p:nvPr/>
          </p:nvSpPr>
          <p:spPr bwMode="auto">
            <a:xfrm>
              <a:off x="2935288" y="5487988"/>
              <a:ext cx="1484312" cy="728662"/>
            </a:xfrm>
            <a:custGeom>
              <a:avLst/>
              <a:gdLst>
                <a:gd name="T0" fmla="*/ 935 w 1012"/>
                <a:gd name="T1" fmla="*/ 3 h 459"/>
                <a:gd name="T2" fmla="*/ 881 w 1012"/>
                <a:gd name="T3" fmla="*/ 25 h 459"/>
                <a:gd name="T4" fmla="*/ 790 w 1012"/>
                <a:gd name="T5" fmla="*/ 63 h 459"/>
                <a:gd name="T6" fmla="*/ 673 w 1012"/>
                <a:gd name="T7" fmla="*/ 111 h 459"/>
                <a:gd name="T8" fmla="*/ 549 w 1012"/>
                <a:gd name="T9" fmla="*/ 161 h 459"/>
                <a:gd name="T10" fmla="*/ 432 w 1012"/>
                <a:gd name="T11" fmla="*/ 209 h 459"/>
                <a:gd name="T12" fmla="*/ 336 w 1012"/>
                <a:gd name="T13" fmla="*/ 246 h 459"/>
                <a:gd name="T14" fmla="*/ 279 w 1012"/>
                <a:gd name="T15" fmla="*/ 269 h 459"/>
                <a:gd name="T16" fmla="*/ 263 w 1012"/>
                <a:gd name="T17" fmla="*/ 272 h 459"/>
                <a:gd name="T18" fmla="*/ 248 w 1012"/>
                <a:gd name="T19" fmla="*/ 272 h 459"/>
                <a:gd name="T20" fmla="*/ 233 w 1012"/>
                <a:gd name="T21" fmla="*/ 273 h 459"/>
                <a:gd name="T22" fmla="*/ 219 w 1012"/>
                <a:gd name="T23" fmla="*/ 275 h 459"/>
                <a:gd name="T24" fmla="*/ 196 w 1012"/>
                <a:gd name="T25" fmla="*/ 282 h 459"/>
                <a:gd name="T26" fmla="*/ 149 w 1012"/>
                <a:gd name="T27" fmla="*/ 296 h 459"/>
                <a:gd name="T28" fmla="*/ 101 w 1012"/>
                <a:gd name="T29" fmla="*/ 309 h 459"/>
                <a:gd name="T30" fmla="*/ 65 w 1012"/>
                <a:gd name="T31" fmla="*/ 318 h 459"/>
                <a:gd name="T32" fmla="*/ 48 w 1012"/>
                <a:gd name="T33" fmla="*/ 320 h 459"/>
                <a:gd name="T34" fmla="*/ 31 w 1012"/>
                <a:gd name="T35" fmla="*/ 325 h 459"/>
                <a:gd name="T36" fmla="*/ 12 w 1012"/>
                <a:gd name="T37" fmla="*/ 330 h 459"/>
                <a:gd name="T38" fmla="*/ 1 w 1012"/>
                <a:gd name="T39" fmla="*/ 338 h 459"/>
                <a:gd name="T40" fmla="*/ 0 w 1012"/>
                <a:gd name="T41" fmla="*/ 359 h 459"/>
                <a:gd name="T42" fmla="*/ 1 w 1012"/>
                <a:gd name="T43" fmla="*/ 403 h 459"/>
                <a:gd name="T44" fmla="*/ 15 w 1012"/>
                <a:gd name="T45" fmla="*/ 426 h 459"/>
                <a:gd name="T46" fmla="*/ 31 w 1012"/>
                <a:gd name="T47" fmla="*/ 439 h 459"/>
                <a:gd name="T48" fmla="*/ 49 w 1012"/>
                <a:gd name="T49" fmla="*/ 449 h 459"/>
                <a:gd name="T50" fmla="*/ 67 w 1012"/>
                <a:gd name="T51" fmla="*/ 456 h 459"/>
                <a:gd name="T52" fmla="*/ 85 w 1012"/>
                <a:gd name="T53" fmla="*/ 459 h 459"/>
                <a:gd name="T54" fmla="*/ 114 w 1012"/>
                <a:gd name="T55" fmla="*/ 457 h 459"/>
                <a:gd name="T56" fmla="*/ 148 w 1012"/>
                <a:gd name="T57" fmla="*/ 452 h 459"/>
                <a:gd name="T58" fmla="*/ 179 w 1012"/>
                <a:gd name="T59" fmla="*/ 446 h 459"/>
                <a:gd name="T60" fmla="*/ 205 w 1012"/>
                <a:gd name="T61" fmla="*/ 439 h 459"/>
                <a:gd name="T62" fmla="*/ 236 w 1012"/>
                <a:gd name="T63" fmla="*/ 427 h 459"/>
                <a:gd name="T64" fmla="*/ 271 w 1012"/>
                <a:gd name="T65" fmla="*/ 413 h 459"/>
                <a:gd name="T66" fmla="*/ 299 w 1012"/>
                <a:gd name="T67" fmla="*/ 402 h 459"/>
                <a:gd name="T68" fmla="*/ 1012 w 1012"/>
                <a:gd name="T69" fmla="*/ 98 h 459"/>
                <a:gd name="T70" fmla="*/ 998 w 1012"/>
                <a:gd name="T71" fmla="*/ 87 h 459"/>
                <a:gd name="T72" fmla="*/ 979 w 1012"/>
                <a:gd name="T73" fmla="*/ 68 h 459"/>
                <a:gd name="T74" fmla="*/ 959 w 1012"/>
                <a:gd name="T75" fmla="*/ 40 h 459"/>
                <a:gd name="T76" fmla="*/ 942 w 1012"/>
                <a:gd name="T77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12" h="459">
                  <a:moveTo>
                    <a:pt x="942" y="0"/>
                  </a:moveTo>
                  <a:lnTo>
                    <a:pt x="935" y="3"/>
                  </a:lnTo>
                  <a:lnTo>
                    <a:pt x="914" y="11"/>
                  </a:lnTo>
                  <a:lnTo>
                    <a:pt x="881" y="25"/>
                  </a:lnTo>
                  <a:lnTo>
                    <a:pt x="840" y="43"/>
                  </a:lnTo>
                  <a:lnTo>
                    <a:pt x="790" y="63"/>
                  </a:lnTo>
                  <a:lnTo>
                    <a:pt x="733" y="85"/>
                  </a:lnTo>
                  <a:lnTo>
                    <a:pt x="673" y="111"/>
                  </a:lnTo>
                  <a:lnTo>
                    <a:pt x="611" y="135"/>
                  </a:lnTo>
                  <a:lnTo>
                    <a:pt x="549" y="161"/>
                  </a:lnTo>
                  <a:lnTo>
                    <a:pt x="489" y="187"/>
                  </a:lnTo>
                  <a:lnTo>
                    <a:pt x="432" y="209"/>
                  </a:lnTo>
                  <a:lnTo>
                    <a:pt x="380" y="229"/>
                  </a:lnTo>
                  <a:lnTo>
                    <a:pt x="336" y="246"/>
                  </a:lnTo>
                  <a:lnTo>
                    <a:pt x="302" y="261"/>
                  </a:lnTo>
                  <a:lnTo>
                    <a:pt x="279" y="269"/>
                  </a:lnTo>
                  <a:lnTo>
                    <a:pt x="269" y="272"/>
                  </a:lnTo>
                  <a:lnTo>
                    <a:pt x="263" y="272"/>
                  </a:lnTo>
                  <a:lnTo>
                    <a:pt x="256" y="272"/>
                  </a:lnTo>
                  <a:lnTo>
                    <a:pt x="248" y="272"/>
                  </a:lnTo>
                  <a:lnTo>
                    <a:pt x="241" y="272"/>
                  </a:lnTo>
                  <a:lnTo>
                    <a:pt x="233" y="273"/>
                  </a:lnTo>
                  <a:lnTo>
                    <a:pt x="226" y="273"/>
                  </a:lnTo>
                  <a:lnTo>
                    <a:pt x="219" y="275"/>
                  </a:lnTo>
                  <a:lnTo>
                    <a:pt x="215" y="276"/>
                  </a:lnTo>
                  <a:lnTo>
                    <a:pt x="196" y="282"/>
                  </a:lnTo>
                  <a:lnTo>
                    <a:pt x="174" y="289"/>
                  </a:lnTo>
                  <a:lnTo>
                    <a:pt x="149" y="296"/>
                  </a:lnTo>
                  <a:lnTo>
                    <a:pt x="125" y="302"/>
                  </a:lnTo>
                  <a:lnTo>
                    <a:pt x="101" y="309"/>
                  </a:lnTo>
                  <a:lnTo>
                    <a:pt x="81" y="313"/>
                  </a:lnTo>
                  <a:lnTo>
                    <a:pt x="65" y="318"/>
                  </a:lnTo>
                  <a:lnTo>
                    <a:pt x="55" y="319"/>
                  </a:lnTo>
                  <a:lnTo>
                    <a:pt x="48" y="320"/>
                  </a:lnTo>
                  <a:lnTo>
                    <a:pt x="39" y="322"/>
                  </a:lnTo>
                  <a:lnTo>
                    <a:pt x="31" y="325"/>
                  </a:lnTo>
                  <a:lnTo>
                    <a:pt x="21" y="326"/>
                  </a:lnTo>
                  <a:lnTo>
                    <a:pt x="12" y="330"/>
                  </a:lnTo>
                  <a:lnTo>
                    <a:pt x="5" y="333"/>
                  </a:lnTo>
                  <a:lnTo>
                    <a:pt x="1" y="338"/>
                  </a:lnTo>
                  <a:lnTo>
                    <a:pt x="0" y="343"/>
                  </a:lnTo>
                  <a:lnTo>
                    <a:pt x="0" y="359"/>
                  </a:lnTo>
                  <a:lnTo>
                    <a:pt x="0" y="382"/>
                  </a:lnTo>
                  <a:lnTo>
                    <a:pt x="1" y="403"/>
                  </a:lnTo>
                  <a:lnTo>
                    <a:pt x="10" y="420"/>
                  </a:lnTo>
                  <a:lnTo>
                    <a:pt x="15" y="426"/>
                  </a:lnTo>
                  <a:lnTo>
                    <a:pt x="22" y="433"/>
                  </a:lnTo>
                  <a:lnTo>
                    <a:pt x="31" y="439"/>
                  </a:lnTo>
                  <a:lnTo>
                    <a:pt x="41" y="443"/>
                  </a:lnTo>
                  <a:lnTo>
                    <a:pt x="49" y="449"/>
                  </a:lnTo>
                  <a:lnTo>
                    <a:pt x="58" y="452"/>
                  </a:lnTo>
                  <a:lnTo>
                    <a:pt x="67" y="456"/>
                  </a:lnTo>
                  <a:lnTo>
                    <a:pt x="75" y="457"/>
                  </a:lnTo>
                  <a:lnTo>
                    <a:pt x="85" y="459"/>
                  </a:lnTo>
                  <a:lnTo>
                    <a:pt x="98" y="459"/>
                  </a:lnTo>
                  <a:lnTo>
                    <a:pt x="114" y="457"/>
                  </a:lnTo>
                  <a:lnTo>
                    <a:pt x="129" y="454"/>
                  </a:lnTo>
                  <a:lnTo>
                    <a:pt x="148" y="452"/>
                  </a:lnTo>
                  <a:lnTo>
                    <a:pt x="164" y="449"/>
                  </a:lnTo>
                  <a:lnTo>
                    <a:pt x="179" y="446"/>
                  </a:lnTo>
                  <a:lnTo>
                    <a:pt x="192" y="443"/>
                  </a:lnTo>
                  <a:lnTo>
                    <a:pt x="205" y="439"/>
                  </a:lnTo>
                  <a:lnTo>
                    <a:pt x="221" y="435"/>
                  </a:lnTo>
                  <a:lnTo>
                    <a:pt x="236" y="427"/>
                  </a:lnTo>
                  <a:lnTo>
                    <a:pt x="255" y="420"/>
                  </a:lnTo>
                  <a:lnTo>
                    <a:pt x="271" y="413"/>
                  </a:lnTo>
                  <a:lnTo>
                    <a:pt x="286" y="407"/>
                  </a:lnTo>
                  <a:lnTo>
                    <a:pt x="299" y="402"/>
                  </a:lnTo>
                  <a:lnTo>
                    <a:pt x="309" y="397"/>
                  </a:lnTo>
                  <a:lnTo>
                    <a:pt x="1012" y="98"/>
                  </a:lnTo>
                  <a:lnTo>
                    <a:pt x="1006" y="94"/>
                  </a:lnTo>
                  <a:lnTo>
                    <a:pt x="998" y="87"/>
                  </a:lnTo>
                  <a:lnTo>
                    <a:pt x="989" y="78"/>
                  </a:lnTo>
                  <a:lnTo>
                    <a:pt x="979" y="68"/>
                  </a:lnTo>
                  <a:lnTo>
                    <a:pt x="969" y="55"/>
                  </a:lnTo>
                  <a:lnTo>
                    <a:pt x="959" y="40"/>
                  </a:lnTo>
                  <a:lnTo>
                    <a:pt x="949" y="21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36" name="Freeform 22"/>
            <p:cNvSpPr>
              <a:spLocks/>
            </p:cNvSpPr>
            <p:nvPr/>
          </p:nvSpPr>
          <p:spPr bwMode="auto">
            <a:xfrm>
              <a:off x="2952750" y="5516563"/>
              <a:ext cx="1436688" cy="685800"/>
            </a:xfrm>
            <a:custGeom>
              <a:avLst/>
              <a:gdLst>
                <a:gd name="T0" fmla="*/ 71 w 981"/>
                <a:gd name="T1" fmla="*/ 405 h 432"/>
                <a:gd name="T2" fmla="*/ 70 w 981"/>
                <a:gd name="T3" fmla="*/ 422 h 432"/>
                <a:gd name="T4" fmla="*/ 34 w 981"/>
                <a:gd name="T5" fmla="*/ 414 h 432"/>
                <a:gd name="T6" fmla="*/ 1 w 981"/>
                <a:gd name="T7" fmla="*/ 338 h 432"/>
                <a:gd name="T8" fmla="*/ 201 w 981"/>
                <a:gd name="T9" fmla="*/ 283 h 432"/>
                <a:gd name="T10" fmla="*/ 267 w 981"/>
                <a:gd name="T11" fmla="*/ 271 h 432"/>
                <a:gd name="T12" fmla="*/ 559 w 981"/>
                <a:gd name="T13" fmla="*/ 151 h 432"/>
                <a:gd name="T14" fmla="*/ 889 w 981"/>
                <a:gd name="T15" fmla="*/ 17 h 432"/>
                <a:gd name="T16" fmla="*/ 980 w 981"/>
                <a:gd name="T17" fmla="*/ 76 h 432"/>
                <a:gd name="T18" fmla="*/ 951 w 981"/>
                <a:gd name="T19" fmla="*/ 64 h 432"/>
                <a:gd name="T20" fmla="*/ 921 w 981"/>
                <a:gd name="T21" fmla="*/ 49 h 432"/>
                <a:gd name="T22" fmla="*/ 926 w 981"/>
                <a:gd name="T23" fmla="*/ 73 h 432"/>
                <a:gd name="T24" fmla="*/ 901 w 981"/>
                <a:gd name="T25" fmla="*/ 76 h 432"/>
                <a:gd name="T26" fmla="*/ 903 w 981"/>
                <a:gd name="T27" fmla="*/ 99 h 432"/>
                <a:gd name="T28" fmla="*/ 873 w 981"/>
                <a:gd name="T29" fmla="*/ 87 h 432"/>
                <a:gd name="T30" fmla="*/ 863 w 981"/>
                <a:gd name="T31" fmla="*/ 127 h 432"/>
                <a:gd name="T32" fmla="*/ 836 w 981"/>
                <a:gd name="T33" fmla="*/ 92 h 432"/>
                <a:gd name="T34" fmla="*/ 831 w 981"/>
                <a:gd name="T35" fmla="*/ 140 h 432"/>
                <a:gd name="T36" fmla="*/ 797 w 981"/>
                <a:gd name="T37" fmla="*/ 93 h 432"/>
                <a:gd name="T38" fmla="*/ 807 w 981"/>
                <a:gd name="T39" fmla="*/ 151 h 432"/>
                <a:gd name="T40" fmla="*/ 772 w 981"/>
                <a:gd name="T41" fmla="*/ 114 h 432"/>
                <a:gd name="T42" fmla="*/ 764 w 981"/>
                <a:gd name="T43" fmla="*/ 169 h 432"/>
                <a:gd name="T44" fmla="*/ 736 w 981"/>
                <a:gd name="T45" fmla="*/ 126 h 432"/>
                <a:gd name="T46" fmla="*/ 734 w 981"/>
                <a:gd name="T47" fmla="*/ 181 h 432"/>
                <a:gd name="T48" fmla="*/ 716 w 981"/>
                <a:gd name="T49" fmla="*/ 176 h 432"/>
                <a:gd name="T50" fmla="*/ 682 w 981"/>
                <a:gd name="T51" fmla="*/ 163 h 432"/>
                <a:gd name="T52" fmla="*/ 672 w 981"/>
                <a:gd name="T53" fmla="*/ 206 h 432"/>
                <a:gd name="T54" fmla="*/ 643 w 981"/>
                <a:gd name="T55" fmla="*/ 166 h 432"/>
                <a:gd name="T56" fmla="*/ 637 w 981"/>
                <a:gd name="T57" fmla="*/ 221 h 432"/>
                <a:gd name="T58" fmla="*/ 616 w 981"/>
                <a:gd name="T59" fmla="*/ 216 h 432"/>
                <a:gd name="T60" fmla="*/ 580 w 981"/>
                <a:gd name="T61" fmla="*/ 213 h 432"/>
                <a:gd name="T62" fmla="*/ 582 w 981"/>
                <a:gd name="T63" fmla="*/ 237 h 432"/>
                <a:gd name="T64" fmla="*/ 550 w 981"/>
                <a:gd name="T65" fmla="*/ 207 h 432"/>
                <a:gd name="T66" fmla="*/ 550 w 981"/>
                <a:gd name="T67" fmla="*/ 257 h 432"/>
                <a:gd name="T68" fmla="*/ 521 w 981"/>
                <a:gd name="T69" fmla="*/ 208 h 432"/>
                <a:gd name="T70" fmla="*/ 525 w 981"/>
                <a:gd name="T71" fmla="*/ 268 h 432"/>
                <a:gd name="T72" fmla="*/ 502 w 981"/>
                <a:gd name="T73" fmla="*/ 257 h 432"/>
                <a:gd name="T74" fmla="*/ 469 w 981"/>
                <a:gd name="T75" fmla="*/ 247 h 432"/>
                <a:gd name="T76" fmla="*/ 472 w 981"/>
                <a:gd name="T77" fmla="*/ 277 h 432"/>
                <a:gd name="T78" fmla="*/ 452 w 981"/>
                <a:gd name="T79" fmla="*/ 271 h 432"/>
                <a:gd name="T80" fmla="*/ 449 w 981"/>
                <a:gd name="T81" fmla="*/ 288 h 432"/>
                <a:gd name="T82" fmla="*/ 419 w 981"/>
                <a:gd name="T83" fmla="*/ 273 h 432"/>
                <a:gd name="T84" fmla="*/ 421 w 981"/>
                <a:gd name="T85" fmla="*/ 295 h 432"/>
                <a:gd name="T86" fmla="*/ 388 w 981"/>
                <a:gd name="T87" fmla="*/ 283 h 432"/>
                <a:gd name="T88" fmla="*/ 379 w 981"/>
                <a:gd name="T89" fmla="*/ 325 h 432"/>
                <a:gd name="T90" fmla="*/ 354 w 981"/>
                <a:gd name="T91" fmla="*/ 288 h 432"/>
                <a:gd name="T92" fmla="*/ 358 w 981"/>
                <a:gd name="T93" fmla="*/ 335 h 432"/>
                <a:gd name="T94" fmla="*/ 334 w 981"/>
                <a:gd name="T95" fmla="*/ 297 h 432"/>
                <a:gd name="T96" fmla="*/ 329 w 981"/>
                <a:gd name="T97" fmla="*/ 345 h 432"/>
                <a:gd name="T98" fmla="*/ 305 w 981"/>
                <a:gd name="T99" fmla="*/ 308 h 432"/>
                <a:gd name="T100" fmla="*/ 304 w 981"/>
                <a:gd name="T101" fmla="*/ 357 h 432"/>
                <a:gd name="T102" fmla="*/ 275 w 981"/>
                <a:gd name="T103" fmla="*/ 322 h 432"/>
                <a:gd name="T104" fmla="*/ 255 w 981"/>
                <a:gd name="T105" fmla="*/ 344 h 432"/>
                <a:gd name="T106" fmla="*/ 254 w 981"/>
                <a:gd name="T107" fmla="*/ 365 h 432"/>
                <a:gd name="T108" fmla="*/ 224 w 981"/>
                <a:gd name="T109" fmla="*/ 347 h 432"/>
                <a:gd name="T110" fmla="*/ 225 w 981"/>
                <a:gd name="T111" fmla="*/ 374 h 432"/>
                <a:gd name="T112" fmla="*/ 195 w 981"/>
                <a:gd name="T113" fmla="*/ 362 h 432"/>
                <a:gd name="T114" fmla="*/ 197 w 981"/>
                <a:gd name="T115" fmla="*/ 387 h 432"/>
                <a:gd name="T116" fmla="*/ 164 w 981"/>
                <a:gd name="T117" fmla="*/ 374 h 432"/>
                <a:gd name="T118" fmla="*/ 167 w 981"/>
                <a:gd name="T119" fmla="*/ 399 h 432"/>
                <a:gd name="T120" fmla="*/ 127 w 981"/>
                <a:gd name="T121" fmla="*/ 371 h 432"/>
                <a:gd name="T122" fmla="*/ 125 w 981"/>
                <a:gd name="T123" fmla="*/ 428 h 432"/>
                <a:gd name="T124" fmla="*/ 101 w 981"/>
                <a:gd name="T125" fmla="*/ 40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81" h="432">
                  <a:moveTo>
                    <a:pt x="103" y="432"/>
                  </a:moveTo>
                  <a:lnTo>
                    <a:pt x="95" y="432"/>
                  </a:lnTo>
                  <a:lnTo>
                    <a:pt x="91" y="432"/>
                  </a:lnTo>
                  <a:lnTo>
                    <a:pt x="87" y="432"/>
                  </a:lnTo>
                  <a:lnTo>
                    <a:pt x="83" y="431"/>
                  </a:lnTo>
                  <a:lnTo>
                    <a:pt x="80" y="422"/>
                  </a:lnTo>
                  <a:lnTo>
                    <a:pt x="76" y="414"/>
                  </a:lnTo>
                  <a:lnTo>
                    <a:pt x="71" y="405"/>
                  </a:lnTo>
                  <a:lnTo>
                    <a:pt x="68" y="398"/>
                  </a:lnTo>
                  <a:lnTo>
                    <a:pt x="67" y="397"/>
                  </a:lnTo>
                  <a:lnTo>
                    <a:pt x="66" y="397"/>
                  </a:lnTo>
                  <a:lnTo>
                    <a:pt x="64" y="398"/>
                  </a:lnTo>
                  <a:lnTo>
                    <a:pt x="63" y="399"/>
                  </a:lnTo>
                  <a:lnTo>
                    <a:pt x="66" y="407"/>
                  </a:lnTo>
                  <a:lnTo>
                    <a:pt x="67" y="414"/>
                  </a:lnTo>
                  <a:lnTo>
                    <a:pt x="70" y="422"/>
                  </a:lnTo>
                  <a:lnTo>
                    <a:pt x="71" y="429"/>
                  </a:lnTo>
                  <a:lnTo>
                    <a:pt x="56" y="429"/>
                  </a:lnTo>
                  <a:lnTo>
                    <a:pt x="48" y="421"/>
                  </a:lnTo>
                  <a:lnTo>
                    <a:pt x="44" y="409"/>
                  </a:lnTo>
                  <a:lnTo>
                    <a:pt x="38" y="402"/>
                  </a:lnTo>
                  <a:lnTo>
                    <a:pt x="37" y="405"/>
                  </a:lnTo>
                  <a:lnTo>
                    <a:pt x="36" y="409"/>
                  </a:lnTo>
                  <a:lnTo>
                    <a:pt x="34" y="414"/>
                  </a:lnTo>
                  <a:lnTo>
                    <a:pt x="33" y="418"/>
                  </a:lnTo>
                  <a:lnTo>
                    <a:pt x="23" y="411"/>
                  </a:lnTo>
                  <a:lnTo>
                    <a:pt x="14" y="401"/>
                  </a:lnTo>
                  <a:lnTo>
                    <a:pt x="7" y="389"/>
                  </a:lnTo>
                  <a:lnTo>
                    <a:pt x="3" y="377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1" y="338"/>
                  </a:lnTo>
                  <a:lnTo>
                    <a:pt x="6" y="328"/>
                  </a:lnTo>
                  <a:lnTo>
                    <a:pt x="33" y="322"/>
                  </a:lnTo>
                  <a:lnTo>
                    <a:pt x="60" y="317"/>
                  </a:lnTo>
                  <a:lnTo>
                    <a:pt x="88" y="310"/>
                  </a:lnTo>
                  <a:lnTo>
                    <a:pt x="117" y="304"/>
                  </a:lnTo>
                  <a:lnTo>
                    <a:pt x="145" y="297"/>
                  </a:lnTo>
                  <a:lnTo>
                    <a:pt x="174" y="290"/>
                  </a:lnTo>
                  <a:lnTo>
                    <a:pt x="201" y="283"/>
                  </a:lnTo>
                  <a:lnTo>
                    <a:pt x="230" y="275"/>
                  </a:lnTo>
                  <a:lnTo>
                    <a:pt x="235" y="275"/>
                  </a:lnTo>
                  <a:lnTo>
                    <a:pt x="240" y="275"/>
                  </a:lnTo>
                  <a:lnTo>
                    <a:pt x="245" y="275"/>
                  </a:lnTo>
                  <a:lnTo>
                    <a:pt x="250" y="275"/>
                  </a:lnTo>
                  <a:lnTo>
                    <a:pt x="255" y="274"/>
                  </a:lnTo>
                  <a:lnTo>
                    <a:pt x="261" y="273"/>
                  </a:lnTo>
                  <a:lnTo>
                    <a:pt x="267" y="271"/>
                  </a:lnTo>
                  <a:lnTo>
                    <a:pt x="274" y="270"/>
                  </a:lnTo>
                  <a:lnTo>
                    <a:pt x="314" y="253"/>
                  </a:lnTo>
                  <a:lnTo>
                    <a:pt x="355" y="237"/>
                  </a:lnTo>
                  <a:lnTo>
                    <a:pt x="395" y="220"/>
                  </a:lnTo>
                  <a:lnTo>
                    <a:pt x="436" y="203"/>
                  </a:lnTo>
                  <a:lnTo>
                    <a:pt x="476" y="186"/>
                  </a:lnTo>
                  <a:lnTo>
                    <a:pt x="518" y="169"/>
                  </a:lnTo>
                  <a:lnTo>
                    <a:pt x="559" y="151"/>
                  </a:lnTo>
                  <a:lnTo>
                    <a:pt x="600" y="134"/>
                  </a:lnTo>
                  <a:lnTo>
                    <a:pt x="640" y="119"/>
                  </a:lnTo>
                  <a:lnTo>
                    <a:pt x="682" y="102"/>
                  </a:lnTo>
                  <a:lnTo>
                    <a:pt x="723" y="84"/>
                  </a:lnTo>
                  <a:lnTo>
                    <a:pt x="764" y="67"/>
                  </a:lnTo>
                  <a:lnTo>
                    <a:pt x="806" y="50"/>
                  </a:lnTo>
                  <a:lnTo>
                    <a:pt x="847" y="33"/>
                  </a:lnTo>
                  <a:lnTo>
                    <a:pt x="889" y="17"/>
                  </a:lnTo>
                  <a:lnTo>
                    <a:pt x="930" y="0"/>
                  </a:lnTo>
                  <a:lnTo>
                    <a:pt x="934" y="16"/>
                  </a:lnTo>
                  <a:lnTo>
                    <a:pt x="940" y="30"/>
                  </a:lnTo>
                  <a:lnTo>
                    <a:pt x="948" y="43"/>
                  </a:lnTo>
                  <a:lnTo>
                    <a:pt x="960" y="59"/>
                  </a:lnTo>
                  <a:lnTo>
                    <a:pt x="971" y="67"/>
                  </a:lnTo>
                  <a:lnTo>
                    <a:pt x="977" y="72"/>
                  </a:lnTo>
                  <a:lnTo>
                    <a:pt x="980" y="76"/>
                  </a:lnTo>
                  <a:lnTo>
                    <a:pt x="981" y="79"/>
                  </a:lnTo>
                  <a:lnTo>
                    <a:pt x="977" y="80"/>
                  </a:lnTo>
                  <a:lnTo>
                    <a:pt x="973" y="83"/>
                  </a:lnTo>
                  <a:lnTo>
                    <a:pt x="967" y="84"/>
                  </a:lnTo>
                  <a:lnTo>
                    <a:pt x="963" y="87"/>
                  </a:lnTo>
                  <a:lnTo>
                    <a:pt x="957" y="74"/>
                  </a:lnTo>
                  <a:lnTo>
                    <a:pt x="954" y="67"/>
                  </a:lnTo>
                  <a:lnTo>
                    <a:pt x="951" y="64"/>
                  </a:lnTo>
                  <a:lnTo>
                    <a:pt x="950" y="64"/>
                  </a:lnTo>
                  <a:lnTo>
                    <a:pt x="953" y="74"/>
                  </a:lnTo>
                  <a:lnTo>
                    <a:pt x="954" y="83"/>
                  </a:lnTo>
                  <a:lnTo>
                    <a:pt x="951" y="89"/>
                  </a:lnTo>
                  <a:lnTo>
                    <a:pt x="943" y="94"/>
                  </a:lnTo>
                  <a:lnTo>
                    <a:pt x="936" y="79"/>
                  </a:lnTo>
                  <a:lnTo>
                    <a:pt x="928" y="63"/>
                  </a:lnTo>
                  <a:lnTo>
                    <a:pt x="921" y="49"/>
                  </a:lnTo>
                  <a:lnTo>
                    <a:pt x="914" y="33"/>
                  </a:lnTo>
                  <a:lnTo>
                    <a:pt x="913" y="33"/>
                  </a:lnTo>
                  <a:lnTo>
                    <a:pt x="913" y="32"/>
                  </a:lnTo>
                  <a:lnTo>
                    <a:pt x="913" y="32"/>
                  </a:lnTo>
                  <a:lnTo>
                    <a:pt x="911" y="32"/>
                  </a:lnTo>
                  <a:lnTo>
                    <a:pt x="914" y="40"/>
                  </a:lnTo>
                  <a:lnTo>
                    <a:pt x="918" y="54"/>
                  </a:lnTo>
                  <a:lnTo>
                    <a:pt x="926" y="73"/>
                  </a:lnTo>
                  <a:lnTo>
                    <a:pt x="933" y="99"/>
                  </a:lnTo>
                  <a:lnTo>
                    <a:pt x="927" y="100"/>
                  </a:lnTo>
                  <a:lnTo>
                    <a:pt x="923" y="103"/>
                  </a:lnTo>
                  <a:lnTo>
                    <a:pt x="918" y="104"/>
                  </a:lnTo>
                  <a:lnTo>
                    <a:pt x="914" y="107"/>
                  </a:lnTo>
                  <a:lnTo>
                    <a:pt x="910" y="97"/>
                  </a:lnTo>
                  <a:lnTo>
                    <a:pt x="906" y="86"/>
                  </a:lnTo>
                  <a:lnTo>
                    <a:pt x="901" y="76"/>
                  </a:lnTo>
                  <a:lnTo>
                    <a:pt x="897" y="66"/>
                  </a:lnTo>
                  <a:lnTo>
                    <a:pt x="896" y="66"/>
                  </a:lnTo>
                  <a:lnTo>
                    <a:pt x="894" y="66"/>
                  </a:lnTo>
                  <a:lnTo>
                    <a:pt x="893" y="66"/>
                  </a:lnTo>
                  <a:lnTo>
                    <a:pt x="891" y="66"/>
                  </a:lnTo>
                  <a:lnTo>
                    <a:pt x="896" y="77"/>
                  </a:lnTo>
                  <a:lnTo>
                    <a:pt x="898" y="87"/>
                  </a:lnTo>
                  <a:lnTo>
                    <a:pt x="903" y="99"/>
                  </a:lnTo>
                  <a:lnTo>
                    <a:pt x="906" y="109"/>
                  </a:lnTo>
                  <a:lnTo>
                    <a:pt x="904" y="111"/>
                  </a:lnTo>
                  <a:lnTo>
                    <a:pt x="901" y="113"/>
                  </a:lnTo>
                  <a:lnTo>
                    <a:pt x="896" y="114"/>
                  </a:lnTo>
                  <a:lnTo>
                    <a:pt x="887" y="116"/>
                  </a:lnTo>
                  <a:lnTo>
                    <a:pt x="883" y="106"/>
                  </a:lnTo>
                  <a:lnTo>
                    <a:pt x="879" y="96"/>
                  </a:lnTo>
                  <a:lnTo>
                    <a:pt x="873" y="87"/>
                  </a:lnTo>
                  <a:lnTo>
                    <a:pt x="869" y="82"/>
                  </a:lnTo>
                  <a:lnTo>
                    <a:pt x="871" y="92"/>
                  </a:lnTo>
                  <a:lnTo>
                    <a:pt x="873" y="102"/>
                  </a:lnTo>
                  <a:lnTo>
                    <a:pt x="876" y="111"/>
                  </a:lnTo>
                  <a:lnTo>
                    <a:pt x="877" y="121"/>
                  </a:lnTo>
                  <a:lnTo>
                    <a:pt x="871" y="124"/>
                  </a:lnTo>
                  <a:lnTo>
                    <a:pt x="867" y="127"/>
                  </a:lnTo>
                  <a:lnTo>
                    <a:pt x="863" y="127"/>
                  </a:lnTo>
                  <a:lnTo>
                    <a:pt x="856" y="129"/>
                  </a:lnTo>
                  <a:lnTo>
                    <a:pt x="851" y="119"/>
                  </a:lnTo>
                  <a:lnTo>
                    <a:pt x="847" y="109"/>
                  </a:lnTo>
                  <a:lnTo>
                    <a:pt x="843" y="100"/>
                  </a:lnTo>
                  <a:lnTo>
                    <a:pt x="840" y="90"/>
                  </a:lnTo>
                  <a:lnTo>
                    <a:pt x="839" y="90"/>
                  </a:lnTo>
                  <a:lnTo>
                    <a:pt x="837" y="90"/>
                  </a:lnTo>
                  <a:lnTo>
                    <a:pt x="836" y="92"/>
                  </a:lnTo>
                  <a:lnTo>
                    <a:pt x="834" y="92"/>
                  </a:lnTo>
                  <a:lnTo>
                    <a:pt x="837" y="102"/>
                  </a:lnTo>
                  <a:lnTo>
                    <a:pt x="841" y="113"/>
                  </a:lnTo>
                  <a:lnTo>
                    <a:pt x="844" y="123"/>
                  </a:lnTo>
                  <a:lnTo>
                    <a:pt x="847" y="134"/>
                  </a:lnTo>
                  <a:lnTo>
                    <a:pt x="841" y="136"/>
                  </a:lnTo>
                  <a:lnTo>
                    <a:pt x="836" y="137"/>
                  </a:lnTo>
                  <a:lnTo>
                    <a:pt x="831" y="140"/>
                  </a:lnTo>
                  <a:lnTo>
                    <a:pt x="826" y="141"/>
                  </a:lnTo>
                  <a:lnTo>
                    <a:pt x="820" y="130"/>
                  </a:lnTo>
                  <a:lnTo>
                    <a:pt x="814" y="117"/>
                  </a:lnTo>
                  <a:lnTo>
                    <a:pt x="807" y="106"/>
                  </a:lnTo>
                  <a:lnTo>
                    <a:pt x="801" y="93"/>
                  </a:lnTo>
                  <a:lnTo>
                    <a:pt x="800" y="93"/>
                  </a:lnTo>
                  <a:lnTo>
                    <a:pt x="799" y="93"/>
                  </a:lnTo>
                  <a:lnTo>
                    <a:pt x="797" y="93"/>
                  </a:lnTo>
                  <a:lnTo>
                    <a:pt x="796" y="93"/>
                  </a:lnTo>
                  <a:lnTo>
                    <a:pt x="801" y="106"/>
                  </a:lnTo>
                  <a:lnTo>
                    <a:pt x="807" y="119"/>
                  </a:lnTo>
                  <a:lnTo>
                    <a:pt x="811" y="131"/>
                  </a:lnTo>
                  <a:lnTo>
                    <a:pt x="817" y="146"/>
                  </a:lnTo>
                  <a:lnTo>
                    <a:pt x="816" y="147"/>
                  </a:lnTo>
                  <a:lnTo>
                    <a:pt x="813" y="149"/>
                  </a:lnTo>
                  <a:lnTo>
                    <a:pt x="807" y="151"/>
                  </a:lnTo>
                  <a:lnTo>
                    <a:pt x="794" y="156"/>
                  </a:lnTo>
                  <a:lnTo>
                    <a:pt x="790" y="146"/>
                  </a:lnTo>
                  <a:lnTo>
                    <a:pt x="786" y="134"/>
                  </a:lnTo>
                  <a:lnTo>
                    <a:pt x="782" y="124"/>
                  </a:lnTo>
                  <a:lnTo>
                    <a:pt x="776" y="114"/>
                  </a:lnTo>
                  <a:lnTo>
                    <a:pt x="774" y="114"/>
                  </a:lnTo>
                  <a:lnTo>
                    <a:pt x="773" y="114"/>
                  </a:lnTo>
                  <a:lnTo>
                    <a:pt x="772" y="114"/>
                  </a:lnTo>
                  <a:lnTo>
                    <a:pt x="770" y="113"/>
                  </a:lnTo>
                  <a:lnTo>
                    <a:pt x="774" y="124"/>
                  </a:lnTo>
                  <a:lnTo>
                    <a:pt x="779" y="136"/>
                  </a:lnTo>
                  <a:lnTo>
                    <a:pt x="782" y="147"/>
                  </a:lnTo>
                  <a:lnTo>
                    <a:pt x="786" y="159"/>
                  </a:lnTo>
                  <a:lnTo>
                    <a:pt x="780" y="163"/>
                  </a:lnTo>
                  <a:lnTo>
                    <a:pt x="773" y="166"/>
                  </a:lnTo>
                  <a:lnTo>
                    <a:pt x="764" y="169"/>
                  </a:lnTo>
                  <a:lnTo>
                    <a:pt x="759" y="169"/>
                  </a:lnTo>
                  <a:lnTo>
                    <a:pt x="756" y="164"/>
                  </a:lnTo>
                  <a:lnTo>
                    <a:pt x="753" y="159"/>
                  </a:lnTo>
                  <a:lnTo>
                    <a:pt x="749" y="147"/>
                  </a:lnTo>
                  <a:lnTo>
                    <a:pt x="740" y="126"/>
                  </a:lnTo>
                  <a:lnTo>
                    <a:pt x="739" y="126"/>
                  </a:lnTo>
                  <a:lnTo>
                    <a:pt x="737" y="126"/>
                  </a:lnTo>
                  <a:lnTo>
                    <a:pt x="736" y="126"/>
                  </a:lnTo>
                  <a:lnTo>
                    <a:pt x="734" y="126"/>
                  </a:lnTo>
                  <a:lnTo>
                    <a:pt x="742" y="147"/>
                  </a:lnTo>
                  <a:lnTo>
                    <a:pt x="746" y="160"/>
                  </a:lnTo>
                  <a:lnTo>
                    <a:pt x="747" y="167"/>
                  </a:lnTo>
                  <a:lnTo>
                    <a:pt x="749" y="176"/>
                  </a:lnTo>
                  <a:lnTo>
                    <a:pt x="744" y="177"/>
                  </a:lnTo>
                  <a:lnTo>
                    <a:pt x="739" y="178"/>
                  </a:lnTo>
                  <a:lnTo>
                    <a:pt x="734" y="181"/>
                  </a:lnTo>
                  <a:lnTo>
                    <a:pt x="729" y="183"/>
                  </a:lnTo>
                  <a:lnTo>
                    <a:pt x="724" y="173"/>
                  </a:lnTo>
                  <a:lnTo>
                    <a:pt x="719" y="161"/>
                  </a:lnTo>
                  <a:lnTo>
                    <a:pt x="713" y="151"/>
                  </a:lnTo>
                  <a:lnTo>
                    <a:pt x="707" y="146"/>
                  </a:lnTo>
                  <a:lnTo>
                    <a:pt x="710" y="159"/>
                  </a:lnTo>
                  <a:lnTo>
                    <a:pt x="713" y="169"/>
                  </a:lnTo>
                  <a:lnTo>
                    <a:pt x="716" y="176"/>
                  </a:lnTo>
                  <a:lnTo>
                    <a:pt x="720" y="187"/>
                  </a:lnTo>
                  <a:lnTo>
                    <a:pt x="717" y="190"/>
                  </a:lnTo>
                  <a:lnTo>
                    <a:pt x="713" y="191"/>
                  </a:lnTo>
                  <a:lnTo>
                    <a:pt x="707" y="193"/>
                  </a:lnTo>
                  <a:lnTo>
                    <a:pt x="699" y="196"/>
                  </a:lnTo>
                  <a:lnTo>
                    <a:pt x="690" y="177"/>
                  </a:lnTo>
                  <a:lnTo>
                    <a:pt x="685" y="167"/>
                  </a:lnTo>
                  <a:lnTo>
                    <a:pt x="682" y="163"/>
                  </a:lnTo>
                  <a:lnTo>
                    <a:pt x="679" y="160"/>
                  </a:lnTo>
                  <a:lnTo>
                    <a:pt x="679" y="167"/>
                  </a:lnTo>
                  <a:lnTo>
                    <a:pt x="682" y="177"/>
                  </a:lnTo>
                  <a:lnTo>
                    <a:pt x="685" y="188"/>
                  </a:lnTo>
                  <a:lnTo>
                    <a:pt x="687" y="200"/>
                  </a:lnTo>
                  <a:lnTo>
                    <a:pt x="682" y="201"/>
                  </a:lnTo>
                  <a:lnTo>
                    <a:pt x="677" y="204"/>
                  </a:lnTo>
                  <a:lnTo>
                    <a:pt x="672" y="206"/>
                  </a:lnTo>
                  <a:lnTo>
                    <a:pt x="666" y="208"/>
                  </a:lnTo>
                  <a:lnTo>
                    <a:pt x="662" y="198"/>
                  </a:lnTo>
                  <a:lnTo>
                    <a:pt x="657" y="188"/>
                  </a:lnTo>
                  <a:lnTo>
                    <a:pt x="653" y="177"/>
                  </a:lnTo>
                  <a:lnTo>
                    <a:pt x="647" y="167"/>
                  </a:lnTo>
                  <a:lnTo>
                    <a:pt x="646" y="167"/>
                  </a:lnTo>
                  <a:lnTo>
                    <a:pt x="645" y="166"/>
                  </a:lnTo>
                  <a:lnTo>
                    <a:pt x="643" y="166"/>
                  </a:lnTo>
                  <a:lnTo>
                    <a:pt x="642" y="166"/>
                  </a:lnTo>
                  <a:lnTo>
                    <a:pt x="646" y="177"/>
                  </a:lnTo>
                  <a:lnTo>
                    <a:pt x="650" y="188"/>
                  </a:lnTo>
                  <a:lnTo>
                    <a:pt x="653" y="201"/>
                  </a:lnTo>
                  <a:lnTo>
                    <a:pt x="657" y="213"/>
                  </a:lnTo>
                  <a:lnTo>
                    <a:pt x="650" y="216"/>
                  </a:lnTo>
                  <a:lnTo>
                    <a:pt x="643" y="218"/>
                  </a:lnTo>
                  <a:lnTo>
                    <a:pt x="637" y="221"/>
                  </a:lnTo>
                  <a:lnTo>
                    <a:pt x="630" y="224"/>
                  </a:lnTo>
                  <a:lnTo>
                    <a:pt x="622" y="206"/>
                  </a:lnTo>
                  <a:lnTo>
                    <a:pt x="616" y="196"/>
                  </a:lnTo>
                  <a:lnTo>
                    <a:pt x="612" y="190"/>
                  </a:lnTo>
                  <a:lnTo>
                    <a:pt x="609" y="184"/>
                  </a:lnTo>
                  <a:lnTo>
                    <a:pt x="610" y="194"/>
                  </a:lnTo>
                  <a:lnTo>
                    <a:pt x="613" y="206"/>
                  </a:lnTo>
                  <a:lnTo>
                    <a:pt x="616" y="216"/>
                  </a:lnTo>
                  <a:lnTo>
                    <a:pt x="619" y="227"/>
                  </a:lnTo>
                  <a:lnTo>
                    <a:pt x="613" y="230"/>
                  </a:lnTo>
                  <a:lnTo>
                    <a:pt x="608" y="233"/>
                  </a:lnTo>
                  <a:lnTo>
                    <a:pt x="600" y="236"/>
                  </a:lnTo>
                  <a:lnTo>
                    <a:pt x="595" y="238"/>
                  </a:lnTo>
                  <a:lnTo>
                    <a:pt x="590" y="230"/>
                  </a:lnTo>
                  <a:lnTo>
                    <a:pt x="586" y="221"/>
                  </a:lnTo>
                  <a:lnTo>
                    <a:pt x="580" y="213"/>
                  </a:lnTo>
                  <a:lnTo>
                    <a:pt x="576" y="206"/>
                  </a:lnTo>
                  <a:lnTo>
                    <a:pt x="575" y="206"/>
                  </a:lnTo>
                  <a:lnTo>
                    <a:pt x="575" y="206"/>
                  </a:lnTo>
                  <a:lnTo>
                    <a:pt x="573" y="206"/>
                  </a:lnTo>
                  <a:lnTo>
                    <a:pt x="572" y="207"/>
                  </a:lnTo>
                  <a:lnTo>
                    <a:pt x="578" y="223"/>
                  </a:lnTo>
                  <a:lnTo>
                    <a:pt x="580" y="231"/>
                  </a:lnTo>
                  <a:lnTo>
                    <a:pt x="582" y="237"/>
                  </a:lnTo>
                  <a:lnTo>
                    <a:pt x="582" y="243"/>
                  </a:lnTo>
                  <a:lnTo>
                    <a:pt x="580" y="244"/>
                  </a:lnTo>
                  <a:lnTo>
                    <a:pt x="578" y="244"/>
                  </a:lnTo>
                  <a:lnTo>
                    <a:pt x="576" y="245"/>
                  </a:lnTo>
                  <a:lnTo>
                    <a:pt x="573" y="247"/>
                  </a:lnTo>
                  <a:lnTo>
                    <a:pt x="560" y="224"/>
                  </a:lnTo>
                  <a:lnTo>
                    <a:pt x="555" y="211"/>
                  </a:lnTo>
                  <a:lnTo>
                    <a:pt x="550" y="207"/>
                  </a:lnTo>
                  <a:lnTo>
                    <a:pt x="549" y="206"/>
                  </a:lnTo>
                  <a:lnTo>
                    <a:pt x="552" y="216"/>
                  </a:lnTo>
                  <a:lnTo>
                    <a:pt x="556" y="228"/>
                  </a:lnTo>
                  <a:lnTo>
                    <a:pt x="560" y="241"/>
                  </a:lnTo>
                  <a:lnTo>
                    <a:pt x="563" y="251"/>
                  </a:lnTo>
                  <a:lnTo>
                    <a:pt x="559" y="253"/>
                  </a:lnTo>
                  <a:lnTo>
                    <a:pt x="555" y="254"/>
                  </a:lnTo>
                  <a:lnTo>
                    <a:pt x="550" y="257"/>
                  </a:lnTo>
                  <a:lnTo>
                    <a:pt x="546" y="258"/>
                  </a:lnTo>
                  <a:lnTo>
                    <a:pt x="540" y="245"/>
                  </a:lnTo>
                  <a:lnTo>
                    <a:pt x="535" y="233"/>
                  </a:lnTo>
                  <a:lnTo>
                    <a:pt x="529" y="220"/>
                  </a:lnTo>
                  <a:lnTo>
                    <a:pt x="523" y="207"/>
                  </a:lnTo>
                  <a:lnTo>
                    <a:pt x="522" y="208"/>
                  </a:lnTo>
                  <a:lnTo>
                    <a:pt x="522" y="208"/>
                  </a:lnTo>
                  <a:lnTo>
                    <a:pt x="521" y="208"/>
                  </a:lnTo>
                  <a:lnTo>
                    <a:pt x="519" y="208"/>
                  </a:lnTo>
                  <a:lnTo>
                    <a:pt x="522" y="223"/>
                  </a:lnTo>
                  <a:lnTo>
                    <a:pt x="526" y="236"/>
                  </a:lnTo>
                  <a:lnTo>
                    <a:pt x="531" y="248"/>
                  </a:lnTo>
                  <a:lnTo>
                    <a:pt x="535" y="263"/>
                  </a:lnTo>
                  <a:lnTo>
                    <a:pt x="533" y="264"/>
                  </a:lnTo>
                  <a:lnTo>
                    <a:pt x="531" y="265"/>
                  </a:lnTo>
                  <a:lnTo>
                    <a:pt x="525" y="268"/>
                  </a:lnTo>
                  <a:lnTo>
                    <a:pt x="516" y="271"/>
                  </a:lnTo>
                  <a:lnTo>
                    <a:pt x="512" y="261"/>
                  </a:lnTo>
                  <a:lnTo>
                    <a:pt x="506" y="247"/>
                  </a:lnTo>
                  <a:lnTo>
                    <a:pt x="501" y="236"/>
                  </a:lnTo>
                  <a:lnTo>
                    <a:pt x="496" y="228"/>
                  </a:lnTo>
                  <a:lnTo>
                    <a:pt x="498" y="238"/>
                  </a:lnTo>
                  <a:lnTo>
                    <a:pt x="499" y="245"/>
                  </a:lnTo>
                  <a:lnTo>
                    <a:pt x="502" y="257"/>
                  </a:lnTo>
                  <a:lnTo>
                    <a:pt x="508" y="274"/>
                  </a:lnTo>
                  <a:lnTo>
                    <a:pt x="503" y="277"/>
                  </a:lnTo>
                  <a:lnTo>
                    <a:pt x="498" y="278"/>
                  </a:lnTo>
                  <a:lnTo>
                    <a:pt x="492" y="281"/>
                  </a:lnTo>
                  <a:lnTo>
                    <a:pt x="486" y="284"/>
                  </a:lnTo>
                  <a:lnTo>
                    <a:pt x="478" y="263"/>
                  </a:lnTo>
                  <a:lnTo>
                    <a:pt x="472" y="251"/>
                  </a:lnTo>
                  <a:lnTo>
                    <a:pt x="469" y="247"/>
                  </a:lnTo>
                  <a:lnTo>
                    <a:pt x="466" y="244"/>
                  </a:lnTo>
                  <a:lnTo>
                    <a:pt x="465" y="245"/>
                  </a:lnTo>
                  <a:lnTo>
                    <a:pt x="465" y="245"/>
                  </a:lnTo>
                  <a:lnTo>
                    <a:pt x="463" y="245"/>
                  </a:lnTo>
                  <a:lnTo>
                    <a:pt x="463" y="245"/>
                  </a:lnTo>
                  <a:lnTo>
                    <a:pt x="466" y="255"/>
                  </a:lnTo>
                  <a:lnTo>
                    <a:pt x="469" y="265"/>
                  </a:lnTo>
                  <a:lnTo>
                    <a:pt x="472" y="277"/>
                  </a:lnTo>
                  <a:lnTo>
                    <a:pt x="475" y="287"/>
                  </a:lnTo>
                  <a:lnTo>
                    <a:pt x="471" y="288"/>
                  </a:lnTo>
                  <a:lnTo>
                    <a:pt x="468" y="290"/>
                  </a:lnTo>
                  <a:lnTo>
                    <a:pt x="465" y="293"/>
                  </a:lnTo>
                  <a:lnTo>
                    <a:pt x="462" y="294"/>
                  </a:lnTo>
                  <a:lnTo>
                    <a:pt x="458" y="287"/>
                  </a:lnTo>
                  <a:lnTo>
                    <a:pt x="455" y="278"/>
                  </a:lnTo>
                  <a:lnTo>
                    <a:pt x="452" y="271"/>
                  </a:lnTo>
                  <a:lnTo>
                    <a:pt x="448" y="264"/>
                  </a:lnTo>
                  <a:lnTo>
                    <a:pt x="446" y="264"/>
                  </a:lnTo>
                  <a:lnTo>
                    <a:pt x="445" y="264"/>
                  </a:lnTo>
                  <a:lnTo>
                    <a:pt x="444" y="264"/>
                  </a:lnTo>
                  <a:lnTo>
                    <a:pt x="442" y="264"/>
                  </a:lnTo>
                  <a:lnTo>
                    <a:pt x="445" y="273"/>
                  </a:lnTo>
                  <a:lnTo>
                    <a:pt x="446" y="280"/>
                  </a:lnTo>
                  <a:lnTo>
                    <a:pt x="449" y="288"/>
                  </a:lnTo>
                  <a:lnTo>
                    <a:pt x="451" y="297"/>
                  </a:lnTo>
                  <a:lnTo>
                    <a:pt x="448" y="300"/>
                  </a:lnTo>
                  <a:lnTo>
                    <a:pt x="445" y="301"/>
                  </a:lnTo>
                  <a:lnTo>
                    <a:pt x="441" y="302"/>
                  </a:lnTo>
                  <a:lnTo>
                    <a:pt x="434" y="305"/>
                  </a:lnTo>
                  <a:lnTo>
                    <a:pt x="428" y="294"/>
                  </a:lnTo>
                  <a:lnTo>
                    <a:pt x="424" y="283"/>
                  </a:lnTo>
                  <a:lnTo>
                    <a:pt x="419" y="273"/>
                  </a:lnTo>
                  <a:lnTo>
                    <a:pt x="415" y="261"/>
                  </a:lnTo>
                  <a:lnTo>
                    <a:pt x="414" y="261"/>
                  </a:lnTo>
                  <a:lnTo>
                    <a:pt x="414" y="261"/>
                  </a:lnTo>
                  <a:lnTo>
                    <a:pt x="412" y="261"/>
                  </a:lnTo>
                  <a:lnTo>
                    <a:pt x="411" y="260"/>
                  </a:lnTo>
                  <a:lnTo>
                    <a:pt x="414" y="271"/>
                  </a:lnTo>
                  <a:lnTo>
                    <a:pt x="418" y="284"/>
                  </a:lnTo>
                  <a:lnTo>
                    <a:pt x="421" y="295"/>
                  </a:lnTo>
                  <a:lnTo>
                    <a:pt x="424" y="307"/>
                  </a:lnTo>
                  <a:lnTo>
                    <a:pt x="419" y="310"/>
                  </a:lnTo>
                  <a:lnTo>
                    <a:pt x="416" y="311"/>
                  </a:lnTo>
                  <a:lnTo>
                    <a:pt x="412" y="312"/>
                  </a:lnTo>
                  <a:lnTo>
                    <a:pt x="405" y="314"/>
                  </a:lnTo>
                  <a:lnTo>
                    <a:pt x="401" y="307"/>
                  </a:lnTo>
                  <a:lnTo>
                    <a:pt x="395" y="294"/>
                  </a:lnTo>
                  <a:lnTo>
                    <a:pt x="388" y="283"/>
                  </a:lnTo>
                  <a:lnTo>
                    <a:pt x="384" y="275"/>
                  </a:lnTo>
                  <a:lnTo>
                    <a:pt x="386" y="290"/>
                  </a:lnTo>
                  <a:lnTo>
                    <a:pt x="389" y="300"/>
                  </a:lnTo>
                  <a:lnTo>
                    <a:pt x="392" y="308"/>
                  </a:lnTo>
                  <a:lnTo>
                    <a:pt x="395" y="320"/>
                  </a:lnTo>
                  <a:lnTo>
                    <a:pt x="389" y="321"/>
                  </a:lnTo>
                  <a:lnTo>
                    <a:pt x="385" y="324"/>
                  </a:lnTo>
                  <a:lnTo>
                    <a:pt x="379" y="325"/>
                  </a:lnTo>
                  <a:lnTo>
                    <a:pt x="374" y="327"/>
                  </a:lnTo>
                  <a:lnTo>
                    <a:pt x="371" y="317"/>
                  </a:lnTo>
                  <a:lnTo>
                    <a:pt x="366" y="308"/>
                  </a:lnTo>
                  <a:lnTo>
                    <a:pt x="362" y="298"/>
                  </a:lnTo>
                  <a:lnTo>
                    <a:pt x="358" y="290"/>
                  </a:lnTo>
                  <a:lnTo>
                    <a:pt x="356" y="288"/>
                  </a:lnTo>
                  <a:lnTo>
                    <a:pt x="355" y="288"/>
                  </a:lnTo>
                  <a:lnTo>
                    <a:pt x="354" y="288"/>
                  </a:lnTo>
                  <a:lnTo>
                    <a:pt x="352" y="288"/>
                  </a:lnTo>
                  <a:lnTo>
                    <a:pt x="355" y="300"/>
                  </a:lnTo>
                  <a:lnTo>
                    <a:pt x="359" y="310"/>
                  </a:lnTo>
                  <a:lnTo>
                    <a:pt x="362" y="321"/>
                  </a:lnTo>
                  <a:lnTo>
                    <a:pt x="365" y="332"/>
                  </a:lnTo>
                  <a:lnTo>
                    <a:pt x="362" y="334"/>
                  </a:lnTo>
                  <a:lnTo>
                    <a:pt x="361" y="334"/>
                  </a:lnTo>
                  <a:lnTo>
                    <a:pt x="358" y="335"/>
                  </a:lnTo>
                  <a:lnTo>
                    <a:pt x="354" y="337"/>
                  </a:lnTo>
                  <a:lnTo>
                    <a:pt x="348" y="327"/>
                  </a:lnTo>
                  <a:lnTo>
                    <a:pt x="344" y="317"/>
                  </a:lnTo>
                  <a:lnTo>
                    <a:pt x="339" y="307"/>
                  </a:lnTo>
                  <a:lnTo>
                    <a:pt x="337" y="298"/>
                  </a:lnTo>
                  <a:lnTo>
                    <a:pt x="335" y="298"/>
                  </a:lnTo>
                  <a:lnTo>
                    <a:pt x="335" y="297"/>
                  </a:lnTo>
                  <a:lnTo>
                    <a:pt x="334" y="297"/>
                  </a:lnTo>
                  <a:lnTo>
                    <a:pt x="334" y="297"/>
                  </a:lnTo>
                  <a:lnTo>
                    <a:pt x="337" y="308"/>
                  </a:lnTo>
                  <a:lnTo>
                    <a:pt x="338" y="318"/>
                  </a:lnTo>
                  <a:lnTo>
                    <a:pt x="341" y="330"/>
                  </a:lnTo>
                  <a:lnTo>
                    <a:pt x="344" y="340"/>
                  </a:lnTo>
                  <a:lnTo>
                    <a:pt x="339" y="341"/>
                  </a:lnTo>
                  <a:lnTo>
                    <a:pt x="335" y="344"/>
                  </a:lnTo>
                  <a:lnTo>
                    <a:pt x="329" y="345"/>
                  </a:lnTo>
                  <a:lnTo>
                    <a:pt x="325" y="348"/>
                  </a:lnTo>
                  <a:lnTo>
                    <a:pt x="321" y="338"/>
                  </a:lnTo>
                  <a:lnTo>
                    <a:pt x="317" y="328"/>
                  </a:lnTo>
                  <a:lnTo>
                    <a:pt x="312" y="318"/>
                  </a:lnTo>
                  <a:lnTo>
                    <a:pt x="308" y="308"/>
                  </a:lnTo>
                  <a:lnTo>
                    <a:pt x="307" y="308"/>
                  </a:lnTo>
                  <a:lnTo>
                    <a:pt x="307" y="308"/>
                  </a:lnTo>
                  <a:lnTo>
                    <a:pt x="305" y="308"/>
                  </a:lnTo>
                  <a:lnTo>
                    <a:pt x="304" y="310"/>
                  </a:lnTo>
                  <a:lnTo>
                    <a:pt x="311" y="331"/>
                  </a:lnTo>
                  <a:lnTo>
                    <a:pt x="314" y="342"/>
                  </a:lnTo>
                  <a:lnTo>
                    <a:pt x="315" y="348"/>
                  </a:lnTo>
                  <a:lnTo>
                    <a:pt x="317" y="352"/>
                  </a:lnTo>
                  <a:lnTo>
                    <a:pt x="314" y="355"/>
                  </a:lnTo>
                  <a:lnTo>
                    <a:pt x="309" y="357"/>
                  </a:lnTo>
                  <a:lnTo>
                    <a:pt x="304" y="357"/>
                  </a:lnTo>
                  <a:lnTo>
                    <a:pt x="294" y="358"/>
                  </a:lnTo>
                  <a:lnTo>
                    <a:pt x="291" y="350"/>
                  </a:lnTo>
                  <a:lnTo>
                    <a:pt x="287" y="341"/>
                  </a:lnTo>
                  <a:lnTo>
                    <a:pt x="282" y="332"/>
                  </a:lnTo>
                  <a:lnTo>
                    <a:pt x="278" y="324"/>
                  </a:lnTo>
                  <a:lnTo>
                    <a:pt x="277" y="322"/>
                  </a:lnTo>
                  <a:lnTo>
                    <a:pt x="277" y="322"/>
                  </a:lnTo>
                  <a:lnTo>
                    <a:pt x="275" y="322"/>
                  </a:lnTo>
                  <a:lnTo>
                    <a:pt x="274" y="322"/>
                  </a:lnTo>
                  <a:lnTo>
                    <a:pt x="279" y="342"/>
                  </a:lnTo>
                  <a:lnTo>
                    <a:pt x="284" y="355"/>
                  </a:lnTo>
                  <a:lnTo>
                    <a:pt x="281" y="364"/>
                  </a:lnTo>
                  <a:lnTo>
                    <a:pt x="268" y="372"/>
                  </a:lnTo>
                  <a:lnTo>
                    <a:pt x="264" y="362"/>
                  </a:lnTo>
                  <a:lnTo>
                    <a:pt x="260" y="352"/>
                  </a:lnTo>
                  <a:lnTo>
                    <a:pt x="255" y="344"/>
                  </a:lnTo>
                  <a:lnTo>
                    <a:pt x="251" y="337"/>
                  </a:lnTo>
                  <a:lnTo>
                    <a:pt x="251" y="335"/>
                  </a:lnTo>
                  <a:lnTo>
                    <a:pt x="250" y="335"/>
                  </a:lnTo>
                  <a:lnTo>
                    <a:pt x="250" y="335"/>
                  </a:lnTo>
                  <a:lnTo>
                    <a:pt x="248" y="337"/>
                  </a:lnTo>
                  <a:lnTo>
                    <a:pt x="250" y="345"/>
                  </a:lnTo>
                  <a:lnTo>
                    <a:pt x="251" y="355"/>
                  </a:lnTo>
                  <a:lnTo>
                    <a:pt x="254" y="365"/>
                  </a:lnTo>
                  <a:lnTo>
                    <a:pt x="258" y="377"/>
                  </a:lnTo>
                  <a:lnTo>
                    <a:pt x="254" y="378"/>
                  </a:lnTo>
                  <a:lnTo>
                    <a:pt x="250" y="379"/>
                  </a:lnTo>
                  <a:lnTo>
                    <a:pt x="245" y="381"/>
                  </a:lnTo>
                  <a:lnTo>
                    <a:pt x="241" y="382"/>
                  </a:lnTo>
                  <a:lnTo>
                    <a:pt x="235" y="371"/>
                  </a:lnTo>
                  <a:lnTo>
                    <a:pt x="230" y="358"/>
                  </a:lnTo>
                  <a:lnTo>
                    <a:pt x="224" y="347"/>
                  </a:lnTo>
                  <a:lnTo>
                    <a:pt x="220" y="335"/>
                  </a:lnTo>
                  <a:lnTo>
                    <a:pt x="218" y="335"/>
                  </a:lnTo>
                  <a:lnTo>
                    <a:pt x="217" y="335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7" y="348"/>
                  </a:lnTo>
                  <a:lnTo>
                    <a:pt x="221" y="361"/>
                  </a:lnTo>
                  <a:lnTo>
                    <a:pt x="225" y="374"/>
                  </a:lnTo>
                  <a:lnTo>
                    <a:pt x="231" y="387"/>
                  </a:lnTo>
                  <a:lnTo>
                    <a:pt x="227" y="389"/>
                  </a:lnTo>
                  <a:lnTo>
                    <a:pt x="224" y="391"/>
                  </a:lnTo>
                  <a:lnTo>
                    <a:pt x="218" y="392"/>
                  </a:lnTo>
                  <a:lnTo>
                    <a:pt x="211" y="394"/>
                  </a:lnTo>
                  <a:lnTo>
                    <a:pt x="205" y="384"/>
                  </a:lnTo>
                  <a:lnTo>
                    <a:pt x="201" y="372"/>
                  </a:lnTo>
                  <a:lnTo>
                    <a:pt x="195" y="362"/>
                  </a:lnTo>
                  <a:lnTo>
                    <a:pt x="190" y="352"/>
                  </a:lnTo>
                  <a:lnTo>
                    <a:pt x="188" y="352"/>
                  </a:lnTo>
                  <a:lnTo>
                    <a:pt x="188" y="352"/>
                  </a:lnTo>
                  <a:lnTo>
                    <a:pt x="187" y="354"/>
                  </a:lnTo>
                  <a:lnTo>
                    <a:pt x="185" y="354"/>
                  </a:lnTo>
                  <a:lnTo>
                    <a:pt x="188" y="365"/>
                  </a:lnTo>
                  <a:lnTo>
                    <a:pt x="192" y="375"/>
                  </a:lnTo>
                  <a:lnTo>
                    <a:pt x="197" y="387"/>
                  </a:lnTo>
                  <a:lnTo>
                    <a:pt x="201" y="398"/>
                  </a:lnTo>
                  <a:lnTo>
                    <a:pt x="195" y="401"/>
                  </a:lnTo>
                  <a:lnTo>
                    <a:pt x="191" y="402"/>
                  </a:lnTo>
                  <a:lnTo>
                    <a:pt x="185" y="405"/>
                  </a:lnTo>
                  <a:lnTo>
                    <a:pt x="180" y="407"/>
                  </a:lnTo>
                  <a:lnTo>
                    <a:pt x="174" y="395"/>
                  </a:lnTo>
                  <a:lnTo>
                    <a:pt x="170" y="384"/>
                  </a:lnTo>
                  <a:lnTo>
                    <a:pt x="164" y="374"/>
                  </a:lnTo>
                  <a:lnTo>
                    <a:pt x="160" y="362"/>
                  </a:lnTo>
                  <a:lnTo>
                    <a:pt x="158" y="362"/>
                  </a:lnTo>
                  <a:lnTo>
                    <a:pt x="157" y="364"/>
                  </a:lnTo>
                  <a:lnTo>
                    <a:pt x="155" y="365"/>
                  </a:lnTo>
                  <a:lnTo>
                    <a:pt x="154" y="365"/>
                  </a:lnTo>
                  <a:lnTo>
                    <a:pt x="158" y="377"/>
                  </a:lnTo>
                  <a:lnTo>
                    <a:pt x="163" y="388"/>
                  </a:lnTo>
                  <a:lnTo>
                    <a:pt x="167" y="399"/>
                  </a:lnTo>
                  <a:lnTo>
                    <a:pt x="171" y="411"/>
                  </a:lnTo>
                  <a:lnTo>
                    <a:pt x="165" y="414"/>
                  </a:lnTo>
                  <a:lnTo>
                    <a:pt x="161" y="417"/>
                  </a:lnTo>
                  <a:lnTo>
                    <a:pt x="157" y="419"/>
                  </a:lnTo>
                  <a:lnTo>
                    <a:pt x="153" y="422"/>
                  </a:lnTo>
                  <a:lnTo>
                    <a:pt x="138" y="392"/>
                  </a:lnTo>
                  <a:lnTo>
                    <a:pt x="131" y="377"/>
                  </a:lnTo>
                  <a:lnTo>
                    <a:pt x="127" y="371"/>
                  </a:lnTo>
                  <a:lnTo>
                    <a:pt x="125" y="369"/>
                  </a:lnTo>
                  <a:lnTo>
                    <a:pt x="125" y="378"/>
                  </a:lnTo>
                  <a:lnTo>
                    <a:pt x="131" y="392"/>
                  </a:lnTo>
                  <a:lnTo>
                    <a:pt x="137" y="409"/>
                  </a:lnTo>
                  <a:lnTo>
                    <a:pt x="143" y="422"/>
                  </a:lnTo>
                  <a:lnTo>
                    <a:pt x="137" y="424"/>
                  </a:lnTo>
                  <a:lnTo>
                    <a:pt x="131" y="425"/>
                  </a:lnTo>
                  <a:lnTo>
                    <a:pt x="125" y="428"/>
                  </a:lnTo>
                  <a:lnTo>
                    <a:pt x="121" y="429"/>
                  </a:lnTo>
                  <a:lnTo>
                    <a:pt x="115" y="417"/>
                  </a:lnTo>
                  <a:lnTo>
                    <a:pt x="108" y="402"/>
                  </a:lnTo>
                  <a:lnTo>
                    <a:pt x="101" y="389"/>
                  </a:lnTo>
                  <a:lnTo>
                    <a:pt x="94" y="382"/>
                  </a:lnTo>
                  <a:lnTo>
                    <a:pt x="94" y="388"/>
                  </a:lnTo>
                  <a:lnTo>
                    <a:pt x="97" y="395"/>
                  </a:lnTo>
                  <a:lnTo>
                    <a:pt x="101" y="408"/>
                  </a:lnTo>
                  <a:lnTo>
                    <a:pt x="111" y="429"/>
                  </a:lnTo>
                  <a:lnTo>
                    <a:pt x="110" y="431"/>
                  </a:lnTo>
                  <a:lnTo>
                    <a:pt x="107" y="431"/>
                  </a:lnTo>
                  <a:lnTo>
                    <a:pt x="105" y="432"/>
                  </a:lnTo>
                  <a:lnTo>
                    <a:pt x="103" y="432"/>
                  </a:lnTo>
                  <a:close/>
                </a:path>
              </a:pathLst>
            </a:custGeom>
            <a:solidFill>
              <a:srgbClr val="66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37" name="Freeform 23"/>
            <p:cNvSpPr>
              <a:spLocks/>
            </p:cNvSpPr>
            <p:nvPr/>
          </p:nvSpPr>
          <p:spPr bwMode="auto">
            <a:xfrm>
              <a:off x="2628900" y="5718175"/>
              <a:ext cx="955675" cy="369888"/>
            </a:xfrm>
            <a:custGeom>
              <a:avLst/>
              <a:gdLst>
                <a:gd name="T0" fmla="*/ 168 w 653"/>
                <a:gd name="T1" fmla="*/ 225 h 233"/>
                <a:gd name="T2" fmla="*/ 124 w 653"/>
                <a:gd name="T3" fmla="*/ 221 h 233"/>
                <a:gd name="T4" fmla="*/ 80 w 653"/>
                <a:gd name="T5" fmla="*/ 215 h 233"/>
                <a:gd name="T6" fmla="*/ 38 w 653"/>
                <a:gd name="T7" fmla="*/ 208 h 233"/>
                <a:gd name="T8" fmla="*/ 6 w 653"/>
                <a:gd name="T9" fmla="*/ 175 h 233"/>
                <a:gd name="T10" fmla="*/ 0 w 653"/>
                <a:gd name="T11" fmla="*/ 81 h 233"/>
                <a:gd name="T12" fmla="*/ 24 w 653"/>
                <a:gd name="T13" fmla="*/ 34 h 233"/>
                <a:gd name="T14" fmla="*/ 68 w 653"/>
                <a:gd name="T15" fmla="*/ 20 h 233"/>
                <a:gd name="T16" fmla="*/ 115 w 653"/>
                <a:gd name="T17" fmla="*/ 14 h 233"/>
                <a:gd name="T18" fmla="*/ 165 w 653"/>
                <a:gd name="T19" fmla="*/ 10 h 233"/>
                <a:gd name="T20" fmla="*/ 217 w 653"/>
                <a:gd name="T21" fmla="*/ 7 h 233"/>
                <a:gd name="T22" fmla="*/ 269 w 653"/>
                <a:gd name="T23" fmla="*/ 4 h 233"/>
                <a:gd name="T24" fmla="*/ 325 w 653"/>
                <a:gd name="T25" fmla="*/ 3 h 233"/>
                <a:gd name="T26" fmla="*/ 381 w 653"/>
                <a:gd name="T27" fmla="*/ 0 h 233"/>
                <a:gd name="T28" fmla="*/ 436 w 653"/>
                <a:gd name="T29" fmla="*/ 0 h 233"/>
                <a:gd name="T30" fmla="*/ 492 w 653"/>
                <a:gd name="T31" fmla="*/ 2 h 233"/>
                <a:gd name="T32" fmla="*/ 548 w 653"/>
                <a:gd name="T33" fmla="*/ 7 h 233"/>
                <a:gd name="T34" fmla="*/ 600 w 653"/>
                <a:gd name="T35" fmla="*/ 16 h 233"/>
                <a:gd name="T36" fmla="*/ 646 w 653"/>
                <a:gd name="T37" fmla="*/ 51 h 233"/>
                <a:gd name="T38" fmla="*/ 653 w 653"/>
                <a:gd name="T39" fmla="*/ 136 h 233"/>
                <a:gd name="T40" fmla="*/ 643 w 653"/>
                <a:gd name="T41" fmla="*/ 185 h 233"/>
                <a:gd name="T42" fmla="*/ 617 w 653"/>
                <a:gd name="T43" fmla="*/ 200 h 233"/>
                <a:gd name="T44" fmla="*/ 586 w 653"/>
                <a:gd name="T45" fmla="*/ 211 h 233"/>
                <a:gd name="T46" fmla="*/ 556 w 653"/>
                <a:gd name="T47" fmla="*/ 218 h 233"/>
                <a:gd name="T48" fmla="*/ 536 w 653"/>
                <a:gd name="T49" fmla="*/ 221 h 233"/>
                <a:gd name="T50" fmla="*/ 505 w 653"/>
                <a:gd name="T51" fmla="*/ 224 h 233"/>
                <a:gd name="T52" fmla="*/ 459 w 653"/>
                <a:gd name="T53" fmla="*/ 227 h 233"/>
                <a:gd name="T54" fmla="*/ 403 w 653"/>
                <a:gd name="T55" fmla="*/ 230 h 233"/>
                <a:gd name="T56" fmla="*/ 345 w 653"/>
                <a:gd name="T57" fmla="*/ 231 h 233"/>
                <a:gd name="T58" fmla="*/ 288 w 653"/>
                <a:gd name="T59" fmla="*/ 233 h 233"/>
                <a:gd name="T60" fmla="*/ 239 w 653"/>
                <a:gd name="T61" fmla="*/ 233 h 233"/>
                <a:gd name="T62" fmla="*/ 202 w 653"/>
                <a:gd name="T63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53" h="233">
                  <a:moveTo>
                    <a:pt x="191" y="228"/>
                  </a:moveTo>
                  <a:lnTo>
                    <a:pt x="168" y="225"/>
                  </a:lnTo>
                  <a:lnTo>
                    <a:pt x="147" y="224"/>
                  </a:lnTo>
                  <a:lnTo>
                    <a:pt x="124" y="221"/>
                  </a:lnTo>
                  <a:lnTo>
                    <a:pt x="103" y="218"/>
                  </a:lnTo>
                  <a:lnTo>
                    <a:pt x="80" y="215"/>
                  </a:lnTo>
                  <a:lnTo>
                    <a:pt x="60" y="213"/>
                  </a:lnTo>
                  <a:lnTo>
                    <a:pt x="38" y="208"/>
                  </a:lnTo>
                  <a:lnTo>
                    <a:pt x="18" y="204"/>
                  </a:lnTo>
                  <a:lnTo>
                    <a:pt x="6" y="175"/>
                  </a:lnTo>
                  <a:lnTo>
                    <a:pt x="1" y="128"/>
                  </a:lnTo>
                  <a:lnTo>
                    <a:pt x="0" y="81"/>
                  </a:lnTo>
                  <a:lnTo>
                    <a:pt x="4" y="46"/>
                  </a:lnTo>
                  <a:lnTo>
                    <a:pt x="24" y="34"/>
                  </a:lnTo>
                  <a:lnTo>
                    <a:pt x="45" y="26"/>
                  </a:lnTo>
                  <a:lnTo>
                    <a:pt x="68" y="20"/>
                  </a:lnTo>
                  <a:lnTo>
                    <a:pt x="91" y="16"/>
                  </a:lnTo>
                  <a:lnTo>
                    <a:pt x="115" y="14"/>
                  </a:lnTo>
                  <a:lnTo>
                    <a:pt x="140" y="13"/>
                  </a:lnTo>
                  <a:lnTo>
                    <a:pt x="165" y="10"/>
                  </a:lnTo>
                  <a:lnTo>
                    <a:pt x="191" y="9"/>
                  </a:lnTo>
                  <a:lnTo>
                    <a:pt x="217" y="7"/>
                  </a:lnTo>
                  <a:lnTo>
                    <a:pt x="244" y="6"/>
                  </a:lnTo>
                  <a:lnTo>
                    <a:pt x="269" y="4"/>
                  </a:lnTo>
                  <a:lnTo>
                    <a:pt x="298" y="3"/>
                  </a:lnTo>
                  <a:lnTo>
                    <a:pt x="325" y="3"/>
                  </a:lnTo>
                  <a:lnTo>
                    <a:pt x="352" y="2"/>
                  </a:lnTo>
                  <a:lnTo>
                    <a:pt x="381" y="0"/>
                  </a:lnTo>
                  <a:lnTo>
                    <a:pt x="408" y="0"/>
                  </a:lnTo>
                  <a:lnTo>
                    <a:pt x="436" y="0"/>
                  </a:lnTo>
                  <a:lnTo>
                    <a:pt x="463" y="0"/>
                  </a:lnTo>
                  <a:lnTo>
                    <a:pt x="492" y="2"/>
                  </a:lnTo>
                  <a:lnTo>
                    <a:pt x="519" y="4"/>
                  </a:lnTo>
                  <a:lnTo>
                    <a:pt x="548" y="7"/>
                  </a:lnTo>
                  <a:lnTo>
                    <a:pt x="575" y="12"/>
                  </a:lnTo>
                  <a:lnTo>
                    <a:pt x="600" y="16"/>
                  </a:lnTo>
                  <a:lnTo>
                    <a:pt x="627" y="23"/>
                  </a:lnTo>
                  <a:lnTo>
                    <a:pt x="646" y="51"/>
                  </a:lnTo>
                  <a:lnTo>
                    <a:pt x="653" y="91"/>
                  </a:lnTo>
                  <a:lnTo>
                    <a:pt x="653" y="136"/>
                  </a:lnTo>
                  <a:lnTo>
                    <a:pt x="652" y="175"/>
                  </a:lnTo>
                  <a:lnTo>
                    <a:pt x="643" y="185"/>
                  </a:lnTo>
                  <a:lnTo>
                    <a:pt x="632" y="193"/>
                  </a:lnTo>
                  <a:lnTo>
                    <a:pt x="617" y="200"/>
                  </a:lnTo>
                  <a:lnTo>
                    <a:pt x="602" y="205"/>
                  </a:lnTo>
                  <a:lnTo>
                    <a:pt x="586" y="211"/>
                  </a:lnTo>
                  <a:lnTo>
                    <a:pt x="570" y="215"/>
                  </a:lnTo>
                  <a:lnTo>
                    <a:pt x="556" y="218"/>
                  </a:lnTo>
                  <a:lnTo>
                    <a:pt x="545" y="220"/>
                  </a:lnTo>
                  <a:lnTo>
                    <a:pt x="536" y="221"/>
                  </a:lnTo>
                  <a:lnTo>
                    <a:pt x="523" y="223"/>
                  </a:lnTo>
                  <a:lnTo>
                    <a:pt x="505" y="224"/>
                  </a:lnTo>
                  <a:lnTo>
                    <a:pt x="483" y="225"/>
                  </a:lnTo>
                  <a:lnTo>
                    <a:pt x="459" y="227"/>
                  </a:lnTo>
                  <a:lnTo>
                    <a:pt x="432" y="228"/>
                  </a:lnTo>
                  <a:lnTo>
                    <a:pt x="403" y="230"/>
                  </a:lnTo>
                  <a:lnTo>
                    <a:pt x="375" y="230"/>
                  </a:lnTo>
                  <a:lnTo>
                    <a:pt x="345" y="231"/>
                  </a:lnTo>
                  <a:lnTo>
                    <a:pt x="316" y="233"/>
                  </a:lnTo>
                  <a:lnTo>
                    <a:pt x="288" y="233"/>
                  </a:lnTo>
                  <a:lnTo>
                    <a:pt x="262" y="233"/>
                  </a:lnTo>
                  <a:lnTo>
                    <a:pt x="239" y="233"/>
                  </a:lnTo>
                  <a:lnTo>
                    <a:pt x="220" y="231"/>
                  </a:lnTo>
                  <a:lnTo>
                    <a:pt x="202" y="230"/>
                  </a:lnTo>
                  <a:lnTo>
                    <a:pt x="191" y="2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38" name="Freeform 24"/>
            <p:cNvSpPr>
              <a:spLocks/>
            </p:cNvSpPr>
            <p:nvPr/>
          </p:nvSpPr>
          <p:spPr bwMode="auto">
            <a:xfrm>
              <a:off x="2657475" y="5824538"/>
              <a:ext cx="898525" cy="234950"/>
            </a:xfrm>
            <a:custGeom>
              <a:avLst/>
              <a:gdLst>
                <a:gd name="T0" fmla="*/ 247 w 613"/>
                <a:gd name="T1" fmla="*/ 147 h 148"/>
                <a:gd name="T2" fmla="*/ 188 w 613"/>
                <a:gd name="T3" fmla="*/ 143 h 148"/>
                <a:gd name="T4" fmla="*/ 131 w 613"/>
                <a:gd name="T5" fmla="*/ 137 h 148"/>
                <a:gd name="T6" fmla="*/ 75 w 613"/>
                <a:gd name="T7" fmla="*/ 131 h 148"/>
                <a:gd name="T8" fmla="*/ 28 w 613"/>
                <a:gd name="T9" fmla="*/ 123 h 148"/>
                <a:gd name="T10" fmla="*/ 7 w 613"/>
                <a:gd name="T11" fmla="*/ 107 h 148"/>
                <a:gd name="T12" fmla="*/ 25 w 613"/>
                <a:gd name="T13" fmla="*/ 103 h 148"/>
                <a:gd name="T14" fmla="*/ 60 w 613"/>
                <a:gd name="T15" fmla="*/ 107 h 148"/>
                <a:gd name="T16" fmla="*/ 44 w 613"/>
                <a:gd name="T17" fmla="*/ 100 h 148"/>
                <a:gd name="T18" fmla="*/ 11 w 613"/>
                <a:gd name="T19" fmla="*/ 91 h 148"/>
                <a:gd name="T20" fmla="*/ 3 w 613"/>
                <a:gd name="T21" fmla="*/ 77 h 148"/>
                <a:gd name="T22" fmla="*/ 45 w 613"/>
                <a:gd name="T23" fmla="*/ 77 h 148"/>
                <a:gd name="T24" fmla="*/ 108 w 613"/>
                <a:gd name="T25" fmla="*/ 84 h 148"/>
                <a:gd name="T26" fmla="*/ 60 w 613"/>
                <a:gd name="T27" fmla="*/ 74 h 148"/>
                <a:gd name="T28" fmla="*/ 16 w 613"/>
                <a:gd name="T29" fmla="*/ 64 h 148"/>
                <a:gd name="T30" fmla="*/ 3 w 613"/>
                <a:gd name="T31" fmla="*/ 47 h 148"/>
                <a:gd name="T32" fmla="*/ 25 w 613"/>
                <a:gd name="T33" fmla="*/ 47 h 148"/>
                <a:gd name="T34" fmla="*/ 64 w 613"/>
                <a:gd name="T35" fmla="*/ 53 h 148"/>
                <a:gd name="T36" fmla="*/ 45 w 613"/>
                <a:gd name="T37" fmla="*/ 44 h 148"/>
                <a:gd name="T38" fmla="*/ 11 w 613"/>
                <a:gd name="T39" fmla="*/ 34 h 148"/>
                <a:gd name="T40" fmla="*/ 1 w 613"/>
                <a:gd name="T41" fmla="*/ 22 h 148"/>
                <a:gd name="T42" fmla="*/ 34 w 613"/>
                <a:gd name="T43" fmla="*/ 24 h 148"/>
                <a:gd name="T44" fmla="*/ 80 w 613"/>
                <a:gd name="T45" fmla="*/ 33 h 148"/>
                <a:gd name="T46" fmla="*/ 33 w 613"/>
                <a:gd name="T47" fmla="*/ 17 h 148"/>
                <a:gd name="T48" fmla="*/ 6 w 613"/>
                <a:gd name="T49" fmla="*/ 9 h 148"/>
                <a:gd name="T50" fmla="*/ 0 w 613"/>
                <a:gd name="T51" fmla="*/ 2 h 148"/>
                <a:gd name="T52" fmla="*/ 50 w 613"/>
                <a:gd name="T53" fmla="*/ 6 h 148"/>
                <a:gd name="T54" fmla="*/ 118 w 613"/>
                <a:gd name="T55" fmla="*/ 14 h 148"/>
                <a:gd name="T56" fmla="*/ 188 w 613"/>
                <a:gd name="T57" fmla="*/ 20 h 148"/>
                <a:gd name="T58" fmla="*/ 259 w 613"/>
                <a:gd name="T59" fmla="*/ 27 h 148"/>
                <a:gd name="T60" fmla="*/ 339 w 613"/>
                <a:gd name="T61" fmla="*/ 26 h 148"/>
                <a:gd name="T62" fmla="*/ 421 w 613"/>
                <a:gd name="T63" fmla="*/ 22 h 148"/>
                <a:gd name="T64" fmla="*/ 503 w 613"/>
                <a:gd name="T65" fmla="*/ 14 h 148"/>
                <a:gd name="T66" fmla="*/ 586 w 613"/>
                <a:gd name="T67" fmla="*/ 4 h 148"/>
                <a:gd name="T68" fmla="*/ 607 w 613"/>
                <a:gd name="T69" fmla="*/ 9 h 148"/>
                <a:gd name="T70" fmla="*/ 576 w 613"/>
                <a:gd name="T71" fmla="*/ 26 h 148"/>
                <a:gd name="T72" fmla="*/ 529 w 613"/>
                <a:gd name="T73" fmla="*/ 33 h 148"/>
                <a:gd name="T74" fmla="*/ 528 w 613"/>
                <a:gd name="T75" fmla="*/ 37 h 148"/>
                <a:gd name="T76" fmla="*/ 583 w 613"/>
                <a:gd name="T77" fmla="*/ 29 h 148"/>
                <a:gd name="T78" fmla="*/ 612 w 613"/>
                <a:gd name="T79" fmla="*/ 36 h 148"/>
                <a:gd name="T80" fmla="*/ 569 w 613"/>
                <a:gd name="T81" fmla="*/ 51 h 148"/>
                <a:gd name="T82" fmla="*/ 510 w 613"/>
                <a:gd name="T83" fmla="*/ 63 h 148"/>
                <a:gd name="T84" fmla="*/ 540 w 613"/>
                <a:gd name="T85" fmla="*/ 60 h 148"/>
                <a:gd name="T86" fmla="*/ 599 w 613"/>
                <a:gd name="T87" fmla="*/ 53 h 148"/>
                <a:gd name="T88" fmla="*/ 613 w 613"/>
                <a:gd name="T89" fmla="*/ 60 h 148"/>
                <a:gd name="T90" fmla="*/ 607 w 613"/>
                <a:gd name="T91" fmla="*/ 67 h 148"/>
                <a:gd name="T92" fmla="*/ 569 w 613"/>
                <a:gd name="T93" fmla="*/ 77 h 148"/>
                <a:gd name="T94" fmla="*/ 582 w 613"/>
                <a:gd name="T95" fmla="*/ 81 h 148"/>
                <a:gd name="T96" fmla="*/ 606 w 613"/>
                <a:gd name="T97" fmla="*/ 79 h 148"/>
                <a:gd name="T98" fmla="*/ 612 w 613"/>
                <a:gd name="T99" fmla="*/ 83 h 148"/>
                <a:gd name="T100" fmla="*/ 555 w 613"/>
                <a:gd name="T101" fmla="*/ 99 h 148"/>
                <a:gd name="T102" fmla="*/ 479 w 613"/>
                <a:gd name="T103" fmla="*/ 108 h 148"/>
                <a:gd name="T104" fmla="*/ 512 w 613"/>
                <a:gd name="T105" fmla="*/ 111 h 148"/>
                <a:gd name="T106" fmla="*/ 595 w 613"/>
                <a:gd name="T107" fmla="*/ 99 h 148"/>
                <a:gd name="T108" fmla="*/ 599 w 613"/>
                <a:gd name="T109" fmla="*/ 118 h 148"/>
                <a:gd name="T110" fmla="*/ 560 w 613"/>
                <a:gd name="T111" fmla="*/ 124 h 148"/>
                <a:gd name="T112" fmla="*/ 502 w 613"/>
                <a:gd name="T113" fmla="*/ 136 h 148"/>
                <a:gd name="T114" fmla="*/ 436 w 613"/>
                <a:gd name="T115" fmla="*/ 143 h 148"/>
                <a:gd name="T116" fmla="*/ 371 w 613"/>
                <a:gd name="T117" fmla="*/ 146 h 148"/>
                <a:gd name="T118" fmla="*/ 306 w 613"/>
                <a:gd name="T11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13" h="148">
                  <a:moveTo>
                    <a:pt x="289" y="148"/>
                  </a:moveTo>
                  <a:lnTo>
                    <a:pt x="275" y="148"/>
                  </a:lnTo>
                  <a:lnTo>
                    <a:pt x="261" y="147"/>
                  </a:lnTo>
                  <a:lnTo>
                    <a:pt x="247" y="147"/>
                  </a:lnTo>
                  <a:lnTo>
                    <a:pt x="231" y="146"/>
                  </a:lnTo>
                  <a:lnTo>
                    <a:pt x="217" y="144"/>
                  </a:lnTo>
                  <a:lnTo>
                    <a:pt x="202" y="144"/>
                  </a:lnTo>
                  <a:lnTo>
                    <a:pt x="188" y="143"/>
                  </a:lnTo>
                  <a:lnTo>
                    <a:pt x="174" y="141"/>
                  </a:lnTo>
                  <a:lnTo>
                    <a:pt x="160" y="140"/>
                  </a:lnTo>
                  <a:lnTo>
                    <a:pt x="145" y="138"/>
                  </a:lnTo>
                  <a:lnTo>
                    <a:pt x="131" y="137"/>
                  </a:lnTo>
                  <a:lnTo>
                    <a:pt x="117" y="136"/>
                  </a:lnTo>
                  <a:lnTo>
                    <a:pt x="103" y="134"/>
                  </a:lnTo>
                  <a:lnTo>
                    <a:pt x="88" y="133"/>
                  </a:lnTo>
                  <a:lnTo>
                    <a:pt x="75" y="131"/>
                  </a:lnTo>
                  <a:lnTo>
                    <a:pt x="61" y="130"/>
                  </a:lnTo>
                  <a:lnTo>
                    <a:pt x="47" y="127"/>
                  </a:lnTo>
                  <a:lnTo>
                    <a:pt x="37" y="124"/>
                  </a:lnTo>
                  <a:lnTo>
                    <a:pt x="28" y="123"/>
                  </a:lnTo>
                  <a:lnTo>
                    <a:pt x="21" y="120"/>
                  </a:lnTo>
                  <a:lnTo>
                    <a:pt x="16" y="117"/>
                  </a:lnTo>
                  <a:lnTo>
                    <a:pt x="10" y="113"/>
                  </a:lnTo>
                  <a:lnTo>
                    <a:pt x="7" y="107"/>
                  </a:lnTo>
                  <a:lnTo>
                    <a:pt x="3" y="99"/>
                  </a:lnTo>
                  <a:lnTo>
                    <a:pt x="10" y="100"/>
                  </a:lnTo>
                  <a:lnTo>
                    <a:pt x="18" y="101"/>
                  </a:lnTo>
                  <a:lnTo>
                    <a:pt x="25" y="103"/>
                  </a:lnTo>
                  <a:lnTo>
                    <a:pt x="34" y="104"/>
                  </a:lnTo>
                  <a:lnTo>
                    <a:pt x="43" y="106"/>
                  </a:lnTo>
                  <a:lnTo>
                    <a:pt x="51" y="107"/>
                  </a:lnTo>
                  <a:lnTo>
                    <a:pt x="60" y="107"/>
                  </a:lnTo>
                  <a:lnTo>
                    <a:pt x="68" y="106"/>
                  </a:lnTo>
                  <a:lnTo>
                    <a:pt x="60" y="104"/>
                  </a:lnTo>
                  <a:lnTo>
                    <a:pt x="53" y="101"/>
                  </a:lnTo>
                  <a:lnTo>
                    <a:pt x="44" y="100"/>
                  </a:lnTo>
                  <a:lnTo>
                    <a:pt x="35" y="97"/>
                  </a:lnTo>
                  <a:lnTo>
                    <a:pt x="27" y="96"/>
                  </a:lnTo>
                  <a:lnTo>
                    <a:pt x="18" y="93"/>
                  </a:lnTo>
                  <a:lnTo>
                    <a:pt x="11" y="91"/>
                  </a:lnTo>
                  <a:lnTo>
                    <a:pt x="3" y="90"/>
                  </a:lnTo>
                  <a:lnTo>
                    <a:pt x="3" y="86"/>
                  </a:lnTo>
                  <a:lnTo>
                    <a:pt x="3" y="81"/>
                  </a:lnTo>
                  <a:lnTo>
                    <a:pt x="3" y="77"/>
                  </a:lnTo>
                  <a:lnTo>
                    <a:pt x="1" y="73"/>
                  </a:lnTo>
                  <a:lnTo>
                    <a:pt x="16" y="74"/>
                  </a:lnTo>
                  <a:lnTo>
                    <a:pt x="30" y="76"/>
                  </a:lnTo>
                  <a:lnTo>
                    <a:pt x="45" y="77"/>
                  </a:lnTo>
                  <a:lnTo>
                    <a:pt x="61" y="80"/>
                  </a:lnTo>
                  <a:lnTo>
                    <a:pt x="75" y="83"/>
                  </a:lnTo>
                  <a:lnTo>
                    <a:pt x="91" y="84"/>
                  </a:lnTo>
                  <a:lnTo>
                    <a:pt x="108" y="84"/>
                  </a:lnTo>
                  <a:lnTo>
                    <a:pt x="124" y="84"/>
                  </a:lnTo>
                  <a:lnTo>
                    <a:pt x="97" y="80"/>
                  </a:lnTo>
                  <a:lnTo>
                    <a:pt x="75" y="77"/>
                  </a:lnTo>
                  <a:lnTo>
                    <a:pt x="60" y="74"/>
                  </a:lnTo>
                  <a:lnTo>
                    <a:pt x="47" y="71"/>
                  </a:lnTo>
                  <a:lnTo>
                    <a:pt x="35" y="70"/>
                  </a:lnTo>
                  <a:lnTo>
                    <a:pt x="27" y="67"/>
                  </a:lnTo>
                  <a:lnTo>
                    <a:pt x="16" y="64"/>
                  </a:lnTo>
                  <a:lnTo>
                    <a:pt x="3" y="61"/>
                  </a:lnTo>
                  <a:lnTo>
                    <a:pt x="3" y="57"/>
                  </a:lnTo>
                  <a:lnTo>
                    <a:pt x="3" y="51"/>
                  </a:lnTo>
                  <a:lnTo>
                    <a:pt x="3" y="47"/>
                  </a:lnTo>
                  <a:lnTo>
                    <a:pt x="3" y="42"/>
                  </a:lnTo>
                  <a:lnTo>
                    <a:pt x="10" y="43"/>
                  </a:lnTo>
                  <a:lnTo>
                    <a:pt x="17" y="46"/>
                  </a:lnTo>
                  <a:lnTo>
                    <a:pt x="25" y="47"/>
                  </a:lnTo>
                  <a:lnTo>
                    <a:pt x="35" y="50"/>
                  </a:lnTo>
                  <a:lnTo>
                    <a:pt x="44" y="51"/>
                  </a:lnTo>
                  <a:lnTo>
                    <a:pt x="54" y="53"/>
                  </a:lnTo>
                  <a:lnTo>
                    <a:pt x="64" y="53"/>
                  </a:lnTo>
                  <a:lnTo>
                    <a:pt x="73" y="53"/>
                  </a:lnTo>
                  <a:lnTo>
                    <a:pt x="64" y="50"/>
                  </a:lnTo>
                  <a:lnTo>
                    <a:pt x="54" y="47"/>
                  </a:lnTo>
                  <a:lnTo>
                    <a:pt x="45" y="44"/>
                  </a:lnTo>
                  <a:lnTo>
                    <a:pt x="37" y="42"/>
                  </a:lnTo>
                  <a:lnTo>
                    <a:pt x="28" y="40"/>
                  </a:lnTo>
                  <a:lnTo>
                    <a:pt x="20" y="37"/>
                  </a:lnTo>
                  <a:lnTo>
                    <a:pt x="11" y="34"/>
                  </a:lnTo>
                  <a:lnTo>
                    <a:pt x="3" y="32"/>
                  </a:lnTo>
                  <a:lnTo>
                    <a:pt x="1" y="29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0" y="19"/>
                  </a:lnTo>
                  <a:lnTo>
                    <a:pt x="11" y="20"/>
                  </a:lnTo>
                  <a:lnTo>
                    <a:pt x="23" y="22"/>
                  </a:lnTo>
                  <a:lnTo>
                    <a:pt x="34" y="24"/>
                  </a:lnTo>
                  <a:lnTo>
                    <a:pt x="45" y="27"/>
                  </a:lnTo>
                  <a:lnTo>
                    <a:pt x="57" y="30"/>
                  </a:lnTo>
                  <a:lnTo>
                    <a:pt x="68" y="32"/>
                  </a:lnTo>
                  <a:lnTo>
                    <a:pt x="80" y="33"/>
                  </a:lnTo>
                  <a:lnTo>
                    <a:pt x="91" y="32"/>
                  </a:lnTo>
                  <a:lnTo>
                    <a:pt x="65" y="26"/>
                  </a:lnTo>
                  <a:lnTo>
                    <a:pt x="47" y="20"/>
                  </a:lnTo>
                  <a:lnTo>
                    <a:pt x="33" y="17"/>
                  </a:lnTo>
                  <a:lnTo>
                    <a:pt x="23" y="14"/>
                  </a:lnTo>
                  <a:lnTo>
                    <a:pt x="16" y="12"/>
                  </a:lnTo>
                  <a:lnTo>
                    <a:pt x="10" y="10"/>
                  </a:lnTo>
                  <a:lnTo>
                    <a:pt x="6" y="9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2"/>
                  </a:lnTo>
                  <a:lnTo>
                    <a:pt x="33" y="4"/>
                  </a:lnTo>
                  <a:lnTo>
                    <a:pt x="50" y="6"/>
                  </a:lnTo>
                  <a:lnTo>
                    <a:pt x="65" y="9"/>
                  </a:lnTo>
                  <a:lnTo>
                    <a:pt x="83" y="10"/>
                  </a:lnTo>
                  <a:lnTo>
                    <a:pt x="100" y="12"/>
                  </a:lnTo>
                  <a:lnTo>
                    <a:pt x="118" y="14"/>
                  </a:lnTo>
                  <a:lnTo>
                    <a:pt x="135" y="16"/>
                  </a:lnTo>
                  <a:lnTo>
                    <a:pt x="152" y="17"/>
                  </a:lnTo>
                  <a:lnTo>
                    <a:pt x="171" y="19"/>
                  </a:lnTo>
                  <a:lnTo>
                    <a:pt x="188" y="20"/>
                  </a:lnTo>
                  <a:lnTo>
                    <a:pt x="207" y="22"/>
                  </a:lnTo>
                  <a:lnTo>
                    <a:pt x="224" y="24"/>
                  </a:lnTo>
                  <a:lnTo>
                    <a:pt x="242" y="26"/>
                  </a:lnTo>
                  <a:lnTo>
                    <a:pt x="259" y="27"/>
                  </a:lnTo>
                  <a:lnTo>
                    <a:pt x="278" y="29"/>
                  </a:lnTo>
                  <a:lnTo>
                    <a:pt x="298" y="27"/>
                  </a:lnTo>
                  <a:lnTo>
                    <a:pt x="319" y="27"/>
                  </a:lnTo>
                  <a:lnTo>
                    <a:pt x="339" y="26"/>
                  </a:lnTo>
                  <a:lnTo>
                    <a:pt x="359" y="24"/>
                  </a:lnTo>
                  <a:lnTo>
                    <a:pt x="379" y="23"/>
                  </a:lnTo>
                  <a:lnTo>
                    <a:pt x="401" y="23"/>
                  </a:lnTo>
                  <a:lnTo>
                    <a:pt x="421" y="22"/>
                  </a:lnTo>
                  <a:lnTo>
                    <a:pt x="441" y="19"/>
                  </a:lnTo>
                  <a:lnTo>
                    <a:pt x="462" y="17"/>
                  </a:lnTo>
                  <a:lnTo>
                    <a:pt x="482" y="16"/>
                  </a:lnTo>
                  <a:lnTo>
                    <a:pt x="503" y="14"/>
                  </a:lnTo>
                  <a:lnTo>
                    <a:pt x="523" y="12"/>
                  </a:lnTo>
                  <a:lnTo>
                    <a:pt x="545" y="10"/>
                  </a:lnTo>
                  <a:lnTo>
                    <a:pt x="566" y="7"/>
                  </a:lnTo>
                  <a:lnTo>
                    <a:pt x="586" y="4"/>
                  </a:lnTo>
                  <a:lnTo>
                    <a:pt x="607" y="2"/>
                  </a:lnTo>
                  <a:lnTo>
                    <a:pt x="607" y="4"/>
                  </a:lnTo>
                  <a:lnTo>
                    <a:pt x="607" y="6"/>
                  </a:lnTo>
                  <a:lnTo>
                    <a:pt x="607" y="9"/>
                  </a:lnTo>
                  <a:lnTo>
                    <a:pt x="609" y="12"/>
                  </a:lnTo>
                  <a:lnTo>
                    <a:pt x="599" y="19"/>
                  </a:lnTo>
                  <a:lnTo>
                    <a:pt x="587" y="23"/>
                  </a:lnTo>
                  <a:lnTo>
                    <a:pt x="576" y="26"/>
                  </a:lnTo>
                  <a:lnTo>
                    <a:pt x="563" y="27"/>
                  </a:lnTo>
                  <a:lnTo>
                    <a:pt x="550" y="29"/>
                  </a:lnTo>
                  <a:lnTo>
                    <a:pt x="539" y="30"/>
                  </a:lnTo>
                  <a:lnTo>
                    <a:pt x="529" y="33"/>
                  </a:lnTo>
                  <a:lnTo>
                    <a:pt x="519" y="37"/>
                  </a:lnTo>
                  <a:lnTo>
                    <a:pt x="520" y="37"/>
                  </a:lnTo>
                  <a:lnTo>
                    <a:pt x="523" y="37"/>
                  </a:lnTo>
                  <a:lnTo>
                    <a:pt x="528" y="37"/>
                  </a:lnTo>
                  <a:lnTo>
                    <a:pt x="535" y="36"/>
                  </a:lnTo>
                  <a:lnTo>
                    <a:pt x="546" y="34"/>
                  </a:lnTo>
                  <a:lnTo>
                    <a:pt x="562" y="32"/>
                  </a:lnTo>
                  <a:lnTo>
                    <a:pt x="583" y="29"/>
                  </a:lnTo>
                  <a:lnTo>
                    <a:pt x="612" y="23"/>
                  </a:lnTo>
                  <a:lnTo>
                    <a:pt x="612" y="27"/>
                  </a:lnTo>
                  <a:lnTo>
                    <a:pt x="612" y="32"/>
                  </a:lnTo>
                  <a:lnTo>
                    <a:pt x="612" y="36"/>
                  </a:lnTo>
                  <a:lnTo>
                    <a:pt x="613" y="42"/>
                  </a:lnTo>
                  <a:lnTo>
                    <a:pt x="599" y="44"/>
                  </a:lnTo>
                  <a:lnTo>
                    <a:pt x="585" y="49"/>
                  </a:lnTo>
                  <a:lnTo>
                    <a:pt x="569" y="51"/>
                  </a:lnTo>
                  <a:lnTo>
                    <a:pt x="555" y="54"/>
                  </a:lnTo>
                  <a:lnTo>
                    <a:pt x="540" y="57"/>
                  </a:lnTo>
                  <a:lnTo>
                    <a:pt x="525" y="60"/>
                  </a:lnTo>
                  <a:lnTo>
                    <a:pt x="510" y="63"/>
                  </a:lnTo>
                  <a:lnTo>
                    <a:pt x="496" y="66"/>
                  </a:lnTo>
                  <a:lnTo>
                    <a:pt x="510" y="64"/>
                  </a:lnTo>
                  <a:lnTo>
                    <a:pt x="525" y="63"/>
                  </a:lnTo>
                  <a:lnTo>
                    <a:pt x="540" y="60"/>
                  </a:lnTo>
                  <a:lnTo>
                    <a:pt x="555" y="57"/>
                  </a:lnTo>
                  <a:lnTo>
                    <a:pt x="569" y="56"/>
                  </a:lnTo>
                  <a:lnTo>
                    <a:pt x="585" y="53"/>
                  </a:lnTo>
                  <a:lnTo>
                    <a:pt x="599" y="53"/>
                  </a:lnTo>
                  <a:lnTo>
                    <a:pt x="613" y="54"/>
                  </a:lnTo>
                  <a:lnTo>
                    <a:pt x="613" y="56"/>
                  </a:lnTo>
                  <a:lnTo>
                    <a:pt x="613" y="59"/>
                  </a:lnTo>
                  <a:lnTo>
                    <a:pt x="613" y="60"/>
                  </a:lnTo>
                  <a:lnTo>
                    <a:pt x="613" y="63"/>
                  </a:lnTo>
                  <a:lnTo>
                    <a:pt x="612" y="64"/>
                  </a:lnTo>
                  <a:lnTo>
                    <a:pt x="610" y="66"/>
                  </a:lnTo>
                  <a:lnTo>
                    <a:pt x="607" y="67"/>
                  </a:lnTo>
                  <a:lnTo>
                    <a:pt x="603" y="69"/>
                  </a:lnTo>
                  <a:lnTo>
                    <a:pt x="595" y="71"/>
                  </a:lnTo>
                  <a:lnTo>
                    <a:pt x="583" y="74"/>
                  </a:lnTo>
                  <a:lnTo>
                    <a:pt x="569" y="77"/>
                  </a:lnTo>
                  <a:lnTo>
                    <a:pt x="548" y="83"/>
                  </a:lnTo>
                  <a:lnTo>
                    <a:pt x="562" y="83"/>
                  </a:lnTo>
                  <a:lnTo>
                    <a:pt x="573" y="81"/>
                  </a:lnTo>
                  <a:lnTo>
                    <a:pt x="582" y="81"/>
                  </a:lnTo>
                  <a:lnTo>
                    <a:pt x="587" y="81"/>
                  </a:lnTo>
                  <a:lnTo>
                    <a:pt x="593" y="80"/>
                  </a:lnTo>
                  <a:lnTo>
                    <a:pt x="599" y="80"/>
                  </a:lnTo>
                  <a:lnTo>
                    <a:pt x="606" y="79"/>
                  </a:lnTo>
                  <a:lnTo>
                    <a:pt x="613" y="77"/>
                  </a:lnTo>
                  <a:lnTo>
                    <a:pt x="612" y="79"/>
                  </a:lnTo>
                  <a:lnTo>
                    <a:pt x="612" y="81"/>
                  </a:lnTo>
                  <a:lnTo>
                    <a:pt x="612" y="83"/>
                  </a:lnTo>
                  <a:lnTo>
                    <a:pt x="612" y="86"/>
                  </a:lnTo>
                  <a:lnTo>
                    <a:pt x="593" y="90"/>
                  </a:lnTo>
                  <a:lnTo>
                    <a:pt x="573" y="94"/>
                  </a:lnTo>
                  <a:lnTo>
                    <a:pt x="555" y="99"/>
                  </a:lnTo>
                  <a:lnTo>
                    <a:pt x="535" y="101"/>
                  </a:lnTo>
                  <a:lnTo>
                    <a:pt x="516" y="103"/>
                  </a:lnTo>
                  <a:lnTo>
                    <a:pt x="498" y="106"/>
                  </a:lnTo>
                  <a:lnTo>
                    <a:pt x="479" y="108"/>
                  </a:lnTo>
                  <a:lnTo>
                    <a:pt x="461" y="110"/>
                  </a:lnTo>
                  <a:lnTo>
                    <a:pt x="475" y="113"/>
                  </a:lnTo>
                  <a:lnTo>
                    <a:pt x="492" y="113"/>
                  </a:lnTo>
                  <a:lnTo>
                    <a:pt x="512" y="111"/>
                  </a:lnTo>
                  <a:lnTo>
                    <a:pt x="533" y="108"/>
                  </a:lnTo>
                  <a:lnTo>
                    <a:pt x="555" y="106"/>
                  </a:lnTo>
                  <a:lnTo>
                    <a:pt x="575" y="101"/>
                  </a:lnTo>
                  <a:lnTo>
                    <a:pt x="595" y="99"/>
                  </a:lnTo>
                  <a:lnTo>
                    <a:pt x="612" y="96"/>
                  </a:lnTo>
                  <a:lnTo>
                    <a:pt x="610" y="107"/>
                  </a:lnTo>
                  <a:lnTo>
                    <a:pt x="606" y="114"/>
                  </a:lnTo>
                  <a:lnTo>
                    <a:pt x="599" y="118"/>
                  </a:lnTo>
                  <a:lnTo>
                    <a:pt x="589" y="120"/>
                  </a:lnTo>
                  <a:lnTo>
                    <a:pt x="579" y="121"/>
                  </a:lnTo>
                  <a:lnTo>
                    <a:pt x="569" y="123"/>
                  </a:lnTo>
                  <a:lnTo>
                    <a:pt x="560" y="124"/>
                  </a:lnTo>
                  <a:lnTo>
                    <a:pt x="552" y="128"/>
                  </a:lnTo>
                  <a:lnTo>
                    <a:pt x="535" y="131"/>
                  </a:lnTo>
                  <a:lnTo>
                    <a:pt x="519" y="133"/>
                  </a:lnTo>
                  <a:lnTo>
                    <a:pt x="502" y="136"/>
                  </a:lnTo>
                  <a:lnTo>
                    <a:pt x="485" y="137"/>
                  </a:lnTo>
                  <a:lnTo>
                    <a:pt x="469" y="138"/>
                  </a:lnTo>
                  <a:lnTo>
                    <a:pt x="452" y="141"/>
                  </a:lnTo>
                  <a:lnTo>
                    <a:pt x="436" y="143"/>
                  </a:lnTo>
                  <a:lnTo>
                    <a:pt x="421" y="143"/>
                  </a:lnTo>
                  <a:lnTo>
                    <a:pt x="403" y="144"/>
                  </a:lnTo>
                  <a:lnTo>
                    <a:pt x="388" y="146"/>
                  </a:lnTo>
                  <a:lnTo>
                    <a:pt x="371" y="146"/>
                  </a:lnTo>
                  <a:lnTo>
                    <a:pt x="355" y="147"/>
                  </a:lnTo>
                  <a:lnTo>
                    <a:pt x="339" y="147"/>
                  </a:lnTo>
                  <a:lnTo>
                    <a:pt x="322" y="148"/>
                  </a:lnTo>
                  <a:lnTo>
                    <a:pt x="306" y="148"/>
                  </a:lnTo>
                  <a:lnTo>
                    <a:pt x="289" y="148"/>
                  </a:lnTo>
                  <a:close/>
                </a:path>
              </a:pathLst>
            </a:custGeom>
            <a:solidFill>
              <a:srgbClr val="66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39" name="Freeform 25"/>
            <p:cNvSpPr>
              <a:spLocks/>
            </p:cNvSpPr>
            <p:nvPr/>
          </p:nvSpPr>
          <p:spPr bwMode="auto">
            <a:xfrm>
              <a:off x="2795588" y="6000750"/>
              <a:ext cx="69850" cy="9525"/>
            </a:xfrm>
            <a:custGeom>
              <a:avLst/>
              <a:gdLst>
                <a:gd name="T0" fmla="*/ 7 w 48"/>
                <a:gd name="T1" fmla="*/ 6 h 6"/>
                <a:gd name="T2" fmla="*/ 4 w 48"/>
                <a:gd name="T3" fmla="*/ 5 h 6"/>
                <a:gd name="T4" fmla="*/ 1 w 48"/>
                <a:gd name="T5" fmla="*/ 5 h 6"/>
                <a:gd name="T6" fmla="*/ 1 w 48"/>
                <a:gd name="T7" fmla="*/ 3 h 6"/>
                <a:gd name="T8" fmla="*/ 0 w 48"/>
                <a:gd name="T9" fmla="*/ 2 h 6"/>
                <a:gd name="T10" fmla="*/ 6 w 48"/>
                <a:gd name="T11" fmla="*/ 2 h 6"/>
                <a:gd name="T12" fmla="*/ 11 w 48"/>
                <a:gd name="T13" fmla="*/ 2 h 6"/>
                <a:gd name="T14" fmla="*/ 18 w 48"/>
                <a:gd name="T15" fmla="*/ 2 h 6"/>
                <a:gd name="T16" fmla="*/ 24 w 48"/>
                <a:gd name="T17" fmla="*/ 0 h 6"/>
                <a:gd name="T18" fmla="*/ 30 w 48"/>
                <a:gd name="T19" fmla="*/ 0 h 6"/>
                <a:gd name="T20" fmla="*/ 37 w 48"/>
                <a:gd name="T21" fmla="*/ 0 h 6"/>
                <a:gd name="T22" fmla="*/ 43 w 48"/>
                <a:gd name="T23" fmla="*/ 0 h 6"/>
                <a:gd name="T24" fmla="*/ 48 w 48"/>
                <a:gd name="T25" fmla="*/ 0 h 6"/>
                <a:gd name="T26" fmla="*/ 48 w 48"/>
                <a:gd name="T27" fmla="*/ 2 h 6"/>
                <a:gd name="T28" fmla="*/ 48 w 48"/>
                <a:gd name="T29" fmla="*/ 3 h 6"/>
                <a:gd name="T30" fmla="*/ 48 w 48"/>
                <a:gd name="T31" fmla="*/ 5 h 6"/>
                <a:gd name="T32" fmla="*/ 48 w 48"/>
                <a:gd name="T33" fmla="*/ 6 h 6"/>
                <a:gd name="T34" fmla="*/ 38 w 48"/>
                <a:gd name="T35" fmla="*/ 6 h 6"/>
                <a:gd name="T36" fmla="*/ 27 w 48"/>
                <a:gd name="T37" fmla="*/ 6 h 6"/>
                <a:gd name="T38" fmla="*/ 17 w 48"/>
                <a:gd name="T39" fmla="*/ 6 h 6"/>
                <a:gd name="T40" fmla="*/ 7 w 48"/>
                <a:gd name="T4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6">
                  <a:moveTo>
                    <a:pt x="7" y="6"/>
                  </a:moveTo>
                  <a:lnTo>
                    <a:pt x="4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0" y="2"/>
                  </a:lnTo>
                  <a:lnTo>
                    <a:pt x="6" y="2"/>
                  </a:lnTo>
                  <a:lnTo>
                    <a:pt x="11" y="2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7" y="0"/>
                  </a:lnTo>
                  <a:lnTo>
                    <a:pt x="43" y="0"/>
                  </a:lnTo>
                  <a:lnTo>
                    <a:pt x="48" y="0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38" y="6"/>
                  </a:lnTo>
                  <a:lnTo>
                    <a:pt x="27" y="6"/>
                  </a:lnTo>
                  <a:lnTo>
                    <a:pt x="17" y="6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40" name="Freeform 26"/>
            <p:cNvSpPr>
              <a:spLocks/>
            </p:cNvSpPr>
            <p:nvPr/>
          </p:nvSpPr>
          <p:spPr bwMode="auto">
            <a:xfrm>
              <a:off x="2892425" y="5951538"/>
              <a:ext cx="15875" cy="14287"/>
            </a:xfrm>
            <a:custGeom>
              <a:avLst/>
              <a:gdLst>
                <a:gd name="T0" fmla="*/ 7 w 11"/>
                <a:gd name="T1" fmla="*/ 7 h 9"/>
                <a:gd name="T2" fmla="*/ 5 w 11"/>
                <a:gd name="T3" fmla="*/ 7 h 9"/>
                <a:gd name="T4" fmla="*/ 4 w 11"/>
                <a:gd name="T5" fmla="*/ 6 h 9"/>
                <a:gd name="T6" fmla="*/ 1 w 11"/>
                <a:gd name="T7" fmla="*/ 6 h 9"/>
                <a:gd name="T8" fmla="*/ 0 w 11"/>
                <a:gd name="T9" fmla="*/ 6 h 9"/>
                <a:gd name="T10" fmla="*/ 0 w 11"/>
                <a:gd name="T11" fmla="*/ 4 h 9"/>
                <a:gd name="T12" fmla="*/ 0 w 11"/>
                <a:gd name="T13" fmla="*/ 3 h 9"/>
                <a:gd name="T14" fmla="*/ 0 w 11"/>
                <a:gd name="T15" fmla="*/ 1 h 9"/>
                <a:gd name="T16" fmla="*/ 0 w 11"/>
                <a:gd name="T17" fmla="*/ 0 h 9"/>
                <a:gd name="T18" fmla="*/ 2 w 11"/>
                <a:gd name="T19" fmla="*/ 0 h 9"/>
                <a:gd name="T20" fmla="*/ 5 w 11"/>
                <a:gd name="T21" fmla="*/ 0 h 9"/>
                <a:gd name="T22" fmla="*/ 7 w 11"/>
                <a:gd name="T23" fmla="*/ 1 h 9"/>
                <a:gd name="T24" fmla="*/ 10 w 11"/>
                <a:gd name="T25" fmla="*/ 1 h 9"/>
                <a:gd name="T26" fmla="*/ 10 w 11"/>
                <a:gd name="T27" fmla="*/ 3 h 9"/>
                <a:gd name="T28" fmla="*/ 11 w 11"/>
                <a:gd name="T29" fmla="*/ 4 h 9"/>
                <a:gd name="T30" fmla="*/ 11 w 11"/>
                <a:gd name="T31" fmla="*/ 6 h 9"/>
                <a:gd name="T32" fmla="*/ 11 w 11"/>
                <a:gd name="T33" fmla="*/ 7 h 9"/>
                <a:gd name="T34" fmla="*/ 10 w 11"/>
                <a:gd name="T35" fmla="*/ 9 h 9"/>
                <a:gd name="T36" fmla="*/ 8 w 11"/>
                <a:gd name="T37" fmla="*/ 9 h 9"/>
                <a:gd name="T38" fmla="*/ 8 w 11"/>
                <a:gd name="T39" fmla="*/ 9 h 9"/>
                <a:gd name="T40" fmla="*/ 7 w 11"/>
                <a:gd name="T41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" h="9">
                  <a:moveTo>
                    <a:pt x="7" y="7"/>
                  </a:moveTo>
                  <a:lnTo>
                    <a:pt x="5" y="7"/>
                  </a:lnTo>
                  <a:lnTo>
                    <a:pt x="4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10" y="1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0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41" name="Freeform 27"/>
            <p:cNvSpPr>
              <a:spLocks/>
            </p:cNvSpPr>
            <p:nvPr/>
          </p:nvSpPr>
          <p:spPr bwMode="auto">
            <a:xfrm>
              <a:off x="2840038" y="5883275"/>
              <a:ext cx="74612" cy="15875"/>
            </a:xfrm>
            <a:custGeom>
              <a:avLst/>
              <a:gdLst>
                <a:gd name="T0" fmla="*/ 40 w 50"/>
                <a:gd name="T1" fmla="*/ 9 h 10"/>
                <a:gd name="T2" fmla="*/ 19 w 50"/>
                <a:gd name="T3" fmla="*/ 7 h 10"/>
                <a:gd name="T4" fmla="*/ 7 w 50"/>
                <a:gd name="T5" fmla="*/ 6 h 10"/>
                <a:gd name="T6" fmla="*/ 3 w 50"/>
                <a:gd name="T7" fmla="*/ 5 h 10"/>
                <a:gd name="T8" fmla="*/ 0 w 50"/>
                <a:gd name="T9" fmla="*/ 3 h 10"/>
                <a:gd name="T10" fmla="*/ 0 w 50"/>
                <a:gd name="T11" fmla="*/ 2 h 10"/>
                <a:gd name="T12" fmla="*/ 0 w 50"/>
                <a:gd name="T13" fmla="*/ 2 h 10"/>
                <a:gd name="T14" fmla="*/ 0 w 50"/>
                <a:gd name="T15" fmla="*/ 0 h 10"/>
                <a:gd name="T16" fmla="*/ 2 w 50"/>
                <a:gd name="T17" fmla="*/ 0 h 10"/>
                <a:gd name="T18" fmla="*/ 13 w 50"/>
                <a:gd name="T19" fmla="*/ 0 h 10"/>
                <a:gd name="T20" fmla="*/ 20 w 50"/>
                <a:gd name="T21" fmla="*/ 2 h 10"/>
                <a:gd name="T22" fmla="*/ 27 w 50"/>
                <a:gd name="T23" fmla="*/ 2 h 10"/>
                <a:gd name="T24" fmla="*/ 32 w 50"/>
                <a:gd name="T25" fmla="*/ 2 h 10"/>
                <a:gd name="T26" fmla="*/ 36 w 50"/>
                <a:gd name="T27" fmla="*/ 2 h 10"/>
                <a:gd name="T28" fmla="*/ 40 w 50"/>
                <a:gd name="T29" fmla="*/ 3 h 10"/>
                <a:gd name="T30" fmla="*/ 45 w 50"/>
                <a:gd name="T31" fmla="*/ 3 h 10"/>
                <a:gd name="T32" fmla="*/ 49 w 50"/>
                <a:gd name="T33" fmla="*/ 5 h 10"/>
                <a:gd name="T34" fmla="*/ 50 w 50"/>
                <a:gd name="T35" fmla="*/ 6 h 10"/>
                <a:gd name="T36" fmla="*/ 50 w 50"/>
                <a:gd name="T37" fmla="*/ 7 h 10"/>
                <a:gd name="T38" fmla="*/ 50 w 50"/>
                <a:gd name="T39" fmla="*/ 9 h 10"/>
                <a:gd name="T40" fmla="*/ 50 w 50"/>
                <a:gd name="T41" fmla="*/ 10 h 10"/>
                <a:gd name="T42" fmla="*/ 47 w 50"/>
                <a:gd name="T43" fmla="*/ 9 h 10"/>
                <a:gd name="T44" fmla="*/ 45 w 50"/>
                <a:gd name="T45" fmla="*/ 9 h 10"/>
                <a:gd name="T46" fmla="*/ 43 w 50"/>
                <a:gd name="T47" fmla="*/ 9 h 10"/>
                <a:gd name="T48" fmla="*/ 40 w 50"/>
                <a:gd name="T4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10">
                  <a:moveTo>
                    <a:pt x="40" y="9"/>
                  </a:moveTo>
                  <a:lnTo>
                    <a:pt x="19" y="7"/>
                  </a:lnTo>
                  <a:lnTo>
                    <a:pt x="7" y="6"/>
                  </a:lnTo>
                  <a:lnTo>
                    <a:pt x="3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13" y="0"/>
                  </a:lnTo>
                  <a:lnTo>
                    <a:pt x="20" y="2"/>
                  </a:lnTo>
                  <a:lnTo>
                    <a:pt x="27" y="2"/>
                  </a:lnTo>
                  <a:lnTo>
                    <a:pt x="32" y="2"/>
                  </a:lnTo>
                  <a:lnTo>
                    <a:pt x="36" y="2"/>
                  </a:lnTo>
                  <a:lnTo>
                    <a:pt x="40" y="3"/>
                  </a:lnTo>
                  <a:lnTo>
                    <a:pt x="45" y="3"/>
                  </a:lnTo>
                  <a:lnTo>
                    <a:pt x="49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47" y="9"/>
                  </a:lnTo>
                  <a:lnTo>
                    <a:pt x="45" y="9"/>
                  </a:lnTo>
                  <a:lnTo>
                    <a:pt x="43" y="9"/>
                  </a:lnTo>
                  <a:lnTo>
                    <a:pt x="4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42" name="Freeform 28"/>
            <p:cNvSpPr>
              <a:spLocks/>
            </p:cNvSpPr>
            <p:nvPr/>
          </p:nvSpPr>
          <p:spPr bwMode="auto">
            <a:xfrm>
              <a:off x="2668588" y="5756275"/>
              <a:ext cx="876300" cy="98425"/>
            </a:xfrm>
            <a:custGeom>
              <a:avLst/>
              <a:gdLst>
                <a:gd name="T0" fmla="*/ 236 w 597"/>
                <a:gd name="T1" fmla="*/ 57 h 62"/>
                <a:gd name="T2" fmla="*/ 162 w 597"/>
                <a:gd name="T3" fmla="*/ 52 h 62"/>
                <a:gd name="T4" fmla="*/ 106 w 597"/>
                <a:gd name="T5" fmla="*/ 46 h 62"/>
                <a:gd name="T6" fmla="*/ 67 w 597"/>
                <a:gd name="T7" fmla="*/ 43 h 62"/>
                <a:gd name="T8" fmla="*/ 40 w 597"/>
                <a:gd name="T9" fmla="*/ 40 h 62"/>
                <a:gd name="T10" fmla="*/ 23 w 597"/>
                <a:gd name="T11" fmla="*/ 39 h 62"/>
                <a:gd name="T12" fmla="*/ 13 w 597"/>
                <a:gd name="T13" fmla="*/ 36 h 62"/>
                <a:gd name="T14" fmla="*/ 5 w 597"/>
                <a:gd name="T15" fmla="*/ 36 h 62"/>
                <a:gd name="T16" fmla="*/ 0 w 597"/>
                <a:gd name="T17" fmla="*/ 33 h 62"/>
                <a:gd name="T18" fmla="*/ 0 w 597"/>
                <a:gd name="T19" fmla="*/ 29 h 62"/>
                <a:gd name="T20" fmla="*/ 3 w 597"/>
                <a:gd name="T21" fmla="*/ 26 h 62"/>
                <a:gd name="T22" fmla="*/ 10 w 597"/>
                <a:gd name="T23" fmla="*/ 22 h 62"/>
                <a:gd name="T24" fmla="*/ 46 w 597"/>
                <a:gd name="T25" fmla="*/ 16 h 62"/>
                <a:gd name="T26" fmla="*/ 110 w 597"/>
                <a:gd name="T27" fmla="*/ 10 h 62"/>
                <a:gd name="T28" fmla="*/ 176 w 597"/>
                <a:gd name="T29" fmla="*/ 5 h 62"/>
                <a:gd name="T30" fmla="*/ 240 w 597"/>
                <a:gd name="T31" fmla="*/ 2 h 62"/>
                <a:gd name="T32" fmla="*/ 306 w 597"/>
                <a:gd name="T33" fmla="*/ 0 h 62"/>
                <a:gd name="T34" fmla="*/ 371 w 597"/>
                <a:gd name="T35" fmla="*/ 0 h 62"/>
                <a:gd name="T36" fmla="*/ 437 w 597"/>
                <a:gd name="T37" fmla="*/ 2 h 62"/>
                <a:gd name="T38" fmla="*/ 504 w 597"/>
                <a:gd name="T39" fmla="*/ 5 h 62"/>
                <a:gd name="T40" fmla="*/ 544 w 597"/>
                <a:gd name="T41" fmla="*/ 8 h 62"/>
                <a:gd name="T42" fmla="*/ 559 w 597"/>
                <a:gd name="T43" fmla="*/ 9 h 62"/>
                <a:gd name="T44" fmla="*/ 575 w 597"/>
                <a:gd name="T45" fmla="*/ 13 h 62"/>
                <a:gd name="T46" fmla="*/ 589 w 597"/>
                <a:gd name="T47" fmla="*/ 20 h 62"/>
                <a:gd name="T48" fmla="*/ 595 w 597"/>
                <a:gd name="T49" fmla="*/ 29 h 62"/>
                <a:gd name="T50" fmla="*/ 595 w 597"/>
                <a:gd name="T51" fmla="*/ 30 h 62"/>
                <a:gd name="T52" fmla="*/ 574 w 597"/>
                <a:gd name="T53" fmla="*/ 35 h 62"/>
                <a:gd name="T54" fmla="*/ 534 w 597"/>
                <a:gd name="T55" fmla="*/ 40 h 62"/>
                <a:gd name="T56" fmla="*/ 494 w 597"/>
                <a:gd name="T57" fmla="*/ 45 h 62"/>
                <a:gd name="T58" fmla="*/ 455 w 597"/>
                <a:gd name="T59" fmla="*/ 49 h 62"/>
                <a:gd name="T60" fmla="*/ 417 w 597"/>
                <a:gd name="T61" fmla="*/ 53 h 62"/>
                <a:gd name="T62" fmla="*/ 378 w 597"/>
                <a:gd name="T63" fmla="*/ 56 h 62"/>
                <a:gd name="T64" fmla="*/ 340 w 597"/>
                <a:gd name="T65" fmla="*/ 59 h 62"/>
                <a:gd name="T66" fmla="*/ 301 w 597"/>
                <a:gd name="T67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97" h="62">
                  <a:moveTo>
                    <a:pt x="281" y="62"/>
                  </a:moveTo>
                  <a:lnTo>
                    <a:pt x="236" y="57"/>
                  </a:lnTo>
                  <a:lnTo>
                    <a:pt x="196" y="55"/>
                  </a:lnTo>
                  <a:lnTo>
                    <a:pt x="162" y="52"/>
                  </a:lnTo>
                  <a:lnTo>
                    <a:pt x="132" y="49"/>
                  </a:lnTo>
                  <a:lnTo>
                    <a:pt x="106" y="46"/>
                  </a:lnTo>
                  <a:lnTo>
                    <a:pt x="85" y="45"/>
                  </a:lnTo>
                  <a:lnTo>
                    <a:pt x="67" y="43"/>
                  </a:lnTo>
                  <a:lnTo>
                    <a:pt x="53" y="42"/>
                  </a:lnTo>
                  <a:lnTo>
                    <a:pt x="40" y="40"/>
                  </a:lnTo>
                  <a:lnTo>
                    <a:pt x="32" y="39"/>
                  </a:lnTo>
                  <a:lnTo>
                    <a:pt x="23" y="39"/>
                  </a:lnTo>
                  <a:lnTo>
                    <a:pt x="17" y="37"/>
                  </a:lnTo>
                  <a:lnTo>
                    <a:pt x="13" y="36"/>
                  </a:lnTo>
                  <a:lnTo>
                    <a:pt x="9" y="36"/>
                  </a:lnTo>
                  <a:lnTo>
                    <a:pt x="5" y="36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0" y="27"/>
                  </a:lnTo>
                  <a:lnTo>
                    <a:pt x="3" y="26"/>
                  </a:lnTo>
                  <a:lnTo>
                    <a:pt x="8" y="23"/>
                  </a:lnTo>
                  <a:lnTo>
                    <a:pt x="10" y="22"/>
                  </a:lnTo>
                  <a:lnTo>
                    <a:pt x="13" y="20"/>
                  </a:lnTo>
                  <a:lnTo>
                    <a:pt x="46" y="16"/>
                  </a:lnTo>
                  <a:lnTo>
                    <a:pt x="77" y="13"/>
                  </a:lnTo>
                  <a:lnTo>
                    <a:pt x="110" y="10"/>
                  </a:lnTo>
                  <a:lnTo>
                    <a:pt x="143" y="8"/>
                  </a:lnTo>
                  <a:lnTo>
                    <a:pt x="176" y="5"/>
                  </a:lnTo>
                  <a:lnTo>
                    <a:pt x="209" y="3"/>
                  </a:lnTo>
                  <a:lnTo>
                    <a:pt x="240" y="2"/>
                  </a:lnTo>
                  <a:lnTo>
                    <a:pt x="273" y="0"/>
                  </a:lnTo>
                  <a:lnTo>
                    <a:pt x="306" y="0"/>
                  </a:lnTo>
                  <a:lnTo>
                    <a:pt x="338" y="0"/>
                  </a:lnTo>
                  <a:lnTo>
                    <a:pt x="371" y="0"/>
                  </a:lnTo>
                  <a:lnTo>
                    <a:pt x="404" y="0"/>
                  </a:lnTo>
                  <a:lnTo>
                    <a:pt x="437" y="2"/>
                  </a:lnTo>
                  <a:lnTo>
                    <a:pt x="471" y="3"/>
                  </a:lnTo>
                  <a:lnTo>
                    <a:pt x="504" y="5"/>
                  </a:lnTo>
                  <a:lnTo>
                    <a:pt x="537" y="6"/>
                  </a:lnTo>
                  <a:lnTo>
                    <a:pt x="544" y="8"/>
                  </a:lnTo>
                  <a:lnTo>
                    <a:pt x="551" y="8"/>
                  </a:lnTo>
                  <a:lnTo>
                    <a:pt x="559" y="9"/>
                  </a:lnTo>
                  <a:lnTo>
                    <a:pt x="567" y="10"/>
                  </a:lnTo>
                  <a:lnTo>
                    <a:pt x="575" y="13"/>
                  </a:lnTo>
                  <a:lnTo>
                    <a:pt x="582" y="16"/>
                  </a:lnTo>
                  <a:lnTo>
                    <a:pt x="589" y="20"/>
                  </a:lnTo>
                  <a:lnTo>
                    <a:pt x="597" y="27"/>
                  </a:lnTo>
                  <a:lnTo>
                    <a:pt x="595" y="29"/>
                  </a:lnTo>
                  <a:lnTo>
                    <a:pt x="595" y="29"/>
                  </a:lnTo>
                  <a:lnTo>
                    <a:pt x="595" y="30"/>
                  </a:lnTo>
                  <a:lnTo>
                    <a:pt x="594" y="32"/>
                  </a:lnTo>
                  <a:lnTo>
                    <a:pt x="574" y="35"/>
                  </a:lnTo>
                  <a:lnTo>
                    <a:pt x="554" y="37"/>
                  </a:lnTo>
                  <a:lnTo>
                    <a:pt x="534" y="40"/>
                  </a:lnTo>
                  <a:lnTo>
                    <a:pt x="514" y="43"/>
                  </a:lnTo>
                  <a:lnTo>
                    <a:pt x="494" y="45"/>
                  </a:lnTo>
                  <a:lnTo>
                    <a:pt x="475" y="47"/>
                  </a:lnTo>
                  <a:lnTo>
                    <a:pt x="455" y="49"/>
                  </a:lnTo>
                  <a:lnTo>
                    <a:pt x="435" y="50"/>
                  </a:lnTo>
                  <a:lnTo>
                    <a:pt x="417" y="53"/>
                  </a:lnTo>
                  <a:lnTo>
                    <a:pt x="397" y="55"/>
                  </a:lnTo>
                  <a:lnTo>
                    <a:pt x="378" y="56"/>
                  </a:lnTo>
                  <a:lnTo>
                    <a:pt x="358" y="57"/>
                  </a:lnTo>
                  <a:lnTo>
                    <a:pt x="340" y="59"/>
                  </a:lnTo>
                  <a:lnTo>
                    <a:pt x="320" y="59"/>
                  </a:lnTo>
                  <a:lnTo>
                    <a:pt x="301" y="60"/>
                  </a:lnTo>
                  <a:lnTo>
                    <a:pt x="281" y="62"/>
                  </a:lnTo>
                  <a:close/>
                </a:path>
              </a:pathLst>
            </a:custGeom>
            <a:solidFill>
              <a:srgbClr val="99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43" name="Freeform 29"/>
            <p:cNvSpPr>
              <a:spLocks/>
            </p:cNvSpPr>
            <p:nvPr/>
          </p:nvSpPr>
          <p:spPr bwMode="auto">
            <a:xfrm>
              <a:off x="4221163" y="4621213"/>
              <a:ext cx="558800" cy="579437"/>
            </a:xfrm>
            <a:custGeom>
              <a:avLst/>
              <a:gdLst>
                <a:gd name="T0" fmla="*/ 309 w 381"/>
                <a:gd name="T1" fmla="*/ 365 h 365"/>
                <a:gd name="T2" fmla="*/ 338 w 381"/>
                <a:gd name="T3" fmla="*/ 363 h 365"/>
                <a:gd name="T4" fmla="*/ 358 w 381"/>
                <a:gd name="T5" fmla="*/ 363 h 365"/>
                <a:gd name="T6" fmla="*/ 371 w 381"/>
                <a:gd name="T7" fmla="*/ 360 h 365"/>
                <a:gd name="T8" fmla="*/ 378 w 381"/>
                <a:gd name="T9" fmla="*/ 356 h 365"/>
                <a:gd name="T10" fmla="*/ 381 w 381"/>
                <a:gd name="T11" fmla="*/ 348 h 365"/>
                <a:gd name="T12" fmla="*/ 381 w 381"/>
                <a:gd name="T13" fmla="*/ 333 h 365"/>
                <a:gd name="T14" fmla="*/ 381 w 381"/>
                <a:gd name="T15" fmla="*/ 313 h 365"/>
                <a:gd name="T16" fmla="*/ 381 w 381"/>
                <a:gd name="T17" fmla="*/ 285 h 365"/>
                <a:gd name="T18" fmla="*/ 373 w 381"/>
                <a:gd name="T19" fmla="*/ 238 h 365"/>
                <a:gd name="T20" fmla="*/ 362 w 381"/>
                <a:gd name="T21" fmla="*/ 189 h 365"/>
                <a:gd name="T22" fmla="*/ 346 w 381"/>
                <a:gd name="T23" fmla="*/ 144 h 365"/>
                <a:gd name="T24" fmla="*/ 325 w 381"/>
                <a:gd name="T25" fmla="*/ 101 h 365"/>
                <a:gd name="T26" fmla="*/ 298 w 381"/>
                <a:gd name="T27" fmla="*/ 64 h 365"/>
                <a:gd name="T28" fmla="*/ 264 w 381"/>
                <a:gd name="T29" fmla="*/ 34 h 365"/>
                <a:gd name="T30" fmla="*/ 222 w 381"/>
                <a:gd name="T31" fmla="*/ 11 h 365"/>
                <a:gd name="T32" fmla="*/ 172 w 381"/>
                <a:gd name="T33" fmla="*/ 0 h 365"/>
                <a:gd name="T34" fmla="*/ 145 w 381"/>
                <a:gd name="T35" fmla="*/ 6 h 365"/>
                <a:gd name="T36" fmla="*/ 122 w 381"/>
                <a:gd name="T37" fmla="*/ 13 h 365"/>
                <a:gd name="T38" fmla="*/ 104 w 381"/>
                <a:gd name="T39" fmla="*/ 23 h 365"/>
                <a:gd name="T40" fmla="*/ 88 w 381"/>
                <a:gd name="T41" fmla="*/ 33 h 365"/>
                <a:gd name="T42" fmla="*/ 75 w 381"/>
                <a:gd name="T43" fmla="*/ 47 h 365"/>
                <a:gd name="T44" fmla="*/ 62 w 381"/>
                <a:gd name="T45" fmla="*/ 64 h 365"/>
                <a:gd name="T46" fmla="*/ 48 w 381"/>
                <a:gd name="T47" fmla="*/ 87 h 365"/>
                <a:gd name="T48" fmla="*/ 34 w 381"/>
                <a:gd name="T49" fmla="*/ 112 h 365"/>
                <a:gd name="T50" fmla="*/ 17 w 381"/>
                <a:gd name="T51" fmla="*/ 168 h 365"/>
                <a:gd name="T52" fmla="*/ 5 w 381"/>
                <a:gd name="T53" fmla="*/ 229 h 365"/>
                <a:gd name="T54" fmla="*/ 0 w 381"/>
                <a:gd name="T55" fmla="*/ 293 h 365"/>
                <a:gd name="T56" fmla="*/ 1 w 381"/>
                <a:gd name="T57" fmla="*/ 355 h 365"/>
                <a:gd name="T58" fmla="*/ 3 w 381"/>
                <a:gd name="T59" fmla="*/ 355 h 365"/>
                <a:gd name="T60" fmla="*/ 4 w 381"/>
                <a:gd name="T61" fmla="*/ 356 h 365"/>
                <a:gd name="T62" fmla="*/ 7 w 381"/>
                <a:gd name="T63" fmla="*/ 356 h 365"/>
                <a:gd name="T64" fmla="*/ 8 w 381"/>
                <a:gd name="T65" fmla="*/ 358 h 365"/>
                <a:gd name="T66" fmla="*/ 28 w 381"/>
                <a:gd name="T67" fmla="*/ 358 h 365"/>
                <a:gd name="T68" fmla="*/ 45 w 381"/>
                <a:gd name="T69" fmla="*/ 358 h 365"/>
                <a:gd name="T70" fmla="*/ 61 w 381"/>
                <a:gd name="T71" fmla="*/ 358 h 365"/>
                <a:gd name="T72" fmla="*/ 75 w 381"/>
                <a:gd name="T73" fmla="*/ 359 h 365"/>
                <a:gd name="T74" fmla="*/ 90 w 381"/>
                <a:gd name="T75" fmla="*/ 359 h 365"/>
                <a:gd name="T76" fmla="*/ 102 w 381"/>
                <a:gd name="T77" fmla="*/ 359 h 365"/>
                <a:gd name="T78" fmla="*/ 115 w 381"/>
                <a:gd name="T79" fmla="*/ 359 h 365"/>
                <a:gd name="T80" fmla="*/ 129 w 381"/>
                <a:gd name="T81" fmla="*/ 359 h 365"/>
                <a:gd name="T82" fmla="*/ 144 w 381"/>
                <a:gd name="T83" fmla="*/ 360 h 365"/>
                <a:gd name="T84" fmla="*/ 159 w 381"/>
                <a:gd name="T85" fmla="*/ 360 h 365"/>
                <a:gd name="T86" fmla="*/ 178 w 381"/>
                <a:gd name="T87" fmla="*/ 360 h 365"/>
                <a:gd name="T88" fmla="*/ 198 w 381"/>
                <a:gd name="T89" fmla="*/ 362 h 365"/>
                <a:gd name="T90" fmla="*/ 221 w 381"/>
                <a:gd name="T91" fmla="*/ 362 h 365"/>
                <a:gd name="T92" fmla="*/ 246 w 381"/>
                <a:gd name="T93" fmla="*/ 363 h 365"/>
                <a:gd name="T94" fmla="*/ 276 w 381"/>
                <a:gd name="T95" fmla="*/ 363 h 365"/>
                <a:gd name="T96" fmla="*/ 309 w 381"/>
                <a:gd name="T97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1" h="365">
                  <a:moveTo>
                    <a:pt x="309" y="365"/>
                  </a:moveTo>
                  <a:lnTo>
                    <a:pt x="338" y="363"/>
                  </a:lnTo>
                  <a:lnTo>
                    <a:pt x="358" y="363"/>
                  </a:lnTo>
                  <a:lnTo>
                    <a:pt x="371" y="360"/>
                  </a:lnTo>
                  <a:lnTo>
                    <a:pt x="378" y="356"/>
                  </a:lnTo>
                  <a:lnTo>
                    <a:pt x="381" y="348"/>
                  </a:lnTo>
                  <a:lnTo>
                    <a:pt x="381" y="333"/>
                  </a:lnTo>
                  <a:lnTo>
                    <a:pt x="381" y="313"/>
                  </a:lnTo>
                  <a:lnTo>
                    <a:pt x="381" y="285"/>
                  </a:lnTo>
                  <a:lnTo>
                    <a:pt x="373" y="238"/>
                  </a:lnTo>
                  <a:lnTo>
                    <a:pt x="362" y="189"/>
                  </a:lnTo>
                  <a:lnTo>
                    <a:pt x="346" y="144"/>
                  </a:lnTo>
                  <a:lnTo>
                    <a:pt x="325" y="101"/>
                  </a:lnTo>
                  <a:lnTo>
                    <a:pt x="298" y="64"/>
                  </a:lnTo>
                  <a:lnTo>
                    <a:pt x="264" y="34"/>
                  </a:lnTo>
                  <a:lnTo>
                    <a:pt x="222" y="11"/>
                  </a:lnTo>
                  <a:lnTo>
                    <a:pt x="172" y="0"/>
                  </a:lnTo>
                  <a:lnTo>
                    <a:pt x="145" y="6"/>
                  </a:lnTo>
                  <a:lnTo>
                    <a:pt x="122" y="13"/>
                  </a:lnTo>
                  <a:lnTo>
                    <a:pt x="104" y="23"/>
                  </a:lnTo>
                  <a:lnTo>
                    <a:pt x="88" y="33"/>
                  </a:lnTo>
                  <a:lnTo>
                    <a:pt x="75" y="47"/>
                  </a:lnTo>
                  <a:lnTo>
                    <a:pt x="62" y="64"/>
                  </a:lnTo>
                  <a:lnTo>
                    <a:pt x="48" y="87"/>
                  </a:lnTo>
                  <a:lnTo>
                    <a:pt x="34" y="112"/>
                  </a:lnTo>
                  <a:lnTo>
                    <a:pt x="17" y="168"/>
                  </a:lnTo>
                  <a:lnTo>
                    <a:pt x="5" y="229"/>
                  </a:lnTo>
                  <a:lnTo>
                    <a:pt x="0" y="293"/>
                  </a:lnTo>
                  <a:lnTo>
                    <a:pt x="1" y="355"/>
                  </a:lnTo>
                  <a:lnTo>
                    <a:pt x="3" y="355"/>
                  </a:lnTo>
                  <a:lnTo>
                    <a:pt x="4" y="356"/>
                  </a:lnTo>
                  <a:lnTo>
                    <a:pt x="7" y="356"/>
                  </a:lnTo>
                  <a:lnTo>
                    <a:pt x="8" y="358"/>
                  </a:lnTo>
                  <a:lnTo>
                    <a:pt x="28" y="358"/>
                  </a:lnTo>
                  <a:lnTo>
                    <a:pt x="45" y="358"/>
                  </a:lnTo>
                  <a:lnTo>
                    <a:pt x="61" y="358"/>
                  </a:lnTo>
                  <a:lnTo>
                    <a:pt x="75" y="359"/>
                  </a:lnTo>
                  <a:lnTo>
                    <a:pt x="90" y="359"/>
                  </a:lnTo>
                  <a:lnTo>
                    <a:pt x="102" y="359"/>
                  </a:lnTo>
                  <a:lnTo>
                    <a:pt x="115" y="359"/>
                  </a:lnTo>
                  <a:lnTo>
                    <a:pt x="129" y="359"/>
                  </a:lnTo>
                  <a:lnTo>
                    <a:pt x="144" y="360"/>
                  </a:lnTo>
                  <a:lnTo>
                    <a:pt x="159" y="360"/>
                  </a:lnTo>
                  <a:lnTo>
                    <a:pt x="178" y="360"/>
                  </a:lnTo>
                  <a:lnTo>
                    <a:pt x="198" y="362"/>
                  </a:lnTo>
                  <a:lnTo>
                    <a:pt x="221" y="362"/>
                  </a:lnTo>
                  <a:lnTo>
                    <a:pt x="246" y="363"/>
                  </a:lnTo>
                  <a:lnTo>
                    <a:pt x="276" y="363"/>
                  </a:lnTo>
                  <a:lnTo>
                    <a:pt x="309" y="3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44" name="Freeform 30"/>
            <p:cNvSpPr>
              <a:spLocks/>
            </p:cNvSpPr>
            <p:nvPr/>
          </p:nvSpPr>
          <p:spPr bwMode="auto">
            <a:xfrm>
              <a:off x="4260850" y="4641850"/>
              <a:ext cx="501650" cy="539750"/>
            </a:xfrm>
            <a:custGeom>
              <a:avLst/>
              <a:gdLst>
                <a:gd name="T0" fmla="*/ 318 w 342"/>
                <a:gd name="T1" fmla="*/ 339 h 340"/>
                <a:gd name="T2" fmla="*/ 341 w 342"/>
                <a:gd name="T3" fmla="*/ 326 h 340"/>
                <a:gd name="T4" fmla="*/ 311 w 342"/>
                <a:gd name="T5" fmla="*/ 319 h 340"/>
                <a:gd name="T6" fmla="*/ 314 w 342"/>
                <a:gd name="T7" fmla="*/ 315 h 340"/>
                <a:gd name="T8" fmla="*/ 341 w 342"/>
                <a:gd name="T9" fmla="*/ 310 h 340"/>
                <a:gd name="T10" fmla="*/ 309 w 342"/>
                <a:gd name="T11" fmla="*/ 296 h 340"/>
                <a:gd name="T12" fmla="*/ 249 w 342"/>
                <a:gd name="T13" fmla="*/ 289 h 340"/>
                <a:gd name="T14" fmla="*/ 284 w 342"/>
                <a:gd name="T15" fmla="*/ 289 h 340"/>
                <a:gd name="T16" fmla="*/ 342 w 342"/>
                <a:gd name="T17" fmla="*/ 288 h 340"/>
                <a:gd name="T18" fmla="*/ 318 w 342"/>
                <a:gd name="T19" fmla="*/ 271 h 340"/>
                <a:gd name="T20" fmla="*/ 284 w 342"/>
                <a:gd name="T21" fmla="*/ 265 h 340"/>
                <a:gd name="T22" fmla="*/ 332 w 342"/>
                <a:gd name="T23" fmla="*/ 265 h 340"/>
                <a:gd name="T24" fmla="*/ 331 w 342"/>
                <a:gd name="T25" fmla="*/ 238 h 340"/>
                <a:gd name="T26" fmla="*/ 291 w 342"/>
                <a:gd name="T27" fmla="*/ 233 h 340"/>
                <a:gd name="T28" fmla="*/ 288 w 342"/>
                <a:gd name="T29" fmla="*/ 229 h 340"/>
                <a:gd name="T30" fmla="*/ 328 w 342"/>
                <a:gd name="T31" fmla="*/ 229 h 340"/>
                <a:gd name="T32" fmla="*/ 324 w 342"/>
                <a:gd name="T33" fmla="*/ 209 h 340"/>
                <a:gd name="T34" fmla="*/ 255 w 342"/>
                <a:gd name="T35" fmla="*/ 202 h 340"/>
                <a:gd name="T36" fmla="*/ 294 w 342"/>
                <a:gd name="T37" fmla="*/ 199 h 340"/>
                <a:gd name="T38" fmla="*/ 325 w 342"/>
                <a:gd name="T39" fmla="*/ 184 h 340"/>
                <a:gd name="T40" fmla="*/ 265 w 342"/>
                <a:gd name="T41" fmla="*/ 171 h 340"/>
                <a:gd name="T42" fmla="*/ 279 w 342"/>
                <a:gd name="T43" fmla="*/ 169 h 340"/>
                <a:gd name="T44" fmla="*/ 319 w 342"/>
                <a:gd name="T45" fmla="*/ 162 h 340"/>
                <a:gd name="T46" fmla="*/ 275 w 342"/>
                <a:gd name="T47" fmla="*/ 142 h 340"/>
                <a:gd name="T48" fmla="*/ 224 w 342"/>
                <a:gd name="T49" fmla="*/ 132 h 340"/>
                <a:gd name="T50" fmla="*/ 296 w 342"/>
                <a:gd name="T51" fmla="*/ 134 h 340"/>
                <a:gd name="T52" fmla="*/ 295 w 342"/>
                <a:gd name="T53" fmla="*/ 109 h 340"/>
                <a:gd name="T54" fmla="*/ 257 w 342"/>
                <a:gd name="T55" fmla="*/ 104 h 340"/>
                <a:gd name="T56" fmla="*/ 259 w 342"/>
                <a:gd name="T57" fmla="*/ 99 h 340"/>
                <a:gd name="T58" fmla="*/ 278 w 342"/>
                <a:gd name="T59" fmla="*/ 82 h 340"/>
                <a:gd name="T60" fmla="*/ 241 w 342"/>
                <a:gd name="T61" fmla="*/ 75 h 340"/>
                <a:gd name="T62" fmla="*/ 262 w 342"/>
                <a:gd name="T63" fmla="*/ 72 h 340"/>
                <a:gd name="T64" fmla="*/ 231 w 342"/>
                <a:gd name="T65" fmla="*/ 55 h 340"/>
                <a:gd name="T66" fmla="*/ 219 w 342"/>
                <a:gd name="T67" fmla="*/ 51 h 340"/>
                <a:gd name="T68" fmla="*/ 247 w 342"/>
                <a:gd name="T69" fmla="*/ 44 h 340"/>
                <a:gd name="T70" fmla="*/ 205 w 342"/>
                <a:gd name="T71" fmla="*/ 24 h 340"/>
                <a:gd name="T72" fmla="*/ 201 w 342"/>
                <a:gd name="T73" fmla="*/ 17 h 340"/>
                <a:gd name="T74" fmla="*/ 167 w 342"/>
                <a:gd name="T75" fmla="*/ 1 h 340"/>
                <a:gd name="T76" fmla="*/ 97 w 342"/>
                <a:gd name="T77" fmla="*/ 14 h 340"/>
                <a:gd name="T78" fmla="*/ 95 w 342"/>
                <a:gd name="T79" fmla="*/ 20 h 340"/>
                <a:gd name="T80" fmla="*/ 63 w 342"/>
                <a:gd name="T81" fmla="*/ 41 h 340"/>
                <a:gd name="T82" fmla="*/ 147 w 342"/>
                <a:gd name="T83" fmla="*/ 40 h 340"/>
                <a:gd name="T84" fmla="*/ 78 w 342"/>
                <a:gd name="T85" fmla="*/ 44 h 340"/>
                <a:gd name="T86" fmla="*/ 57 w 342"/>
                <a:gd name="T87" fmla="*/ 70 h 340"/>
                <a:gd name="T88" fmla="*/ 48 w 342"/>
                <a:gd name="T89" fmla="*/ 77 h 340"/>
                <a:gd name="T90" fmla="*/ 27 w 342"/>
                <a:gd name="T91" fmla="*/ 87 h 340"/>
                <a:gd name="T92" fmla="*/ 31 w 342"/>
                <a:gd name="T93" fmla="*/ 94 h 340"/>
                <a:gd name="T94" fmla="*/ 48 w 342"/>
                <a:gd name="T95" fmla="*/ 98 h 340"/>
                <a:gd name="T96" fmla="*/ 18 w 342"/>
                <a:gd name="T97" fmla="*/ 107 h 340"/>
                <a:gd name="T98" fmla="*/ 45 w 342"/>
                <a:gd name="T99" fmla="*/ 128 h 340"/>
                <a:gd name="T100" fmla="*/ 28 w 342"/>
                <a:gd name="T101" fmla="*/ 134 h 340"/>
                <a:gd name="T102" fmla="*/ 5 w 342"/>
                <a:gd name="T103" fmla="*/ 149 h 340"/>
                <a:gd name="T104" fmla="*/ 35 w 342"/>
                <a:gd name="T105" fmla="*/ 162 h 340"/>
                <a:gd name="T106" fmla="*/ 0 w 342"/>
                <a:gd name="T107" fmla="*/ 178 h 340"/>
                <a:gd name="T108" fmla="*/ 44 w 342"/>
                <a:gd name="T109" fmla="*/ 189 h 340"/>
                <a:gd name="T110" fmla="*/ 67 w 342"/>
                <a:gd name="T111" fmla="*/ 115 h 340"/>
                <a:gd name="T112" fmla="*/ 91 w 342"/>
                <a:gd name="T113" fmla="*/ 109 h 340"/>
                <a:gd name="T114" fmla="*/ 188 w 342"/>
                <a:gd name="T115" fmla="*/ 196 h 340"/>
                <a:gd name="T116" fmla="*/ 184 w 342"/>
                <a:gd name="T117" fmla="*/ 272 h 340"/>
                <a:gd name="T118" fmla="*/ 238 w 342"/>
                <a:gd name="T119" fmla="*/ 339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2" h="340">
                  <a:moveTo>
                    <a:pt x="278" y="340"/>
                  </a:moveTo>
                  <a:lnTo>
                    <a:pt x="286" y="340"/>
                  </a:lnTo>
                  <a:lnTo>
                    <a:pt x="294" y="340"/>
                  </a:lnTo>
                  <a:lnTo>
                    <a:pt x="302" y="340"/>
                  </a:lnTo>
                  <a:lnTo>
                    <a:pt x="309" y="339"/>
                  </a:lnTo>
                  <a:lnTo>
                    <a:pt x="318" y="339"/>
                  </a:lnTo>
                  <a:lnTo>
                    <a:pt x="325" y="339"/>
                  </a:lnTo>
                  <a:lnTo>
                    <a:pt x="334" y="338"/>
                  </a:lnTo>
                  <a:lnTo>
                    <a:pt x="341" y="338"/>
                  </a:lnTo>
                  <a:lnTo>
                    <a:pt x="341" y="335"/>
                  </a:lnTo>
                  <a:lnTo>
                    <a:pt x="341" y="330"/>
                  </a:lnTo>
                  <a:lnTo>
                    <a:pt x="341" y="326"/>
                  </a:lnTo>
                  <a:lnTo>
                    <a:pt x="342" y="323"/>
                  </a:lnTo>
                  <a:lnTo>
                    <a:pt x="335" y="322"/>
                  </a:lnTo>
                  <a:lnTo>
                    <a:pt x="328" y="322"/>
                  </a:lnTo>
                  <a:lnTo>
                    <a:pt x="322" y="320"/>
                  </a:lnTo>
                  <a:lnTo>
                    <a:pt x="316" y="319"/>
                  </a:lnTo>
                  <a:lnTo>
                    <a:pt x="311" y="319"/>
                  </a:lnTo>
                  <a:lnTo>
                    <a:pt x="305" y="318"/>
                  </a:lnTo>
                  <a:lnTo>
                    <a:pt x="301" y="318"/>
                  </a:lnTo>
                  <a:lnTo>
                    <a:pt x="298" y="316"/>
                  </a:lnTo>
                  <a:lnTo>
                    <a:pt x="304" y="316"/>
                  </a:lnTo>
                  <a:lnTo>
                    <a:pt x="309" y="315"/>
                  </a:lnTo>
                  <a:lnTo>
                    <a:pt x="314" y="315"/>
                  </a:lnTo>
                  <a:lnTo>
                    <a:pt x="319" y="313"/>
                  </a:lnTo>
                  <a:lnTo>
                    <a:pt x="325" y="313"/>
                  </a:lnTo>
                  <a:lnTo>
                    <a:pt x="331" y="313"/>
                  </a:lnTo>
                  <a:lnTo>
                    <a:pt x="335" y="312"/>
                  </a:lnTo>
                  <a:lnTo>
                    <a:pt x="341" y="312"/>
                  </a:lnTo>
                  <a:lnTo>
                    <a:pt x="341" y="310"/>
                  </a:lnTo>
                  <a:lnTo>
                    <a:pt x="342" y="308"/>
                  </a:lnTo>
                  <a:lnTo>
                    <a:pt x="342" y="306"/>
                  </a:lnTo>
                  <a:lnTo>
                    <a:pt x="342" y="305"/>
                  </a:lnTo>
                  <a:lnTo>
                    <a:pt x="331" y="300"/>
                  </a:lnTo>
                  <a:lnTo>
                    <a:pt x="319" y="298"/>
                  </a:lnTo>
                  <a:lnTo>
                    <a:pt x="309" y="296"/>
                  </a:lnTo>
                  <a:lnTo>
                    <a:pt x="298" y="295"/>
                  </a:lnTo>
                  <a:lnTo>
                    <a:pt x="286" y="293"/>
                  </a:lnTo>
                  <a:lnTo>
                    <a:pt x="275" y="293"/>
                  </a:lnTo>
                  <a:lnTo>
                    <a:pt x="262" y="292"/>
                  </a:lnTo>
                  <a:lnTo>
                    <a:pt x="251" y="290"/>
                  </a:lnTo>
                  <a:lnTo>
                    <a:pt x="249" y="289"/>
                  </a:lnTo>
                  <a:lnTo>
                    <a:pt x="249" y="289"/>
                  </a:lnTo>
                  <a:lnTo>
                    <a:pt x="249" y="289"/>
                  </a:lnTo>
                  <a:lnTo>
                    <a:pt x="248" y="288"/>
                  </a:lnTo>
                  <a:lnTo>
                    <a:pt x="259" y="288"/>
                  </a:lnTo>
                  <a:lnTo>
                    <a:pt x="272" y="289"/>
                  </a:lnTo>
                  <a:lnTo>
                    <a:pt x="284" y="289"/>
                  </a:lnTo>
                  <a:lnTo>
                    <a:pt x="295" y="289"/>
                  </a:lnTo>
                  <a:lnTo>
                    <a:pt x="308" y="290"/>
                  </a:lnTo>
                  <a:lnTo>
                    <a:pt x="319" y="290"/>
                  </a:lnTo>
                  <a:lnTo>
                    <a:pt x="331" y="292"/>
                  </a:lnTo>
                  <a:lnTo>
                    <a:pt x="342" y="292"/>
                  </a:lnTo>
                  <a:lnTo>
                    <a:pt x="342" y="288"/>
                  </a:lnTo>
                  <a:lnTo>
                    <a:pt x="342" y="283"/>
                  </a:lnTo>
                  <a:lnTo>
                    <a:pt x="342" y="279"/>
                  </a:lnTo>
                  <a:lnTo>
                    <a:pt x="342" y="273"/>
                  </a:lnTo>
                  <a:lnTo>
                    <a:pt x="334" y="272"/>
                  </a:lnTo>
                  <a:lnTo>
                    <a:pt x="326" y="271"/>
                  </a:lnTo>
                  <a:lnTo>
                    <a:pt x="318" y="271"/>
                  </a:lnTo>
                  <a:lnTo>
                    <a:pt x="309" y="269"/>
                  </a:lnTo>
                  <a:lnTo>
                    <a:pt x="301" y="268"/>
                  </a:lnTo>
                  <a:lnTo>
                    <a:pt x="292" y="266"/>
                  </a:lnTo>
                  <a:lnTo>
                    <a:pt x="284" y="266"/>
                  </a:lnTo>
                  <a:lnTo>
                    <a:pt x="275" y="265"/>
                  </a:lnTo>
                  <a:lnTo>
                    <a:pt x="284" y="265"/>
                  </a:lnTo>
                  <a:lnTo>
                    <a:pt x="291" y="265"/>
                  </a:lnTo>
                  <a:lnTo>
                    <a:pt x="299" y="265"/>
                  </a:lnTo>
                  <a:lnTo>
                    <a:pt x="308" y="265"/>
                  </a:lnTo>
                  <a:lnTo>
                    <a:pt x="316" y="265"/>
                  </a:lnTo>
                  <a:lnTo>
                    <a:pt x="324" y="265"/>
                  </a:lnTo>
                  <a:lnTo>
                    <a:pt x="332" y="265"/>
                  </a:lnTo>
                  <a:lnTo>
                    <a:pt x="339" y="265"/>
                  </a:lnTo>
                  <a:lnTo>
                    <a:pt x="339" y="258"/>
                  </a:lnTo>
                  <a:lnTo>
                    <a:pt x="338" y="252"/>
                  </a:lnTo>
                  <a:lnTo>
                    <a:pt x="338" y="245"/>
                  </a:lnTo>
                  <a:lnTo>
                    <a:pt x="336" y="239"/>
                  </a:lnTo>
                  <a:lnTo>
                    <a:pt x="331" y="238"/>
                  </a:lnTo>
                  <a:lnTo>
                    <a:pt x="324" y="238"/>
                  </a:lnTo>
                  <a:lnTo>
                    <a:pt x="318" y="236"/>
                  </a:lnTo>
                  <a:lnTo>
                    <a:pt x="311" y="235"/>
                  </a:lnTo>
                  <a:lnTo>
                    <a:pt x="305" y="235"/>
                  </a:lnTo>
                  <a:lnTo>
                    <a:pt x="298" y="233"/>
                  </a:lnTo>
                  <a:lnTo>
                    <a:pt x="291" y="233"/>
                  </a:lnTo>
                  <a:lnTo>
                    <a:pt x="284" y="232"/>
                  </a:lnTo>
                  <a:lnTo>
                    <a:pt x="282" y="232"/>
                  </a:lnTo>
                  <a:lnTo>
                    <a:pt x="282" y="231"/>
                  </a:lnTo>
                  <a:lnTo>
                    <a:pt x="282" y="231"/>
                  </a:lnTo>
                  <a:lnTo>
                    <a:pt x="281" y="229"/>
                  </a:lnTo>
                  <a:lnTo>
                    <a:pt x="288" y="229"/>
                  </a:lnTo>
                  <a:lnTo>
                    <a:pt x="295" y="229"/>
                  </a:lnTo>
                  <a:lnTo>
                    <a:pt x="302" y="229"/>
                  </a:lnTo>
                  <a:lnTo>
                    <a:pt x="308" y="229"/>
                  </a:lnTo>
                  <a:lnTo>
                    <a:pt x="315" y="229"/>
                  </a:lnTo>
                  <a:lnTo>
                    <a:pt x="322" y="229"/>
                  </a:lnTo>
                  <a:lnTo>
                    <a:pt x="328" y="229"/>
                  </a:lnTo>
                  <a:lnTo>
                    <a:pt x="335" y="229"/>
                  </a:lnTo>
                  <a:lnTo>
                    <a:pt x="334" y="221"/>
                  </a:lnTo>
                  <a:lnTo>
                    <a:pt x="334" y="216"/>
                  </a:lnTo>
                  <a:lnTo>
                    <a:pt x="332" y="214"/>
                  </a:lnTo>
                  <a:lnTo>
                    <a:pt x="329" y="211"/>
                  </a:lnTo>
                  <a:lnTo>
                    <a:pt x="324" y="209"/>
                  </a:lnTo>
                  <a:lnTo>
                    <a:pt x="315" y="209"/>
                  </a:lnTo>
                  <a:lnTo>
                    <a:pt x="305" y="208"/>
                  </a:lnTo>
                  <a:lnTo>
                    <a:pt x="292" y="206"/>
                  </a:lnTo>
                  <a:lnTo>
                    <a:pt x="281" y="205"/>
                  </a:lnTo>
                  <a:lnTo>
                    <a:pt x="268" y="204"/>
                  </a:lnTo>
                  <a:lnTo>
                    <a:pt x="255" y="202"/>
                  </a:lnTo>
                  <a:lnTo>
                    <a:pt x="242" y="201"/>
                  </a:lnTo>
                  <a:lnTo>
                    <a:pt x="252" y="201"/>
                  </a:lnTo>
                  <a:lnTo>
                    <a:pt x="262" y="199"/>
                  </a:lnTo>
                  <a:lnTo>
                    <a:pt x="274" y="199"/>
                  </a:lnTo>
                  <a:lnTo>
                    <a:pt x="284" y="199"/>
                  </a:lnTo>
                  <a:lnTo>
                    <a:pt x="294" y="199"/>
                  </a:lnTo>
                  <a:lnTo>
                    <a:pt x="305" y="199"/>
                  </a:lnTo>
                  <a:lnTo>
                    <a:pt x="315" y="198"/>
                  </a:lnTo>
                  <a:lnTo>
                    <a:pt x="325" y="198"/>
                  </a:lnTo>
                  <a:lnTo>
                    <a:pt x="325" y="194"/>
                  </a:lnTo>
                  <a:lnTo>
                    <a:pt x="325" y="188"/>
                  </a:lnTo>
                  <a:lnTo>
                    <a:pt x="325" y="184"/>
                  </a:lnTo>
                  <a:lnTo>
                    <a:pt x="324" y="179"/>
                  </a:lnTo>
                  <a:lnTo>
                    <a:pt x="304" y="176"/>
                  </a:lnTo>
                  <a:lnTo>
                    <a:pt x="289" y="174"/>
                  </a:lnTo>
                  <a:lnTo>
                    <a:pt x="279" y="172"/>
                  </a:lnTo>
                  <a:lnTo>
                    <a:pt x="271" y="171"/>
                  </a:lnTo>
                  <a:lnTo>
                    <a:pt x="265" y="171"/>
                  </a:lnTo>
                  <a:lnTo>
                    <a:pt x="262" y="169"/>
                  </a:lnTo>
                  <a:lnTo>
                    <a:pt x="258" y="169"/>
                  </a:lnTo>
                  <a:lnTo>
                    <a:pt x="255" y="168"/>
                  </a:lnTo>
                  <a:lnTo>
                    <a:pt x="264" y="168"/>
                  </a:lnTo>
                  <a:lnTo>
                    <a:pt x="271" y="169"/>
                  </a:lnTo>
                  <a:lnTo>
                    <a:pt x="279" y="169"/>
                  </a:lnTo>
                  <a:lnTo>
                    <a:pt x="288" y="169"/>
                  </a:lnTo>
                  <a:lnTo>
                    <a:pt x="295" y="169"/>
                  </a:lnTo>
                  <a:lnTo>
                    <a:pt x="304" y="169"/>
                  </a:lnTo>
                  <a:lnTo>
                    <a:pt x="311" y="169"/>
                  </a:lnTo>
                  <a:lnTo>
                    <a:pt x="319" y="169"/>
                  </a:lnTo>
                  <a:lnTo>
                    <a:pt x="319" y="162"/>
                  </a:lnTo>
                  <a:lnTo>
                    <a:pt x="318" y="156"/>
                  </a:lnTo>
                  <a:lnTo>
                    <a:pt x="315" y="149"/>
                  </a:lnTo>
                  <a:lnTo>
                    <a:pt x="314" y="144"/>
                  </a:lnTo>
                  <a:lnTo>
                    <a:pt x="301" y="144"/>
                  </a:lnTo>
                  <a:lnTo>
                    <a:pt x="289" y="142"/>
                  </a:lnTo>
                  <a:lnTo>
                    <a:pt x="275" y="142"/>
                  </a:lnTo>
                  <a:lnTo>
                    <a:pt x="262" y="142"/>
                  </a:lnTo>
                  <a:lnTo>
                    <a:pt x="249" y="141"/>
                  </a:lnTo>
                  <a:lnTo>
                    <a:pt x="235" y="138"/>
                  </a:lnTo>
                  <a:lnTo>
                    <a:pt x="224" y="137"/>
                  </a:lnTo>
                  <a:lnTo>
                    <a:pt x="211" y="132"/>
                  </a:lnTo>
                  <a:lnTo>
                    <a:pt x="224" y="132"/>
                  </a:lnTo>
                  <a:lnTo>
                    <a:pt x="235" y="132"/>
                  </a:lnTo>
                  <a:lnTo>
                    <a:pt x="248" y="132"/>
                  </a:lnTo>
                  <a:lnTo>
                    <a:pt x="261" y="132"/>
                  </a:lnTo>
                  <a:lnTo>
                    <a:pt x="272" y="134"/>
                  </a:lnTo>
                  <a:lnTo>
                    <a:pt x="285" y="134"/>
                  </a:lnTo>
                  <a:lnTo>
                    <a:pt x="296" y="134"/>
                  </a:lnTo>
                  <a:lnTo>
                    <a:pt x="309" y="134"/>
                  </a:lnTo>
                  <a:lnTo>
                    <a:pt x="306" y="124"/>
                  </a:lnTo>
                  <a:lnTo>
                    <a:pt x="304" y="118"/>
                  </a:lnTo>
                  <a:lnTo>
                    <a:pt x="302" y="114"/>
                  </a:lnTo>
                  <a:lnTo>
                    <a:pt x="301" y="111"/>
                  </a:lnTo>
                  <a:lnTo>
                    <a:pt x="295" y="109"/>
                  </a:lnTo>
                  <a:lnTo>
                    <a:pt x="288" y="108"/>
                  </a:lnTo>
                  <a:lnTo>
                    <a:pt x="282" y="108"/>
                  </a:lnTo>
                  <a:lnTo>
                    <a:pt x="275" y="107"/>
                  </a:lnTo>
                  <a:lnTo>
                    <a:pt x="269" y="105"/>
                  </a:lnTo>
                  <a:lnTo>
                    <a:pt x="262" y="104"/>
                  </a:lnTo>
                  <a:lnTo>
                    <a:pt x="257" y="104"/>
                  </a:lnTo>
                  <a:lnTo>
                    <a:pt x="251" y="102"/>
                  </a:lnTo>
                  <a:lnTo>
                    <a:pt x="251" y="101"/>
                  </a:lnTo>
                  <a:lnTo>
                    <a:pt x="251" y="101"/>
                  </a:lnTo>
                  <a:lnTo>
                    <a:pt x="249" y="101"/>
                  </a:lnTo>
                  <a:lnTo>
                    <a:pt x="249" y="99"/>
                  </a:lnTo>
                  <a:lnTo>
                    <a:pt x="259" y="99"/>
                  </a:lnTo>
                  <a:lnTo>
                    <a:pt x="269" y="99"/>
                  </a:lnTo>
                  <a:lnTo>
                    <a:pt x="279" y="99"/>
                  </a:lnTo>
                  <a:lnTo>
                    <a:pt x="289" y="99"/>
                  </a:lnTo>
                  <a:lnTo>
                    <a:pt x="286" y="91"/>
                  </a:lnTo>
                  <a:lnTo>
                    <a:pt x="284" y="85"/>
                  </a:lnTo>
                  <a:lnTo>
                    <a:pt x="278" y="82"/>
                  </a:lnTo>
                  <a:lnTo>
                    <a:pt x="272" y="80"/>
                  </a:lnTo>
                  <a:lnTo>
                    <a:pt x="265" y="78"/>
                  </a:lnTo>
                  <a:lnTo>
                    <a:pt x="258" y="78"/>
                  </a:lnTo>
                  <a:lnTo>
                    <a:pt x="249" y="78"/>
                  </a:lnTo>
                  <a:lnTo>
                    <a:pt x="241" y="77"/>
                  </a:lnTo>
                  <a:lnTo>
                    <a:pt x="241" y="75"/>
                  </a:lnTo>
                  <a:lnTo>
                    <a:pt x="241" y="75"/>
                  </a:lnTo>
                  <a:lnTo>
                    <a:pt x="239" y="74"/>
                  </a:lnTo>
                  <a:lnTo>
                    <a:pt x="239" y="74"/>
                  </a:lnTo>
                  <a:lnTo>
                    <a:pt x="248" y="71"/>
                  </a:lnTo>
                  <a:lnTo>
                    <a:pt x="255" y="71"/>
                  </a:lnTo>
                  <a:lnTo>
                    <a:pt x="262" y="72"/>
                  </a:lnTo>
                  <a:lnTo>
                    <a:pt x="268" y="72"/>
                  </a:lnTo>
                  <a:lnTo>
                    <a:pt x="264" y="62"/>
                  </a:lnTo>
                  <a:lnTo>
                    <a:pt x="258" y="57"/>
                  </a:lnTo>
                  <a:lnTo>
                    <a:pt x="249" y="55"/>
                  </a:lnTo>
                  <a:lnTo>
                    <a:pt x="241" y="54"/>
                  </a:lnTo>
                  <a:lnTo>
                    <a:pt x="231" y="55"/>
                  </a:lnTo>
                  <a:lnTo>
                    <a:pt x="221" y="55"/>
                  </a:lnTo>
                  <a:lnTo>
                    <a:pt x="211" y="54"/>
                  </a:lnTo>
                  <a:lnTo>
                    <a:pt x="201" y="51"/>
                  </a:lnTo>
                  <a:lnTo>
                    <a:pt x="207" y="51"/>
                  </a:lnTo>
                  <a:lnTo>
                    <a:pt x="212" y="51"/>
                  </a:lnTo>
                  <a:lnTo>
                    <a:pt x="219" y="51"/>
                  </a:lnTo>
                  <a:lnTo>
                    <a:pt x="225" y="50"/>
                  </a:lnTo>
                  <a:lnTo>
                    <a:pt x="231" y="50"/>
                  </a:lnTo>
                  <a:lnTo>
                    <a:pt x="237" y="50"/>
                  </a:lnTo>
                  <a:lnTo>
                    <a:pt x="242" y="50"/>
                  </a:lnTo>
                  <a:lnTo>
                    <a:pt x="248" y="50"/>
                  </a:lnTo>
                  <a:lnTo>
                    <a:pt x="247" y="44"/>
                  </a:lnTo>
                  <a:lnTo>
                    <a:pt x="242" y="38"/>
                  </a:lnTo>
                  <a:lnTo>
                    <a:pt x="237" y="34"/>
                  </a:lnTo>
                  <a:lnTo>
                    <a:pt x="229" y="31"/>
                  </a:lnTo>
                  <a:lnTo>
                    <a:pt x="221" y="28"/>
                  </a:lnTo>
                  <a:lnTo>
                    <a:pt x="212" y="25"/>
                  </a:lnTo>
                  <a:lnTo>
                    <a:pt x="205" y="24"/>
                  </a:lnTo>
                  <a:lnTo>
                    <a:pt x="199" y="23"/>
                  </a:lnTo>
                  <a:lnTo>
                    <a:pt x="199" y="21"/>
                  </a:lnTo>
                  <a:lnTo>
                    <a:pt x="199" y="20"/>
                  </a:lnTo>
                  <a:lnTo>
                    <a:pt x="198" y="20"/>
                  </a:lnTo>
                  <a:lnTo>
                    <a:pt x="198" y="18"/>
                  </a:lnTo>
                  <a:lnTo>
                    <a:pt x="201" y="17"/>
                  </a:lnTo>
                  <a:lnTo>
                    <a:pt x="204" y="17"/>
                  </a:lnTo>
                  <a:lnTo>
                    <a:pt x="205" y="17"/>
                  </a:lnTo>
                  <a:lnTo>
                    <a:pt x="208" y="17"/>
                  </a:lnTo>
                  <a:lnTo>
                    <a:pt x="195" y="10"/>
                  </a:lnTo>
                  <a:lnTo>
                    <a:pt x="181" y="4"/>
                  </a:lnTo>
                  <a:lnTo>
                    <a:pt x="167" y="1"/>
                  </a:lnTo>
                  <a:lnTo>
                    <a:pt x="152" y="0"/>
                  </a:lnTo>
                  <a:lnTo>
                    <a:pt x="138" y="0"/>
                  </a:lnTo>
                  <a:lnTo>
                    <a:pt x="124" y="1"/>
                  </a:lnTo>
                  <a:lnTo>
                    <a:pt x="110" y="5"/>
                  </a:lnTo>
                  <a:lnTo>
                    <a:pt x="95" y="13"/>
                  </a:lnTo>
                  <a:lnTo>
                    <a:pt x="97" y="14"/>
                  </a:lnTo>
                  <a:lnTo>
                    <a:pt x="100" y="14"/>
                  </a:lnTo>
                  <a:lnTo>
                    <a:pt x="105" y="14"/>
                  </a:lnTo>
                  <a:lnTo>
                    <a:pt x="118" y="15"/>
                  </a:lnTo>
                  <a:lnTo>
                    <a:pt x="111" y="18"/>
                  </a:lnTo>
                  <a:lnTo>
                    <a:pt x="102" y="18"/>
                  </a:lnTo>
                  <a:lnTo>
                    <a:pt x="95" y="20"/>
                  </a:lnTo>
                  <a:lnTo>
                    <a:pt x="88" y="21"/>
                  </a:lnTo>
                  <a:lnTo>
                    <a:pt x="80" y="24"/>
                  </a:lnTo>
                  <a:lnTo>
                    <a:pt x="73" y="27"/>
                  </a:lnTo>
                  <a:lnTo>
                    <a:pt x="64" y="31"/>
                  </a:lnTo>
                  <a:lnTo>
                    <a:pt x="55" y="38"/>
                  </a:lnTo>
                  <a:lnTo>
                    <a:pt x="63" y="41"/>
                  </a:lnTo>
                  <a:lnTo>
                    <a:pt x="73" y="42"/>
                  </a:lnTo>
                  <a:lnTo>
                    <a:pt x="87" y="41"/>
                  </a:lnTo>
                  <a:lnTo>
                    <a:pt x="102" y="40"/>
                  </a:lnTo>
                  <a:lnTo>
                    <a:pt x="118" y="40"/>
                  </a:lnTo>
                  <a:lnTo>
                    <a:pt x="134" y="38"/>
                  </a:lnTo>
                  <a:lnTo>
                    <a:pt x="147" y="40"/>
                  </a:lnTo>
                  <a:lnTo>
                    <a:pt x="155" y="42"/>
                  </a:lnTo>
                  <a:lnTo>
                    <a:pt x="144" y="42"/>
                  </a:lnTo>
                  <a:lnTo>
                    <a:pt x="130" y="42"/>
                  </a:lnTo>
                  <a:lnTo>
                    <a:pt x="112" y="41"/>
                  </a:lnTo>
                  <a:lnTo>
                    <a:pt x="95" y="42"/>
                  </a:lnTo>
                  <a:lnTo>
                    <a:pt x="78" y="44"/>
                  </a:lnTo>
                  <a:lnTo>
                    <a:pt x="63" y="48"/>
                  </a:lnTo>
                  <a:lnTo>
                    <a:pt x="50" y="55"/>
                  </a:lnTo>
                  <a:lnTo>
                    <a:pt x="40" y="65"/>
                  </a:lnTo>
                  <a:lnTo>
                    <a:pt x="41" y="67"/>
                  </a:lnTo>
                  <a:lnTo>
                    <a:pt x="45" y="68"/>
                  </a:lnTo>
                  <a:lnTo>
                    <a:pt x="57" y="70"/>
                  </a:lnTo>
                  <a:lnTo>
                    <a:pt x="77" y="71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60" y="74"/>
                  </a:lnTo>
                  <a:lnTo>
                    <a:pt x="54" y="75"/>
                  </a:lnTo>
                  <a:lnTo>
                    <a:pt x="48" y="77"/>
                  </a:lnTo>
                  <a:lnTo>
                    <a:pt x="44" y="77"/>
                  </a:lnTo>
                  <a:lnTo>
                    <a:pt x="38" y="78"/>
                  </a:lnTo>
                  <a:lnTo>
                    <a:pt x="34" y="78"/>
                  </a:lnTo>
                  <a:lnTo>
                    <a:pt x="31" y="81"/>
                  </a:lnTo>
                  <a:lnTo>
                    <a:pt x="30" y="84"/>
                  </a:lnTo>
                  <a:lnTo>
                    <a:pt x="27" y="87"/>
                  </a:lnTo>
                  <a:lnTo>
                    <a:pt x="24" y="91"/>
                  </a:lnTo>
                  <a:lnTo>
                    <a:pt x="25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4"/>
                  </a:lnTo>
                  <a:lnTo>
                    <a:pt x="31" y="94"/>
                  </a:lnTo>
                  <a:lnTo>
                    <a:pt x="37" y="95"/>
                  </a:lnTo>
                  <a:lnTo>
                    <a:pt x="43" y="95"/>
                  </a:lnTo>
                  <a:lnTo>
                    <a:pt x="47" y="97"/>
                  </a:lnTo>
                  <a:lnTo>
                    <a:pt x="48" y="97"/>
                  </a:lnTo>
                  <a:lnTo>
                    <a:pt x="48" y="98"/>
                  </a:lnTo>
                  <a:lnTo>
                    <a:pt x="48" y="98"/>
                  </a:lnTo>
                  <a:lnTo>
                    <a:pt x="48" y="99"/>
                  </a:lnTo>
                  <a:lnTo>
                    <a:pt x="44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0" y="102"/>
                  </a:lnTo>
                  <a:lnTo>
                    <a:pt x="18" y="107"/>
                  </a:lnTo>
                  <a:lnTo>
                    <a:pt x="15" y="112"/>
                  </a:lnTo>
                  <a:lnTo>
                    <a:pt x="14" y="119"/>
                  </a:lnTo>
                  <a:lnTo>
                    <a:pt x="14" y="127"/>
                  </a:lnTo>
                  <a:lnTo>
                    <a:pt x="24" y="127"/>
                  </a:lnTo>
                  <a:lnTo>
                    <a:pt x="35" y="128"/>
                  </a:lnTo>
                  <a:lnTo>
                    <a:pt x="45" y="128"/>
                  </a:lnTo>
                  <a:lnTo>
                    <a:pt x="55" y="129"/>
                  </a:lnTo>
                  <a:lnTo>
                    <a:pt x="48" y="131"/>
                  </a:lnTo>
                  <a:lnTo>
                    <a:pt x="43" y="132"/>
                  </a:lnTo>
                  <a:lnTo>
                    <a:pt x="38" y="132"/>
                  </a:lnTo>
                  <a:lnTo>
                    <a:pt x="34" y="134"/>
                  </a:lnTo>
                  <a:lnTo>
                    <a:pt x="28" y="134"/>
                  </a:lnTo>
                  <a:lnTo>
                    <a:pt x="24" y="135"/>
                  </a:lnTo>
                  <a:lnTo>
                    <a:pt x="17" y="135"/>
                  </a:lnTo>
                  <a:lnTo>
                    <a:pt x="8" y="137"/>
                  </a:lnTo>
                  <a:lnTo>
                    <a:pt x="7" y="142"/>
                  </a:lnTo>
                  <a:lnTo>
                    <a:pt x="5" y="145"/>
                  </a:lnTo>
                  <a:lnTo>
                    <a:pt x="5" y="149"/>
                  </a:lnTo>
                  <a:lnTo>
                    <a:pt x="7" y="155"/>
                  </a:lnTo>
                  <a:lnTo>
                    <a:pt x="15" y="156"/>
                  </a:lnTo>
                  <a:lnTo>
                    <a:pt x="24" y="158"/>
                  </a:lnTo>
                  <a:lnTo>
                    <a:pt x="33" y="159"/>
                  </a:lnTo>
                  <a:lnTo>
                    <a:pt x="41" y="161"/>
                  </a:lnTo>
                  <a:lnTo>
                    <a:pt x="35" y="162"/>
                  </a:lnTo>
                  <a:lnTo>
                    <a:pt x="27" y="164"/>
                  </a:lnTo>
                  <a:lnTo>
                    <a:pt x="14" y="165"/>
                  </a:lnTo>
                  <a:lnTo>
                    <a:pt x="1" y="166"/>
                  </a:lnTo>
                  <a:lnTo>
                    <a:pt x="0" y="169"/>
                  </a:lnTo>
                  <a:lnTo>
                    <a:pt x="0" y="174"/>
                  </a:lnTo>
                  <a:lnTo>
                    <a:pt x="0" y="178"/>
                  </a:lnTo>
                  <a:lnTo>
                    <a:pt x="0" y="185"/>
                  </a:lnTo>
                  <a:lnTo>
                    <a:pt x="10" y="186"/>
                  </a:lnTo>
                  <a:lnTo>
                    <a:pt x="18" y="186"/>
                  </a:lnTo>
                  <a:lnTo>
                    <a:pt x="28" y="188"/>
                  </a:lnTo>
                  <a:lnTo>
                    <a:pt x="37" y="188"/>
                  </a:lnTo>
                  <a:lnTo>
                    <a:pt x="44" y="189"/>
                  </a:lnTo>
                  <a:lnTo>
                    <a:pt x="53" y="189"/>
                  </a:lnTo>
                  <a:lnTo>
                    <a:pt x="60" y="189"/>
                  </a:lnTo>
                  <a:lnTo>
                    <a:pt x="68" y="189"/>
                  </a:lnTo>
                  <a:lnTo>
                    <a:pt x="67" y="165"/>
                  </a:lnTo>
                  <a:lnTo>
                    <a:pt x="67" y="139"/>
                  </a:lnTo>
                  <a:lnTo>
                    <a:pt x="67" y="115"/>
                  </a:lnTo>
                  <a:lnTo>
                    <a:pt x="70" y="94"/>
                  </a:lnTo>
                  <a:lnTo>
                    <a:pt x="71" y="94"/>
                  </a:lnTo>
                  <a:lnTo>
                    <a:pt x="74" y="92"/>
                  </a:lnTo>
                  <a:lnTo>
                    <a:pt x="75" y="92"/>
                  </a:lnTo>
                  <a:lnTo>
                    <a:pt x="77" y="92"/>
                  </a:lnTo>
                  <a:lnTo>
                    <a:pt x="91" y="109"/>
                  </a:lnTo>
                  <a:lnTo>
                    <a:pt x="107" y="125"/>
                  </a:lnTo>
                  <a:lnTo>
                    <a:pt x="124" y="139"/>
                  </a:lnTo>
                  <a:lnTo>
                    <a:pt x="140" y="154"/>
                  </a:lnTo>
                  <a:lnTo>
                    <a:pt x="157" y="168"/>
                  </a:lnTo>
                  <a:lnTo>
                    <a:pt x="172" y="182"/>
                  </a:lnTo>
                  <a:lnTo>
                    <a:pt x="188" y="196"/>
                  </a:lnTo>
                  <a:lnTo>
                    <a:pt x="202" y="211"/>
                  </a:lnTo>
                  <a:lnTo>
                    <a:pt x="198" y="222"/>
                  </a:lnTo>
                  <a:lnTo>
                    <a:pt x="188" y="229"/>
                  </a:lnTo>
                  <a:lnTo>
                    <a:pt x="179" y="238"/>
                  </a:lnTo>
                  <a:lnTo>
                    <a:pt x="175" y="249"/>
                  </a:lnTo>
                  <a:lnTo>
                    <a:pt x="184" y="272"/>
                  </a:lnTo>
                  <a:lnTo>
                    <a:pt x="194" y="293"/>
                  </a:lnTo>
                  <a:lnTo>
                    <a:pt x="204" y="315"/>
                  </a:lnTo>
                  <a:lnTo>
                    <a:pt x="214" y="338"/>
                  </a:lnTo>
                  <a:lnTo>
                    <a:pt x="222" y="338"/>
                  </a:lnTo>
                  <a:lnTo>
                    <a:pt x="231" y="339"/>
                  </a:lnTo>
                  <a:lnTo>
                    <a:pt x="238" y="339"/>
                  </a:lnTo>
                  <a:lnTo>
                    <a:pt x="247" y="339"/>
                  </a:lnTo>
                  <a:lnTo>
                    <a:pt x="254" y="340"/>
                  </a:lnTo>
                  <a:lnTo>
                    <a:pt x="262" y="340"/>
                  </a:lnTo>
                  <a:lnTo>
                    <a:pt x="269" y="340"/>
                  </a:lnTo>
                  <a:lnTo>
                    <a:pt x="278" y="340"/>
                  </a:lnTo>
                  <a:close/>
                </a:path>
              </a:pathLst>
            </a:custGeom>
            <a:solidFill>
              <a:srgbClr val="EA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45" name="Freeform 31"/>
            <p:cNvSpPr>
              <a:spLocks/>
            </p:cNvSpPr>
            <p:nvPr/>
          </p:nvSpPr>
          <p:spPr bwMode="auto">
            <a:xfrm>
              <a:off x="4375150" y="4827588"/>
              <a:ext cx="177800" cy="352425"/>
            </a:xfrm>
            <a:custGeom>
              <a:avLst/>
              <a:gdLst>
                <a:gd name="T0" fmla="*/ 110 w 121"/>
                <a:gd name="T1" fmla="*/ 222 h 222"/>
                <a:gd name="T2" fmla="*/ 113 w 121"/>
                <a:gd name="T3" fmla="*/ 222 h 222"/>
                <a:gd name="T4" fmla="*/ 116 w 121"/>
                <a:gd name="T5" fmla="*/ 222 h 222"/>
                <a:gd name="T6" fmla="*/ 119 w 121"/>
                <a:gd name="T7" fmla="*/ 222 h 222"/>
                <a:gd name="T8" fmla="*/ 121 w 121"/>
                <a:gd name="T9" fmla="*/ 222 h 222"/>
                <a:gd name="T10" fmla="*/ 111 w 121"/>
                <a:gd name="T11" fmla="*/ 198 h 222"/>
                <a:gd name="T12" fmla="*/ 99 w 121"/>
                <a:gd name="T13" fmla="*/ 168 h 222"/>
                <a:gd name="T14" fmla="*/ 87 w 121"/>
                <a:gd name="T15" fmla="*/ 139 h 222"/>
                <a:gd name="T16" fmla="*/ 83 w 121"/>
                <a:gd name="T17" fmla="*/ 121 h 222"/>
                <a:gd name="T18" fmla="*/ 92 w 121"/>
                <a:gd name="T19" fmla="*/ 116 h 222"/>
                <a:gd name="T20" fmla="*/ 97 w 121"/>
                <a:gd name="T21" fmla="*/ 111 h 222"/>
                <a:gd name="T22" fmla="*/ 103 w 121"/>
                <a:gd name="T23" fmla="*/ 106 h 222"/>
                <a:gd name="T24" fmla="*/ 106 w 121"/>
                <a:gd name="T25" fmla="*/ 105 h 222"/>
                <a:gd name="T26" fmla="*/ 107 w 121"/>
                <a:gd name="T27" fmla="*/ 102 h 222"/>
                <a:gd name="T28" fmla="*/ 109 w 121"/>
                <a:gd name="T29" fmla="*/ 99 h 222"/>
                <a:gd name="T30" fmla="*/ 109 w 121"/>
                <a:gd name="T31" fmla="*/ 97 h 222"/>
                <a:gd name="T32" fmla="*/ 110 w 121"/>
                <a:gd name="T33" fmla="*/ 94 h 222"/>
                <a:gd name="T34" fmla="*/ 97 w 121"/>
                <a:gd name="T35" fmla="*/ 82 h 222"/>
                <a:gd name="T36" fmla="*/ 83 w 121"/>
                <a:gd name="T37" fmla="*/ 72 h 222"/>
                <a:gd name="T38" fmla="*/ 69 w 121"/>
                <a:gd name="T39" fmla="*/ 61 h 222"/>
                <a:gd name="T40" fmla="*/ 56 w 121"/>
                <a:gd name="T41" fmla="*/ 48 h 222"/>
                <a:gd name="T42" fmla="*/ 42 w 121"/>
                <a:gd name="T43" fmla="*/ 37 h 222"/>
                <a:gd name="T44" fmla="*/ 29 w 121"/>
                <a:gd name="T45" fmla="*/ 25 h 222"/>
                <a:gd name="T46" fmla="*/ 16 w 121"/>
                <a:gd name="T47" fmla="*/ 12 h 222"/>
                <a:gd name="T48" fmla="*/ 5 w 121"/>
                <a:gd name="T49" fmla="*/ 0 h 222"/>
                <a:gd name="T50" fmla="*/ 3 w 121"/>
                <a:gd name="T51" fmla="*/ 0 h 222"/>
                <a:gd name="T52" fmla="*/ 3 w 121"/>
                <a:gd name="T53" fmla="*/ 0 h 222"/>
                <a:gd name="T54" fmla="*/ 2 w 121"/>
                <a:gd name="T55" fmla="*/ 0 h 222"/>
                <a:gd name="T56" fmla="*/ 0 w 121"/>
                <a:gd name="T57" fmla="*/ 0 h 222"/>
                <a:gd name="T58" fmla="*/ 0 w 121"/>
                <a:gd name="T59" fmla="*/ 25 h 222"/>
                <a:gd name="T60" fmla="*/ 2 w 121"/>
                <a:gd name="T61" fmla="*/ 69 h 222"/>
                <a:gd name="T62" fmla="*/ 5 w 121"/>
                <a:gd name="T63" fmla="*/ 114 h 222"/>
                <a:gd name="T64" fmla="*/ 9 w 121"/>
                <a:gd name="T65" fmla="*/ 139 h 222"/>
                <a:gd name="T66" fmla="*/ 16 w 121"/>
                <a:gd name="T67" fmla="*/ 138 h 222"/>
                <a:gd name="T68" fmla="*/ 24 w 121"/>
                <a:gd name="T69" fmla="*/ 138 h 222"/>
                <a:gd name="T70" fmla="*/ 32 w 121"/>
                <a:gd name="T71" fmla="*/ 136 h 222"/>
                <a:gd name="T72" fmla="*/ 39 w 121"/>
                <a:gd name="T73" fmla="*/ 136 h 222"/>
                <a:gd name="T74" fmla="*/ 59 w 121"/>
                <a:gd name="T75" fmla="*/ 182 h 222"/>
                <a:gd name="T76" fmla="*/ 69 w 121"/>
                <a:gd name="T77" fmla="*/ 205 h 222"/>
                <a:gd name="T78" fmla="*/ 73 w 121"/>
                <a:gd name="T79" fmla="*/ 215 h 222"/>
                <a:gd name="T80" fmla="*/ 76 w 121"/>
                <a:gd name="T81" fmla="*/ 218 h 222"/>
                <a:gd name="T82" fmla="*/ 82 w 121"/>
                <a:gd name="T83" fmla="*/ 219 h 222"/>
                <a:gd name="T84" fmla="*/ 87 w 121"/>
                <a:gd name="T85" fmla="*/ 221 h 222"/>
                <a:gd name="T86" fmla="*/ 96 w 121"/>
                <a:gd name="T87" fmla="*/ 221 h 222"/>
                <a:gd name="T88" fmla="*/ 110 w 121"/>
                <a:gd name="T89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1" h="222">
                  <a:moveTo>
                    <a:pt x="110" y="222"/>
                  </a:moveTo>
                  <a:lnTo>
                    <a:pt x="113" y="222"/>
                  </a:lnTo>
                  <a:lnTo>
                    <a:pt x="116" y="222"/>
                  </a:lnTo>
                  <a:lnTo>
                    <a:pt x="119" y="222"/>
                  </a:lnTo>
                  <a:lnTo>
                    <a:pt x="121" y="222"/>
                  </a:lnTo>
                  <a:lnTo>
                    <a:pt x="111" y="198"/>
                  </a:lnTo>
                  <a:lnTo>
                    <a:pt x="99" y="168"/>
                  </a:lnTo>
                  <a:lnTo>
                    <a:pt x="87" y="139"/>
                  </a:lnTo>
                  <a:lnTo>
                    <a:pt x="83" y="121"/>
                  </a:lnTo>
                  <a:lnTo>
                    <a:pt x="92" y="116"/>
                  </a:lnTo>
                  <a:lnTo>
                    <a:pt x="97" y="111"/>
                  </a:lnTo>
                  <a:lnTo>
                    <a:pt x="103" y="106"/>
                  </a:lnTo>
                  <a:lnTo>
                    <a:pt x="106" y="105"/>
                  </a:lnTo>
                  <a:lnTo>
                    <a:pt x="107" y="102"/>
                  </a:lnTo>
                  <a:lnTo>
                    <a:pt x="109" y="99"/>
                  </a:lnTo>
                  <a:lnTo>
                    <a:pt x="109" y="97"/>
                  </a:lnTo>
                  <a:lnTo>
                    <a:pt x="110" y="94"/>
                  </a:lnTo>
                  <a:lnTo>
                    <a:pt x="97" y="82"/>
                  </a:lnTo>
                  <a:lnTo>
                    <a:pt x="83" y="72"/>
                  </a:lnTo>
                  <a:lnTo>
                    <a:pt x="69" y="61"/>
                  </a:lnTo>
                  <a:lnTo>
                    <a:pt x="56" y="48"/>
                  </a:lnTo>
                  <a:lnTo>
                    <a:pt x="42" y="37"/>
                  </a:lnTo>
                  <a:lnTo>
                    <a:pt x="29" y="25"/>
                  </a:lnTo>
                  <a:lnTo>
                    <a:pt x="16" y="12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2" y="69"/>
                  </a:lnTo>
                  <a:lnTo>
                    <a:pt x="5" y="114"/>
                  </a:lnTo>
                  <a:lnTo>
                    <a:pt x="9" y="139"/>
                  </a:lnTo>
                  <a:lnTo>
                    <a:pt x="16" y="138"/>
                  </a:lnTo>
                  <a:lnTo>
                    <a:pt x="24" y="138"/>
                  </a:lnTo>
                  <a:lnTo>
                    <a:pt x="32" y="136"/>
                  </a:lnTo>
                  <a:lnTo>
                    <a:pt x="39" y="136"/>
                  </a:lnTo>
                  <a:lnTo>
                    <a:pt x="59" y="182"/>
                  </a:lnTo>
                  <a:lnTo>
                    <a:pt x="69" y="205"/>
                  </a:lnTo>
                  <a:lnTo>
                    <a:pt x="73" y="215"/>
                  </a:lnTo>
                  <a:lnTo>
                    <a:pt x="76" y="218"/>
                  </a:lnTo>
                  <a:lnTo>
                    <a:pt x="82" y="219"/>
                  </a:lnTo>
                  <a:lnTo>
                    <a:pt x="87" y="221"/>
                  </a:lnTo>
                  <a:lnTo>
                    <a:pt x="96" y="221"/>
                  </a:lnTo>
                  <a:lnTo>
                    <a:pt x="110" y="2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46" name="Freeform 32"/>
            <p:cNvSpPr>
              <a:spLocks/>
            </p:cNvSpPr>
            <p:nvPr/>
          </p:nvSpPr>
          <p:spPr bwMode="auto">
            <a:xfrm>
              <a:off x="4237038" y="4949825"/>
              <a:ext cx="225425" cy="228600"/>
            </a:xfrm>
            <a:custGeom>
              <a:avLst/>
              <a:gdLst>
                <a:gd name="T0" fmla="*/ 97 w 154"/>
                <a:gd name="T1" fmla="*/ 142 h 144"/>
                <a:gd name="T2" fmla="*/ 127 w 154"/>
                <a:gd name="T3" fmla="*/ 142 h 144"/>
                <a:gd name="T4" fmla="*/ 154 w 154"/>
                <a:gd name="T5" fmla="*/ 144 h 144"/>
                <a:gd name="T6" fmla="*/ 134 w 154"/>
                <a:gd name="T7" fmla="*/ 89 h 144"/>
                <a:gd name="T8" fmla="*/ 110 w 154"/>
                <a:gd name="T9" fmla="*/ 75 h 144"/>
                <a:gd name="T10" fmla="*/ 89 w 154"/>
                <a:gd name="T11" fmla="*/ 65 h 144"/>
                <a:gd name="T12" fmla="*/ 86 w 154"/>
                <a:gd name="T13" fmla="*/ 0 h 144"/>
                <a:gd name="T14" fmla="*/ 59 w 154"/>
                <a:gd name="T15" fmla="*/ 0 h 144"/>
                <a:gd name="T16" fmla="*/ 31 w 154"/>
                <a:gd name="T17" fmla="*/ 0 h 144"/>
                <a:gd name="T18" fmla="*/ 12 w 154"/>
                <a:gd name="T19" fmla="*/ 4 h 144"/>
                <a:gd name="T20" fmla="*/ 10 w 154"/>
                <a:gd name="T21" fmla="*/ 20 h 144"/>
                <a:gd name="T22" fmla="*/ 27 w 154"/>
                <a:gd name="T23" fmla="*/ 20 h 144"/>
                <a:gd name="T24" fmla="*/ 46 w 154"/>
                <a:gd name="T25" fmla="*/ 20 h 144"/>
                <a:gd name="T26" fmla="*/ 59 w 154"/>
                <a:gd name="T27" fmla="*/ 20 h 144"/>
                <a:gd name="T28" fmla="*/ 59 w 154"/>
                <a:gd name="T29" fmla="*/ 22 h 144"/>
                <a:gd name="T30" fmla="*/ 41 w 154"/>
                <a:gd name="T31" fmla="*/ 24 h 144"/>
                <a:gd name="T32" fmla="*/ 20 w 154"/>
                <a:gd name="T33" fmla="*/ 25 h 144"/>
                <a:gd name="T34" fmla="*/ 6 w 154"/>
                <a:gd name="T35" fmla="*/ 28 h 144"/>
                <a:gd name="T36" fmla="*/ 4 w 154"/>
                <a:gd name="T37" fmla="*/ 48 h 144"/>
                <a:gd name="T38" fmla="*/ 30 w 154"/>
                <a:gd name="T39" fmla="*/ 48 h 144"/>
                <a:gd name="T40" fmla="*/ 54 w 154"/>
                <a:gd name="T41" fmla="*/ 49 h 144"/>
                <a:gd name="T42" fmla="*/ 70 w 154"/>
                <a:gd name="T43" fmla="*/ 52 h 144"/>
                <a:gd name="T44" fmla="*/ 70 w 154"/>
                <a:gd name="T45" fmla="*/ 57 h 144"/>
                <a:gd name="T46" fmla="*/ 47 w 154"/>
                <a:gd name="T47" fmla="*/ 57 h 144"/>
                <a:gd name="T48" fmla="*/ 21 w 154"/>
                <a:gd name="T49" fmla="*/ 57 h 144"/>
                <a:gd name="T50" fmla="*/ 3 w 154"/>
                <a:gd name="T51" fmla="*/ 62 h 144"/>
                <a:gd name="T52" fmla="*/ 3 w 154"/>
                <a:gd name="T53" fmla="*/ 85 h 144"/>
                <a:gd name="T54" fmla="*/ 36 w 154"/>
                <a:gd name="T55" fmla="*/ 86 h 144"/>
                <a:gd name="T56" fmla="*/ 67 w 154"/>
                <a:gd name="T57" fmla="*/ 89 h 144"/>
                <a:gd name="T58" fmla="*/ 77 w 154"/>
                <a:gd name="T59" fmla="*/ 91 h 144"/>
                <a:gd name="T60" fmla="*/ 44 w 154"/>
                <a:gd name="T61" fmla="*/ 92 h 144"/>
                <a:gd name="T62" fmla="*/ 12 w 154"/>
                <a:gd name="T63" fmla="*/ 94 h 144"/>
                <a:gd name="T64" fmla="*/ 2 w 154"/>
                <a:gd name="T65" fmla="*/ 101 h 144"/>
                <a:gd name="T66" fmla="*/ 3 w 154"/>
                <a:gd name="T67" fmla="*/ 109 h 144"/>
                <a:gd name="T68" fmla="*/ 12 w 154"/>
                <a:gd name="T69" fmla="*/ 111 h 144"/>
                <a:gd name="T70" fmla="*/ 41 w 154"/>
                <a:gd name="T71" fmla="*/ 115 h 144"/>
                <a:gd name="T72" fmla="*/ 49 w 154"/>
                <a:gd name="T73" fmla="*/ 119 h 144"/>
                <a:gd name="T74" fmla="*/ 33 w 154"/>
                <a:gd name="T75" fmla="*/ 121 h 144"/>
                <a:gd name="T76" fmla="*/ 2 w 154"/>
                <a:gd name="T77" fmla="*/ 121 h 144"/>
                <a:gd name="T78" fmla="*/ 2 w 154"/>
                <a:gd name="T79" fmla="*/ 132 h 144"/>
                <a:gd name="T80" fmla="*/ 14 w 154"/>
                <a:gd name="T81" fmla="*/ 139 h 144"/>
                <a:gd name="T82" fmla="*/ 51 w 154"/>
                <a:gd name="T83" fmla="*/ 142 h 144"/>
                <a:gd name="T84" fmla="*/ 79 w 154"/>
                <a:gd name="T85" fmla="*/ 14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4" h="144">
                  <a:moveTo>
                    <a:pt x="79" y="142"/>
                  </a:moveTo>
                  <a:lnTo>
                    <a:pt x="89" y="142"/>
                  </a:lnTo>
                  <a:lnTo>
                    <a:pt x="97" y="142"/>
                  </a:lnTo>
                  <a:lnTo>
                    <a:pt x="107" y="142"/>
                  </a:lnTo>
                  <a:lnTo>
                    <a:pt x="117" y="142"/>
                  </a:lnTo>
                  <a:lnTo>
                    <a:pt x="127" y="142"/>
                  </a:lnTo>
                  <a:lnTo>
                    <a:pt x="136" y="142"/>
                  </a:lnTo>
                  <a:lnTo>
                    <a:pt x="146" y="144"/>
                  </a:lnTo>
                  <a:lnTo>
                    <a:pt x="154" y="144"/>
                  </a:lnTo>
                  <a:lnTo>
                    <a:pt x="150" y="125"/>
                  </a:lnTo>
                  <a:lnTo>
                    <a:pt x="143" y="106"/>
                  </a:lnTo>
                  <a:lnTo>
                    <a:pt x="134" y="89"/>
                  </a:lnTo>
                  <a:lnTo>
                    <a:pt x="127" y="72"/>
                  </a:lnTo>
                  <a:lnTo>
                    <a:pt x="118" y="74"/>
                  </a:lnTo>
                  <a:lnTo>
                    <a:pt x="110" y="75"/>
                  </a:lnTo>
                  <a:lnTo>
                    <a:pt x="101" y="78"/>
                  </a:lnTo>
                  <a:lnTo>
                    <a:pt x="94" y="79"/>
                  </a:lnTo>
                  <a:lnTo>
                    <a:pt x="89" y="65"/>
                  </a:lnTo>
                  <a:lnTo>
                    <a:pt x="87" y="42"/>
                  </a:lnTo>
                  <a:lnTo>
                    <a:pt x="87" y="18"/>
                  </a:lnTo>
                  <a:lnTo>
                    <a:pt x="86" y="0"/>
                  </a:lnTo>
                  <a:lnTo>
                    <a:pt x="77" y="0"/>
                  </a:lnTo>
                  <a:lnTo>
                    <a:pt x="67" y="0"/>
                  </a:lnTo>
                  <a:lnTo>
                    <a:pt x="59" y="0"/>
                  </a:lnTo>
                  <a:lnTo>
                    <a:pt x="50" y="0"/>
                  </a:lnTo>
                  <a:lnTo>
                    <a:pt x="41" y="0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13" y="0"/>
                  </a:lnTo>
                  <a:lnTo>
                    <a:pt x="12" y="4"/>
                  </a:lnTo>
                  <a:lnTo>
                    <a:pt x="10" y="7"/>
                  </a:lnTo>
                  <a:lnTo>
                    <a:pt x="10" y="12"/>
                  </a:lnTo>
                  <a:lnTo>
                    <a:pt x="10" y="20"/>
                  </a:lnTo>
                  <a:lnTo>
                    <a:pt x="16" y="20"/>
                  </a:lnTo>
                  <a:lnTo>
                    <a:pt x="21" y="20"/>
                  </a:lnTo>
                  <a:lnTo>
                    <a:pt x="27" y="20"/>
                  </a:lnTo>
                  <a:lnTo>
                    <a:pt x="34" y="20"/>
                  </a:lnTo>
                  <a:lnTo>
                    <a:pt x="40" y="20"/>
                  </a:lnTo>
                  <a:lnTo>
                    <a:pt x="46" y="20"/>
                  </a:lnTo>
                  <a:lnTo>
                    <a:pt x="51" y="20"/>
                  </a:lnTo>
                  <a:lnTo>
                    <a:pt x="57" y="20"/>
                  </a:lnTo>
                  <a:lnTo>
                    <a:pt x="59" y="20"/>
                  </a:lnTo>
                  <a:lnTo>
                    <a:pt x="59" y="21"/>
                  </a:lnTo>
                  <a:lnTo>
                    <a:pt x="59" y="21"/>
                  </a:lnTo>
                  <a:lnTo>
                    <a:pt x="59" y="22"/>
                  </a:lnTo>
                  <a:lnTo>
                    <a:pt x="54" y="22"/>
                  </a:lnTo>
                  <a:lnTo>
                    <a:pt x="49" y="24"/>
                  </a:lnTo>
                  <a:lnTo>
                    <a:pt x="41" y="24"/>
                  </a:lnTo>
                  <a:lnTo>
                    <a:pt x="34" y="25"/>
                  </a:lnTo>
                  <a:lnTo>
                    <a:pt x="27" y="25"/>
                  </a:lnTo>
                  <a:lnTo>
                    <a:pt x="20" y="25"/>
                  </a:lnTo>
                  <a:lnTo>
                    <a:pt x="13" y="24"/>
                  </a:lnTo>
                  <a:lnTo>
                    <a:pt x="6" y="22"/>
                  </a:lnTo>
                  <a:lnTo>
                    <a:pt x="6" y="28"/>
                  </a:lnTo>
                  <a:lnTo>
                    <a:pt x="6" y="34"/>
                  </a:lnTo>
                  <a:lnTo>
                    <a:pt x="6" y="41"/>
                  </a:lnTo>
                  <a:lnTo>
                    <a:pt x="4" y="48"/>
                  </a:lnTo>
                  <a:lnTo>
                    <a:pt x="13" y="48"/>
                  </a:lnTo>
                  <a:lnTo>
                    <a:pt x="21" y="48"/>
                  </a:lnTo>
                  <a:lnTo>
                    <a:pt x="30" y="48"/>
                  </a:lnTo>
                  <a:lnTo>
                    <a:pt x="39" y="49"/>
                  </a:lnTo>
                  <a:lnTo>
                    <a:pt x="47" y="49"/>
                  </a:lnTo>
                  <a:lnTo>
                    <a:pt x="54" y="49"/>
                  </a:lnTo>
                  <a:lnTo>
                    <a:pt x="63" y="51"/>
                  </a:lnTo>
                  <a:lnTo>
                    <a:pt x="70" y="51"/>
                  </a:lnTo>
                  <a:lnTo>
                    <a:pt x="70" y="52"/>
                  </a:lnTo>
                  <a:lnTo>
                    <a:pt x="70" y="54"/>
                  </a:lnTo>
                  <a:lnTo>
                    <a:pt x="70" y="55"/>
                  </a:lnTo>
                  <a:lnTo>
                    <a:pt x="70" y="57"/>
                  </a:lnTo>
                  <a:lnTo>
                    <a:pt x="63" y="57"/>
                  </a:lnTo>
                  <a:lnTo>
                    <a:pt x="54" y="57"/>
                  </a:lnTo>
                  <a:lnTo>
                    <a:pt x="47" y="57"/>
                  </a:lnTo>
                  <a:lnTo>
                    <a:pt x="39" y="57"/>
                  </a:lnTo>
                  <a:lnTo>
                    <a:pt x="30" y="57"/>
                  </a:lnTo>
                  <a:lnTo>
                    <a:pt x="21" y="57"/>
                  </a:lnTo>
                  <a:lnTo>
                    <a:pt x="14" y="57"/>
                  </a:lnTo>
                  <a:lnTo>
                    <a:pt x="6" y="57"/>
                  </a:lnTo>
                  <a:lnTo>
                    <a:pt x="3" y="62"/>
                  </a:lnTo>
                  <a:lnTo>
                    <a:pt x="3" y="69"/>
                  </a:lnTo>
                  <a:lnTo>
                    <a:pt x="3" y="77"/>
                  </a:lnTo>
                  <a:lnTo>
                    <a:pt x="3" y="85"/>
                  </a:lnTo>
                  <a:lnTo>
                    <a:pt x="14" y="85"/>
                  </a:lnTo>
                  <a:lnTo>
                    <a:pt x="24" y="86"/>
                  </a:lnTo>
                  <a:lnTo>
                    <a:pt x="36" y="86"/>
                  </a:lnTo>
                  <a:lnTo>
                    <a:pt x="46" y="88"/>
                  </a:lnTo>
                  <a:lnTo>
                    <a:pt x="57" y="89"/>
                  </a:lnTo>
                  <a:lnTo>
                    <a:pt x="67" y="89"/>
                  </a:lnTo>
                  <a:lnTo>
                    <a:pt x="79" y="91"/>
                  </a:lnTo>
                  <a:lnTo>
                    <a:pt x="89" y="91"/>
                  </a:lnTo>
                  <a:lnTo>
                    <a:pt x="77" y="91"/>
                  </a:lnTo>
                  <a:lnTo>
                    <a:pt x="67" y="92"/>
                  </a:lnTo>
                  <a:lnTo>
                    <a:pt x="56" y="92"/>
                  </a:lnTo>
                  <a:lnTo>
                    <a:pt x="44" y="92"/>
                  </a:lnTo>
                  <a:lnTo>
                    <a:pt x="34" y="94"/>
                  </a:lnTo>
                  <a:lnTo>
                    <a:pt x="23" y="94"/>
                  </a:lnTo>
                  <a:lnTo>
                    <a:pt x="12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2" y="101"/>
                  </a:lnTo>
                  <a:lnTo>
                    <a:pt x="2" y="105"/>
                  </a:lnTo>
                  <a:lnTo>
                    <a:pt x="2" y="108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7" y="111"/>
                  </a:lnTo>
                  <a:lnTo>
                    <a:pt x="12" y="111"/>
                  </a:lnTo>
                  <a:lnTo>
                    <a:pt x="19" y="112"/>
                  </a:lnTo>
                  <a:lnTo>
                    <a:pt x="29" y="114"/>
                  </a:lnTo>
                  <a:lnTo>
                    <a:pt x="41" y="115"/>
                  </a:lnTo>
                  <a:lnTo>
                    <a:pt x="60" y="118"/>
                  </a:lnTo>
                  <a:lnTo>
                    <a:pt x="54" y="119"/>
                  </a:lnTo>
                  <a:lnTo>
                    <a:pt x="49" y="119"/>
                  </a:lnTo>
                  <a:lnTo>
                    <a:pt x="44" y="121"/>
                  </a:lnTo>
                  <a:lnTo>
                    <a:pt x="39" y="121"/>
                  </a:lnTo>
                  <a:lnTo>
                    <a:pt x="33" y="121"/>
                  </a:lnTo>
                  <a:lnTo>
                    <a:pt x="24" y="121"/>
                  </a:lnTo>
                  <a:lnTo>
                    <a:pt x="14" y="121"/>
                  </a:lnTo>
                  <a:lnTo>
                    <a:pt x="2" y="121"/>
                  </a:lnTo>
                  <a:lnTo>
                    <a:pt x="2" y="124"/>
                  </a:lnTo>
                  <a:lnTo>
                    <a:pt x="2" y="128"/>
                  </a:lnTo>
                  <a:lnTo>
                    <a:pt x="2" y="132"/>
                  </a:lnTo>
                  <a:lnTo>
                    <a:pt x="0" y="135"/>
                  </a:lnTo>
                  <a:lnTo>
                    <a:pt x="6" y="138"/>
                  </a:lnTo>
                  <a:lnTo>
                    <a:pt x="14" y="139"/>
                  </a:lnTo>
                  <a:lnTo>
                    <a:pt x="26" y="141"/>
                  </a:lnTo>
                  <a:lnTo>
                    <a:pt x="39" y="142"/>
                  </a:lnTo>
                  <a:lnTo>
                    <a:pt x="51" y="142"/>
                  </a:lnTo>
                  <a:lnTo>
                    <a:pt x="63" y="142"/>
                  </a:lnTo>
                  <a:lnTo>
                    <a:pt x="73" y="142"/>
                  </a:lnTo>
                  <a:lnTo>
                    <a:pt x="79" y="142"/>
                  </a:lnTo>
                  <a:close/>
                </a:path>
              </a:pathLst>
            </a:custGeom>
            <a:solidFill>
              <a:srgbClr val="EA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47" name="Freeform 33"/>
            <p:cNvSpPr>
              <a:spLocks/>
            </p:cNvSpPr>
            <p:nvPr/>
          </p:nvSpPr>
          <p:spPr bwMode="auto">
            <a:xfrm>
              <a:off x="5335588" y="4600575"/>
              <a:ext cx="908050" cy="227013"/>
            </a:xfrm>
            <a:custGeom>
              <a:avLst/>
              <a:gdLst>
                <a:gd name="T0" fmla="*/ 134 w 619"/>
                <a:gd name="T1" fmla="*/ 137 h 143"/>
                <a:gd name="T2" fmla="*/ 10 w 619"/>
                <a:gd name="T3" fmla="*/ 110 h 143"/>
                <a:gd name="T4" fmla="*/ 32 w 619"/>
                <a:gd name="T5" fmla="*/ 104 h 143"/>
                <a:gd name="T6" fmla="*/ 74 w 619"/>
                <a:gd name="T7" fmla="*/ 107 h 143"/>
                <a:gd name="T8" fmla="*/ 52 w 619"/>
                <a:gd name="T9" fmla="*/ 101 h 143"/>
                <a:gd name="T10" fmla="*/ 12 w 619"/>
                <a:gd name="T11" fmla="*/ 93 h 143"/>
                <a:gd name="T12" fmla="*/ 2 w 619"/>
                <a:gd name="T13" fmla="*/ 77 h 143"/>
                <a:gd name="T14" fmla="*/ 40 w 619"/>
                <a:gd name="T15" fmla="*/ 83 h 143"/>
                <a:gd name="T16" fmla="*/ 97 w 619"/>
                <a:gd name="T17" fmla="*/ 91 h 143"/>
                <a:gd name="T18" fmla="*/ 106 w 619"/>
                <a:gd name="T19" fmla="*/ 88 h 143"/>
                <a:gd name="T20" fmla="*/ 77 w 619"/>
                <a:gd name="T21" fmla="*/ 84 h 143"/>
                <a:gd name="T22" fmla="*/ 39 w 619"/>
                <a:gd name="T23" fmla="*/ 74 h 143"/>
                <a:gd name="T24" fmla="*/ 9 w 619"/>
                <a:gd name="T25" fmla="*/ 66 h 143"/>
                <a:gd name="T26" fmla="*/ 0 w 619"/>
                <a:gd name="T27" fmla="*/ 50 h 143"/>
                <a:gd name="T28" fmla="*/ 32 w 619"/>
                <a:gd name="T29" fmla="*/ 53 h 143"/>
                <a:gd name="T30" fmla="*/ 46 w 619"/>
                <a:gd name="T31" fmla="*/ 54 h 143"/>
                <a:gd name="T32" fmla="*/ 45 w 619"/>
                <a:gd name="T33" fmla="*/ 51 h 143"/>
                <a:gd name="T34" fmla="*/ 19 w 619"/>
                <a:gd name="T35" fmla="*/ 41 h 143"/>
                <a:gd name="T36" fmla="*/ 5 w 619"/>
                <a:gd name="T37" fmla="*/ 26 h 143"/>
                <a:gd name="T38" fmla="*/ 45 w 619"/>
                <a:gd name="T39" fmla="*/ 34 h 143"/>
                <a:gd name="T40" fmla="*/ 99 w 619"/>
                <a:gd name="T41" fmla="*/ 46 h 143"/>
                <a:gd name="T42" fmla="*/ 96 w 619"/>
                <a:gd name="T43" fmla="*/ 41 h 143"/>
                <a:gd name="T44" fmla="*/ 32 w 619"/>
                <a:gd name="T45" fmla="*/ 23 h 143"/>
                <a:gd name="T46" fmla="*/ 5 w 619"/>
                <a:gd name="T47" fmla="*/ 6 h 143"/>
                <a:gd name="T48" fmla="*/ 103 w 619"/>
                <a:gd name="T49" fmla="*/ 23 h 143"/>
                <a:gd name="T50" fmla="*/ 236 w 619"/>
                <a:gd name="T51" fmla="*/ 34 h 143"/>
                <a:gd name="T52" fmla="*/ 370 w 619"/>
                <a:gd name="T53" fmla="*/ 31 h 143"/>
                <a:gd name="T54" fmla="*/ 507 w 619"/>
                <a:gd name="T55" fmla="*/ 21 h 143"/>
                <a:gd name="T56" fmla="*/ 571 w 619"/>
                <a:gd name="T57" fmla="*/ 11 h 143"/>
                <a:gd name="T58" fmla="*/ 609 w 619"/>
                <a:gd name="T59" fmla="*/ 3 h 143"/>
                <a:gd name="T60" fmla="*/ 616 w 619"/>
                <a:gd name="T61" fmla="*/ 10 h 143"/>
                <a:gd name="T62" fmla="*/ 589 w 619"/>
                <a:gd name="T63" fmla="*/ 21 h 143"/>
                <a:gd name="T64" fmla="*/ 552 w 619"/>
                <a:gd name="T65" fmla="*/ 34 h 143"/>
                <a:gd name="T66" fmla="*/ 582 w 619"/>
                <a:gd name="T67" fmla="*/ 30 h 143"/>
                <a:gd name="T68" fmla="*/ 616 w 619"/>
                <a:gd name="T69" fmla="*/ 23 h 143"/>
                <a:gd name="T70" fmla="*/ 619 w 619"/>
                <a:gd name="T71" fmla="*/ 34 h 143"/>
                <a:gd name="T72" fmla="*/ 582 w 619"/>
                <a:gd name="T73" fmla="*/ 47 h 143"/>
                <a:gd name="T74" fmla="*/ 535 w 619"/>
                <a:gd name="T75" fmla="*/ 58 h 143"/>
                <a:gd name="T76" fmla="*/ 559 w 619"/>
                <a:gd name="T77" fmla="*/ 58 h 143"/>
                <a:gd name="T78" fmla="*/ 608 w 619"/>
                <a:gd name="T79" fmla="*/ 51 h 143"/>
                <a:gd name="T80" fmla="*/ 619 w 619"/>
                <a:gd name="T81" fmla="*/ 60 h 143"/>
                <a:gd name="T82" fmla="*/ 574 w 619"/>
                <a:gd name="T83" fmla="*/ 76 h 143"/>
                <a:gd name="T84" fmla="*/ 514 w 619"/>
                <a:gd name="T85" fmla="*/ 86 h 143"/>
                <a:gd name="T86" fmla="*/ 542 w 619"/>
                <a:gd name="T87" fmla="*/ 84 h 143"/>
                <a:gd name="T88" fmla="*/ 602 w 619"/>
                <a:gd name="T89" fmla="*/ 77 h 143"/>
                <a:gd name="T90" fmla="*/ 598 w 619"/>
                <a:gd name="T91" fmla="*/ 91 h 143"/>
                <a:gd name="T92" fmla="*/ 552 w 619"/>
                <a:gd name="T93" fmla="*/ 101 h 143"/>
                <a:gd name="T94" fmla="*/ 547 w 619"/>
                <a:gd name="T95" fmla="*/ 104 h 143"/>
                <a:gd name="T96" fmla="*/ 589 w 619"/>
                <a:gd name="T97" fmla="*/ 98 h 143"/>
                <a:gd name="T98" fmla="*/ 612 w 619"/>
                <a:gd name="T99" fmla="*/ 97 h 143"/>
                <a:gd name="T100" fmla="*/ 581 w 619"/>
                <a:gd name="T101" fmla="*/ 113 h 143"/>
                <a:gd name="T102" fmla="*/ 511 w 619"/>
                <a:gd name="T103" fmla="*/ 125 h 143"/>
                <a:gd name="T104" fmla="*/ 448 w 619"/>
                <a:gd name="T105" fmla="*/ 131 h 143"/>
                <a:gd name="T106" fmla="*/ 377 w 619"/>
                <a:gd name="T107" fmla="*/ 135 h 143"/>
                <a:gd name="T108" fmla="*/ 306 w 619"/>
                <a:gd name="T109" fmla="*/ 140 h 143"/>
                <a:gd name="T110" fmla="*/ 237 w 619"/>
                <a:gd name="T111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19" h="143">
                  <a:moveTo>
                    <a:pt x="220" y="143"/>
                  </a:moveTo>
                  <a:lnTo>
                    <a:pt x="199" y="141"/>
                  </a:lnTo>
                  <a:lnTo>
                    <a:pt x="170" y="140"/>
                  </a:lnTo>
                  <a:lnTo>
                    <a:pt x="134" y="137"/>
                  </a:lnTo>
                  <a:lnTo>
                    <a:pt x="97" y="133"/>
                  </a:lnTo>
                  <a:lnTo>
                    <a:pt x="63" y="127"/>
                  </a:lnTo>
                  <a:lnTo>
                    <a:pt x="33" y="118"/>
                  </a:lnTo>
                  <a:lnTo>
                    <a:pt x="10" y="110"/>
                  </a:lnTo>
                  <a:lnTo>
                    <a:pt x="0" y="98"/>
                  </a:lnTo>
                  <a:lnTo>
                    <a:pt x="10" y="100"/>
                  </a:lnTo>
                  <a:lnTo>
                    <a:pt x="20" y="103"/>
                  </a:lnTo>
                  <a:lnTo>
                    <a:pt x="32" y="104"/>
                  </a:lnTo>
                  <a:lnTo>
                    <a:pt x="42" y="104"/>
                  </a:lnTo>
                  <a:lnTo>
                    <a:pt x="52" y="106"/>
                  </a:lnTo>
                  <a:lnTo>
                    <a:pt x="63" y="107"/>
                  </a:lnTo>
                  <a:lnTo>
                    <a:pt x="74" y="107"/>
                  </a:lnTo>
                  <a:lnTo>
                    <a:pt x="86" y="107"/>
                  </a:lnTo>
                  <a:lnTo>
                    <a:pt x="74" y="106"/>
                  </a:lnTo>
                  <a:lnTo>
                    <a:pt x="63" y="104"/>
                  </a:lnTo>
                  <a:lnTo>
                    <a:pt x="52" y="101"/>
                  </a:lnTo>
                  <a:lnTo>
                    <a:pt x="42" y="100"/>
                  </a:lnTo>
                  <a:lnTo>
                    <a:pt x="32" y="98"/>
                  </a:lnTo>
                  <a:lnTo>
                    <a:pt x="22" y="96"/>
                  </a:lnTo>
                  <a:lnTo>
                    <a:pt x="12" y="93"/>
                  </a:lnTo>
                  <a:lnTo>
                    <a:pt x="2" y="90"/>
                  </a:lnTo>
                  <a:lnTo>
                    <a:pt x="2" y="86"/>
                  </a:lnTo>
                  <a:lnTo>
                    <a:pt x="2" y="81"/>
                  </a:lnTo>
                  <a:lnTo>
                    <a:pt x="2" y="77"/>
                  </a:lnTo>
                  <a:lnTo>
                    <a:pt x="0" y="74"/>
                  </a:lnTo>
                  <a:lnTo>
                    <a:pt x="13" y="77"/>
                  </a:lnTo>
                  <a:lnTo>
                    <a:pt x="27" y="80"/>
                  </a:lnTo>
                  <a:lnTo>
                    <a:pt x="40" y="83"/>
                  </a:lnTo>
                  <a:lnTo>
                    <a:pt x="55" y="86"/>
                  </a:lnTo>
                  <a:lnTo>
                    <a:pt x="69" y="88"/>
                  </a:lnTo>
                  <a:lnTo>
                    <a:pt x="83" y="90"/>
                  </a:lnTo>
                  <a:lnTo>
                    <a:pt x="97" y="91"/>
                  </a:lnTo>
                  <a:lnTo>
                    <a:pt x="113" y="91"/>
                  </a:lnTo>
                  <a:lnTo>
                    <a:pt x="112" y="90"/>
                  </a:lnTo>
                  <a:lnTo>
                    <a:pt x="109" y="90"/>
                  </a:lnTo>
                  <a:lnTo>
                    <a:pt x="106" y="88"/>
                  </a:lnTo>
                  <a:lnTo>
                    <a:pt x="103" y="88"/>
                  </a:lnTo>
                  <a:lnTo>
                    <a:pt x="96" y="87"/>
                  </a:lnTo>
                  <a:lnTo>
                    <a:pt x="89" y="86"/>
                  </a:lnTo>
                  <a:lnTo>
                    <a:pt x="77" y="84"/>
                  </a:lnTo>
                  <a:lnTo>
                    <a:pt x="62" y="83"/>
                  </a:lnTo>
                  <a:lnTo>
                    <a:pt x="55" y="80"/>
                  </a:lnTo>
                  <a:lnTo>
                    <a:pt x="46" y="77"/>
                  </a:lnTo>
                  <a:lnTo>
                    <a:pt x="39" y="74"/>
                  </a:lnTo>
                  <a:lnTo>
                    <a:pt x="32" y="73"/>
                  </a:lnTo>
                  <a:lnTo>
                    <a:pt x="25" y="70"/>
                  </a:lnTo>
                  <a:lnTo>
                    <a:pt x="16" y="67"/>
                  </a:lnTo>
                  <a:lnTo>
                    <a:pt x="9" y="66"/>
                  </a:lnTo>
                  <a:lnTo>
                    <a:pt x="0" y="63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50"/>
                  </a:lnTo>
                  <a:lnTo>
                    <a:pt x="2" y="46"/>
                  </a:lnTo>
                  <a:lnTo>
                    <a:pt x="15" y="49"/>
                  </a:lnTo>
                  <a:lnTo>
                    <a:pt x="25" y="51"/>
                  </a:lnTo>
                  <a:lnTo>
                    <a:pt x="32" y="53"/>
                  </a:lnTo>
                  <a:lnTo>
                    <a:pt x="37" y="54"/>
                  </a:lnTo>
                  <a:lnTo>
                    <a:pt x="42" y="54"/>
                  </a:lnTo>
                  <a:lnTo>
                    <a:pt x="43" y="54"/>
                  </a:lnTo>
                  <a:lnTo>
                    <a:pt x="46" y="54"/>
                  </a:lnTo>
                  <a:lnTo>
                    <a:pt x="47" y="54"/>
                  </a:lnTo>
                  <a:lnTo>
                    <a:pt x="47" y="53"/>
                  </a:lnTo>
                  <a:lnTo>
                    <a:pt x="46" y="53"/>
                  </a:lnTo>
                  <a:lnTo>
                    <a:pt x="45" y="51"/>
                  </a:lnTo>
                  <a:lnTo>
                    <a:pt x="42" y="50"/>
                  </a:lnTo>
                  <a:lnTo>
                    <a:pt x="36" y="49"/>
                  </a:lnTo>
                  <a:lnTo>
                    <a:pt x="29" y="46"/>
                  </a:lnTo>
                  <a:lnTo>
                    <a:pt x="19" y="41"/>
                  </a:lnTo>
                  <a:lnTo>
                    <a:pt x="5" y="37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5" y="26"/>
                  </a:lnTo>
                  <a:lnTo>
                    <a:pt x="5" y="23"/>
                  </a:lnTo>
                  <a:lnTo>
                    <a:pt x="19" y="27"/>
                  </a:lnTo>
                  <a:lnTo>
                    <a:pt x="32" y="30"/>
                  </a:lnTo>
                  <a:lnTo>
                    <a:pt x="45" y="34"/>
                  </a:lnTo>
                  <a:lnTo>
                    <a:pt x="57" y="37"/>
                  </a:lnTo>
                  <a:lnTo>
                    <a:pt x="70" y="41"/>
                  </a:lnTo>
                  <a:lnTo>
                    <a:pt x="84" y="43"/>
                  </a:lnTo>
                  <a:lnTo>
                    <a:pt x="99" y="46"/>
                  </a:lnTo>
                  <a:lnTo>
                    <a:pt x="114" y="47"/>
                  </a:lnTo>
                  <a:lnTo>
                    <a:pt x="110" y="46"/>
                  </a:lnTo>
                  <a:lnTo>
                    <a:pt x="103" y="44"/>
                  </a:lnTo>
                  <a:lnTo>
                    <a:pt x="96" y="41"/>
                  </a:lnTo>
                  <a:lnTo>
                    <a:pt x="84" y="39"/>
                  </a:lnTo>
                  <a:lnTo>
                    <a:pt x="70" y="34"/>
                  </a:lnTo>
                  <a:lnTo>
                    <a:pt x="53" y="30"/>
                  </a:lnTo>
                  <a:lnTo>
                    <a:pt x="32" y="23"/>
                  </a:lnTo>
                  <a:lnTo>
                    <a:pt x="5" y="14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6"/>
                  </a:lnTo>
                  <a:lnTo>
                    <a:pt x="5" y="3"/>
                  </a:lnTo>
                  <a:lnTo>
                    <a:pt x="37" y="11"/>
                  </a:lnTo>
                  <a:lnTo>
                    <a:pt x="70" y="17"/>
                  </a:lnTo>
                  <a:lnTo>
                    <a:pt x="103" y="23"/>
                  </a:lnTo>
                  <a:lnTo>
                    <a:pt x="136" y="27"/>
                  </a:lnTo>
                  <a:lnTo>
                    <a:pt x="169" y="31"/>
                  </a:lnTo>
                  <a:lnTo>
                    <a:pt x="203" y="33"/>
                  </a:lnTo>
                  <a:lnTo>
                    <a:pt x="236" y="34"/>
                  </a:lnTo>
                  <a:lnTo>
                    <a:pt x="268" y="34"/>
                  </a:lnTo>
                  <a:lnTo>
                    <a:pt x="303" y="34"/>
                  </a:lnTo>
                  <a:lnTo>
                    <a:pt x="337" y="33"/>
                  </a:lnTo>
                  <a:lnTo>
                    <a:pt x="370" y="31"/>
                  </a:lnTo>
                  <a:lnTo>
                    <a:pt x="404" y="30"/>
                  </a:lnTo>
                  <a:lnTo>
                    <a:pt x="438" y="27"/>
                  </a:lnTo>
                  <a:lnTo>
                    <a:pt x="472" y="24"/>
                  </a:lnTo>
                  <a:lnTo>
                    <a:pt x="507" y="21"/>
                  </a:lnTo>
                  <a:lnTo>
                    <a:pt x="541" y="19"/>
                  </a:lnTo>
                  <a:lnTo>
                    <a:pt x="551" y="16"/>
                  </a:lnTo>
                  <a:lnTo>
                    <a:pt x="561" y="14"/>
                  </a:lnTo>
                  <a:lnTo>
                    <a:pt x="571" y="11"/>
                  </a:lnTo>
                  <a:lnTo>
                    <a:pt x="579" y="9"/>
                  </a:lnTo>
                  <a:lnTo>
                    <a:pt x="589" y="7"/>
                  </a:lnTo>
                  <a:lnTo>
                    <a:pt x="599" y="4"/>
                  </a:lnTo>
                  <a:lnTo>
                    <a:pt x="609" y="3"/>
                  </a:lnTo>
                  <a:lnTo>
                    <a:pt x="618" y="0"/>
                  </a:lnTo>
                  <a:lnTo>
                    <a:pt x="618" y="3"/>
                  </a:lnTo>
                  <a:lnTo>
                    <a:pt x="618" y="6"/>
                  </a:lnTo>
                  <a:lnTo>
                    <a:pt x="616" y="10"/>
                  </a:lnTo>
                  <a:lnTo>
                    <a:pt x="616" y="13"/>
                  </a:lnTo>
                  <a:lnTo>
                    <a:pt x="608" y="16"/>
                  </a:lnTo>
                  <a:lnTo>
                    <a:pt x="598" y="19"/>
                  </a:lnTo>
                  <a:lnTo>
                    <a:pt x="589" y="21"/>
                  </a:lnTo>
                  <a:lnTo>
                    <a:pt x="581" y="24"/>
                  </a:lnTo>
                  <a:lnTo>
                    <a:pt x="571" y="29"/>
                  </a:lnTo>
                  <a:lnTo>
                    <a:pt x="562" y="31"/>
                  </a:lnTo>
                  <a:lnTo>
                    <a:pt x="552" y="34"/>
                  </a:lnTo>
                  <a:lnTo>
                    <a:pt x="544" y="37"/>
                  </a:lnTo>
                  <a:lnTo>
                    <a:pt x="558" y="34"/>
                  </a:lnTo>
                  <a:lnTo>
                    <a:pt x="571" y="33"/>
                  </a:lnTo>
                  <a:lnTo>
                    <a:pt x="582" y="30"/>
                  </a:lnTo>
                  <a:lnTo>
                    <a:pt x="594" y="27"/>
                  </a:lnTo>
                  <a:lnTo>
                    <a:pt x="604" y="26"/>
                  </a:lnTo>
                  <a:lnTo>
                    <a:pt x="611" y="24"/>
                  </a:lnTo>
                  <a:lnTo>
                    <a:pt x="616" y="23"/>
                  </a:lnTo>
                  <a:lnTo>
                    <a:pt x="619" y="23"/>
                  </a:lnTo>
                  <a:lnTo>
                    <a:pt x="619" y="27"/>
                  </a:lnTo>
                  <a:lnTo>
                    <a:pt x="619" y="30"/>
                  </a:lnTo>
                  <a:lnTo>
                    <a:pt x="619" y="34"/>
                  </a:lnTo>
                  <a:lnTo>
                    <a:pt x="618" y="40"/>
                  </a:lnTo>
                  <a:lnTo>
                    <a:pt x="606" y="43"/>
                  </a:lnTo>
                  <a:lnTo>
                    <a:pt x="595" y="44"/>
                  </a:lnTo>
                  <a:lnTo>
                    <a:pt x="582" y="47"/>
                  </a:lnTo>
                  <a:lnTo>
                    <a:pt x="571" y="50"/>
                  </a:lnTo>
                  <a:lnTo>
                    <a:pt x="559" y="53"/>
                  </a:lnTo>
                  <a:lnTo>
                    <a:pt x="548" y="56"/>
                  </a:lnTo>
                  <a:lnTo>
                    <a:pt x="535" y="58"/>
                  </a:lnTo>
                  <a:lnTo>
                    <a:pt x="524" y="61"/>
                  </a:lnTo>
                  <a:lnTo>
                    <a:pt x="535" y="61"/>
                  </a:lnTo>
                  <a:lnTo>
                    <a:pt x="547" y="60"/>
                  </a:lnTo>
                  <a:lnTo>
                    <a:pt x="559" y="58"/>
                  </a:lnTo>
                  <a:lnTo>
                    <a:pt x="571" y="57"/>
                  </a:lnTo>
                  <a:lnTo>
                    <a:pt x="584" y="56"/>
                  </a:lnTo>
                  <a:lnTo>
                    <a:pt x="595" y="54"/>
                  </a:lnTo>
                  <a:lnTo>
                    <a:pt x="608" y="51"/>
                  </a:lnTo>
                  <a:lnTo>
                    <a:pt x="619" y="50"/>
                  </a:lnTo>
                  <a:lnTo>
                    <a:pt x="619" y="53"/>
                  </a:lnTo>
                  <a:lnTo>
                    <a:pt x="619" y="56"/>
                  </a:lnTo>
                  <a:lnTo>
                    <a:pt x="619" y="60"/>
                  </a:lnTo>
                  <a:lnTo>
                    <a:pt x="619" y="63"/>
                  </a:lnTo>
                  <a:lnTo>
                    <a:pt x="604" y="68"/>
                  </a:lnTo>
                  <a:lnTo>
                    <a:pt x="589" y="73"/>
                  </a:lnTo>
                  <a:lnTo>
                    <a:pt x="574" y="76"/>
                  </a:lnTo>
                  <a:lnTo>
                    <a:pt x="559" y="78"/>
                  </a:lnTo>
                  <a:lnTo>
                    <a:pt x="544" y="81"/>
                  </a:lnTo>
                  <a:lnTo>
                    <a:pt x="528" y="84"/>
                  </a:lnTo>
                  <a:lnTo>
                    <a:pt x="514" y="86"/>
                  </a:lnTo>
                  <a:lnTo>
                    <a:pt x="498" y="87"/>
                  </a:lnTo>
                  <a:lnTo>
                    <a:pt x="512" y="87"/>
                  </a:lnTo>
                  <a:lnTo>
                    <a:pt x="528" y="86"/>
                  </a:lnTo>
                  <a:lnTo>
                    <a:pt x="542" y="84"/>
                  </a:lnTo>
                  <a:lnTo>
                    <a:pt x="558" y="81"/>
                  </a:lnTo>
                  <a:lnTo>
                    <a:pt x="572" y="80"/>
                  </a:lnTo>
                  <a:lnTo>
                    <a:pt x="588" y="78"/>
                  </a:lnTo>
                  <a:lnTo>
                    <a:pt x="602" y="77"/>
                  </a:lnTo>
                  <a:lnTo>
                    <a:pt x="618" y="77"/>
                  </a:lnTo>
                  <a:lnTo>
                    <a:pt x="615" y="83"/>
                  </a:lnTo>
                  <a:lnTo>
                    <a:pt x="608" y="88"/>
                  </a:lnTo>
                  <a:lnTo>
                    <a:pt x="598" y="91"/>
                  </a:lnTo>
                  <a:lnTo>
                    <a:pt x="587" y="96"/>
                  </a:lnTo>
                  <a:lnTo>
                    <a:pt x="574" y="98"/>
                  </a:lnTo>
                  <a:lnTo>
                    <a:pt x="562" y="100"/>
                  </a:lnTo>
                  <a:lnTo>
                    <a:pt x="552" y="101"/>
                  </a:lnTo>
                  <a:lnTo>
                    <a:pt x="545" y="103"/>
                  </a:lnTo>
                  <a:lnTo>
                    <a:pt x="545" y="104"/>
                  </a:lnTo>
                  <a:lnTo>
                    <a:pt x="547" y="104"/>
                  </a:lnTo>
                  <a:lnTo>
                    <a:pt x="547" y="104"/>
                  </a:lnTo>
                  <a:lnTo>
                    <a:pt x="547" y="106"/>
                  </a:lnTo>
                  <a:lnTo>
                    <a:pt x="565" y="103"/>
                  </a:lnTo>
                  <a:lnTo>
                    <a:pt x="579" y="101"/>
                  </a:lnTo>
                  <a:lnTo>
                    <a:pt x="589" y="98"/>
                  </a:lnTo>
                  <a:lnTo>
                    <a:pt x="597" y="98"/>
                  </a:lnTo>
                  <a:lnTo>
                    <a:pt x="602" y="97"/>
                  </a:lnTo>
                  <a:lnTo>
                    <a:pt x="608" y="97"/>
                  </a:lnTo>
                  <a:lnTo>
                    <a:pt x="612" y="97"/>
                  </a:lnTo>
                  <a:lnTo>
                    <a:pt x="616" y="97"/>
                  </a:lnTo>
                  <a:lnTo>
                    <a:pt x="609" y="103"/>
                  </a:lnTo>
                  <a:lnTo>
                    <a:pt x="598" y="107"/>
                  </a:lnTo>
                  <a:lnTo>
                    <a:pt x="581" y="113"/>
                  </a:lnTo>
                  <a:lnTo>
                    <a:pt x="562" y="115"/>
                  </a:lnTo>
                  <a:lnTo>
                    <a:pt x="544" y="120"/>
                  </a:lnTo>
                  <a:lnTo>
                    <a:pt x="525" y="123"/>
                  </a:lnTo>
                  <a:lnTo>
                    <a:pt x="511" y="125"/>
                  </a:lnTo>
                  <a:lnTo>
                    <a:pt x="502" y="127"/>
                  </a:lnTo>
                  <a:lnTo>
                    <a:pt x="484" y="128"/>
                  </a:lnTo>
                  <a:lnTo>
                    <a:pt x="467" y="130"/>
                  </a:lnTo>
                  <a:lnTo>
                    <a:pt x="448" y="131"/>
                  </a:lnTo>
                  <a:lnTo>
                    <a:pt x="431" y="133"/>
                  </a:lnTo>
                  <a:lnTo>
                    <a:pt x="413" y="134"/>
                  </a:lnTo>
                  <a:lnTo>
                    <a:pt x="395" y="134"/>
                  </a:lnTo>
                  <a:lnTo>
                    <a:pt x="377" y="135"/>
                  </a:lnTo>
                  <a:lnTo>
                    <a:pt x="360" y="137"/>
                  </a:lnTo>
                  <a:lnTo>
                    <a:pt x="341" y="138"/>
                  </a:lnTo>
                  <a:lnTo>
                    <a:pt x="324" y="138"/>
                  </a:lnTo>
                  <a:lnTo>
                    <a:pt x="306" y="140"/>
                  </a:lnTo>
                  <a:lnTo>
                    <a:pt x="288" y="141"/>
                  </a:lnTo>
                  <a:lnTo>
                    <a:pt x="271" y="141"/>
                  </a:lnTo>
                  <a:lnTo>
                    <a:pt x="254" y="141"/>
                  </a:lnTo>
                  <a:lnTo>
                    <a:pt x="237" y="143"/>
                  </a:lnTo>
                  <a:lnTo>
                    <a:pt x="220" y="143"/>
                  </a:lnTo>
                  <a:close/>
                </a:path>
              </a:pathLst>
            </a:custGeom>
            <a:solidFill>
              <a:srgbClr val="66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48" name="Freeform 34"/>
            <p:cNvSpPr>
              <a:spLocks/>
            </p:cNvSpPr>
            <p:nvPr/>
          </p:nvSpPr>
          <p:spPr bwMode="auto">
            <a:xfrm>
              <a:off x="6007100" y="4768850"/>
              <a:ext cx="39688" cy="7938"/>
            </a:xfrm>
            <a:custGeom>
              <a:avLst/>
              <a:gdLst>
                <a:gd name="T0" fmla="*/ 12 w 27"/>
                <a:gd name="T1" fmla="*/ 5 h 5"/>
                <a:gd name="T2" fmla="*/ 9 w 27"/>
                <a:gd name="T3" fmla="*/ 5 h 5"/>
                <a:gd name="T4" fmla="*/ 6 w 27"/>
                <a:gd name="T5" fmla="*/ 5 h 5"/>
                <a:gd name="T6" fmla="*/ 3 w 27"/>
                <a:gd name="T7" fmla="*/ 5 h 5"/>
                <a:gd name="T8" fmla="*/ 0 w 27"/>
                <a:gd name="T9" fmla="*/ 5 h 5"/>
                <a:gd name="T10" fmla="*/ 0 w 27"/>
                <a:gd name="T11" fmla="*/ 4 h 5"/>
                <a:gd name="T12" fmla="*/ 0 w 27"/>
                <a:gd name="T13" fmla="*/ 2 h 5"/>
                <a:gd name="T14" fmla="*/ 0 w 27"/>
                <a:gd name="T15" fmla="*/ 1 h 5"/>
                <a:gd name="T16" fmla="*/ 0 w 27"/>
                <a:gd name="T17" fmla="*/ 0 h 5"/>
                <a:gd name="T18" fmla="*/ 14 w 27"/>
                <a:gd name="T19" fmla="*/ 1 h 5"/>
                <a:gd name="T20" fmla="*/ 22 w 27"/>
                <a:gd name="T21" fmla="*/ 1 h 5"/>
                <a:gd name="T22" fmla="*/ 26 w 27"/>
                <a:gd name="T23" fmla="*/ 2 h 5"/>
                <a:gd name="T24" fmla="*/ 27 w 27"/>
                <a:gd name="T25" fmla="*/ 4 h 5"/>
                <a:gd name="T26" fmla="*/ 23 w 27"/>
                <a:gd name="T27" fmla="*/ 4 h 5"/>
                <a:gd name="T28" fmla="*/ 20 w 27"/>
                <a:gd name="T29" fmla="*/ 4 h 5"/>
                <a:gd name="T30" fmla="*/ 16 w 27"/>
                <a:gd name="T31" fmla="*/ 5 h 5"/>
                <a:gd name="T32" fmla="*/ 12 w 27"/>
                <a:gd name="T3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5">
                  <a:moveTo>
                    <a:pt x="12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4" y="1"/>
                  </a:lnTo>
                  <a:lnTo>
                    <a:pt x="22" y="1"/>
                  </a:lnTo>
                  <a:lnTo>
                    <a:pt x="26" y="2"/>
                  </a:lnTo>
                  <a:lnTo>
                    <a:pt x="27" y="4"/>
                  </a:lnTo>
                  <a:lnTo>
                    <a:pt x="23" y="4"/>
                  </a:lnTo>
                  <a:lnTo>
                    <a:pt x="20" y="4"/>
                  </a:lnTo>
                  <a:lnTo>
                    <a:pt x="16" y="5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5529263" y="4748213"/>
              <a:ext cx="85725" cy="7937"/>
            </a:xfrm>
            <a:custGeom>
              <a:avLst/>
              <a:gdLst>
                <a:gd name="T0" fmla="*/ 48 w 58"/>
                <a:gd name="T1" fmla="*/ 5 h 5"/>
                <a:gd name="T2" fmla="*/ 34 w 58"/>
                <a:gd name="T3" fmla="*/ 4 h 5"/>
                <a:gd name="T4" fmla="*/ 24 w 58"/>
                <a:gd name="T5" fmla="*/ 4 h 5"/>
                <a:gd name="T6" fmla="*/ 15 w 58"/>
                <a:gd name="T7" fmla="*/ 3 h 5"/>
                <a:gd name="T8" fmla="*/ 10 w 58"/>
                <a:gd name="T9" fmla="*/ 3 h 5"/>
                <a:gd name="T10" fmla="*/ 7 w 58"/>
                <a:gd name="T11" fmla="*/ 3 h 5"/>
                <a:gd name="T12" fmla="*/ 4 w 58"/>
                <a:gd name="T13" fmla="*/ 1 h 5"/>
                <a:gd name="T14" fmla="*/ 1 w 58"/>
                <a:gd name="T15" fmla="*/ 1 h 5"/>
                <a:gd name="T16" fmla="*/ 0 w 58"/>
                <a:gd name="T17" fmla="*/ 0 h 5"/>
                <a:gd name="T18" fmla="*/ 7 w 58"/>
                <a:gd name="T19" fmla="*/ 0 h 5"/>
                <a:gd name="T20" fmla="*/ 14 w 58"/>
                <a:gd name="T21" fmla="*/ 0 h 5"/>
                <a:gd name="T22" fmla="*/ 21 w 58"/>
                <a:gd name="T23" fmla="*/ 0 h 5"/>
                <a:gd name="T24" fmla="*/ 28 w 58"/>
                <a:gd name="T25" fmla="*/ 0 h 5"/>
                <a:gd name="T26" fmla="*/ 35 w 58"/>
                <a:gd name="T27" fmla="*/ 1 h 5"/>
                <a:gd name="T28" fmla="*/ 42 w 58"/>
                <a:gd name="T29" fmla="*/ 1 h 5"/>
                <a:gd name="T30" fmla="*/ 49 w 58"/>
                <a:gd name="T31" fmla="*/ 3 h 5"/>
                <a:gd name="T32" fmla="*/ 58 w 58"/>
                <a:gd name="T33" fmla="*/ 4 h 5"/>
                <a:gd name="T34" fmla="*/ 55 w 58"/>
                <a:gd name="T35" fmla="*/ 4 h 5"/>
                <a:gd name="T36" fmla="*/ 54 w 58"/>
                <a:gd name="T37" fmla="*/ 4 h 5"/>
                <a:gd name="T38" fmla="*/ 51 w 58"/>
                <a:gd name="T39" fmla="*/ 4 h 5"/>
                <a:gd name="T40" fmla="*/ 48 w 58"/>
                <a:gd name="T4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5">
                  <a:moveTo>
                    <a:pt x="48" y="5"/>
                  </a:moveTo>
                  <a:lnTo>
                    <a:pt x="34" y="4"/>
                  </a:lnTo>
                  <a:lnTo>
                    <a:pt x="24" y="4"/>
                  </a:lnTo>
                  <a:lnTo>
                    <a:pt x="15" y="3"/>
                  </a:lnTo>
                  <a:lnTo>
                    <a:pt x="10" y="3"/>
                  </a:lnTo>
                  <a:lnTo>
                    <a:pt x="7" y="3"/>
                  </a:lnTo>
                  <a:lnTo>
                    <a:pt x="4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35" y="1"/>
                  </a:lnTo>
                  <a:lnTo>
                    <a:pt x="42" y="1"/>
                  </a:lnTo>
                  <a:lnTo>
                    <a:pt x="49" y="3"/>
                  </a:lnTo>
                  <a:lnTo>
                    <a:pt x="58" y="4"/>
                  </a:lnTo>
                  <a:lnTo>
                    <a:pt x="55" y="4"/>
                  </a:lnTo>
                  <a:lnTo>
                    <a:pt x="54" y="4"/>
                  </a:lnTo>
                  <a:lnTo>
                    <a:pt x="51" y="4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50" name="Freeform 36"/>
            <p:cNvSpPr>
              <a:spLocks/>
            </p:cNvSpPr>
            <p:nvPr/>
          </p:nvSpPr>
          <p:spPr bwMode="auto">
            <a:xfrm>
              <a:off x="5992813" y="4686300"/>
              <a:ext cx="76200" cy="14288"/>
            </a:xfrm>
            <a:custGeom>
              <a:avLst/>
              <a:gdLst>
                <a:gd name="T0" fmla="*/ 0 w 52"/>
                <a:gd name="T1" fmla="*/ 9 h 9"/>
                <a:gd name="T2" fmla="*/ 0 w 52"/>
                <a:gd name="T3" fmla="*/ 7 h 9"/>
                <a:gd name="T4" fmla="*/ 2 w 52"/>
                <a:gd name="T5" fmla="*/ 6 h 9"/>
                <a:gd name="T6" fmla="*/ 2 w 52"/>
                <a:gd name="T7" fmla="*/ 4 h 9"/>
                <a:gd name="T8" fmla="*/ 2 w 52"/>
                <a:gd name="T9" fmla="*/ 3 h 9"/>
                <a:gd name="T10" fmla="*/ 6 w 52"/>
                <a:gd name="T11" fmla="*/ 3 h 9"/>
                <a:gd name="T12" fmla="*/ 13 w 52"/>
                <a:gd name="T13" fmla="*/ 2 h 9"/>
                <a:gd name="T14" fmla="*/ 19 w 52"/>
                <a:gd name="T15" fmla="*/ 2 h 9"/>
                <a:gd name="T16" fmla="*/ 27 w 52"/>
                <a:gd name="T17" fmla="*/ 0 h 9"/>
                <a:gd name="T18" fmla="*/ 34 w 52"/>
                <a:gd name="T19" fmla="*/ 0 h 9"/>
                <a:gd name="T20" fmla="*/ 40 w 52"/>
                <a:gd name="T21" fmla="*/ 0 h 9"/>
                <a:gd name="T22" fmla="*/ 47 w 52"/>
                <a:gd name="T23" fmla="*/ 2 h 9"/>
                <a:gd name="T24" fmla="*/ 52 w 52"/>
                <a:gd name="T25" fmla="*/ 3 h 9"/>
                <a:gd name="T26" fmla="*/ 49 w 52"/>
                <a:gd name="T27" fmla="*/ 4 h 9"/>
                <a:gd name="T28" fmla="*/ 43 w 52"/>
                <a:gd name="T29" fmla="*/ 6 h 9"/>
                <a:gd name="T30" fmla="*/ 34 w 52"/>
                <a:gd name="T31" fmla="*/ 7 h 9"/>
                <a:gd name="T32" fmla="*/ 26 w 52"/>
                <a:gd name="T33" fmla="*/ 7 h 9"/>
                <a:gd name="T34" fmla="*/ 17 w 52"/>
                <a:gd name="T35" fmla="*/ 9 h 9"/>
                <a:gd name="T36" fmla="*/ 9 w 52"/>
                <a:gd name="T37" fmla="*/ 9 h 9"/>
                <a:gd name="T38" fmla="*/ 3 w 52"/>
                <a:gd name="T39" fmla="*/ 9 h 9"/>
                <a:gd name="T40" fmla="*/ 0 w 52"/>
                <a:gd name="T4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9">
                  <a:moveTo>
                    <a:pt x="0" y="9"/>
                  </a:moveTo>
                  <a:lnTo>
                    <a:pt x="0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3"/>
                  </a:lnTo>
                  <a:lnTo>
                    <a:pt x="6" y="3"/>
                  </a:lnTo>
                  <a:lnTo>
                    <a:pt x="13" y="2"/>
                  </a:lnTo>
                  <a:lnTo>
                    <a:pt x="19" y="2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7" y="2"/>
                  </a:lnTo>
                  <a:lnTo>
                    <a:pt x="52" y="3"/>
                  </a:lnTo>
                  <a:lnTo>
                    <a:pt x="49" y="4"/>
                  </a:lnTo>
                  <a:lnTo>
                    <a:pt x="43" y="6"/>
                  </a:lnTo>
                  <a:lnTo>
                    <a:pt x="34" y="7"/>
                  </a:lnTo>
                  <a:lnTo>
                    <a:pt x="26" y="7"/>
                  </a:lnTo>
                  <a:lnTo>
                    <a:pt x="17" y="9"/>
                  </a:lnTo>
                  <a:lnTo>
                    <a:pt x="9" y="9"/>
                  </a:lnTo>
                  <a:lnTo>
                    <a:pt x="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51" name="Freeform 37"/>
            <p:cNvSpPr>
              <a:spLocks/>
            </p:cNvSpPr>
            <p:nvPr/>
          </p:nvSpPr>
          <p:spPr bwMode="auto">
            <a:xfrm>
              <a:off x="5359400" y="4540250"/>
              <a:ext cx="873125" cy="98425"/>
            </a:xfrm>
            <a:custGeom>
              <a:avLst/>
              <a:gdLst>
                <a:gd name="T0" fmla="*/ 197 w 596"/>
                <a:gd name="T1" fmla="*/ 61 h 62"/>
                <a:gd name="T2" fmla="*/ 140 w 596"/>
                <a:gd name="T3" fmla="*/ 57 h 62"/>
                <a:gd name="T4" fmla="*/ 83 w 596"/>
                <a:gd name="T5" fmla="*/ 49 h 62"/>
                <a:gd name="T6" fmla="*/ 27 w 596"/>
                <a:gd name="T7" fmla="*/ 39 h 62"/>
                <a:gd name="T8" fmla="*/ 0 w 596"/>
                <a:gd name="T9" fmla="*/ 31 h 62"/>
                <a:gd name="T10" fmla="*/ 0 w 596"/>
                <a:gd name="T11" fmla="*/ 27 h 62"/>
                <a:gd name="T12" fmla="*/ 6 w 596"/>
                <a:gd name="T13" fmla="*/ 24 h 62"/>
                <a:gd name="T14" fmla="*/ 19 w 596"/>
                <a:gd name="T15" fmla="*/ 20 h 62"/>
                <a:gd name="T16" fmla="*/ 56 w 596"/>
                <a:gd name="T17" fmla="*/ 14 h 62"/>
                <a:gd name="T18" fmla="*/ 118 w 596"/>
                <a:gd name="T19" fmla="*/ 7 h 62"/>
                <a:gd name="T20" fmla="*/ 183 w 596"/>
                <a:gd name="T21" fmla="*/ 2 h 62"/>
                <a:gd name="T22" fmla="*/ 248 w 596"/>
                <a:gd name="T23" fmla="*/ 1 h 62"/>
                <a:gd name="T24" fmla="*/ 314 w 596"/>
                <a:gd name="T25" fmla="*/ 0 h 62"/>
                <a:gd name="T26" fmla="*/ 379 w 596"/>
                <a:gd name="T27" fmla="*/ 1 h 62"/>
                <a:gd name="T28" fmla="*/ 444 w 596"/>
                <a:gd name="T29" fmla="*/ 4 h 62"/>
                <a:gd name="T30" fmla="*/ 509 w 596"/>
                <a:gd name="T31" fmla="*/ 8 h 62"/>
                <a:gd name="T32" fmla="*/ 559 w 596"/>
                <a:gd name="T33" fmla="*/ 14 h 62"/>
                <a:gd name="T34" fmla="*/ 582 w 596"/>
                <a:gd name="T35" fmla="*/ 18 h 62"/>
                <a:gd name="T36" fmla="*/ 592 w 596"/>
                <a:gd name="T37" fmla="*/ 21 h 62"/>
                <a:gd name="T38" fmla="*/ 596 w 596"/>
                <a:gd name="T39" fmla="*/ 22 h 62"/>
                <a:gd name="T40" fmla="*/ 592 w 596"/>
                <a:gd name="T41" fmla="*/ 27 h 62"/>
                <a:gd name="T42" fmla="*/ 575 w 596"/>
                <a:gd name="T43" fmla="*/ 32 h 62"/>
                <a:gd name="T44" fmla="*/ 552 w 596"/>
                <a:gd name="T45" fmla="*/ 38 h 62"/>
                <a:gd name="T46" fmla="*/ 532 w 596"/>
                <a:gd name="T47" fmla="*/ 42 h 62"/>
                <a:gd name="T48" fmla="*/ 508 w 596"/>
                <a:gd name="T49" fmla="*/ 45 h 62"/>
                <a:gd name="T50" fmla="*/ 469 w 596"/>
                <a:gd name="T51" fmla="*/ 49 h 62"/>
                <a:gd name="T52" fmla="*/ 431 w 596"/>
                <a:gd name="T53" fmla="*/ 52 h 62"/>
                <a:gd name="T54" fmla="*/ 394 w 596"/>
                <a:gd name="T55" fmla="*/ 55 h 62"/>
                <a:gd name="T56" fmla="*/ 357 w 596"/>
                <a:gd name="T57" fmla="*/ 57 h 62"/>
                <a:gd name="T58" fmla="*/ 319 w 596"/>
                <a:gd name="T59" fmla="*/ 59 h 62"/>
                <a:gd name="T60" fmla="*/ 282 w 596"/>
                <a:gd name="T61" fmla="*/ 61 h 62"/>
                <a:gd name="T62" fmla="*/ 245 w 596"/>
                <a:gd name="T6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6" h="62">
                  <a:moveTo>
                    <a:pt x="227" y="62"/>
                  </a:moveTo>
                  <a:lnTo>
                    <a:pt x="197" y="61"/>
                  </a:lnTo>
                  <a:lnTo>
                    <a:pt x="168" y="59"/>
                  </a:lnTo>
                  <a:lnTo>
                    <a:pt x="140" y="57"/>
                  </a:lnTo>
                  <a:lnTo>
                    <a:pt x="111" y="54"/>
                  </a:lnTo>
                  <a:lnTo>
                    <a:pt x="83" y="49"/>
                  </a:lnTo>
                  <a:lnTo>
                    <a:pt x="54" y="45"/>
                  </a:lnTo>
                  <a:lnTo>
                    <a:pt x="27" y="39"/>
                  </a:lnTo>
                  <a:lnTo>
                    <a:pt x="0" y="34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6" y="24"/>
                  </a:lnTo>
                  <a:lnTo>
                    <a:pt x="13" y="21"/>
                  </a:lnTo>
                  <a:lnTo>
                    <a:pt x="19" y="20"/>
                  </a:lnTo>
                  <a:lnTo>
                    <a:pt x="24" y="18"/>
                  </a:lnTo>
                  <a:lnTo>
                    <a:pt x="56" y="14"/>
                  </a:lnTo>
                  <a:lnTo>
                    <a:pt x="87" y="10"/>
                  </a:lnTo>
                  <a:lnTo>
                    <a:pt x="118" y="7"/>
                  </a:lnTo>
                  <a:lnTo>
                    <a:pt x="151" y="5"/>
                  </a:lnTo>
                  <a:lnTo>
                    <a:pt x="183" y="2"/>
                  </a:lnTo>
                  <a:lnTo>
                    <a:pt x="215" y="1"/>
                  </a:lnTo>
                  <a:lnTo>
                    <a:pt x="248" y="1"/>
                  </a:lnTo>
                  <a:lnTo>
                    <a:pt x="281" y="0"/>
                  </a:lnTo>
                  <a:lnTo>
                    <a:pt x="314" y="0"/>
                  </a:lnTo>
                  <a:lnTo>
                    <a:pt x="347" y="1"/>
                  </a:lnTo>
                  <a:lnTo>
                    <a:pt x="379" y="1"/>
                  </a:lnTo>
                  <a:lnTo>
                    <a:pt x="412" y="2"/>
                  </a:lnTo>
                  <a:lnTo>
                    <a:pt x="444" y="4"/>
                  </a:lnTo>
                  <a:lnTo>
                    <a:pt x="476" y="7"/>
                  </a:lnTo>
                  <a:lnTo>
                    <a:pt x="509" y="8"/>
                  </a:lnTo>
                  <a:lnTo>
                    <a:pt x="541" y="11"/>
                  </a:lnTo>
                  <a:lnTo>
                    <a:pt x="559" y="14"/>
                  </a:lnTo>
                  <a:lnTo>
                    <a:pt x="572" y="17"/>
                  </a:lnTo>
                  <a:lnTo>
                    <a:pt x="582" y="18"/>
                  </a:lnTo>
                  <a:lnTo>
                    <a:pt x="588" y="20"/>
                  </a:lnTo>
                  <a:lnTo>
                    <a:pt x="592" y="21"/>
                  </a:lnTo>
                  <a:lnTo>
                    <a:pt x="595" y="21"/>
                  </a:lnTo>
                  <a:lnTo>
                    <a:pt x="596" y="22"/>
                  </a:lnTo>
                  <a:lnTo>
                    <a:pt x="596" y="22"/>
                  </a:lnTo>
                  <a:lnTo>
                    <a:pt x="592" y="27"/>
                  </a:lnTo>
                  <a:lnTo>
                    <a:pt x="585" y="29"/>
                  </a:lnTo>
                  <a:lnTo>
                    <a:pt x="575" y="32"/>
                  </a:lnTo>
                  <a:lnTo>
                    <a:pt x="563" y="35"/>
                  </a:lnTo>
                  <a:lnTo>
                    <a:pt x="552" y="38"/>
                  </a:lnTo>
                  <a:lnTo>
                    <a:pt x="541" y="41"/>
                  </a:lnTo>
                  <a:lnTo>
                    <a:pt x="532" y="42"/>
                  </a:lnTo>
                  <a:lnTo>
                    <a:pt x="526" y="44"/>
                  </a:lnTo>
                  <a:lnTo>
                    <a:pt x="508" y="45"/>
                  </a:lnTo>
                  <a:lnTo>
                    <a:pt x="488" y="48"/>
                  </a:lnTo>
                  <a:lnTo>
                    <a:pt x="469" y="49"/>
                  </a:lnTo>
                  <a:lnTo>
                    <a:pt x="451" y="51"/>
                  </a:lnTo>
                  <a:lnTo>
                    <a:pt x="431" y="52"/>
                  </a:lnTo>
                  <a:lnTo>
                    <a:pt x="412" y="54"/>
                  </a:lnTo>
                  <a:lnTo>
                    <a:pt x="394" y="55"/>
                  </a:lnTo>
                  <a:lnTo>
                    <a:pt x="375" y="57"/>
                  </a:lnTo>
                  <a:lnTo>
                    <a:pt x="357" y="57"/>
                  </a:lnTo>
                  <a:lnTo>
                    <a:pt x="338" y="58"/>
                  </a:lnTo>
                  <a:lnTo>
                    <a:pt x="319" y="59"/>
                  </a:lnTo>
                  <a:lnTo>
                    <a:pt x="301" y="59"/>
                  </a:lnTo>
                  <a:lnTo>
                    <a:pt x="282" y="61"/>
                  </a:lnTo>
                  <a:lnTo>
                    <a:pt x="264" y="61"/>
                  </a:lnTo>
                  <a:lnTo>
                    <a:pt x="245" y="62"/>
                  </a:lnTo>
                  <a:lnTo>
                    <a:pt x="227" y="62"/>
                  </a:lnTo>
                  <a:close/>
                </a:path>
              </a:pathLst>
            </a:custGeom>
            <a:solidFill>
              <a:srgbClr val="99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pic>
          <p:nvPicPr>
            <p:cNvPr id="52" name="Picture 45" descr="BD19704_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7338" y="3789040"/>
              <a:ext cx="785812" cy="836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48"/>
            <p:cNvSpPr>
              <a:spLocks noChangeArrowheads="1"/>
            </p:cNvSpPr>
            <p:nvPr/>
          </p:nvSpPr>
          <p:spPr bwMode="auto">
            <a:xfrm>
              <a:off x="2604967" y="5065291"/>
              <a:ext cx="1079977" cy="777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tr-TR" sz="1200" b="1" dirty="0" smtClean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DÜŞÜK</a:t>
              </a:r>
            </a:p>
            <a:p>
              <a:pPr algn="ctr"/>
              <a:r>
                <a:rPr lang="tr-TR" sz="1200" b="1" dirty="0" smtClean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RİSK</a:t>
              </a:r>
              <a:endParaRPr lang="tr-TR" sz="1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2076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Nesne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732985381"/>
              </p:ext>
            </p:extLst>
          </p:nvPr>
        </p:nvGraphicFramePr>
        <p:xfrm>
          <a:off x="0" y="1477963"/>
          <a:ext cx="9144000" cy="432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24" name="Bit Eşlem Resmi" r:id="rId4" imgW="8723810" imgH="3343742" progId="PBrush">
                  <p:embed/>
                </p:oleObj>
              </mc:Choice>
              <mc:Fallback>
                <p:oleObj name="Bit Eşlem Resmi" r:id="rId4" imgW="8723810" imgH="3343742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77963"/>
                        <a:ext cx="9144000" cy="432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RADYASYONDAN KORUNMA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276224" y="2923759"/>
            <a:ext cx="8658225" cy="3096838"/>
            <a:chOff x="276224" y="2923759"/>
            <a:chExt cx="8658225" cy="3096838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396332" y="5289768"/>
              <a:ext cx="210368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1" algn="ctr"/>
              <a:r>
                <a:rPr lang="tr-TR" b="1" i="1" dirty="0">
                  <a:solidFill>
                    <a:srgbClr val="414141"/>
                  </a:solidFill>
                  <a:latin typeface="Calibri" pitchFamily="34" charset="0"/>
                  <a:cs typeface="Calibri" pitchFamily="34" charset="0"/>
                </a:rPr>
                <a:t>Denetimli </a:t>
              </a:r>
              <a:r>
                <a:rPr lang="tr-TR" b="1" i="1" dirty="0" smtClean="0">
                  <a:solidFill>
                    <a:srgbClr val="414141"/>
                  </a:solidFill>
                  <a:latin typeface="Calibri" pitchFamily="34" charset="0"/>
                  <a:cs typeface="Calibri" pitchFamily="34" charset="0"/>
                </a:rPr>
                <a:t>Alan</a:t>
              </a:r>
              <a:endParaRPr lang="tr-TR" b="1" i="1" dirty="0">
                <a:solidFill>
                  <a:srgbClr val="41414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657225" y="5301526"/>
              <a:ext cx="157581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457200" indent="-457200"/>
              <a:r>
                <a:rPr lang="tr-TR" b="1" i="1" dirty="0" smtClean="0">
                  <a:solidFill>
                    <a:srgbClr val="414141"/>
                  </a:solidFill>
                  <a:latin typeface="Calibri" pitchFamily="34" charset="0"/>
                  <a:cs typeface="Calibri" pitchFamily="34" charset="0"/>
                </a:rPr>
                <a:t>Gözetimli Alan</a:t>
              </a:r>
              <a:endParaRPr lang="tr-TR" b="1" i="1" dirty="0">
                <a:solidFill>
                  <a:srgbClr val="41414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7096125" y="5299293"/>
              <a:ext cx="157581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457200" indent="-457200"/>
              <a:r>
                <a:rPr lang="tr-TR" b="1" i="1" dirty="0" smtClean="0">
                  <a:solidFill>
                    <a:srgbClr val="414141"/>
                  </a:solidFill>
                  <a:latin typeface="Calibri" pitchFamily="34" charset="0"/>
                  <a:cs typeface="Calibri" pitchFamily="34" charset="0"/>
                </a:rPr>
                <a:t>Gözetimli Alan</a:t>
              </a:r>
              <a:endParaRPr lang="tr-TR" b="1" i="1" dirty="0">
                <a:solidFill>
                  <a:srgbClr val="41414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276224" y="5651265"/>
              <a:ext cx="8658225" cy="369332"/>
            </a:xfrm>
            <a:prstGeom prst="rect">
              <a:avLst/>
            </a:prstGeom>
            <a:noFill/>
            <a:ln w="0">
              <a:solidFill>
                <a:schemeClr val="bg1">
                  <a:lumMod val="75000"/>
                </a:schemeClr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457200" indent="-457200" algn="ctr"/>
              <a:r>
                <a:rPr lang="tr-TR" b="1" i="1" dirty="0" smtClean="0">
                  <a:solidFill>
                    <a:srgbClr val="414141"/>
                  </a:solidFill>
                  <a:latin typeface="Calibri" pitchFamily="34" charset="0"/>
                  <a:cs typeface="Calibri" pitchFamily="34" charset="0"/>
                </a:rPr>
                <a:t>RADYASYON ALANI</a:t>
              </a:r>
              <a:endParaRPr lang="tr-TR" b="1" i="1" dirty="0">
                <a:solidFill>
                  <a:srgbClr val="41414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3243833" y="2923759"/>
              <a:ext cx="95474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457200" indent="-457200"/>
              <a:r>
                <a:rPr lang="tr-TR" i="1" dirty="0" smtClean="0">
                  <a:solidFill>
                    <a:srgbClr val="414141"/>
                  </a:solidFill>
                  <a:latin typeface="Calibri" pitchFamily="34" charset="0"/>
                  <a:cs typeface="Calibri" pitchFamily="34" charset="0"/>
                </a:rPr>
                <a:t>Paravan</a:t>
              </a:r>
              <a:endParaRPr lang="tr-TR" i="1" dirty="0">
                <a:solidFill>
                  <a:srgbClr val="41414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 rot="16200000">
              <a:off x="6023572" y="3628609"/>
              <a:ext cx="101502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457200" indent="-457200"/>
              <a:r>
                <a:rPr lang="tr-TR" i="1" dirty="0" smtClean="0">
                  <a:solidFill>
                    <a:srgbClr val="414141"/>
                  </a:solidFill>
                  <a:latin typeface="Calibri" pitchFamily="34" charset="0"/>
                  <a:cs typeface="Calibri" pitchFamily="34" charset="0"/>
                </a:rPr>
                <a:t>Zırhlama</a:t>
              </a:r>
              <a:endParaRPr lang="tr-TR" i="1" dirty="0">
                <a:solidFill>
                  <a:srgbClr val="41414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16" name="Picture 4" descr="D:\DOKTOR\1-ISTANBULUZMAN\1-EĞİTİM KURUMU\1. İstanbuluzman\2-RESİMLER\Karekter - Resim\Semboller-Aynı\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623" y="2841470"/>
            <a:ext cx="1176238" cy="11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9196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1" name="Rectangle 7"/>
          <p:cNvSpPr>
            <a:spLocks noChangeArrowheads="1"/>
          </p:cNvSpPr>
          <p:nvPr/>
        </p:nvSpPr>
        <p:spPr bwMode="gray">
          <a:xfrm>
            <a:off x="323850" y="1068388"/>
            <a:ext cx="2711450" cy="9715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marL="342900" indent="-342900" algn="ctr" defTabSz="801688" eaLnBrk="0" hangingPunct="0">
              <a:defRPr/>
            </a:pPr>
            <a:r>
              <a:rPr lang="tr-TR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SESİN DALGA BOYU (</a:t>
            </a:r>
            <a:r>
              <a:rPr lang="el-GR" sz="1600" b="1" dirty="0" smtClean="0">
                <a:solidFill>
                  <a:srgbClr val="FFFFFF"/>
                </a:solidFill>
                <a:latin typeface="Calibri"/>
                <a:ea typeface="Cambria Math" pitchFamily="18" charset="0"/>
                <a:cs typeface="Calibri"/>
              </a:rPr>
              <a:t>λ</a:t>
            </a:r>
            <a:r>
              <a:rPr lang="tr-TR" sz="1600" b="1" dirty="0" smtClean="0">
                <a:solidFill>
                  <a:srgbClr val="FFFFFF"/>
                </a:solidFill>
                <a:latin typeface="Calibri"/>
                <a:ea typeface="Cambria Math" pitchFamily="18" charset="0"/>
                <a:cs typeface="Calibri"/>
              </a:rPr>
              <a:t>)</a:t>
            </a:r>
          </a:p>
          <a:p>
            <a:pPr marL="342900" indent="-342900" algn="ctr" defTabSz="801688" eaLnBrk="0" hangingPunct="0">
              <a:defRPr/>
            </a:pPr>
            <a:r>
              <a:rPr lang="tr-TR" sz="1600" b="1" dirty="0" smtClean="0">
                <a:solidFill>
                  <a:srgbClr val="FFFFFF"/>
                </a:solidFill>
                <a:latin typeface="Calibri"/>
                <a:ea typeface="Cambria Math" pitchFamily="18" charset="0"/>
                <a:cs typeface="Calibri"/>
              </a:rPr>
              <a:t>(cm)</a:t>
            </a:r>
            <a:endParaRPr lang="en-GB" sz="1600" dirty="0">
              <a:solidFill>
                <a:srgbClr val="FFFFFF"/>
              </a:solidFill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gray">
          <a:xfrm>
            <a:off x="3216275" y="1068388"/>
            <a:ext cx="2711450" cy="971550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SESİN PERİYODU (T)</a:t>
            </a:r>
          </a:p>
          <a:p>
            <a:pPr algn="ctr" defTabSz="801688" eaLnBrk="0" hangingPunct="0">
              <a:defRPr/>
            </a:pPr>
            <a:r>
              <a:rPr lang="tr-TR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(sn)</a:t>
            </a:r>
            <a:endParaRPr lang="en-GB" sz="1600" dirty="0" smtClean="0">
              <a:solidFill>
                <a:srgbClr val="FFFFFF"/>
              </a:solidFill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gray">
          <a:xfrm>
            <a:off x="6108700" y="1068388"/>
            <a:ext cx="2711450" cy="9715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60784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SESİN FREKANSI (F)</a:t>
            </a:r>
          </a:p>
          <a:p>
            <a:pPr algn="ctr" defTabSz="801688" eaLnBrk="0" hangingPunct="0">
              <a:defRPr/>
            </a:pPr>
            <a:r>
              <a:rPr lang="tr-TR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(1/sn  </a:t>
            </a:r>
            <a:r>
              <a:rPr lang="tr-TR" sz="1600" b="1" dirty="0" smtClean="0">
                <a:solidFill>
                  <a:srgbClr val="FFFFFF"/>
                </a:solidFill>
                <a:latin typeface="Calibri"/>
                <a:ea typeface="Cambria Math" pitchFamily="18" charset="0"/>
                <a:cs typeface="Calibri"/>
              </a:rPr>
              <a:t>&amp; </a:t>
            </a:r>
            <a:r>
              <a:rPr lang="tr-TR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Hertz-Hz)</a:t>
            </a:r>
            <a:endParaRPr lang="en-GB" sz="1600" dirty="0">
              <a:solidFill>
                <a:srgbClr val="FFFFFF"/>
              </a:solidFill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gray">
          <a:xfrm>
            <a:off x="323850" y="2039937"/>
            <a:ext cx="2711450" cy="421835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44000" tIns="144000" rIns="144000" bIns="72000" anchor="t" anchorCtr="0"/>
          <a:lstStyle/>
          <a:p>
            <a:pPr algn="ctr"/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Arka 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arkaya gelen iki sinüs tepe noktası arasındaki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uzaklık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tr-TR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tr-TR" sz="9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 dalgaları 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boyuna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dalgalardır. </a:t>
            </a:r>
          </a:p>
          <a:p>
            <a:pPr algn="ctr"/>
            <a:endParaRPr lang="tr-TR" sz="8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Titreşimle 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rtaya 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çıkan 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sıkıştırma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dalgalarıdır.</a:t>
            </a:r>
          </a:p>
          <a:p>
            <a:pPr algn="ctr"/>
            <a:endParaRPr lang="tr-TR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 dalgaları </a:t>
            </a: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maddesel 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ortamlarda </a:t>
            </a: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(katı, sıvı, gaz) hareket edebilir, ancak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boşlukta hareket edemezler.</a:t>
            </a:r>
          </a:p>
          <a:p>
            <a:pPr algn="ctr"/>
            <a:endParaRPr lang="tr-TR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tr-TR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tr-TR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 algn="ctr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endParaRPr lang="en-GB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3216275" y="2039938"/>
            <a:ext cx="2711450" cy="291306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44000" tIns="144000" rIns="144000" bIns="72000" anchor="t" anchorCtr="0"/>
          <a:lstStyle/>
          <a:p>
            <a:pPr algn="ctr"/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 dalga boyu için geçen zaman.</a:t>
            </a:r>
          </a:p>
          <a:p>
            <a:pPr algn="ctr"/>
            <a:endParaRPr lang="tr-TR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Birim saniyedeki devir sayısı.</a:t>
            </a:r>
          </a:p>
          <a:p>
            <a:pPr algn="ctr"/>
            <a:endParaRPr lang="tr-TR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tr-TR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tr-TR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6108700" y="2039937"/>
            <a:ext cx="2711450" cy="421835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44000" tIns="144000" rIns="144000" bIns="72000" anchor="t" anchorCtr="0"/>
          <a:lstStyle/>
          <a:p>
            <a:pPr algn="ctr"/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Birim zamandaki (bir saniyedeki) dalga sayısı.</a:t>
            </a:r>
          </a:p>
          <a:p>
            <a:pPr algn="ctr"/>
            <a:endParaRPr lang="tr-TR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 dalganın boyu arttığında frekansı azalır. </a:t>
            </a:r>
          </a:p>
          <a:p>
            <a:pPr algn="ctr"/>
            <a:endParaRPr lang="tr-TR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İşitilebilir Frekanslar</a:t>
            </a:r>
          </a:p>
          <a:p>
            <a:pPr algn="ctr"/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 – 20.000 Hz</a:t>
            </a:r>
          </a:p>
          <a:p>
            <a:pPr algn="ctr"/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 Hz – 20 kHz</a:t>
            </a:r>
          </a:p>
          <a:p>
            <a:pPr algn="ctr"/>
            <a:endParaRPr lang="tr-TR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tr-TR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Pratikte 4000 Hz üzeri frekanslara rastlanmaz</a:t>
            </a: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/>
            <a:endParaRPr lang="tr-TR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SESİN FİZİKSEL ÖZELLİKLERİ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6" name="Picture 2" descr="C:\Users\Ahmet Yiğitap\Desktop\Resim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5076822"/>
            <a:ext cx="2692400" cy="1190999"/>
          </a:xfrm>
          <a:prstGeom prst="rect">
            <a:avLst/>
          </a:prstGeom>
          <a:noFill/>
          <a:ln w="3492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1171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3180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Güvenlikli Çalışabilmek İçin;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897061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914400" lvl="1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Işının gücü/çıkış enerjisi,</a:t>
            </a:r>
          </a:p>
          <a:p>
            <a:pPr marL="914400" lvl="1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Işın kaynağına uzaklık,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Işının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çapı,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Işının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dağılımı,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Sinyal atım hızı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sıklığı,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Dalga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boyu,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Işının optiği ve ışın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yolu,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Maruziyet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süresi,</a:t>
            </a:r>
          </a:p>
          <a:p>
            <a:pPr marL="914400" lvl="1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Hastanın boyutu,</a:t>
            </a:r>
          </a:p>
          <a:p>
            <a:pPr marL="914400" lvl="1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7"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ilinmelidir……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GÜVENLİK ÖNLEMLERİ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683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4"/>
          <p:cNvSpPr>
            <a:spLocks noChangeArrowheads="1"/>
          </p:cNvSpPr>
          <p:nvPr/>
        </p:nvSpPr>
        <p:spPr bwMode="auto">
          <a:xfrm>
            <a:off x="0" y="3970361"/>
            <a:ext cx="9144000" cy="131018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90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Mevzuat</a:t>
            </a:r>
            <a:endParaRPr lang="tr-TR" sz="90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3002844" y="646049"/>
            <a:ext cx="3072635" cy="3573526"/>
            <a:chOff x="4267200" y="332656"/>
            <a:chExt cx="4876800" cy="4876800"/>
          </a:xfrm>
        </p:grpSpPr>
        <p:pic>
          <p:nvPicPr>
            <p:cNvPr id="21" name="Picture 2" descr="D:\DOKTOR\1-ISTANBULUZMAN\1-EĞİTİM KURUMU\1. İstanbuluzman\2-RESİMLER\Ev-Konut-Fabrika\Goverment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332656"/>
              <a:ext cx="4876800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7" descr="Türke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15272" y="2238642"/>
              <a:ext cx="324803" cy="432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7" descr="Türke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28184" y="2891813"/>
              <a:ext cx="324803" cy="432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48708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DOZ SINIRLARI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gray">
          <a:xfrm>
            <a:off x="2657475" y="1916112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Kişilerin radyasyon dozları normal uygulamalarda yıllık doz sınırlarını aşmamalıdır.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1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16 yaşından küçükler mesleki ışınlanmalara  maruz kalınacak işlerde çalıştırılamaz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18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yaşın altındakiler gözetim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altında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olmadıkça ve eğitim maksatları dışında kontrollü alanlarda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çalıştırılamaz.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1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Çalışma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koşulları embriyo veya 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fetusun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halk için izin verilecek düzeyi aşmayacağı şekilde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(1mSv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korunmasını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sağlayacak şekilde ayarlanmalıdır.</a:t>
            </a:r>
            <a:b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11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17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14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0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RADYASYONDAN KORUNMA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53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18799"/>
              </p:ext>
            </p:extLst>
          </p:nvPr>
        </p:nvGraphicFramePr>
        <p:xfrm>
          <a:off x="0" y="1181099"/>
          <a:ext cx="9144000" cy="50292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318940"/>
                <a:gridCol w="7825060"/>
              </a:tblGrid>
              <a:tr h="688289">
                <a:tc>
                  <a:txBody>
                    <a:bodyPr/>
                    <a:lstStyle/>
                    <a:p>
                      <a:pPr algn="l"/>
                      <a:r>
                        <a:rPr lang="tr-TR" b="1" i="1" dirty="0" smtClean="0">
                          <a:latin typeface="Cambria" pitchFamily="18" charset="0"/>
                          <a:cs typeface="Calibri" pitchFamily="34" charset="0"/>
                        </a:rPr>
                        <a:t>Sınıf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1800" b="0" i="1" dirty="0" smtClean="0">
                          <a:latin typeface="Calibri" pitchFamily="34" charset="0"/>
                          <a:cs typeface="Calibri" pitchFamily="34" charset="0"/>
                        </a:rPr>
                        <a:t>Kullanımı her koşulda güvenlidir. Maruziyet sınırı yoktur.</a:t>
                      </a:r>
                    </a:p>
                  </a:txBody>
                  <a:tcPr anchor="ctr"/>
                </a:tc>
              </a:tr>
              <a:tr h="688289">
                <a:tc>
                  <a:txBody>
                    <a:bodyPr/>
                    <a:lstStyle/>
                    <a:p>
                      <a:pPr algn="l"/>
                      <a:r>
                        <a:rPr lang="tr-TR" b="1" i="1" dirty="0" smtClean="0">
                          <a:latin typeface="Cambria" pitchFamily="18" charset="0"/>
                          <a:cs typeface="Calibri" pitchFamily="34" charset="0"/>
                        </a:rPr>
                        <a:t>Sınıf 1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1800" b="0" i="1" dirty="0" smtClean="0">
                          <a:latin typeface="Calibri" pitchFamily="34" charset="0"/>
                          <a:cs typeface="Calibri" pitchFamily="34" charset="0"/>
                        </a:rPr>
                        <a:t>Kullanımı her koşulda güvenlidir. Işınların çapı geniştir.</a:t>
                      </a:r>
                    </a:p>
                  </a:txBody>
                  <a:tcPr anchor="ctr"/>
                </a:tc>
              </a:tr>
              <a:tr h="772470">
                <a:tc>
                  <a:txBody>
                    <a:bodyPr/>
                    <a:lstStyle/>
                    <a:p>
                      <a:pPr algn="l"/>
                      <a:r>
                        <a:rPr lang="tr-TR" b="1" i="1" dirty="0" smtClean="0">
                          <a:latin typeface="Cambria" pitchFamily="18" charset="0"/>
                          <a:cs typeface="Calibri" pitchFamily="34" charset="0"/>
                        </a:rPr>
                        <a:t>Sınıf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1800" b="0" i="1" dirty="0" smtClean="0">
                          <a:latin typeface="Calibri" pitchFamily="34" charset="0"/>
                          <a:cs typeface="Calibri" pitchFamily="34" charset="0"/>
                        </a:rPr>
                        <a:t>Görülebilir alandadır, göz kırpma refleksi ile korunabilir; 1mw ile sınırlı ise, emisyon süresi 0,25sn’den azsa, ışın yağmuru yoksa,</a:t>
                      </a:r>
                    </a:p>
                  </a:txBody>
                  <a:tcPr anchor="ctr"/>
                </a:tc>
              </a:tr>
              <a:tr h="688289">
                <a:tc>
                  <a:txBody>
                    <a:bodyPr/>
                    <a:lstStyle/>
                    <a:p>
                      <a:pPr algn="l"/>
                      <a:r>
                        <a:rPr lang="tr-TR" b="1" i="1" dirty="0" smtClean="0">
                          <a:latin typeface="Cambria" pitchFamily="18" charset="0"/>
                          <a:cs typeface="Calibri" pitchFamily="34" charset="0"/>
                        </a:rPr>
                        <a:t>Sınıf 2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1800" b="0" i="1" dirty="0" smtClean="0">
                          <a:latin typeface="Calibri" pitchFamily="34" charset="0"/>
                          <a:cs typeface="Calibri" pitchFamily="34" charset="0"/>
                        </a:rPr>
                        <a:t>Görülebilir alandadır, güvenlidir göz kırpma refleksi ile korunmak mümkündür.</a:t>
                      </a:r>
                    </a:p>
                  </a:txBody>
                  <a:tcPr anchor="ctr"/>
                </a:tc>
              </a:tr>
              <a:tr h="688289">
                <a:tc>
                  <a:txBody>
                    <a:bodyPr/>
                    <a:lstStyle/>
                    <a:p>
                      <a:pPr algn="l"/>
                      <a:r>
                        <a:rPr lang="tr-TR" b="1" i="1" dirty="0" smtClean="0">
                          <a:latin typeface="Cambria" pitchFamily="18" charset="0"/>
                          <a:cs typeface="Calibri" pitchFamily="34" charset="0"/>
                        </a:rPr>
                        <a:t>Sınıf 3 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1800" b="0" i="1" dirty="0" smtClean="0">
                          <a:latin typeface="Calibri" pitchFamily="34" charset="0"/>
                          <a:cs typeface="Calibri" pitchFamily="34" charset="0"/>
                        </a:rPr>
                        <a:t>Dikkatli olunduğu sürece zarar vermez 5mw ile sınırlıdır. </a:t>
                      </a:r>
                      <a:r>
                        <a:rPr lang="tr-TR" sz="1800" b="1" i="1" dirty="0" smtClean="0">
                          <a:latin typeface="Calibri" pitchFamily="34" charset="0"/>
                          <a:cs typeface="Calibri" pitchFamily="34" charset="0"/>
                        </a:rPr>
                        <a:t>Göz koruması gerekir.</a:t>
                      </a:r>
                    </a:p>
                  </a:txBody>
                  <a:tcPr anchor="ctr"/>
                </a:tc>
              </a:tr>
              <a:tr h="731535">
                <a:tc>
                  <a:txBody>
                    <a:bodyPr/>
                    <a:lstStyle/>
                    <a:p>
                      <a:pPr algn="l"/>
                      <a:r>
                        <a:rPr lang="tr-TR" b="1" i="1" dirty="0" smtClean="0">
                          <a:latin typeface="Cambria" pitchFamily="18" charset="0"/>
                          <a:cs typeface="Calibri" pitchFamily="34" charset="0"/>
                        </a:rPr>
                        <a:t>Sınıf 3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1800" b="0" i="1" dirty="0" smtClean="0">
                          <a:latin typeface="Calibri" pitchFamily="34" charset="0"/>
                          <a:cs typeface="Calibri" pitchFamily="34" charset="0"/>
                        </a:rPr>
                        <a:t>Doğrudan bakılırsa zararlıdır. Mat yüzeylerden yansıması zararsızdır. </a:t>
                      </a:r>
                      <a:r>
                        <a:rPr lang="tr-TR" sz="1800" b="1" i="1" dirty="0" smtClean="0">
                          <a:latin typeface="Calibri" pitchFamily="34" charset="0"/>
                          <a:cs typeface="Calibri" pitchFamily="34" charset="0"/>
                        </a:rPr>
                        <a:t>Kilitleme sistemi ve göz koruması gerekir.</a:t>
                      </a:r>
                    </a:p>
                  </a:txBody>
                  <a:tcPr anchor="ctr"/>
                </a:tc>
              </a:tr>
              <a:tr h="772039">
                <a:tc>
                  <a:txBody>
                    <a:bodyPr/>
                    <a:lstStyle/>
                    <a:p>
                      <a:pPr algn="l"/>
                      <a:r>
                        <a:rPr lang="tr-TR" b="1" i="1" dirty="0" smtClean="0">
                          <a:latin typeface="Cambria" pitchFamily="18" charset="0"/>
                          <a:cs typeface="Calibri" pitchFamily="34" charset="0"/>
                        </a:rPr>
                        <a:t>Sınıf 4</a:t>
                      </a:r>
                      <a:endParaRPr lang="tr-TR" b="1" i="1" dirty="0"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1800" b="0" i="1" dirty="0" smtClean="0">
                          <a:latin typeface="Calibri" pitchFamily="34" charset="0"/>
                          <a:cs typeface="Calibri" pitchFamily="34" charset="0"/>
                        </a:rPr>
                        <a:t>3 B üzerinde güce sahip bütün lazerler bu sınıfa girer. Mutlaka kilitleme sistemi olmalıdır.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RADYASYON SINIFLAMASI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4026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508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Mühendislik Önlemleri Öncelik Olmalı;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2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853200" lvl="2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Uygun işaretleme</a:t>
            </a:r>
          </a:p>
          <a:p>
            <a:pPr marL="1465200" lvl="4" indent="-324000">
              <a:spcAft>
                <a:spcPts val="0"/>
              </a:spcAft>
              <a:buClr>
                <a:srgbClr val="292929"/>
              </a:buClr>
              <a:buFont typeface="+mj-lt"/>
              <a:buAutoNum type="alphaLcParenR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Sınıf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 ve daha üzerinde </a:t>
            </a:r>
          </a:p>
          <a:p>
            <a:pPr marL="853200" lvl="2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Uygun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göz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koruması</a:t>
            </a:r>
          </a:p>
          <a:p>
            <a:pPr marL="1465200" lvl="4" indent="-324000">
              <a:spcAft>
                <a:spcPts val="0"/>
              </a:spcAft>
              <a:buClr>
                <a:srgbClr val="292929"/>
              </a:buClr>
              <a:buFont typeface="+mj-lt"/>
              <a:buAutoNum type="alphaLcParenR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Sınıf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 ten itibaren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kullanılmalı</a:t>
            </a:r>
          </a:p>
          <a:p>
            <a:pPr marL="853200" lvl="2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Cilt koruması</a:t>
            </a:r>
          </a:p>
          <a:p>
            <a:pPr marL="1465200" lvl="4" indent="-324000">
              <a:spcAft>
                <a:spcPts val="0"/>
              </a:spcAft>
              <a:buClr>
                <a:srgbClr val="292929"/>
              </a:buClr>
              <a:buFont typeface="+mj-lt"/>
              <a:buAutoNum type="alphaLcParenR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Kıyafetler (sınıf 4 için yanmaz olmalı)</a:t>
            </a:r>
          </a:p>
          <a:p>
            <a:pPr marL="1465200" lvl="4" indent="-324000">
              <a:spcAft>
                <a:spcPts val="0"/>
              </a:spcAft>
              <a:buClr>
                <a:srgbClr val="292929"/>
              </a:buClr>
              <a:buFont typeface="+mj-lt"/>
              <a:buAutoNum type="alphaLcParenR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Eldivenler (sık dokuma ve 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opak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olmalı)</a:t>
            </a:r>
          </a:p>
          <a:p>
            <a:pPr marL="1465200" lvl="4" indent="-324000">
              <a:spcAft>
                <a:spcPts val="0"/>
              </a:spcAft>
              <a:buClr>
                <a:srgbClr val="292929"/>
              </a:buClr>
              <a:buFont typeface="+mj-lt"/>
              <a:buAutoNum type="alphaLcParenR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Koruyucu kremler kullanılmalı</a:t>
            </a:r>
          </a:p>
          <a:p>
            <a:pPr marL="853200" lvl="2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Bariyerler</a:t>
            </a:r>
          </a:p>
          <a:p>
            <a:pPr marL="853200" lvl="2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Havalandırma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(zorlu emiş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…)</a:t>
            </a:r>
          </a:p>
          <a:p>
            <a:pPr marL="853200" lvl="2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Diğerleri 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166" y="1342"/>
            <a:chExt cx="934" cy="934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66" y="1342"/>
              <a:ext cx="934" cy="934"/>
              <a:chOff x="1710" y="1035"/>
              <a:chExt cx="2316" cy="2316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3600000">
                <a:off x="1710" y="1035"/>
                <a:ext cx="2316" cy="2316"/>
                <a:chOff x="1710" y="1035"/>
                <a:chExt cx="2316" cy="2316"/>
              </a:xfrm>
            </p:grpSpPr>
            <p:sp>
              <p:nvSpPr>
                <p:cNvPr id="25624" name="Freeform 11"/>
                <p:cNvSpPr>
                  <a:spLocks/>
                </p:cNvSpPr>
                <p:nvPr/>
              </p:nvSpPr>
              <p:spPr bwMode="gray">
                <a:xfrm>
                  <a:off x="2866" y="1599"/>
                  <a:ext cx="1160" cy="1752"/>
                </a:xfrm>
                <a:custGeom>
                  <a:avLst/>
                  <a:gdLst>
                    <a:gd name="T0" fmla="*/ 688 w 794"/>
                    <a:gd name="T1" fmla="*/ 9 h 1200"/>
                    <a:gd name="T2" fmla="*/ 602 w 794"/>
                    <a:gd name="T3" fmla="*/ 59 h 1200"/>
                    <a:gd name="T4" fmla="*/ 598 w 794"/>
                    <a:gd name="T5" fmla="*/ 57 h 1200"/>
                    <a:gd name="T6" fmla="*/ 592 w 794"/>
                    <a:gd name="T7" fmla="*/ 40 h 1200"/>
                    <a:gd name="T8" fmla="*/ 589 w 794"/>
                    <a:gd name="T9" fmla="*/ 19 h 1200"/>
                    <a:gd name="T10" fmla="*/ 548 w 794"/>
                    <a:gd name="T11" fmla="*/ 8 h 1200"/>
                    <a:gd name="T12" fmla="*/ 537 w 794"/>
                    <a:gd name="T13" fmla="*/ 49 h 1200"/>
                    <a:gd name="T14" fmla="*/ 553 w 794"/>
                    <a:gd name="T15" fmla="*/ 62 h 1200"/>
                    <a:gd name="T16" fmla="*/ 553 w 794"/>
                    <a:gd name="T17" fmla="*/ 62 h 1200"/>
                    <a:gd name="T18" fmla="*/ 565 w 794"/>
                    <a:gd name="T19" fmla="*/ 76 h 1200"/>
                    <a:gd name="T20" fmla="*/ 565 w 794"/>
                    <a:gd name="T21" fmla="*/ 80 h 1200"/>
                    <a:gd name="T22" fmla="*/ 477 w 794"/>
                    <a:gd name="T23" fmla="*/ 131 h 1200"/>
                    <a:gd name="T24" fmla="*/ 551 w 794"/>
                    <a:gd name="T25" fmla="*/ 406 h 1200"/>
                    <a:gd name="T26" fmla="*/ 477 w 794"/>
                    <a:gd name="T27" fmla="*/ 681 h 1200"/>
                    <a:gd name="T28" fmla="*/ 0 w 794"/>
                    <a:gd name="T29" fmla="*/ 957 h 1200"/>
                    <a:gd name="T30" fmla="*/ 0 w 794"/>
                    <a:gd name="T31" fmla="*/ 1047 h 1200"/>
                    <a:gd name="T32" fmla="*/ 0 w 794"/>
                    <a:gd name="T33" fmla="*/ 1058 h 1200"/>
                    <a:gd name="T34" fmla="*/ 4 w 794"/>
                    <a:gd name="T35" fmla="*/ 1060 h 1200"/>
                    <a:gd name="T36" fmla="*/ 22 w 794"/>
                    <a:gd name="T37" fmla="*/ 1056 h 1200"/>
                    <a:gd name="T38" fmla="*/ 22 w 794"/>
                    <a:gd name="T39" fmla="*/ 1056 h 1200"/>
                    <a:gd name="T40" fmla="*/ 42 w 794"/>
                    <a:gd name="T41" fmla="*/ 1049 h 1200"/>
                    <a:gd name="T42" fmla="*/ 71 w 794"/>
                    <a:gd name="T43" fmla="*/ 1079 h 1200"/>
                    <a:gd name="T44" fmla="*/ 42 w 794"/>
                    <a:gd name="T45" fmla="*/ 1110 h 1200"/>
                    <a:gd name="T46" fmla="*/ 22 w 794"/>
                    <a:gd name="T47" fmla="*/ 1102 h 1200"/>
                    <a:gd name="T48" fmla="*/ 4 w 794"/>
                    <a:gd name="T49" fmla="*/ 1099 h 1200"/>
                    <a:gd name="T50" fmla="*/ 0 w 794"/>
                    <a:gd name="T51" fmla="*/ 1101 h 1200"/>
                    <a:gd name="T52" fmla="*/ 0 w 794"/>
                    <a:gd name="T53" fmla="*/ 1108 h 1200"/>
                    <a:gd name="T54" fmla="*/ 0 w 794"/>
                    <a:gd name="T55" fmla="*/ 1200 h 1200"/>
                    <a:gd name="T56" fmla="*/ 688 w 794"/>
                    <a:gd name="T57" fmla="*/ 803 h 1200"/>
                    <a:gd name="T58" fmla="*/ 794 w 794"/>
                    <a:gd name="T59" fmla="*/ 406 h 1200"/>
                    <a:gd name="T60" fmla="*/ 688 w 794"/>
                    <a:gd name="T61" fmla="*/ 9 h 12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794"/>
                    <a:gd name="T94" fmla="*/ 0 h 1200"/>
                    <a:gd name="T95" fmla="*/ 794 w 794"/>
                    <a:gd name="T96" fmla="*/ 1200 h 120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794" h="1200">
                      <a:moveTo>
                        <a:pt x="688" y="9"/>
                      </a:move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58"/>
                        <a:pt x="600" y="58"/>
                        <a:pt x="598" y="57"/>
                      </a:cubicBezTo>
                      <a:cubicBezTo>
                        <a:pt x="593" y="53"/>
                        <a:pt x="590" y="45"/>
                        <a:pt x="592" y="40"/>
                      </a:cubicBezTo>
                      <a:cubicBezTo>
                        <a:pt x="594" y="33"/>
                        <a:pt x="593" y="25"/>
                        <a:pt x="589" y="19"/>
                      </a:cubicBezTo>
                      <a:cubicBezTo>
                        <a:pt x="581" y="5"/>
                        <a:pt x="563" y="0"/>
                        <a:pt x="548" y="8"/>
                      </a:cubicBezTo>
                      <a:cubicBezTo>
                        <a:pt x="534" y="17"/>
                        <a:pt x="529" y="35"/>
                        <a:pt x="537" y="49"/>
                      </a:cubicBezTo>
                      <a:cubicBezTo>
                        <a:pt x="540" y="56"/>
                        <a:pt x="546" y="60"/>
                        <a:pt x="553" y="62"/>
                      </a:cubicBezTo>
                      <a:cubicBezTo>
                        <a:pt x="553" y="62"/>
                        <a:pt x="553" y="62"/>
                        <a:pt x="553" y="62"/>
                      </a:cubicBezTo>
                      <a:cubicBezTo>
                        <a:pt x="559" y="63"/>
                        <a:pt x="564" y="69"/>
                        <a:pt x="565" y="76"/>
                      </a:cubicBezTo>
                      <a:cubicBezTo>
                        <a:pt x="565" y="78"/>
                        <a:pt x="565" y="79"/>
                        <a:pt x="565" y="80"/>
                      </a:cubicBezTo>
                      <a:cubicBezTo>
                        <a:pt x="477" y="131"/>
                        <a:pt x="477" y="131"/>
                        <a:pt x="477" y="131"/>
                      </a:cubicBezTo>
                      <a:cubicBezTo>
                        <a:pt x="524" y="212"/>
                        <a:pt x="551" y="306"/>
                        <a:pt x="551" y="406"/>
                      </a:cubicBezTo>
                      <a:cubicBezTo>
                        <a:pt x="551" y="507"/>
                        <a:pt x="524" y="601"/>
                        <a:pt x="477" y="681"/>
                      </a:cubicBezTo>
                      <a:cubicBezTo>
                        <a:pt x="382" y="846"/>
                        <a:pt x="204" y="957"/>
                        <a:pt x="0" y="957"/>
                      </a:cubicBezTo>
                      <a:cubicBezTo>
                        <a:pt x="0" y="1047"/>
                        <a:pt x="0" y="1047"/>
                        <a:pt x="0" y="1047"/>
                      </a:cubicBezTo>
                      <a:cubicBezTo>
                        <a:pt x="0" y="1058"/>
                        <a:pt x="0" y="1058"/>
                        <a:pt x="0" y="1058"/>
                      </a:cubicBezTo>
                      <a:cubicBezTo>
                        <a:pt x="2" y="1058"/>
                        <a:pt x="3" y="1059"/>
                        <a:pt x="4" y="1060"/>
                      </a:cubicBezTo>
                      <a:cubicBezTo>
                        <a:pt x="10" y="1063"/>
                        <a:pt x="18" y="1061"/>
                        <a:pt x="22" y="1056"/>
                      </a:cubicBezTo>
                      <a:cubicBezTo>
                        <a:pt x="22" y="1056"/>
                        <a:pt x="22" y="1056"/>
                        <a:pt x="22" y="1056"/>
                      </a:cubicBezTo>
                      <a:cubicBezTo>
                        <a:pt x="27" y="1052"/>
                        <a:pt x="34" y="1049"/>
                        <a:pt x="42" y="1049"/>
                      </a:cubicBezTo>
                      <a:cubicBezTo>
                        <a:pt x="58" y="1049"/>
                        <a:pt x="71" y="1063"/>
                        <a:pt x="71" y="1079"/>
                      </a:cubicBezTo>
                      <a:cubicBezTo>
                        <a:pt x="71" y="1096"/>
                        <a:pt x="58" y="1110"/>
                        <a:pt x="42" y="1110"/>
                      </a:cubicBezTo>
                      <a:cubicBezTo>
                        <a:pt x="34" y="1110"/>
                        <a:pt x="27" y="1107"/>
                        <a:pt x="22" y="1102"/>
                      </a:cubicBezTo>
                      <a:cubicBezTo>
                        <a:pt x="18" y="1097"/>
                        <a:pt x="10" y="1096"/>
                        <a:pt x="4" y="1099"/>
                      </a:cubicBezTo>
                      <a:cubicBezTo>
                        <a:pt x="3" y="1099"/>
                        <a:pt x="2" y="1100"/>
                        <a:pt x="0" y="1101"/>
                      </a:cubicBezTo>
                      <a:cubicBezTo>
                        <a:pt x="0" y="1108"/>
                        <a:pt x="0" y="1108"/>
                        <a:pt x="0" y="1108"/>
                      </a:cubicBezTo>
                      <a:cubicBezTo>
                        <a:pt x="0" y="1200"/>
                        <a:pt x="0" y="1200"/>
                        <a:pt x="0" y="1200"/>
                      </a:cubicBezTo>
                      <a:cubicBezTo>
                        <a:pt x="294" y="1200"/>
                        <a:pt x="551" y="1040"/>
                        <a:pt x="688" y="803"/>
                      </a:cubicBezTo>
                      <a:cubicBezTo>
                        <a:pt x="755" y="686"/>
                        <a:pt x="794" y="551"/>
                        <a:pt x="794" y="406"/>
                      </a:cubicBezTo>
                      <a:cubicBezTo>
                        <a:pt x="794" y="262"/>
                        <a:pt x="755" y="126"/>
                        <a:pt x="688" y="9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5" name="Freeform 12"/>
                <p:cNvSpPr>
                  <a:spLocks/>
                </p:cNvSpPr>
                <p:nvPr/>
              </p:nvSpPr>
              <p:spPr bwMode="gray">
                <a:xfrm>
                  <a:off x="1710" y="1612"/>
                  <a:ext cx="1262" cy="1739"/>
                </a:xfrm>
                <a:custGeom>
                  <a:avLst/>
                  <a:gdLst>
                    <a:gd name="T0" fmla="*/ 835 w 864"/>
                    <a:gd name="T1" fmla="*/ 1040 h 1191"/>
                    <a:gd name="T2" fmla="*/ 815 w 864"/>
                    <a:gd name="T3" fmla="*/ 1047 h 1191"/>
                    <a:gd name="T4" fmla="*/ 815 w 864"/>
                    <a:gd name="T5" fmla="*/ 1047 h 1191"/>
                    <a:gd name="T6" fmla="*/ 797 w 864"/>
                    <a:gd name="T7" fmla="*/ 1051 h 1191"/>
                    <a:gd name="T8" fmla="*/ 793 w 864"/>
                    <a:gd name="T9" fmla="*/ 1049 h 1191"/>
                    <a:gd name="T10" fmla="*/ 793 w 864"/>
                    <a:gd name="T11" fmla="*/ 1038 h 1191"/>
                    <a:gd name="T12" fmla="*/ 793 w 864"/>
                    <a:gd name="T13" fmla="*/ 948 h 1191"/>
                    <a:gd name="T14" fmla="*/ 317 w 864"/>
                    <a:gd name="T15" fmla="*/ 672 h 1191"/>
                    <a:gd name="T16" fmla="*/ 243 w 864"/>
                    <a:gd name="T17" fmla="*/ 397 h 1191"/>
                    <a:gd name="T18" fmla="*/ 317 w 864"/>
                    <a:gd name="T19" fmla="*/ 122 h 1191"/>
                    <a:gd name="T20" fmla="*/ 231 w 864"/>
                    <a:gd name="T21" fmla="*/ 73 h 1191"/>
                    <a:gd name="T22" fmla="*/ 228 w 864"/>
                    <a:gd name="T23" fmla="*/ 75 h 1191"/>
                    <a:gd name="T24" fmla="*/ 221 w 864"/>
                    <a:gd name="T25" fmla="*/ 92 h 1191"/>
                    <a:gd name="T26" fmla="*/ 221 w 864"/>
                    <a:gd name="T27" fmla="*/ 92 h 1191"/>
                    <a:gd name="T28" fmla="*/ 218 w 864"/>
                    <a:gd name="T29" fmla="*/ 113 h 1191"/>
                    <a:gd name="T30" fmla="*/ 177 w 864"/>
                    <a:gd name="T31" fmla="*/ 123 h 1191"/>
                    <a:gd name="T32" fmla="*/ 166 w 864"/>
                    <a:gd name="T33" fmla="*/ 82 h 1191"/>
                    <a:gd name="T34" fmla="*/ 182 w 864"/>
                    <a:gd name="T35" fmla="*/ 69 h 1191"/>
                    <a:gd name="T36" fmla="*/ 194 w 864"/>
                    <a:gd name="T37" fmla="*/ 55 h 1191"/>
                    <a:gd name="T38" fmla="*/ 194 w 864"/>
                    <a:gd name="T39" fmla="*/ 51 h 1191"/>
                    <a:gd name="T40" fmla="*/ 106 w 864"/>
                    <a:gd name="T41" fmla="*/ 0 h 1191"/>
                    <a:gd name="T42" fmla="*/ 0 w 864"/>
                    <a:gd name="T43" fmla="*/ 397 h 1191"/>
                    <a:gd name="T44" fmla="*/ 106 w 864"/>
                    <a:gd name="T45" fmla="*/ 794 h 1191"/>
                    <a:gd name="T46" fmla="*/ 793 w 864"/>
                    <a:gd name="T47" fmla="*/ 1191 h 1191"/>
                    <a:gd name="T48" fmla="*/ 793 w 864"/>
                    <a:gd name="T49" fmla="*/ 1099 h 1191"/>
                    <a:gd name="T50" fmla="*/ 793 w 864"/>
                    <a:gd name="T51" fmla="*/ 1092 h 1191"/>
                    <a:gd name="T52" fmla="*/ 797 w 864"/>
                    <a:gd name="T53" fmla="*/ 1090 h 1191"/>
                    <a:gd name="T54" fmla="*/ 815 w 864"/>
                    <a:gd name="T55" fmla="*/ 1093 h 1191"/>
                    <a:gd name="T56" fmla="*/ 835 w 864"/>
                    <a:gd name="T57" fmla="*/ 1101 h 1191"/>
                    <a:gd name="T58" fmla="*/ 864 w 864"/>
                    <a:gd name="T59" fmla="*/ 1070 h 1191"/>
                    <a:gd name="T60" fmla="*/ 835 w 864"/>
                    <a:gd name="T61" fmla="*/ 1040 h 119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864"/>
                    <a:gd name="T94" fmla="*/ 0 h 1191"/>
                    <a:gd name="T95" fmla="*/ 864 w 864"/>
                    <a:gd name="T96" fmla="*/ 1191 h 119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864" h="1191">
                      <a:moveTo>
                        <a:pt x="835" y="1040"/>
                      </a:moveTo>
                      <a:cubicBezTo>
                        <a:pt x="827" y="1040"/>
                        <a:pt x="820" y="1043"/>
                        <a:pt x="815" y="1047"/>
                      </a:cubicBezTo>
                      <a:cubicBezTo>
                        <a:pt x="815" y="1047"/>
                        <a:pt x="815" y="1047"/>
                        <a:pt x="815" y="1047"/>
                      </a:cubicBezTo>
                      <a:cubicBezTo>
                        <a:pt x="811" y="1052"/>
                        <a:pt x="803" y="1054"/>
                        <a:pt x="797" y="1051"/>
                      </a:cubicBezTo>
                      <a:cubicBezTo>
                        <a:pt x="796" y="1050"/>
                        <a:pt x="795" y="1049"/>
                        <a:pt x="793" y="1049"/>
                      </a:cubicBezTo>
                      <a:cubicBezTo>
                        <a:pt x="793" y="1038"/>
                        <a:pt x="793" y="1038"/>
                        <a:pt x="793" y="1038"/>
                      </a:cubicBezTo>
                      <a:cubicBezTo>
                        <a:pt x="793" y="948"/>
                        <a:pt x="793" y="948"/>
                        <a:pt x="793" y="948"/>
                      </a:cubicBezTo>
                      <a:cubicBezTo>
                        <a:pt x="590" y="948"/>
                        <a:pt x="412" y="837"/>
                        <a:pt x="317" y="672"/>
                      </a:cubicBezTo>
                      <a:cubicBezTo>
                        <a:pt x="270" y="592"/>
                        <a:pt x="243" y="498"/>
                        <a:pt x="243" y="397"/>
                      </a:cubicBezTo>
                      <a:cubicBezTo>
                        <a:pt x="243" y="297"/>
                        <a:pt x="270" y="203"/>
                        <a:pt x="317" y="122"/>
                      </a:cubicBezTo>
                      <a:cubicBezTo>
                        <a:pt x="231" y="73"/>
                        <a:pt x="231" y="73"/>
                        <a:pt x="231" y="73"/>
                      </a:cubicBezTo>
                      <a:cubicBezTo>
                        <a:pt x="230" y="73"/>
                        <a:pt x="229" y="74"/>
                        <a:pt x="228" y="75"/>
                      </a:cubicBezTo>
                      <a:cubicBezTo>
                        <a:pt x="222" y="79"/>
                        <a:pt x="219" y="86"/>
                        <a:pt x="221" y="92"/>
                      </a:cubicBezTo>
                      <a:cubicBezTo>
                        <a:pt x="221" y="92"/>
                        <a:pt x="221" y="92"/>
                        <a:pt x="221" y="92"/>
                      </a:cubicBezTo>
                      <a:cubicBezTo>
                        <a:pt x="223" y="99"/>
                        <a:pt x="222" y="106"/>
                        <a:pt x="218" y="113"/>
                      </a:cubicBezTo>
                      <a:cubicBezTo>
                        <a:pt x="210" y="127"/>
                        <a:pt x="192" y="131"/>
                        <a:pt x="177" y="123"/>
                      </a:cubicBezTo>
                      <a:cubicBezTo>
                        <a:pt x="163" y="115"/>
                        <a:pt x="158" y="96"/>
                        <a:pt x="166" y="82"/>
                      </a:cubicBezTo>
                      <a:cubicBezTo>
                        <a:pt x="169" y="76"/>
                        <a:pt x="175" y="71"/>
                        <a:pt x="182" y="69"/>
                      </a:cubicBezTo>
                      <a:cubicBezTo>
                        <a:pt x="188" y="68"/>
                        <a:pt x="193" y="62"/>
                        <a:pt x="194" y="55"/>
                      </a:cubicBezTo>
                      <a:cubicBezTo>
                        <a:pt x="194" y="54"/>
                        <a:pt x="194" y="52"/>
                        <a:pt x="194" y="51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38" y="117"/>
                        <a:pt x="0" y="253"/>
                        <a:pt x="0" y="397"/>
                      </a:cubicBezTo>
                      <a:cubicBezTo>
                        <a:pt x="0" y="542"/>
                        <a:pt x="38" y="677"/>
                        <a:pt x="106" y="794"/>
                      </a:cubicBezTo>
                      <a:cubicBezTo>
                        <a:pt x="243" y="1031"/>
                        <a:pt x="500" y="1191"/>
                        <a:pt x="793" y="1191"/>
                      </a:cubicBezTo>
                      <a:cubicBezTo>
                        <a:pt x="793" y="1099"/>
                        <a:pt x="793" y="1099"/>
                        <a:pt x="793" y="1099"/>
                      </a:cubicBezTo>
                      <a:cubicBezTo>
                        <a:pt x="793" y="1092"/>
                        <a:pt x="793" y="1092"/>
                        <a:pt x="793" y="1092"/>
                      </a:cubicBezTo>
                      <a:cubicBezTo>
                        <a:pt x="795" y="1091"/>
                        <a:pt x="796" y="1090"/>
                        <a:pt x="797" y="1090"/>
                      </a:cubicBezTo>
                      <a:cubicBezTo>
                        <a:pt x="803" y="1087"/>
                        <a:pt x="811" y="1088"/>
                        <a:pt x="815" y="1093"/>
                      </a:cubicBezTo>
                      <a:cubicBezTo>
                        <a:pt x="820" y="1098"/>
                        <a:pt x="827" y="1101"/>
                        <a:pt x="835" y="1101"/>
                      </a:cubicBezTo>
                      <a:cubicBezTo>
                        <a:pt x="851" y="1101"/>
                        <a:pt x="864" y="1087"/>
                        <a:pt x="864" y="1070"/>
                      </a:cubicBezTo>
                      <a:cubicBezTo>
                        <a:pt x="864" y="1054"/>
                        <a:pt x="851" y="1040"/>
                        <a:pt x="835" y="1040"/>
                      </a:cubicBezTo>
                      <a:close/>
                    </a:path>
                  </a:pathLst>
                </a:custGeom>
                <a:solidFill>
                  <a:srgbClr val="A90404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6" name="Freeform 13"/>
                <p:cNvSpPr>
                  <a:spLocks/>
                </p:cNvSpPr>
                <p:nvPr/>
              </p:nvSpPr>
              <p:spPr bwMode="gray">
                <a:xfrm>
                  <a:off x="1862" y="1035"/>
                  <a:ext cx="2010" cy="768"/>
                </a:xfrm>
                <a:custGeom>
                  <a:avLst/>
                  <a:gdLst>
                    <a:gd name="T0" fmla="*/ 1164 w 1375"/>
                    <a:gd name="T1" fmla="*/ 518 h 527"/>
                    <a:gd name="T2" fmla="*/ 1252 w 1375"/>
                    <a:gd name="T3" fmla="*/ 467 h 527"/>
                    <a:gd name="T4" fmla="*/ 1252 w 1375"/>
                    <a:gd name="T5" fmla="*/ 463 h 527"/>
                    <a:gd name="T6" fmla="*/ 1240 w 1375"/>
                    <a:gd name="T7" fmla="*/ 449 h 527"/>
                    <a:gd name="T8" fmla="*/ 1240 w 1375"/>
                    <a:gd name="T9" fmla="*/ 449 h 527"/>
                    <a:gd name="T10" fmla="*/ 1224 w 1375"/>
                    <a:gd name="T11" fmla="*/ 436 h 527"/>
                    <a:gd name="T12" fmla="*/ 1235 w 1375"/>
                    <a:gd name="T13" fmla="*/ 395 h 527"/>
                    <a:gd name="T14" fmla="*/ 1276 w 1375"/>
                    <a:gd name="T15" fmla="*/ 406 h 527"/>
                    <a:gd name="T16" fmla="*/ 1279 w 1375"/>
                    <a:gd name="T17" fmla="*/ 427 h 527"/>
                    <a:gd name="T18" fmla="*/ 1285 w 1375"/>
                    <a:gd name="T19" fmla="*/ 444 h 527"/>
                    <a:gd name="T20" fmla="*/ 1289 w 1375"/>
                    <a:gd name="T21" fmla="*/ 446 h 527"/>
                    <a:gd name="T22" fmla="*/ 1375 w 1375"/>
                    <a:gd name="T23" fmla="*/ 396 h 527"/>
                    <a:gd name="T24" fmla="*/ 687 w 1375"/>
                    <a:gd name="T25" fmla="*/ 0 h 527"/>
                    <a:gd name="T26" fmla="*/ 0 w 1375"/>
                    <a:gd name="T27" fmla="*/ 396 h 527"/>
                    <a:gd name="T28" fmla="*/ 88 w 1375"/>
                    <a:gd name="T29" fmla="*/ 447 h 527"/>
                    <a:gd name="T30" fmla="*/ 88 w 1375"/>
                    <a:gd name="T31" fmla="*/ 451 h 527"/>
                    <a:gd name="T32" fmla="*/ 76 w 1375"/>
                    <a:gd name="T33" fmla="*/ 465 h 527"/>
                    <a:gd name="T34" fmla="*/ 60 w 1375"/>
                    <a:gd name="T35" fmla="*/ 478 h 527"/>
                    <a:gd name="T36" fmla="*/ 71 w 1375"/>
                    <a:gd name="T37" fmla="*/ 519 h 527"/>
                    <a:gd name="T38" fmla="*/ 112 w 1375"/>
                    <a:gd name="T39" fmla="*/ 509 h 527"/>
                    <a:gd name="T40" fmla="*/ 115 w 1375"/>
                    <a:gd name="T41" fmla="*/ 488 h 527"/>
                    <a:gd name="T42" fmla="*/ 115 w 1375"/>
                    <a:gd name="T43" fmla="*/ 488 h 527"/>
                    <a:gd name="T44" fmla="*/ 122 w 1375"/>
                    <a:gd name="T45" fmla="*/ 471 h 527"/>
                    <a:gd name="T46" fmla="*/ 125 w 1375"/>
                    <a:gd name="T47" fmla="*/ 469 h 527"/>
                    <a:gd name="T48" fmla="*/ 211 w 1375"/>
                    <a:gd name="T49" fmla="*/ 518 h 527"/>
                    <a:gd name="T50" fmla="*/ 687 w 1375"/>
                    <a:gd name="T51" fmla="*/ 243 h 527"/>
                    <a:gd name="T52" fmla="*/ 1164 w 1375"/>
                    <a:gd name="T53" fmla="*/ 518 h 52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375"/>
                    <a:gd name="T82" fmla="*/ 0 h 527"/>
                    <a:gd name="T83" fmla="*/ 1375 w 1375"/>
                    <a:gd name="T84" fmla="*/ 527 h 52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375" h="527">
                      <a:moveTo>
                        <a:pt x="1164" y="518"/>
                      </a:moveTo>
                      <a:cubicBezTo>
                        <a:pt x="1252" y="467"/>
                        <a:pt x="1252" y="467"/>
                        <a:pt x="1252" y="467"/>
                      </a:cubicBezTo>
                      <a:cubicBezTo>
                        <a:pt x="1252" y="466"/>
                        <a:pt x="1252" y="465"/>
                        <a:pt x="1252" y="463"/>
                      </a:cubicBezTo>
                      <a:cubicBezTo>
                        <a:pt x="1251" y="456"/>
                        <a:pt x="1246" y="450"/>
                        <a:pt x="1240" y="449"/>
                      </a:cubicBezTo>
                      <a:cubicBezTo>
                        <a:pt x="1240" y="449"/>
                        <a:pt x="1240" y="449"/>
                        <a:pt x="1240" y="449"/>
                      </a:cubicBezTo>
                      <a:cubicBezTo>
                        <a:pt x="1233" y="447"/>
                        <a:pt x="1227" y="443"/>
                        <a:pt x="1224" y="436"/>
                      </a:cubicBezTo>
                      <a:cubicBezTo>
                        <a:pt x="1216" y="422"/>
                        <a:pt x="1221" y="404"/>
                        <a:pt x="1235" y="395"/>
                      </a:cubicBezTo>
                      <a:cubicBezTo>
                        <a:pt x="1250" y="387"/>
                        <a:pt x="1268" y="392"/>
                        <a:pt x="1276" y="406"/>
                      </a:cubicBezTo>
                      <a:cubicBezTo>
                        <a:pt x="1280" y="412"/>
                        <a:pt x="1281" y="420"/>
                        <a:pt x="1279" y="427"/>
                      </a:cubicBezTo>
                      <a:cubicBezTo>
                        <a:pt x="1277" y="432"/>
                        <a:pt x="1280" y="440"/>
                        <a:pt x="1285" y="444"/>
                      </a:cubicBezTo>
                      <a:cubicBezTo>
                        <a:pt x="1287" y="445"/>
                        <a:pt x="1288" y="445"/>
                        <a:pt x="1289" y="446"/>
                      </a:cubicBezTo>
                      <a:cubicBezTo>
                        <a:pt x="1375" y="396"/>
                        <a:pt x="1375" y="396"/>
                        <a:pt x="1375" y="396"/>
                      </a:cubicBezTo>
                      <a:cubicBezTo>
                        <a:pt x="1238" y="159"/>
                        <a:pt x="981" y="0"/>
                        <a:pt x="687" y="0"/>
                      </a:cubicBezTo>
                      <a:cubicBezTo>
                        <a:pt x="394" y="0"/>
                        <a:pt x="137" y="159"/>
                        <a:pt x="0" y="396"/>
                      </a:cubicBezTo>
                      <a:cubicBezTo>
                        <a:pt x="88" y="447"/>
                        <a:pt x="88" y="447"/>
                        <a:pt x="88" y="447"/>
                      </a:cubicBezTo>
                      <a:cubicBezTo>
                        <a:pt x="88" y="448"/>
                        <a:pt x="88" y="450"/>
                        <a:pt x="88" y="451"/>
                      </a:cubicBezTo>
                      <a:cubicBezTo>
                        <a:pt x="87" y="458"/>
                        <a:pt x="82" y="464"/>
                        <a:pt x="76" y="465"/>
                      </a:cubicBezTo>
                      <a:cubicBezTo>
                        <a:pt x="69" y="467"/>
                        <a:pt x="63" y="472"/>
                        <a:pt x="60" y="478"/>
                      </a:cubicBezTo>
                      <a:cubicBezTo>
                        <a:pt x="52" y="492"/>
                        <a:pt x="57" y="511"/>
                        <a:pt x="71" y="519"/>
                      </a:cubicBezTo>
                      <a:cubicBezTo>
                        <a:pt x="86" y="527"/>
                        <a:pt x="104" y="523"/>
                        <a:pt x="112" y="509"/>
                      </a:cubicBezTo>
                      <a:cubicBezTo>
                        <a:pt x="116" y="502"/>
                        <a:pt x="117" y="495"/>
                        <a:pt x="115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3" y="482"/>
                        <a:pt x="116" y="475"/>
                        <a:pt x="122" y="471"/>
                      </a:cubicBezTo>
                      <a:cubicBezTo>
                        <a:pt x="123" y="470"/>
                        <a:pt x="124" y="469"/>
                        <a:pt x="125" y="469"/>
                      </a:cubicBezTo>
                      <a:cubicBezTo>
                        <a:pt x="211" y="518"/>
                        <a:pt x="211" y="518"/>
                        <a:pt x="211" y="518"/>
                      </a:cubicBezTo>
                      <a:cubicBezTo>
                        <a:pt x="306" y="354"/>
                        <a:pt x="484" y="243"/>
                        <a:pt x="687" y="243"/>
                      </a:cubicBezTo>
                      <a:cubicBezTo>
                        <a:pt x="891" y="243"/>
                        <a:pt x="1069" y="354"/>
                        <a:pt x="1164" y="518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7200000">
                <a:off x="2059" y="1386"/>
                <a:ext cx="1616" cy="1614"/>
                <a:chOff x="2060" y="1387"/>
                <a:chExt cx="1616" cy="1614"/>
              </a:xfrm>
            </p:grpSpPr>
            <p:sp>
              <p:nvSpPr>
                <p:cNvPr id="25621" name="Freeform 15"/>
                <p:cNvSpPr>
                  <a:spLocks/>
                </p:cNvSpPr>
                <p:nvPr/>
              </p:nvSpPr>
              <p:spPr bwMode="gray">
                <a:xfrm>
                  <a:off x="2060" y="1387"/>
                  <a:ext cx="808" cy="1225"/>
                </a:xfrm>
                <a:custGeom>
                  <a:avLst/>
                  <a:gdLst>
                    <a:gd name="T0" fmla="*/ 550 w 550"/>
                    <a:gd name="T1" fmla="*/ 132 h 836"/>
                    <a:gd name="T2" fmla="*/ 547 w 550"/>
                    <a:gd name="T3" fmla="*/ 130 h 836"/>
                    <a:gd name="T4" fmla="*/ 529 w 550"/>
                    <a:gd name="T5" fmla="*/ 133 h 836"/>
                    <a:gd name="T6" fmla="*/ 529 w 550"/>
                    <a:gd name="T7" fmla="*/ 133 h 836"/>
                    <a:gd name="T8" fmla="*/ 509 w 550"/>
                    <a:gd name="T9" fmla="*/ 141 h 836"/>
                    <a:gd name="T10" fmla="*/ 480 w 550"/>
                    <a:gd name="T11" fmla="*/ 111 h 836"/>
                    <a:gd name="T12" fmla="*/ 509 w 550"/>
                    <a:gd name="T13" fmla="*/ 80 h 836"/>
                    <a:gd name="T14" fmla="*/ 529 w 550"/>
                    <a:gd name="T15" fmla="*/ 88 h 836"/>
                    <a:gd name="T16" fmla="*/ 547 w 550"/>
                    <a:gd name="T17" fmla="*/ 91 h 836"/>
                    <a:gd name="T18" fmla="*/ 550 w 550"/>
                    <a:gd name="T19" fmla="*/ 89 h 836"/>
                    <a:gd name="T20" fmla="*/ 550 w 550"/>
                    <a:gd name="T21" fmla="*/ 82 h 836"/>
                    <a:gd name="T22" fmla="*/ 550 w 550"/>
                    <a:gd name="T23" fmla="*/ 0 h 836"/>
                    <a:gd name="T24" fmla="*/ 0 w 550"/>
                    <a:gd name="T25" fmla="*/ 550 h 836"/>
                    <a:gd name="T26" fmla="*/ 74 w 550"/>
                    <a:gd name="T27" fmla="*/ 825 h 836"/>
                    <a:gd name="T28" fmla="*/ 153 w 550"/>
                    <a:gd name="T29" fmla="*/ 780 h 836"/>
                    <a:gd name="T30" fmla="*/ 158 w 550"/>
                    <a:gd name="T31" fmla="*/ 796 h 836"/>
                    <a:gd name="T32" fmla="*/ 161 w 550"/>
                    <a:gd name="T33" fmla="*/ 817 h 836"/>
                    <a:gd name="T34" fmla="*/ 202 w 550"/>
                    <a:gd name="T35" fmla="*/ 827 h 836"/>
                    <a:gd name="T36" fmla="*/ 214 w 550"/>
                    <a:gd name="T37" fmla="*/ 786 h 836"/>
                    <a:gd name="T38" fmla="*/ 198 w 550"/>
                    <a:gd name="T39" fmla="*/ 773 h 836"/>
                    <a:gd name="T40" fmla="*/ 198 w 550"/>
                    <a:gd name="T41" fmla="*/ 773 h 836"/>
                    <a:gd name="T42" fmla="*/ 186 w 550"/>
                    <a:gd name="T43" fmla="*/ 761 h 836"/>
                    <a:gd name="T44" fmla="*/ 266 w 550"/>
                    <a:gd name="T45" fmla="*/ 714 h 836"/>
                    <a:gd name="T46" fmla="*/ 222 w 550"/>
                    <a:gd name="T47" fmla="*/ 550 h 836"/>
                    <a:gd name="T48" fmla="*/ 550 w 550"/>
                    <a:gd name="T49" fmla="*/ 222 h 836"/>
                    <a:gd name="T50" fmla="*/ 550 w 550"/>
                    <a:gd name="T51" fmla="*/ 143 h 836"/>
                    <a:gd name="T52" fmla="*/ 550 w 550"/>
                    <a:gd name="T53" fmla="*/ 132 h 8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0"/>
                    <a:gd name="T82" fmla="*/ 0 h 836"/>
                    <a:gd name="T83" fmla="*/ 550 w 550"/>
                    <a:gd name="T84" fmla="*/ 836 h 8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0" h="836">
                      <a:moveTo>
                        <a:pt x="550" y="132"/>
                      </a:moveTo>
                      <a:cubicBezTo>
                        <a:pt x="549" y="131"/>
                        <a:pt x="548" y="131"/>
                        <a:pt x="547" y="130"/>
                      </a:cubicBezTo>
                      <a:cubicBezTo>
                        <a:pt x="540" y="127"/>
                        <a:pt x="533" y="129"/>
                        <a:pt x="529" y="133"/>
                      </a:cubicBezTo>
                      <a:cubicBezTo>
                        <a:pt x="529" y="133"/>
                        <a:pt x="529" y="133"/>
                        <a:pt x="529" y="133"/>
                      </a:cubicBezTo>
                      <a:cubicBezTo>
                        <a:pt x="523" y="138"/>
                        <a:pt x="517" y="141"/>
                        <a:pt x="509" y="141"/>
                      </a:cubicBezTo>
                      <a:cubicBezTo>
                        <a:pt x="493" y="141"/>
                        <a:pt x="480" y="127"/>
                        <a:pt x="480" y="111"/>
                      </a:cubicBezTo>
                      <a:cubicBezTo>
                        <a:pt x="480" y="94"/>
                        <a:pt x="493" y="80"/>
                        <a:pt x="509" y="80"/>
                      </a:cubicBezTo>
                      <a:cubicBezTo>
                        <a:pt x="517" y="80"/>
                        <a:pt x="524" y="83"/>
                        <a:pt x="529" y="88"/>
                      </a:cubicBezTo>
                      <a:cubicBezTo>
                        <a:pt x="533" y="93"/>
                        <a:pt x="540" y="94"/>
                        <a:pt x="547" y="91"/>
                      </a:cubicBezTo>
                      <a:cubicBezTo>
                        <a:pt x="548" y="91"/>
                        <a:pt x="549" y="90"/>
                        <a:pt x="550" y="89"/>
                      </a:cubicBezTo>
                      <a:cubicBezTo>
                        <a:pt x="550" y="82"/>
                        <a:pt x="550" y="82"/>
                        <a:pt x="550" y="82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246" y="0"/>
                        <a:pt x="0" y="246"/>
                        <a:pt x="0" y="550"/>
                      </a:cubicBezTo>
                      <a:cubicBezTo>
                        <a:pt x="0" y="651"/>
                        <a:pt x="27" y="745"/>
                        <a:pt x="74" y="825"/>
                      </a:cubicBezTo>
                      <a:cubicBezTo>
                        <a:pt x="153" y="780"/>
                        <a:pt x="153" y="780"/>
                        <a:pt x="153" y="780"/>
                      </a:cubicBezTo>
                      <a:cubicBezTo>
                        <a:pt x="158" y="784"/>
                        <a:pt x="160" y="791"/>
                        <a:pt x="158" y="796"/>
                      </a:cubicBezTo>
                      <a:cubicBezTo>
                        <a:pt x="157" y="803"/>
                        <a:pt x="158" y="810"/>
                        <a:pt x="161" y="817"/>
                      </a:cubicBezTo>
                      <a:cubicBezTo>
                        <a:pt x="170" y="831"/>
                        <a:pt x="188" y="836"/>
                        <a:pt x="202" y="827"/>
                      </a:cubicBezTo>
                      <a:cubicBezTo>
                        <a:pt x="217" y="819"/>
                        <a:pt x="222" y="801"/>
                        <a:pt x="214" y="786"/>
                      </a:cubicBezTo>
                      <a:cubicBezTo>
                        <a:pt x="210" y="780"/>
                        <a:pt x="204" y="776"/>
                        <a:pt x="198" y="773"/>
                      </a:cubicBezTo>
                      <a:cubicBezTo>
                        <a:pt x="198" y="773"/>
                        <a:pt x="198" y="773"/>
                        <a:pt x="198" y="773"/>
                      </a:cubicBezTo>
                      <a:cubicBezTo>
                        <a:pt x="192" y="772"/>
                        <a:pt x="187" y="767"/>
                        <a:pt x="186" y="761"/>
                      </a:cubicBezTo>
                      <a:cubicBezTo>
                        <a:pt x="266" y="714"/>
                        <a:pt x="266" y="714"/>
                        <a:pt x="266" y="714"/>
                      </a:cubicBezTo>
                      <a:cubicBezTo>
                        <a:pt x="238" y="666"/>
                        <a:pt x="222" y="610"/>
                        <a:pt x="222" y="550"/>
                      </a:cubicBezTo>
                      <a:cubicBezTo>
                        <a:pt x="222" y="369"/>
                        <a:pt x="369" y="222"/>
                        <a:pt x="550" y="222"/>
                      </a:cubicBezTo>
                      <a:cubicBezTo>
                        <a:pt x="550" y="143"/>
                        <a:pt x="550" y="143"/>
                        <a:pt x="550" y="143"/>
                      </a:cubicBezTo>
                      <a:lnTo>
                        <a:pt x="550" y="132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2" name="Freeform 16"/>
                <p:cNvSpPr>
                  <a:spLocks/>
                </p:cNvSpPr>
                <p:nvPr/>
              </p:nvSpPr>
              <p:spPr bwMode="gray">
                <a:xfrm>
                  <a:off x="2764" y="1387"/>
                  <a:ext cx="912" cy="1210"/>
                </a:xfrm>
                <a:custGeom>
                  <a:avLst/>
                  <a:gdLst>
                    <a:gd name="T0" fmla="*/ 70 w 621"/>
                    <a:gd name="T1" fmla="*/ 0 h 826"/>
                    <a:gd name="T2" fmla="*/ 70 w 621"/>
                    <a:gd name="T3" fmla="*/ 82 h 826"/>
                    <a:gd name="T4" fmla="*/ 70 w 621"/>
                    <a:gd name="T5" fmla="*/ 89 h 826"/>
                    <a:gd name="T6" fmla="*/ 67 w 621"/>
                    <a:gd name="T7" fmla="*/ 91 h 826"/>
                    <a:gd name="T8" fmla="*/ 49 w 621"/>
                    <a:gd name="T9" fmla="*/ 88 h 826"/>
                    <a:gd name="T10" fmla="*/ 29 w 621"/>
                    <a:gd name="T11" fmla="*/ 80 h 826"/>
                    <a:gd name="T12" fmla="*/ 0 w 621"/>
                    <a:gd name="T13" fmla="*/ 111 h 826"/>
                    <a:gd name="T14" fmla="*/ 29 w 621"/>
                    <a:gd name="T15" fmla="*/ 141 h 826"/>
                    <a:gd name="T16" fmla="*/ 49 w 621"/>
                    <a:gd name="T17" fmla="*/ 133 h 826"/>
                    <a:gd name="T18" fmla="*/ 49 w 621"/>
                    <a:gd name="T19" fmla="*/ 133 h 826"/>
                    <a:gd name="T20" fmla="*/ 67 w 621"/>
                    <a:gd name="T21" fmla="*/ 130 h 826"/>
                    <a:gd name="T22" fmla="*/ 70 w 621"/>
                    <a:gd name="T23" fmla="*/ 132 h 826"/>
                    <a:gd name="T24" fmla="*/ 70 w 621"/>
                    <a:gd name="T25" fmla="*/ 143 h 826"/>
                    <a:gd name="T26" fmla="*/ 70 w 621"/>
                    <a:gd name="T27" fmla="*/ 222 h 826"/>
                    <a:gd name="T28" fmla="*/ 70 w 621"/>
                    <a:gd name="T29" fmla="*/ 222 h 826"/>
                    <a:gd name="T30" fmla="*/ 398 w 621"/>
                    <a:gd name="T31" fmla="*/ 550 h 826"/>
                    <a:gd name="T32" fmla="*/ 354 w 621"/>
                    <a:gd name="T33" fmla="*/ 714 h 826"/>
                    <a:gd name="T34" fmla="*/ 433 w 621"/>
                    <a:gd name="T35" fmla="*/ 759 h 826"/>
                    <a:gd name="T36" fmla="*/ 436 w 621"/>
                    <a:gd name="T37" fmla="*/ 758 h 826"/>
                    <a:gd name="T38" fmla="*/ 443 w 621"/>
                    <a:gd name="T39" fmla="*/ 740 h 826"/>
                    <a:gd name="T40" fmla="*/ 443 w 621"/>
                    <a:gd name="T41" fmla="*/ 740 h 826"/>
                    <a:gd name="T42" fmla="*/ 446 w 621"/>
                    <a:gd name="T43" fmla="*/ 720 h 826"/>
                    <a:gd name="T44" fmla="*/ 487 w 621"/>
                    <a:gd name="T45" fmla="*/ 709 h 826"/>
                    <a:gd name="T46" fmla="*/ 498 w 621"/>
                    <a:gd name="T47" fmla="*/ 750 h 826"/>
                    <a:gd name="T48" fmla="*/ 482 w 621"/>
                    <a:gd name="T49" fmla="*/ 763 h 826"/>
                    <a:gd name="T50" fmla="*/ 470 w 621"/>
                    <a:gd name="T51" fmla="*/ 777 h 826"/>
                    <a:gd name="T52" fmla="*/ 470 w 621"/>
                    <a:gd name="T53" fmla="*/ 781 h 826"/>
                    <a:gd name="T54" fmla="*/ 547 w 621"/>
                    <a:gd name="T55" fmla="*/ 826 h 826"/>
                    <a:gd name="T56" fmla="*/ 621 w 621"/>
                    <a:gd name="T57" fmla="*/ 550 h 826"/>
                    <a:gd name="T58" fmla="*/ 70 w 621"/>
                    <a:gd name="T59" fmla="*/ 0 h 82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21"/>
                    <a:gd name="T91" fmla="*/ 0 h 826"/>
                    <a:gd name="T92" fmla="*/ 621 w 621"/>
                    <a:gd name="T93" fmla="*/ 826 h 82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21" h="826">
                      <a:moveTo>
                        <a:pt x="70" y="0"/>
                      </a:moveTo>
                      <a:cubicBezTo>
                        <a:pt x="70" y="82"/>
                        <a:pt x="70" y="82"/>
                        <a:pt x="70" y="82"/>
                      </a:cubicBezTo>
                      <a:cubicBezTo>
                        <a:pt x="70" y="89"/>
                        <a:pt x="70" y="89"/>
                        <a:pt x="70" y="89"/>
                      </a:cubicBezTo>
                      <a:cubicBezTo>
                        <a:pt x="69" y="90"/>
                        <a:pt x="68" y="91"/>
                        <a:pt x="67" y="91"/>
                      </a:cubicBezTo>
                      <a:cubicBezTo>
                        <a:pt x="60" y="94"/>
                        <a:pt x="53" y="93"/>
                        <a:pt x="49" y="88"/>
                      </a:cubicBezTo>
                      <a:cubicBezTo>
                        <a:pt x="44" y="83"/>
                        <a:pt x="37" y="80"/>
                        <a:pt x="29" y="80"/>
                      </a:cubicBezTo>
                      <a:cubicBezTo>
                        <a:pt x="13" y="80"/>
                        <a:pt x="0" y="94"/>
                        <a:pt x="0" y="111"/>
                      </a:cubicBezTo>
                      <a:cubicBezTo>
                        <a:pt x="0" y="127"/>
                        <a:pt x="13" y="141"/>
                        <a:pt x="29" y="141"/>
                      </a:cubicBezTo>
                      <a:cubicBezTo>
                        <a:pt x="37" y="141"/>
                        <a:pt x="43" y="138"/>
                        <a:pt x="49" y="133"/>
                      </a:cubicBezTo>
                      <a:cubicBezTo>
                        <a:pt x="49" y="133"/>
                        <a:pt x="49" y="133"/>
                        <a:pt x="49" y="133"/>
                      </a:cubicBezTo>
                      <a:cubicBezTo>
                        <a:pt x="53" y="129"/>
                        <a:pt x="60" y="127"/>
                        <a:pt x="67" y="130"/>
                      </a:cubicBezTo>
                      <a:cubicBezTo>
                        <a:pt x="68" y="131"/>
                        <a:pt x="69" y="131"/>
                        <a:pt x="70" y="132"/>
                      </a:cubicBezTo>
                      <a:cubicBezTo>
                        <a:pt x="70" y="143"/>
                        <a:pt x="70" y="143"/>
                        <a:pt x="70" y="143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252" y="222"/>
                        <a:pt x="398" y="369"/>
                        <a:pt x="398" y="550"/>
                      </a:cubicBezTo>
                      <a:cubicBezTo>
                        <a:pt x="398" y="610"/>
                        <a:pt x="382" y="666"/>
                        <a:pt x="354" y="714"/>
                      </a:cubicBezTo>
                      <a:cubicBezTo>
                        <a:pt x="433" y="759"/>
                        <a:pt x="433" y="759"/>
                        <a:pt x="433" y="759"/>
                      </a:cubicBezTo>
                      <a:cubicBezTo>
                        <a:pt x="434" y="759"/>
                        <a:pt x="435" y="758"/>
                        <a:pt x="436" y="758"/>
                      </a:cubicBezTo>
                      <a:cubicBezTo>
                        <a:pt x="442" y="753"/>
                        <a:pt x="445" y="746"/>
                        <a:pt x="443" y="740"/>
                      </a:cubicBezTo>
                      <a:cubicBezTo>
                        <a:pt x="443" y="740"/>
                        <a:pt x="443" y="740"/>
                        <a:pt x="443" y="740"/>
                      </a:cubicBezTo>
                      <a:cubicBezTo>
                        <a:pt x="441" y="733"/>
                        <a:pt x="442" y="726"/>
                        <a:pt x="446" y="720"/>
                      </a:cubicBezTo>
                      <a:cubicBezTo>
                        <a:pt x="454" y="705"/>
                        <a:pt x="472" y="701"/>
                        <a:pt x="487" y="709"/>
                      </a:cubicBezTo>
                      <a:cubicBezTo>
                        <a:pt x="501" y="717"/>
                        <a:pt x="506" y="736"/>
                        <a:pt x="498" y="750"/>
                      </a:cubicBezTo>
                      <a:cubicBezTo>
                        <a:pt x="494" y="756"/>
                        <a:pt x="489" y="761"/>
                        <a:pt x="482" y="763"/>
                      </a:cubicBezTo>
                      <a:cubicBezTo>
                        <a:pt x="476" y="764"/>
                        <a:pt x="471" y="770"/>
                        <a:pt x="470" y="777"/>
                      </a:cubicBezTo>
                      <a:cubicBezTo>
                        <a:pt x="470" y="778"/>
                        <a:pt x="470" y="780"/>
                        <a:pt x="470" y="781"/>
                      </a:cubicBezTo>
                      <a:cubicBezTo>
                        <a:pt x="547" y="826"/>
                        <a:pt x="547" y="826"/>
                        <a:pt x="547" y="826"/>
                      </a:cubicBezTo>
                      <a:cubicBezTo>
                        <a:pt x="594" y="745"/>
                        <a:pt x="621" y="651"/>
                        <a:pt x="621" y="550"/>
                      </a:cubicBezTo>
                      <a:cubicBezTo>
                        <a:pt x="621" y="246"/>
                        <a:pt x="374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3" name="Freeform 17"/>
                <p:cNvSpPr>
                  <a:spLocks/>
                </p:cNvSpPr>
                <p:nvPr/>
              </p:nvSpPr>
              <p:spPr bwMode="gray">
                <a:xfrm>
                  <a:off x="2169" y="2414"/>
                  <a:ext cx="1397" cy="587"/>
                </a:xfrm>
                <a:custGeom>
                  <a:avLst/>
                  <a:gdLst>
                    <a:gd name="T0" fmla="*/ 876 w 953"/>
                    <a:gd name="T1" fmla="*/ 80 h 400"/>
                    <a:gd name="T2" fmla="*/ 876 w 953"/>
                    <a:gd name="T3" fmla="*/ 76 h 400"/>
                    <a:gd name="T4" fmla="*/ 888 w 953"/>
                    <a:gd name="T5" fmla="*/ 62 h 400"/>
                    <a:gd name="T6" fmla="*/ 904 w 953"/>
                    <a:gd name="T7" fmla="*/ 49 h 400"/>
                    <a:gd name="T8" fmla="*/ 893 w 953"/>
                    <a:gd name="T9" fmla="*/ 8 h 400"/>
                    <a:gd name="T10" fmla="*/ 852 w 953"/>
                    <a:gd name="T11" fmla="*/ 19 h 400"/>
                    <a:gd name="T12" fmla="*/ 849 w 953"/>
                    <a:gd name="T13" fmla="*/ 39 h 400"/>
                    <a:gd name="T14" fmla="*/ 849 w 953"/>
                    <a:gd name="T15" fmla="*/ 39 h 400"/>
                    <a:gd name="T16" fmla="*/ 842 w 953"/>
                    <a:gd name="T17" fmla="*/ 57 h 400"/>
                    <a:gd name="T18" fmla="*/ 839 w 953"/>
                    <a:gd name="T19" fmla="*/ 58 h 400"/>
                    <a:gd name="T20" fmla="*/ 760 w 953"/>
                    <a:gd name="T21" fmla="*/ 13 h 400"/>
                    <a:gd name="T22" fmla="*/ 476 w 953"/>
                    <a:gd name="T23" fmla="*/ 177 h 400"/>
                    <a:gd name="T24" fmla="*/ 192 w 953"/>
                    <a:gd name="T25" fmla="*/ 13 h 400"/>
                    <a:gd name="T26" fmla="*/ 112 w 953"/>
                    <a:gd name="T27" fmla="*/ 60 h 400"/>
                    <a:gd name="T28" fmla="*/ 124 w 953"/>
                    <a:gd name="T29" fmla="*/ 72 h 400"/>
                    <a:gd name="T30" fmla="*/ 124 w 953"/>
                    <a:gd name="T31" fmla="*/ 72 h 400"/>
                    <a:gd name="T32" fmla="*/ 140 w 953"/>
                    <a:gd name="T33" fmla="*/ 85 h 400"/>
                    <a:gd name="T34" fmla="*/ 128 w 953"/>
                    <a:gd name="T35" fmla="*/ 126 h 400"/>
                    <a:gd name="T36" fmla="*/ 87 w 953"/>
                    <a:gd name="T37" fmla="*/ 116 h 400"/>
                    <a:gd name="T38" fmla="*/ 84 w 953"/>
                    <a:gd name="T39" fmla="*/ 95 h 400"/>
                    <a:gd name="T40" fmla="*/ 79 w 953"/>
                    <a:gd name="T41" fmla="*/ 79 h 400"/>
                    <a:gd name="T42" fmla="*/ 0 w 953"/>
                    <a:gd name="T43" fmla="*/ 124 h 400"/>
                    <a:gd name="T44" fmla="*/ 476 w 953"/>
                    <a:gd name="T45" fmla="*/ 400 h 400"/>
                    <a:gd name="T46" fmla="*/ 953 w 953"/>
                    <a:gd name="T47" fmla="*/ 125 h 400"/>
                    <a:gd name="T48" fmla="*/ 876 w 953"/>
                    <a:gd name="T49" fmla="*/ 80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953"/>
                    <a:gd name="T76" fmla="*/ 0 h 400"/>
                    <a:gd name="T77" fmla="*/ 953 w 953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953" h="400">
                      <a:moveTo>
                        <a:pt x="876" y="80"/>
                      </a:moveTo>
                      <a:cubicBezTo>
                        <a:pt x="876" y="79"/>
                        <a:pt x="876" y="77"/>
                        <a:pt x="876" y="76"/>
                      </a:cubicBezTo>
                      <a:cubicBezTo>
                        <a:pt x="877" y="69"/>
                        <a:pt x="882" y="63"/>
                        <a:pt x="888" y="62"/>
                      </a:cubicBezTo>
                      <a:cubicBezTo>
                        <a:pt x="895" y="60"/>
                        <a:pt x="900" y="55"/>
                        <a:pt x="904" y="49"/>
                      </a:cubicBezTo>
                      <a:cubicBezTo>
                        <a:pt x="912" y="35"/>
                        <a:pt x="907" y="16"/>
                        <a:pt x="893" y="8"/>
                      </a:cubicBezTo>
                      <a:cubicBezTo>
                        <a:pt x="878" y="0"/>
                        <a:pt x="860" y="4"/>
                        <a:pt x="852" y="19"/>
                      </a:cubicBezTo>
                      <a:cubicBezTo>
                        <a:pt x="848" y="25"/>
                        <a:pt x="847" y="32"/>
                        <a:pt x="849" y="39"/>
                      </a:cubicBezTo>
                      <a:cubicBezTo>
                        <a:pt x="849" y="39"/>
                        <a:pt x="849" y="39"/>
                        <a:pt x="849" y="39"/>
                      </a:cubicBezTo>
                      <a:cubicBezTo>
                        <a:pt x="851" y="45"/>
                        <a:pt x="848" y="52"/>
                        <a:pt x="842" y="57"/>
                      </a:cubicBezTo>
                      <a:cubicBezTo>
                        <a:pt x="841" y="57"/>
                        <a:pt x="840" y="58"/>
                        <a:pt x="839" y="58"/>
                      </a:cubicBezTo>
                      <a:cubicBezTo>
                        <a:pt x="760" y="13"/>
                        <a:pt x="760" y="13"/>
                        <a:pt x="760" y="13"/>
                      </a:cubicBezTo>
                      <a:cubicBezTo>
                        <a:pt x="704" y="111"/>
                        <a:pt x="598" y="177"/>
                        <a:pt x="476" y="177"/>
                      </a:cubicBezTo>
                      <a:cubicBezTo>
                        <a:pt x="355" y="177"/>
                        <a:pt x="249" y="111"/>
                        <a:pt x="192" y="13"/>
                      </a:cubicBezTo>
                      <a:cubicBezTo>
                        <a:pt x="112" y="60"/>
                        <a:pt x="112" y="60"/>
                        <a:pt x="112" y="60"/>
                      </a:cubicBezTo>
                      <a:cubicBezTo>
                        <a:pt x="113" y="66"/>
                        <a:pt x="118" y="71"/>
                        <a:pt x="124" y="72"/>
                      </a:cubicBezTo>
                      <a:cubicBezTo>
                        <a:pt x="124" y="72"/>
                        <a:pt x="124" y="72"/>
                        <a:pt x="124" y="72"/>
                      </a:cubicBezTo>
                      <a:cubicBezTo>
                        <a:pt x="130" y="75"/>
                        <a:pt x="136" y="79"/>
                        <a:pt x="140" y="85"/>
                      </a:cubicBezTo>
                      <a:cubicBezTo>
                        <a:pt x="148" y="100"/>
                        <a:pt x="143" y="118"/>
                        <a:pt x="128" y="126"/>
                      </a:cubicBezTo>
                      <a:cubicBezTo>
                        <a:pt x="114" y="135"/>
                        <a:pt x="96" y="130"/>
                        <a:pt x="87" y="116"/>
                      </a:cubicBezTo>
                      <a:cubicBezTo>
                        <a:pt x="84" y="109"/>
                        <a:pt x="83" y="102"/>
                        <a:pt x="84" y="95"/>
                      </a:cubicBezTo>
                      <a:cubicBezTo>
                        <a:pt x="86" y="90"/>
                        <a:pt x="84" y="83"/>
                        <a:pt x="79" y="79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95" y="289"/>
                        <a:pt x="273" y="400"/>
                        <a:pt x="476" y="400"/>
                      </a:cubicBezTo>
                      <a:cubicBezTo>
                        <a:pt x="680" y="400"/>
                        <a:pt x="858" y="289"/>
                        <a:pt x="953" y="125"/>
                      </a:cubicBezTo>
                      <a:lnTo>
                        <a:pt x="876" y="8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5618" name="Oval 18"/>
            <p:cNvSpPr>
              <a:spLocks noChangeArrowheads="1"/>
            </p:cNvSpPr>
            <p:nvPr/>
          </p:nvSpPr>
          <p:spPr bwMode="auto">
            <a:xfrm>
              <a:off x="1460" y="1637"/>
              <a:ext cx="345" cy="344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8F8F8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r-TR" sz="3800" noProof="1">
                <a:solidFill>
                  <a:srgbClr val="000000"/>
                </a:solidFill>
              </a:endParaRPr>
            </a:p>
          </p:txBody>
        </p: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GÜVENLİK ÖNLEMLERİ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87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4"/>
          <p:cNvSpPr>
            <a:spLocks noChangeArrowheads="1"/>
          </p:cNvSpPr>
          <p:nvPr/>
        </p:nvSpPr>
        <p:spPr bwMode="auto">
          <a:xfrm>
            <a:off x="201882" y="3094275"/>
            <a:ext cx="8704612" cy="18206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110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Basınç</a:t>
            </a:r>
            <a:endParaRPr lang="tr-TR" sz="11000" b="1" noProof="1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799973" y="2113201"/>
            <a:ext cx="1508429" cy="1508429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600" b="1" dirty="0" smtClean="0">
                <a:latin typeface="Calibri" pitchFamily="34" charset="0"/>
                <a:cs typeface="Calibri" pitchFamily="34" charset="0"/>
              </a:rPr>
              <a:t>6</a:t>
            </a:r>
            <a:endParaRPr lang="tr-TR" sz="96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7026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BASINÇ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Birim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alana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uygulanan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kuvvete basınç denir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nn-NO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Kuvvetin tatbik edildiği </a:t>
            </a:r>
            <a:r>
              <a:rPr lang="nn-NO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her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nn-NO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noktada </a:t>
            </a:r>
            <a:r>
              <a:rPr lang="nn-NO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 basınç vardır.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Birimi;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Bar </a:t>
            </a:r>
            <a:r>
              <a:rPr lang="tr-TR" sz="2000" b="1" i="1" dirty="0" smtClean="0">
                <a:solidFill>
                  <a:srgbClr val="000000"/>
                </a:solidFill>
                <a:latin typeface="Calibri"/>
                <a:cs typeface="Calibri"/>
              </a:rPr>
              <a:t>&amp;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Newton/cm</a:t>
            </a:r>
            <a:r>
              <a:rPr lang="tr-TR" sz="2000" b="1" i="1" dirty="0" smtClean="0">
                <a:solidFill>
                  <a:srgbClr val="000000"/>
                </a:solidFill>
                <a:latin typeface="Calibri"/>
                <a:cs typeface="Calibri"/>
              </a:rPr>
              <a:t>²’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dir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166" y="1342"/>
            <a:chExt cx="934" cy="934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66" y="1342"/>
              <a:ext cx="934" cy="934"/>
              <a:chOff x="1710" y="1035"/>
              <a:chExt cx="2316" cy="2316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3600000">
                <a:off x="1710" y="1035"/>
                <a:ext cx="2316" cy="2316"/>
                <a:chOff x="1710" y="1035"/>
                <a:chExt cx="2316" cy="2316"/>
              </a:xfrm>
            </p:grpSpPr>
            <p:sp>
              <p:nvSpPr>
                <p:cNvPr id="25624" name="Freeform 11"/>
                <p:cNvSpPr>
                  <a:spLocks/>
                </p:cNvSpPr>
                <p:nvPr/>
              </p:nvSpPr>
              <p:spPr bwMode="gray">
                <a:xfrm>
                  <a:off x="2866" y="1599"/>
                  <a:ext cx="1160" cy="1752"/>
                </a:xfrm>
                <a:custGeom>
                  <a:avLst/>
                  <a:gdLst>
                    <a:gd name="T0" fmla="*/ 688 w 794"/>
                    <a:gd name="T1" fmla="*/ 9 h 1200"/>
                    <a:gd name="T2" fmla="*/ 602 w 794"/>
                    <a:gd name="T3" fmla="*/ 59 h 1200"/>
                    <a:gd name="T4" fmla="*/ 598 w 794"/>
                    <a:gd name="T5" fmla="*/ 57 h 1200"/>
                    <a:gd name="T6" fmla="*/ 592 w 794"/>
                    <a:gd name="T7" fmla="*/ 40 h 1200"/>
                    <a:gd name="T8" fmla="*/ 589 w 794"/>
                    <a:gd name="T9" fmla="*/ 19 h 1200"/>
                    <a:gd name="T10" fmla="*/ 548 w 794"/>
                    <a:gd name="T11" fmla="*/ 8 h 1200"/>
                    <a:gd name="T12" fmla="*/ 537 w 794"/>
                    <a:gd name="T13" fmla="*/ 49 h 1200"/>
                    <a:gd name="T14" fmla="*/ 553 w 794"/>
                    <a:gd name="T15" fmla="*/ 62 h 1200"/>
                    <a:gd name="T16" fmla="*/ 553 w 794"/>
                    <a:gd name="T17" fmla="*/ 62 h 1200"/>
                    <a:gd name="T18" fmla="*/ 565 w 794"/>
                    <a:gd name="T19" fmla="*/ 76 h 1200"/>
                    <a:gd name="T20" fmla="*/ 565 w 794"/>
                    <a:gd name="T21" fmla="*/ 80 h 1200"/>
                    <a:gd name="T22" fmla="*/ 477 w 794"/>
                    <a:gd name="T23" fmla="*/ 131 h 1200"/>
                    <a:gd name="T24" fmla="*/ 551 w 794"/>
                    <a:gd name="T25" fmla="*/ 406 h 1200"/>
                    <a:gd name="T26" fmla="*/ 477 w 794"/>
                    <a:gd name="T27" fmla="*/ 681 h 1200"/>
                    <a:gd name="T28" fmla="*/ 0 w 794"/>
                    <a:gd name="T29" fmla="*/ 957 h 1200"/>
                    <a:gd name="T30" fmla="*/ 0 w 794"/>
                    <a:gd name="T31" fmla="*/ 1047 h 1200"/>
                    <a:gd name="T32" fmla="*/ 0 w 794"/>
                    <a:gd name="T33" fmla="*/ 1058 h 1200"/>
                    <a:gd name="T34" fmla="*/ 4 w 794"/>
                    <a:gd name="T35" fmla="*/ 1060 h 1200"/>
                    <a:gd name="T36" fmla="*/ 22 w 794"/>
                    <a:gd name="T37" fmla="*/ 1056 h 1200"/>
                    <a:gd name="T38" fmla="*/ 22 w 794"/>
                    <a:gd name="T39" fmla="*/ 1056 h 1200"/>
                    <a:gd name="T40" fmla="*/ 42 w 794"/>
                    <a:gd name="T41" fmla="*/ 1049 h 1200"/>
                    <a:gd name="T42" fmla="*/ 71 w 794"/>
                    <a:gd name="T43" fmla="*/ 1079 h 1200"/>
                    <a:gd name="T44" fmla="*/ 42 w 794"/>
                    <a:gd name="T45" fmla="*/ 1110 h 1200"/>
                    <a:gd name="T46" fmla="*/ 22 w 794"/>
                    <a:gd name="T47" fmla="*/ 1102 h 1200"/>
                    <a:gd name="T48" fmla="*/ 4 w 794"/>
                    <a:gd name="T49" fmla="*/ 1099 h 1200"/>
                    <a:gd name="T50" fmla="*/ 0 w 794"/>
                    <a:gd name="T51" fmla="*/ 1101 h 1200"/>
                    <a:gd name="T52" fmla="*/ 0 w 794"/>
                    <a:gd name="T53" fmla="*/ 1108 h 1200"/>
                    <a:gd name="T54" fmla="*/ 0 w 794"/>
                    <a:gd name="T55" fmla="*/ 1200 h 1200"/>
                    <a:gd name="T56" fmla="*/ 688 w 794"/>
                    <a:gd name="T57" fmla="*/ 803 h 1200"/>
                    <a:gd name="T58" fmla="*/ 794 w 794"/>
                    <a:gd name="T59" fmla="*/ 406 h 1200"/>
                    <a:gd name="T60" fmla="*/ 688 w 794"/>
                    <a:gd name="T61" fmla="*/ 9 h 12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794"/>
                    <a:gd name="T94" fmla="*/ 0 h 1200"/>
                    <a:gd name="T95" fmla="*/ 794 w 794"/>
                    <a:gd name="T96" fmla="*/ 1200 h 120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794" h="1200">
                      <a:moveTo>
                        <a:pt x="688" y="9"/>
                      </a:move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58"/>
                        <a:pt x="600" y="58"/>
                        <a:pt x="598" y="57"/>
                      </a:cubicBezTo>
                      <a:cubicBezTo>
                        <a:pt x="593" y="53"/>
                        <a:pt x="590" y="45"/>
                        <a:pt x="592" y="40"/>
                      </a:cubicBezTo>
                      <a:cubicBezTo>
                        <a:pt x="594" y="33"/>
                        <a:pt x="593" y="25"/>
                        <a:pt x="589" y="19"/>
                      </a:cubicBezTo>
                      <a:cubicBezTo>
                        <a:pt x="581" y="5"/>
                        <a:pt x="563" y="0"/>
                        <a:pt x="548" y="8"/>
                      </a:cubicBezTo>
                      <a:cubicBezTo>
                        <a:pt x="534" y="17"/>
                        <a:pt x="529" y="35"/>
                        <a:pt x="537" y="49"/>
                      </a:cubicBezTo>
                      <a:cubicBezTo>
                        <a:pt x="540" y="56"/>
                        <a:pt x="546" y="60"/>
                        <a:pt x="553" y="62"/>
                      </a:cubicBezTo>
                      <a:cubicBezTo>
                        <a:pt x="553" y="62"/>
                        <a:pt x="553" y="62"/>
                        <a:pt x="553" y="62"/>
                      </a:cubicBezTo>
                      <a:cubicBezTo>
                        <a:pt x="559" y="63"/>
                        <a:pt x="564" y="69"/>
                        <a:pt x="565" y="76"/>
                      </a:cubicBezTo>
                      <a:cubicBezTo>
                        <a:pt x="565" y="78"/>
                        <a:pt x="565" y="79"/>
                        <a:pt x="565" y="80"/>
                      </a:cubicBezTo>
                      <a:cubicBezTo>
                        <a:pt x="477" y="131"/>
                        <a:pt x="477" y="131"/>
                        <a:pt x="477" y="131"/>
                      </a:cubicBezTo>
                      <a:cubicBezTo>
                        <a:pt x="524" y="212"/>
                        <a:pt x="551" y="306"/>
                        <a:pt x="551" y="406"/>
                      </a:cubicBezTo>
                      <a:cubicBezTo>
                        <a:pt x="551" y="507"/>
                        <a:pt x="524" y="601"/>
                        <a:pt x="477" y="681"/>
                      </a:cubicBezTo>
                      <a:cubicBezTo>
                        <a:pt x="382" y="846"/>
                        <a:pt x="204" y="957"/>
                        <a:pt x="0" y="957"/>
                      </a:cubicBezTo>
                      <a:cubicBezTo>
                        <a:pt x="0" y="1047"/>
                        <a:pt x="0" y="1047"/>
                        <a:pt x="0" y="1047"/>
                      </a:cubicBezTo>
                      <a:cubicBezTo>
                        <a:pt x="0" y="1058"/>
                        <a:pt x="0" y="1058"/>
                        <a:pt x="0" y="1058"/>
                      </a:cubicBezTo>
                      <a:cubicBezTo>
                        <a:pt x="2" y="1058"/>
                        <a:pt x="3" y="1059"/>
                        <a:pt x="4" y="1060"/>
                      </a:cubicBezTo>
                      <a:cubicBezTo>
                        <a:pt x="10" y="1063"/>
                        <a:pt x="18" y="1061"/>
                        <a:pt x="22" y="1056"/>
                      </a:cubicBezTo>
                      <a:cubicBezTo>
                        <a:pt x="22" y="1056"/>
                        <a:pt x="22" y="1056"/>
                        <a:pt x="22" y="1056"/>
                      </a:cubicBezTo>
                      <a:cubicBezTo>
                        <a:pt x="27" y="1052"/>
                        <a:pt x="34" y="1049"/>
                        <a:pt x="42" y="1049"/>
                      </a:cubicBezTo>
                      <a:cubicBezTo>
                        <a:pt x="58" y="1049"/>
                        <a:pt x="71" y="1063"/>
                        <a:pt x="71" y="1079"/>
                      </a:cubicBezTo>
                      <a:cubicBezTo>
                        <a:pt x="71" y="1096"/>
                        <a:pt x="58" y="1110"/>
                        <a:pt x="42" y="1110"/>
                      </a:cubicBezTo>
                      <a:cubicBezTo>
                        <a:pt x="34" y="1110"/>
                        <a:pt x="27" y="1107"/>
                        <a:pt x="22" y="1102"/>
                      </a:cubicBezTo>
                      <a:cubicBezTo>
                        <a:pt x="18" y="1097"/>
                        <a:pt x="10" y="1096"/>
                        <a:pt x="4" y="1099"/>
                      </a:cubicBezTo>
                      <a:cubicBezTo>
                        <a:pt x="3" y="1099"/>
                        <a:pt x="2" y="1100"/>
                        <a:pt x="0" y="1101"/>
                      </a:cubicBezTo>
                      <a:cubicBezTo>
                        <a:pt x="0" y="1108"/>
                        <a:pt x="0" y="1108"/>
                        <a:pt x="0" y="1108"/>
                      </a:cubicBezTo>
                      <a:cubicBezTo>
                        <a:pt x="0" y="1200"/>
                        <a:pt x="0" y="1200"/>
                        <a:pt x="0" y="1200"/>
                      </a:cubicBezTo>
                      <a:cubicBezTo>
                        <a:pt x="294" y="1200"/>
                        <a:pt x="551" y="1040"/>
                        <a:pt x="688" y="803"/>
                      </a:cubicBezTo>
                      <a:cubicBezTo>
                        <a:pt x="755" y="686"/>
                        <a:pt x="794" y="551"/>
                        <a:pt x="794" y="406"/>
                      </a:cubicBezTo>
                      <a:cubicBezTo>
                        <a:pt x="794" y="262"/>
                        <a:pt x="755" y="126"/>
                        <a:pt x="688" y="9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5" name="Freeform 12"/>
                <p:cNvSpPr>
                  <a:spLocks/>
                </p:cNvSpPr>
                <p:nvPr/>
              </p:nvSpPr>
              <p:spPr bwMode="gray">
                <a:xfrm>
                  <a:off x="1710" y="1612"/>
                  <a:ext cx="1262" cy="1739"/>
                </a:xfrm>
                <a:custGeom>
                  <a:avLst/>
                  <a:gdLst>
                    <a:gd name="T0" fmla="*/ 835 w 864"/>
                    <a:gd name="T1" fmla="*/ 1040 h 1191"/>
                    <a:gd name="T2" fmla="*/ 815 w 864"/>
                    <a:gd name="T3" fmla="*/ 1047 h 1191"/>
                    <a:gd name="T4" fmla="*/ 815 w 864"/>
                    <a:gd name="T5" fmla="*/ 1047 h 1191"/>
                    <a:gd name="T6" fmla="*/ 797 w 864"/>
                    <a:gd name="T7" fmla="*/ 1051 h 1191"/>
                    <a:gd name="T8" fmla="*/ 793 w 864"/>
                    <a:gd name="T9" fmla="*/ 1049 h 1191"/>
                    <a:gd name="T10" fmla="*/ 793 w 864"/>
                    <a:gd name="T11" fmla="*/ 1038 h 1191"/>
                    <a:gd name="T12" fmla="*/ 793 w 864"/>
                    <a:gd name="T13" fmla="*/ 948 h 1191"/>
                    <a:gd name="T14" fmla="*/ 317 w 864"/>
                    <a:gd name="T15" fmla="*/ 672 h 1191"/>
                    <a:gd name="T16" fmla="*/ 243 w 864"/>
                    <a:gd name="T17" fmla="*/ 397 h 1191"/>
                    <a:gd name="T18" fmla="*/ 317 w 864"/>
                    <a:gd name="T19" fmla="*/ 122 h 1191"/>
                    <a:gd name="T20" fmla="*/ 231 w 864"/>
                    <a:gd name="T21" fmla="*/ 73 h 1191"/>
                    <a:gd name="T22" fmla="*/ 228 w 864"/>
                    <a:gd name="T23" fmla="*/ 75 h 1191"/>
                    <a:gd name="T24" fmla="*/ 221 w 864"/>
                    <a:gd name="T25" fmla="*/ 92 h 1191"/>
                    <a:gd name="T26" fmla="*/ 221 w 864"/>
                    <a:gd name="T27" fmla="*/ 92 h 1191"/>
                    <a:gd name="T28" fmla="*/ 218 w 864"/>
                    <a:gd name="T29" fmla="*/ 113 h 1191"/>
                    <a:gd name="T30" fmla="*/ 177 w 864"/>
                    <a:gd name="T31" fmla="*/ 123 h 1191"/>
                    <a:gd name="T32" fmla="*/ 166 w 864"/>
                    <a:gd name="T33" fmla="*/ 82 h 1191"/>
                    <a:gd name="T34" fmla="*/ 182 w 864"/>
                    <a:gd name="T35" fmla="*/ 69 h 1191"/>
                    <a:gd name="T36" fmla="*/ 194 w 864"/>
                    <a:gd name="T37" fmla="*/ 55 h 1191"/>
                    <a:gd name="T38" fmla="*/ 194 w 864"/>
                    <a:gd name="T39" fmla="*/ 51 h 1191"/>
                    <a:gd name="T40" fmla="*/ 106 w 864"/>
                    <a:gd name="T41" fmla="*/ 0 h 1191"/>
                    <a:gd name="T42" fmla="*/ 0 w 864"/>
                    <a:gd name="T43" fmla="*/ 397 h 1191"/>
                    <a:gd name="T44" fmla="*/ 106 w 864"/>
                    <a:gd name="T45" fmla="*/ 794 h 1191"/>
                    <a:gd name="T46" fmla="*/ 793 w 864"/>
                    <a:gd name="T47" fmla="*/ 1191 h 1191"/>
                    <a:gd name="T48" fmla="*/ 793 w 864"/>
                    <a:gd name="T49" fmla="*/ 1099 h 1191"/>
                    <a:gd name="T50" fmla="*/ 793 w 864"/>
                    <a:gd name="T51" fmla="*/ 1092 h 1191"/>
                    <a:gd name="T52" fmla="*/ 797 w 864"/>
                    <a:gd name="T53" fmla="*/ 1090 h 1191"/>
                    <a:gd name="T54" fmla="*/ 815 w 864"/>
                    <a:gd name="T55" fmla="*/ 1093 h 1191"/>
                    <a:gd name="T56" fmla="*/ 835 w 864"/>
                    <a:gd name="T57" fmla="*/ 1101 h 1191"/>
                    <a:gd name="T58" fmla="*/ 864 w 864"/>
                    <a:gd name="T59" fmla="*/ 1070 h 1191"/>
                    <a:gd name="T60" fmla="*/ 835 w 864"/>
                    <a:gd name="T61" fmla="*/ 1040 h 119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864"/>
                    <a:gd name="T94" fmla="*/ 0 h 1191"/>
                    <a:gd name="T95" fmla="*/ 864 w 864"/>
                    <a:gd name="T96" fmla="*/ 1191 h 119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864" h="1191">
                      <a:moveTo>
                        <a:pt x="835" y="1040"/>
                      </a:moveTo>
                      <a:cubicBezTo>
                        <a:pt x="827" y="1040"/>
                        <a:pt x="820" y="1043"/>
                        <a:pt x="815" y="1047"/>
                      </a:cubicBezTo>
                      <a:cubicBezTo>
                        <a:pt x="815" y="1047"/>
                        <a:pt x="815" y="1047"/>
                        <a:pt x="815" y="1047"/>
                      </a:cubicBezTo>
                      <a:cubicBezTo>
                        <a:pt x="811" y="1052"/>
                        <a:pt x="803" y="1054"/>
                        <a:pt x="797" y="1051"/>
                      </a:cubicBezTo>
                      <a:cubicBezTo>
                        <a:pt x="796" y="1050"/>
                        <a:pt x="795" y="1049"/>
                        <a:pt x="793" y="1049"/>
                      </a:cubicBezTo>
                      <a:cubicBezTo>
                        <a:pt x="793" y="1038"/>
                        <a:pt x="793" y="1038"/>
                        <a:pt x="793" y="1038"/>
                      </a:cubicBezTo>
                      <a:cubicBezTo>
                        <a:pt x="793" y="948"/>
                        <a:pt x="793" y="948"/>
                        <a:pt x="793" y="948"/>
                      </a:cubicBezTo>
                      <a:cubicBezTo>
                        <a:pt x="590" y="948"/>
                        <a:pt x="412" y="837"/>
                        <a:pt x="317" y="672"/>
                      </a:cubicBezTo>
                      <a:cubicBezTo>
                        <a:pt x="270" y="592"/>
                        <a:pt x="243" y="498"/>
                        <a:pt x="243" y="397"/>
                      </a:cubicBezTo>
                      <a:cubicBezTo>
                        <a:pt x="243" y="297"/>
                        <a:pt x="270" y="203"/>
                        <a:pt x="317" y="122"/>
                      </a:cubicBezTo>
                      <a:cubicBezTo>
                        <a:pt x="231" y="73"/>
                        <a:pt x="231" y="73"/>
                        <a:pt x="231" y="73"/>
                      </a:cubicBezTo>
                      <a:cubicBezTo>
                        <a:pt x="230" y="73"/>
                        <a:pt x="229" y="74"/>
                        <a:pt x="228" y="75"/>
                      </a:cubicBezTo>
                      <a:cubicBezTo>
                        <a:pt x="222" y="79"/>
                        <a:pt x="219" y="86"/>
                        <a:pt x="221" y="92"/>
                      </a:cubicBezTo>
                      <a:cubicBezTo>
                        <a:pt x="221" y="92"/>
                        <a:pt x="221" y="92"/>
                        <a:pt x="221" y="92"/>
                      </a:cubicBezTo>
                      <a:cubicBezTo>
                        <a:pt x="223" y="99"/>
                        <a:pt x="222" y="106"/>
                        <a:pt x="218" y="113"/>
                      </a:cubicBezTo>
                      <a:cubicBezTo>
                        <a:pt x="210" y="127"/>
                        <a:pt x="192" y="131"/>
                        <a:pt x="177" y="123"/>
                      </a:cubicBezTo>
                      <a:cubicBezTo>
                        <a:pt x="163" y="115"/>
                        <a:pt x="158" y="96"/>
                        <a:pt x="166" y="82"/>
                      </a:cubicBezTo>
                      <a:cubicBezTo>
                        <a:pt x="169" y="76"/>
                        <a:pt x="175" y="71"/>
                        <a:pt x="182" y="69"/>
                      </a:cubicBezTo>
                      <a:cubicBezTo>
                        <a:pt x="188" y="68"/>
                        <a:pt x="193" y="62"/>
                        <a:pt x="194" y="55"/>
                      </a:cubicBezTo>
                      <a:cubicBezTo>
                        <a:pt x="194" y="54"/>
                        <a:pt x="194" y="52"/>
                        <a:pt x="194" y="51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38" y="117"/>
                        <a:pt x="0" y="253"/>
                        <a:pt x="0" y="397"/>
                      </a:cubicBezTo>
                      <a:cubicBezTo>
                        <a:pt x="0" y="542"/>
                        <a:pt x="38" y="677"/>
                        <a:pt x="106" y="794"/>
                      </a:cubicBezTo>
                      <a:cubicBezTo>
                        <a:pt x="243" y="1031"/>
                        <a:pt x="500" y="1191"/>
                        <a:pt x="793" y="1191"/>
                      </a:cubicBezTo>
                      <a:cubicBezTo>
                        <a:pt x="793" y="1099"/>
                        <a:pt x="793" y="1099"/>
                        <a:pt x="793" y="1099"/>
                      </a:cubicBezTo>
                      <a:cubicBezTo>
                        <a:pt x="793" y="1092"/>
                        <a:pt x="793" y="1092"/>
                        <a:pt x="793" y="1092"/>
                      </a:cubicBezTo>
                      <a:cubicBezTo>
                        <a:pt x="795" y="1091"/>
                        <a:pt x="796" y="1090"/>
                        <a:pt x="797" y="1090"/>
                      </a:cubicBezTo>
                      <a:cubicBezTo>
                        <a:pt x="803" y="1087"/>
                        <a:pt x="811" y="1088"/>
                        <a:pt x="815" y="1093"/>
                      </a:cubicBezTo>
                      <a:cubicBezTo>
                        <a:pt x="820" y="1098"/>
                        <a:pt x="827" y="1101"/>
                        <a:pt x="835" y="1101"/>
                      </a:cubicBezTo>
                      <a:cubicBezTo>
                        <a:pt x="851" y="1101"/>
                        <a:pt x="864" y="1087"/>
                        <a:pt x="864" y="1070"/>
                      </a:cubicBezTo>
                      <a:cubicBezTo>
                        <a:pt x="864" y="1054"/>
                        <a:pt x="851" y="1040"/>
                        <a:pt x="835" y="1040"/>
                      </a:cubicBezTo>
                      <a:close/>
                    </a:path>
                  </a:pathLst>
                </a:custGeom>
                <a:solidFill>
                  <a:srgbClr val="A90404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6" name="Freeform 13"/>
                <p:cNvSpPr>
                  <a:spLocks/>
                </p:cNvSpPr>
                <p:nvPr/>
              </p:nvSpPr>
              <p:spPr bwMode="gray">
                <a:xfrm>
                  <a:off x="1862" y="1035"/>
                  <a:ext cx="2010" cy="768"/>
                </a:xfrm>
                <a:custGeom>
                  <a:avLst/>
                  <a:gdLst>
                    <a:gd name="T0" fmla="*/ 1164 w 1375"/>
                    <a:gd name="T1" fmla="*/ 518 h 527"/>
                    <a:gd name="T2" fmla="*/ 1252 w 1375"/>
                    <a:gd name="T3" fmla="*/ 467 h 527"/>
                    <a:gd name="T4" fmla="*/ 1252 w 1375"/>
                    <a:gd name="T5" fmla="*/ 463 h 527"/>
                    <a:gd name="T6" fmla="*/ 1240 w 1375"/>
                    <a:gd name="T7" fmla="*/ 449 h 527"/>
                    <a:gd name="T8" fmla="*/ 1240 w 1375"/>
                    <a:gd name="T9" fmla="*/ 449 h 527"/>
                    <a:gd name="T10" fmla="*/ 1224 w 1375"/>
                    <a:gd name="T11" fmla="*/ 436 h 527"/>
                    <a:gd name="T12" fmla="*/ 1235 w 1375"/>
                    <a:gd name="T13" fmla="*/ 395 h 527"/>
                    <a:gd name="T14" fmla="*/ 1276 w 1375"/>
                    <a:gd name="T15" fmla="*/ 406 h 527"/>
                    <a:gd name="T16" fmla="*/ 1279 w 1375"/>
                    <a:gd name="T17" fmla="*/ 427 h 527"/>
                    <a:gd name="T18" fmla="*/ 1285 w 1375"/>
                    <a:gd name="T19" fmla="*/ 444 h 527"/>
                    <a:gd name="T20" fmla="*/ 1289 w 1375"/>
                    <a:gd name="T21" fmla="*/ 446 h 527"/>
                    <a:gd name="T22" fmla="*/ 1375 w 1375"/>
                    <a:gd name="T23" fmla="*/ 396 h 527"/>
                    <a:gd name="T24" fmla="*/ 687 w 1375"/>
                    <a:gd name="T25" fmla="*/ 0 h 527"/>
                    <a:gd name="T26" fmla="*/ 0 w 1375"/>
                    <a:gd name="T27" fmla="*/ 396 h 527"/>
                    <a:gd name="T28" fmla="*/ 88 w 1375"/>
                    <a:gd name="T29" fmla="*/ 447 h 527"/>
                    <a:gd name="T30" fmla="*/ 88 w 1375"/>
                    <a:gd name="T31" fmla="*/ 451 h 527"/>
                    <a:gd name="T32" fmla="*/ 76 w 1375"/>
                    <a:gd name="T33" fmla="*/ 465 h 527"/>
                    <a:gd name="T34" fmla="*/ 60 w 1375"/>
                    <a:gd name="T35" fmla="*/ 478 h 527"/>
                    <a:gd name="T36" fmla="*/ 71 w 1375"/>
                    <a:gd name="T37" fmla="*/ 519 h 527"/>
                    <a:gd name="T38" fmla="*/ 112 w 1375"/>
                    <a:gd name="T39" fmla="*/ 509 h 527"/>
                    <a:gd name="T40" fmla="*/ 115 w 1375"/>
                    <a:gd name="T41" fmla="*/ 488 h 527"/>
                    <a:gd name="T42" fmla="*/ 115 w 1375"/>
                    <a:gd name="T43" fmla="*/ 488 h 527"/>
                    <a:gd name="T44" fmla="*/ 122 w 1375"/>
                    <a:gd name="T45" fmla="*/ 471 h 527"/>
                    <a:gd name="T46" fmla="*/ 125 w 1375"/>
                    <a:gd name="T47" fmla="*/ 469 h 527"/>
                    <a:gd name="T48" fmla="*/ 211 w 1375"/>
                    <a:gd name="T49" fmla="*/ 518 h 527"/>
                    <a:gd name="T50" fmla="*/ 687 w 1375"/>
                    <a:gd name="T51" fmla="*/ 243 h 527"/>
                    <a:gd name="T52" fmla="*/ 1164 w 1375"/>
                    <a:gd name="T53" fmla="*/ 518 h 52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375"/>
                    <a:gd name="T82" fmla="*/ 0 h 527"/>
                    <a:gd name="T83" fmla="*/ 1375 w 1375"/>
                    <a:gd name="T84" fmla="*/ 527 h 52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375" h="527">
                      <a:moveTo>
                        <a:pt x="1164" y="518"/>
                      </a:moveTo>
                      <a:cubicBezTo>
                        <a:pt x="1252" y="467"/>
                        <a:pt x="1252" y="467"/>
                        <a:pt x="1252" y="467"/>
                      </a:cubicBezTo>
                      <a:cubicBezTo>
                        <a:pt x="1252" y="466"/>
                        <a:pt x="1252" y="465"/>
                        <a:pt x="1252" y="463"/>
                      </a:cubicBezTo>
                      <a:cubicBezTo>
                        <a:pt x="1251" y="456"/>
                        <a:pt x="1246" y="450"/>
                        <a:pt x="1240" y="449"/>
                      </a:cubicBezTo>
                      <a:cubicBezTo>
                        <a:pt x="1240" y="449"/>
                        <a:pt x="1240" y="449"/>
                        <a:pt x="1240" y="449"/>
                      </a:cubicBezTo>
                      <a:cubicBezTo>
                        <a:pt x="1233" y="447"/>
                        <a:pt x="1227" y="443"/>
                        <a:pt x="1224" y="436"/>
                      </a:cubicBezTo>
                      <a:cubicBezTo>
                        <a:pt x="1216" y="422"/>
                        <a:pt x="1221" y="404"/>
                        <a:pt x="1235" y="395"/>
                      </a:cubicBezTo>
                      <a:cubicBezTo>
                        <a:pt x="1250" y="387"/>
                        <a:pt x="1268" y="392"/>
                        <a:pt x="1276" y="406"/>
                      </a:cubicBezTo>
                      <a:cubicBezTo>
                        <a:pt x="1280" y="412"/>
                        <a:pt x="1281" y="420"/>
                        <a:pt x="1279" y="427"/>
                      </a:cubicBezTo>
                      <a:cubicBezTo>
                        <a:pt x="1277" y="432"/>
                        <a:pt x="1280" y="440"/>
                        <a:pt x="1285" y="444"/>
                      </a:cubicBezTo>
                      <a:cubicBezTo>
                        <a:pt x="1287" y="445"/>
                        <a:pt x="1288" y="445"/>
                        <a:pt x="1289" y="446"/>
                      </a:cubicBezTo>
                      <a:cubicBezTo>
                        <a:pt x="1375" y="396"/>
                        <a:pt x="1375" y="396"/>
                        <a:pt x="1375" y="396"/>
                      </a:cubicBezTo>
                      <a:cubicBezTo>
                        <a:pt x="1238" y="159"/>
                        <a:pt x="981" y="0"/>
                        <a:pt x="687" y="0"/>
                      </a:cubicBezTo>
                      <a:cubicBezTo>
                        <a:pt x="394" y="0"/>
                        <a:pt x="137" y="159"/>
                        <a:pt x="0" y="396"/>
                      </a:cubicBezTo>
                      <a:cubicBezTo>
                        <a:pt x="88" y="447"/>
                        <a:pt x="88" y="447"/>
                        <a:pt x="88" y="447"/>
                      </a:cubicBezTo>
                      <a:cubicBezTo>
                        <a:pt x="88" y="448"/>
                        <a:pt x="88" y="450"/>
                        <a:pt x="88" y="451"/>
                      </a:cubicBezTo>
                      <a:cubicBezTo>
                        <a:pt x="87" y="458"/>
                        <a:pt x="82" y="464"/>
                        <a:pt x="76" y="465"/>
                      </a:cubicBezTo>
                      <a:cubicBezTo>
                        <a:pt x="69" y="467"/>
                        <a:pt x="63" y="472"/>
                        <a:pt x="60" y="478"/>
                      </a:cubicBezTo>
                      <a:cubicBezTo>
                        <a:pt x="52" y="492"/>
                        <a:pt x="57" y="511"/>
                        <a:pt x="71" y="519"/>
                      </a:cubicBezTo>
                      <a:cubicBezTo>
                        <a:pt x="86" y="527"/>
                        <a:pt x="104" y="523"/>
                        <a:pt x="112" y="509"/>
                      </a:cubicBezTo>
                      <a:cubicBezTo>
                        <a:pt x="116" y="502"/>
                        <a:pt x="117" y="495"/>
                        <a:pt x="115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3" y="482"/>
                        <a:pt x="116" y="475"/>
                        <a:pt x="122" y="471"/>
                      </a:cubicBezTo>
                      <a:cubicBezTo>
                        <a:pt x="123" y="470"/>
                        <a:pt x="124" y="469"/>
                        <a:pt x="125" y="469"/>
                      </a:cubicBezTo>
                      <a:cubicBezTo>
                        <a:pt x="211" y="518"/>
                        <a:pt x="211" y="518"/>
                        <a:pt x="211" y="518"/>
                      </a:cubicBezTo>
                      <a:cubicBezTo>
                        <a:pt x="306" y="354"/>
                        <a:pt x="484" y="243"/>
                        <a:pt x="687" y="243"/>
                      </a:cubicBezTo>
                      <a:cubicBezTo>
                        <a:pt x="891" y="243"/>
                        <a:pt x="1069" y="354"/>
                        <a:pt x="1164" y="518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7200000">
                <a:off x="2059" y="1386"/>
                <a:ext cx="1616" cy="1614"/>
                <a:chOff x="2060" y="1387"/>
                <a:chExt cx="1616" cy="1614"/>
              </a:xfrm>
            </p:grpSpPr>
            <p:sp>
              <p:nvSpPr>
                <p:cNvPr id="25621" name="Freeform 15"/>
                <p:cNvSpPr>
                  <a:spLocks/>
                </p:cNvSpPr>
                <p:nvPr/>
              </p:nvSpPr>
              <p:spPr bwMode="gray">
                <a:xfrm>
                  <a:off x="2060" y="1387"/>
                  <a:ext cx="808" cy="1225"/>
                </a:xfrm>
                <a:custGeom>
                  <a:avLst/>
                  <a:gdLst>
                    <a:gd name="T0" fmla="*/ 550 w 550"/>
                    <a:gd name="T1" fmla="*/ 132 h 836"/>
                    <a:gd name="T2" fmla="*/ 547 w 550"/>
                    <a:gd name="T3" fmla="*/ 130 h 836"/>
                    <a:gd name="T4" fmla="*/ 529 w 550"/>
                    <a:gd name="T5" fmla="*/ 133 h 836"/>
                    <a:gd name="T6" fmla="*/ 529 w 550"/>
                    <a:gd name="T7" fmla="*/ 133 h 836"/>
                    <a:gd name="T8" fmla="*/ 509 w 550"/>
                    <a:gd name="T9" fmla="*/ 141 h 836"/>
                    <a:gd name="T10" fmla="*/ 480 w 550"/>
                    <a:gd name="T11" fmla="*/ 111 h 836"/>
                    <a:gd name="T12" fmla="*/ 509 w 550"/>
                    <a:gd name="T13" fmla="*/ 80 h 836"/>
                    <a:gd name="T14" fmla="*/ 529 w 550"/>
                    <a:gd name="T15" fmla="*/ 88 h 836"/>
                    <a:gd name="T16" fmla="*/ 547 w 550"/>
                    <a:gd name="T17" fmla="*/ 91 h 836"/>
                    <a:gd name="T18" fmla="*/ 550 w 550"/>
                    <a:gd name="T19" fmla="*/ 89 h 836"/>
                    <a:gd name="T20" fmla="*/ 550 w 550"/>
                    <a:gd name="T21" fmla="*/ 82 h 836"/>
                    <a:gd name="T22" fmla="*/ 550 w 550"/>
                    <a:gd name="T23" fmla="*/ 0 h 836"/>
                    <a:gd name="T24" fmla="*/ 0 w 550"/>
                    <a:gd name="T25" fmla="*/ 550 h 836"/>
                    <a:gd name="T26" fmla="*/ 74 w 550"/>
                    <a:gd name="T27" fmla="*/ 825 h 836"/>
                    <a:gd name="T28" fmla="*/ 153 w 550"/>
                    <a:gd name="T29" fmla="*/ 780 h 836"/>
                    <a:gd name="T30" fmla="*/ 158 w 550"/>
                    <a:gd name="T31" fmla="*/ 796 h 836"/>
                    <a:gd name="T32" fmla="*/ 161 w 550"/>
                    <a:gd name="T33" fmla="*/ 817 h 836"/>
                    <a:gd name="T34" fmla="*/ 202 w 550"/>
                    <a:gd name="T35" fmla="*/ 827 h 836"/>
                    <a:gd name="T36" fmla="*/ 214 w 550"/>
                    <a:gd name="T37" fmla="*/ 786 h 836"/>
                    <a:gd name="T38" fmla="*/ 198 w 550"/>
                    <a:gd name="T39" fmla="*/ 773 h 836"/>
                    <a:gd name="T40" fmla="*/ 198 w 550"/>
                    <a:gd name="T41" fmla="*/ 773 h 836"/>
                    <a:gd name="T42" fmla="*/ 186 w 550"/>
                    <a:gd name="T43" fmla="*/ 761 h 836"/>
                    <a:gd name="T44" fmla="*/ 266 w 550"/>
                    <a:gd name="T45" fmla="*/ 714 h 836"/>
                    <a:gd name="T46" fmla="*/ 222 w 550"/>
                    <a:gd name="T47" fmla="*/ 550 h 836"/>
                    <a:gd name="T48" fmla="*/ 550 w 550"/>
                    <a:gd name="T49" fmla="*/ 222 h 836"/>
                    <a:gd name="T50" fmla="*/ 550 w 550"/>
                    <a:gd name="T51" fmla="*/ 143 h 836"/>
                    <a:gd name="T52" fmla="*/ 550 w 550"/>
                    <a:gd name="T53" fmla="*/ 132 h 8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0"/>
                    <a:gd name="T82" fmla="*/ 0 h 836"/>
                    <a:gd name="T83" fmla="*/ 550 w 550"/>
                    <a:gd name="T84" fmla="*/ 836 h 8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0" h="836">
                      <a:moveTo>
                        <a:pt x="550" y="132"/>
                      </a:moveTo>
                      <a:cubicBezTo>
                        <a:pt x="549" y="131"/>
                        <a:pt x="548" y="131"/>
                        <a:pt x="547" y="130"/>
                      </a:cubicBezTo>
                      <a:cubicBezTo>
                        <a:pt x="540" y="127"/>
                        <a:pt x="533" y="129"/>
                        <a:pt x="529" y="133"/>
                      </a:cubicBezTo>
                      <a:cubicBezTo>
                        <a:pt x="529" y="133"/>
                        <a:pt x="529" y="133"/>
                        <a:pt x="529" y="133"/>
                      </a:cubicBezTo>
                      <a:cubicBezTo>
                        <a:pt x="523" y="138"/>
                        <a:pt x="517" y="141"/>
                        <a:pt x="509" y="141"/>
                      </a:cubicBezTo>
                      <a:cubicBezTo>
                        <a:pt x="493" y="141"/>
                        <a:pt x="480" y="127"/>
                        <a:pt x="480" y="111"/>
                      </a:cubicBezTo>
                      <a:cubicBezTo>
                        <a:pt x="480" y="94"/>
                        <a:pt x="493" y="80"/>
                        <a:pt x="509" y="80"/>
                      </a:cubicBezTo>
                      <a:cubicBezTo>
                        <a:pt x="517" y="80"/>
                        <a:pt x="524" y="83"/>
                        <a:pt x="529" y="88"/>
                      </a:cubicBezTo>
                      <a:cubicBezTo>
                        <a:pt x="533" y="93"/>
                        <a:pt x="540" y="94"/>
                        <a:pt x="547" y="91"/>
                      </a:cubicBezTo>
                      <a:cubicBezTo>
                        <a:pt x="548" y="91"/>
                        <a:pt x="549" y="90"/>
                        <a:pt x="550" y="89"/>
                      </a:cubicBezTo>
                      <a:cubicBezTo>
                        <a:pt x="550" y="82"/>
                        <a:pt x="550" y="82"/>
                        <a:pt x="550" y="82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246" y="0"/>
                        <a:pt x="0" y="246"/>
                        <a:pt x="0" y="550"/>
                      </a:cubicBezTo>
                      <a:cubicBezTo>
                        <a:pt x="0" y="651"/>
                        <a:pt x="27" y="745"/>
                        <a:pt x="74" y="825"/>
                      </a:cubicBezTo>
                      <a:cubicBezTo>
                        <a:pt x="153" y="780"/>
                        <a:pt x="153" y="780"/>
                        <a:pt x="153" y="780"/>
                      </a:cubicBezTo>
                      <a:cubicBezTo>
                        <a:pt x="158" y="784"/>
                        <a:pt x="160" y="791"/>
                        <a:pt x="158" y="796"/>
                      </a:cubicBezTo>
                      <a:cubicBezTo>
                        <a:pt x="157" y="803"/>
                        <a:pt x="158" y="810"/>
                        <a:pt x="161" y="817"/>
                      </a:cubicBezTo>
                      <a:cubicBezTo>
                        <a:pt x="170" y="831"/>
                        <a:pt x="188" y="836"/>
                        <a:pt x="202" y="827"/>
                      </a:cubicBezTo>
                      <a:cubicBezTo>
                        <a:pt x="217" y="819"/>
                        <a:pt x="222" y="801"/>
                        <a:pt x="214" y="786"/>
                      </a:cubicBezTo>
                      <a:cubicBezTo>
                        <a:pt x="210" y="780"/>
                        <a:pt x="204" y="776"/>
                        <a:pt x="198" y="773"/>
                      </a:cubicBezTo>
                      <a:cubicBezTo>
                        <a:pt x="198" y="773"/>
                        <a:pt x="198" y="773"/>
                        <a:pt x="198" y="773"/>
                      </a:cubicBezTo>
                      <a:cubicBezTo>
                        <a:pt x="192" y="772"/>
                        <a:pt x="187" y="767"/>
                        <a:pt x="186" y="761"/>
                      </a:cubicBezTo>
                      <a:cubicBezTo>
                        <a:pt x="266" y="714"/>
                        <a:pt x="266" y="714"/>
                        <a:pt x="266" y="714"/>
                      </a:cubicBezTo>
                      <a:cubicBezTo>
                        <a:pt x="238" y="666"/>
                        <a:pt x="222" y="610"/>
                        <a:pt x="222" y="550"/>
                      </a:cubicBezTo>
                      <a:cubicBezTo>
                        <a:pt x="222" y="369"/>
                        <a:pt x="369" y="222"/>
                        <a:pt x="550" y="222"/>
                      </a:cubicBezTo>
                      <a:cubicBezTo>
                        <a:pt x="550" y="143"/>
                        <a:pt x="550" y="143"/>
                        <a:pt x="550" y="143"/>
                      </a:cubicBezTo>
                      <a:lnTo>
                        <a:pt x="550" y="132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2" name="Freeform 16"/>
                <p:cNvSpPr>
                  <a:spLocks/>
                </p:cNvSpPr>
                <p:nvPr/>
              </p:nvSpPr>
              <p:spPr bwMode="gray">
                <a:xfrm>
                  <a:off x="2764" y="1387"/>
                  <a:ext cx="912" cy="1210"/>
                </a:xfrm>
                <a:custGeom>
                  <a:avLst/>
                  <a:gdLst>
                    <a:gd name="T0" fmla="*/ 70 w 621"/>
                    <a:gd name="T1" fmla="*/ 0 h 826"/>
                    <a:gd name="T2" fmla="*/ 70 w 621"/>
                    <a:gd name="T3" fmla="*/ 82 h 826"/>
                    <a:gd name="T4" fmla="*/ 70 w 621"/>
                    <a:gd name="T5" fmla="*/ 89 h 826"/>
                    <a:gd name="T6" fmla="*/ 67 w 621"/>
                    <a:gd name="T7" fmla="*/ 91 h 826"/>
                    <a:gd name="T8" fmla="*/ 49 w 621"/>
                    <a:gd name="T9" fmla="*/ 88 h 826"/>
                    <a:gd name="T10" fmla="*/ 29 w 621"/>
                    <a:gd name="T11" fmla="*/ 80 h 826"/>
                    <a:gd name="T12" fmla="*/ 0 w 621"/>
                    <a:gd name="T13" fmla="*/ 111 h 826"/>
                    <a:gd name="T14" fmla="*/ 29 w 621"/>
                    <a:gd name="T15" fmla="*/ 141 h 826"/>
                    <a:gd name="T16" fmla="*/ 49 w 621"/>
                    <a:gd name="T17" fmla="*/ 133 h 826"/>
                    <a:gd name="T18" fmla="*/ 49 w 621"/>
                    <a:gd name="T19" fmla="*/ 133 h 826"/>
                    <a:gd name="T20" fmla="*/ 67 w 621"/>
                    <a:gd name="T21" fmla="*/ 130 h 826"/>
                    <a:gd name="T22" fmla="*/ 70 w 621"/>
                    <a:gd name="T23" fmla="*/ 132 h 826"/>
                    <a:gd name="T24" fmla="*/ 70 w 621"/>
                    <a:gd name="T25" fmla="*/ 143 h 826"/>
                    <a:gd name="T26" fmla="*/ 70 w 621"/>
                    <a:gd name="T27" fmla="*/ 222 h 826"/>
                    <a:gd name="T28" fmla="*/ 70 w 621"/>
                    <a:gd name="T29" fmla="*/ 222 h 826"/>
                    <a:gd name="T30" fmla="*/ 398 w 621"/>
                    <a:gd name="T31" fmla="*/ 550 h 826"/>
                    <a:gd name="T32" fmla="*/ 354 w 621"/>
                    <a:gd name="T33" fmla="*/ 714 h 826"/>
                    <a:gd name="T34" fmla="*/ 433 w 621"/>
                    <a:gd name="T35" fmla="*/ 759 h 826"/>
                    <a:gd name="T36" fmla="*/ 436 w 621"/>
                    <a:gd name="T37" fmla="*/ 758 h 826"/>
                    <a:gd name="T38" fmla="*/ 443 w 621"/>
                    <a:gd name="T39" fmla="*/ 740 h 826"/>
                    <a:gd name="T40" fmla="*/ 443 w 621"/>
                    <a:gd name="T41" fmla="*/ 740 h 826"/>
                    <a:gd name="T42" fmla="*/ 446 w 621"/>
                    <a:gd name="T43" fmla="*/ 720 h 826"/>
                    <a:gd name="T44" fmla="*/ 487 w 621"/>
                    <a:gd name="T45" fmla="*/ 709 h 826"/>
                    <a:gd name="T46" fmla="*/ 498 w 621"/>
                    <a:gd name="T47" fmla="*/ 750 h 826"/>
                    <a:gd name="T48" fmla="*/ 482 w 621"/>
                    <a:gd name="T49" fmla="*/ 763 h 826"/>
                    <a:gd name="T50" fmla="*/ 470 w 621"/>
                    <a:gd name="T51" fmla="*/ 777 h 826"/>
                    <a:gd name="T52" fmla="*/ 470 w 621"/>
                    <a:gd name="T53" fmla="*/ 781 h 826"/>
                    <a:gd name="T54" fmla="*/ 547 w 621"/>
                    <a:gd name="T55" fmla="*/ 826 h 826"/>
                    <a:gd name="T56" fmla="*/ 621 w 621"/>
                    <a:gd name="T57" fmla="*/ 550 h 826"/>
                    <a:gd name="T58" fmla="*/ 70 w 621"/>
                    <a:gd name="T59" fmla="*/ 0 h 82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21"/>
                    <a:gd name="T91" fmla="*/ 0 h 826"/>
                    <a:gd name="T92" fmla="*/ 621 w 621"/>
                    <a:gd name="T93" fmla="*/ 826 h 82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21" h="826">
                      <a:moveTo>
                        <a:pt x="70" y="0"/>
                      </a:moveTo>
                      <a:cubicBezTo>
                        <a:pt x="70" y="82"/>
                        <a:pt x="70" y="82"/>
                        <a:pt x="70" y="82"/>
                      </a:cubicBezTo>
                      <a:cubicBezTo>
                        <a:pt x="70" y="89"/>
                        <a:pt x="70" y="89"/>
                        <a:pt x="70" y="89"/>
                      </a:cubicBezTo>
                      <a:cubicBezTo>
                        <a:pt x="69" y="90"/>
                        <a:pt x="68" y="91"/>
                        <a:pt x="67" y="91"/>
                      </a:cubicBezTo>
                      <a:cubicBezTo>
                        <a:pt x="60" y="94"/>
                        <a:pt x="53" y="93"/>
                        <a:pt x="49" y="88"/>
                      </a:cubicBezTo>
                      <a:cubicBezTo>
                        <a:pt x="44" y="83"/>
                        <a:pt x="37" y="80"/>
                        <a:pt x="29" y="80"/>
                      </a:cubicBezTo>
                      <a:cubicBezTo>
                        <a:pt x="13" y="80"/>
                        <a:pt x="0" y="94"/>
                        <a:pt x="0" y="111"/>
                      </a:cubicBezTo>
                      <a:cubicBezTo>
                        <a:pt x="0" y="127"/>
                        <a:pt x="13" y="141"/>
                        <a:pt x="29" y="141"/>
                      </a:cubicBezTo>
                      <a:cubicBezTo>
                        <a:pt x="37" y="141"/>
                        <a:pt x="43" y="138"/>
                        <a:pt x="49" y="133"/>
                      </a:cubicBezTo>
                      <a:cubicBezTo>
                        <a:pt x="49" y="133"/>
                        <a:pt x="49" y="133"/>
                        <a:pt x="49" y="133"/>
                      </a:cubicBezTo>
                      <a:cubicBezTo>
                        <a:pt x="53" y="129"/>
                        <a:pt x="60" y="127"/>
                        <a:pt x="67" y="130"/>
                      </a:cubicBezTo>
                      <a:cubicBezTo>
                        <a:pt x="68" y="131"/>
                        <a:pt x="69" y="131"/>
                        <a:pt x="70" y="132"/>
                      </a:cubicBezTo>
                      <a:cubicBezTo>
                        <a:pt x="70" y="143"/>
                        <a:pt x="70" y="143"/>
                        <a:pt x="70" y="143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252" y="222"/>
                        <a:pt x="398" y="369"/>
                        <a:pt x="398" y="550"/>
                      </a:cubicBezTo>
                      <a:cubicBezTo>
                        <a:pt x="398" y="610"/>
                        <a:pt x="382" y="666"/>
                        <a:pt x="354" y="714"/>
                      </a:cubicBezTo>
                      <a:cubicBezTo>
                        <a:pt x="433" y="759"/>
                        <a:pt x="433" y="759"/>
                        <a:pt x="433" y="759"/>
                      </a:cubicBezTo>
                      <a:cubicBezTo>
                        <a:pt x="434" y="759"/>
                        <a:pt x="435" y="758"/>
                        <a:pt x="436" y="758"/>
                      </a:cubicBezTo>
                      <a:cubicBezTo>
                        <a:pt x="442" y="753"/>
                        <a:pt x="445" y="746"/>
                        <a:pt x="443" y="740"/>
                      </a:cubicBezTo>
                      <a:cubicBezTo>
                        <a:pt x="443" y="740"/>
                        <a:pt x="443" y="740"/>
                        <a:pt x="443" y="740"/>
                      </a:cubicBezTo>
                      <a:cubicBezTo>
                        <a:pt x="441" y="733"/>
                        <a:pt x="442" y="726"/>
                        <a:pt x="446" y="720"/>
                      </a:cubicBezTo>
                      <a:cubicBezTo>
                        <a:pt x="454" y="705"/>
                        <a:pt x="472" y="701"/>
                        <a:pt x="487" y="709"/>
                      </a:cubicBezTo>
                      <a:cubicBezTo>
                        <a:pt x="501" y="717"/>
                        <a:pt x="506" y="736"/>
                        <a:pt x="498" y="750"/>
                      </a:cubicBezTo>
                      <a:cubicBezTo>
                        <a:pt x="494" y="756"/>
                        <a:pt x="489" y="761"/>
                        <a:pt x="482" y="763"/>
                      </a:cubicBezTo>
                      <a:cubicBezTo>
                        <a:pt x="476" y="764"/>
                        <a:pt x="471" y="770"/>
                        <a:pt x="470" y="777"/>
                      </a:cubicBezTo>
                      <a:cubicBezTo>
                        <a:pt x="470" y="778"/>
                        <a:pt x="470" y="780"/>
                        <a:pt x="470" y="781"/>
                      </a:cubicBezTo>
                      <a:cubicBezTo>
                        <a:pt x="547" y="826"/>
                        <a:pt x="547" y="826"/>
                        <a:pt x="547" y="826"/>
                      </a:cubicBezTo>
                      <a:cubicBezTo>
                        <a:pt x="594" y="745"/>
                        <a:pt x="621" y="651"/>
                        <a:pt x="621" y="550"/>
                      </a:cubicBezTo>
                      <a:cubicBezTo>
                        <a:pt x="621" y="246"/>
                        <a:pt x="374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3" name="Freeform 17"/>
                <p:cNvSpPr>
                  <a:spLocks/>
                </p:cNvSpPr>
                <p:nvPr/>
              </p:nvSpPr>
              <p:spPr bwMode="gray">
                <a:xfrm>
                  <a:off x="2169" y="2414"/>
                  <a:ext cx="1397" cy="587"/>
                </a:xfrm>
                <a:custGeom>
                  <a:avLst/>
                  <a:gdLst>
                    <a:gd name="T0" fmla="*/ 876 w 953"/>
                    <a:gd name="T1" fmla="*/ 80 h 400"/>
                    <a:gd name="T2" fmla="*/ 876 w 953"/>
                    <a:gd name="T3" fmla="*/ 76 h 400"/>
                    <a:gd name="T4" fmla="*/ 888 w 953"/>
                    <a:gd name="T5" fmla="*/ 62 h 400"/>
                    <a:gd name="T6" fmla="*/ 904 w 953"/>
                    <a:gd name="T7" fmla="*/ 49 h 400"/>
                    <a:gd name="T8" fmla="*/ 893 w 953"/>
                    <a:gd name="T9" fmla="*/ 8 h 400"/>
                    <a:gd name="T10" fmla="*/ 852 w 953"/>
                    <a:gd name="T11" fmla="*/ 19 h 400"/>
                    <a:gd name="T12" fmla="*/ 849 w 953"/>
                    <a:gd name="T13" fmla="*/ 39 h 400"/>
                    <a:gd name="T14" fmla="*/ 849 w 953"/>
                    <a:gd name="T15" fmla="*/ 39 h 400"/>
                    <a:gd name="T16" fmla="*/ 842 w 953"/>
                    <a:gd name="T17" fmla="*/ 57 h 400"/>
                    <a:gd name="T18" fmla="*/ 839 w 953"/>
                    <a:gd name="T19" fmla="*/ 58 h 400"/>
                    <a:gd name="T20" fmla="*/ 760 w 953"/>
                    <a:gd name="T21" fmla="*/ 13 h 400"/>
                    <a:gd name="T22" fmla="*/ 476 w 953"/>
                    <a:gd name="T23" fmla="*/ 177 h 400"/>
                    <a:gd name="T24" fmla="*/ 192 w 953"/>
                    <a:gd name="T25" fmla="*/ 13 h 400"/>
                    <a:gd name="T26" fmla="*/ 112 w 953"/>
                    <a:gd name="T27" fmla="*/ 60 h 400"/>
                    <a:gd name="T28" fmla="*/ 124 w 953"/>
                    <a:gd name="T29" fmla="*/ 72 h 400"/>
                    <a:gd name="T30" fmla="*/ 124 w 953"/>
                    <a:gd name="T31" fmla="*/ 72 h 400"/>
                    <a:gd name="T32" fmla="*/ 140 w 953"/>
                    <a:gd name="T33" fmla="*/ 85 h 400"/>
                    <a:gd name="T34" fmla="*/ 128 w 953"/>
                    <a:gd name="T35" fmla="*/ 126 h 400"/>
                    <a:gd name="T36" fmla="*/ 87 w 953"/>
                    <a:gd name="T37" fmla="*/ 116 h 400"/>
                    <a:gd name="T38" fmla="*/ 84 w 953"/>
                    <a:gd name="T39" fmla="*/ 95 h 400"/>
                    <a:gd name="T40" fmla="*/ 79 w 953"/>
                    <a:gd name="T41" fmla="*/ 79 h 400"/>
                    <a:gd name="T42" fmla="*/ 0 w 953"/>
                    <a:gd name="T43" fmla="*/ 124 h 400"/>
                    <a:gd name="T44" fmla="*/ 476 w 953"/>
                    <a:gd name="T45" fmla="*/ 400 h 400"/>
                    <a:gd name="T46" fmla="*/ 953 w 953"/>
                    <a:gd name="T47" fmla="*/ 125 h 400"/>
                    <a:gd name="T48" fmla="*/ 876 w 953"/>
                    <a:gd name="T49" fmla="*/ 80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953"/>
                    <a:gd name="T76" fmla="*/ 0 h 400"/>
                    <a:gd name="T77" fmla="*/ 953 w 953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953" h="400">
                      <a:moveTo>
                        <a:pt x="876" y="80"/>
                      </a:moveTo>
                      <a:cubicBezTo>
                        <a:pt x="876" y="79"/>
                        <a:pt x="876" y="77"/>
                        <a:pt x="876" y="76"/>
                      </a:cubicBezTo>
                      <a:cubicBezTo>
                        <a:pt x="877" y="69"/>
                        <a:pt x="882" y="63"/>
                        <a:pt x="888" y="62"/>
                      </a:cubicBezTo>
                      <a:cubicBezTo>
                        <a:pt x="895" y="60"/>
                        <a:pt x="900" y="55"/>
                        <a:pt x="904" y="49"/>
                      </a:cubicBezTo>
                      <a:cubicBezTo>
                        <a:pt x="912" y="35"/>
                        <a:pt x="907" y="16"/>
                        <a:pt x="893" y="8"/>
                      </a:cubicBezTo>
                      <a:cubicBezTo>
                        <a:pt x="878" y="0"/>
                        <a:pt x="860" y="4"/>
                        <a:pt x="852" y="19"/>
                      </a:cubicBezTo>
                      <a:cubicBezTo>
                        <a:pt x="848" y="25"/>
                        <a:pt x="847" y="32"/>
                        <a:pt x="849" y="39"/>
                      </a:cubicBezTo>
                      <a:cubicBezTo>
                        <a:pt x="849" y="39"/>
                        <a:pt x="849" y="39"/>
                        <a:pt x="849" y="39"/>
                      </a:cubicBezTo>
                      <a:cubicBezTo>
                        <a:pt x="851" y="45"/>
                        <a:pt x="848" y="52"/>
                        <a:pt x="842" y="57"/>
                      </a:cubicBezTo>
                      <a:cubicBezTo>
                        <a:pt x="841" y="57"/>
                        <a:pt x="840" y="58"/>
                        <a:pt x="839" y="58"/>
                      </a:cubicBezTo>
                      <a:cubicBezTo>
                        <a:pt x="760" y="13"/>
                        <a:pt x="760" y="13"/>
                        <a:pt x="760" y="13"/>
                      </a:cubicBezTo>
                      <a:cubicBezTo>
                        <a:pt x="704" y="111"/>
                        <a:pt x="598" y="177"/>
                        <a:pt x="476" y="177"/>
                      </a:cubicBezTo>
                      <a:cubicBezTo>
                        <a:pt x="355" y="177"/>
                        <a:pt x="249" y="111"/>
                        <a:pt x="192" y="13"/>
                      </a:cubicBezTo>
                      <a:cubicBezTo>
                        <a:pt x="112" y="60"/>
                        <a:pt x="112" y="60"/>
                        <a:pt x="112" y="60"/>
                      </a:cubicBezTo>
                      <a:cubicBezTo>
                        <a:pt x="113" y="66"/>
                        <a:pt x="118" y="71"/>
                        <a:pt x="124" y="72"/>
                      </a:cubicBezTo>
                      <a:cubicBezTo>
                        <a:pt x="124" y="72"/>
                        <a:pt x="124" y="72"/>
                        <a:pt x="124" y="72"/>
                      </a:cubicBezTo>
                      <a:cubicBezTo>
                        <a:pt x="130" y="75"/>
                        <a:pt x="136" y="79"/>
                        <a:pt x="140" y="85"/>
                      </a:cubicBezTo>
                      <a:cubicBezTo>
                        <a:pt x="148" y="100"/>
                        <a:pt x="143" y="118"/>
                        <a:pt x="128" y="126"/>
                      </a:cubicBezTo>
                      <a:cubicBezTo>
                        <a:pt x="114" y="135"/>
                        <a:pt x="96" y="130"/>
                        <a:pt x="87" y="116"/>
                      </a:cubicBezTo>
                      <a:cubicBezTo>
                        <a:pt x="84" y="109"/>
                        <a:pt x="83" y="102"/>
                        <a:pt x="84" y="95"/>
                      </a:cubicBezTo>
                      <a:cubicBezTo>
                        <a:pt x="86" y="90"/>
                        <a:pt x="84" y="83"/>
                        <a:pt x="79" y="79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95" y="289"/>
                        <a:pt x="273" y="400"/>
                        <a:pt x="476" y="400"/>
                      </a:cubicBezTo>
                      <a:cubicBezTo>
                        <a:pt x="680" y="400"/>
                        <a:pt x="858" y="289"/>
                        <a:pt x="953" y="125"/>
                      </a:cubicBezTo>
                      <a:lnTo>
                        <a:pt x="876" y="8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5618" name="Oval 18"/>
            <p:cNvSpPr>
              <a:spLocks noChangeArrowheads="1"/>
            </p:cNvSpPr>
            <p:nvPr/>
          </p:nvSpPr>
          <p:spPr bwMode="auto">
            <a:xfrm>
              <a:off x="1460" y="1637"/>
              <a:ext cx="345" cy="344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8F8F8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r-TR" sz="3800" noProof="1">
                <a:solidFill>
                  <a:srgbClr val="000000"/>
                </a:solidFill>
              </a:endParaRPr>
            </a:p>
          </p:txBody>
        </p: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BASINÇ TANIMI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8839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BASINÇ AZALMASI VE ARTMASI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89296" y="3154276"/>
            <a:ext cx="2904529" cy="129600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  <p:txBody>
          <a:bodyPr wrap="square" anchor="ctr" anchorCtr="0">
            <a:noAutofit/>
          </a:bodyPr>
          <a:lstStyle/>
          <a:p>
            <a:pPr algn="ctr"/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Dalgıçlarda, 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gemi kurtarıcılarında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deniz 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dibine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(derinlere) inildikçe 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basınç 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artar.</a:t>
            </a:r>
            <a:endParaRPr lang="tr-TR" sz="2000" b="1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Resim 2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60" y="1307005"/>
            <a:ext cx="1800000" cy="1800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pic>
        <p:nvPicPr>
          <p:cNvPr id="2050" name="Picture 2" descr="D:\DOKTOR\9-ISTUZMAN\1-EĞİTİM KURUMU\1. İstanbuluzman\ZZResim\Resim-İkon\astronaut2 (2).png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848" y="1307005"/>
            <a:ext cx="1800000" cy="180000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DOKTOR\1-ISTANBULUZMAN\1-EĞİTİM KURUMU\1. İstanbuluzman\2-RESİMLER\Dünya-Uzay-Uçak\2globe_128.png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0" y="1314648"/>
            <a:ext cx="1800000" cy="180000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ikdörtgen 10"/>
          <p:cNvSpPr/>
          <p:nvPr/>
        </p:nvSpPr>
        <p:spPr>
          <a:xfrm>
            <a:off x="3108183" y="3154276"/>
            <a:ext cx="2904529" cy="129600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  <p:txBody>
          <a:bodyPr wrap="square" anchor="ctr" anchorCtr="0">
            <a:noAutofit/>
          </a:bodyPr>
          <a:lstStyle/>
          <a:p>
            <a:pPr algn="ctr"/>
            <a:r>
              <a:rPr lang="tr-TR" sz="2000" i="1" dirty="0">
                <a:latin typeface="Calibri" pitchFamily="34" charset="0"/>
                <a:cs typeface="Calibri" pitchFamily="34" charset="0"/>
              </a:rPr>
              <a:t>Normal şartlarda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hava basıncı (atmosfer basıncı) 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76 cmHg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basınçtır.</a:t>
            </a:r>
            <a:endParaRPr lang="tr-TR" sz="20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132584" y="3154276"/>
            <a:ext cx="2904529" cy="1296000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  <p:txBody>
          <a:bodyPr wrap="square" anchor="ctr" anchorCtr="0">
            <a:noAutofit/>
          </a:bodyPr>
          <a:lstStyle/>
          <a:p>
            <a:pPr algn="ctr"/>
            <a:r>
              <a:rPr lang="tr-TR" sz="2000" i="1" dirty="0">
                <a:latin typeface="Calibri" pitchFamily="34" charset="0"/>
                <a:cs typeface="Calibri" pitchFamily="34" charset="0"/>
              </a:rPr>
              <a:t>Balon ve uçak gibi araçlarla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yükseklere çıkıldıkça 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basınç azalır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.</a:t>
            </a:r>
            <a:endParaRPr lang="tr-TR" sz="2000" b="1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01170" y="5710514"/>
            <a:ext cx="8947296" cy="1101471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  <p:txBody>
          <a:bodyPr wrap="square" anchor="ctr" anchorCtr="0">
            <a:noAutofit/>
          </a:bodyPr>
          <a:lstStyle/>
          <a:p>
            <a:pPr algn="ctr"/>
            <a:r>
              <a:rPr lang="tr-TR" sz="2000" b="1" i="1" dirty="0">
                <a:latin typeface="Calibri" pitchFamily="34" charset="0"/>
                <a:cs typeface="Calibri" pitchFamily="34" charset="0"/>
              </a:rPr>
              <a:t>Normalde 4 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Newton/cm²’lik basınç 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değişimi organizmada rahatsızlık hissi dışında herhangi bir sağlık sorunu oluşturmaz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. Basıncın daha fazla değişmesi bir takım sorunlara neden olur.</a:t>
            </a:r>
            <a:endParaRPr lang="tr-TR" sz="2000" b="1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3110708" y="4485784"/>
            <a:ext cx="2904529" cy="558935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  <p:txBody>
          <a:bodyPr wrap="square" anchor="ctr" anchorCtr="0">
            <a:noAutofit/>
          </a:bodyPr>
          <a:lstStyle/>
          <a:p>
            <a:pPr algn="ctr"/>
            <a:r>
              <a:rPr lang="tr-TR" sz="2400" b="1" i="1" dirty="0" smtClean="0">
                <a:latin typeface="Calibri" pitchFamily="34" charset="0"/>
                <a:cs typeface="Calibri" pitchFamily="34" charset="0"/>
              </a:rPr>
              <a:t>76 cmHg</a:t>
            </a:r>
            <a:endParaRPr lang="tr-TR" sz="2400" b="1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89296" y="4483488"/>
            <a:ext cx="2904529" cy="558935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  <p:txBody>
          <a:bodyPr wrap="square" anchor="ctr" anchorCtr="0">
            <a:noAutofit/>
          </a:bodyPr>
          <a:lstStyle/>
          <a:p>
            <a:pPr algn="ctr"/>
            <a:r>
              <a:rPr lang="tr-TR" sz="2400" b="1" i="1" dirty="0" smtClean="0">
                <a:latin typeface="Calibri" pitchFamily="34" charset="0"/>
                <a:cs typeface="Calibri" pitchFamily="34" charset="0"/>
              </a:rPr>
              <a:t>&gt;80 cmHg</a:t>
            </a:r>
            <a:endParaRPr lang="tr-TR" sz="2400" b="1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6132062" y="4483488"/>
            <a:ext cx="2904529" cy="558935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  <p:txBody>
          <a:bodyPr wrap="square" anchor="ctr" anchorCtr="0">
            <a:noAutofit/>
          </a:bodyPr>
          <a:lstStyle/>
          <a:p>
            <a:pPr algn="ctr"/>
            <a:r>
              <a:rPr lang="tr-TR" sz="2400" b="1" i="1" dirty="0" smtClean="0">
                <a:latin typeface="Calibri" pitchFamily="34" charset="0"/>
                <a:cs typeface="Calibri" pitchFamily="34" charset="0"/>
              </a:rPr>
              <a:t>&lt;72 cmHg</a:t>
            </a:r>
            <a:endParaRPr lang="tr-TR" sz="2400" b="1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3120608" y="5089434"/>
            <a:ext cx="2904529" cy="558935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  <p:txBody>
          <a:bodyPr wrap="square" anchor="ctr" anchorCtr="0">
            <a:noAutofit/>
          </a:bodyPr>
          <a:lstStyle/>
          <a:p>
            <a:pPr algn="ctr"/>
            <a:r>
              <a:rPr lang="tr-TR" sz="16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&gt;4 Bar Değişiklik</a:t>
            </a:r>
            <a:endParaRPr lang="tr-TR" sz="1600" b="1" i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kdörtgen 17"/>
          <p:cNvSpPr/>
          <p:nvPr/>
        </p:nvSpPr>
        <p:spPr>
          <a:xfrm>
            <a:off x="99196" y="5087138"/>
            <a:ext cx="2904529" cy="558935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  <p:txBody>
          <a:bodyPr wrap="square" anchor="ctr" anchorCtr="0">
            <a:noAutofit/>
          </a:bodyPr>
          <a:lstStyle/>
          <a:p>
            <a:pPr algn="ctr"/>
            <a:r>
              <a:rPr lang="tr-TR" sz="16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Dokularda </a:t>
            </a:r>
            <a:r>
              <a:rPr lang="tr-TR" sz="1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erimiş olan </a:t>
            </a:r>
            <a:r>
              <a:rPr lang="tr-TR" sz="16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gazlar </a:t>
            </a:r>
            <a:r>
              <a:rPr lang="tr-TR" sz="1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serbest hale </a:t>
            </a:r>
            <a:r>
              <a:rPr lang="tr-TR" sz="16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gelir.</a:t>
            </a:r>
            <a:endParaRPr lang="tr-TR" sz="1600" b="1" i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Dikdörtgen 18"/>
          <p:cNvSpPr/>
          <p:nvPr/>
        </p:nvSpPr>
        <p:spPr>
          <a:xfrm>
            <a:off x="6141962" y="5087138"/>
            <a:ext cx="2904529" cy="558935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  <p:txBody>
          <a:bodyPr wrap="square" anchor="ctr" anchorCtr="0">
            <a:noAutofit/>
          </a:bodyPr>
          <a:lstStyle/>
          <a:p>
            <a:pPr algn="ctr"/>
            <a:r>
              <a:rPr lang="tr-TR" sz="16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Solunumla </a:t>
            </a:r>
            <a:r>
              <a:rPr lang="tr-TR" sz="1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fazla azot </a:t>
            </a:r>
            <a:r>
              <a:rPr lang="tr-TR" sz="16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alındığı için </a:t>
            </a:r>
            <a:r>
              <a:rPr lang="tr-TR" sz="1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azot </a:t>
            </a:r>
            <a:r>
              <a:rPr lang="tr-TR" sz="16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narkozu gelişir.</a:t>
            </a:r>
            <a:endParaRPr lang="tr-TR" sz="1600" b="1" i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7613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DÜŞÜK BASINÇ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98900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Basıncın 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düşmesi 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nedeniyle, normal atmosfer basıncı altında 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dokularda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erimiş olan gazlar serbest hale 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gelir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ve vücutta; </a:t>
            </a:r>
          </a:p>
          <a:p>
            <a:pPr marL="198900">
              <a:spcAft>
                <a:spcPts val="0"/>
              </a:spcAft>
              <a:buClr>
                <a:srgbClr val="292929"/>
              </a:buClr>
              <a:defRPr/>
            </a:pPr>
            <a:endParaRPr lang="tr-TR" sz="8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5418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Çeşitli organlarda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karıncalanma,</a:t>
            </a:r>
          </a:p>
          <a:p>
            <a:pPr marL="5418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Kol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 bacaklarda ağrılar,</a:t>
            </a:r>
          </a:p>
          <a:p>
            <a:pPr marL="5418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Kulak ağrıları,</a:t>
            </a:r>
          </a:p>
          <a:p>
            <a:pPr marL="5418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Bulanık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görme, </a:t>
            </a:r>
          </a:p>
          <a:p>
            <a:pPr marL="5418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Vücuttaki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oksijenin parsiyel basıncının düşmesi sonucu </a:t>
            </a: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anoksemi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(Kanda O₂ azalması), </a:t>
            </a:r>
          </a:p>
          <a:p>
            <a:pPr marL="5418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aşikardi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görülebilir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14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DÜŞÜK BASINÇTA GÖRÜLEN ŞİKAYETLER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401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BASINCIN ANİ DÜŞMESİ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7029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Kaşıntı, </a:t>
            </a:r>
          </a:p>
          <a:p>
            <a:pPr marL="7029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Subkutan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amfizem, </a:t>
            </a:r>
          </a:p>
          <a:p>
            <a:pPr marL="7029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Kas ve eklem ağrıları, </a:t>
            </a:r>
          </a:p>
          <a:p>
            <a:pPr marL="7029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Kulak çınlaması ve işitme kaybı, </a:t>
            </a:r>
          </a:p>
          <a:p>
            <a:pPr marL="7029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Baş dönmesi, </a:t>
            </a:r>
          </a:p>
          <a:p>
            <a:pPr marL="7029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Hipertermi, </a:t>
            </a:r>
          </a:p>
          <a:p>
            <a:pPr marL="7029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Ödem, </a:t>
            </a:r>
          </a:p>
          <a:p>
            <a:pPr marL="7029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Taşikardi ve miyokart enfarktüsü, </a:t>
            </a:r>
          </a:p>
          <a:p>
            <a:pPr marL="7029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Öfori, psişik bozukluklar, epilepsi, felçler (en çok alt </a:t>
            </a: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ekstremiterlerde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ve </a:t>
            </a: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menier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sendromu kalıcıdır.)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DÜŞÜK BASINCIN AKUT ZARARLARI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264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FREKANSLARINA GÖRE SESLER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endParaRPr lang="tr-TR" sz="8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Ultrasonik Ses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– Ultrason – Ses Üstü Ses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Frekansı 20.000 Hz’in üstünde olan seslere ultrasonik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 denir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Ultrasonik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 normal ses göre daha fazla enerjiye sahiptir ve bu sesler insanlar tarafından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duyulamazlar.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Fakat Ultrasonik sesler birçok hayvan tarafından duyulabilir.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Ultrasonik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sesten teknolojide yararlanılır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FİZİKSEL </a:t>
            </a: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RİSK ETKENLERİ 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630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YÜKSEK BASINÇ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98900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asıncın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 atmosferi aşması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halinde, kişi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solunum ile fazla azot alacağından,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azot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narkozu içine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düşebilir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 vücutta;</a:t>
            </a:r>
          </a:p>
          <a:p>
            <a:pPr marL="198900">
              <a:spcAft>
                <a:spcPts val="0"/>
              </a:spcAft>
              <a:buClr>
                <a:srgbClr val="292929"/>
              </a:buClr>
              <a:defRPr/>
            </a:pPr>
            <a:endParaRPr lang="tr-TR" sz="1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5418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Karar vermede, düşünmede, istemli hareketlerde kötüleşme ve şuur çekilmesi, </a:t>
            </a:r>
          </a:p>
          <a:p>
            <a:pPr marL="5418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Oksijen </a:t>
            </a:r>
            <a:r>
              <a:rPr lang="tr-TR" sz="2000" i="1" dirty="0" err="1">
                <a:latin typeface="Calibri" pitchFamily="34" charset="0"/>
                <a:cs typeface="Calibri" pitchFamily="34" charset="0"/>
              </a:rPr>
              <a:t>parsiyel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 basıncının artması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nedeniyle ileri 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safhada 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komaya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sokar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YÜKSEK BASINÇTA GÖRÜLEN ŞİKAYETLER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8696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YÜKSEK </a:t>
            </a: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BASINÇ / YAKLAŞIM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98900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98900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Kişi 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normal basınca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döndüğünde 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bu belirtiler hemen kaybolur. Soluma apareyi içine verilen basınçlı havanın bileşimindeki azot yerine 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helyum ikame 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edilirse azot narkozunun ortaya  çıkması  önlenmiş  olur. </a:t>
            </a:r>
            <a:endParaRPr lang="tr-TR" sz="2000" i="1" dirty="0" smtClean="0">
              <a:latin typeface="Calibri" pitchFamily="34" charset="0"/>
              <a:cs typeface="Calibri" pitchFamily="34" charset="0"/>
            </a:endParaRPr>
          </a:p>
          <a:p>
            <a:pPr marL="1989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600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YÜKSEK BASINÇTA GÖRÜLEN ŞİKAYETLER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99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BASINCIN ANİ ARTMASI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1259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Baş ağrısı, </a:t>
            </a:r>
          </a:p>
          <a:p>
            <a:pPr marL="11259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Kulak ve diş ağrıları (özellikle çürük dişler),</a:t>
            </a:r>
          </a:p>
          <a:p>
            <a:pPr marL="11259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Denge bozukluğu,</a:t>
            </a:r>
          </a:p>
          <a:p>
            <a:pPr marL="11259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Kulaklarda ve yüz sinüslerinde ağrı, </a:t>
            </a:r>
          </a:p>
          <a:p>
            <a:pPr marL="11259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Karın ağrıları, </a:t>
            </a:r>
          </a:p>
          <a:p>
            <a:pPr marL="11259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Bilinç kaybı,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YÜKSEK BASINCIN AKUT ZARARLARI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958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4"/>
          <p:cNvSpPr>
            <a:spLocks noChangeArrowheads="1"/>
          </p:cNvSpPr>
          <p:nvPr/>
        </p:nvSpPr>
        <p:spPr bwMode="auto">
          <a:xfrm>
            <a:off x="172005" y="2516888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Basınçtan</a:t>
            </a:r>
          </a:p>
          <a:p>
            <a:pPr marL="36000" algn="ctr"/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Korunma Yolları</a:t>
            </a:r>
            <a:endParaRPr lang="tr-TR" sz="60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251" y="800100"/>
            <a:ext cx="2833984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9119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İŞÇİLER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522900" lvl="1" indent="-342900">
              <a:spcBef>
                <a:spcPts val="0"/>
              </a:spcBef>
              <a:buClr>
                <a:srgbClr val="0070C0"/>
              </a:buClr>
              <a:buSzPct val="110000"/>
              <a:buFont typeface="Wingdings" pitchFamily="2" charset="2"/>
              <a:buChar char="ü"/>
              <a:defRPr/>
            </a:pPr>
            <a:endParaRPr lang="tr-TR" sz="2000" i="1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450900" lvl="1" indent="-342900">
              <a:spcBef>
                <a:spcPts val="0"/>
              </a:spcBef>
              <a:buSzPct val="105000"/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Genç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ve tecrübeli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olmalı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,</a:t>
            </a:r>
          </a:p>
          <a:p>
            <a:pPr marL="450900" lvl="1" indent="-342900">
              <a:spcBef>
                <a:spcPts val="0"/>
              </a:spcBef>
              <a:buSzPct val="105000"/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Obez ve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alkolik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olmamalı,</a:t>
            </a:r>
            <a:endParaRPr lang="tr-TR" sz="2000" i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450900" lvl="1" indent="-342900">
              <a:spcBef>
                <a:spcPts val="0"/>
              </a:spcBef>
              <a:buSzPct val="105000"/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Kronik solunum sistemine hastalıkları olmamalı,</a:t>
            </a:r>
            <a:endParaRPr lang="tr-TR" sz="2000" i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450900" lvl="1" indent="-342900">
              <a:spcBef>
                <a:spcPts val="0"/>
              </a:spcBef>
              <a:buSzPct val="105000"/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Akut KBB yakınmaları olmamalı,</a:t>
            </a:r>
            <a:endParaRPr lang="tr-TR" sz="2000" i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342900" lvl="0" indent="-342900" algn="ctr">
              <a:spcBef>
                <a:spcPct val="20000"/>
              </a:spcBef>
              <a:buFont typeface="Wingdings" pitchFamily="2" charset="2"/>
              <a:buChar char="ü"/>
              <a:defRPr/>
            </a:pPr>
            <a:endParaRPr lang="tr-TR" sz="2400" i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541800" indent="-342900" algn="ctr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BASINÇLI İŞLERDE İŞÇİ SEÇİMİ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669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İŞÇİLER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450900" lvl="1" indent="-342900">
              <a:spcBef>
                <a:spcPts val="0"/>
              </a:spcBef>
              <a:buSzPct val="105000"/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Tam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sistemik muayene yapılmalı, </a:t>
            </a:r>
          </a:p>
          <a:p>
            <a:pPr marL="450900" lvl="1" indent="-342900">
              <a:spcBef>
                <a:spcPts val="0"/>
              </a:spcBef>
              <a:buSzPct val="105000"/>
              <a:buFont typeface="Wingdings" pitchFamily="2" charset="2"/>
              <a:buChar char="ü"/>
              <a:defRPr/>
            </a:pP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Akciğer ve sinüs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grafileri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çekilmeli,</a:t>
            </a:r>
          </a:p>
          <a:p>
            <a:pPr marL="450900" lvl="1" indent="-342900">
              <a:spcBef>
                <a:spcPts val="0"/>
              </a:spcBef>
              <a:buSzPct val="105000"/>
              <a:buFont typeface="Wingdings" pitchFamily="2" charset="2"/>
              <a:buChar char="ü"/>
              <a:defRPr/>
            </a:pP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Büyük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eklemlerin işe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girişte ve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periyodik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muayenede radyolojik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incelemeleri yapılmalı,</a:t>
            </a:r>
            <a:endParaRPr lang="tr-TR" sz="2000" i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450900" lvl="1" indent="-342900">
              <a:spcBef>
                <a:spcPts val="0"/>
              </a:spcBef>
              <a:buSzPct val="105000"/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İncelemeler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işçi işten ayrıldıktan sonra da 2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yıl tekrarlanmalı,</a:t>
            </a:r>
          </a:p>
          <a:p>
            <a:pPr marL="450900" lvl="1" indent="-342900">
              <a:spcBef>
                <a:spcPts val="0"/>
              </a:spcBef>
              <a:buSzPct val="105000"/>
              <a:buFont typeface="Wingdings" pitchFamily="2" charset="2"/>
              <a:buChar char="ü"/>
              <a:defRPr/>
            </a:pP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Basınç altında kazaya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uğrayanlar ile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hastalananlar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yeniden işe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döndürülmemeli, </a:t>
            </a:r>
            <a:endParaRPr lang="tr-TR" sz="2000" i="1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450900" lvl="1" indent="-342900">
              <a:spcBef>
                <a:spcPts val="0"/>
              </a:spcBef>
              <a:buSzPct val="105000"/>
              <a:buFont typeface="Wingdings" pitchFamily="2" charset="2"/>
              <a:buChar char="ü"/>
              <a:defRPr/>
            </a:pP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Basınç altında çalışanlar çok iyi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eğitilmeli,</a:t>
            </a:r>
            <a:endParaRPr lang="tr-TR" sz="2000" i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450900" lvl="1" indent="-342900">
              <a:spcBef>
                <a:spcPts val="0"/>
              </a:spcBef>
              <a:buSzPct val="105000"/>
              <a:buFont typeface="Wingdings" pitchFamily="2" charset="2"/>
              <a:buChar char="ü"/>
              <a:defRPr/>
            </a:pPr>
            <a:endParaRPr lang="tr-TR" sz="2400" i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1989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BASINÇLI İŞLERDE ÇALIŞANLARA YAPILAN İŞLEMLER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164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4"/>
          <p:cNvSpPr>
            <a:spLocks noChangeArrowheads="1"/>
          </p:cNvSpPr>
          <p:nvPr/>
        </p:nvSpPr>
        <p:spPr bwMode="auto">
          <a:xfrm>
            <a:off x="0" y="3970361"/>
            <a:ext cx="9144000" cy="131018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90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Mevzuat</a:t>
            </a:r>
            <a:endParaRPr lang="tr-TR" sz="90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3002844" y="646049"/>
            <a:ext cx="3072635" cy="3573526"/>
            <a:chOff x="4267200" y="332656"/>
            <a:chExt cx="4876800" cy="4876800"/>
          </a:xfrm>
        </p:grpSpPr>
        <p:pic>
          <p:nvPicPr>
            <p:cNvPr id="21" name="Picture 2" descr="D:\DOKTOR\1-ISTANBULUZMAN\1-EĞİTİM KURUMU\1. İstanbuluzman\2-RESİMLER\Ev-Konut-Fabrika\Goverment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332656"/>
              <a:ext cx="4876800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7" descr="Türke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15272" y="2238642"/>
              <a:ext cx="324803" cy="432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7" descr="Türke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28184" y="2891813"/>
              <a:ext cx="324803" cy="432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981503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İSG Tüzüğü Madde: 82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324000" lvl="1" indent="-216000">
              <a:spcBef>
                <a:spcPts val="0"/>
              </a:spcBef>
              <a:buSzPct val="105000"/>
              <a:buFont typeface="Wingdings" pitchFamily="2" charset="2"/>
              <a:buChar char="§"/>
              <a:defRPr/>
            </a:pPr>
            <a:endParaRPr lang="tr-TR" sz="900" i="1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324000" lvl="1" indent="-216000">
              <a:spcBef>
                <a:spcPts val="0"/>
              </a:spcBef>
              <a:buSzPct val="105000"/>
              <a:buFont typeface="Wingdings" pitchFamily="2" charset="2"/>
              <a:buChar char="§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Bu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gibi işlerde çalışacak işçiler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, işe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alınırken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, klinik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ve laboratuvar usulleri ile genel sağlık muayeneleri yapılacak ve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özellikle;</a:t>
            </a:r>
          </a:p>
          <a:p>
            <a:pPr marL="908100" lvl="2" indent="-216000">
              <a:spcBef>
                <a:spcPts val="0"/>
              </a:spcBef>
              <a:buSzPct val="105000"/>
              <a:buFont typeface="Arial" pitchFamily="34" charset="0"/>
              <a:buChar char="•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EKG</a:t>
            </a:r>
          </a:p>
          <a:p>
            <a:pPr marL="908100" lvl="2" indent="-216000">
              <a:spcBef>
                <a:spcPts val="0"/>
              </a:spcBef>
              <a:buSzPct val="105000"/>
              <a:buFont typeface="Arial" pitchFamily="34" charset="0"/>
              <a:buChar char="•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Akciğer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fonksiyon testleri </a:t>
            </a:r>
            <a:endParaRPr lang="tr-TR" sz="2000" i="1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908100" lvl="2" indent="-216000">
              <a:spcBef>
                <a:spcPts val="0"/>
              </a:spcBef>
              <a:buSzPct val="105000"/>
              <a:buFont typeface="Arial" pitchFamily="34" charset="0"/>
              <a:buChar char="•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Kalp-dolaşım,</a:t>
            </a:r>
          </a:p>
          <a:p>
            <a:pPr marL="908100" lvl="2" indent="-216000">
              <a:spcBef>
                <a:spcPts val="0"/>
              </a:spcBef>
              <a:buSzPct val="105000"/>
              <a:buFont typeface="Arial" pitchFamily="34" charset="0"/>
              <a:buChar char="•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Kemik sistemi …. İncelenecektir.</a:t>
            </a:r>
          </a:p>
          <a:p>
            <a:pPr marL="908100" lvl="2" indent="-216000">
              <a:spcBef>
                <a:spcPts val="0"/>
              </a:spcBef>
              <a:buSzPct val="105000"/>
              <a:buFont typeface="Arial" pitchFamily="34" charset="0"/>
              <a:buChar char="•"/>
              <a:defRPr/>
            </a:pPr>
            <a:endParaRPr lang="tr-TR" sz="2000" i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324000" lvl="1" indent="-216000">
              <a:spcBef>
                <a:spcPts val="0"/>
              </a:spcBef>
              <a:buSzPct val="105000"/>
              <a:buFont typeface="Wingdings" pitchFamily="2" charset="2"/>
              <a:buChar char="§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İşe girdikten 15 gün sonra adaptasyon muayeneleri yapılacak,</a:t>
            </a:r>
            <a:endParaRPr lang="tr-TR" sz="2000" i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908100" lvl="2" indent="-216000">
              <a:spcBef>
                <a:spcPts val="0"/>
              </a:spcBef>
              <a:buSzPct val="105000"/>
              <a:buFont typeface="Arial" pitchFamily="34" charset="0"/>
              <a:buChar char="•"/>
              <a:defRPr/>
            </a:pPr>
            <a:endParaRPr lang="tr-TR" sz="2000" i="1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YASAL MEVZUAT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247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BASINÇ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98900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Düşük ve yüksek basıncın işçiler üzerinde meydana getirdiği olumsuz etkiler bir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meslek hastalı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ğıdır.</a:t>
            </a:r>
          </a:p>
          <a:p>
            <a:pPr marL="1989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98900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Basınç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değişikliği nedeni  ile 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görülen; </a:t>
            </a:r>
          </a:p>
          <a:p>
            <a:pPr marL="5418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b="1" i="1" dirty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tr-TR" sz="2000" b="1" i="1" dirty="0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kut  </a:t>
            </a:r>
            <a:r>
              <a:rPr lang="tr-TR" sz="2000" b="1" i="1" dirty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hadiselerde yükümlülük süresi 3 </a:t>
            </a:r>
            <a:r>
              <a:rPr lang="tr-TR" sz="2000" b="1" i="1" dirty="0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gündür, </a:t>
            </a:r>
          </a:p>
          <a:p>
            <a:pPr marL="5418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b="1" i="1" dirty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tr-TR" sz="2000" b="1" i="1" dirty="0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iğer hadiselerde </a:t>
            </a:r>
            <a:r>
              <a:rPr lang="tr-TR" sz="2000" b="1" i="1" dirty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yükümlülük süresi 10 </a:t>
            </a:r>
            <a:r>
              <a:rPr lang="tr-TR" sz="2000" b="1" i="1" dirty="0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yıldır.</a:t>
            </a:r>
          </a:p>
          <a:p>
            <a:pPr marL="1989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98900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Sosyal Sigortalar Sağlık İşlemleri Tüzüğü'ne ekli meslek hastalığı listesinde "E-4 Hava basıncındaki ani değişmelerden olan hastalıklar" başlığı ile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verilmiştir.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YASAL MEVZUAT</a:t>
            </a:r>
            <a:endParaRPr lang="en-GB" sz="3200" b="1" dirty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609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İSG Tüzüğü Madde: 82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324000" lvl="1" indent="-216000" algn="ctr">
              <a:spcBef>
                <a:spcPts val="0"/>
              </a:spcBef>
              <a:buSzPct val="105000"/>
              <a:buFont typeface="Wingdings" pitchFamily="2" charset="2"/>
              <a:buChar char="§"/>
              <a:defRPr/>
            </a:pPr>
            <a:endParaRPr lang="tr-TR" sz="2000" b="1" i="1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450900" lvl="1" indent="-342900">
              <a:spcBef>
                <a:spcPts val="0"/>
              </a:spcBef>
              <a:buSzPct val="105000"/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Dalgıç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+mn-cs"/>
              </a:rPr>
              <a:t>odalarında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, şahıs başına saatte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+mn-cs"/>
              </a:rPr>
              <a:t>en az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40m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Calibri"/>
              </a:rPr>
              <a:t>³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 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+mn-cs"/>
              </a:rPr>
              <a:t>hava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 sağlanacak ve bu havadaki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CO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Calibri"/>
              </a:rPr>
              <a:t>₂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+mn-cs"/>
              </a:rPr>
              <a:t>miktarı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%0,1’i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geçmeyecek,</a:t>
            </a:r>
          </a:p>
          <a:p>
            <a:pPr marL="324000" lvl="1" indent="-216000">
              <a:spcBef>
                <a:spcPts val="0"/>
              </a:spcBef>
              <a:buSzPct val="105000"/>
              <a:buFont typeface="Wingdings" pitchFamily="2" charset="2"/>
              <a:buChar char="ü"/>
              <a:defRPr/>
            </a:pPr>
            <a:endParaRPr lang="tr-TR" sz="900" i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450900" lvl="1" indent="-342900">
              <a:spcBef>
                <a:spcPts val="0"/>
              </a:spcBef>
              <a:buSzPct val="105000"/>
              <a:buFont typeface="Wingdings" pitchFamily="2" charset="2"/>
              <a:buChar char="ü"/>
              <a:defRPr/>
            </a:pP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Bir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dalgıç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22m’den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+mn-cs"/>
              </a:rPr>
              <a:t>fazla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derinliğe bir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+mn-cs"/>
              </a:rPr>
              <a:t>günde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2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+mn-cs"/>
              </a:rPr>
              <a:t>defa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dan fazla dalmayacak ve bu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2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+mn-cs"/>
              </a:rPr>
              <a:t>dalış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arasında en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+mn-cs"/>
              </a:rPr>
              <a:t>az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5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+mn-cs"/>
              </a:rPr>
              <a:t>saat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geçecek,</a:t>
            </a:r>
          </a:p>
          <a:p>
            <a:pPr marL="324000" lvl="1" indent="-216000">
              <a:spcBef>
                <a:spcPts val="0"/>
              </a:spcBef>
              <a:buSzPct val="105000"/>
              <a:buFont typeface="Wingdings" pitchFamily="2" charset="2"/>
              <a:buChar char="§"/>
              <a:defRPr/>
            </a:pPr>
            <a:endParaRPr lang="tr-TR" sz="900" i="1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108000" lvl="1" algn="ctr">
              <a:spcBef>
                <a:spcPts val="0"/>
              </a:spcBef>
              <a:buSzPct val="105000"/>
              <a:defRPr/>
            </a:pPr>
            <a:endParaRPr lang="tr-TR" sz="2000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YASAL MEVZUAT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0982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FREKANSLARINA GÖRE SESLER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endParaRPr lang="tr-TR" sz="8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İnfrasonik – Subsonik – Ses Altı Ses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Frekansı 20 Hz’in altında olan seslere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infrasonik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denir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İnfrasonik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 normal ses göre daha az enerjiye sahiptir ve bu sesler insanlar tarafından duyulamaz. İnsanlar bu seslerden olumsuz etkilenir ve uzun süre bu titreşimlerin etkisinde kalan insanlarda sağırlıklar görülebilir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FİZİKSEL </a:t>
            </a: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RİSK ETKENLERİ 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531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YASAL </a:t>
            </a: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MEVZUAT</a:t>
            </a:r>
            <a:endParaRPr lang="tr-TR" sz="3200" b="1" dirty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" name="3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6695037"/>
              </p:ext>
            </p:extLst>
          </p:nvPr>
        </p:nvGraphicFramePr>
        <p:xfrm>
          <a:off x="47378" y="1533877"/>
          <a:ext cx="9046269" cy="4629418"/>
        </p:xfrm>
        <a:graphic>
          <a:graphicData uri="http://schemas.openxmlformats.org/drawingml/2006/table">
            <a:tbl>
              <a:tblPr firstRow="1" bandRow="1"/>
              <a:tblGrid>
                <a:gridCol w="7309041"/>
                <a:gridCol w="832165"/>
                <a:gridCol w="905063"/>
              </a:tblGrid>
              <a:tr h="80928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Derinlikler</a:t>
                      </a: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Saat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636689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alibri" pitchFamily="34" charset="0"/>
                          <a:cs typeface="Calibri" pitchFamily="34" charset="0"/>
                        </a:rPr>
                        <a:t>20-25</a:t>
                      </a:r>
                      <a:r>
                        <a:rPr lang="tr-TR" sz="2000" dirty="0" smtClean="0">
                          <a:latin typeface="Calibri" pitchFamily="34" charset="0"/>
                          <a:cs typeface="Calibri" pitchFamily="34" charset="0"/>
                        </a:rPr>
                        <a:t> (20 hariç) metre derinlik veya 2-2,5 (2 hariç) kg/cm² basınçta</a:t>
                      </a:r>
                      <a:endParaRPr lang="tr-TR" sz="2000" b="1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20-25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636689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alibri" pitchFamily="34" charset="0"/>
                          <a:cs typeface="Calibri" pitchFamily="34" charset="0"/>
                        </a:rPr>
                        <a:t>25-30</a:t>
                      </a:r>
                      <a:r>
                        <a:rPr lang="tr-TR" sz="2000" dirty="0" smtClean="0">
                          <a:latin typeface="Calibri" pitchFamily="34" charset="0"/>
                          <a:cs typeface="Calibri" pitchFamily="34" charset="0"/>
                        </a:rPr>
                        <a:t> (25 hariç) metre derinlik veya 2,5-3 (2,5 hariç) kg/cm² basınçta</a:t>
                      </a:r>
                      <a:endParaRPr lang="tr-TR" sz="2000" b="1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25-30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636689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alibri" pitchFamily="34" charset="0"/>
                          <a:cs typeface="Calibri" pitchFamily="34" charset="0"/>
                        </a:rPr>
                        <a:t>30-35 </a:t>
                      </a:r>
                      <a:r>
                        <a:rPr lang="tr-TR" sz="2000" dirty="0" smtClean="0">
                          <a:latin typeface="Calibri" pitchFamily="34" charset="0"/>
                          <a:cs typeface="Calibri" pitchFamily="34" charset="0"/>
                        </a:rPr>
                        <a:t>(30 hariç) metre derinlik veya 3-3,5 (3 hariç) kg/cm² basınçta</a:t>
                      </a:r>
                      <a:endParaRPr lang="tr-TR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30-35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636689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alibri" pitchFamily="34" charset="0"/>
                          <a:cs typeface="Calibri" pitchFamily="34" charset="0"/>
                        </a:rPr>
                        <a:t>35-40 </a:t>
                      </a:r>
                      <a:r>
                        <a:rPr lang="tr-TR" sz="2000" dirty="0" smtClean="0">
                          <a:latin typeface="Calibri" pitchFamily="34" charset="0"/>
                          <a:cs typeface="Calibri" pitchFamily="34" charset="0"/>
                        </a:rPr>
                        <a:t>(40 hariç) metre derinlik veya 3,5-4 (3,5 hariç) kg/cm² basınçta</a:t>
                      </a:r>
                      <a:endParaRPr lang="tr-TR" sz="2000" b="1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35-40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636689">
                <a:tc>
                  <a:txBody>
                    <a:bodyPr/>
                    <a:lstStyle/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 smtClean="0">
                          <a:latin typeface="Calibri" pitchFamily="34" charset="0"/>
                          <a:cs typeface="Calibri" pitchFamily="34" charset="0"/>
                        </a:rPr>
                        <a:t>Dalgıçlar için bu süreler;</a:t>
                      </a:r>
                      <a:r>
                        <a:rPr lang="tr-TR" sz="20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tr-TR" sz="2000" b="1" dirty="0" smtClean="0">
                          <a:latin typeface="Calibri" pitchFamily="34" charset="0"/>
                          <a:cs typeface="Calibri" pitchFamily="34" charset="0"/>
                        </a:rPr>
                        <a:t>18 metre </a:t>
                      </a:r>
                      <a:r>
                        <a:rPr lang="tr-TR" sz="2000" dirty="0" smtClean="0">
                          <a:latin typeface="Calibri" pitchFamily="34" charset="0"/>
                          <a:cs typeface="Calibri" pitchFamily="34" charset="0"/>
                        </a:rPr>
                        <a:t>derinliğe</a:t>
                      </a:r>
                      <a:r>
                        <a:rPr lang="tr-TR" sz="20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tr-TR" sz="2000" dirty="0" smtClean="0">
                          <a:latin typeface="Calibri" pitchFamily="34" charset="0"/>
                          <a:cs typeface="Calibri" pitchFamily="34" charset="0"/>
                        </a:rPr>
                        <a:t>kadar</a:t>
                      </a: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18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636689">
                <a:tc>
                  <a:txBody>
                    <a:bodyPr/>
                    <a:lstStyle/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 smtClean="0">
                          <a:latin typeface="Calibri" pitchFamily="34" charset="0"/>
                          <a:cs typeface="Calibri" pitchFamily="34" charset="0"/>
                        </a:rPr>
                        <a:t>Dalgıçlar için bu süreler;</a:t>
                      </a:r>
                      <a:r>
                        <a:rPr lang="tr-TR" sz="20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tr-TR" sz="2000" b="1" dirty="0" smtClean="0">
                          <a:latin typeface="Calibri" pitchFamily="34" charset="0"/>
                          <a:cs typeface="Calibri" pitchFamily="34" charset="0"/>
                        </a:rPr>
                        <a:t>40 metre </a:t>
                      </a:r>
                      <a:r>
                        <a:rPr lang="tr-TR" sz="2000" dirty="0" smtClean="0">
                          <a:latin typeface="Calibri" pitchFamily="34" charset="0"/>
                          <a:cs typeface="Calibri" pitchFamily="34" charset="0"/>
                        </a:rPr>
                        <a:t>derinliğe kadar</a:t>
                      </a: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0,5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pSp>
        <p:nvGrpSpPr>
          <p:cNvPr id="12" name="Grup 11"/>
          <p:cNvGrpSpPr/>
          <p:nvPr/>
        </p:nvGrpSpPr>
        <p:grpSpPr>
          <a:xfrm>
            <a:off x="62756" y="1058863"/>
            <a:ext cx="9036000" cy="430887"/>
            <a:chOff x="169995" y="1179318"/>
            <a:chExt cx="8737623" cy="430887"/>
          </a:xfrm>
        </p:grpSpPr>
        <p:sp>
          <p:nvSpPr>
            <p:cNvPr id="13" name="Dikdörtgen 12"/>
            <p:cNvSpPr/>
            <p:nvPr/>
          </p:nvSpPr>
          <p:spPr>
            <a:xfrm>
              <a:off x="587905" y="1179318"/>
              <a:ext cx="8319713" cy="430887"/>
            </a:xfrm>
            <a:prstGeom prst="rect">
              <a:avLst/>
            </a:prstGeom>
            <a:ln>
              <a:solidFill>
                <a:srgbClr val="DDDDDD"/>
              </a:solidFill>
            </a:ln>
          </p:spPr>
          <p:txBody>
            <a:bodyPr wrap="square">
              <a:spAutoFit/>
            </a:bodyPr>
            <a:lstStyle/>
            <a:p>
              <a:pPr algn="ctr" defTabSz="801688" eaLnBrk="0" hangingPunct="0">
                <a:defRPr/>
              </a:pPr>
              <a:r>
                <a:rPr lang="tr-TR" sz="1100" b="1" i="1" noProof="1">
                  <a:latin typeface="Calibri" pitchFamily="34" charset="0"/>
                  <a:cs typeface="Calibri" pitchFamily="34" charset="0"/>
                </a:rPr>
                <a:t>Sağlık Kuralları Bakımından Günde Ancak 7,5 Saat veya Daha Az Çalışılması Gereken İşler Hakkındaki Yönetmelik (Madde: 5) </a:t>
              </a:r>
              <a:r>
                <a:rPr lang="tr-TR" sz="1100" b="1" i="1" noProof="1" smtClean="0">
                  <a:latin typeface="Calibri" pitchFamily="34" charset="0"/>
                  <a:cs typeface="Calibri" pitchFamily="34" charset="0"/>
                </a:rPr>
                <a:t>                                      «</a:t>
              </a:r>
              <a:r>
                <a:rPr lang="tr-TR" sz="1100" b="1" i="1" noProof="1">
                  <a:latin typeface="Calibri" pitchFamily="34" charset="0"/>
                  <a:cs typeface="Calibri" pitchFamily="34" charset="0"/>
                </a:rPr>
                <a:t>Su altında basınçlı hava içinde çalışmayı gerektiren işler (iniş, çıkış, geçiş dahil</a:t>
              </a:r>
              <a:r>
                <a:rPr lang="tr-TR" sz="1100" b="1" i="1" noProof="1" smtClean="0">
                  <a:latin typeface="Calibri" pitchFamily="34" charset="0"/>
                  <a:cs typeface="Calibri" pitchFamily="34" charset="0"/>
                </a:rPr>
                <a:t>)» </a:t>
              </a:r>
              <a:endParaRPr lang="tr-TR" sz="1100" b="1" i="1" noProof="1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4" name="Picture 2" descr="C:\Users\DOKTOR\Desktop\balanc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995" y="1200280"/>
              <a:ext cx="403609" cy="403609"/>
            </a:xfrm>
            <a:prstGeom prst="rect">
              <a:avLst/>
            </a:prstGeom>
            <a:noFill/>
            <a:ln w="22225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8782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72005" y="2516888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90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Teşekkür Ederim</a:t>
            </a:r>
            <a:endParaRPr lang="tr-TR" sz="90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067" y="683165"/>
            <a:ext cx="3290888" cy="2465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3729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gray">
          <a:xfrm>
            <a:off x="323850" y="1068388"/>
            <a:ext cx="2711450" cy="9715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marL="342900" indent="-342900" algn="ctr" defTabSz="801688" eaLnBrk="0" hangingPunct="0">
              <a:defRPr/>
            </a:pPr>
            <a:r>
              <a:rPr lang="en-GB" sz="1600" b="1" dirty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SESİN </a:t>
            </a:r>
            <a:r>
              <a:rPr lang="en-GB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HIZI</a:t>
            </a:r>
            <a:endParaRPr lang="en-GB" sz="1600" b="1" dirty="0">
              <a:solidFill>
                <a:srgbClr val="FFFFFF"/>
              </a:solidFill>
              <a:latin typeface="Cambria Math" pitchFamily="18" charset="0"/>
              <a:ea typeface="Cambria Math" pitchFamily="18" charset="0"/>
              <a:cs typeface="Arial" pitchFamily="34" charset="0"/>
            </a:endParaRPr>
          </a:p>
          <a:p>
            <a:pPr marL="342900" indent="-342900" algn="ctr" defTabSz="801688" eaLnBrk="0" hangingPunct="0">
              <a:defRPr/>
            </a:pPr>
            <a:r>
              <a:rPr lang="en-GB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(m/</a:t>
            </a:r>
            <a:r>
              <a:rPr lang="tr-TR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s</a:t>
            </a:r>
            <a:r>
              <a:rPr lang="en-GB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n</a:t>
            </a:r>
            <a:r>
              <a:rPr lang="tr-TR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)</a:t>
            </a:r>
            <a:endParaRPr lang="en-GB" sz="1600" b="1" dirty="0">
              <a:solidFill>
                <a:srgbClr val="FFFFFF"/>
              </a:solidFill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gray">
          <a:xfrm>
            <a:off x="3216275" y="1068388"/>
            <a:ext cx="2711450" cy="971550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1600" b="1" dirty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SES BASINCI </a:t>
            </a:r>
          </a:p>
          <a:p>
            <a:pPr algn="ctr" defTabSz="801688" eaLnBrk="0" hangingPunct="0">
              <a:defRPr/>
            </a:pPr>
            <a:r>
              <a:rPr lang="tr-TR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(</a:t>
            </a:r>
            <a:r>
              <a:rPr lang="tr-TR" sz="1600" b="1" dirty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Bar  &amp; Newton/cm² </a:t>
            </a:r>
            <a:r>
              <a:rPr lang="tr-TR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&amp; Pa)</a:t>
            </a:r>
            <a:endParaRPr lang="tr-TR" sz="1600" b="1" dirty="0">
              <a:solidFill>
                <a:srgbClr val="FFFFFF"/>
              </a:solidFill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6108700" y="1068388"/>
            <a:ext cx="2711450" cy="9715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60784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en-GB" sz="1600" b="1" dirty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SESİN </a:t>
            </a:r>
            <a:r>
              <a:rPr lang="tr-TR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GÜCÜ (Akustik Güç)</a:t>
            </a:r>
            <a:endParaRPr lang="en-GB" sz="1600" b="1" dirty="0">
              <a:solidFill>
                <a:srgbClr val="FFFFFF"/>
              </a:solidFill>
              <a:latin typeface="Cambria Math" pitchFamily="18" charset="0"/>
              <a:ea typeface="Cambria Math" pitchFamily="18" charset="0"/>
              <a:cs typeface="Arial" pitchFamily="34" charset="0"/>
            </a:endParaRPr>
          </a:p>
          <a:p>
            <a:pPr algn="ctr" defTabSz="801688" eaLnBrk="0" hangingPunct="0">
              <a:defRPr/>
            </a:pPr>
            <a:r>
              <a:rPr lang="en-GB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(W</a:t>
            </a:r>
            <a:r>
              <a:rPr lang="tr-TR" sz="1600" b="1" dirty="0" err="1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att</a:t>
            </a:r>
            <a:r>
              <a:rPr lang="tr-TR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 - W</a:t>
            </a:r>
            <a:r>
              <a:rPr lang="en-GB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)</a:t>
            </a:r>
            <a:endParaRPr lang="en-GB" sz="1600" b="1" dirty="0">
              <a:solidFill>
                <a:srgbClr val="FFFFFF"/>
              </a:solidFill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gray">
          <a:xfrm>
            <a:off x="323850" y="2039937"/>
            <a:ext cx="2711450" cy="4230234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44000" tIns="144000" rIns="144000" bIns="72000" anchor="t" anchorCtr="0"/>
          <a:lstStyle/>
          <a:p>
            <a:pPr algn="ctr"/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Sesin maddesel  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ortamlarda birim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zamanda 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aldığı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yoldur.</a:t>
            </a:r>
          </a:p>
          <a:p>
            <a:pPr algn="ctr"/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Sesin hızı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ortamı oluşturan maddenin </a:t>
            </a: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yoğunluğuna, 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denge basıncına, özgül ısısına (gazlar için), esnekliğine (katı ve sıvılar için), sıcaklığına ve dalganın frekansına bağlıdır.</a:t>
            </a:r>
          </a:p>
          <a:p>
            <a:pPr algn="ctr"/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(Katı&gt;Sıvı&gt;Gaz)</a:t>
            </a:r>
          </a:p>
          <a:p>
            <a:pPr algn="ctr"/>
            <a:endParaRPr lang="tr-TR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16000" indent="-216000">
              <a:buFont typeface="Wingdings" pitchFamily="2" charset="2"/>
              <a:buChar char="ü"/>
            </a:pP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20°C havada hızı 340 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m/sn </a:t>
            </a:r>
            <a:endParaRPr lang="tr-TR" sz="14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16000" indent="-216000">
              <a:buFont typeface="Wingdings" pitchFamily="2" charset="2"/>
              <a:buChar char="ü"/>
            </a:pP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20°C 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sudaki hızı 1410 </a:t>
            </a: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m/sn</a:t>
            </a:r>
            <a:endParaRPr lang="tr-TR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 algn="ctr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endParaRPr lang="en-GB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gray">
          <a:xfrm>
            <a:off x="3216275" y="2039937"/>
            <a:ext cx="2711450" cy="4230234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44000" tIns="144000" rIns="144000" bIns="72000" anchor="t" anchorCtr="0"/>
          <a:lstStyle/>
          <a:p>
            <a:pPr algn="ctr"/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Titreşen ses dalgalarının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maddesel ortamda 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oluşturduğu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basınçtır.</a:t>
            </a:r>
          </a:p>
          <a:p>
            <a:pPr algn="ctr"/>
            <a:endParaRPr lang="tr-TR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Atmosferik 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basınç ile sıkışma ve genleşme arasındaki basınç farkına ses basıncı denir. </a:t>
            </a:r>
            <a:endParaRPr lang="tr-TR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tr-TR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tr-TR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gray">
          <a:xfrm>
            <a:off x="6108700" y="2039937"/>
            <a:ext cx="2711450" cy="4230234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44000" tIns="144000" rIns="144000" bIns="72000" anchor="t" anchorCtr="0"/>
          <a:lstStyle/>
          <a:p>
            <a:pPr algn="ctr"/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es kaynağının kulaktan bir 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metre (1m) uzaklıktaki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 basıncı düzeyidir.</a:t>
            </a:r>
            <a:endParaRPr lang="tr-TR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tr-TR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SESİN FİZİKSEL </a:t>
            </a: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ÖZELLİKLERİ</a:t>
            </a:r>
            <a:endParaRPr lang="tr-TR" sz="3200" b="1" dirty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6140596" y="5129487"/>
            <a:ext cx="2631927" cy="1142014"/>
            <a:chOff x="5265645" y="5681937"/>
            <a:chExt cx="3824373" cy="1142014"/>
          </a:xfrm>
        </p:grpSpPr>
        <p:cxnSp>
          <p:nvCxnSpPr>
            <p:cNvPr id="10" name="Düz Ok Bağlayıcısı 9"/>
            <p:cNvCxnSpPr/>
            <p:nvPr/>
          </p:nvCxnSpPr>
          <p:spPr>
            <a:xfrm>
              <a:off x="6706771" y="6254463"/>
              <a:ext cx="1150831" cy="0"/>
            </a:xfrm>
            <a:prstGeom prst="straightConnector1">
              <a:avLst/>
            </a:prstGeom>
            <a:ln w="6350">
              <a:solidFill>
                <a:srgbClr val="575F57"/>
              </a:solidFill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Metin kutusu 12"/>
            <p:cNvSpPr txBox="1"/>
            <p:nvPr/>
          </p:nvSpPr>
          <p:spPr>
            <a:xfrm>
              <a:off x="6634044" y="6014957"/>
              <a:ext cx="13600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200" i="1" dirty="0" smtClean="0">
                  <a:solidFill>
                    <a:srgbClr val="000000"/>
                  </a:solidFill>
                  <a:latin typeface="Cambria" pitchFamily="18" charset="0"/>
                  <a:cs typeface="Calibri" pitchFamily="34" charset="0"/>
                </a:rPr>
                <a:t>1 Metre Uzaklık</a:t>
              </a:r>
              <a:endParaRPr lang="tr-TR" sz="1200" i="1" dirty="0">
                <a:solidFill>
                  <a:srgbClr val="000000"/>
                </a:solidFill>
                <a:latin typeface="Cambria" pitchFamily="18" charset="0"/>
                <a:cs typeface="Calibri" pitchFamily="34" charset="0"/>
              </a:endParaRPr>
            </a:p>
          </p:txBody>
        </p:sp>
        <p:sp>
          <p:nvSpPr>
            <p:cNvPr id="20" name="53 Metin kutusu"/>
            <p:cNvSpPr txBox="1"/>
            <p:nvPr/>
          </p:nvSpPr>
          <p:spPr>
            <a:xfrm>
              <a:off x="5265645" y="6037367"/>
              <a:ext cx="1410226" cy="471640"/>
            </a:xfrm>
            <a:prstGeom prst="rect">
              <a:avLst/>
            </a:prstGeom>
            <a:noFill/>
            <a:ln w="3175" cmpd="sng">
              <a:solidFill>
                <a:schemeClr val="bg1">
                  <a:lumMod val="7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 anchorCtr="0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sz="1200" dirty="0" smtClean="0">
                  <a:solidFill>
                    <a:srgbClr val="000000"/>
                  </a:solidFill>
                  <a:latin typeface="Cambria" pitchFamily="18" charset="0"/>
                </a:rPr>
                <a:t>Ses Basıncı</a:t>
              </a:r>
            </a:p>
            <a:p>
              <a:pPr algn="ctr"/>
              <a:r>
                <a:rPr lang="tr-TR" dirty="0" smtClean="0">
                  <a:solidFill>
                    <a:srgbClr val="000000"/>
                  </a:solidFill>
                  <a:latin typeface="Cambria" pitchFamily="18" charset="0"/>
                </a:rPr>
                <a:t>(Birim Alan)</a:t>
              </a:r>
            </a:p>
          </p:txBody>
        </p:sp>
        <p:pic>
          <p:nvPicPr>
            <p:cNvPr id="21" name="Picture 3" descr="C:\Users\Ahmet Yiğitap\Desktop\Resim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8351" y="5681937"/>
              <a:ext cx="1191667" cy="1142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 1"/>
          <p:cNvGrpSpPr/>
          <p:nvPr/>
        </p:nvGrpSpPr>
        <p:grpSpPr>
          <a:xfrm>
            <a:off x="3226909" y="5057763"/>
            <a:ext cx="2674164" cy="1192127"/>
            <a:chOff x="3226909" y="5057763"/>
            <a:chExt cx="2674164" cy="1192127"/>
          </a:xfrm>
        </p:grpSpPr>
        <p:grpSp>
          <p:nvGrpSpPr>
            <p:cNvPr id="22" name="Grup 21"/>
            <p:cNvGrpSpPr/>
            <p:nvPr/>
          </p:nvGrpSpPr>
          <p:grpSpPr>
            <a:xfrm>
              <a:off x="3274926" y="5057763"/>
              <a:ext cx="2626147" cy="582108"/>
              <a:chOff x="2820876" y="3965424"/>
              <a:chExt cx="3050814" cy="544008"/>
            </a:xfrm>
          </p:grpSpPr>
          <p:pic>
            <p:nvPicPr>
              <p:cNvPr id="23" name="Resim 2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5619" y="3999243"/>
                <a:ext cx="1846071" cy="510189"/>
              </a:xfrm>
              <a:prstGeom prst="rect">
                <a:avLst/>
              </a:prstGeom>
              <a:ln w="0"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24" name="Picture 3" descr="C:\Users\ahmet\Desktop\diyapazon.jpg"/>
              <p:cNvPicPr preferRelativeResize="0">
                <a:picLocks noChangeArrowheads="1"/>
              </p:cNvPicPr>
              <p:nvPr/>
            </p:nvPicPr>
            <p:blipFill>
              <a:blip r:embed="rId5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2345" y="4005058"/>
                <a:ext cx="1170259" cy="494849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Metin kutusu 24"/>
              <p:cNvSpPr txBox="1"/>
              <p:nvPr/>
            </p:nvSpPr>
            <p:spPr>
              <a:xfrm>
                <a:off x="2820876" y="4115552"/>
                <a:ext cx="42862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i="1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Bir</a:t>
                </a:r>
                <a:endParaRPr lang="tr-TR" sz="1100" i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" name="Dikdörtgen 25"/>
              <p:cNvSpPr/>
              <p:nvPr/>
            </p:nvSpPr>
            <p:spPr>
              <a:xfrm>
                <a:off x="3448044" y="3965424"/>
                <a:ext cx="535724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r-TR" sz="1000" i="1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Saf ses</a:t>
                </a:r>
                <a:endParaRPr lang="tr-TR" sz="1000" i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up 26"/>
            <p:cNvGrpSpPr/>
            <p:nvPr/>
          </p:nvGrpSpPr>
          <p:grpSpPr>
            <a:xfrm>
              <a:off x="3226909" y="5655596"/>
              <a:ext cx="2674164" cy="594294"/>
              <a:chOff x="2775711" y="5051724"/>
              <a:chExt cx="3087418" cy="532203"/>
            </a:xfrm>
          </p:grpSpPr>
          <p:pic>
            <p:nvPicPr>
              <p:cNvPr id="28" name="Picture 2" descr="C:\Users\ahmet\Desktop\dalga.jpg"/>
              <p:cNvPicPr preferRelativeResize="0"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5985" y="5079927"/>
                <a:ext cx="1817144" cy="504000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5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3" descr="C:\Users\ahmet\Desktop\diyapazon.jpg"/>
              <p:cNvPicPr preferRelativeResize="0">
                <a:picLocks noChangeArrowheads="1"/>
              </p:cNvPicPr>
              <p:nvPr/>
            </p:nvPicPr>
            <p:blipFill>
              <a:blip r:embed="rId5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5360" y="5076407"/>
                <a:ext cx="1170259" cy="507519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Metin kutusu 29"/>
              <p:cNvSpPr txBox="1"/>
              <p:nvPr/>
            </p:nvSpPr>
            <p:spPr>
              <a:xfrm>
                <a:off x="2775711" y="5257318"/>
                <a:ext cx="804140" cy="234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i="1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Bir/Bir</a:t>
                </a:r>
                <a:endParaRPr lang="tr-TR" sz="1100" i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1" name="Dikdörtgen 30"/>
              <p:cNvSpPr/>
              <p:nvPr/>
            </p:nvSpPr>
            <p:spPr>
              <a:xfrm>
                <a:off x="3315313" y="5051724"/>
                <a:ext cx="790602" cy="1552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r-TR" sz="1000" i="1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Farklı sesler</a:t>
                </a:r>
                <a:endParaRPr lang="tr-TR" sz="1000" i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16658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10080" y="940500"/>
            <a:ext cx="9133920" cy="5184075"/>
            <a:chOff x="10080" y="940500"/>
            <a:chExt cx="9133920" cy="5184075"/>
          </a:xfrm>
        </p:grpSpPr>
        <p:sp>
          <p:nvSpPr>
            <p:cNvPr id="12" name="Rechteck 4"/>
            <p:cNvSpPr>
              <a:spLocks noChangeArrowheads="1"/>
            </p:cNvSpPr>
            <p:nvPr/>
          </p:nvSpPr>
          <p:spPr bwMode="auto">
            <a:xfrm>
              <a:off x="10080" y="3202688"/>
              <a:ext cx="9133920" cy="2921887"/>
            </a:xfrm>
            <a:prstGeom prst="rect">
              <a:avLst/>
            </a:prstGeom>
            <a:noFill/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36000" algn="ctr"/>
              <a:r>
                <a:rPr lang="tr-TR" sz="9000" b="1" noProof="1" smtClean="0">
                  <a:solidFill>
                    <a:srgbClr val="575757"/>
                  </a:solidFill>
                  <a:effectLst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  <a:latin typeface="Calibri" pitchFamily="34" charset="0"/>
                  <a:cs typeface="Calibri" pitchFamily="34" charset="0"/>
                </a:rPr>
                <a:t>Amaç &amp; Öğrenme </a:t>
              </a:r>
            </a:p>
            <a:p>
              <a:pPr marL="36000" algn="ctr"/>
              <a:r>
                <a:rPr lang="tr-TR" sz="9000" b="1" noProof="1" smtClean="0">
                  <a:solidFill>
                    <a:srgbClr val="575757"/>
                  </a:solidFill>
                  <a:effectLst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  <a:latin typeface="Calibri" pitchFamily="34" charset="0"/>
                  <a:cs typeface="Calibri" pitchFamily="34" charset="0"/>
                </a:rPr>
                <a:t>Hedefleri</a:t>
              </a:r>
              <a:endParaRPr lang="tr-TR" sz="90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026" name="Picture 2" descr="C:\Users\DOKTOR\Desktop\birds_and_sig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126" y="940500"/>
              <a:ext cx="5860795" cy="2243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Metin kutusu 1"/>
            <p:cNvSpPr txBox="1"/>
            <p:nvPr/>
          </p:nvSpPr>
          <p:spPr>
            <a:xfrm>
              <a:off x="3248025" y="1962150"/>
              <a:ext cx="30575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i="1" dirty="0" smtClean="0">
                  <a:latin typeface="Calibri" pitchFamily="34" charset="0"/>
                  <a:cs typeface="Calibri" pitchFamily="34" charset="0"/>
                </a:rPr>
                <a:t>Amaç Öğrenme Hedefleri</a:t>
              </a:r>
              <a:endParaRPr lang="tr-TR" sz="2000" i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9348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gray">
          <a:xfrm>
            <a:off x="323850" y="1068388"/>
            <a:ext cx="2711450" cy="9715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marL="342900" indent="-342900" algn="ctr" defTabSz="801688" eaLnBrk="0" hangingPunct="0">
              <a:defRPr/>
            </a:pPr>
            <a:r>
              <a:rPr lang="en-GB" sz="1600" b="1" dirty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SESİN YOĞUNLUĞU </a:t>
            </a:r>
          </a:p>
          <a:p>
            <a:pPr marL="342900" indent="-342900" algn="ctr" defTabSz="801688" eaLnBrk="0" hangingPunct="0">
              <a:defRPr/>
            </a:pPr>
            <a:r>
              <a:rPr lang="en-GB" sz="1600" b="1" dirty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(W/m²)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gray">
          <a:xfrm>
            <a:off x="3216275" y="1068388"/>
            <a:ext cx="2711450" cy="971550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en-GB" sz="1600" b="1" dirty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SES YOĞUNLUK DÜZEYİ</a:t>
            </a:r>
          </a:p>
          <a:p>
            <a:pPr algn="ctr" defTabSz="801688" eaLnBrk="0" hangingPunct="0">
              <a:defRPr/>
            </a:pPr>
            <a:r>
              <a:rPr lang="en-GB" sz="1600" b="1" dirty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(</a:t>
            </a:r>
            <a:r>
              <a:rPr lang="en-GB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Bell)</a:t>
            </a:r>
            <a:endParaRPr lang="en-GB" sz="1600" b="1" dirty="0">
              <a:solidFill>
                <a:srgbClr val="FFFFFF"/>
              </a:solidFill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gray">
          <a:xfrm>
            <a:off x="6108700" y="1068388"/>
            <a:ext cx="2711450" cy="9715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60784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marL="342900" indent="-342900" algn="ctr" defTabSz="801688" eaLnBrk="0" hangingPunct="0">
              <a:defRPr/>
            </a:pPr>
            <a:r>
              <a:rPr lang="en-GB" sz="1600" b="1" dirty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SESİN </a:t>
            </a:r>
            <a:r>
              <a:rPr lang="en-GB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ŞİDDETİ</a:t>
            </a:r>
            <a:endParaRPr lang="tr-TR" sz="1600" b="1" dirty="0" smtClean="0">
              <a:solidFill>
                <a:srgbClr val="FFFFFF"/>
              </a:solidFill>
              <a:latin typeface="Cambria Math" pitchFamily="18" charset="0"/>
              <a:ea typeface="Cambria Math" pitchFamily="18" charset="0"/>
              <a:cs typeface="Arial" pitchFamily="34" charset="0"/>
            </a:endParaRPr>
          </a:p>
          <a:p>
            <a:pPr marL="342900" indent="-342900" algn="ctr" defTabSz="801688" eaLnBrk="0" hangingPunct="0">
              <a:defRPr/>
            </a:pPr>
            <a:r>
              <a:rPr lang="tr-TR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(dB)</a:t>
            </a:r>
            <a:endParaRPr lang="en-GB" sz="1600" b="1" dirty="0">
              <a:solidFill>
                <a:srgbClr val="FFFFFF"/>
              </a:solidFill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gray">
          <a:xfrm>
            <a:off x="323850" y="2039937"/>
            <a:ext cx="2711450" cy="424211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44000" tIns="144000" rIns="144000" bIns="72000" anchor="t" anchorCtr="0"/>
          <a:lstStyle/>
          <a:p>
            <a:pPr algn="ctr"/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gücünün, 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belirlenmiş birim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zamanda, 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birim alana düşen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miktarıdır. </a:t>
            </a:r>
            <a:endParaRPr lang="tr-TR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tr-TR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Sesin 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yoğunluğu bakımından, kaynak ile etkilenen yer arasındaki uzaklık önemlidir</a:t>
            </a: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tr-TR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gray">
          <a:xfrm>
            <a:off x="3216275" y="2039937"/>
            <a:ext cx="2711450" cy="424211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44000" tIns="144000" rIns="144000" bIns="72000" anchor="t" anchorCtr="0"/>
          <a:lstStyle/>
          <a:p>
            <a:pPr algn="ctr"/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Birim alandaki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sesin 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yoğunluk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düzeyidir.</a:t>
            </a:r>
            <a:endParaRPr lang="tr-TR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tr-TR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İnsan kulağına çok değişik özellikte sesler gelir.</a:t>
            </a:r>
          </a:p>
          <a:p>
            <a:pPr algn="ctr"/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 seslere insan kulağı logaritmik tepki verir. </a:t>
            </a:r>
          </a:p>
          <a:p>
            <a:pPr algn="ctr"/>
            <a:endParaRPr lang="tr-TR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Bunu ölçmek için logaritmik bir ölçü geliştirilmiştir</a:t>
            </a: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 algn="ctr"/>
            <a:endParaRPr lang="tr-TR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 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ölçü birimine “</a:t>
            </a:r>
            <a:r>
              <a:rPr lang="tr-TR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Bell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” denir</a:t>
            </a: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 algn="ctr"/>
            <a:endParaRPr lang="tr-TR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gray">
          <a:xfrm>
            <a:off x="6108700" y="2039937"/>
            <a:ext cx="2711450" cy="424211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44000" tIns="144000" rIns="144000" bIns="72000" anchor="t" anchorCtr="0"/>
          <a:lstStyle/>
          <a:p>
            <a:pPr algn="ctr"/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  enerjisinin 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hareket yönüne  dik, birim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alanda ve birim 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zamandaki akım </a:t>
            </a:r>
            <a:r>
              <a:rPr lang="tr-TR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gücüne-enerjiye-basınca,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sesin 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şiddeti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denir.</a:t>
            </a:r>
          </a:p>
          <a:p>
            <a:pPr algn="ctr"/>
            <a:endParaRPr lang="tr-TR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İşitme kayıplarında en önemli faktördür.</a:t>
            </a:r>
            <a:endParaRPr lang="tr-TR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SESİN FİZİKSEL </a:t>
            </a: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ÖZELLİKLERİ</a:t>
            </a:r>
          </a:p>
        </p:txBody>
      </p:sp>
    </p:spTree>
    <p:extLst>
      <p:ext uri="{BB962C8B-B14F-4D97-AF65-F5344CB8AC3E}">
        <p14:creationId xmlns:p14="http://schemas.microsoft.com/office/powerpoint/2010/main" val="39460784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Sesin Şiddeti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4" y="192246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 desibellik bir gürültünün şiddetini 10 desibele çıkartırsak, bir başka ifadeyle gürültünün şiddetini 2 katına çıkartırsak toplam artış;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N=10Log (10/5)= 3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)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dB olur.</a:t>
            </a:r>
          </a:p>
          <a:p>
            <a:pPr lvl="1">
              <a:spcAft>
                <a:spcPts val="0"/>
              </a:spcAft>
              <a:buClr>
                <a:srgbClr val="292929"/>
              </a:buClr>
              <a:defRPr/>
            </a:pPr>
            <a:endParaRPr lang="pt-B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tr-TR" sz="3200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SESİN ŞİDDETİ</a:t>
            </a:r>
          </a:p>
        </p:txBody>
      </p:sp>
    </p:spTree>
    <p:extLst>
      <p:ext uri="{BB962C8B-B14F-4D97-AF65-F5344CB8AC3E}">
        <p14:creationId xmlns:p14="http://schemas.microsoft.com/office/powerpoint/2010/main" val="514386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4"/>
          <p:cNvSpPr>
            <a:spLocks noChangeArrowheads="1"/>
          </p:cNvSpPr>
          <p:nvPr/>
        </p:nvSpPr>
        <p:spPr bwMode="auto">
          <a:xfrm>
            <a:off x="104775" y="3621630"/>
            <a:ext cx="8916400" cy="131018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96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Gürültü</a:t>
            </a:r>
            <a:endParaRPr lang="tr-TR" sz="96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Oval 1"/>
          <p:cNvSpPr>
            <a:spLocks noChangeAspect="1"/>
          </p:cNvSpPr>
          <p:nvPr/>
        </p:nvSpPr>
        <p:spPr>
          <a:xfrm>
            <a:off x="3808760" y="2113201"/>
            <a:ext cx="1508429" cy="1508429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600" b="1" dirty="0" smtClean="0">
                <a:latin typeface="Calibri" pitchFamily="34" charset="0"/>
                <a:cs typeface="Calibri" pitchFamily="34" charset="0"/>
              </a:rPr>
              <a:t>1</a:t>
            </a:r>
            <a:endParaRPr lang="tr-TR" sz="96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620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GÜRÜLTÜ TANIMLARI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«ILO;</a:t>
            </a:r>
            <a:r>
              <a:rPr lang="tr-TR" sz="2000" i="1" dirty="0" smtClean="0">
                <a:solidFill>
                  <a:srgbClr val="00498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İşitme kaybına yol açan, sağlığa zararlı olan veya başka tehlikeleri ortaya çıkaran bütün sesler gürültüdür.»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1"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«Sözlük; Gelişi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güzel, arzu edilmeyen, istenmeyen, rahatsız edici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sesler gürültüdür.»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1"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«Endüstride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;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İşyerlerinde çalışanlar üzerinde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fizyolojik ve psikolojik etkiler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bırakan ve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 verimini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olumsuz yönde etkileyen sesler gürültüdür.»</a:t>
            </a:r>
          </a:p>
          <a:p>
            <a:pPr lvl="1"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«Fizyolojik-Psikolojik-İş Verimi»</a:t>
            </a:r>
          </a:p>
          <a:p>
            <a:pPr lvl="1" algn="ctr">
              <a:spcAft>
                <a:spcPts val="120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629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6647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8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9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6644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5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6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6631" name="Text Box 45"/>
          <p:cNvSpPr txBox="1">
            <a:spLocks noChangeArrowheads="1"/>
          </p:cNvSpPr>
          <p:nvPr/>
        </p:nvSpPr>
        <p:spPr bwMode="auto">
          <a:xfrm>
            <a:off x="685799" y="2205038"/>
            <a:ext cx="77152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tr-TR" sz="1100" dirty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tr-TR" sz="1100" dirty="0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ÜRÜLTÜ</a:t>
            </a:r>
            <a:endParaRPr lang="de-DE" sz="1100" noProof="1">
              <a:solidFill>
                <a:srgbClr val="333333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GÜRÜLTÜ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2663361" y="5451679"/>
            <a:ext cx="6162416" cy="663371"/>
            <a:chOff x="2644311" y="5451679"/>
            <a:chExt cx="6162416" cy="663371"/>
          </a:xfrm>
        </p:grpSpPr>
        <p:grpSp>
          <p:nvGrpSpPr>
            <p:cNvPr id="21" name="Group 51"/>
            <p:cNvGrpSpPr>
              <a:grpSpLocks/>
            </p:cNvGrpSpPr>
            <p:nvPr/>
          </p:nvGrpSpPr>
          <p:grpSpPr bwMode="auto">
            <a:xfrm>
              <a:off x="2644311" y="5451679"/>
              <a:ext cx="648968" cy="663371"/>
              <a:chOff x="1868" y="1082"/>
              <a:chExt cx="1942" cy="1942"/>
            </a:xfrm>
          </p:grpSpPr>
          <p:sp>
            <p:nvSpPr>
              <p:cNvPr id="23" name="Freeform 52"/>
              <p:cNvSpPr>
                <a:spLocks noChangeAspect="1"/>
              </p:cNvSpPr>
              <p:nvPr/>
            </p:nvSpPr>
            <p:spPr bwMode="gray">
              <a:xfrm>
                <a:off x="1868" y="1082"/>
                <a:ext cx="1942" cy="1942"/>
              </a:xfrm>
              <a:custGeom>
                <a:avLst/>
                <a:gdLst>
                  <a:gd name="T0" fmla="*/ 1849 w 1675"/>
                  <a:gd name="T1" fmla="*/ 6343 h 1675"/>
                  <a:gd name="T2" fmla="*/ 0 w 1675"/>
                  <a:gd name="T3" fmla="*/ 4480 h 1675"/>
                  <a:gd name="T4" fmla="*/ 0 w 1675"/>
                  <a:gd name="T5" fmla="*/ 1849 h 1675"/>
                  <a:gd name="T6" fmla="*/ 1849 w 1675"/>
                  <a:gd name="T7" fmla="*/ 0 h 1675"/>
                  <a:gd name="T8" fmla="*/ 4481 w 1675"/>
                  <a:gd name="T9" fmla="*/ 0 h 1675"/>
                  <a:gd name="T10" fmla="*/ 6343 w 1675"/>
                  <a:gd name="T11" fmla="*/ 1849 h 1675"/>
                  <a:gd name="T12" fmla="*/ 6343 w 1675"/>
                  <a:gd name="T13" fmla="*/ 4480 h 1675"/>
                  <a:gd name="T14" fmla="*/ 4481 w 1675"/>
                  <a:gd name="T15" fmla="*/ 6343 h 1675"/>
                  <a:gd name="T16" fmla="*/ 1849 w 1675"/>
                  <a:gd name="T17" fmla="*/ 6343 h 16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75"/>
                  <a:gd name="T28" fmla="*/ 0 h 1675"/>
                  <a:gd name="T29" fmla="*/ 1675 w 1675"/>
                  <a:gd name="T30" fmla="*/ 1675 h 16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75" h="1675">
                    <a:moveTo>
                      <a:pt x="489" y="1675"/>
                    </a:moveTo>
                    <a:lnTo>
                      <a:pt x="0" y="1183"/>
                    </a:lnTo>
                    <a:lnTo>
                      <a:pt x="0" y="489"/>
                    </a:lnTo>
                    <a:lnTo>
                      <a:pt x="489" y="0"/>
                    </a:lnTo>
                    <a:lnTo>
                      <a:pt x="1184" y="0"/>
                    </a:lnTo>
                    <a:lnTo>
                      <a:pt x="1675" y="489"/>
                    </a:lnTo>
                    <a:lnTo>
                      <a:pt x="1675" y="1183"/>
                    </a:lnTo>
                    <a:lnTo>
                      <a:pt x="1184" y="1675"/>
                    </a:lnTo>
                    <a:lnTo>
                      <a:pt x="489" y="167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6" name="Freeform 53"/>
              <p:cNvSpPr>
                <a:spLocks noChangeAspect="1"/>
              </p:cNvSpPr>
              <p:nvPr/>
            </p:nvSpPr>
            <p:spPr bwMode="gray">
              <a:xfrm>
                <a:off x="1914" y="1128"/>
                <a:ext cx="1850" cy="1850"/>
              </a:xfrm>
              <a:custGeom>
                <a:avLst/>
                <a:gdLst>
                  <a:gd name="T0" fmla="*/ 1780 w 1595"/>
                  <a:gd name="T1" fmla="*/ 6060 h 1595"/>
                  <a:gd name="T2" fmla="*/ 0 w 1595"/>
                  <a:gd name="T3" fmla="*/ 4281 h 1595"/>
                  <a:gd name="T4" fmla="*/ 0 w 1595"/>
                  <a:gd name="T5" fmla="*/ 1780 h 1595"/>
                  <a:gd name="T6" fmla="*/ 1780 w 1595"/>
                  <a:gd name="T7" fmla="*/ 0 h 1595"/>
                  <a:gd name="T8" fmla="*/ 4281 w 1595"/>
                  <a:gd name="T9" fmla="*/ 0 h 1595"/>
                  <a:gd name="T10" fmla="*/ 6060 w 1595"/>
                  <a:gd name="T11" fmla="*/ 1780 h 1595"/>
                  <a:gd name="T12" fmla="*/ 6060 w 1595"/>
                  <a:gd name="T13" fmla="*/ 4281 h 1595"/>
                  <a:gd name="T14" fmla="*/ 4281 w 1595"/>
                  <a:gd name="T15" fmla="*/ 6060 h 1595"/>
                  <a:gd name="T16" fmla="*/ 1780 w 1595"/>
                  <a:gd name="T17" fmla="*/ 6060 h 1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95"/>
                  <a:gd name="T28" fmla="*/ 0 h 1595"/>
                  <a:gd name="T29" fmla="*/ 1595 w 1595"/>
                  <a:gd name="T30" fmla="*/ 1595 h 15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95" h="1595">
                    <a:moveTo>
                      <a:pt x="468" y="1595"/>
                    </a:moveTo>
                    <a:lnTo>
                      <a:pt x="0" y="1127"/>
                    </a:lnTo>
                    <a:lnTo>
                      <a:pt x="0" y="468"/>
                    </a:lnTo>
                    <a:lnTo>
                      <a:pt x="468" y="0"/>
                    </a:lnTo>
                    <a:lnTo>
                      <a:pt x="1127" y="0"/>
                    </a:lnTo>
                    <a:lnTo>
                      <a:pt x="1595" y="468"/>
                    </a:lnTo>
                    <a:lnTo>
                      <a:pt x="1595" y="1127"/>
                    </a:lnTo>
                    <a:lnTo>
                      <a:pt x="1127" y="1595"/>
                    </a:lnTo>
                    <a:lnTo>
                      <a:pt x="468" y="159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60000"/>
                  </a:gs>
                  <a:gs pos="100000">
                    <a:srgbClr val="8A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7" name="Freeform 54"/>
              <p:cNvSpPr>
                <a:spLocks noChangeAspect="1"/>
              </p:cNvSpPr>
              <p:nvPr/>
            </p:nvSpPr>
            <p:spPr bwMode="gray">
              <a:xfrm>
                <a:off x="2434" y="1717"/>
                <a:ext cx="334" cy="642"/>
              </a:xfrm>
              <a:custGeom>
                <a:avLst/>
                <a:gdLst>
                  <a:gd name="T0" fmla="*/ 411 w 288"/>
                  <a:gd name="T1" fmla="*/ 2119 h 553"/>
                  <a:gd name="T2" fmla="*/ 411 w 288"/>
                  <a:gd name="T3" fmla="*/ 283 h 553"/>
                  <a:gd name="T4" fmla="*/ 0 w 288"/>
                  <a:gd name="T5" fmla="*/ 283 h 553"/>
                  <a:gd name="T6" fmla="*/ 0 w 288"/>
                  <a:gd name="T7" fmla="*/ 0 h 553"/>
                  <a:gd name="T8" fmla="*/ 1092 w 288"/>
                  <a:gd name="T9" fmla="*/ 0 h 553"/>
                  <a:gd name="T10" fmla="*/ 1092 w 288"/>
                  <a:gd name="T11" fmla="*/ 283 h 553"/>
                  <a:gd name="T12" fmla="*/ 691 w 288"/>
                  <a:gd name="T13" fmla="*/ 283 h 553"/>
                  <a:gd name="T14" fmla="*/ 691 w 288"/>
                  <a:gd name="T15" fmla="*/ 2119 h 553"/>
                  <a:gd name="T16" fmla="*/ 411 w 288"/>
                  <a:gd name="T17" fmla="*/ 2119 h 5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553"/>
                  <a:gd name="T29" fmla="*/ 288 w 288"/>
                  <a:gd name="T30" fmla="*/ 553 h 5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553">
                    <a:moveTo>
                      <a:pt x="109" y="553"/>
                    </a:moveTo>
                    <a:lnTo>
                      <a:pt x="109" y="73"/>
                    </a:lnTo>
                    <a:lnTo>
                      <a:pt x="0" y="73"/>
                    </a:lnTo>
                    <a:lnTo>
                      <a:pt x="0" y="0"/>
                    </a:lnTo>
                    <a:lnTo>
                      <a:pt x="288" y="0"/>
                    </a:lnTo>
                    <a:lnTo>
                      <a:pt x="288" y="73"/>
                    </a:lnTo>
                    <a:lnTo>
                      <a:pt x="182" y="73"/>
                    </a:lnTo>
                    <a:lnTo>
                      <a:pt x="182" y="553"/>
                    </a:lnTo>
                    <a:lnTo>
                      <a:pt x="109" y="553"/>
                    </a:ln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8" name="Freeform 55"/>
              <p:cNvSpPr>
                <a:spLocks noChangeAspect="1"/>
              </p:cNvSpPr>
              <p:nvPr/>
            </p:nvSpPr>
            <p:spPr bwMode="gray">
              <a:xfrm>
                <a:off x="2007" y="1709"/>
                <a:ext cx="384" cy="657"/>
              </a:xfrm>
              <a:custGeom>
                <a:avLst/>
                <a:gdLst>
                  <a:gd name="T0" fmla="*/ 897156 w 140"/>
                  <a:gd name="T1" fmla="*/ 510544 h 240"/>
                  <a:gd name="T2" fmla="*/ 1194761 w 140"/>
                  <a:gd name="T3" fmla="*/ 510544 h 240"/>
                  <a:gd name="T4" fmla="*/ 650611 w 140"/>
                  <a:gd name="T5" fmla="*/ 0 h 240"/>
                  <a:gd name="T6" fmla="*/ 150720 w 140"/>
                  <a:gd name="T7" fmla="*/ 510544 h 240"/>
                  <a:gd name="T8" fmla="*/ 737091 w 140"/>
                  <a:gd name="T9" fmla="*/ 1147601 h 240"/>
                  <a:gd name="T10" fmla="*/ 897156 w 140"/>
                  <a:gd name="T11" fmla="*/ 1485234 h 240"/>
                  <a:gd name="T12" fmla="*/ 605170 w 140"/>
                  <a:gd name="T13" fmla="*/ 1788256 h 240"/>
                  <a:gd name="T14" fmla="*/ 317639 w 140"/>
                  <a:gd name="T15" fmla="*/ 1441415 h 240"/>
                  <a:gd name="T16" fmla="*/ 51566 w 140"/>
                  <a:gd name="T17" fmla="*/ 1441415 h 240"/>
                  <a:gd name="T18" fmla="*/ 599100 w 140"/>
                  <a:gd name="T19" fmla="*/ 2072649 h 240"/>
                  <a:gd name="T20" fmla="*/ 1178625 w 140"/>
                  <a:gd name="T21" fmla="*/ 1459572 h 240"/>
                  <a:gd name="T22" fmla="*/ 790642 w 140"/>
                  <a:gd name="T23" fmla="*/ 854776 h 240"/>
                  <a:gd name="T24" fmla="*/ 439035 w 140"/>
                  <a:gd name="T25" fmla="*/ 510544 h 240"/>
                  <a:gd name="T26" fmla="*/ 650611 w 140"/>
                  <a:gd name="T27" fmla="*/ 268560 h 240"/>
                  <a:gd name="T28" fmla="*/ 897156 w 140"/>
                  <a:gd name="T29" fmla="*/ 510544 h 2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0"/>
                  <a:gd name="T46" fmla="*/ 0 h 240"/>
                  <a:gd name="T47" fmla="*/ 140 w 140"/>
                  <a:gd name="T48" fmla="*/ 240 h 2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0" h="240">
                    <a:moveTo>
                      <a:pt x="102" y="59"/>
                    </a:moveTo>
                    <a:cubicBezTo>
                      <a:pt x="136" y="59"/>
                      <a:pt x="136" y="59"/>
                      <a:pt x="136" y="59"/>
                    </a:cubicBezTo>
                    <a:cubicBezTo>
                      <a:pt x="136" y="59"/>
                      <a:pt x="137" y="0"/>
                      <a:pt x="74" y="0"/>
                    </a:cubicBezTo>
                    <a:cubicBezTo>
                      <a:pt x="11" y="0"/>
                      <a:pt x="17" y="59"/>
                      <a:pt x="17" y="59"/>
                    </a:cubicBezTo>
                    <a:cubicBezTo>
                      <a:pt x="17" y="107"/>
                      <a:pt x="57" y="108"/>
                      <a:pt x="84" y="133"/>
                    </a:cubicBezTo>
                    <a:cubicBezTo>
                      <a:pt x="91" y="139"/>
                      <a:pt x="102" y="146"/>
                      <a:pt x="102" y="172"/>
                    </a:cubicBezTo>
                    <a:cubicBezTo>
                      <a:pt x="103" y="198"/>
                      <a:pt x="84" y="207"/>
                      <a:pt x="69" y="207"/>
                    </a:cubicBezTo>
                    <a:cubicBezTo>
                      <a:pt x="54" y="207"/>
                      <a:pt x="36" y="200"/>
                      <a:pt x="36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7"/>
                      <a:pt x="0" y="240"/>
                      <a:pt x="68" y="240"/>
                    </a:cubicBezTo>
                    <a:cubicBezTo>
                      <a:pt x="136" y="240"/>
                      <a:pt x="134" y="181"/>
                      <a:pt x="134" y="169"/>
                    </a:cubicBezTo>
                    <a:cubicBezTo>
                      <a:pt x="134" y="158"/>
                      <a:pt x="140" y="130"/>
                      <a:pt x="90" y="99"/>
                    </a:cubicBezTo>
                    <a:cubicBezTo>
                      <a:pt x="66" y="85"/>
                      <a:pt x="50" y="77"/>
                      <a:pt x="50" y="59"/>
                    </a:cubicBezTo>
                    <a:cubicBezTo>
                      <a:pt x="50" y="42"/>
                      <a:pt x="62" y="31"/>
                      <a:pt x="74" y="31"/>
                    </a:cubicBezTo>
                    <a:cubicBezTo>
                      <a:pt x="86" y="31"/>
                      <a:pt x="102" y="36"/>
                      <a:pt x="102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9" name="Freeform 56"/>
              <p:cNvSpPr>
                <a:spLocks noChangeAspect="1" noEditPoints="1"/>
              </p:cNvSpPr>
              <p:nvPr/>
            </p:nvSpPr>
            <p:spPr bwMode="gray">
              <a:xfrm>
                <a:off x="3312" y="1720"/>
                <a:ext cx="347" cy="657"/>
              </a:xfrm>
              <a:custGeom>
                <a:avLst/>
                <a:gdLst>
                  <a:gd name="T0" fmla="*/ 1200058 w 124"/>
                  <a:gd name="T1" fmla="*/ 251811 h 234"/>
                  <a:gd name="T2" fmla="*/ 959489 w 124"/>
                  <a:gd name="T3" fmla="*/ 30390 h 234"/>
                  <a:gd name="T4" fmla="*/ 549827 w 124"/>
                  <a:gd name="T5" fmla="*/ 0 h 234"/>
                  <a:gd name="T6" fmla="*/ 0 w 124"/>
                  <a:gd name="T7" fmla="*/ 0 h 234"/>
                  <a:gd name="T8" fmla="*/ 0 w 124"/>
                  <a:gd name="T9" fmla="*/ 2537646 h 234"/>
                  <a:gd name="T10" fmla="*/ 345259 w 124"/>
                  <a:gd name="T11" fmla="*/ 2537646 h 234"/>
                  <a:gd name="T12" fmla="*/ 345259 w 124"/>
                  <a:gd name="T13" fmla="*/ 1386438 h 234"/>
                  <a:gd name="T14" fmla="*/ 568537 w 124"/>
                  <a:gd name="T15" fmla="*/ 1386438 h 234"/>
                  <a:gd name="T16" fmla="*/ 924470 w 124"/>
                  <a:gd name="T17" fmla="*/ 1356048 h 234"/>
                  <a:gd name="T18" fmla="*/ 1106046 w 124"/>
                  <a:gd name="T19" fmla="*/ 1258528 h 234"/>
                  <a:gd name="T20" fmla="*/ 1240402 w 124"/>
                  <a:gd name="T21" fmla="*/ 1031706 h 234"/>
                  <a:gd name="T22" fmla="*/ 1304717 w 124"/>
                  <a:gd name="T23" fmla="*/ 683460 h 234"/>
                  <a:gd name="T24" fmla="*/ 1200058 w 124"/>
                  <a:gd name="T25" fmla="*/ 251811 h 234"/>
                  <a:gd name="T26" fmla="*/ 819785 w 124"/>
                  <a:gd name="T27" fmla="*/ 1062032 h 234"/>
                  <a:gd name="T28" fmla="*/ 326544 w 124"/>
                  <a:gd name="T29" fmla="*/ 1062032 h 234"/>
                  <a:gd name="T30" fmla="*/ 326544 w 124"/>
                  <a:gd name="T31" fmla="*/ 335522 h 234"/>
                  <a:gd name="T32" fmla="*/ 801069 w 124"/>
                  <a:gd name="T33" fmla="*/ 335522 h 234"/>
                  <a:gd name="T34" fmla="*/ 999763 w 124"/>
                  <a:gd name="T35" fmla="*/ 707008 h 234"/>
                  <a:gd name="T36" fmla="*/ 819785 w 124"/>
                  <a:gd name="T37" fmla="*/ 1062032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234"/>
                  <a:gd name="T59" fmla="*/ 124 w 124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234">
                    <a:moveTo>
                      <a:pt x="114" y="23"/>
                    </a:moveTo>
                    <a:cubicBezTo>
                      <a:pt x="108" y="13"/>
                      <a:pt x="100" y="6"/>
                      <a:pt x="91" y="3"/>
                    </a:cubicBezTo>
                    <a:cubicBezTo>
                      <a:pt x="85" y="1"/>
                      <a:pt x="7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34"/>
                      <a:pt x="0" y="234"/>
                      <a:pt x="0" y="234"/>
                    </a:cubicBezTo>
                    <a:cubicBezTo>
                      <a:pt x="33" y="234"/>
                      <a:pt x="33" y="234"/>
                      <a:pt x="33" y="234"/>
                    </a:cubicBezTo>
                    <a:cubicBezTo>
                      <a:pt x="33" y="128"/>
                      <a:pt x="33" y="128"/>
                      <a:pt x="33" y="128"/>
                    </a:cubicBezTo>
                    <a:cubicBezTo>
                      <a:pt x="54" y="128"/>
                      <a:pt x="54" y="128"/>
                      <a:pt x="54" y="128"/>
                    </a:cubicBezTo>
                    <a:cubicBezTo>
                      <a:pt x="69" y="128"/>
                      <a:pt x="80" y="127"/>
                      <a:pt x="88" y="125"/>
                    </a:cubicBezTo>
                    <a:cubicBezTo>
                      <a:pt x="93" y="124"/>
                      <a:pt x="99" y="121"/>
                      <a:pt x="105" y="116"/>
                    </a:cubicBezTo>
                    <a:cubicBezTo>
                      <a:pt x="110" y="111"/>
                      <a:pt x="115" y="104"/>
                      <a:pt x="118" y="95"/>
                    </a:cubicBezTo>
                    <a:cubicBezTo>
                      <a:pt x="122" y="87"/>
                      <a:pt x="124" y="76"/>
                      <a:pt x="124" y="63"/>
                    </a:cubicBezTo>
                    <a:cubicBezTo>
                      <a:pt x="124" y="47"/>
                      <a:pt x="121" y="34"/>
                      <a:pt x="114" y="23"/>
                    </a:cubicBezTo>
                    <a:close/>
                    <a:moveTo>
                      <a:pt x="78" y="98"/>
                    </a:move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80" y="31"/>
                      <a:pt x="94" y="33"/>
                      <a:pt x="95" y="65"/>
                    </a:cubicBezTo>
                    <a:cubicBezTo>
                      <a:pt x="95" y="65"/>
                      <a:pt x="95" y="98"/>
                      <a:pt x="78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" name="Freeform 57"/>
              <p:cNvSpPr>
                <a:spLocks noChangeAspect="1" noEditPoints="1"/>
              </p:cNvSpPr>
              <p:nvPr/>
            </p:nvSpPr>
            <p:spPr bwMode="gray">
              <a:xfrm>
                <a:off x="2836" y="1707"/>
                <a:ext cx="375" cy="670"/>
              </a:xfrm>
              <a:custGeom>
                <a:avLst/>
                <a:gdLst>
                  <a:gd name="T0" fmla="*/ 673505 w 134"/>
                  <a:gd name="T1" fmla="*/ 0 h 239"/>
                  <a:gd name="T2" fmla="*/ 0 w 134"/>
                  <a:gd name="T3" fmla="*/ 651868 h 239"/>
                  <a:gd name="T4" fmla="*/ 0 w 134"/>
                  <a:gd name="T5" fmla="*/ 1827413 h 239"/>
                  <a:gd name="T6" fmla="*/ 715217 w 134"/>
                  <a:gd name="T7" fmla="*/ 2555439 h 239"/>
                  <a:gd name="T8" fmla="*/ 1410268 w 134"/>
                  <a:gd name="T9" fmla="*/ 1850636 h 239"/>
                  <a:gd name="T10" fmla="*/ 1410268 w 134"/>
                  <a:gd name="T11" fmla="*/ 746935 h 239"/>
                  <a:gd name="T12" fmla="*/ 673505 w 134"/>
                  <a:gd name="T13" fmla="*/ 0 h 239"/>
                  <a:gd name="T14" fmla="*/ 1083593 w 134"/>
                  <a:gd name="T15" fmla="*/ 1689939 h 239"/>
                  <a:gd name="T16" fmla="*/ 715217 w 134"/>
                  <a:gd name="T17" fmla="*/ 2201561 h 239"/>
                  <a:gd name="T18" fmla="*/ 326673 w 134"/>
                  <a:gd name="T19" fmla="*/ 1677846 h 239"/>
                  <a:gd name="T20" fmla="*/ 326673 w 134"/>
                  <a:gd name="T21" fmla="*/ 824610 h 239"/>
                  <a:gd name="T22" fmla="*/ 696523 w 134"/>
                  <a:gd name="T23" fmla="*/ 355249 h 239"/>
                  <a:gd name="T24" fmla="*/ 1083593 w 134"/>
                  <a:gd name="T25" fmla="*/ 896502 h 239"/>
                  <a:gd name="T26" fmla="*/ 1083593 w 134"/>
                  <a:gd name="T27" fmla="*/ 1689939 h 2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4"/>
                  <a:gd name="T43" fmla="*/ 0 h 239"/>
                  <a:gd name="T44" fmla="*/ 134 w 134"/>
                  <a:gd name="T45" fmla="*/ 239 h 23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4" h="239">
                    <a:moveTo>
                      <a:pt x="64" y="0"/>
                    </a:moveTo>
                    <a:cubicBezTo>
                      <a:pt x="2" y="0"/>
                      <a:pt x="0" y="61"/>
                      <a:pt x="0" y="61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171"/>
                      <a:pt x="4" y="239"/>
                      <a:pt x="68" y="239"/>
                    </a:cubicBezTo>
                    <a:cubicBezTo>
                      <a:pt x="132" y="239"/>
                      <a:pt x="134" y="173"/>
                      <a:pt x="134" y="173"/>
                    </a:cubicBezTo>
                    <a:cubicBezTo>
                      <a:pt x="134" y="173"/>
                      <a:pt x="134" y="105"/>
                      <a:pt x="134" y="70"/>
                    </a:cubicBezTo>
                    <a:cubicBezTo>
                      <a:pt x="134" y="34"/>
                      <a:pt x="107" y="0"/>
                      <a:pt x="64" y="0"/>
                    </a:cubicBezTo>
                    <a:close/>
                    <a:moveTo>
                      <a:pt x="103" y="158"/>
                    </a:moveTo>
                    <a:cubicBezTo>
                      <a:pt x="103" y="158"/>
                      <a:pt x="102" y="206"/>
                      <a:pt x="68" y="206"/>
                    </a:cubicBezTo>
                    <a:cubicBezTo>
                      <a:pt x="33" y="206"/>
                      <a:pt x="31" y="157"/>
                      <a:pt x="31" y="157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77"/>
                      <a:pt x="32" y="33"/>
                      <a:pt x="66" y="33"/>
                    </a:cubicBezTo>
                    <a:cubicBezTo>
                      <a:pt x="88" y="33"/>
                      <a:pt x="103" y="58"/>
                      <a:pt x="103" y="84"/>
                    </a:cubicBezTo>
                    <a:cubicBezTo>
                      <a:pt x="103" y="109"/>
                      <a:pt x="103" y="158"/>
                      <a:pt x="103" y="15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31" name="Group 58"/>
              <p:cNvGrpSpPr>
                <a:grpSpLocks noChangeAspect="1"/>
              </p:cNvGrpSpPr>
              <p:nvPr/>
            </p:nvGrpSpPr>
            <p:grpSpPr bwMode="auto">
              <a:xfrm>
                <a:off x="2808" y="2807"/>
                <a:ext cx="62" cy="63"/>
                <a:chOff x="1684" y="2400"/>
                <a:chExt cx="41" cy="41"/>
              </a:xfrm>
            </p:grpSpPr>
            <p:sp>
              <p:nvSpPr>
                <p:cNvPr id="36" name="Oval 59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  <p:sp>
              <p:nvSpPr>
                <p:cNvPr id="37" name="Oval 60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</p:grpSp>
          <p:grpSp>
            <p:nvGrpSpPr>
              <p:cNvPr id="32" name="Group 61"/>
              <p:cNvGrpSpPr>
                <a:grpSpLocks noChangeAspect="1"/>
              </p:cNvGrpSpPr>
              <p:nvPr/>
            </p:nvGrpSpPr>
            <p:grpSpPr bwMode="auto">
              <a:xfrm>
                <a:off x="2808" y="1211"/>
                <a:ext cx="62" cy="63"/>
                <a:chOff x="1684" y="2400"/>
                <a:chExt cx="41" cy="41"/>
              </a:xfrm>
            </p:grpSpPr>
            <p:sp>
              <p:nvSpPr>
                <p:cNvPr id="34" name="Oval 62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  <p:sp>
              <p:nvSpPr>
                <p:cNvPr id="35" name="Oval 63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</p:grpSp>
          <p:pic>
            <p:nvPicPr>
              <p:cNvPr id="33" name="Picture 6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885" y="1124"/>
                <a:ext cx="1644" cy="1060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</p:grpSp>
        <p:sp>
          <p:nvSpPr>
            <p:cNvPr id="22" name="53 Metin kutusu"/>
            <p:cNvSpPr txBox="1"/>
            <p:nvPr/>
          </p:nvSpPr>
          <p:spPr>
            <a:xfrm>
              <a:off x="3298727" y="5639162"/>
              <a:ext cx="5508000" cy="288000"/>
            </a:xfrm>
            <a:prstGeom prst="rect">
              <a:avLst/>
            </a:prstGeom>
            <a:noFill/>
            <a:ln w="317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 anchorCtr="0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r-TR" sz="1200" dirty="0" smtClean="0">
                  <a:latin typeface="Cambria" pitchFamily="18" charset="0"/>
                </a:rPr>
                <a:t>Tanımlar Ezberlenmeli / Metin verilip hangi tanım olduğu soruluyor </a:t>
              </a:r>
              <a:endParaRPr lang="tr-TR" sz="1000" b="1" dirty="0" smtClean="0">
                <a:latin typeface="Cambr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40461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570679"/>
              </p:ext>
            </p:extLst>
          </p:nvPr>
        </p:nvGraphicFramePr>
        <p:xfrm>
          <a:off x="60345" y="873581"/>
          <a:ext cx="8656985" cy="5271850"/>
        </p:xfrm>
        <a:graphic>
          <a:graphicData uri="http://schemas.openxmlformats.org/drawingml/2006/table">
            <a:tbl>
              <a:tblPr firstRow="1" firstCol="1" bandRow="1"/>
              <a:tblGrid>
                <a:gridCol w="4845057"/>
                <a:gridCol w="822888"/>
                <a:gridCol w="916274"/>
                <a:gridCol w="1192818"/>
                <a:gridCol w="879948"/>
              </a:tblGrid>
              <a:tr h="4521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i="1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</a:rPr>
                        <a:t>  Kaynak (Yer ve Konum)</a:t>
                      </a:r>
                      <a:endParaRPr lang="tr-TR" sz="2000" i="1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i="1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Times New Roman"/>
                          <a:cs typeface="Times New Roman"/>
                        </a:rPr>
                        <a:t>Basınç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i="1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tr-TR" sz="2000" i="1" dirty="0" err="1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Times New Roman"/>
                          <a:cs typeface="Times New Roman"/>
                        </a:rPr>
                        <a:t>Pa</a:t>
                      </a:r>
                      <a:r>
                        <a:rPr lang="tr-TR" sz="2000" i="1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Times New Roman"/>
                          <a:cs typeface="Times New Roman"/>
                        </a:rPr>
                        <a:t>)</a:t>
                      </a:r>
                      <a:endParaRPr lang="tr-TR" sz="2000" i="1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i="1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</a:rPr>
                        <a:t> Şiddet</a:t>
                      </a:r>
                      <a:r>
                        <a:rPr lang="tr-TR" sz="2000" i="1" baseline="0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i="1" baseline="0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</a:rPr>
                        <a:t>(</a:t>
                      </a:r>
                      <a:r>
                        <a:rPr lang="tr-TR" sz="2000" i="1" dirty="0" err="1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</a:rPr>
                        <a:t>dBA</a:t>
                      </a:r>
                      <a:r>
                        <a:rPr lang="tr-TR" sz="2000" i="1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</a:rPr>
                        <a:t>)</a:t>
                      </a:r>
                      <a:endParaRPr lang="tr-TR" sz="2000" i="1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i="1" kern="1200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Yoğunluk</a:t>
                      </a:r>
                      <a:r>
                        <a:rPr lang="tr-TR" sz="2000" i="1" kern="1200" baseline="0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i="1" kern="1200" baseline="0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Düzeyi</a:t>
                      </a:r>
                      <a:endParaRPr lang="tr-TR" sz="2000" i="1" kern="120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i="1" kern="1200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Eşik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i="1" kern="1200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+mn-ea"/>
                          <a:cs typeface="+mn-cs"/>
                        </a:rPr>
                        <a:t>Değer</a:t>
                      </a:r>
                      <a:endParaRPr lang="tr-TR" sz="2000" i="1" kern="120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74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Stüdyo</a:t>
                      </a:r>
                      <a:r>
                        <a:rPr lang="tr-TR" sz="1400" b="0" i="1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Odası </a:t>
                      </a:r>
                      <a:r>
                        <a:rPr lang="tr-TR" sz="1400" b="1" i="1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tr-TR" sz="1400" b="1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Silik Ses) (Eşik Şiddeti-Değeri / İşitme Eşiği)</a:t>
                      </a:r>
                      <a:endParaRPr lang="tr-TR" sz="1400" b="1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tr-TR" sz="1400" b="1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0.00002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tr-TR" sz="1400" b="1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1.10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-12 </a:t>
                      </a: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W/m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tr-TR" sz="13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tr-TR" sz="14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  <a:endParaRPr lang="tr-TR" sz="14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74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Yaprak Hışırtısı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0.0001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1.10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-11</a:t>
                      </a: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tr-TR" sz="1300" i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W/m</a:t>
                      </a:r>
                      <a:r>
                        <a:rPr lang="tr-TR" sz="1300" i="1" baseline="30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tr-TR" sz="13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tr-TR" sz="14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tr-TR" sz="14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Sessiz Bir Orman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0.0002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1.10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-10</a:t>
                      </a: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tr-TR" sz="1300" i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W/m</a:t>
                      </a:r>
                      <a:r>
                        <a:rPr lang="tr-TR" sz="1300" i="1" baseline="30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tr-TR" sz="13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tr-TR" sz="14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tr-TR" sz="14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74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Fısıltı İle Konuşma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0.001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30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1.10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-9</a:t>
                      </a: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tr-TR" sz="1300" i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W/m</a:t>
                      </a:r>
                      <a:r>
                        <a:rPr lang="tr-TR" sz="1300" i="1" baseline="30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tr-TR" sz="13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tr-TR" sz="14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tr-TR" sz="14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Sessiz Bir Oda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0.002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40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1.10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-8</a:t>
                      </a: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tr-TR" sz="1300" i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W/m</a:t>
                      </a:r>
                      <a:r>
                        <a:rPr lang="tr-TR" sz="1300" i="1" baseline="30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tr-TR" sz="13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tr-TR" sz="14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tr-TR" sz="14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74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Şehirde Bir Büro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0.01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1.10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-7</a:t>
                      </a: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tr-TR" sz="1300" i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W/m</a:t>
                      </a:r>
                      <a:r>
                        <a:rPr lang="tr-TR" sz="1300" i="1" baseline="30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tr-TR" sz="13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tr-TR" sz="14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tr-TR" sz="14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Normal Konuşma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0.02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60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1.10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-6</a:t>
                      </a: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tr-TR" sz="1300" i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W/m</a:t>
                      </a:r>
                      <a:r>
                        <a:rPr lang="tr-TR" sz="1300" i="1" baseline="30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tr-TR" sz="13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tr-TR" sz="14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lang="tr-TR" sz="14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74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Dikey Matkap 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0.1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1.10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-5</a:t>
                      </a: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tr-TR" sz="1300" i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W/m</a:t>
                      </a:r>
                      <a:r>
                        <a:rPr lang="tr-TR" sz="1300" i="1" baseline="30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tr-TR" sz="13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tr-TR" sz="14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7</a:t>
                      </a:r>
                      <a:endParaRPr lang="tr-TR" sz="14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Yüksek Sesle Konuşma / Yoğun Trafik / Elektrik Süpürgesi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0.2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80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1.10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-4</a:t>
                      </a: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tr-TR" sz="1300" i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W/m</a:t>
                      </a:r>
                      <a:r>
                        <a:rPr lang="tr-TR" sz="1300" i="1" baseline="30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tr-TR" sz="13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tr-TR" sz="14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8</a:t>
                      </a:r>
                      <a:endParaRPr lang="tr-TR" sz="14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74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Kuvvetlice Bağırma / Sinema Salonu / Baskı İşleri / Kamyon Sesi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90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1.10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-3</a:t>
                      </a: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W/m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tr-TR" sz="1300" i="1" dirty="0" smtClean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tr-TR" sz="14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  <a:endParaRPr lang="tr-TR" sz="1400" i="1" dirty="0" smtClean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Dokuma Ve Tekstil Atölyeleri / Walkman (En Yüksek Sesi)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tr-TR" sz="1400" b="0" i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100 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1.10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-2</a:t>
                      </a: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tr-TR" sz="1300" i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W/m</a:t>
                      </a:r>
                      <a:r>
                        <a:rPr lang="tr-TR" sz="1300" i="1" baseline="30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tr-TR" sz="13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tr-TR" sz="14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endParaRPr lang="tr-TR" sz="14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74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Havalı Çekiç</a:t>
                      </a:r>
                      <a:r>
                        <a:rPr lang="tr-TR" sz="1400" b="0" i="1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/ A</a:t>
                      </a: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ğaç İşleri / Petrol Rafineri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110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1.10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-1</a:t>
                      </a: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tr-TR" sz="1300" i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W/m</a:t>
                      </a:r>
                      <a:r>
                        <a:rPr lang="tr-TR" sz="1300" i="1" baseline="30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tr-TR" sz="13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tr-TR" sz="14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11</a:t>
                      </a:r>
                      <a:endParaRPr lang="tr-TR" sz="14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Bilyeli Değirmen / Şimşek Gürültüsü / Presler / Pnömotik Çekiç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120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1.10  W/m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tr-TR" sz="13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tr-TR" sz="14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  <a:endParaRPr lang="tr-TR" sz="14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74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Yolcu Uçakları (Yer Hizmetleri) /  Beşiktaş Çarşı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130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1.10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W/m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tr-TR" sz="13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tr-TR" sz="14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tr-TR" sz="14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Tüfek Patlaması  </a:t>
                      </a:r>
                      <a:r>
                        <a:rPr lang="tr-TR" sz="1400" b="1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(Ağrı-Acı</a:t>
                      </a:r>
                      <a:r>
                        <a:rPr lang="tr-TR" sz="1400" b="1" i="1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Eşiği)</a:t>
                      </a:r>
                      <a:endParaRPr lang="tr-TR" sz="1400" b="1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tr-TR" sz="1400" b="1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200</a:t>
                      </a:r>
                      <a:endParaRPr lang="tr-TR" sz="1400" b="1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tr-TR" sz="1400" b="1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140</a:t>
                      </a:r>
                      <a:endParaRPr lang="tr-TR" sz="1400" b="1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1.10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W/m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tr-TR" sz="13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tr-TR" sz="14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endParaRPr lang="tr-TR" sz="140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74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Jet Uçakları (Kalkışı) / Top</a:t>
                      </a:r>
                      <a:r>
                        <a:rPr lang="tr-TR" sz="1400" b="0" i="1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Mermisi Patlaması </a:t>
                      </a:r>
                      <a:r>
                        <a:rPr lang="tr-TR" sz="1400" b="1" i="1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(Zarın Yırtılması)</a:t>
                      </a:r>
                      <a:endParaRPr lang="tr-TR" sz="1400" b="1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tr-TR" sz="1400" b="1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1000</a:t>
                      </a:r>
                      <a:endParaRPr lang="tr-TR" sz="1400" b="1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tr-TR" sz="1400" b="1" i="1" baseline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160</a:t>
                      </a:r>
                      <a:endParaRPr lang="tr-TR" sz="1400" b="1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1.10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W/m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tr-TR" sz="1300" i="1" dirty="0" smtClean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tr-TR" sz="14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16</a:t>
                      </a:r>
                      <a:endParaRPr lang="tr-TR" sz="1400" i="1" dirty="0" smtClean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Roket Fırlatma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2000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180             </a:t>
                      </a:r>
                      <a:r>
                        <a:rPr lang="tr-TR" sz="1400" b="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                                </a:t>
                      </a:r>
                      <a:endParaRPr lang="tr-TR" sz="14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i="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1.10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6</a:t>
                      </a:r>
                      <a:r>
                        <a:rPr lang="tr-TR" sz="1300" i="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tr-TR" sz="13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W/m</a:t>
                      </a:r>
                      <a:r>
                        <a:rPr lang="tr-TR" sz="13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tr-TR" sz="1300" i="1" dirty="0" smtClean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tr-TR" sz="1400" i="1" baseline="3000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18</a:t>
                      </a:r>
                      <a:endParaRPr lang="tr-TR" sz="1400" i="1" dirty="0" smtClean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31"/>
          <p:cNvSpPr txBox="1">
            <a:spLocks noChangeArrowheads="1"/>
          </p:cNvSpPr>
          <p:nvPr/>
        </p:nvSpPr>
        <p:spPr bwMode="gray">
          <a:xfrm>
            <a:off x="231797" y="344488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GÜRÜLTÜ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71641" y="3673828"/>
            <a:ext cx="8640000" cy="0"/>
          </a:xfrm>
          <a:prstGeom prst="line">
            <a:avLst/>
          </a:prstGeom>
          <a:noFill/>
          <a:ln w="31750">
            <a:solidFill>
              <a:srgbClr val="7030A0"/>
            </a:solidFill>
            <a:prstDash val="sysDot"/>
            <a:round/>
            <a:headEnd type="diamond"/>
            <a:tailEnd type="diamond"/>
          </a:ln>
        </p:spPr>
        <p:txBody>
          <a:bodyPr/>
          <a:lstStyle/>
          <a:p>
            <a:endParaRPr lang="tr-TR">
              <a:solidFill>
                <a:srgbClr val="000000"/>
              </a:solidFill>
            </a:endParaRPr>
          </a:p>
        </p:txBody>
      </p:sp>
      <p:grpSp>
        <p:nvGrpSpPr>
          <p:cNvPr id="7" name="Grup 6"/>
          <p:cNvGrpSpPr/>
          <p:nvPr/>
        </p:nvGrpSpPr>
        <p:grpSpPr>
          <a:xfrm>
            <a:off x="43539" y="6184992"/>
            <a:ext cx="7239762" cy="663371"/>
            <a:chOff x="2644311" y="5451679"/>
            <a:chExt cx="7239762" cy="663371"/>
          </a:xfrm>
        </p:grpSpPr>
        <p:grpSp>
          <p:nvGrpSpPr>
            <p:cNvPr id="8" name="Group 51"/>
            <p:cNvGrpSpPr>
              <a:grpSpLocks/>
            </p:cNvGrpSpPr>
            <p:nvPr/>
          </p:nvGrpSpPr>
          <p:grpSpPr bwMode="auto">
            <a:xfrm>
              <a:off x="2644311" y="5451679"/>
              <a:ext cx="648968" cy="663371"/>
              <a:chOff x="1868" y="1082"/>
              <a:chExt cx="1942" cy="1942"/>
            </a:xfrm>
          </p:grpSpPr>
          <p:sp>
            <p:nvSpPr>
              <p:cNvPr id="10" name="Freeform 52"/>
              <p:cNvSpPr>
                <a:spLocks noChangeAspect="1"/>
              </p:cNvSpPr>
              <p:nvPr/>
            </p:nvSpPr>
            <p:spPr bwMode="gray">
              <a:xfrm>
                <a:off x="1868" y="1082"/>
                <a:ext cx="1942" cy="1942"/>
              </a:xfrm>
              <a:custGeom>
                <a:avLst/>
                <a:gdLst>
                  <a:gd name="T0" fmla="*/ 1849 w 1675"/>
                  <a:gd name="T1" fmla="*/ 6343 h 1675"/>
                  <a:gd name="T2" fmla="*/ 0 w 1675"/>
                  <a:gd name="T3" fmla="*/ 4480 h 1675"/>
                  <a:gd name="T4" fmla="*/ 0 w 1675"/>
                  <a:gd name="T5" fmla="*/ 1849 h 1675"/>
                  <a:gd name="T6" fmla="*/ 1849 w 1675"/>
                  <a:gd name="T7" fmla="*/ 0 h 1675"/>
                  <a:gd name="T8" fmla="*/ 4481 w 1675"/>
                  <a:gd name="T9" fmla="*/ 0 h 1675"/>
                  <a:gd name="T10" fmla="*/ 6343 w 1675"/>
                  <a:gd name="T11" fmla="*/ 1849 h 1675"/>
                  <a:gd name="T12" fmla="*/ 6343 w 1675"/>
                  <a:gd name="T13" fmla="*/ 4480 h 1675"/>
                  <a:gd name="T14" fmla="*/ 4481 w 1675"/>
                  <a:gd name="T15" fmla="*/ 6343 h 1675"/>
                  <a:gd name="T16" fmla="*/ 1849 w 1675"/>
                  <a:gd name="T17" fmla="*/ 6343 h 16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75"/>
                  <a:gd name="T28" fmla="*/ 0 h 1675"/>
                  <a:gd name="T29" fmla="*/ 1675 w 1675"/>
                  <a:gd name="T30" fmla="*/ 1675 h 16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75" h="1675">
                    <a:moveTo>
                      <a:pt x="489" y="1675"/>
                    </a:moveTo>
                    <a:lnTo>
                      <a:pt x="0" y="1183"/>
                    </a:lnTo>
                    <a:lnTo>
                      <a:pt x="0" y="489"/>
                    </a:lnTo>
                    <a:lnTo>
                      <a:pt x="489" y="0"/>
                    </a:lnTo>
                    <a:lnTo>
                      <a:pt x="1184" y="0"/>
                    </a:lnTo>
                    <a:lnTo>
                      <a:pt x="1675" y="489"/>
                    </a:lnTo>
                    <a:lnTo>
                      <a:pt x="1675" y="1183"/>
                    </a:lnTo>
                    <a:lnTo>
                      <a:pt x="1184" y="1675"/>
                    </a:lnTo>
                    <a:lnTo>
                      <a:pt x="489" y="167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" name="Freeform 53"/>
              <p:cNvSpPr>
                <a:spLocks noChangeAspect="1"/>
              </p:cNvSpPr>
              <p:nvPr/>
            </p:nvSpPr>
            <p:spPr bwMode="gray">
              <a:xfrm>
                <a:off x="1914" y="1128"/>
                <a:ext cx="1850" cy="1850"/>
              </a:xfrm>
              <a:custGeom>
                <a:avLst/>
                <a:gdLst>
                  <a:gd name="T0" fmla="*/ 1780 w 1595"/>
                  <a:gd name="T1" fmla="*/ 6060 h 1595"/>
                  <a:gd name="T2" fmla="*/ 0 w 1595"/>
                  <a:gd name="T3" fmla="*/ 4281 h 1595"/>
                  <a:gd name="T4" fmla="*/ 0 w 1595"/>
                  <a:gd name="T5" fmla="*/ 1780 h 1595"/>
                  <a:gd name="T6" fmla="*/ 1780 w 1595"/>
                  <a:gd name="T7" fmla="*/ 0 h 1595"/>
                  <a:gd name="T8" fmla="*/ 4281 w 1595"/>
                  <a:gd name="T9" fmla="*/ 0 h 1595"/>
                  <a:gd name="T10" fmla="*/ 6060 w 1595"/>
                  <a:gd name="T11" fmla="*/ 1780 h 1595"/>
                  <a:gd name="T12" fmla="*/ 6060 w 1595"/>
                  <a:gd name="T13" fmla="*/ 4281 h 1595"/>
                  <a:gd name="T14" fmla="*/ 4281 w 1595"/>
                  <a:gd name="T15" fmla="*/ 6060 h 1595"/>
                  <a:gd name="T16" fmla="*/ 1780 w 1595"/>
                  <a:gd name="T17" fmla="*/ 6060 h 1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95"/>
                  <a:gd name="T28" fmla="*/ 0 h 1595"/>
                  <a:gd name="T29" fmla="*/ 1595 w 1595"/>
                  <a:gd name="T30" fmla="*/ 1595 h 15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95" h="1595">
                    <a:moveTo>
                      <a:pt x="468" y="1595"/>
                    </a:moveTo>
                    <a:lnTo>
                      <a:pt x="0" y="1127"/>
                    </a:lnTo>
                    <a:lnTo>
                      <a:pt x="0" y="468"/>
                    </a:lnTo>
                    <a:lnTo>
                      <a:pt x="468" y="0"/>
                    </a:lnTo>
                    <a:lnTo>
                      <a:pt x="1127" y="0"/>
                    </a:lnTo>
                    <a:lnTo>
                      <a:pt x="1595" y="468"/>
                    </a:lnTo>
                    <a:lnTo>
                      <a:pt x="1595" y="1127"/>
                    </a:lnTo>
                    <a:lnTo>
                      <a:pt x="1127" y="1595"/>
                    </a:lnTo>
                    <a:lnTo>
                      <a:pt x="468" y="159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60000"/>
                  </a:gs>
                  <a:gs pos="100000">
                    <a:srgbClr val="8A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" name="Freeform 54"/>
              <p:cNvSpPr>
                <a:spLocks noChangeAspect="1"/>
              </p:cNvSpPr>
              <p:nvPr/>
            </p:nvSpPr>
            <p:spPr bwMode="gray">
              <a:xfrm>
                <a:off x="2434" y="1717"/>
                <a:ext cx="334" cy="642"/>
              </a:xfrm>
              <a:custGeom>
                <a:avLst/>
                <a:gdLst>
                  <a:gd name="T0" fmla="*/ 411 w 288"/>
                  <a:gd name="T1" fmla="*/ 2119 h 553"/>
                  <a:gd name="T2" fmla="*/ 411 w 288"/>
                  <a:gd name="T3" fmla="*/ 283 h 553"/>
                  <a:gd name="T4" fmla="*/ 0 w 288"/>
                  <a:gd name="T5" fmla="*/ 283 h 553"/>
                  <a:gd name="T6" fmla="*/ 0 w 288"/>
                  <a:gd name="T7" fmla="*/ 0 h 553"/>
                  <a:gd name="T8" fmla="*/ 1092 w 288"/>
                  <a:gd name="T9" fmla="*/ 0 h 553"/>
                  <a:gd name="T10" fmla="*/ 1092 w 288"/>
                  <a:gd name="T11" fmla="*/ 283 h 553"/>
                  <a:gd name="T12" fmla="*/ 691 w 288"/>
                  <a:gd name="T13" fmla="*/ 283 h 553"/>
                  <a:gd name="T14" fmla="*/ 691 w 288"/>
                  <a:gd name="T15" fmla="*/ 2119 h 553"/>
                  <a:gd name="T16" fmla="*/ 411 w 288"/>
                  <a:gd name="T17" fmla="*/ 2119 h 5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553"/>
                  <a:gd name="T29" fmla="*/ 288 w 288"/>
                  <a:gd name="T30" fmla="*/ 553 h 5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553">
                    <a:moveTo>
                      <a:pt x="109" y="553"/>
                    </a:moveTo>
                    <a:lnTo>
                      <a:pt x="109" y="73"/>
                    </a:lnTo>
                    <a:lnTo>
                      <a:pt x="0" y="73"/>
                    </a:lnTo>
                    <a:lnTo>
                      <a:pt x="0" y="0"/>
                    </a:lnTo>
                    <a:lnTo>
                      <a:pt x="288" y="0"/>
                    </a:lnTo>
                    <a:lnTo>
                      <a:pt x="288" y="73"/>
                    </a:lnTo>
                    <a:lnTo>
                      <a:pt x="182" y="73"/>
                    </a:lnTo>
                    <a:lnTo>
                      <a:pt x="182" y="553"/>
                    </a:lnTo>
                    <a:lnTo>
                      <a:pt x="109" y="553"/>
                    </a:ln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5" name="Freeform 55"/>
              <p:cNvSpPr>
                <a:spLocks noChangeAspect="1"/>
              </p:cNvSpPr>
              <p:nvPr/>
            </p:nvSpPr>
            <p:spPr bwMode="gray">
              <a:xfrm>
                <a:off x="2007" y="1709"/>
                <a:ext cx="384" cy="657"/>
              </a:xfrm>
              <a:custGeom>
                <a:avLst/>
                <a:gdLst>
                  <a:gd name="T0" fmla="*/ 897156 w 140"/>
                  <a:gd name="T1" fmla="*/ 510544 h 240"/>
                  <a:gd name="T2" fmla="*/ 1194761 w 140"/>
                  <a:gd name="T3" fmla="*/ 510544 h 240"/>
                  <a:gd name="T4" fmla="*/ 650611 w 140"/>
                  <a:gd name="T5" fmla="*/ 0 h 240"/>
                  <a:gd name="T6" fmla="*/ 150720 w 140"/>
                  <a:gd name="T7" fmla="*/ 510544 h 240"/>
                  <a:gd name="T8" fmla="*/ 737091 w 140"/>
                  <a:gd name="T9" fmla="*/ 1147601 h 240"/>
                  <a:gd name="T10" fmla="*/ 897156 w 140"/>
                  <a:gd name="T11" fmla="*/ 1485234 h 240"/>
                  <a:gd name="T12" fmla="*/ 605170 w 140"/>
                  <a:gd name="T13" fmla="*/ 1788256 h 240"/>
                  <a:gd name="T14" fmla="*/ 317639 w 140"/>
                  <a:gd name="T15" fmla="*/ 1441415 h 240"/>
                  <a:gd name="T16" fmla="*/ 51566 w 140"/>
                  <a:gd name="T17" fmla="*/ 1441415 h 240"/>
                  <a:gd name="T18" fmla="*/ 599100 w 140"/>
                  <a:gd name="T19" fmla="*/ 2072649 h 240"/>
                  <a:gd name="T20" fmla="*/ 1178625 w 140"/>
                  <a:gd name="T21" fmla="*/ 1459572 h 240"/>
                  <a:gd name="T22" fmla="*/ 790642 w 140"/>
                  <a:gd name="T23" fmla="*/ 854776 h 240"/>
                  <a:gd name="T24" fmla="*/ 439035 w 140"/>
                  <a:gd name="T25" fmla="*/ 510544 h 240"/>
                  <a:gd name="T26" fmla="*/ 650611 w 140"/>
                  <a:gd name="T27" fmla="*/ 268560 h 240"/>
                  <a:gd name="T28" fmla="*/ 897156 w 140"/>
                  <a:gd name="T29" fmla="*/ 510544 h 2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0"/>
                  <a:gd name="T46" fmla="*/ 0 h 240"/>
                  <a:gd name="T47" fmla="*/ 140 w 140"/>
                  <a:gd name="T48" fmla="*/ 240 h 2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0" h="240">
                    <a:moveTo>
                      <a:pt x="102" y="59"/>
                    </a:moveTo>
                    <a:cubicBezTo>
                      <a:pt x="136" y="59"/>
                      <a:pt x="136" y="59"/>
                      <a:pt x="136" y="59"/>
                    </a:cubicBezTo>
                    <a:cubicBezTo>
                      <a:pt x="136" y="59"/>
                      <a:pt x="137" y="0"/>
                      <a:pt x="74" y="0"/>
                    </a:cubicBezTo>
                    <a:cubicBezTo>
                      <a:pt x="11" y="0"/>
                      <a:pt x="17" y="59"/>
                      <a:pt x="17" y="59"/>
                    </a:cubicBezTo>
                    <a:cubicBezTo>
                      <a:pt x="17" y="107"/>
                      <a:pt x="57" y="108"/>
                      <a:pt x="84" y="133"/>
                    </a:cubicBezTo>
                    <a:cubicBezTo>
                      <a:pt x="91" y="139"/>
                      <a:pt x="102" y="146"/>
                      <a:pt x="102" y="172"/>
                    </a:cubicBezTo>
                    <a:cubicBezTo>
                      <a:pt x="103" y="198"/>
                      <a:pt x="84" y="207"/>
                      <a:pt x="69" y="207"/>
                    </a:cubicBezTo>
                    <a:cubicBezTo>
                      <a:pt x="54" y="207"/>
                      <a:pt x="36" y="200"/>
                      <a:pt x="36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7"/>
                      <a:pt x="0" y="240"/>
                      <a:pt x="68" y="240"/>
                    </a:cubicBezTo>
                    <a:cubicBezTo>
                      <a:pt x="136" y="240"/>
                      <a:pt x="134" y="181"/>
                      <a:pt x="134" y="169"/>
                    </a:cubicBezTo>
                    <a:cubicBezTo>
                      <a:pt x="134" y="158"/>
                      <a:pt x="140" y="130"/>
                      <a:pt x="90" y="99"/>
                    </a:cubicBezTo>
                    <a:cubicBezTo>
                      <a:pt x="66" y="85"/>
                      <a:pt x="50" y="77"/>
                      <a:pt x="50" y="59"/>
                    </a:cubicBezTo>
                    <a:cubicBezTo>
                      <a:pt x="50" y="42"/>
                      <a:pt x="62" y="31"/>
                      <a:pt x="74" y="31"/>
                    </a:cubicBezTo>
                    <a:cubicBezTo>
                      <a:pt x="86" y="31"/>
                      <a:pt x="102" y="36"/>
                      <a:pt x="102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6" name="Freeform 56"/>
              <p:cNvSpPr>
                <a:spLocks noChangeAspect="1" noEditPoints="1"/>
              </p:cNvSpPr>
              <p:nvPr/>
            </p:nvSpPr>
            <p:spPr bwMode="gray">
              <a:xfrm>
                <a:off x="3312" y="1720"/>
                <a:ext cx="347" cy="657"/>
              </a:xfrm>
              <a:custGeom>
                <a:avLst/>
                <a:gdLst>
                  <a:gd name="T0" fmla="*/ 1200058 w 124"/>
                  <a:gd name="T1" fmla="*/ 251811 h 234"/>
                  <a:gd name="T2" fmla="*/ 959489 w 124"/>
                  <a:gd name="T3" fmla="*/ 30390 h 234"/>
                  <a:gd name="T4" fmla="*/ 549827 w 124"/>
                  <a:gd name="T5" fmla="*/ 0 h 234"/>
                  <a:gd name="T6" fmla="*/ 0 w 124"/>
                  <a:gd name="T7" fmla="*/ 0 h 234"/>
                  <a:gd name="T8" fmla="*/ 0 w 124"/>
                  <a:gd name="T9" fmla="*/ 2537646 h 234"/>
                  <a:gd name="T10" fmla="*/ 345259 w 124"/>
                  <a:gd name="T11" fmla="*/ 2537646 h 234"/>
                  <a:gd name="T12" fmla="*/ 345259 w 124"/>
                  <a:gd name="T13" fmla="*/ 1386438 h 234"/>
                  <a:gd name="T14" fmla="*/ 568537 w 124"/>
                  <a:gd name="T15" fmla="*/ 1386438 h 234"/>
                  <a:gd name="T16" fmla="*/ 924470 w 124"/>
                  <a:gd name="T17" fmla="*/ 1356048 h 234"/>
                  <a:gd name="T18" fmla="*/ 1106046 w 124"/>
                  <a:gd name="T19" fmla="*/ 1258528 h 234"/>
                  <a:gd name="T20" fmla="*/ 1240402 w 124"/>
                  <a:gd name="T21" fmla="*/ 1031706 h 234"/>
                  <a:gd name="T22" fmla="*/ 1304717 w 124"/>
                  <a:gd name="T23" fmla="*/ 683460 h 234"/>
                  <a:gd name="T24" fmla="*/ 1200058 w 124"/>
                  <a:gd name="T25" fmla="*/ 251811 h 234"/>
                  <a:gd name="T26" fmla="*/ 819785 w 124"/>
                  <a:gd name="T27" fmla="*/ 1062032 h 234"/>
                  <a:gd name="T28" fmla="*/ 326544 w 124"/>
                  <a:gd name="T29" fmla="*/ 1062032 h 234"/>
                  <a:gd name="T30" fmla="*/ 326544 w 124"/>
                  <a:gd name="T31" fmla="*/ 335522 h 234"/>
                  <a:gd name="T32" fmla="*/ 801069 w 124"/>
                  <a:gd name="T33" fmla="*/ 335522 h 234"/>
                  <a:gd name="T34" fmla="*/ 999763 w 124"/>
                  <a:gd name="T35" fmla="*/ 707008 h 234"/>
                  <a:gd name="T36" fmla="*/ 819785 w 124"/>
                  <a:gd name="T37" fmla="*/ 1062032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234"/>
                  <a:gd name="T59" fmla="*/ 124 w 124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234">
                    <a:moveTo>
                      <a:pt x="114" y="23"/>
                    </a:moveTo>
                    <a:cubicBezTo>
                      <a:pt x="108" y="13"/>
                      <a:pt x="100" y="6"/>
                      <a:pt x="91" y="3"/>
                    </a:cubicBezTo>
                    <a:cubicBezTo>
                      <a:pt x="85" y="1"/>
                      <a:pt x="7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34"/>
                      <a:pt x="0" y="234"/>
                      <a:pt x="0" y="234"/>
                    </a:cubicBezTo>
                    <a:cubicBezTo>
                      <a:pt x="33" y="234"/>
                      <a:pt x="33" y="234"/>
                      <a:pt x="33" y="234"/>
                    </a:cubicBezTo>
                    <a:cubicBezTo>
                      <a:pt x="33" y="128"/>
                      <a:pt x="33" y="128"/>
                      <a:pt x="33" y="128"/>
                    </a:cubicBezTo>
                    <a:cubicBezTo>
                      <a:pt x="54" y="128"/>
                      <a:pt x="54" y="128"/>
                      <a:pt x="54" y="128"/>
                    </a:cubicBezTo>
                    <a:cubicBezTo>
                      <a:pt x="69" y="128"/>
                      <a:pt x="80" y="127"/>
                      <a:pt x="88" y="125"/>
                    </a:cubicBezTo>
                    <a:cubicBezTo>
                      <a:pt x="93" y="124"/>
                      <a:pt x="99" y="121"/>
                      <a:pt x="105" y="116"/>
                    </a:cubicBezTo>
                    <a:cubicBezTo>
                      <a:pt x="110" y="111"/>
                      <a:pt x="115" y="104"/>
                      <a:pt x="118" y="95"/>
                    </a:cubicBezTo>
                    <a:cubicBezTo>
                      <a:pt x="122" y="87"/>
                      <a:pt x="124" y="76"/>
                      <a:pt x="124" y="63"/>
                    </a:cubicBezTo>
                    <a:cubicBezTo>
                      <a:pt x="124" y="47"/>
                      <a:pt x="121" y="34"/>
                      <a:pt x="114" y="23"/>
                    </a:cubicBezTo>
                    <a:close/>
                    <a:moveTo>
                      <a:pt x="78" y="98"/>
                    </a:move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80" y="31"/>
                      <a:pt x="94" y="33"/>
                      <a:pt x="95" y="65"/>
                    </a:cubicBezTo>
                    <a:cubicBezTo>
                      <a:pt x="95" y="65"/>
                      <a:pt x="95" y="98"/>
                      <a:pt x="78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7" name="Freeform 57"/>
              <p:cNvSpPr>
                <a:spLocks noChangeAspect="1" noEditPoints="1"/>
              </p:cNvSpPr>
              <p:nvPr/>
            </p:nvSpPr>
            <p:spPr bwMode="gray">
              <a:xfrm>
                <a:off x="2836" y="1707"/>
                <a:ext cx="375" cy="670"/>
              </a:xfrm>
              <a:custGeom>
                <a:avLst/>
                <a:gdLst>
                  <a:gd name="T0" fmla="*/ 673505 w 134"/>
                  <a:gd name="T1" fmla="*/ 0 h 239"/>
                  <a:gd name="T2" fmla="*/ 0 w 134"/>
                  <a:gd name="T3" fmla="*/ 651868 h 239"/>
                  <a:gd name="T4" fmla="*/ 0 w 134"/>
                  <a:gd name="T5" fmla="*/ 1827413 h 239"/>
                  <a:gd name="T6" fmla="*/ 715217 w 134"/>
                  <a:gd name="T7" fmla="*/ 2555439 h 239"/>
                  <a:gd name="T8" fmla="*/ 1410268 w 134"/>
                  <a:gd name="T9" fmla="*/ 1850636 h 239"/>
                  <a:gd name="T10" fmla="*/ 1410268 w 134"/>
                  <a:gd name="T11" fmla="*/ 746935 h 239"/>
                  <a:gd name="T12" fmla="*/ 673505 w 134"/>
                  <a:gd name="T13" fmla="*/ 0 h 239"/>
                  <a:gd name="T14" fmla="*/ 1083593 w 134"/>
                  <a:gd name="T15" fmla="*/ 1689939 h 239"/>
                  <a:gd name="T16" fmla="*/ 715217 w 134"/>
                  <a:gd name="T17" fmla="*/ 2201561 h 239"/>
                  <a:gd name="T18" fmla="*/ 326673 w 134"/>
                  <a:gd name="T19" fmla="*/ 1677846 h 239"/>
                  <a:gd name="T20" fmla="*/ 326673 w 134"/>
                  <a:gd name="T21" fmla="*/ 824610 h 239"/>
                  <a:gd name="T22" fmla="*/ 696523 w 134"/>
                  <a:gd name="T23" fmla="*/ 355249 h 239"/>
                  <a:gd name="T24" fmla="*/ 1083593 w 134"/>
                  <a:gd name="T25" fmla="*/ 896502 h 239"/>
                  <a:gd name="T26" fmla="*/ 1083593 w 134"/>
                  <a:gd name="T27" fmla="*/ 1689939 h 2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4"/>
                  <a:gd name="T43" fmla="*/ 0 h 239"/>
                  <a:gd name="T44" fmla="*/ 134 w 134"/>
                  <a:gd name="T45" fmla="*/ 239 h 23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4" h="239">
                    <a:moveTo>
                      <a:pt x="64" y="0"/>
                    </a:moveTo>
                    <a:cubicBezTo>
                      <a:pt x="2" y="0"/>
                      <a:pt x="0" y="61"/>
                      <a:pt x="0" y="61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171"/>
                      <a:pt x="4" y="239"/>
                      <a:pt x="68" y="239"/>
                    </a:cubicBezTo>
                    <a:cubicBezTo>
                      <a:pt x="132" y="239"/>
                      <a:pt x="134" y="173"/>
                      <a:pt x="134" y="173"/>
                    </a:cubicBezTo>
                    <a:cubicBezTo>
                      <a:pt x="134" y="173"/>
                      <a:pt x="134" y="105"/>
                      <a:pt x="134" y="70"/>
                    </a:cubicBezTo>
                    <a:cubicBezTo>
                      <a:pt x="134" y="34"/>
                      <a:pt x="107" y="0"/>
                      <a:pt x="64" y="0"/>
                    </a:cubicBezTo>
                    <a:close/>
                    <a:moveTo>
                      <a:pt x="103" y="158"/>
                    </a:moveTo>
                    <a:cubicBezTo>
                      <a:pt x="103" y="158"/>
                      <a:pt x="102" y="206"/>
                      <a:pt x="68" y="206"/>
                    </a:cubicBezTo>
                    <a:cubicBezTo>
                      <a:pt x="33" y="206"/>
                      <a:pt x="31" y="157"/>
                      <a:pt x="31" y="157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77"/>
                      <a:pt x="32" y="33"/>
                      <a:pt x="66" y="33"/>
                    </a:cubicBezTo>
                    <a:cubicBezTo>
                      <a:pt x="88" y="33"/>
                      <a:pt x="103" y="58"/>
                      <a:pt x="103" y="84"/>
                    </a:cubicBezTo>
                    <a:cubicBezTo>
                      <a:pt x="103" y="109"/>
                      <a:pt x="103" y="158"/>
                      <a:pt x="103" y="15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18" name="Group 58"/>
              <p:cNvGrpSpPr>
                <a:grpSpLocks noChangeAspect="1"/>
              </p:cNvGrpSpPr>
              <p:nvPr/>
            </p:nvGrpSpPr>
            <p:grpSpPr bwMode="auto">
              <a:xfrm>
                <a:off x="2808" y="2807"/>
                <a:ext cx="62" cy="63"/>
                <a:chOff x="1684" y="2400"/>
                <a:chExt cx="41" cy="41"/>
              </a:xfrm>
            </p:grpSpPr>
            <p:sp>
              <p:nvSpPr>
                <p:cNvPr id="23" name="Oval 59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  <p:sp>
              <p:nvSpPr>
                <p:cNvPr id="24" name="Oval 60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</p:grpSp>
          <p:grpSp>
            <p:nvGrpSpPr>
              <p:cNvPr id="19" name="Group 61"/>
              <p:cNvGrpSpPr>
                <a:grpSpLocks noChangeAspect="1"/>
              </p:cNvGrpSpPr>
              <p:nvPr/>
            </p:nvGrpSpPr>
            <p:grpSpPr bwMode="auto">
              <a:xfrm>
                <a:off x="2808" y="1211"/>
                <a:ext cx="62" cy="63"/>
                <a:chOff x="1684" y="2400"/>
                <a:chExt cx="41" cy="41"/>
              </a:xfrm>
            </p:grpSpPr>
            <p:sp>
              <p:nvSpPr>
                <p:cNvPr id="21" name="Oval 62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  <p:sp>
              <p:nvSpPr>
                <p:cNvPr id="22" name="Oval 63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</p:grpSp>
          <p:pic>
            <p:nvPicPr>
              <p:cNvPr id="20" name="Picture 6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885" y="1124"/>
                <a:ext cx="1644" cy="1060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53 Metin kutusu"/>
            <p:cNvSpPr txBox="1"/>
            <p:nvPr/>
          </p:nvSpPr>
          <p:spPr>
            <a:xfrm>
              <a:off x="3298726" y="5639162"/>
              <a:ext cx="6585347" cy="288000"/>
            </a:xfrm>
            <a:prstGeom prst="rect">
              <a:avLst/>
            </a:prstGeom>
            <a:noFill/>
            <a:ln w="317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 anchorCtr="0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r-TR" sz="1200" dirty="0" smtClean="0">
                  <a:latin typeface="Cambria" pitchFamily="18" charset="0"/>
                </a:rPr>
                <a:t>Duyma ve Ağrı eşikleri / Gürültü kaynakları / </a:t>
              </a:r>
              <a:r>
                <a:rPr lang="tr-TR" sz="1200" dirty="0" err="1" smtClean="0">
                  <a:latin typeface="Cambria" pitchFamily="18" charset="0"/>
                </a:rPr>
                <a:t>Pa</a:t>
              </a:r>
              <a:r>
                <a:rPr lang="tr-TR" sz="1200" dirty="0" smtClean="0">
                  <a:latin typeface="Cambria" pitchFamily="18" charset="0"/>
                </a:rPr>
                <a:t> 10 kat artınca dB 2 kat artar </a:t>
              </a:r>
              <a:endParaRPr lang="tr-TR" sz="1000" b="1" dirty="0" smtClean="0">
                <a:latin typeface="Cambria" pitchFamily="18" charset="0"/>
              </a:endParaRPr>
            </a:p>
          </p:txBody>
        </p:sp>
      </p:grpSp>
      <p:sp>
        <p:nvSpPr>
          <p:cNvPr id="3" name="Sağ Ayraç 2"/>
          <p:cNvSpPr/>
          <p:nvPr/>
        </p:nvSpPr>
        <p:spPr>
          <a:xfrm>
            <a:off x="8711641" y="1600201"/>
            <a:ext cx="203759" cy="386655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/>
          <p:cNvSpPr txBox="1"/>
          <p:nvPr/>
        </p:nvSpPr>
        <p:spPr>
          <a:xfrm rot="16200000">
            <a:off x="7431799" y="3287487"/>
            <a:ext cx="3168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dirty="0" smtClean="0">
                <a:latin typeface="Cambria" pitchFamily="18" charset="0"/>
              </a:rPr>
              <a:t>Duyma Aralığı (10 Milyon katı)</a:t>
            </a:r>
            <a:endParaRPr lang="tr-TR" sz="1400" b="1" i="1" dirty="0">
              <a:latin typeface="Cambria" pitchFamily="18" charset="0"/>
            </a:endParaRPr>
          </a:p>
        </p:txBody>
      </p:sp>
      <p:sp>
        <p:nvSpPr>
          <p:cNvPr id="26" name="Dikdörtgen 25"/>
          <p:cNvSpPr/>
          <p:nvPr/>
        </p:nvSpPr>
        <p:spPr>
          <a:xfrm>
            <a:off x="5961674" y="1504951"/>
            <a:ext cx="438150" cy="216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Dikdörtgen 26"/>
          <p:cNvSpPr/>
          <p:nvPr/>
        </p:nvSpPr>
        <p:spPr>
          <a:xfrm>
            <a:off x="5961674" y="5349227"/>
            <a:ext cx="438150" cy="216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31447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66675" y="2402588"/>
            <a:ext cx="9021175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66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İşyerinde </a:t>
            </a:r>
          </a:p>
          <a:p>
            <a:pPr marL="36000" algn="ctr"/>
            <a:r>
              <a:rPr lang="tr-TR" sz="66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Gürültü Takibi ve Ölçümü</a:t>
            </a:r>
            <a:endParaRPr lang="tr-TR" sz="66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427038"/>
            <a:ext cx="3105149" cy="2384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6910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GÜRÜLTÜ TAKİBİ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" name="Group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5327150"/>
              </p:ext>
            </p:extLst>
          </p:nvPr>
        </p:nvGraphicFramePr>
        <p:xfrm>
          <a:off x="90298" y="1011366"/>
          <a:ext cx="8930876" cy="523716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008673"/>
                <a:gridCol w="486889"/>
                <a:gridCol w="435314"/>
              </a:tblGrid>
              <a:tr h="506445">
                <a:tc gridSpan="3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smtClean="0">
                          <a:effectLst>
                            <a:innerShdw blurRad="63500" dist="50800" dir="81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libri" pitchFamily="34" charset="0"/>
                        </a:rPr>
                        <a:t>GÜRÜLTÜ KONTROL LİSTESİ</a:t>
                      </a:r>
                      <a:endParaRPr lang="en-GB" sz="2000" b="1" dirty="0" smtClean="0">
                        <a:solidFill>
                          <a:srgbClr val="575757"/>
                        </a:solidFill>
                        <a:effectLst>
                          <a:innerShdw blurRad="63500" dist="50800" dir="8100000">
                            <a:prstClr val="black">
                              <a:alpha val="50000"/>
                            </a:prstClr>
                          </a:inn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644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Makinelerin ya da gürültülü parçaların çevresi kapatılmış mı ya da tümüyle tecrit edilmiş mi?</a:t>
                      </a:r>
                      <a:endParaRPr kumimoji="0" lang="tr-TR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□</a:t>
                      </a:r>
                      <a:endParaRPr kumimoji="0" lang="tr-T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□</a:t>
                      </a:r>
                      <a:endParaRPr kumimoji="0" lang="tr-T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</a:tr>
              <a:tr h="50644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Gürültü artışını önlemek için makinelere düzenli servis veriliyor mu?</a:t>
                      </a:r>
                      <a:endParaRPr kumimoji="0" lang="tr-TR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□</a:t>
                      </a:r>
                      <a:endParaRPr kumimoji="0" lang="tr-T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□</a:t>
                      </a:r>
                      <a:endParaRPr kumimoji="0" lang="tr-T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</a:tr>
              <a:tr h="50644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Tavanda, duvarlarda ya da makine kapaklarında ses  yutucu-emici materyal kullanılmış mı?</a:t>
                      </a:r>
                      <a:endParaRPr kumimoji="0" lang="tr-TR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□</a:t>
                      </a:r>
                      <a:endParaRPr kumimoji="0" lang="tr-T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□</a:t>
                      </a:r>
                      <a:endParaRPr kumimoji="0" lang="tr-T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</a:tr>
              <a:tr h="50644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Gürültülü teçhizat ve gürültülü parçalar daha sessiz modellerle değiştiriliyor mu?</a:t>
                      </a:r>
                      <a:endParaRPr kumimoji="0" lang="tr-TR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□</a:t>
                      </a:r>
                      <a:endParaRPr kumimoji="0" lang="tr-T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□</a:t>
                      </a:r>
                      <a:endParaRPr kumimoji="0" lang="tr-T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</a:tr>
              <a:tr h="50644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Gürültünün yayılmasını önlemek için yeterli bariyer kullanılmış mı?</a:t>
                      </a:r>
                      <a:endParaRPr kumimoji="0" lang="tr-TR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□</a:t>
                      </a:r>
                      <a:endParaRPr kumimoji="0" lang="tr-T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□</a:t>
                      </a:r>
                      <a:endParaRPr kumimoji="0" lang="tr-T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</a:tr>
              <a:tr h="50644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Bidonlarda ve kutularda biriktirilen eşyaların düşüş mesafesi azaltılmış mı?</a:t>
                      </a:r>
                      <a:endParaRPr kumimoji="0" lang="tr-TR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□</a:t>
                      </a:r>
                      <a:endParaRPr kumimoji="0" lang="tr-T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□</a:t>
                      </a:r>
                      <a:endParaRPr kumimoji="0" lang="tr-T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</a:tr>
              <a:tr h="56401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Sessiz makinelerde çalışanlar diğer makinelerin oluşturduğu gürültüye karşı korunuyorlar mı?</a:t>
                      </a:r>
                      <a:endParaRPr kumimoji="0" lang="tr-TR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□</a:t>
                      </a:r>
                      <a:endParaRPr kumimoji="0" lang="tr-T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□</a:t>
                      </a:r>
                      <a:endParaRPr kumimoji="0" lang="tr-T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</a:tr>
              <a:tr h="56401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Gürültülü alanlarda çalışanlar arasında rotasyon yapılıyor mu? </a:t>
                      </a:r>
                      <a:endParaRPr kumimoji="0" lang="tr-TR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□</a:t>
                      </a:r>
                      <a:endParaRPr kumimoji="0" lang="tr-T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□</a:t>
                      </a:r>
                      <a:endParaRPr kumimoji="0" lang="tr-T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</a:tr>
              <a:tr h="56401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Gürültü düzeyinin 85dB ya da daha yüksek olduğu yerlerde kulaklık/kulak tıkacı kullanılıyor mu?</a:t>
                      </a:r>
                      <a:endParaRPr kumimoji="0" lang="tr-TR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□</a:t>
                      </a:r>
                      <a:endParaRPr kumimoji="0" lang="tr-T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□</a:t>
                      </a:r>
                      <a:endParaRPr kumimoji="0" lang="tr-TR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20290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DOZİMETRE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0" lvl="1"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«Kulak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için zararlı olabilecek gürültüyü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kalma süresi ve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şiddet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bakımından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oranlayan cihazlardır.» </a:t>
            </a:r>
          </a:p>
          <a:p>
            <a:pPr marL="0" lvl="1"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«Gürültünün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zararlı olma oranlarını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%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olarak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belirler» </a:t>
            </a:r>
          </a:p>
          <a:p>
            <a:pPr marL="0" lvl="1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«Bu cihazlar 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sesin basıncını-enerjisini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ölçerler»</a:t>
            </a:r>
          </a:p>
          <a:p>
            <a:pPr marL="0" lvl="1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«Bu cihazlar gürültü 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maruziyet riskini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belirlerler»</a:t>
            </a:r>
          </a:p>
          <a:p>
            <a:pPr marL="0" lvl="1">
              <a:spcAft>
                <a:spcPts val="1200"/>
              </a:spcAft>
              <a:buClr>
                <a:srgbClr val="292929"/>
              </a:buClr>
              <a:defRPr/>
            </a:pPr>
            <a:endParaRPr lang="tr-TR" sz="8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0" lvl="1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   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Kişisel </a:t>
            </a: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Dozimetre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              Ortam </a:t>
            </a: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Dozimetresi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629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6647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8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9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6644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5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6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GÜRÜLTÜ</a:t>
            </a:r>
            <a:endParaRPr lang="tr-TR" sz="32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4" descr="C:\Users\Ahmet Yiğitap\Desktop\Resim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112" y="4422135"/>
            <a:ext cx="2770167" cy="189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Ahmet Yiğitap\Desktop\Resim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326" y="4422135"/>
            <a:ext cx="2818282" cy="189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8650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en-US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SOUND PRESSURE LEVEL (SPL) </a:t>
            </a: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ETER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0" lvl="1"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 cihazlarında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A, B, C ve Lineer ölçme konumları vardır.</a:t>
            </a:r>
          </a:p>
          <a:p>
            <a:pPr marL="288000" lvl="1" indent="-252000">
              <a:spcAft>
                <a:spcPts val="12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Bunlardan (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A) skalasındaki ölçme, insan kulağının duyduğu değerdir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1000-5000 Hz frekanstaki sesleri ölçer. Bu frekanslar kulak açısından en tehlikeli olan frekanslardır. 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8000" lvl="1" indent="-252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 skalası, telefon şirketleri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tarafından kullanılan, </a:t>
            </a:r>
          </a:p>
          <a:p>
            <a:pPr marL="288000" lvl="1" indent="-252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 skalası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tüm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seslerin ölçmesinde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kullanılan skaladır, </a:t>
            </a:r>
          </a:p>
          <a:p>
            <a:pPr marL="288000" lvl="1" indent="-252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ineer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skala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frekans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analizinde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kullanılır.</a:t>
            </a:r>
          </a:p>
        </p:txBody>
      </p:sp>
      <p:sp>
        <p:nvSpPr>
          <p:cNvPr id="26629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6647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8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9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6644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5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6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GÜRÜLTÜ</a:t>
            </a:r>
            <a:endParaRPr lang="tr-TR" sz="32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18" name="Picture 2" descr="D:\DOKTOR\1-ISTANBULUZMAN\1-EĞİTİM KURUMU\1. İstanbuluzman\Fiziksel Risk Etmenleri\Yardımcı\Resimler\Gürültü Ölçer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4123"/>
            <a:ext cx="2105025" cy="20955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1228362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GÜRÜLTÜ</a:t>
            </a:r>
          </a:p>
        </p:txBody>
      </p:sp>
      <p:sp>
        <p:nvSpPr>
          <p:cNvPr id="7" name="Dikdörtgen 6"/>
          <p:cNvSpPr/>
          <p:nvPr/>
        </p:nvSpPr>
        <p:spPr>
          <a:xfrm>
            <a:off x="428624" y="5490694"/>
            <a:ext cx="8315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 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skalasındaki ölçme, insan kulağının duyduğu değerdir. 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 skalası, telefon şirketleri tarafından kullanılan, </a:t>
            </a: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 skalası 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ise tüm seslerin ölçmesinde kullanılan bir </a:t>
            </a: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skaladır.]</a:t>
            </a:r>
            <a:endParaRPr lang="tr-TR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Resim 7" descr="a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" y="1209675"/>
            <a:ext cx="8315325" cy="426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Düz Bağlayıcı 2"/>
          <p:cNvCxnSpPr/>
          <p:nvPr/>
        </p:nvCxnSpPr>
        <p:spPr>
          <a:xfrm>
            <a:off x="4657383" y="819513"/>
            <a:ext cx="0" cy="2139351"/>
          </a:xfrm>
          <a:prstGeom prst="line">
            <a:avLst/>
          </a:prstGeom>
          <a:ln>
            <a:headEnd type="oval"/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Düz Bağlayıcı 8"/>
          <p:cNvCxnSpPr/>
          <p:nvPr/>
        </p:nvCxnSpPr>
        <p:spPr>
          <a:xfrm>
            <a:off x="6942808" y="810898"/>
            <a:ext cx="0" cy="2139351"/>
          </a:xfrm>
          <a:prstGeom prst="line">
            <a:avLst/>
          </a:prstGeom>
          <a:ln>
            <a:headEnd type="oval"/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Dikdörtgen 9"/>
          <p:cNvSpPr/>
          <p:nvPr/>
        </p:nvSpPr>
        <p:spPr>
          <a:xfrm>
            <a:off x="4788305" y="812937"/>
            <a:ext cx="20788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[A skalası ölçümü]</a:t>
            </a:r>
            <a:endParaRPr lang="tr-TR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3519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1"/>
          <p:cNvSpPr>
            <a:spLocks noGrp="1" noChangeArrowheads="1"/>
          </p:cNvSpPr>
          <p:nvPr>
            <p:ph type="title" idx="4294967295"/>
          </p:nvPr>
        </p:nvSpPr>
        <p:spPr>
          <a:xfrm>
            <a:off x="231797" y="411163"/>
            <a:ext cx="8816669" cy="647700"/>
          </a:xfrm>
        </p:spPr>
        <p:txBody>
          <a:bodyPr anchor="ctr" anchorCtr="0"/>
          <a:lstStyle/>
          <a:p>
            <a:r>
              <a:rPr lang="tr-TR" sz="3200" kern="1200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FİZİKSEL RİSK ETKENLERİ (FRE)</a:t>
            </a:r>
            <a:endParaRPr lang="tr-TR" sz="3200" kern="12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112735" y="980705"/>
            <a:ext cx="2878902" cy="5324843"/>
            <a:chOff x="112735" y="1037855"/>
            <a:chExt cx="2878902" cy="5324843"/>
          </a:xfrm>
        </p:grpSpPr>
        <p:sp>
          <p:nvSpPr>
            <p:cNvPr id="20" name="Rectangle 5"/>
            <p:cNvSpPr>
              <a:spLocks noChangeArrowheads="1"/>
            </p:cNvSpPr>
            <p:nvPr/>
          </p:nvSpPr>
          <p:spPr bwMode="gray">
            <a:xfrm>
              <a:off x="112736" y="1926657"/>
              <a:ext cx="2878901" cy="4436041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lIns="108000" tIns="108000" rIns="144000" bIns="72000"/>
            <a:lstStyle/>
            <a:p>
              <a:pPr marL="342900" indent="-342900" algn="ctr">
                <a:lnSpc>
                  <a:spcPct val="90000"/>
                </a:lnSpc>
                <a:spcAft>
                  <a:spcPct val="20000"/>
                </a:spcAft>
                <a:buClr>
                  <a:srgbClr val="292929"/>
                </a:buClr>
                <a:buFont typeface="+mj-lt"/>
                <a:buAutoNum type="arabicPeriod"/>
              </a:pPr>
              <a:endParaRPr lang="tr-TR" b="1" i="1" noProof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marL="36000" algn="ctr">
                <a:lnSpc>
                  <a:spcPct val="90000"/>
                </a:lnSpc>
                <a:spcAft>
                  <a:spcPct val="20000"/>
                </a:spcAft>
                <a:buClr>
                  <a:srgbClr val="292929"/>
                </a:buClr>
              </a:pPr>
              <a:r>
                <a:rPr lang="tr-TR" b="1" i="1" noProof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Katılımcıların;</a:t>
              </a:r>
            </a:p>
            <a:p>
              <a:pPr marL="36000" algn="ctr">
                <a:lnSpc>
                  <a:spcPct val="90000"/>
                </a:lnSpc>
                <a:spcAft>
                  <a:spcPct val="20000"/>
                </a:spcAft>
                <a:buClr>
                  <a:srgbClr val="292929"/>
                </a:buClr>
              </a:pPr>
              <a:r>
                <a:rPr lang="tr-TR" b="1" i="1" noProof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«</a:t>
              </a:r>
              <a:r>
                <a:rPr lang="tr-TR" b="1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İşyerindeki sağlığı ve güvenliği olumsuz etkileyen fiziksel risk etmenleri hakkında bilgi sahibi olmalarını ve bu etmenlere karşı alınması gereken İSG tedbirlerini öğrenmelerini sağlamaktır.»</a:t>
              </a:r>
            </a:p>
            <a:p>
              <a:pPr marL="36000" algn="ctr">
                <a:lnSpc>
                  <a:spcPct val="90000"/>
                </a:lnSpc>
                <a:spcAft>
                  <a:spcPct val="20000"/>
                </a:spcAft>
                <a:buClr>
                  <a:srgbClr val="292929"/>
                </a:buClr>
              </a:pPr>
              <a:endParaRPr lang="tr-TR" b="1" i="1" noProof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gray">
            <a:xfrm>
              <a:off x="112735" y="1037855"/>
              <a:ext cx="2844000" cy="841179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rgbClr val="DDDDDD"/>
              </a:solidFill>
              <a:miter lim="800000"/>
              <a:headEnd/>
              <a:tailEnd/>
            </a:ln>
            <a:effectLst>
              <a:outerShdw dist="53882" dir="2700000" algn="ctr" rotWithShape="0">
                <a:srgbClr val="80808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 defTabSz="801688" eaLnBrk="0" hangingPunct="0">
                <a:defRPr/>
              </a:pPr>
              <a:r>
                <a:rPr lang="tr-TR" sz="2400" b="1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Konunun </a:t>
              </a:r>
            </a:p>
            <a:p>
              <a:pPr algn="ctr" defTabSz="801688" eaLnBrk="0" hangingPunct="0">
                <a:defRPr/>
              </a:pPr>
              <a:r>
                <a:rPr lang="tr-TR" sz="2400" b="1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Genel Amacı</a:t>
              </a:r>
            </a:p>
          </p:txBody>
        </p:sp>
      </p:grpSp>
      <p:grpSp>
        <p:nvGrpSpPr>
          <p:cNvPr id="3" name="Grup 2"/>
          <p:cNvGrpSpPr/>
          <p:nvPr/>
        </p:nvGrpSpPr>
        <p:grpSpPr>
          <a:xfrm>
            <a:off x="3130901" y="980704"/>
            <a:ext cx="2878901" cy="5324845"/>
            <a:chOff x="3130901" y="1037854"/>
            <a:chExt cx="2878901" cy="5324845"/>
          </a:xfrm>
        </p:grpSpPr>
        <p:sp>
          <p:nvSpPr>
            <p:cNvPr id="26" name="Rectangle 5"/>
            <p:cNvSpPr>
              <a:spLocks noChangeArrowheads="1"/>
            </p:cNvSpPr>
            <p:nvPr/>
          </p:nvSpPr>
          <p:spPr bwMode="gray">
            <a:xfrm>
              <a:off x="3130901" y="1926657"/>
              <a:ext cx="2878901" cy="4436042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lIns="108000" tIns="108000" rIns="144000" bIns="72000"/>
            <a:lstStyle/>
            <a:p>
              <a:pPr marL="216000" indent="-180000">
                <a:lnSpc>
                  <a:spcPct val="90000"/>
                </a:lnSpc>
                <a:spcBef>
                  <a:spcPts val="600"/>
                </a:spcBef>
                <a:spcAft>
                  <a:spcPct val="20000"/>
                </a:spcAft>
                <a:buClr>
                  <a:srgbClr val="292929"/>
                </a:buClr>
                <a:buFont typeface="Wingdings" pitchFamily="2" charset="2"/>
                <a:buChar char="ü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Çalışanların sağlığını olumsuz etkileyen fiziksel riskleri </a:t>
              </a:r>
              <a:r>
                <a:rPr lang="tr-TR" sz="1400" i="1" noProof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tanımlar</a:t>
              </a:r>
              <a:endParaRPr lang="tr-TR" sz="1400" i="1" noProof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marL="216000" indent="-180000">
                <a:lnSpc>
                  <a:spcPct val="90000"/>
                </a:lnSpc>
                <a:spcBef>
                  <a:spcPts val="600"/>
                </a:spcBef>
                <a:spcAft>
                  <a:spcPct val="20000"/>
                </a:spcAft>
                <a:buClr>
                  <a:srgbClr val="292929"/>
                </a:buClr>
                <a:buFont typeface="Wingdings" pitchFamily="2" charset="2"/>
                <a:buChar char="ü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FRE’nin ortam ve kişiye yönelik ölçüm metotlarını </a:t>
              </a:r>
              <a:r>
                <a:rPr lang="tr-TR" sz="1400" i="1" noProof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sıralar</a:t>
              </a:r>
              <a:endParaRPr lang="tr-TR" sz="1400" i="1" noProof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marL="216000" indent="-180000">
                <a:lnSpc>
                  <a:spcPct val="90000"/>
                </a:lnSpc>
                <a:spcBef>
                  <a:spcPts val="600"/>
                </a:spcBef>
                <a:spcAft>
                  <a:spcPct val="20000"/>
                </a:spcAft>
                <a:buClr>
                  <a:srgbClr val="292929"/>
                </a:buClr>
                <a:buFont typeface="Wingdings" pitchFamily="2" charset="2"/>
                <a:buChar char="ü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Ulusal ve uluslararası standartlarda müsaade edilen değerleri </a:t>
              </a:r>
              <a:r>
                <a:rPr lang="tr-TR" sz="1400" i="1" noProof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belirtir</a:t>
              </a:r>
              <a:endParaRPr lang="tr-TR" sz="1400" i="1" noProof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marL="216000" indent="-180000">
                <a:lnSpc>
                  <a:spcPct val="90000"/>
                </a:lnSpc>
                <a:spcBef>
                  <a:spcPts val="600"/>
                </a:spcBef>
                <a:spcAft>
                  <a:spcPct val="20000"/>
                </a:spcAft>
                <a:buClr>
                  <a:srgbClr val="292929"/>
                </a:buClr>
                <a:buFont typeface="Wingdings" pitchFamily="2" charset="2"/>
                <a:buChar char="ü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Ülkemizde ve dünyada FRE’ne maruziyetin yüksek olduğu iş kollarını </a:t>
              </a:r>
              <a:r>
                <a:rPr lang="tr-TR" sz="1400" i="1" noProof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karşılaştırır</a:t>
              </a:r>
              <a:endParaRPr lang="tr-TR" sz="1400" i="1" noProof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marL="216000" indent="-180000">
                <a:lnSpc>
                  <a:spcPct val="90000"/>
                </a:lnSpc>
                <a:spcBef>
                  <a:spcPts val="600"/>
                </a:spcBef>
                <a:spcAft>
                  <a:spcPct val="20000"/>
                </a:spcAft>
                <a:buClr>
                  <a:srgbClr val="292929"/>
                </a:buClr>
                <a:buFont typeface="Wingdings" pitchFamily="2" charset="2"/>
                <a:buChar char="ü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FRE’nin işyerinde kontrolü ve işyeri hekiminin bu konudaki görevlerini </a:t>
              </a:r>
              <a:r>
                <a:rPr lang="tr-TR" sz="1400" i="1" noProof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açıklar</a:t>
              </a:r>
              <a:endParaRPr lang="tr-TR" sz="1400" i="1" noProof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Rectangle 11"/>
            <p:cNvSpPr>
              <a:spLocks noChangeArrowheads="1"/>
            </p:cNvSpPr>
            <p:nvPr/>
          </p:nvSpPr>
          <p:spPr bwMode="gray">
            <a:xfrm>
              <a:off x="3130901" y="1037854"/>
              <a:ext cx="2844000" cy="841179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rgbClr val="DDDDDD"/>
              </a:solidFill>
              <a:miter lim="800000"/>
              <a:headEnd/>
              <a:tailEnd/>
            </a:ln>
            <a:effectLst>
              <a:outerShdw dist="53882" dir="2700000" algn="ctr" rotWithShape="0">
                <a:srgbClr val="80808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 defTabSz="801688" eaLnBrk="0" hangingPunct="0">
                <a:defRPr/>
              </a:pPr>
              <a:r>
                <a:rPr lang="tr-TR" sz="2400" b="1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Öğrenme </a:t>
              </a:r>
            </a:p>
            <a:p>
              <a:pPr algn="ctr" defTabSz="801688" eaLnBrk="0" hangingPunct="0">
                <a:defRPr/>
              </a:pPr>
              <a:r>
                <a:rPr lang="tr-TR" sz="2400" b="1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Hedefleri</a:t>
              </a:r>
            </a:p>
          </p:txBody>
        </p:sp>
      </p:grpSp>
      <p:grpSp>
        <p:nvGrpSpPr>
          <p:cNvPr id="4" name="Grup 3"/>
          <p:cNvGrpSpPr/>
          <p:nvPr/>
        </p:nvGrpSpPr>
        <p:grpSpPr>
          <a:xfrm>
            <a:off x="6140441" y="980703"/>
            <a:ext cx="2878901" cy="5324846"/>
            <a:chOff x="6140441" y="1037853"/>
            <a:chExt cx="2878901" cy="5324846"/>
          </a:xfrm>
        </p:grpSpPr>
        <p:sp>
          <p:nvSpPr>
            <p:cNvPr id="29" name="Rectangle 5"/>
            <p:cNvSpPr>
              <a:spLocks noChangeArrowheads="1"/>
            </p:cNvSpPr>
            <p:nvPr/>
          </p:nvSpPr>
          <p:spPr bwMode="gray">
            <a:xfrm>
              <a:off x="6140441" y="1926658"/>
              <a:ext cx="2878901" cy="4436041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lIns="108000" tIns="108000" rIns="144000" bIns="72000"/>
            <a:lstStyle/>
            <a:p>
              <a:pPr marL="216000" indent="-180000">
                <a:lnSpc>
                  <a:spcPct val="90000"/>
                </a:lnSpc>
                <a:spcBef>
                  <a:spcPts val="600"/>
                </a:spcBef>
                <a:spcAft>
                  <a:spcPct val="20000"/>
                </a:spcAft>
                <a:buClr>
                  <a:srgbClr val="292929"/>
                </a:buClr>
                <a:buFont typeface="Wingdings" pitchFamily="2" charset="2"/>
                <a:buChar char="ü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İşyerinde sağlığı olumsuz etkileyebilecek fiziksel risk etmenleri;</a:t>
              </a:r>
            </a:p>
            <a:p>
              <a:pPr marL="778950" lvl="1" indent="-285750"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Font typeface="Wingdings" pitchFamily="2" charset="2"/>
                <a:buChar char="§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Gürültü</a:t>
              </a:r>
            </a:p>
            <a:p>
              <a:pPr marL="778950" lvl="1" indent="-285750"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Font typeface="Wingdings" pitchFamily="2" charset="2"/>
                <a:buChar char="§"/>
              </a:pPr>
              <a:r>
                <a:rPr lang="tr-TR" sz="1400" i="1" noProof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Titreşim</a:t>
              </a:r>
              <a:endParaRPr lang="tr-TR" sz="1400" i="1" noProof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marL="778950" lvl="1" indent="-285750"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Font typeface="Wingdings" pitchFamily="2" charset="2"/>
                <a:buChar char="§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Termal </a:t>
              </a:r>
              <a:r>
                <a:rPr lang="tr-TR" sz="1400" i="1" noProof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Konfor</a:t>
              </a:r>
            </a:p>
            <a:p>
              <a:pPr marL="778950" lvl="1" indent="-285750"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Font typeface="Wingdings" pitchFamily="2" charset="2"/>
                <a:buChar char="§"/>
              </a:pPr>
              <a:r>
                <a:rPr lang="tr-TR" sz="1400" i="1" noProof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Aydınlatma</a:t>
              </a: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,</a:t>
              </a:r>
            </a:p>
            <a:p>
              <a:pPr marL="778950" lvl="1" indent="-285750"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Font typeface="Wingdings" pitchFamily="2" charset="2"/>
                <a:buChar char="§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İyonize-noniyonize </a:t>
              </a:r>
              <a:r>
                <a:rPr lang="tr-TR" sz="1400" i="1" noProof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ışın</a:t>
              </a:r>
              <a:endParaRPr lang="tr-TR" sz="1400" i="1" noProof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marL="778950" lvl="1" indent="-285750"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Font typeface="Wingdings" pitchFamily="2" charset="2"/>
                <a:buChar char="§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Alçak ve yüksek </a:t>
              </a:r>
              <a:r>
                <a:rPr lang="tr-TR" sz="1400" i="1" noProof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basınç</a:t>
              </a:r>
              <a:endParaRPr lang="tr-TR" sz="1400" i="1" noProof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marL="216000" lvl="1" indent="-180000">
                <a:lnSpc>
                  <a:spcPct val="90000"/>
                </a:lnSpc>
                <a:spcBef>
                  <a:spcPts val="600"/>
                </a:spcBef>
                <a:spcAft>
                  <a:spcPct val="20000"/>
                </a:spcAft>
                <a:buClr>
                  <a:srgbClr val="292929"/>
                </a:buClr>
                <a:buFont typeface="Wingdings" pitchFamily="2" charset="2"/>
                <a:buChar char="ü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İlgili mevzuat</a:t>
              </a:r>
            </a:p>
            <a:p>
              <a:pPr marL="216000" indent="-180000">
                <a:lnSpc>
                  <a:spcPct val="90000"/>
                </a:lnSpc>
                <a:spcBef>
                  <a:spcPts val="600"/>
                </a:spcBef>
                <a:spcAft>
                  <a:spcPct val="20000"/>
                </a:spcAft>
                <a:buClr>
                  <a:srgbClr val="292929"/>
                </a:buClr>
                <a:buFont typeface="Wingdings" pitchFamily="2" charset="2"/>
                <a:buChar char="ü"/>
              </a:pPr>
              <a:endParaRPr lang="tr-TR" sz="1400" i="1" noProof="1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0" name="Rectangle 11"/>
            <p:cNvSpPr>
              <a:spLocks noChangeArrowheads="1"/>
            </p:cNvSpPr>
            <p:nvPr/>
          </p:nvSpPr>
          <p:spPr bwMode="gray">
            <a:xfrm>
              <a:off x="6140441" y="1037853"/>
              <a:ext cx="2844000" cy="841179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rgbClr val="DDDDDD"/>
              </a:solidFill>
              <a:miter lim="800000"/>
              <a:headEnd/>
              <a:tailEnd/>
            </a:ln>
            <a:effectLst>
              <a:outerShdw dist="53882" dir="2700000" algn="ctr" rotWithShape="0">
                <a:srgbClr val="80808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 defTabSz="801688" eaLnBrk="0" hangingPunct="0">
                <a:defRPr/>
              </a:pPr>
              <a:r>
                <a:rPr lang="tr-TR" sz="2400" b="1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Konunun </a:t>
              </a:r>
            </a:p>
            <a:p>
              <a:pPr algn="ctr" defTabSz="801688" eaLnBrk="0" hangingPunct="0">
                <a:defRPr/>
              </a:pPr>
              <a:r>
                <a:rPr lang="tr-TR" sz="2400" b="1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Alt Başlıkları</a:t>
              </a:r>
            </a:p>
          </p:txBody>
        </p:sp>
      </p:grp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0235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1"/>
          <p:cNvSpPr txBox="1">
            <a:spLocks noChangeArrowheads="1"/>
          </p:cNvSpPr>
          <p:nvPr/>
        </p:nvSpPr>
        <p:spPr bwMode="gray">
          <a:xfrm>
            <a:off x="157366" y="347365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GÜRÜLTÜ</a:t>
            </a:r>
          </a:p>
        </p:txBody>
      </p:sp>
      <p:graphicFrame>
        <p:nvGraphicFramePr>
          <p:cNvPr id="7" name="3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8976053"/>
              </p:ext>
            </p:extLst>
          </p:nvPr>
        </p:nvGraphicFramePr>
        <p:xfrm>
          <a:off x="59374" y="949151"/>
          <a:ext cx="9033410" cy="4995540"/>
        </p:xfrm>
        <a:graphic>
          <a:graphicData uri="http://schemas.openxmlformats.org/drawingml/2006/table">
            <a:tbl>
              <a:tblPr firstRow="1" bandRow="1"/>
              <a:tblGrid>
                <a:gridCol w="2798136"/>
                <a:gridCol w="3117637"/>
                <a:gridCol w="3117637"/>
              </a:tblGrid>
              <a:tr h="40890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20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AYNI ORTAMDA VE EŞİT İKİ GÜRÜLTÜ KAYNAĞININ TOPLAM GÜRÜLTÜ DÜZEYİ</a:t>
                      </a:r>
                    </a:p>
                  </a:txBody>
                  <a:tcPr marL="90000" marR="90000" marT="46800" marB="46800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tr-TR" sz="1400" b="1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tr-TR" sz="1400" b="1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52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i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BİRİNCİ SES KAYNAĞI (dB)</a:t>
                      </a:r>
                      <a:endParaRPr lang="tr-TR" sz="1800" b="1" i="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l">
                        <a:spcAft>
                          <a:spcPts val="0"/>
                        </a:spcAft>
                      </a:pPr>
                      <a:r>
                        <a:rPr lang="tr-TR" sz="1800" b="1" i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İKİNCİ SES KAYNAĞI (dB</a:t>
                      </a:r>
                      <a:r>
                        <a:rPr lang="tr-TR" sz="1800" b="1" i="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tr-TR" sz="1800" b="1" i="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l">
                        <a:spcAft>
                          <a:spcPts val="0"/>
                        </a:spcAft>
                      </a:pPr>
                      <a:r>
                        <a:rPr lang="tr-TR" sz="1800" b="1" i="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TOPLAM SES DÜZEYİ (dB)</a:t>
                      </a:r>
                      <a:endParaRPr lang="tr-TR" sz="1800" b="1" i="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52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2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2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ea typeface="Times New Roman"/>
                          <a:cs typeface="Calibri" pitchFamily="34" charset="0"/>
                        </a:rPr>
                        <a:t>5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52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3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3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ea typeface="Times New Roman"/>
                          <a:cs typeface="Calibri" pitchFamily="34" charset="0"/>
                        </a:rPr>
                        <a:t>6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52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4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4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ea typeface="Times New Roman"/>
                          <a:cs typeface="Calibri" pitchFamily="34" charset="0"/>
                        </a:rPr>
                        <a:t>7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352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5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5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ea typeface="Times New Roman"/>
                          <a:cs typeface="Calibri" pitchFamily="34" charset="0"/>
                        </a:rPr>
                        <a:t>8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</a:tr>
              <a:tr h="352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cs typeface="Calibri" pitchFamily="34" charset="0"/>
                        </a:rPr>
                        <a:t>10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cs typeface="Calibri" pitchFamily="34" charset="0"/>
                        </a:rPr>
                        <a:t>10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ea typeface="Times New Roman"/>
                          <a:cs typeface="Calibri" pitchFamily="34" charset="0"/>
                        </a:rPr>
                        <a:t>13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352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cs typeface="Calibri" pitchFamily="34" charset="0"/>
                        </a:rPr>
                        <a:t>20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cs typeface="Calibri" pitchFamily="34" charset="0"/>
                        </a:rPr>
                        <a:t>20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ea typeface="Times New Roman"/>
                          <a:cs typeface="Calibri" pitchFamily="34" charset="0"/>
                        </a:rPr>
                        <a:t>23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</a:tr>
              <a:tr h="352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cs typeface="Calibri" pitchFamily="34" charset="0"/>
                        </a:rPr>
                        <a:t>50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cs typeface="Calibri" pitchFamily="34" charset="0"/>
                        </a:rPr>
                        <a:t>50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F7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ea typeface="Times New Roman"/>
                          <a:cs typeface="Calibri" pitchFamily="34" charset="0"/>
                        </a:rPr>
                        <a:t>53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F7"/>
                    </a:solidFill>
                  </a:tcPr>
                </a:tc>
              </a:tr>
              <a:tr h="352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cs typeface="Calibri" pitchFamily="34" charset="0"/>
                        </a:rPr>
                        <a:t>70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cs typeface="Calibri" pitchFamily="34" charset="0"/>
                        </a:rPr>
                        <a:t>70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ea typeface="Times New Roman"/>
                          <a:cs typeface="Calibri" pitchFamily="34" charset="0"/>
                        </a:rPr>
                        <a:t>73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</a:tr>
              <a:tr h="352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cs typeface="Calibri" pitchFamily="34" charset="0"/>
                        </a:rPr>
                        <a:t>80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cs typeface="Calibri" pitchFamily="34" charset="0"/>
                        </a:rPr>
                        <a:t>80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F7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ea typeface="Times New Roman"/>
                          <a:cs typeface="Calibri" pitchFamily="34" charset="0"/>
                        </a:rPr>
                        <a:t>83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F7"/>
                    </a:solidFill>
                  </a:tcPr>
                </a:tc>
              </a:tr>
              <a:tr h="352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cs typeface="Calibri" pitchFamily="34" charset="0"/>
                        </a:rPr>
                        <a:t>90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cs typeface="Calibri" pitchFamily="34" charset="0"/>
                        </a:rPr>
                        <a:t>90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C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ea typeface="Times New Roman"/>
                          <a:cs typeface="Calibri" pitchFamily="34" charset="0"/>
                        </a:rPr>
                        <a:t>93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C"/>
                    </a:solidFill>
                  </a:tcPr>
                </a:tc>
              </a:tr>
              <a:tr h="352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ea typeface="Times New Roman"/>
                          <a:cs typeface="Calibri" pitchFamily="34" charset="0"/>
                        </a:rPr>
                        <a:t>100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ea typeface="Times New Roman"/>
                          <a:cs typeface="Calibri" pitchFamily="34" charset="0"/>
                        </a:rPr>
                        <a:t>100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C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ea typeface="Times New Roman"/>
                          <a:cs typeface="Calibri" pitchFamily="34" charset="0"/>
                        </a:rPr>
                        <a:t>103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C"/>
                    </a:solidFill>
                  </a:tcPr>
                </a:tc>
              </a:tr>
              <a:tr h="352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cs typeface="Calibri" pitchFamily="34" charset="0"/>
                        </a:rPr>
                        <a:t>110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cs typeface="Calibri" pitchFamily="34" charset="0"/>
                        </a:rPr>
                        <a:t>110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F7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effectLst/>
                          <a:latin typeface="Century" pitchFamily="18" charset="0"/>
                          <a:ea typeface="Times New Roman"/>
                          <a:cs typeface="Calibri" pitchFamily="34" charset="0"/>
                        </a:rPr>
                        <a:t>113</a:t>
                      </a:r>
                      <a:endParaRPr lang="tr-TR" sz="2000" b="1" i="0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F7"/>
                    </a:solidFill>
                  </a:tcPr>
                </a:tc>
              </a:tr>
            </a:tbl>
          </a:graphicData>
        </a:graphic>
      </p:graphicFrame>
      <p:sp>
        <p:nvSpPr>
          <p:cNvPr id="4" name="Metin kutusu 3"/>
          <p:cNvSpPr txBox="1"/>
          <p:nvPr/>
        </p:nvSpPr>
        <p:spPr>
          <a:xfrm>
            <a:off x="54925" y="6001835"/>
            <a:ext cx="9053450" cy="400110"/>
          </a:xfrm>
          <a:prstGeom prst="rect">
            <a:avLst/>
          </a:prstGeom>
          <a:solidFill>
            <a:srgbClr val="0070C0"/>
          </a:solidFill>
          <a:ln w="158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Toplam Gürültü Düzeyi = Birinci Ses Kaynağı + 3</a:t>
            </a:r>
            <a:endParaRPr lang="tr-TR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671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1"/>
          <p:cNvSpPr txBox="1">
            <a:spLocks noChangeArrowheads="1"/>
          </p:cNvSpPr>
          <p:nvPr/>
        </p:nvSpPr>
        <p:spPr bwMode="gray">
          <a:xfrm>
            <a:off x="157366" y="347365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GÜRÜLTÜ</a:t>
            </a:r>
            <a:endParaRPr lang="en-GB" sz="3200" b="1" dirty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" name="3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6878379"/>
              </p:ext>
            </p:extLst>
          </p:nvPr>
        </p:nvGraphicFramePr>
        <p:xfrm>
          <a:off x="23749" y="995065"/>
          <a:ext cx="9057160" cy="4912620"/>
        </p:xfrm>
        <a:graphic>
          <a:graphicData uri="http://schemas.openxmlformats.org/drawingml/2006/table">
            <a:tbl>
              <a:tblPr firstRow="1" bandRow="1"/>
              <a:tblGrid>
                <a:gridCol w="1816942"/>
                <a:gridCol w="2413406"/>
                <a:gridCol w="2413406"/>
                <a:gridCol w="2413406"/>
              </a:tblGrid>
              <a:tr h="389287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AYNI</a:t>
                      </a:r>
                      <a:r>
                        <a:rPr lang="tr-TR" sz="2000" b="1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ORTAMDAKİ </a:t>
                      </a:r>
                      <a:r>
                        <a:rPr lang="tr-TR" sz="2000" b="1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FARKLI İKİ GÜRÜLTÜ KAYNAĞININ TOPLAM GÜRÜLTÜ DÜZEYİ</a:t>
                      </a:r>
                    </a:p>
                  </a:txBody>
                  <a:tcPr marL="90000" marR="90000" marT="46800" marB="46800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tr-TR" sz="1400" b="1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tr-TR" sz="1400" b="1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endParaRPr kumimoji="0" lang="tr-TR" sz="1400" b="1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595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800" b="1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mbria" pitchFamily="18" charset="0"/>
                          <a:cs typeface="Calibri" pitchFamily="34" charset="0"/>
                        </a:rPr>
                        <a:t>1. Ses Kaynağı</a:t>
                      </a:r>
                      <a:endParaRPr kumimoji="0" lang="de-DE" sz="1800" b="1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tr-TR" sz="1800" b="1" i="1" u="none" strike="noStrike" kern="1200" cap="none" normalizeH="0" baseline="0" noProof="1" smtClean="0">
                          <a:ln>
                            <a:noFill/>
                          </a:ln>
                          <a:effectLst/>
                          <a:latin typeface="Cambria" pitchFamily="18" charset="0"/>
                          <a:cs typeface="Calibri" pitchFamily="34" charset="0"/>
                        </a:rPr>
                        <a:t>2. Ses Kaynağı</a:t>
                      </a:r>
                      <a:endParaRPr kumimoji="0" lang="de-DE" sz="1800" b="1" i="1" u="none" strike="noStrike" kern="1200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+mn-ea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tr-TR" sz="1800" b="1" i="1" u="none" strike="noStrike" kern="1200" cap="none" normalizeH="0" baseline="0" noProof="1" smtClean="0">
                          <a:ln>
                            <a:noFill/>
                          </a:ln>
                          <a:effectLst/>
                          <a:latin typeface="Cambria" pitchFamily="18" charset="0"/>
                          <a:cs typeface="Calibri" pitchFamily="34" charset="0"/>
                        </a:rPr>
                        <a:t>İki Kaynak Farkı</a:t>
                      </a:r>
                      <a:endParaRPr kumimoji="0" lang="de-DE" sz="1800" b="1" i="1" u="none" strike="noStrike" kern="1200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+mn-ea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tr-TR" sz="1800" b="1" i="1" u="none" strike="noStrike" kern="1200" cap="none" normalizeH="0" baseline="0" noProof="1" smtClean="0">
                          <a:ln>
                            <a:noFill/>
                          </a:ln>
                          <a:effectLst/>
                          <a:latin typeface="Cambria" pitchFamily="18" charset="0"/>
                          <a:cs typeface="Calibri" pitchFamily="34" charset="0"/>
                        </a:rPr>
                        <a:t>Eklenecek dB</a:t>
                      </a:r>
                      <a:endParaRPr kumimoji="0" lang="de-DE" sz="1800" b="1" i="1" u="none" strike="noStrike" kern="1200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+mn-ea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45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b="0" i="1" u="none" strike="noStrike" cap="none" normalizeH="0" baseline="0" noProof="1" smtClean="0">
                          <a:ln>
                            <a:noFill/>
                          </a:ln>
                          <a:effectLst/>
                          <a:latin typeface="Cambria" pitchFamily="18" charset="0"/>
                          <a:cs typeface="Calibri" pitchFamily="34" charset="0"/>
                        </a:rPr>
                        <a:t>10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b="0" i="1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Calibri" pitchFamily="34" charset="0"/>
                        </a:rPr>
                        <a:t>10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0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3.0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45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i="1" u="none" strike="noStrike" cap="none" normalizeH="0" baseline="0" noProof="1" smtClean="0">
                          <a:ln>
                            <a:noFill/>
                          </a:ln>
                          <a:effectLst/>
                          <a:latin typeface="Cambria" pitchFamily="18" charset="0"/>
                          <a:cs typeface="Calibri" pitchFamily="34" charset="0"/>
                        </a:rPr>
                        <a:t>15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tr-TR" sz="1600" b="0" i="1" u="none" strike="noStrike" cap="none" normalizeH="0" baseline="0" noProof="1" smtClean="0">
                          <a:ln>
                            <a:noFill/>
                          </a:ln>
                          <a:effectLst/>
                          <a:latin typeface="Cambria" pitchFamily="18" charset="0"/>
                          <a:cs typeface="Calibri" pitchFamily="34" charset="0"/>
                        </a:rPr>
                        <a:t>13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2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2.6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45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b="0" i="1" u="none" strike="noStrike" cap="none" normalizeH="0" baseline="0" noProof="1" smtClean="0">
                          <a:ln>
                            <a:noFill/>
                          </a:ln>
                          <a:effectLst/>
                          <a:latin typeface="Cambria" pitchFamily="18" charset="0"/>
                          <a:cs typeface="Calibri" pitchFamily="34" charset="0"/>
                        </a:rPr>
                        <a:t>20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b="0" i="1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Calibri" pitchFamily="34" charset="0"/>
                        </a:rPr>
                        <a:t>17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3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1.8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45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i="1" u="none" strike="noStrike" cap="none" normalizeH="0" baseline="0" noProof="1" smtClean="0">
                          <a:ln>
                            <a:noFill/>
                          </a:ln>
                          <a:effectLst/>
                          <a:latin typeface="Cambria" pitchFamily="18" charset="0"/>
                          <a:cs typeface="Calibri" pitchFamily="34" charset="0"/>
                        </a:rPr>
                        <a:t>25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b="0" i="1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Calibri" pitchFamily="34" charset="0"/>
                        </a:rPr>
                        <a:t>21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4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1.5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345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b="0" i="1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Calibri" pitchFamily="34" charset="0"/>
                        </a:rPr>
                        <a:t>30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b="0" i="1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Calibri" pitchFamily="34" charset="0"/>
                        </a:rPr>
                        <a:t>25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5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1.2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</a:tr>
              <a:tr h="345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i="1" u="none" strike="noStrike" cap="none" normalizeH="0" baseline="0" noProof="1" smtClean="0">
                          <a:ln>
                            <a:noFill/>
                          </a:ln>
                          <a:effectLst/>
                          <a:latin typeface="Cambria" pitchFamily="18" charset="0"/>
                          <a:cs typeface="Calibri" pitchFamily="34" charset="0"/>
                        </a:rPr>
                        <a:t>50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b="0" i="1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Calibri" pitchFamily="34" charset="0"/>
                        </a:rPr>
                        <a:t>44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6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1.0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345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b="0" i="1" u="none" strike="noStrike" cap="none" normalizeH="0" baseline="0" noProof="1" smtClean="0">
                          <a:ln>
                            <a:noFill/>
                          </a:ln>
                          <a:effectLst/>
                          <a:latin typeface="Cambria" pitchFamily="18" charset="0"/>
                          <a:cs typeface="Calibri" pitchFamily="34" charset="0"/>
                        </a:rPr>
                        <a:t>60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b="0" i="1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Calibri" pitchFamily="34" charset="0"/>
                        </a:rPr>
                        <a:t>53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7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0.9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</a:tr>
              <a:tr h="345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i="1" u="none" strike="noStrike" cap="none" normalizeH="0" baseline="0" noProof="1" smtClean="0">
                          <a:ln>
                            <a:noFill/>
                          </a:ln>
                          <a:effectLst/>
                          <a:latin typeface="Cambria" pitchFamily="18" charset="0"/>
                          <a:cs typeface="Calibri" pitchFamily="34" charset="0"/>
                        </a:rPr>
                        <a:t>70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b="0" i="1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Calibri" pitchFamily="34" charset="0"/>
                        </a:rPr>
                        <a:t>62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8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F7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0.8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F7"/>
                    </a:solidFill>
                  </a:tcPr>
                </a:tc>
              </a:tr>
              <a:tr h="345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b="0" i="1" u="none" strike="noStrike" cap="none" normalizeH="0" baseline="0" noProof="1" smtClean="0">
                          <a:ln>
                            <a:noFill/>
                          </a:ln>
                          <a:effectLst/>
                          <a:latin typeface="Cambria" pitchFamily="18" charset="0"/>
                          <a:cs typeface="Calibri" pitchFamily="34" charset="0"/>
                        </a:rPr>
                        <a:t>90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b="0" i="1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Calibri" pitchFamily="34" charset="0"/>
                        </a:rPr>
                        <a:t>80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10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0.4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</a:tr>
              <a:tr h="345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i="1" u="none" strike="noStrike" cap="none" normalizeH="0" baseline="0" noProof="1" smtClean="0">
                          <a:ln>
                            <a:noFill/>
                          </a:ln>
                          <a:effectLst/>
                          <a:latin typeface="Cambria" pitchFamily="18" charset="0"/>
                          <a:cs typeface="Calibri" pitchFamily="34" charset="0"/>
                        </a:rPr>
                        <a:t>100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b="0" i="1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Calibri" pitchFamily="34" charset="0"/>
                        </a:rPr>
                        <a:t>88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12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F7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0.3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F7"/>
                    </a:solidFill>
                  </a:tcPr>
                </a:tc>
              </a:tr>
              <a:tr h="345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b="0" i="1" u="none" strike="noStrike" cap="none" normalizeH="0" baseline="0" noProof="1" smtClean="0">
                          <a:ln>
                            <a:noFill/>
                          </a:ln>
                          <a:effectLst/>
                          <a:latin typeface="Cambria" pitchFamily="18" charset="0"/>
                          <a:cs typeface="Calibri" pitchFamily="34" charset="0"/>
                        </a:rPr>
                        <a:t>120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b="0" i="1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Calibri" pitchFamily="34" charset="0"/>
                        </a:rPr>
                        <a:t>106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14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C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0.2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C"/>
                    </a:solidFill>
                  </a:tcPr>
                </a:tc>
              </a:tr>
              <a:tr h="345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i="1" u="none" strike="noStrike" cap="none" normalizeH="0" baseline="0" noProof="1" smtClean="0">
                          <a:ln>
                            <a:noFill/>
                          </a:ln>
                          <a:effectLst/>
                          <a:latin typeface="Cambria" pitchFamily="18" charset="0"/>
                          <a:cs typeface="Calibri" pitchFamily="34" charset="0"/>
                        </a:rPr>
                        <a:t>130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tr-TR" sz="1600" b="0" i="1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Calibri" pitchFamily="34" charset="0"/>
                        </a:rPr>
                        <a:t>114</a:t>
                      </a:r>
                      <a:endParaRPr kumimoji="0" lang="de-DE" sz="1600" b="0" i="1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16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F7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1600" b="1" i="1" dirty="0">
                          <a:effectLst/>
                          <a:latin typeface="Century" pitchFamily="18" charset="0"/>
                          <a:cs typeface="Calibri" pitchFamily="34" charset="0"/>
                        </a:rPr>
                        <a:t>0.1</a:t>
                      </a:r>
                      <a:endParaRPr lang="tr-TR" sz="1600" b="1" i="1" dirty="0">
                        <a:effectLst/>
                        <a:latin typeface="Century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AF7"/>
                    </a:solidFill>
                  </a:tcPr>
                </a:tc>
              </a:tr>
            </a:tbl>
          </a:graphicData>
        </a:graphic>
      </p:graphicFrame>
      <p:sp>
        <p:nvSpPr>
          <p:cNvPr id="4" name="Metin kutusu 3"/>
          <p:cNvSpPr txBox="1"/>
          <p:nvPr/>
        </p:nvSpPr>
        <p:spPr>
          <a:xfrm>
            <a:off x="38616" y="5921677"/>
            <a:ext cx="9022257" cy="400110"/>
          </a:xfrm>
          <a:prstGeom prst="rect">
            <a:avLst/>
          </a:prstGeom>
          <a:solidFill>
            <a:schemeClr val="bg2"/>
          </a:solidFill>
          <a:ln w="158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0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tr-TR" dirty="0" smtClean="0">
                <a:solidFill>
                  <a:schemeClr val="bg1"/>
                </a:solidFill>
              </a:rPr>
              <a:t>(Yüksek </a:t>
            </a:r>
            <a:r>
              <a:rPr lang="tr-TR" dirty="0">
                <a:solidFill>
                  <a:schemeClr val="bg1"/>
                </a:solidFill>
              </a:rPr>
              <a:t>Ses Kaynağı – Düşük Ses </a:t>
            </a:r>
            <a:r>
              <a:rPr lang="tr-TR" dirty="0" smtClean="0">
                <a:solidFill>
                  <a:schemeClr val="bg1"/>
                </a:solidFill>
              </a:rPr>
              <a:t>Kaynağı) / (Farka </a:t>
            </a:r>
            <a:r>
              <a:rPr lang="tr-TR" dirty="0">
                <a:solidFill>
                  <a:schemeClr val="bg1"/>
                </a:solidFill>
              </a:rPr>
              <a:t>Karşılık Gelen + Yüksek </a:t>
            </a:r>
            <a:r>
              <a:rPr lang="tr-TR" dirty="0" smtClean="0">
                <a:solidFill>
                  <a:schemeClr val="bg1"/>
                </a:solidFill>
              </a:rPr>
              <a:t>Ses)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456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72004" y="2846498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Gürültünün Zararları</a:t>
            </a:r>
            <a:endParaRPr lang="tr-TR" sz="60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 descr="C:\Users\ahmet\Desktop\Ad_aware-destro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139065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932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1" name="Rectangle 7"/>
          <p:cNvSpPr>
            <a:spLocks noChangeArrowheads="1"/>
          </p:cNvSpPr>
          <p:nvPr/>
        </p:nvSpPr>
        <p:spPr bwMode="gray">
          <a:xfrm>
            <a:off x="323850" y="1068388"/>
            <a:ext cx="2711450" cy="9715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marL="342900" indent="-342900" algn="ctr" defTabSz="801688" eaLnBrk="0" hangingPunct="0">
              <a:defRPr/>
            </a:pPr>
            <a:r>
              <a:rPr lang="tr-TR" sz="20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FİZYOLOJİK  ETKİLERİ</a:t>
            </a:r>
            <a:endParaRPr lang="tr-TR" sz="2000" b="1" dirty="0">
              <a:solidFill>
                <a:srgbClr val="FFFFFF"/>
              </a:solidFill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gray">
          <a:xfrm>
            <a:off x="3216275" y="1068388"/>
            <a:ext cx="2711450" cy="971550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20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PSİKOLOJİK  ETKİLERİ</a:t>
            </a:r>
            <a:endParaRPr lang="tr-TR" sz="2000" b="1" dirty="0">
              <a:solidFill>
                <a:srgbClr val="FFFFFF"/>
              </a:solidFill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gray">
          <a:xfrm>
            <a:off x="6108700" y="1068388"/>
            <a:ext cx="2711450" cy="9715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60784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20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PERFORMANS ETKİLERİ</a:t>
            </a:r>
            <a:endParaRPr lang="tr-TR" sz="2000" b="1" dirty="0">
              <a:solidFill>
                <a:srgbClr val="FFFFFF"/>
              </a:solidFill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gray">
          <a:xfrm>
            <a:off x="323850" y="2039938"/>
            <a:ext cx="2711450" cy="39036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44000" tIns="144000" rIns="144000" bIns="72000" anchor="t" anchorCtr="0"/>
          <a:lstStyle/>
          <a:p>
            <a:pPr marL="252000" indent="-180000" eaLnBrk="1" hangingPunct="1">
              <a:buFont typeface="+mj-lt"/>
              <a:buAutoNum type="arabicPeriod"/>
            </a:pPr>
            <a:r>
              <a:rPr lang="tr-TR" sz="1600" b="1" i="1" dirty="0" smtClean="0">
                <a:latin typeface="Calibri" pitchFamily="34" charset="0"/>
                <a:cs typeface="Calibri" pitchFamily="34" charset="0"/>
              </a:rPr>
              <a:t>İşitme kayıpları</a:t>
            </a: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, </a:t>
            </a:r>
          </a:p>
          <a:p>
            <a:pPr marL="252000" indent="-180000" eaLnBrk="1" hangingPunct="1">
              <a:buFont typeface="+mj-lt"/>
              <a:buAutoNum type="arabicPeriod"/>
            </a:pP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Kan </a:t>
            </a:r>
            <a:r>
              <a:rPr lang="tr-TR" sz="1600" i="1" dirty="0">
                <a:latin typeface="Calibri" pitchFamily="34" charset="0"/>
                <a:cs typeface="Calibri" pitchFamily="34" charset="0"/>
              </a:rPr>
              <a:t>basıncının artması, </a:t>
            </a:r>
            <a:endParaRPr lang="tr-TR" sz="1600" i="1" dirty="0" smtClean="0">
              <a:latin typeface="Calibri" pitchFamily="34" charset="0"/>
              <a:cs typeface="Calibri" pitchFamily="34" charset="0"/>
            </a:endParaRPr>
          </a:p>
          <a:p>
            <a:pPr marL="252000" indent="-180000" eaLnBrk="1" hangingPunct="1">
              <a:buFont typeface="+mj-lt"/>
              <a:buAutoNum type="arabicPeriod"/>
            </a:pP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Kalp atışlarında değişim,</a:t>
            </a:r>
          </a:p>
          <a:p>
            <a:pPr marL="252000" indent="-180000" eaLnBrk="1" hangingPunct="1">
              <a:buFont typeface="+mj-lt"/>
              <a:buAutoNum type="arabicPeriod"/>
            </a:pP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Dolaşım </a:t>
            </a:r>
            <a:r>
              <a:rPr lang="tr-TR" sz="1600" i="1" dirty="0">
                <a:latin typeface="Calibri" pitchFamily="34" charset="0"/>
                <a:cs typeface="Calibri" pitchFamily="34" charset="0"/>
              </a:rPr>
              <a:t>bozuklukları, </a:t>
            </a:r>
            <a:endParaRPr lang="tr-TR" sz="1600" i="1" dirty="0" smtClean="0">
              <a:latin typeface="Calibri" pitchFamily="34" charset="0"/>
              <a:cs typeface="Calibri" pitchFamily="34" charset="0"/>
            </a:endParaRPr>
          </a:p>
          <a:p>
            <a:pPr marL="252000" indent="-180000" eaLnBrk="1" hangingPunct="1">
              <a:buFont typeface="+mj-lt"/>
              <a:buAutoNum type="arabicPeriod"/>
            </a:pP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Solunumda </a:t>
            </a:r>
            <a:r>
              <a:rPr lang="tr-TR" sz="1600" i="1" dirty="0">
                <a:latin typeface="Calibri" pitchFamily="34" charset="0"/>
                <a:cs typeface="Calibri" pitchFamily="34" charset="0"/>
              </a:rPr>
              <a:t>hızlanma, </a:t>
            </a:r>
            <a:endParaRPr lang="tr-TR" sz="1600" i="1" dirty="0" smtClean="0">
              <a:latin typeface="Calibri" pitchFamily="34" charset="0"/>
              <a:cs typeface="Calibri" pitchFamily="34" charset="0"/>
            </a:endParaRPr>
          </a:p>
          <a:p>
            <a:pPr marL="252000" indent="-180000" eaLnBrk="1" hangingPunct="1">
              <a:buFont typeface="+mj-lt"/>
              <a:buAutoNum type="arabicPeriod"/>
            </a:pP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Terlemede artış,</a:t>
            </a:r>
          </a:p>
          <a:p>
            <a:pPr marL="252000" indent="-180000" eaLnBrk="1" hangingPunct="1">
              <a:buFont typeface="+mj-lt"/>
              <a:buAutoNum type="arabicPeriod"/>
            </a:pP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Mide bulantısı,</a:t>
            </a:r>
          </a:p>
          <a:p>
            <a:pPr marL="252000" indent="-180000" eaLnBrk="1" hangingPunct="1">
              <a:buFont typeface="+mj-lt"/>
              <a:buAutoNum type="arabicPeriod"/>
            </a:pP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Baş ağrısı,</a:t>
            </a:r>
          </a:p>
          <a:p>
            <a:pPr marL="252000" indent="-180000" eaLnBrk="1" hangingPunct="1">
              <a:buFont typeface="+mj-lt"/>
              <a:buAutoNum type="arabicPeriod"/>
            </a:pP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Göz bebeklerinde büyüme</a:t>
            </a:r>
          </a:p>
          <a:p>
            <a:pPr marL="252000" indent="-180000" eaLnBrk="1" hangingPunct="1">
              <a:buFont typeface="+mj-lt"/>
              <a:buAutoNum type="arabicPeriod"/>
            </a:pPr>
            <a:r>
              <a:rPr lang="tr-TR" sz="1600" b="1" i="1" dirty="0" smtClean="0">
                <a:latin typeface="Calibri" pitchFamily="34" charset="0"/>
                <a:cs typeface="Calibri" pitchFamily="34" charset="0"/>
              </a:rPr>
              <a:t>İktidarsızlık,</a:t>
            </a:r>
          </a:p>
          <a:p>
            <a:pPr algn="ctr"/>
            <a:endParaRPr lang="tr-TR" sz="1600" i="1" dirty="0" smtClean="0">
              <a:latin typeface="Calibri" pitchFamily="34" charset="0"/>
              <a:cs typeface="Calibri" pitchFamily="34" charset="0"/>
            </a:endParaRPr>
          </a:p>
          <a:p>
            <a:pPr marL="0" indent="0" algn="ctr" eaLnBrk="1" hangingPunct="1">
              <a:buNone/>
            </a:pPr>
            <a:endParaRPr lang="tr-TR" sz="16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0" indent="0" algn="ctr" eaLnBrk="1" hangingPunct="1">
              <a:buNone/>
            </a:pPr>
            <a:endParaRPr lang="en-GB" sz="160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3216275" y="2039938"/>
            <a:ext cx="2711450" cy="39036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44000" tIns="144000" rIns="144000" bIns="72000" anchor="t" anchorCtr="0"/>
          <a:lstStyle/>
          <a:p>
            <a:pPr marL="216000" indent="-216000" eaLnBrk="1" hangingPunct="1">
              <a:buFont typeface="+mj-lt"/>
              <a:buAutoNum type="arabicPeriod"/>
            </a:pP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Davranış </a:t>
            </a:r>
            <a:r>
              <a:rPr lang="tr-TR" sz="1600" i="1" dirty="0">
                <a:latin typeface="Calibri" pitchFamily="34" charset="0"/>
                <a:cs typeface="Calibri" pitchFamily="34" charset="0"/>
              </a:rPr>
              <a:t>bozuklukları</a:t>
            </a: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,</a:t>
            </a:r>
          </a:p>
          <a:p>
            <a:pPr marL="216000" indent="-216000" eaLnBrk="1" hangingPunct="1">
              <a:buFont typeface="+mj-lt"/>
              <a:buAutoNum type="arabicPeriod"/>
            </a:pP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Uyku bozuklukları, </a:t>
            </a:r>
          </a:p>
          <a:p>
            <a:pPr marL="216000" indent="-216000" eaLnBrk="1" hangingPunct="1">
              <a:buFont typeface="+mj-lt"/>
              <a:buAutoNum type="arabicPeriod"/>
            </a:pP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Aşırı sinirlilik ve tepkiler,</a:t>
            </a:r>
          </a:p>
          <a:p>
            <a:pPr marL="216000" indent="-216000" eaLnBrk="1" hangingPunct="1">
              <a:buFont typeface="+mj-lt"/>
              <a:buAutoNum type="arabicPeriod"/>
            </a:pP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Konuşurken bağırmalar,</a:t>
            </a:r>
          </a:p>
          <a:p>
            <a:pPr marL="216000" indent="-216000" eaLnBrk="1" hangingPunct="1">
              <a:buFont typeface="+mj-lt"/>
              <a:buAutoNum type="arabicPeriod"/>
            </a:pP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Hoşnutsuzluk, </a:t>
            </a:r>
          </a:p>
          <a:p>
            <a:pPr marL="216000" indent="-216000" eaLnBrk="1" hangingPunct="1">
              <a:buFont typeface="+mj-lt"/>
              <a:buAutoNum type="arabicPeriod"/>
            </a:pP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Tedirginlik,</a:t>
            </a:r>
          </a:p>
          <a:p>
            <a:pPr marL="216000" indent="-216000" eaLnBrk="1" hangingPunct="1">
              <a:buFont typeface="+mj-lt"/>
              <a:buAutoNum type="arabicPeriod"/>
            </a:pP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Baş ağrıları,</a:t>
            </a:r>
          </a:p>
          <a:p>
            <a:pPr marL="216000" indent="-216000" eaLnBrk="1" hangingPunct="1">
              <a:buFont typeface="+mj-lt"/>
              <a:buAutoNum type="arabicPeriod"/>
            </a:pP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Stresler</a:t>
            </a:r>
            <a:r>
              <a:rPr lang="tr-TR" sz="1600" i="1" dirty="0">
                <a:latin typeface="Calibri" pitchFamily="34" charset="0"/>
                <a:cs typeface="Calibri" pitchFamily="34" charset="0"/>
              </a:rPr>
              <a:t>,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6108700" y="2039938"/>
            <a:ext cx="2711450" cy="39036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44000" tIns="144000" rIns="144000" bIns="72000" anchor="t" anchorCtr="0"/>
          <a:lstStyle/>
          <a:p>
            <a:pPr marL="216000" indent="-216000" eaLnBrk="1" hangingPunct="1">
              <a:buFont typeface="+mj-lt"/>
              <a:buAutoNum type="arabicPeriod"/>
            </a:pP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İş veriminin düşmesi,</a:t>
            </a:r>
          </a:p>
          <a:p>
            <a:pPr marL="216000" indent="-216000" eaLnBrk="1" hangingPunct="1">
              <a:buFont typeface="+mj-lt"/>
              <a:buAutoNum type="arabicPeriod"/>
            </a:pP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İş kalitesinin düşmesi,</a:t>
            </a:r>
          </a:p>
          <a:p>
            <a:pPr marL="216000" indent="-216000" eaLnBrk="1" hangingPunct="1">
              <a:buFont typeface="+mj-lt"/>
              <a:buAutoNum type="arabicPeriod"/>
            </a:pP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Konsantrasyon </a:t>
            </a:r>
            <a:r>
              <a:rPr lang="tr-TR" sz="1600" i="1" dirty="0">
                <a:latin typeface="Calibri" pitchFamily="34" charset="0"/>
                <a:cs typeface="Calibri" pitchFamily="34" charset="0"/>
              </a:rPr>
              <a:t>bozukluğu</a:t>
            </a: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,</a:t>
            </a:r>
          </a:p>
          <a:p>
            <a:pPr marL="216000" indent="-216000" eaLnBrk="1" hangingPunct="1">
              <a:buFont typeface="+mj-lt"/>
              <a:buAutoNum type="arabicPeriod"/>
            </a:pP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Hareketlerin yavaşlaması,</a:t>
            </a:r>
          </a:p>
          <a:p>
            <a:pPr marL="216000" indent="-216000" eaLnBrk="1" hangingPunct="1">
              <a:buFont typeface="+mj-lt"/>
              <a:buAutoNum type="arabicPeriod"/>
            </a:pP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Dinlenmenin bozulması,</a:t>
            </a:r>
          </a:p>
          <a:p>
            <a:pPr marL="216000" indent="-216000" eaLnBrk="1" hangingPunct="1">
              <a:buFont typeface="+mj-lt"/>
              <a:buAutoNum type="arabicPeriod"/>
            </a:pPr>
            <a:endParaRPr lang="tr-TR" sz="1600" i="1" dirty="0">
              <a:latin typeface="Calibri" pitchFamily="34" charset="0"/>
              <a:cs typeface="Calibri" pitchFamily="34" charset="0"/>
            </a:endParaRPr>
          </a:p>
          <a:p>
            <a:pPr marL="216000" indent="-216000" eaLnBrk="1" hangingPunct="1">
              <a:buFont typeface="+mj-lt"/>
              <a:buAutoNum type="arabicPeriod"/>
            </a:pPr>
            <a:endParaRPr lang="tr-TR" sz="1600" i="1" dirty="0" smtClean="0">
              <a:latin typeface="Calibri" pitchFamily="34" charset="0"/>
              <a:cs typeface="Calibri" pitchFamily="34" charset="0"/>
            </a:endParaRPr>
          </a:p>
          <a:p>
            <a:pPr marL="216000" indent="-216000" eaLnBrk="1" hangingPunct="1">
              <a:buFont typeface="+mj-lt"/>
              <a:buAutoNum type="arabicPeriod"/>
            </a:pPr>
            <a:endParaRPr lang="tr-TR" sz="1600" i="1" dirty="0">
              <a:latin typeface="Calibri" pitchFamily="34" charset="0"/>
              <a:cs typeface="Calibri" pitchFamily="34" charset="0"/>
            </a:endParaRPr>
          </a:p>
          <a:p>
            <a:pPr algn="ctr" eaLnBrk="1" hangingPunct="1"/>
            <a:r>
              <a:rPr lang="tr-TR" sz="16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«Bir </a:t>
            </a:r>
            <a:r>
              <a:rPr lang="tr-TR" sz="1600" i="1" dirty="0">
                <a:latin typeface="Calibri" pitchFamily="34" charset="0"/>
                <a:cs typeface="Calibri" pitchFamily="34" charset="0"/>
              </a:rPr>
              <a:t>araştırmaya göre; bir mekanik konstrüksiyon atölyesinde gürültünün </a:t>
            </a:r>
            <a:r>
              <a:rPr lang="tr-TR" sz="1600" b="1" i="1" dirty="0" smtClean="0">
                <a:latin typeface="Calibri" pitchFamily="34" charset="0"/>
                <a:cs typeface="Calibri" pitchFamily="34" charset="0"/>
              </a:rPr>
              <a:t>25dB </a:t>
            </a: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düşürülmesi </a:t>
            </a:r>
            <a:r>
              <a:rPr lang="tr-TR" sz="1600" i="1" dirty="0">
                <a:latin typeface="Calibri" pitchFamily="34" charset="0"/>
                <a:cs typeface="Calibri" pitchFamily="34" charset="0"/>
              </a:rPr>
              <a:t>sonucu hatalı parça sayısı oranında </a:t>
            </a:r>
            <a:r>
              <a:rPr lang="tr-TR" sz="1600" b="1" i="1" dirty="0">
                <a:latin typeface="Calibri" pitchFamily="34" charset="0"/>
                <a:cs typeface="Calibri" pitchFamily="34" charset="0"/>
              </a:rPr>
              <a:t>%</a:t>
            </a:r>
            <a:r>
              <a:rPr lang="tr-TR" sz="1600" b="1" i="1" dirty="0" smtClean="0">
                <a:latin typeface="Calibri" pitchFamily="34" charset="0"/>
                <a:cs typeface="Calibri" pitchFamily="34" charset="0"/>
              </a:rPr>
              <a:t>52’lik azalma</a:t>
            </a: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tr-TR" sz="1600" i="1" dirty="0">
                <a:latin typeface="Calibri" pitchFamily="34" charset="0"/>
                <a:cs typeface="Calibri" pitchFamily="34" charset="0"/>
              </a:rPr>
              <a:t>saptanmıştır</a:t>
            </a:r>
            <a:r>
              <a:rPr lang="tr-TR" sz="1600" i="1" dirty="0" smtClean="0">
                <a:latin typeface="Calibri" pitchFamily="34" charset="0"/>
                <a:cs typeface="Calibri" pitchFamily="34" charset="0"/>
              </a:rPr>
              <a:t>.»</a:t>
            </a:r>
          </a:p>
        </p:txBody>
      </p:sp>
      <p:sp>
        <p:nvSpPr>
          <p:cNvPr id="1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GÜRÜLTÜNÜN İNSAN ÜZERİNE ETKİLERİ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0" name="Grup 9"/>
          <p:cNvGrpSpPr/>
          <p:nvPr/>
        </p:nvGrpSpPr>
        <p:grpSpPr>
          <a:xfrm>
            <a:off x="323850" y="6018912"/>
            <a:ext cx="6162416" cy="663371"/>
            <a:chOff x="2644311" y="5451679"/>
            <a:chExt cx="6162416" cy="663371"/>
          </a:xfrm>
        </p:grpSpPr>
        <p:grpSp>
          <p:nvGrpSpPr>
            <p:cNvPr id="11" name="Group 51"/>
            <p:cNvGrpSpPr>
              <a:grpSpLocks/>
            </p:cNvGrpSpPr>
            <p:nvPr/>
          </p:nvGrpSpPr>
          <p:grpSpPr bwMode="auto">
            <a:xfrm>
              <a:off x="2644311" y="5451679"/>
              <a:ext cx="648968" cy="663371"/>
              <a:chOff x="1868" y="1082"/>
              <a:chExt cx="1942" cy="1942"/>
            </a:xfrm>
          </p:grpSpPr>
          <p:sp>
            <p:nvSpPr>
              <p:cNvPr id="14" name="Freeform 52"/>
              <p:cNvSpPr>
                <a:spLocks noChangeAspect="1"/>
              </p:cNvSpPr>
              <p:nvPr/>
            </p:nvSpPr>
            <p:spPr bwMode="gray">
              <a:xfrm>
                <a:off x="1868" y="1082"/>
                <a:ext cx="1942" cy="1942"/>
              </a:xfrm>
              <a:custGeom>
                <a:avLst/>
                <a:gdLst>
                  <a:gd name="T0" fmla="*/ 1849 w 1675"/>
                  <a:gd name="T1" fmla="*/ 6343 h 1675"/>
                  <a:gd name="T2" fmla="*/ 0 w 1675"/>
                  <a:gd name="T3" fmla="*/ 4480 h 1675"/>
                  <a:gd name="T4" fmla="*/ 0 w 1675"/>
                  <a:gd name="T5" fmla="*/ 1849 h 1675"/>
                  <a:gd name="T6" fmla="*/ 1849 w 1675"/>
                  <a:gd name="T7" fmla="*/ 0 h 1675"/>
                  <a:gd name="T8" fmla="*/ 4481 w 1675"/>
                  <a:gd name="T9" fmla="*/ 0 h 1675"/>
                  <a:gd name="T10" fmla="*/ 6343 w 1675"/>
                  <a:gd name="T11" fmla="*/ 1849 h 1675"/>
                  <a:gd name="T12" fmla="*/ 6343 w 1675"/>
                  <a:gd name="T13" fmla="*/ 4480 h 1675"/>
                  <a:gd name="T14" fmla="*/ 4481 w 1675"/>
                  <a:gd name="T15" fmla="*/ 6343 h 1675"/>
                  <a:gd name="T16" fmla="*/ 1849 w 1675"/>
                  <a:gd name="T17" fmla="*/ 6343 h 16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75"/>
                  <a:gd name="T28" fmla="*/ 0 h 1675"/>
                  <a:gd name="T29" fmla="*/ 1675 w 1675"/>
                  <a:gd name="T30" fmla="*/ 1675 h 16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75" h="1675">
                    <a:moveTo>
                      <a:pt x="489" y="1675"/>
                    </a:moveTo>
                    <a:lnTo>
                      <a:pt x="0" y="1183"/>
                    </a:lnTo>
                    <a:lnTo>
                      <a:pt x="0" y="489"/>
                    </a:lnTo>
                    <a:lnTo>
                      <a:pt x="489" y="0"/>
                    </a:lnTo>
                    <a:lnTo>
                      <a:pt x="1184" y="0"/>
                    </a:lnTo>
                    <a:lnTo>
                      <a:pt x="1675" y="489"/>
                    </a:lnTo>
                    <a:lnTo>
                      <a:pt x="1675" y="1183"/>
                    </a:lnTo>
                    <a:lnTo>
                      <a:pt x="1184" y="1675"/>
                    </a:lnTo>
                    <a:lnTo>
                      <a:pt x="489" y="167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5" name="Freeform 53"/>
              <p:cNvSpPr>
                <a:spLocks noChangeAspect="1"/>
              </p:cNvSpPr>
              <p:nvPr/>
            </p:nvSpPr>
            <p:spPr bwMode="gray">
              <a:xfrm>
                <a:off x="1914" y="1128"/>
                <a:ext cx="1850" cy="1850"/>
              </a:xfrm>
              <a:custGeom>
                <a:avLst/>
                <a:gdLst>
                  <a:gd name="T0" fmla="*/ 1780 w 1595"/>
                  <a:gd name="T1" fmla="*/ 6060 h 1595"/>
                  <a:gd name="T2" fmla="*/ 0 w 1595"/>
                  <a:gd name="T3" fmla="*/ 4281 h 1595"/>
                  <a:gd name="T4" fmla="*/ 0 w 1595"/>
                  <a:gd name="T5" fmla="*/ 1780 h 1595"/>
                  <a:gd name="T6" fmla="*/ 1780 w 1595"/>
                  <a:gd name="T7" fmla="*/ 0 h 1595"/>
                  <a:gd name="T8" fmla="*/ 4281 w 1595"/>
                  <a:gd name="T9" fmla="*/ 0 h 1595"/>
                  <a:gd name="T10" fmla="*/ 6060 w 1595"/>
                  <a:gd name="T11" fmla="*/ 1780 h 1595"/>
                  <a:gd name="T12" fmla="*/ 6060 w 1595"/>
                  <a:gd name="T13" fmla="*/ 4281 h 1595"/>
                  <a:gd name="T14" fmla="*/ 4281 w 1595"/>
                  <a:gd name="T15" fmla="*/ 6060 h 1595"/>
                  <a:gd name="T16" fmla="*/ 1780 w 1595"/>
                  <a:gd name="T17" fmla="*/ 6060 h 1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95"/>
                  <a:gd name="T28" fmla="*/ 0 h 1595"/>
                  <a:gd name="T29" fmla="*/ 1595 w 1595"/>
                  <a:gd name="T30" fmla="*/ 1595 h 15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95" h="1595">
                    <a:moveTo>
                      <a:pt x="468" y="1595"/>
                    </a:moveTo>
                    <a:lnTo>
                      <a:pt x="0" y="1127"/>
                    </a:lnTo>
                    <a:lnTo>
                      <a:pt x="0" y="468"/>
                    </a:lnTo>
                    <a:lnTo>
                      <a:pt x="468" y="0"/>
                    </a:lnTo>
                    <a:lnTo>
                      <a:pt x="1127" y="0"/>
                    </a:lnTo>
                    <a:lnTo>
                      <a:pt x="1595" y="468"/>
                    </a:lnTo>
                    <a:lnTo>
                      <a:pt x="1595" y="1127"/>
                    </a:lnTo>
                    <a:lnTo>
                      <a:pt x="1127" y="1595"/>
                    </a:lnTo>
                    <a:lnTo>
                      <a:pt x="468" y="159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60000"/>
                  </a:gs>
                  <a:gs pos="100000">
                    <a:srgbClr val="8A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7" name="Freeform 54"/>
              <p:cNvSpPr>
                <a:spLocks noChangeAspect="1"/>
              </p:cNvSpPr>
              <p:nvPr/>
            </p:nvSpPr>
            <p:spPr bwMode="gray">
              <a:xfrm>
                <a:off x="2434" y="1717"/>
                <a:ext cx="334" cy="642"/>
              </a:xfrm>
              <a:custGeom>
                <a:avLst/>
                <a:gdLst>
                  <a:gd name="T0" fmla="*/ 411 w 288"/>
                  <a:gd name="T1" fmla="*/ 2119 h 553"/>
                  <a:gd name="T2" fmla="*/ 411 w 288"/>
                  <a:gd name="T3" fmla="*/ 283 h 553"/>
                  <a:gd name="T4" fmla="*/ 0 w 288"/>
                  <a:gd name="T5" fmla="*/ 283 h 553"/>
                  <a:gd name="T6" fmla="*/ 0 w 288"/>
                  <a:gd name="T7" fmla="*/ 0 h 553"/>
                  <a:gd name="T8" fmla="*/ 1092 w 288"/>
                  <a:gd name="T9" fmla="*/ 0 h 553"/>
                  <a:gd name="T10" fmla="*/ 1092 w 288"/>
                  <a:gd name="T11" fmla="*/ 283 h 553"/>
                  <a:gd name="T12" fmla="*/ 691 w 288"/>
                  <a:gd name="T13" fmla="*/ 283 h 553"/>
                  <a:gd name="T14" fmla="*/ 691 w 288"/>
                  <a:gd name="T15" fmla="*/ 2119 h 553"/>
                  <a:gd name="T16" fmla="*/ 411 w 288"/>
                  <a:gd name="T17" fmla="*/ 2119 h 5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553"/>
                  <a:gd name="T29" fmla="*/ 288 w 288"/>
                  <a:gd name="T30" fmla="*/ 553 h 5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553">
                    <a:moveTo>
                      <a:pt x="109" y="553"/>
                    </a:moveTo>
                    <a:lnTo>
                      <a:pt x="109" y="73"/>
                    </a:lnTo>
                    <a:lnTo>
                      <a:pt x="0" y="73"/>
                    </a:lnTo>
                    <a:lnTo>
                      <a:pt x="0" y="0"/>
                    </a:lnTo>
                    <a:lnTo>
                      <a:pt x="288" y="0"/>
                    </a:lnTo>
                    <a:lnTo>
                      <a:pt x="288" y="73"/>
                    </a:lnTo>
                    <a:lnTo>
                      <a:pt x="182" y="73"/>
                    </a:lnTo>
                    <a:lnTo>
                      <a:pt x="182" y="553"/>
                    </a:lnTo>
                    <a:lnTo>
                      <a:pt x="109" y="553"/>
                    </a:ln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8" name="Freeform 55"/>
              <p:cNvSpPr>
                <a:spLocks noChangeAspect="1"/>
              </p:cNvSpPr>
              <p:nvPr/>
            </p:nvSpPr>
            <p:spPr bwMode="gray">
              <a:xfrm>
                <a:off x="2007" y="1709"/>
                <a:ext cx="384" cy="657"/>
              </a:xfrm>
              <a:custGeom>
                <a:avLst/>
                <a:gdLst>
                  <a:gd name="T0" fmla="*/ 897156 w 140"/>
                  <a:gd name="T1" fmla="*/ 510544 h 240"/>
                  <a:gd name="T2" fmla="*/ 1194761 w 140"/>
                  <a:gd name="T3" fmla="*/ 510544 h 240"/>
                  <a:gd name="T4" fmla="*/ 650611 w 140"/>
                  <a:gd name="T5" fmla="*/ 0 h 240"/>
                  <a:gd name="T6" fmla="*/ 150720 w 140"/>
                  <a:gd name="T7" fmla="*/ 510544 h 240"/>
                  <a:gd name="T8" fmla="*/ 737091 w 140"/>
                  <a:gd name="T9" fmla="*/ 1147601 h 240"/>
                  <a:gd name="T10" fmla="*/ 897156 w 140"/>
                  <a:gd name="T11" fmla="*/ 1485234 h 240"/>
                  <a:gd name="T12" fmla="*/ 605170 w 140"/>
                  <a:gd name="T13" fmla="*/ 1788256 h 240"/>
                  <a:gd name="T14" fmla="*/ 317639 w 140"/>
                  <a:gd name="T15" fmla="*/ 1441415 h 240"/>
                  <a:gd name="T16" fmla="*/ 51566 w 140"/>
                  <a:gd name="T17" fmla="*/ 1441415 h 240"/>
                  <a:gd name="T18" fmla="*/ 599100 w 140"/>
                  <a:gd name="T19" fmla="*/ 2072649 h 240"/>
                  <a:gd name="T20" fmla="*/ 1178625 w 140"/>
                  <a:gd name="T21" fmla="*/ 1459572 h 240"/>
                  <a:gd name="T22" fmla="*/ 790642 w 140"/>
                  <a:gd name="T23" fmla="*/ 854776 h 240"/>
                  <a:gd name="T24" fmla="*/ 439035 w 140"/>
                  <a:gd name="T25" fmla="*/ 510544 h 240"/>
                  <a:gd name="T26" fmla="*/ 650611 w 140"/>
                  <a:gd name="T27" fmla="*/ 268560 h 240"/>
                  <a:gd name="T28" fmla="*/ 897156 w 140"/>
                  <a:gd name="T29" fmla="*/ 510544 h 2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0"/>
                  <a:gd name="T46" fmla="*/ 0 h 240"/>
                  <a:gd name="T47" fmla="*/ 140 w 140"/>
                  <a:gd name="T48" fmla="*/ 240 h 2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0" h="240">
                    <a:moveTo>
                      <a:pt x="102" y="59"/>
                    </a:moveTo>
                    <a:cubicBezTo>
                      <a:pt x="136" y="59"/>
                      <a:pt x="136" y="59"/>
                      <a:pt x="136" y="59"/>
                    </a:cubicBezTo>
                    <a:cubicBezTo>
                      <a:pt x="136" y="59"/>
                      <a:pt x="137" y="0"/>
                      <a:pt x="74" y="0"/>
                    </a:cubicBezTo>
                    <a:cubicBezTo>
                      <a:pt x="11" y="0"/>
                      <a:pt x="17" y="59"/>
                      <a:pt x="17" y="59"/>
                    </a:cubicBezTo>
                    <a:cubicBezTo>
                      <a:pt x="17" y="107"/>
                      <a:pt x="57" y="108"/>
                      <a:pt x="84" y="133"/>
                    </a:cubicBezTo>
                    <a:cubicBezTo>
                      <a:pt x="91" y="139"/>
                      <a:pt x="102" y="146"/>
                      <a:pt x="102" y="172"/>
                    </a:cubicBezTo>
                    <a:cubicBezTo>
                      <a:pt x="103" y="198"/>
                      <a:pt x="84" y="207"/>
                      <a:pt x="69" y="207"/>
                    </a:cubicBezTo>
                    <a:cubicBezTo>
                      <a:pt x="54" y="207"/>
                      <a:pt x="36" y="200"/>
                      <a:pt x="36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7"/>
                      <a:pt x="0" y="240"/>
                      <a:pt x="68" y="240"/>
                    </a:cubicBezTo>
                    <a:cubicBezTo>
                      <a:pt x="136" y="240"/>
                      <a:pt x="134" y="181"/>
                      <a:pt x="134" y="169"/>
                    </a:cubicBezTo>
                    <a:cubicBezTo>
                      <a:pt x="134" y="158"/>
                      <a:pt x="140" y="130"/>
                      <a:pt x="90" y="99"/>
                    </a:cubicBezTo>
                    <a:cubicBezTo>
                      <a:pt x="66" y="85"/>
                      <a:pt x="50" y="77"/>
                      <a:pt x="50" y="59"/>
                    </a:cubicBezTo>
                    <a:cubicBezTo>
                      <a:pt x="50" y="42"/>
                      <a:pt x="62" y="31"/>
                      <a:pt x="74" y="31"/>
                    </a:cubicBezTo>
                    <a:cubicBezTo>
                      <a:pt x="86" y="31"/>
                      <a:pt x="102" y="36"/>
                      <a:pt x="102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9" name="Freeform 56"/>
              <p:cNvSpPr>
                <a:spLocks noChangeAspect="1" noEditPoints="1"/>
              </p:cNvSpPr>
              <p:nvPr/>
            </p:nvSpPr>
            <p:spPr bwMode="gray">
              <a:xfrm>
                <a:off x="3312" y="1720"/>
                <a:ext cx="347" cy="657"/>
              </a:xfrm>
              <a:custGeom>
                <a:avLst/>
                <a:gdLst>
                  <a:gd name="T0" fmla="*/ 1200058 w 124"/>
                  <a:gd name="T1" fmla="*/ 251811 h 234"/>
                  <a:gd name="T2" fmla="*/ 959489 w 124"/>
                  <a:gd name="T3" fmla="*/ 30390 h 234"/>
                  <a:gd name="T4" fmla="*/ 549827 w 124"/>
                  <a:gd name="T5" fmla="*/ 0 h 234"/>
                  <a:gd name="T6" fmla="*/ 0 w 124"/>
                  <a:gd name="T7" fmla="*/ 0 h 234"/>
                  <a:gd name="T8" fmla="*/ 0 w 124"/>
                  <a:gd name="T9" fmla="*/ 2537646 h 234"/>
                  <a:gd name="T10" fmla="*/ 345259 w 124"/>
                  <a:gd name="T11" fmla="*/ 2537646 h 234"/>
                  <a:gd name="T12" fmla="*/ 345259 w 124"/>
                  <a:gd name="T13" fmla="*/ 1386438 h 234"/>
                  <a:gd name="T14" fmla="*/ 568537 w 124"/>
                  <a:gd name="T15" fmla="*/ 1386438 h 234"/>
                  <a:gd name="T16" fmla="*/ 924470 w 124"/>
                  <a:gd name="T17" fmla="*/ 1356048 h 234"/>
                  <a:gd name="T18" fmla="*/ 1106046 w 124"/>
                  <a:gd name="T19" fmla="*/ 1258528 h 234"/>
                  <a:gd name="T20" fmla="*/ 1240402 w 124"/>
                  <a:gd name="T21" fmla="*/ 1031706 h 234"/>
                  <a:gd name="T22" fmla="*/ 1304717 w 124"/>
                  <a:gd name="T23" fmla="*/ 683460 h 234"/>
                  <a:gd name="T24" fmla="*/ 1200058 w 124"/>
                  <a:gd name="T25" fmla="*/ 251811 h 234"/>
                  <a:gd name="T26" fmla="*/ 819785 w 124"/>
                  <a:gd name="T27" fmla="*/ 1062032 h 234"/>
                  <a:gd name="T28" fmla="*/ 326544 w 124"/>
                  <a:gd name="T29" fmla="*/ 1062032 h 234"/>
                  <a:gd name="T30" fmla="*/ 326544 w 124"/>
                  <a:gd name="T31" fmla="*/ 335522 h 234"/>
                  <a:gd name="T32" fmla="*/ 801069 w 124"/>
                  <a:gd name="T33" fmla="*/ 335522 h 234"/>
                  <a:gd name="T34" fmla="*/ 999763 w 124"/>
                  <a:gd name="T35" fmla="*/ 707008 h 234"/>
                  <a:gd name="T36" fmla="*/ 819785 w 124"/>
                  <a:gd name="T37" fmla="*/ 1062032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234"/>
                  <a:gd name="T59" fmla="*/ 124 w 124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234">
                    <a:moveTo>
                      <a:pt x="114" y="23"/>
                    </a:moveTo>
                    <a:cubicBezTo>
                      <a:pt x="108" y="13"/>
                      <a:pt x="100" y="6"/>
                      <a:pt x="91" y="3"/>
                    </a:cubicBezTo>
                    <a:cubicBezTo>
                      <a:pt x="85" y="1"/>
                      <a:pt x="7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34"/>
                      <a:pt x="0" y="234"/>
                      <a:pt x="0" y="234"/>
                    </a:cubicBezTo>
                    <a:cubicBezTo>
                      <a:pt x="33" y="234"/>
                      <a:pt x="33" y="234"/>
                      <a:pt x="33" y="234"/>
                    </a:cubicBezTo>
                    <a:cubicBezTo>
                      <a:pt x="33" y="128"/>
                      <a:pt x="33" y="128"/>
                      <a:pt x="33" y="128"/>
                    </a:cubicBezTo>
                    <a:cubicBezTo>
                      <a:pt x="54" y="128"/>
                      <a:pt x="54" y="128"/>
                      <a:pt x="54" y="128"/>
                    </a:cubicBezTo>
                    <a:cubicBezTo>
                      <a:pt x="69" y="128"/>
                      <a:pt x="80" y="127"/>
                      <a:pt x="88" y="125"/>
                    </a:cubicBezTo>
                    <a:cubicBezTo>
                      <a:pt x="93" y="124"/>
                      <a:pt x="99" y="121"/>
                      <a:pt x="105" y="116"/>
                    </a:cubicBezTo>
                    <a:cubicBezTo>
                      <a:pt x="110" y="111"/>
                      <a:pt x="115" y="104"/>
                      <a:pt x="118" y="95"/>
                    </a:cubicBezTo>
                    <a:cubicBezTo>
                      <a:pt x="122" y="87"/>
                      <a:pt x="124" y="76"/>
                      <a:pt x="124" y="63"/>
                    </a:cubicBezTo>
                    <a:cubicBezTo>
                      <a:pt x="124" y="47"/>
                      <a:pt x="121" y="34"/>
                      <a:pt x="114" y="23"/>
                    </a:cubicBezTo>
                    <a:close/>
                    <a:moveTo>
                      <a:pt x="78" y="98"/>
                    </a:move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80" y="31"/>
                      <a:pt x="94" y="33"/>
                      <a:pt x="95" y="65"/>
                    </a:cubicBezTo>
                    <a:cubicBezTo>
                      <a:pt x="95" y="65"/>
                      <a:pt x="95" y="98"/>
                      <a:pt x="78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0" name="Freeform 57"/>
              <p:cNvSpPr>
                <a:spLocks noChangeAspect="1" noEditPoints="1"/>
              </p:cNvSpPr>
              <p:nvPr/>
            </p:nvSpPr>
            <p:spPr bwMode="gray">
              <a:xfrm>
                <a:off x="2836" y="1707"/>
                <a:ext cx="375" cy="670"/>
              </a:xfrm>
              <a:custGeom>
                <a:avLst/>
                <a:gdLst>
                  <a:gd name="T0" fmla="*/ 673505 w 134"/>
                  <a:gd name="T1" fmla="*/ 0 h 239"/>
                  <a:gd name="T2" fmla="*/ 0 w 134"/>
                  <a:gd name="T3" fmla="*/ 651868 h 239"/>
                  <a:gd name="T4" fmla="*/ 0 w 134"/>
                  <a:gd name="T5" fmla="*/ 1827413 h 239"/>
                  <a:gd name="T6" fmla="*/ 715217 w 134"/>
                  <a:gd name="T7" fmla="*/ 2555439 h 239"/>
                  <a:gd name="T8" fmla="*/ 1410268 w 134"/>
                  <a:gd name="T9" fmla="*/ 1850636 h 239"/>
                  <a:gd name="T10" fmla="*/ 1410268 w 134"/>
                  <a:gd name="T11" fmla="*/ 746935 h 239"/>
                  <a:gd name="T12" fmla="*/ 673505 w 134"/>
                  <a:gd name="T13" fmla="*/ 0 h 239"/>
                  <a:gd name="T14" fmla="*/ 1083593 w 134"/>
                  <a:gd name="T15" fmla="*/ 1689939 h 239"/>
                  <a:gd name="T16" fmla="*/ 715217 w 134"/>
                  <a:gd name="T17" fmla="*/ 2201561 h 239"/>
                  <a:gd name="T18" fmla="*/ 326673 w 134"/>
                  <a:gd name="T19" fmla="*/ 1677846 h 239"/>
                  <a:gd name="T20" fmla="*/ 326673 w 134"/>
                  <a:gd name="T21" fmla="*/ 824610 h 239"/>
                  <a:gd name="T22" fmla="*/ 696523 w 134"/>
                  <a:gd name="T23" fmla="*/ 355249 h 239"/>
                  <a:gd name="T24" fmla="*/ 1083593 w 134"/>
                  <a:gd name="T25" fmla="*/ 896502 h 239"/>
                  <a:gd name="T26" fmla="*/ 1083593 w 134"/>
                  <a:gd name="T27" fmla="*/ 1689939 h 2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4"/>
                  <a:gd name="T43" fmla="*/ 0 h 239"/>
                  <a:gd name="T44" fmla="*/ 134 w 134"/>
                  <a:gd name="T45" fmla="*/ 239 h 23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4" h="239">
                    <a:moveTo>
                      <a:pt x="64" y="0"/>
                    </a:moveTo>
                    <a:cubicBezTo>
                      <a:pt x="2" y="0"/>
                      <a:pt x="0" y="61"/>
                      <a:pt x="0" y="61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171"/>
                      <a:pt x="4" y="239"/>
                      <a:pt x="68" y="239"/>
                    </a:cubicBezTo>
                    <a:cubicBezTo>
                      <a:pt x="132" y="239"/>
                      <a:pt x="134" y="173"/>
                      <a:pt x="134" y="173"/>
                    </a:cubicBezTo>
                    <a:cubicBezTo>
                      <a:pt x="134" y="173"/>
                      <a:pt x="134" y="105"/>
                      <a:pt x="134" y="70"/>
                    </a:cubicBezTo>
                    <a:cubicBezTo>
                      <a:pt x="134" y="34"/>
                      <a:pt x="107" y="0"/>
                      <a:pt x="64" y="0"/>
                    </a:cubicBezTo>
                    <a:close/>
                    <a:moveTo>
                      <a:pt x="103" y="158"/>
                    </a:moveTo>
                    <a:cubicBezTo>
                      <a:pt x="103" y="158"/>
                      <a:pt x="102" y="206"/>
                      <a:pt x="68" y="206"/>
                    </a:cubicBezTo>
                    <a:cubicBezTo>
                      <a:pt x="33" y="206"/>
                      <a:pt x="31" y="157"/>
                      <a:pt x="31" y="157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77"/>
                      <a:pt x="32" y="33"/>
                      <a:pt x="66" y="33"/>
                    </a:cubicBezTo>
                    <a:cubicBezTo>
                      <a:pt x="88" y="33"/>
                      <a:pt x="103" y="58"/>
                      <a:pt x="103" y="84"/>
                    </a:cubicBezTo>
                    <a:cubicBezTo>
                      <a:pt x="103" y="109"/>
                      <a:pt x="103" y="158"/>
                      <a:pt x="103" y="15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21" name="Group 58"/>
              <p:cNvGrpSpPr>
                <a:grpSpLocks noChangeAspect="1"/>
              </p:cNvGrpSpPr>
              <p:nvPr/>
            </p:nvGrpSpPr>
            <p:grpSpPr bwMode="auto">
              <a:xfrm>
                <a:off x="2808" y="2807"/>
                <a:ext cx="62" cy="63"/>
                <a:chOff x="1684" y="2400"/>
                <a:chExt cx="41" cy="41"/>
              </a:xfrm>
            </p:grpSpPr>
            <p:sp>
              <p:nvSpPr>
                <p:cNvPr id="26" name="Oval 59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  <p:sp>
              <p:nvSpPr>
                <p:cNvPr id="27" name="Oval 60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</p:grpSp>
          <p:grpSp>
            <p:nvGrpSpPr>
              <p:cNvPr id="22" name="Group 61"/>
              <p:cNvGrpSpPr>
                <a:grpSpLocks noChangeAspect="1"/>
              </p:cNvGrpSpPr>
              <p:nvPr/>
            </p:nvGrpSpPr>
            <p:grpSpPr bwMode="auto">
              <a:xfrm>
                <a:off x="2808" y="1211"/>
                <a:ext cx="62" cy="63"/>
                <a:chOff x="1684" y="2400"/>
                <a:chExt cx="41" cy="41"/>
              </a:xfrm>
            </p:grpSpPr>
            <p:sp>
              <p:nvSpPr>
                <p:cNvPr id="24" name="Oval 62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  <p:sp>
              <p:nvSpPr>
                <p:cNvPr id="25" name="Oval 63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</p:grpSp>
          <p:pic>
            <p:nvPicPr>
              <p:cNvPr id="23" name="Picture 6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885" y="1124"/>
                <a:ext cx="1644" cy="1060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53 Metin kutusu"/>
            <p:cNvSpPr txBox="1"/>
            <p:nvPr/>
          </p:nvSpPr>
          <p:spPr>
            <a:xfrm>
              <a:off x="3298727" y="5639162"/>
              <a:ext cx="5508000" cy="288000"/>
            </a:xfrm>
            <a:prstGeom prst="rect">
              <a:avLst/>
            </a:prstGeom>
            <a:noFill/>
            <a:ln w="317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 anchorCtr="0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r-TR" sz="1200" dirty="0" smtClean="0">
                  <a:latin typeface="Cambria" pitchFamily="18" charset="0"/>
                </a:rPr>
                <a:t>Hangi etkidir-değildir / Zararlı etkisidir-değildir</a:t>
              </a:r>
              <a:endParaRPr lang="tr-TR" sz="1000" b="1" dirty="0" smtClean="0">
                <a:latin typeface="Cambr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6863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72004" y="3103673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İşitme Kaybını </a:t>
            </a:r>
          </a:p>
          <a:p>
            <a:pPr marL="36000" algn="ctr"/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Etkileyen Faktörler</a:t>
            </a:r>
            <a:endParaRPr lang="tr-TR" sz="60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 descr="D:\DOKTOR\1-ISTANBULUZMAN\1-EĞİTİM KURUMU\1. İstanbuluzman\Fiziksel Risk Etmenleri\Yardımcı\Resimler\KKB-Resim\Cochlea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579" y="796922"/>
            <a:ext cx="3997326" cy="2831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7420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7015416" y="6416832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gray">
          <a:xfrm>
            <a:off x="6791325" y="1533323"/>
            <a:ext cx="2286000" cy="1764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72000" tIns="288000" rIns="36000" bIns="36000"/>
          <a:lstStyle/>
          <a:p>
            <a:pPr algn="ctr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Artıkça </a:t>
            </a:r>
          </a:p>
          <a:p>
            <a:pPr algn="ctr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Zararda </a:t>
            </a:r>
          </a:p>
          <a:p>
            <a:pPr algn="ctr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Artar</a:t>
            </a:r>
            <a:endParaRPr lang="tr-TR" sz="24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gray">
          <a:xfrm>
            <a:off x="19050" y="1533323"/>
            <a:ext cx="6696075" cy="1764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16000" tIns="288000" rIns="36000" bIns="72000"/>
          <a:lstStyle/>
          <a:p>
            <a:pPr marL="36000" indent="-2880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Gürültüyü Meydana Getiren Sesin </a:t>
            </a:r>
            <a:r>
              <a:rPr lang="tr-TR" sz="2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Şiddeti</a:t>
            </a:r>
          </a:p>
          <a:p>
            <a:pPr marL="36000" indent="-2880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Gürültüyü </a:t>
            </a:r>
            <a:r>
              <a:rPr lang="tr-TR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Meydana </a:t>
            </a:r>
            <a:r>
              <a:rPr lang="tr-TR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Getiren </a:t>
            </a:r>
            <a:r>
              <a:rPr lang="tr-TR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Sesin </a:t>
            </a:r>
            <a:r>
              <a:rPr lang="tr-TR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Frekansı </a:t>
            </a:r>
            <a:endParaRPr lang="tr-TR" sz="24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6000" indent="-2880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Gürültüden </a:t>
            </a:r>
            <a:r>
              <a:rPr lang="tr-TR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Etkilenme </a:t>
            </a:r>
            <a:r>
              <a:rPr lang="tr-TR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tr-TR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Maruziyet) </a:t>
            </a:r>
            <a:r>
              <a:rPr lang="tr-TR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Süresi</a:t>
            </a:r>
          </a:p>
          <a:p>
            <a:pPr marL="1692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gray">
          <a:xfrm>
            <a:off x="6791325" y="1172962"/>
            <a:ext cx="2295078" cy="360363"/>
          </a:xfrm>
          <a:prstGeom prst="rect">
            <a:avLst/>
          </a:prstGeom>
          <a:solidFill>
            <a:schemeClr val="hlink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SONUÇ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gray">
          <a:xfrm>
            <a:off x="19051" y="1172962"/>
            <a:ext cx="6696074" cy="360363"/>
          </a:xfrm>
          <a:prstGeom prst="rect">
            <a:avLst/>
          </a:prstGeom>
          <a:solidFill>
            <a:schemeClr val="hlink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GÜRÜLTÜ KAYNAĞINA AİT FAKTÖRLER</a:t>
            </a: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gray">
          <a:xfrm>
            <a:off x="6791325" y="1165024"/>
            <a:ext cx="2286000" cy="360363"/>
          </a:xfrm>
          <a:prstGeom prst="rect">
            <a:avLst/>
          </a:prstGeom>
          <a:solidFill>
            <a:schemeClr val="accent2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SONUÇ</a:t>
            </a:r>
            <a:endParaRPr lang="en-GB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gray">
          <a:xfrm>
            <a:off x="19050" y="1163437"/>
            <a:ext cx="6696075" cy="360363"/>
          </a:xfrm>
          <a:prstGeom prst="rect">
            <a:avLst/>
          </a:prstGeom>
          <a:solidFill>
            <a:schemeClr val="tx2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GÜRÜLTÜ KAYNAĞINA AİT FAKTÖRLER</a:t>
            </a:r>
            <a:endParaRPr lang="en-GB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35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İŞİTME KAYBINI ETKİLEYEN FAKTÖRLER</a:t>
            </a:r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gray">
          <a:xfrm>
            <a:off x="6790878" y="3790747"/>
            <a:ext cx="2286000" cy="1764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72000" tIns="288000" rIns="36000" bIns="36000"/>
          <a:lstStyle/>
          <a:p>
            <a:pPr algn="ctr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</a:pPr>
            <a:r>
              <a:rPr lang="tr-TR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&gt;40 Yaş</a:t>
            </a:r>
            <a:endParaRPr lang="tr-TR" sz="24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</a:pPr>
            <a:r>
              <a:rPr lang="tr-TR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Belirsiz</a:t>
            </a:r>
            <a:endParaRPr lang="tr-TR" sz="24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</a:pPr>
            <a:r>
              <a:rPr lang="tr-TR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Belirsiz</a:t>
            </a:r>
            <a:endParaRPr lang="tr-TR" sz="24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gray">
          <a:xfrm>
            <a:off x="19051" y="3790748"/>
            <a:ext cx="6696075" cy="1764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16000" tIns="288000" rIns="36000" bIns="72000"/>
          <a:lstStyle/>
          <a:p>
            <a:pPr marL="36000" indent="-2880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Gürültüye Maruz Kalan Kişinin </a:t>
            </a:r>
            <a:r>
              <a:rPr lang="tr-TR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Yaşı</a:t>
            </a:r>
          </a:p>
          <a:p>
            <a:pPr marL="36000" indent="-2880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Gürültüye </a:t>
            </a:r>
            <a:r>
              <a:rPr lang="tr-TR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 Kalan Kişinin Kişisel </a:t>
            </a:r>
            <a:r>
              <a:rPr lang="tr-TR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Duyarlığı*</a:t>
            </a:r>
          </a:p>
          <a:p>
            <a:pPr marL="36000" indent="-2880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Gürültüye </a:t>
            </a:r>
            <a:r>
              <a:rPr lang="tr-TR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 Kalan Kişinin </a:t>
            </a:r>
            <a:r>
              <a:rPr lang="tr-TR" sz="2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Cinsiyeti </a:t>
            </a:r>
            <a:r>
              <a:rPr lang="tr-TR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*</a:t>
            </a:r>
          </a:p>
          <a:p>
            <a:pPr marL="1692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gray">
          <a:xfrm>
            <a:off x="6790878" y="3430386"/>
            <a:ext cx="2295078" cy="360363"/>
          </a:xfrm>
          <a:prstGeom prst="rect">
            <a:avLst/>
          </a:prstGeom>
          <a:solidFill>
            <a:schemeClr val="hlink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SONUÇ</a:t>
            </a: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gray">
          <a:xfrm>
            <a:off x="19051" y="3430387"/>
            <a:ext cx="6696073" cy="360363"/>
          </a:xfrm>
          <a:prstGeom prst="rect">
            <a:avLst/>
          </a:prstGeom>
          <a:solidFill>
            <a:schemeClr val="hlink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GÜRÜLTÜYE MARUZ KALAN KİŞİYE AİT FAKTÖRLER</a:t>
            </a: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gray">
          <a:xfrm>
            <a:off x="6790878" y="3439911"/>
            <a:ext cx="2286000" cy="360363"/>
          </a:xfrm>
          <a:prstGeom prst="rect">
            <a:avLst/>
          </a:prstGeom>
          <a:solidFill>
            <a:schemeClr val="accent2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SONUÇ</a:t>
            </a:r>
            <a:endParaRPr lang="en-GB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gray">
          <a:xfrm>
            <a:off x="19052" y="3420862"/>
            <a:ext cx="6696072" cy="360363"/>
          </a:xfrm>
          <a:prstGeom prst="rect">
            <a:avLst/>
          </a:prstGeom>
          <a:solidFill>
            <a:schemeClr val="tx2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GÜRÜLTÜYE MARUZ KALAN KİŞİYE AİT FAKTÖRLER</a:t>
            </a:r>
            <a:endParaRPr lang="en-GB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51" name="Dikdörtgen 50"/>
          <p:cNvSpPr/>
          <p:nvPr/>
        </p:nvSpPr>
        <p:spPr>
          <a:xfrm>
            <a:off x="838201" y="5718243"/>
            <a:ext cx="7477124" cy="523220"/>
          </a:xfrm>
          <a:prstGeom prst="rect">
            <a:avLst/>
          </a:prstGeom>
          <a:ln w="0">
            <a:solidFill>
              <a:srgbClr val="DDDDD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28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*Odyometrik ölçümlerde dikkate alınmazlar!</a:t>
            </a:r>
          </a:p>
        </p:txBody>
      </p:sp>
    </p:spTree>
    <p:extLst>
      <p:ext uri="{BB962C8B-B14F-4D97-AF65-F5344CB8AC3E}">
        <p14:creationId xmlns:p14="http://schemas.microsoft.com/office/powerpoint/2010/main" val="38592115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62 Düz Bağlayıcı"/>
          <p:cNvCxnSpPr/>
          <p:nvPr/>
        </p:nvCxnSpPr>
        <p:spPr>
          <a:xfrm>
            <a:off x="972329" y="3082033"/>
            <a:ext cx="2556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64 Düz Bağlayıcı"/>
          <p:cNvCxnSpPr/>
          <p:nvPr/>
        </p:nvCxnSpPr>
        <p:spPr>
          <a:xfrm rot="5400000">
            <a:off x="-85251" y="2915118"/>
            <a:ext cx="210035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74 Dikdörtgen"/>
          <p:cNvSpPr/>
          <p:nvPr/>
        </p:nvSpPr>
        <p:spPr>
          <a:xfrm>
            <a:off x="750946" y="1633804"/>
            <a:ext cx="3363855" cy="2480987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gray">
          <a:xfrm>
            <a:off x="734323" y="1193072"/>
            <a:ext cx="3360672" cy="418886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 anchorCtr="1"/>
          <a:lstStyle/>
          <a:p>
            <a:pPr algn="ctr" defTabSz="801688" eaLnBrk="0" hangingPunct="0">
              <a:defRPr/>
            </a:pPr>
            <a:endParaRPr lang="de-DE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gray">
          <a:xfrm>
            <a:off x="4932512" y="1190197"/>
            <a:ext cx="3360672" cy="418886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algn="ctr" defTabSz="801688" eaLnBrk="0" hangingPunct="0">
              <a:defRPr/>
            </a:pP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7" name="35 Grup"/>
          <p:cNvGrpSpPr/>
          <p:nvPr/>
        </p:nvGrpSpPr>
        <p:grpSpPr>
          <a:xfrm>
            <a:off x="5163118" y="1889662"/>
            <a:ext cx="2671399" cy="2102789"/>
            <a:chOff x="367570" y="345276"/>
            <a:chExt cx="4588809" cy="2902924"/>
          </a:xfrm>
        </p:grpSpPr>
        <p:cxnSp>
          <p:nvCxnSpPr>
            <p:cNvPr id="44" name="62 Düz Bağlayıcı"/>
            <p:cNvCxnSpPr/>
            <p:nvPr/>
          </p:nvCxnSpPr>
          <p:spPr>
            <a:xfrm>
              <a:off x="380280" y="2027435"/>
              <a:ext cx="457609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64 Düz Bağlayıcı"/>
            <p:cNvCxnSpPr/>
            <p:nvPr/>
          </p:nvCxnSpPr>
          <p:spPr>
            <a:xfrm rot="5400000">
              <a:off x="-1083892" y="1796738"/>
              <a:ext cx="290292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74 Dikdörtgen"/>
          <p:cNvSpPr/>
          <p:nvPr/>
        </p:nvSpPr>
        <p:spPr>
          <a:xfrm>
            <a:off x="4949135" y="1639555"/>
            <a:ext cx="3363855" cy="2483862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63" name="Rectangle 5"/>
          <p:cNvSpPr>
            <a:spLocks noChangeArrowheads="1"/>
          </p:cNvSpPr>
          <p:nvPr/>
        </p:nvSpPr>
        <p:spPr bwMode="gray">
          <a:xfrm>
            <a:off x="747317" y="4114189"/>
            <a:ext cx="3376800" cy="177597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108000" tIns="108000" rIns="144000" bIns="72000"/>
          <a:lstStyle/>
          <a:p>
            <a:pPr algn="ctr"/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Genliği derin olan ses, şiddetlidir.</a:t>
            </a:r>
          </a:p>
          <a:p>
            <a:pPr algn="ctr"/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Kulağımız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için yüksek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şiddetli sesler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düşük şiddetli seslerden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daha zararlıdır.</a:t>
            </a:r>
          </a:p>
          <a:p>
            <a:pPr algn="ctr"/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tr-TR" sz="20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tr-TR" sz="20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" name="Rectangle 5"/>
          <p:cNvSpPr>
            <a:spLocks noChangeArrowheads="1"/>
          </p:cNvSpPr>
          <p:nvPr/>
        </p:nvSpPr>
        <p:spPr bwMode="gray">
          <a:xfrm>
            <a:off x="4939762" y="4088309"/>
            <a:ext cx="3376800" cy="177597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108000" tIns="108000" rIns="144000" bIns="72000"/>
          <a:lstStyle/>
          <a:p>
            <a:pPr algn="ctr"/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Genliği düşük olan ses, alçak sestir.</a:t>
            </a:r>
          </a:p>
        </p:txBody>
      </p:sp>
      <p:cxnSp>
        <p:nvCxnSpPr>
          <p:cNvPr id="68" name="62 Düz Bağlayıcı"/>
          <p:cNvCxnSpPr/>
          <p:nvPr/>
        </p:nvCxnSpPr>
        <p:spPr>
          <a:xfrm>
            <a:off x="236207" y="1086458"/>
            <a:ext cx="8532000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3" name="72 Metin kutusu"/>
          <p:cNvSpPr txBox="1"/>
          <p:nvPr/>
        </p:nvSpPr>
        <p:spPr>
          <a:xfrm>
            <a:off x="759127" y="1250824"/>
            <a:ext cx="3303917" cy="310548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r>
              <a:rPr lang="tr-TR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YÜKSEK GENLİKLİ (ŞİDDETLİ) SES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4" name="73 Metin kutusu"/>
          <p:cNvSpPr txBox="1"/>
          <p:nvPr/>
        </p:nvSpPr>
        <p:spPr>
          <a:xfrm>
            <a:off x="4942938" y="1242197"/>
            <a:ext cx="3381553" cy="310548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 defTabSz="801688" eaLnBrk="0" hangingPunct="0">
              <a:defRPr/>
            </a:pPr>
            <a:r>
              <a:rPr lang="tr-TR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DÜŞÜK GENLİKLİ (ALÇAK) SES</a:t>
            </a:r>
            <a:endParaRPr lang="de-DE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5" name="56 Metin kutusu"/>
          <p:cNvSpPr txBox="1"/>
          <p:nvPr/>
        </p:nvSpPr>
        <p:spPr>
          <a:xfrm>
            <a:off x="3583017" y="2963294"/>
            <a:ext cx="638355" cy="245724"/>
          </a:xfrm>
          <a:prstGeom prst="rect">
            <a:avLst/>
          </a:prstGeom>
          <a:noFill/>
          <a:ln w="9525" cmpd="sng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900" dirty="0" smtClean="0">
                <a:solidFill>
                  <a:srgbClr val="000000"/>
                </a:solidFill>
              </a:rPr>
              <a:t>ZAMAN</a:t>
            </a:r>
            <a:endParaRPr lang="tr-TR" sz="900" dirty="0">
              <a:solidFill>
                <a:srgbClr val="000000"/>
              </a:solidFill>
            </a:endParaRPr>
          </a:p>
        </p:txBody>
      </p:sp>
      <p:sp>
        <p:nvSpPr>
          <p:cNvPr id="76" name="57 Metin kutusu"/>
          <p:cNvSpPr txBox="1"/>
          <p:nvPr/>
        </p:nvSpPr>
        <p:spPr>
          <a:xfrm>
            <a:off x="721279" y="1686466"/>
            <a:ext cx="685009" cy="319175"/>
          </a:xfrm>
          <a:prstGeom prst="rect">
            <a:avLst/>
          </a:prstGeom>
          <a:noFill/>
          <a:ln w="9525" cmpd="sng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900" dirty="0">
                <a:solidFill>
                  <a:srgbClr val="000000"/>
                </a:solidFill>
              </a:rPr>
              <a:t>BASINÇ</a:t>
            </a:r>
          </a:p>
        </p:txBody>
      </p:sp>
      <p:sp>
        <p:nvSpPr>
          <p:cNvPr id="77" name="56 Metin kutusu"/>
          <p:cNvSpPr txBox="1"/>
          <p:nvPr/>
        </p:nvSpPr>
        <p:spPr>
          <a:xfrm>
            <a:off x="7771316" y="2939569"/>
            <a:ext cx="638355" cy="245724"/>
          </a:xfrm>
          <a:prstGeom prst="rect">
            <a:avLst/>
          </a:prstGeom>
          <a:noFill/>
          <a:ln w="9525" cmpd="sng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900" dirty="0" smtClean="0">
                <a:solidFill>
                  <a:srgbClr val="000000"/>
                </a:solidFill>
              </a:rPr>
              <a:t>ZAMAN</a:t>
            </a:r>
            <a:endParaRPr lang="tr-TR" sz="900" dirty="0">
              <a:solidFill>
                <a:srgbClr val="000000"/>
              </a:solidFill>
            </a:endParaRPr>
          </a:p>
        </p:txBody>
      </p:sp>
      <p:sp>
        <p:nvSpPr>
          <p:cNvPr id="78" name="57 Metin kutusu"/>
          <p:cNvSpPr txBox="1"/>
          <p:nvPr/>
        </p:nvSpPr>
        <p:spPr>
          <a:xfrm>
            <a:off x="4910841" y="1718093"/>
            <a:ext cx="685009" cy="319175"/>
          </a:xfrm>
          <a:prstGeom prst="rect">
            <a:avLst/>
          </a:prstGeom>
          <a:noFill/>
          <a:ln w="9525" cmpd="sng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900" dirty="0">
                <a:solidFill>
                  <a:srgbClr val="000000"/>
                </a:solidFill>
              </a:rPr>
              <a:t>BASINÇ</a:t>
            </a:r>
          </a:p>
        </p:txBody>
      </p:sp>
      <p:sp>
        <p:nvSpPr>
          <p:cNvPr id="79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GENLİĞE (ŞİDDETE) GÖRE </a:t>
            </a: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İŞİTME KAYBI 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5" name="44 Resim" descr="images22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6852" y="2033319"/>
            <a:ext cx="1186848" cy="5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" name="46 Resim" descr="ABT-Audi-R8_modifiye-modifye-modifiyeli-tuning-turing-araba-resimleri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2188" y="2117787"/>
            <a:ext cx="1188000" cy="5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9" name="Group 92"/>
          <p:cNvGrpSpPr>
            <a:grpSpLocks/>
          </p:cNvGrpSpPr>
          <p:nvPr/>
        </p:nvGrpSpPr>
        <p:grpSpPr bwMode="auto">
          <a:xfrm>
            <a:off x="4094995" y="5359240"/>
            <a:ext cx="2457450" cy="1248495"/>
            <a:chOff x="4008" y="2358"/>
            <a:chExt cx="1548" cy="906"/>
          </a:xfrm>
        </p:grpSpPr>
        <p:sp>
          <p:nvSpPr>
            <p:cNvPr id="50" name="Oval 43"/>
            <p:cNvSpPr>
              <a:spLocks noChangeArrowheads="1"/>
            </p:cNvSpPr>
            <p:nvPr/>
          </p:nvSpPr>
          <p:spPr bwMode="auto">
            <a:xfrm>
              <a:off x="5028" y="2402"/>
              <a:ext cx="376" cy="26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902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1" name="AutoShape 51"/>
            <p:cNvSpPr>
              <a:spLocks noChangeArrowheads="1"/>
            </p:cNvSpPr>
            <p:nvPr/>
          </p:nvSpPr>
          <p:spPr bwMode="auto">
            <a:xfrm>
              <a:off x="4008" y="2358"/>
              <a:ext cx="1548" cy="906"/>
            </a:xfrm>
            <a:prstGeom prst="foldedCorner">
              <a:avLst>
                <a:gd name="adj" fmla="val 9551"/>
              </a:avLst>
            </a:prstGeom>
            <a:gradFill rotWithShape="1">
              <a:gsLst>
                <a:gs pos="0">
                  <a:srgbClr val="FDEB03"/>
                </a:gs>
                <a:gs pos="100000">
                  <a:srgbClr val="FDEB03">
                    <a:gamma/>
                    <a:tint val="2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4044" y="2408"/>
              <a:ext cx="1483" cy="155"/>
            </a:xfrm>
            <a:prstGeom prst="rect">
              <a:avLst/>
            </a:prstGeom>
            <a:solidFill>
              <a:srgbClr val="FAC4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tr-TR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DİPNOT</a:t>
              </a:r>
              <a:endParaRPr lang="en-GB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4044" y="2632"/>
              <a:ext cx="1483" cy="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tr-TR" sz="14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Uçak, arabaya göre daha şiddetli ses üretir ve kulak için daha tehlikelidir.</a:t>
              </a:r>
            </a:p>
          </p:txBody>
        </p:sp>
        <p:sp>
          <p:nvSpPr>
            <p:cNvPr id="54" name="Oval 32"/>
            <p:cNvSpPr>
              <a:spLocks noChangeArrowheads="1"/>
            </p:cNvSpPr>
            <p:nvPr/>
          </p:nvSpPr>
          <p:spPr bwMode="auto">
            <a:xfrm>
              <a:off x="5252" y="2361"/>
              <a:ext cx="249" cy="287"/>
            </a:xfrm>
            <a:prstGeom prst="ellipse">
              <a:avLst/>
            </a:prstGeom>
            <a:gradFill rotWithShape="1">
              <a:gsLst>
                <a:gs pos="0">
                  <a:srgbClr val="ECECEC"/>
                </a:gs>
                <a:gs pos="100000">
                  <a:srgbClr val="B2B2B2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bg1"/>
              </a:solidFill>
              <a:round/>
              <a:headEnd/>
              <a:tailEnd/>
            </a:ln>
            <a:effectLst>
              <a:outerShdw dist="53882" dir="2700000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grpSp>
          <p:nvGrpSpPr>
            <p:cNvPr id="55" name="Group 87"/>
            <p:cNvGrpSpPr>
              <a:grpSpLocks/>
            </p:cNvGrpSpPr>
            <p:nvPr/>
          </p:nvGrpSpPr>
          <p:grpSpPr bwMode="auto">
            <a:xfrm>
              <a:off x="5325" y="2426"/>
              <a:ext cx="101" cy="167"/>
              <a:chOff x="6363" y="1672"/>
              <a:chExt cx="222" cy="365"/>
            </a:xfrm>
          </p:grpSpPr>
          <p:sp>
            <p:nvSpPr>
              <p:cNvPr id="56" name="Freeform 88"/>
              <p:cNvSpPr>
                <a:spLocks/>
              </p:cNvSpPr>
              <p:nvPr/>
            </p:nvSpPr>
            <p:spPr bwMode="gray">
              <a:xfrm>
                <a:off x="6363" y="1672"/>
                <a:ext cx="222" cy="276"/>
              </a:xfrm>
              <a:custGeom>
                <a:avLst/>
                <a:gdLst/>
                <a:ahLst/>
                <a:cxnLst>
                  <a:cxn ang="0">
                    <a:pos x="115" y="0"/>
                  </a:cxn>
                  <a:cxn ang="0">
                    <a:pos x="0" y="108"/>
                  </a:cxn>
                  <a:cxn ang="0">
                    <a:pos x="44" y="227"/>
                  </a:cxn>
                  <a:cxn ang="0">
                    <a:pos x="58" y="276"/>
                  </a:cxn>
                  <a:cxn ang="0">
                    <a:pos x="71" y="287"/>
                  </a:cxn>
                  <a:cxn ang="0">
                    <a:pos x="159" y="287"/>
                  </a:cxn>
                  <a:cxn ang="0">
                    <a:pos x="172" y="276"/>
                  </a:cxn>
                  <a:cxn ang="0">
                    <a:pos x="186" y="227"/>
                  </a:cxn>
                  <a:cxn ang="0">
                    <a:pos x="230" y="108"/>
                  </a:cxn>
                  <a:cxn ang="0">
                    <a:pos x="115" y="0"/>
                  </a:cxn>
                </a:cxnLst>
                <a:rect l="0" t="0" r="r" b="b"/>
                <a:pathLst>
                  <a:path w="230" h="287">
                    <a:moveTo>
                      <a:pt x="115" y="0"/>
                    </a:moveTo>
                    <a:cubicBezTo>
                      <a:pt x="51" y="0"/>
                      <a:pt x="0" y="49"/>
                      <a:pt x="0" y="108"/>
                    </a:cubicBezTo>
                    <a:cubicBezTo>
                      <a:pt x="0" y="146"/>
                      <a:pt x="25" y="185"/>
                      <a:pt x="44" y="227"/>
                    </a:cubicBezTo>
                    <a:cubicBezTo>
                      <a:pt x="58" y="276"/>
                      <a:pt x="58" y="276"/>
                      <a:pt x="58" y="276"/>
                    </a:cubicBezTo>
                    <a:cubicBezTo>
                      <a:pt x="58" y="282"/>
                      <a:pt x="64" y="287"/>
                      <a:pt x="71" y="287"/>
                    </a:cubicBezTo>
                    <a:cubicBezTo>
                      <a:pt x="159" y="287"/>
                      <a:pt x="159" y="287"/>
                      <a:pt x="159" y="287"/>
                    </a:cubicBezTo>
                    <a:cubicBezTo>
                      <a:pt x="166" y="287"/>
                      <a:pt x="172" y="282"/>
                      <a:pt x="172" y="276"/>
                    </a:cubicBezTo>
                    <a:cubicBezTo>
                      <a:pt x="186" y="227"/>
                      <a:pt x="186" y="227"/>
                      <a:pt x="186" y="227"/>
                    </a:cubicBezTo>
                    <a:cubicBezTo>
                      <a:pt x="205" y="185"/>
                      <a:pt x="230" y="146"/>
                      <a:pt x="230" y="108"/>
                    </a:cubicBezTo>
                    <a:cubicBezTo>
                      <a:pt x="230" y="49"/>
                      <a:pt x="179" y="0"/>
                      <a:pt x="11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99"/>
                  </a:gs>
                  <a:gs pos="100000">
                    <a:srgbClr val="FEA501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333333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gray">
              <a:xfrm>
                <a:off x="6418" y="1919"/>
                <a:ext cx="112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56"/>
                  </a:cxn>
                  <a:cxn ang="0">
                    <a:pos x="41" y="89"/>
                  </a:cxn>
                  <a:cxn ang="0">
                    <a:pos x="75" y="89"/>
                  </a:cxn>
                  <a:cxn ang="0">
                    <a:pos x="109" y="56"/>
                  </a:cxn>
                  <a:cxn ang="0">
                    <a:pos x="116" y="0"/>
                  </a:cxn>
                  <a:cxn ang="0">
                    <a:pos x="0" y="0"/>
                  </a:cxn>
                </a:cxnLst>
                <a:rect l="0" t="0" r="r" b="b"/>
                <a:pathLst>
                  <a:path w="116" h="89">
                    <a:moveTo>
                      <a:pt x="0" y="0"/>
                    </a:moveTo>
                    <a:cubicBezTo>
                      <a:pt x="0" y="0"/>
                      <a:pt x="6" y="53"/>
                      <a:pt x="7" y="56"/>
                    </a:cubicBezTo>
                    <a:cubicBezTo>
                      <a:pt x="8" y="59"/>
                      <a:pt x="29" y="89"/>
                      <a:pt x="41" y="89"/>
                    </a:cubicBezTo>
                    <a:cubicBezTo>
                      <a:pt x="75" y="89"/>
                      <a:pt x="75" y="89"/>
                      <a:pt x="75" y="89"/>
                    </a:cubicBezTo>
                    <a:cubicBezTo>
                      <a:pt x="87" y="89"/>
                      <a:pt x="108" y="59"/>
                      <a:pt x="109" y="56"/>
                    </a:cubicBezTo>
                    <a:cubicBezTo>
                      <a:pt x="109" y="53"/>
                      <a:pt x="116" y="0"/>
                      <a:pt x="11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  <a:effectLst>
                <a:outerShdw dist="35921" dir="2700000" algn="ctr" rotWithShape="0">
                  <a:srgbClr val="333333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Freeform 90"/>
              <p:cNvSpPr>
                <a:spLocks noEditPoints="1"/>
              </p:cNvSpPr>
              <p:nvPr/>
            </p:nvSpPr>
            <p:spPr bwMode="gray">
              <a:xfrm>
                <a:off x="6419" y="1973"/>
                <a:ext cx="108" cy="64"/>
              </a:xfrm>
              <a:custGeom>
                <a:avLst/>
                <a:gdLst>
                  <a:gd name="T0" fmla="*/ 0 w 112"/>
                  <a:gd name="T1" fmla="*/ 0 h 65"/>
                  <a:gd name="T2" fmla="*/ 1 w 112"/>
                  <a:gd name="T3" fmla="*/ 7 h 65"/>
                  <a:gd name="T4" fmla="*/ 112 w 112"/>
                  <a:gd name="T5" fmla="*/ 18 h 65"/>
                  <a:gd name="T6" fmla="*/ 112 w 112"/>
                  <a:gd name="T7" fmla="*/ 11 h 65"/>
                  <a:gd name="T8" fmla="*/ 0 w 112"/>
                  <a:gd name="T9" fmla="*/ 0 h 65"/>
                  <a:gd name="T10" fmla="*/ 4 w 112"/>
                  <a:gd name="T11" fmla="*/ 33 h 65"/>
                  <a:gd name="T12" fmla="*/ 108 w 112"/>
                  <a:gd name="T13" fmla="*/ 43 h 65"/>
                  <a:gd name="T14" fmla="*/ 109 w 112"/>
                  <a:gd name="T15" fmla="*/ 37 h 65"/>
                  <a:gd name="T16" fmla="*/ 4 w 112"/>
                  <a:gd name="T17" fmla="*/ 26 h 65"/>
                  <a:gd name="T18" fmla="*/ 4 w 112"/>
                  <a:gd name="T19" fmla="*/ 33 h 65"/>
                  <a:gd name="T20" fmla="*/ 14 w 112"/>
                  <a:gd name="T21" fmla="*/ 57 h 65"/>
                  <a:gd name="T22" fmla="*/ 93 w 112"/>
                  <a:gd name="T23" fmla="*/ 65 h 65"/>
                  <a:gd name="T24" fmla="*/ 98 w 112"/>
                  <a:gd name="T25" fmla="*/ 59 h 65"/>
                  <a:gd name="T26" fmla="*/ 9 w 112"/>
                  <a:gd name="T27" fmla="*/ 50 h 65"/>
                  <a:gd name="T28" fmla="*/ 14 w 112"/>
                  <a:gd name="T29" fmla="*/ 57 h 6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2"/>
                  <a:gd name="T46" fmla="*/ 0 h 65"/>
                  <a:gd name="T47" fmla="*/ 112 w 112"/>
                  <a:gd name="T48" fmla="*/ 65 h 6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2" h="65">
                    <a:moveTo>
                      <a:pt x="0" y="0"/>
                    </a:moveTo>
                    <a:cubicBezTo>
                      <a:pt x="0" y="2"/>
                      <a:pt x="1" y="5"/>
                      <a:pt x="1" y="7"/>
                    </a:cubicBezTo>
                    <a:cubicBezTo>
                      <a:pt x="112" y="18"/>
                      <a:pt x="112" y="18"/>
                      <a:pt x="112" y="18"/>
                    </a:cubicBezTo>
                    <a:cubicBezTo>
                      <a:pt x="112" y="16"/>
                      <a:pt x="112" y="13"/>
                      <a:pt x="112" y="11"/>
                    </a:cubicBezTo>
                    <a:lnTo>
                      <a:pt x="0" y="0"/>
                    </a:lnTo>
                    <a:close/>
                    <a:moveTo>
                      <a:pt x="4" y="33"/>
                    </a:moveTo>
                    <a:cubicBezTo>
                      <a:pt x="108" y="43"/>
                      <a:pt x="108" y="43"/>
                      <a:pt x="108" y="43"/>
                    </a:cubicBezTo>
                    <a:cubicBezTo>
                      <a:pt x="108" y="42"/>
                      <a:pt x="108" y="39"/>
                      <a:pt x="109" y="37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9"/>
                      <a:pt x="4" y="31"/>
                      <a:pt x="4" y="33"/>
                    </a:cubicBezTo>
                    <a:close/>
                    <a:moveTo>
                      <a:pt x="14" y="57"/>
                    </a:moveTo>
                    <a:cubicBezTo>
                      <a:pt x="93" y="65"/>
                      <a:pt x="93" y="65"/>
                      <a:pt x="93" y="65"/>
                    </a:cubicBezTo>
                    <a:cubicBezTo>
                      <a:pt x="95" y="63"/>
                      <a:pt x="97" y="61"/>
                      <a:pt x="98" y="59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11" y="52"/>
                      <a:pt x="12" y="54"/>
                      <a:pt x="14" y="57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Freeform 91"/>
              <p:cNvSpPr>
                <a:spLocks/>
              </p:cNvSpPr>
              <p:nvPr/>
            </p:nvSpPr>
            <p:spPr bwMode="gray">
              <a:xfrm>
                <a:off x="6379" y="1693"/>
                <a:ext cx="69" cy="83"/>
              </a:xfrm>
              <a:custGeom>
                <a:avLst/>
                <a:gdLst>
                  <a:gd name="T0" fmla="*/ 29 w 72"/>
                  <a:gd name="T1" fmla="*/ 72 h 86"/>
                  <a:gd name="T2" fmla="*/ 62 w 72"/>
                  <a:gd name="T3" fmla="*/ 24 h 86"/>
                  <a:gd name="T4" fmla="*/ 71 w 72"/>
                  <a:gd name="T5" fmla="*/ 10 h 86"/>
                  <a:gd name="T6" fmla="*/ 58 w 72"/>
                  <a:gd name="T7" fmla="*/ 1 h 86"/>
                  <a:gd name="T8" fmla="*/ 6 w 72"/>
                  <a:gd name="T9" fmla="*/ 76 h 86"/>
                  <a:gd name="T10" fmla="*/ 19 w 72"/>
                  <a:gd name="T11" fmla="*/ 85 h 86"/>
                  <a:gd name="T12" fmla="*/ 29 w 72"/>
                  <a:gd name="T13" fmla="*/ 72 h 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86"/>
                  <a:gd name="T23" fmla="*/ 72 w 72"/>
                  <a:gd name="T24" fmla="*/ 86 h 8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86">
                    <a:moveTo>
                      <a:pt x="29" y="72"/>
                    </a:moveTo>
                    <a:cubicBezTo>
                      <a:pt x="25" y="49"/>
                      <a:pt x="40" y="28"/>
                      <a:pt x="62" y="24"/>
                    </a:cubicBezTo>
                    <a:cubicBezTo>
                      <a:pt x="68" y="23"/>
                      <a:pt x="72" y="17"/>
                      <a:pt x="71" y="10"/>
                    </a:cubicBezTo>
                    <a:cubicBezTo>
                      <a:pt x="70" y="4"/>
                      <a:pt x="64" y="0"/>
                      <a:pt x="58" y="1"/>
                    </a:cubicBezTo>
                    <a:cubicBezTo>
                      <a:pt x="23" y="7"/>
                      <a:pt x="0" y="41"/>
                      <a:pt x="6" y="76"/>
                    </a:cubicBezTo>
                    <a:cubicBezTo>
                      <a:pt x="7" y="82"/>
                      <a:pt x="13" y="86"/>
                      <a:pt x="19" y="85"/>
                    </a:cubicBezTo>
                    <a:cubicBezTo>
                      <a:pt x="26" y="84"/>
                      <a:pt x="30" y="78"/>
                      <a:pt x="29" y="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59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6" name="65 Resim" descr="Düşük Freken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00" y="2724150"/>
            <a:ext cx="2657475" cy="657225"/>
          </a:xfrm>
          <a:prstGeom prst="rect">
            <a:avLst/>
          </a:prstGeom>
        </p:spPr>
      </p:pic>
      <p:pic>
        <p:nvPicPr>
          <p:cNvPr id="67" name="66 Resim" descr="Yüksek Genlikl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6312" y="2619375"/>
            <a:ext cx="2657475" cy="1009650"/>
          </a:xfrm>
          <a:prstGeom prst="rect">
            <a:avLst/>
          </a:prstGeom>
        </p:spPr>
      </p:pic>
      <p:cxnSp>
        <p:nvCxnSpPr>
          <p:cNvPr id="3" name="Düz Ok Bağlayıcısı 2"/>
          <p:cNvCxnSpPr/>
          <p:nvPr/>
        </p:nvCxnSpPr>
        <p:spPr>
          <a:xfrm flipH="1">
            <a:off x="1171575" y="2762250"/>
            <a:ext cx="9525" cy="288000"/>
          </a:xfrm>
          <a:prstGeom prst="straightConnector1">
            <a:avLst/>
          </a:prstGeom>
          <a:ln w="25400">
            <a:headEnd type="diamond"/>
            <a:tailEnd type="diamon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Düz Ok Bağlayıcısı 39"/>
          <p:cNvCxnSpPr/>
          <p:nvPr/>
        </p:nvCxnSpPr>
        <p:spPr>
          <a:xfrm flipH="1">
            <a:off x="5391150" y="2829852"/>
            <a:ext cx="9525" cy="180000"/>
          </a:xfrm>
          <a:prstGeom prst="straightConnector1">
            <a:avLst/>
          </a:prstGeom>
          <a:ln>
            <a:headEnd type="diamond"/>
            <a:tailEnd type="diamon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919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5 Grup"/>
          <p:cNvGrpSpPr/>
          <p:nvPr/>
        </p:nvGrpSpPr>
        <p:grpSpPr>
          <a:xfrm>
            <a:off x="750946" y="1633804"/>
            <a:ext cx="3363855" cy="2480987"/>
            <a:chOff x="0" y="0"/>
            <a:chExt cx="5778279" cy="3429000"/>
          </a:xfrm>
        </p:grpSpPr>
        <p:grpSp>
          <p:nvGrpSpPr>
            <p:cNvPr id="24" name="35 Grup"/>
            <p:cNvGrpSpPr/>
            <p:nvPr/>
          </p:nvGrpSpPr>
          <p:grpSpPr>
            <a:xfrm>
              <a:off x="367567" y="319456"/>
              <a:ext cx="4403296" cy="2902924"/>
              <a:chOff x="367566" y="319456"/>
              <a:chExt cx="4403297" cy="2902924"/>
            </a:xfrm>
          </p:grpSpPr>
          <p:cxnSp>
            <p:nvCxnSpPr>
              <p:cNvPr id="26" name="62 Düz Bağlayıcı"/>
              <p:cNvCxnSpPr/>
              <p:nvPr/>
            </p:nvCxnSpPr>
            <p:spPr>
              <a:xfrm>
                <a:off x="380281" y="2001614"/>
                <a:ext cx="439058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64 Düz Bağlayıcı"/>
              <p:cNvCxnSpPr/>
              <p:nvPr/>
            </p:nvCxnSpPr>
            <p:spPr>
              <a:xfrm rot="5400000">
                <a:off x="-1083896" y="1770918"/>
                <a:ext cx="290292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74 Dikdörtgen"/>
            <p:cNvSpPr/>
            <p:nvPr/>
          </p:nvSpPr>
          <p:spPr>
            <a:xfrm>
              <a:off x="0" y="0"/>
              <a:ext cx="5778279" cy="3429000"/>
            </a:xfrm>
            <a:prstGeom prst="rect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r-TR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1"/>
          <p:cNvSpPr>
            <a:spLocks noChangeArrowheads="1"/>
          </p:cNvSpPr>
          <p:nvPr/>
        </p:nvSpPr>
        <p:spPr bwMode="gray">
          <a:xfrm>
            <a:off x="734323" y="1193072"/>
            <a:ext cx="3360672" cy="418886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 anchorCtr="1"/>
          <a:lstStyle/>
          <a:p>
            <a:pPr algn="ctr" defTabSz="801688" eaLnBrk="0" hangingPunct="0">
              <a:defRPr/>
            </a:pPr>
            <a:endParaRPr lang="de-DE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gray">
          <a:xfrm>
            <a:off x="4932512" y="1190197"/>
            <a:ext cx="3360672" cy="418886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algn="ctr" defTabSz="801688" eaLnBrk="0" hangingPunct="0">
              <a:defRPr/>
            </a:pP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8" name="75 Grup"/>
          <p:cNvGrpSpPr/>
          <p:nvPr/>
        </p:nvGrpSpPr>
        <p:grpSpPr>
          <a:xfrm>
            <a:off x="4949135" y="1639555"/>
            <a:ext cx="3363855" cy="2483862"/>
            <a:chOff x="0" y="0"/>
            <a:chExt cx="5778279" cy="3429000"/>
          </a:xfrm>
        </p:grpSpPr>
        <p:grpSp>
          <p:nvGrpSpPr>
            <p:cNvPr id="42" name="35 Grup"/>
            <p:cNvGrpSpPr/>
            <p:nvPr/>
          </p:nvGrpSpPr>
          <p:grpSpPr>
            <a:xfrm>
              <a:off x="367570" y="345276"/>
              <a:ext cx="4588810" cy="2902925"/>
              <a:chOff x="367570" y="345276"/>
              <a:chExt cx="4588809" cy="2902924"/>
            </a:xfrm>
          </p:grpSpPr>
          <p:cxnSp>
            <p:nvCxnSpPr>
              <p:cNvPr id="44" name="62 Düz Bağlayıcı"/>
              <p:cNvCxnSpPr/>
              <p:nvPr/>
            </p:nvCxnSpPr>
            <p:spPr>
              <a:xfrm>
                <a:off x="380280" y="2027435"/>
                <a:ext cx="457609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64 Düz Bağlayıcı"/>
              <p:cNvCxnSpPr/>
              <p:nvPr/>
            </p:nvCxnSpPr>
            <p:spPr>
              <a:xfrm rot="5400000">
                <a:off x="-1083892" y="1796738"/>
                <a:ext cx="290292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74 Dikdörtgen"/>
            <p:cNvSpPr/>
            <p:nvPr/>
          </p:nvSpPr>
          <p:spPr>
            <a:xfrm>
              <a:off x="0" y="0"/>
              <a:ext cx="5778279" cy="3429000"/>
            </a:xfrm>
            <a:prstGeom prst="rect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r-TR">
                <a:solidFill>
                  <a:srgbClr val="FFFFFF"/>
                </a:solidFill>
              </a:endParaRPr>
            </a:p>
          </p:txBody>
        </p:sp>
      </p:grpSp>
      <p:sp>
        <p:nvSpPr>
          <p:cNvPr id="63" name="Rectangle 5"/>
          <p:cNvSpPr>
            <a:spLocks noChangeArrowheads="1"/>
          </p:cNvSpPr>
          <p:nvPr/>
        </p:nvSpPr>
        <p:spPr bwMode="gray">
          <a:xfrm>
            <a:off x="747317" y="4114190"/>
            <a:ext cx="3376800" cy="184270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108000" tIns="108000" rIns="144000" bIns="72000"/>
          <a:lstStyle/>
          <a:p>
            <a:pPr algn="ctr"/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Aynı sürede daha çok dalga üreten sesin frekansı daha yüksektir.</a:t>
            </a:r>
          </a:p>
          <a:p>
            <a:pPr algn="ctr"/>
            <a:r>
              <a:rPr lang="tr-TR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Kulağımız için yüksek frekanslı (ince-tiz) sesler, alçak frekanslı (kalın-pes) seslerden daha zararlıdır.</a:t>
            </a:r>
          </a:p>
          <a:p>
            <a:pPr algn="ctr"/>
            <a:endParaRPr lang="tr-TR" sz="16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" name="Rectangle 5"/>
          <p:cNvSpPr>
            <a:spLocks noChangeArrowheads="1"/>
          </p:cNvSpPr>
          <p:nvPr/>
        </p:nvSpPr>
        <p:spPr bwMode="gray">
          <a:xfrm>
            <a:off x="4939753" y="4114189"/>
            <a:ext cx="3376800" cy="184270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108000" tIns="108000" rIns="144000" bIns="72000"/>
          <a:lstStyle/>
          <a:p>
            <a:pPr algn="ctr"/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Aynı sürede daha az dalga üreten sesin frekansı daha düşüktür.</a:t>
            </a:r>
          </a:p>
          <a:p>
            <a:pPr algn="ctr"/>
            <a:endParaRPr lang="tr-TR" sz="16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8" name="62 Düz Bağlayıcı"/>
          <p:cNvCxnSpPr/>
          <p:nvPr/>
        </p:nvCxnSpPr>
        <p:spPr>
          <a:xfrm>
            <a:off x="236207" y="1086458"/>
            <a:ext cx="8532000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9" name="68 Resim" descr="Kedi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7697" y="2073560"/>
            <a:ext cx="1188000" cy="5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" name="70 Resim" descr="Ayı-1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19776" y="2124074"/>
            <a:ext cx="1188000" cy="5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3" name="72 Metin kutusu"/>
          <p:cNvSpPr txBox="1"/>
          <p:nvPr/>
        </p:nvSpPr>
        <p:spPr>
          <a:xfrm>
            <a:off x="759127" y="1250824"/>
            <a:ext cx="3303917" cy="310548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r>
              <a:rPr lang="tr-TR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YÜKSEK FREKANS (İnce-Tiz)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4" name="73 Metin kutusu"/>
          <p:cNvSpPr txBox="1"/>
          <p:nvPr/>
        </p:nvSpPr>
        <p:spPr>
          <a:xfrm>
            <a:off x="4942938" y="1242197"/>
            <a:ext cx="3495308" cy="310548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 defTabSz="801688" eaLnBrk="0" hangingPunct="0">
              <a:defRPr/>
            </a:pPr>
            <a:r>
              <a:rPr lang="tr-TR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DÜŞÜK FREKANS (Kalın-Pes-Bas)</a:t>
            </a:r>
            <a:endParaRPr lang="de-DE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5" name="56 Metin kutusu"/>
          <p:cNvSpPr txBox="1"/>
          <p:nvPr/>
        </p:nvSpPr>
        <p:spPr>
          <a:xfrm>
            <a:off x="3563967" y="2963294"/>
            <a:ext cx="638355" cy="245724"/>
          </a:xfrm>
          <a:prstGeom prst="rect">
            <a:avLst/>
          </a:prstGeom>
          <a:noFill/>
          <a:ln w="9525" cmpd="sng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900" dirty="0" smtClean="0">
                <a:solidFill>
                  <a:srgbClr val="000000"/>
                </a:solidFill>
              </a:rPr>
              <a:t>ZAMAN</a:t>
            </a:r>
            <a:endParaRPr lang="tr-TR" sz="900" dirty="0">
              <a:solidFill>
                <a:srgbClr val="000000"/>
              </a:solidFill>
            </a:endParaRPr>
          </a:p>
        </p:txBody>
      </p:sp>
      <p:sp>
        <p:nvSpPr>
          <p:cNvPr id="76" name="57 Metin kutusu"/>
          <p:cNvSpPr txBox="1"/>
          <p:nvPr/>
        </p:nvSpPr>
        <p:spPr>
          <a:xfrm>
            <a:off x="721279" y="1686466"/>
            <a:ext cx="685009" cy="319175"/>
          </a:xfrm>
          <a:prstGeom prst="rect">
            <a:avLst/>
          </a:prstGeom>
          <a:noFill/>
          <a:ln w="9525" cmpd="sng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900" dirty="0">
                <a:solidFill>
                  <a:srgbClr val="000000"/>
                </a:solidFill>
              </a:rPr>
              <a:t>BASINÇ</a:t>
            </a:r>
          </a:p>
        </p:txBody>
      </p:sp>
      <p:sp>
        <p:nvSpPr>
          <p:cNvPr id="77" name="56 Metin kutusu"/>
          <p:cNvSpPr txBox="1"/>
          <p:nvPr/>
        </p:nvSpPr>
        <p:spPr>
          <a:xfrm>
            <a:off x="7799891" y="2958619"/>
            <a:ext cx="638355" cy="245724"/>
          </a:xfrm>
          <a:prstGeom prst="rect">
            <a:avLst/>
          </a:prstGeom>
          <a:noFill/>
          <a:ln w="9525" cmpd="sng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900" dirty="0" smtClean="0">
                <a:solidFill>
                  <a:srgbClr val="000000"/>
                </a:solidFill>
              </a:rPr>
              <a:t>ZAMAN</a:t>
            </a:r>
            <a:endParaRPr lang="tr-TR" sz="900" dirty="0">
              <a:solidFill>
                <a:srgbClr val="000000"/>
              </a:solidFill>
            </a:endParaRPr>
          </a:p>
        </p:txBody>
      </p:sp>
      <p:sp>
        <p:nvSpPr>
          <p:cNvPr id="78" name="57 Metin kutusu"/>
          <p:cNvSpPr txBox="1"/>
          <p:nvPr/>
        </p:nvSpPr>
        <p:spPr>
          <a:xfrm>
            <a:off x="4910841" y="1718093"/>
            <a:ext cx="685009" cy="319175"/>
          </a:xfrm>
          <a:prstGeom prst="rect">
            <a:avLst/>
          </a:prstGeom>
          <a:noFill/>
          <a:ln w="9525" cmpd="sng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900" dirty="0">
                <a:solidFill>
                  <a:srgbClr val="000000"/>
                </a:solidFill>
              </a:rPr>
              <a:t>BASINÇ</a:t>
            </a:r>
          </a:p>
        </p:txBody>
      </p:sp>
      <p:sp>
        <p:nvSpPr>
          <p:cNvPr id="79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FREKANSA GÖRE İŞİTME KAYBI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6" name="Group 92"/>
          <p:cNvGrpSpPr>
            <a:grpSpLocks/>
          </p:cNvGrpSpPr>
          <p:nvPr/>
        </p:nvGrpSpPr>
        <p:grpSpPr bwMode="auto">
          <a:xfrm>
            <a:off x="4114801" y="5496216"/>
            <a:ext cx="2457450" cy="1248495"/>
            <a:chOff x="4008" y="2358"/>
            <a:chExt cx="1548" cy="906"/>
          </a:xfrm>
        </p:grpSpPr>
        <p:sp>
          <p:nvSpPr>
            <p:cNvPr id="87" name="Oval 43"/>
            <p:cNvSpPr>
              <a:spLocks noChangeArrowheads="1"/>
            </p:cNvSpPr>
            <p:nvPr/>
          </p:nvSpPr>
          <p:spPr bwMode="auto">
            <a:xfrm>
              <a:off x="5028" y="2402"/>
              <a:ext cx="376" cy="26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902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88" name="AutoShape 51"/>
            <p:cNvSpPr>
              <a:spLocks noChangeArrowheads="1"/>
            </p:cNvSpPr>
            <p:nvPr/>
          </p:nvSpPr>
          <p:spPr bwMode="auto">
            <a:xfrm>
              <a:off x="4008" y="2358"/>
              <a:ext cx="1548" cy="906"/>
            </a:xfrm>
            <a:prstGeom prst="foldedCorner">
              <a:avLst>
                <a:gd name="adj" fmla="val 9551"/>
              </a:avLst>
            </a:prstGeom>
            <a:gradFill rotWithShape="1">
              <a:gsLst>
                <a:gs pos="0">
                  <a:srgbClr val="FDEB03"/>
                </a:gs>
                <a:gs pos="100000">
                  <a:srgbClr val="FDEB03">
                    <a:gamma/>
                    <a:tint val="2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89" name="Rectangle 52"/>
            <p:cNvSpPr>
              <a:spLocks noChangeArrowheads="1"/>
            </p:cNvSpPr>
            <p:nvPr/>
          </p:nvSpPr>
          <p:spPr bwMode="auto">
            <a:xfrm>
              <a:off x="4044" y="2408"/>
              <a:ext cx="1483" cy="155"/>
            </a:xfrm>
            <a:prstGeom prst="rect">
              <a:avLst/>
            </a:prstGeom>
            <a:solidFill>
              <a:srgbClr val="FAC4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tr-TR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DİPNOT</a:t>
              </a:r>
              <a:endParaRPr lang="en-GB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90" name="Rectangle 52"/>
            <p:cNvSpPr>
              <a:spLocks noChangeArrowheads="1"/>
            </p:cNvSpPr>
            <p:nvPr/>
          </p:nvSpPr>
          <p:spPr bwMode="auto">
            <a:xfrm>
              <a:off x="4044" y="2632"/>
              <a:ext cx="1483" cy="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tr-TR" sz="14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Kedi, ayıya göre daha yüksek frekanslı ses üretir ve insan kulağı için daha tehlikelidir.</a:t>
              </a:r>
            </a:p>
          </p:txBody>
        </p:sp>
        <p:sp>
          <p:nvSpPr>
            <p:cNvPr id="91" name="Oval 32"/>
            <p:cNvSpPr>
              <a:spLocks noChangeArrowheads="1"/>
            </p:cNvSpPr>
            <p:nvPr/>
          </p:nvSpPr>
          <p:spPr bwMode="auto">
            <a:xfrm>
              <a:off x="5252" y="2361"/>
              <a:ext cx="249" cy="287"/>
            </a:xfrm>
            <a:prstGeom prst="ellipse">
              <a:avLst/>
            </a:prstGeom>
            <a:gradFill rotWithShape="1">
              <a:gsLst>
                <a:gs pos="0">
                  <a:srgbClr val="ECECEC"/>
                </a:gs>
                <a:gs pos="100000">
                  <a:srgbClr val="B2B2B2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bg1"/>
              </a:solidFill>
              <a:round/>
              <a:headEnd/>
              <a:tailEnd/>
            </a:ln>
            <a:effectLst>
              <a:outerShdw dist="53882" dir="2700000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grpSp>
          <p:nvGrpSpPr>
            <p:cNvPr id="92" name="Group 87"/>
            <p:cNvGrpSpPr>
              <a:grpSpLocks/>
            </p:cNvGrpSpPr>
            <p:nvPr/>
          </p:nvGrpSpPr>
          <p:grpSpPr bwMode="auto">
            <a:xfrm>
              <a:off x="5325" y="2421"/>
              <a:ext cx="101" cy="166"/>
              <a:chOff x="6363" y="1672"/>
              <a:chExt cx="222" cy="365"/>
            </a:xfrm>
          </p:grpSpPr>
          <p:sp>
            <p:nvSpPr>
              <p:cNvPr id="93" name="Freeform 88"/>
              <p:cNvSpPr>
                <a:spLocks/>
              </p:cNvSpPr>
              <p:nvPr/>
            </p:nvSpPr>
            <p:spPr bwMode="gray">
              <a:xfrm>
                <a:off x="6363" y="1672"/>
                <a:ext cx="222" cy="276"/>
              </a:xfrm>
              <a:custGeom>
                <a:avLst/>
                <a:gdLst/>
                <a:ahLst/>
                <a:cxnLst>
                  <a:cxn ang="0">
                    <a:pos x="115" y="0"/>
                  </a:cxn>
                  <a:cxn ang="0">
                    <a:pos x="0" y="108"/>
                  </a:cxn>
                  <a:cxn ang="0">
                    <a:pos x="44" y="227"/>
                  </a:cxn>
                  <a:cxn ang="0">
                    <a:pos x="58" y="276"/>
                  </a:cxn>
                  <a:cxn ang="0">
                    <a:pos x="71" y="287"/>
                  </a:cxn>
                  <a:cxn ang="0">
                    <a:pos x="159" y="287"/>
                  </a:cxn>
                  <a:cxn ang="0">
                    <a:pos x="172" y="276"/>
                  </a:cxn>
                  <a:cxn ang="0">
                    <a:pos x="186" y="227"/>
                  </a:cxn>
                  <a:cxn ang="0">
                    <a:pos x="230" y="108"/>
                  </a:cxn>
                  <a:cxn ang="0">
                    <a:pos x="115" y="0"/>
                  </a:cxn>
                </a:cxnLst>
                <a:rect l="0" t="0" r="r" b="b"/>
                <a:pathLst>
                  <a:path w="230" h="287">
                    <a:moveTo>
                      <a:pt x="115" y="0"/>
                    </a:moveTo>
                    <a:cubicBezTo>
                      <a:pt x="51" y="0"/>
                      <a:pt x="0" y="49"/>
                      <a:pt x="0" y="108"/>
                    </a:cubicBezTo>
                    <a:cubicBezTo>
                      <a:pt x="0" y="146"/>
                      <a:pt x="25" y="185"/>
                      <a:pt x="44" y="227"/>
                    </a:cubicBezTo>
                    <a:cubicBezTo>
                      <a:pt x="58" y="276"/>
                      <a:pt x="58" y="276"/>
                      <a:pt x="58" y="276"/>
                    </a:cubicBezTo>
                    <a:cubicBezTo>
                      <a:pt x="58" y="282"/>
                      <a:pt x="64" y="287"/>
                      <a:pt x="71" y="287"/>
                    </a:cubicBezTo>
                    <a:cubicBezTo>
                      <a:pt x="159" y="287"/>
                      <a:pt x="159" y="287"/>
                      <a:pt x="159" y="287"/>
                    </a:cubicBezTo>
                    <a:cubicBezTo>
                      <a:pt x="166" y="287"/>
                      <a:pt x="172" y="282"/>
                      <a:pt x="172" y="276"/>
                    </a:cubicBezTo>
                    <a:cubicBezTo>
                      <a:pt x="186" y="227"/>
                      <a:pt x="186" y="227"/>
                      <a:pt x="186" y="227"/>
                    </a:cubicBezTo>
                    <a:cubicBezTo>
                      <a:pt x="205" y="185"/>
                      <a:pt x="230" y="146"/>
                      <a:pt x="230" y="108"/>
                    </a:cubicBezTo>
                    <a:cubicBezTo>
                      <a:pt x="230" y="49"/>
                      <a:pt x="179" y="0"/>
                      <a:pt x="11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99"/>
                  </a:gs>
                  <a:gs pos="100000">
                    <a:srgbClr val="FEA501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333333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4" name="Freeform 89"/>
              <p:cNvSpPr>
                <a:spLocks/>
              </p:cNvSpPr>
              <p:nvPr/>
            </p:nvSpPr>
            <p:spPr bwMode="gray">
              <a:xfrm>
                <a:off x="6418" y="1919"/>
                <a:ext cx="112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56"/>
                  </a:cxn>
                  <a:cxn ang="0">
                    <a:pos x="41" y="89"/>
                  </a:cxn>
                  <a:cxn ang="0">
                    <a:pos x="75" y="89"/>
                  </a:cxn>
                  <a:cxn ang="0">
                    <a:pos x="109" y="56"/>
                  </a:cxn>
                  <a:cxn ang="0">
                    <a:pos x="116" y="0"/>
                  </a:cxn>
                  <a:cxn ang="0">
                    <a:pos x="0" y="0"/>
                  </a:cxn>
                </a:cxnLst>
                <a:rect l="0" t="0" r="r" b="b"/>
                <a:pathLst>
                  <a:path w="116" h="89">
                    <a:moveTo>
                      <a:pt x="0" y="0"/>
                    </a:moveTo>
                    <a:cubicBezTo>
                      <a:pt x="0" y="0"/>
                      <a:pt x="6" y="53"/>
                      <a:pt x="7" y="56"/>
                    </a:cubicBezTo>
                    <a:cubicBezTo>
                      <a:pt x="8" y="59"/>
                      <a:pt x="29" y="89"/>
                      <a:pt x="41" y="89"/>
                    </a:cubicBezTo>
                    <a:cubicBezTo>
                      <a:pt x="75" y="89"/>
                      <a:pt x="75" y="89"/>
                      <a:pt x="75" y="89"/>
                    </a:cubicBezTo>
                    <a:cubicBezTo>
                      <a:pt x="87" y="89"/>
                      <a:pt x="108" y="59"/>
                      <a:pt x="109" y="56"/>
                    </a:cubicBezTo>
                    <a:cubicBezTo>
                      <a:pt x="109" y="53"/>
                      <a:pt x="116" y="0"/>
                      <a:pt x="11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  <a:effectLst>
                <a:outerShdw dist="35921" dir="2700000" algn="ctr" rotWithShape="0">
                  <a:srgbClr val="333333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tr-TR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5" name="Freeform 90"/>
              <p:cNvSpPr>
                <a:spLocks noEditPoints="1"/>
              </p:cNvSpPr>
              <p:nvPr/>
            </p:nvSpPr>
            <p:spPr bwMode="gray">
              <a:xfrm>
                <a:off x="6419" y="1973"/>
                <a:ext cx="108" cy="64"/>
              </a:xfrm>
              <a:custGeom>
                <a:avLst/>
                <a:gdLst>
                  <a:gd name="T0" fmla="*/ 0 w 112"/>
                  <a:gd name="T1" fmla="*/ 0 h 65"/>
                  <a:gd name="T2" fmla="*/ 1 w 112"/>
                  <a:gd name="T3" fmla="*/ 7 h 65"/>
                  <a:gd name="T4" fmla="*/ 112 w 112"/>
                  <a:gd name="T5" fmla="*/ 18 h 65"/>
                  <a:gd name="T6" fmla="*/ 112 w 112"/>
                  <a:gd name="T7" fmla="*/ 11 h 65"/>
                  <a:gd name="T8" fmla="*/ 0 w 112"/>
                  <a:gd name="T9" fmla="*/ 0 h 65"/>
                  <a:gd name="T10" fmla="*/ 4 w 112"/>
                  <a:gd name="T11" fmla="*/ 33 h 65"/>
                  <a:gd name="T12" fmla="*/ 108 w 112"/>
                  <a:gd name="T13" fmla="*/ 43 h 65"/>
                  <a:gd name="T14" fmla="*/ 109 w 112"/>
                  <a:gd name="T15" fmla="*/ 37 h 65"/>
                  <a:gd name="T16" fmla="*/ 4 w 112"/>
                  <a:gd name="T17" fmla="*/ 26 h 65"/>
                  <a:gd name="T18" fmla="*/ 4 w 112"/>
                  <a:gd name="T19" fmla="*/ 33 h 65"/>
                  <a:gd name="T20" fmla="*/ 14 w 112"/>
                  <a:gd name="T21" fmla="*/ 57 h 65"/>
                  <a:gd name="T22" fmla="*/ 93 w 112"/>
                  <a:gd name="T23" fmla="*/ 65 h 65"/>
                  <a:gd name="T24" fmla="*/ 98 w 112"/>
                  <a:gd name="T25" fmla="*/ 59 h 65"/>
                  <a:gd name="T26" fmla="*/ 9 w 112"/>
                  <a:gd name="T27" fmla="*/ 50 h 65"/>
                  <a:gd name="T28" fmla="*/ 14 w 112"/>
                  <a:gd name="T29" fmla="*/ 57 h 6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2"/>
                  <a:gd name="T46" fmla="*/ 0 h 65"/>
                  <a:gd name="T47" fmla="*/ 112 w 112"/>
                  <a:gd name="T48" fmla="*/ 65 h 6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2" h="65">
                    <a:moveTo>
                      <a:pt x="0" y="0"/>
                    </a:moveTo>
                    <a:cubicBezTo>
                      <a:pt x="0" y="2"/>
                      <a:pt x="1" y="5"/>
                      <a:pt x="1" y="7"/>
                    </a:cubicBezTo>
                    <a:cubicBezTo>
                      <a:pt x="112" y="18"/>
                      <a:pt x="112" y="18"/>
                      <a:pt x="112" y="18"/>
                    </a:cubicBezTo>
                    <a:cubicBezTo>
                      <a:pt x="112" y="16"/>
                      <a:pt x="112" y="13"/>
                      <a:pt x="112" y="11"/>
                    </a:cubicBezTo>
                    <a:lnTo>
                      <a:pt x="0" y="0"/>
                    </a:lnTo>
                    <a:close/>
                    <a:moveTo>
                      <a:pt x="4" y="33"/>
                    </a:moveTo>
                    <a:cubicBezTo>
                      <a:pt x="108" y="43"/>
                      <a:pt x="108" y="43"/>
                      <a:pt x="108" y="43"/>
                    </a:cubicBezTo>
                    <a:cubicBezTo>
                      <a:pt x="108" y="42"/>
                      <a:pt x="108" y="39"/>
                      <a:pt x="109" y="37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9"/>
                      <a:pt x="4" y="31"/>
                      <a:pt x="4" y="33"/>
                    </a:cubicBezTo>
                    <a:close/>
                    <a:moveTo>
                      <a:pt x="14" y="57"/>
                    </a:moveTo>
                    <a:cubicBezTo>
                      <a:pt x="93" y="65"/>
                      <a:pt x="93" y="65"/>
                      <a:pt x="93" y="65"/>
                    </a:cubicBezTo>
                    <a:cubicBezTo>
                      <a:pt x="95" y="63"/>
                      <a:pt x="97" y="61"/>
                      <a:pt x="98" y="59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11" y="52"/>
                      <a:pt x="12" y="54"/>
                      <a:pt x="14" y="57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Freeform 91"/>
              <p:cNvSpPr>
                <a:spLocks/>
              </p:cNvSpPr>
              <p:nvPr/>
            </p:nvSpPr>
            <p:spPr bwMode="gray">
              <a:xfrm>
                <a:off x="6379" y="1693"/>
                <a:ext cx="69" cy="83"/>
              </a:xfrm>
              <a:custGeom>
                <a:avLst/>
                <a:gdLst>
                  <a:gd name="T0" fmla="*/ 29 w 72"/>
                  <a:gd name="T1" fmla="*/ 72 h 86"/>
                  <a:gd name="T2" fmla="*/ 62 w 72"/>
                  <a:gd name="T3" fmla="*/ 24 h 86"/>
                  <a:gd name="T4" fmla="*/ 71 w 72"/>
                  <a:gd name="T5" fmla="*/ 10 h 86"/>
                  <a:gd name="T6" fmla="*/ 58 w 72"/>
                  <a:gd name="T7" fmla="*/ 1 h 86"/>
                  <a:gd name="T8" fmla="*/ 6 w 72"/>
                  <a:gd name="T9" fmla="*/ 76 h 86"/>
                  <a:gd name="T10" fmla="*/ 19 w 72"/>
                  <a:gd name="T11" fmla="*/ 85 h 86"/>
                  <a:gd name="T12" fmla="*/ 29 w 72"/>
                  <a:gd name="T13" fmla="*/ 72 h 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86"/>
                  <a:gd name="T23" fmla="*/ 72 w 72"/>
                  <a:gd name="T24" fmla="*/ 86 h 8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86">
                    <a:moveTo>
                      <a:pt x="29" y="72"/>
                    </a:moveTo>
                    <a:cubicBezTo>
                      <a:pt x="25" y="49"/>
                      <a:pt x="40" y="28"/>
                      <a:pt x="62" y="24"/>
                    </a:cubicBezTo>
                    <a:cubicBezTo>
                      <a:pt x="68" y="23"/>
                      <a:pt x="72" y="17"/>
                      <a:pt x="71" y="10"/>
                    </a:cubicBezTo>
                    <a:cubicBezTo>
                      <a:pt x="70" y="4"/>
                      <a:pt x="64" y="0"/>
                      <a:pt x="58" y="1"/>
                    </a:cubicBezTo>
                    <a:cubicBezTo>
                      <a:pt x="23" y="7"/>
                      <a:pt x="0" y="41"/>
                      <a:pt x="6" y="76"/>
                    </a:cubicBezTo>
                    <a:cubicBezTo>
                      <a:pt x="7" y="82"/>
                      <a:pt x="13" y="86"/>
                      <a:pt x="19" y="85"/>
                    </a:cubicBezTo>
                    <a:cubicBezTo>
                      <a:pt x="26" y="84"/>
                      <a:pt x="30" y="78"/>
                      <a:pt x="29" y="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9" name="48 Resim" descr="Düşük Freka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72076" y="2719387"/>
            <a:ext cx="2695574" cy="733425"/>
          </a:xfrm>
          <a:prstGeom prst="rect">
            <a:avLst/>
          </a:prstGeom>
        </p:spPr>
      </p:pic>
      <p:pic>
        <p:nvPicPr>
          <p:cNvPr id="50" name="49 Resim" descr="YüksekFrekan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1074" y="2652712"/>
            <a:ext cx="2647951" cy="790575"/>
          </a:xfrm>
          <a:prstGeom prst="rect">
            <a:avLst/>
          </a:prstGeom>
        </p:spPr>
      </p:pic>
      <p:cxnSp>
        <p:nvCxnSpPr>
          <p:cNvPr id="3" name="Düz Ok Bağlayıcısı 2"/>
          <p:cNvCxnSpPr/>
          <p:nvPr/>
        </p:nvCxnSpPr>
        <p:spPr>
          <a:xfrm>
            <a:off x="999006" y="3529012"/>
            <a:ext cx="2628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Düz Ok Bağlayıcısı 42"/>
          <p:cNvCxnSpPr/>
          <p:nvPr/>
        </p:nvCxnSpPr>
        <p:spPr>
          <a:xfrm>
            <a:off x="5205863" y="3529012"/>
            <a:ext cx="2628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Metin kutusu 3"/>
          <p:cNvSpPr txBox="1"/>
          <p:nvPr/>
        </p:nvSpPr>
        <p:spPr>
          <a:xfrm>
            <a:off x="1662922" y="3505200"/>
            <a:ext cx="1356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 Dalga/Saniye</a:t>
            </a:r>
            <a:endParaRPr lang="tr-TR" sz="1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Metin kutusu 44"/>
          <p:cNvSpPr txBox="1"/>
          <p:nvPr/>
        </p:nvSpPr>
        <p:spPr>
          <a:xfrm>
            <a:off x="5841611" y="3500437"/>
            <a:ext cx="1356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 Dalga/Saniye</a:t>
            </a:r>
            <a:endParaRPr lang="tr-TR" sz="1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0177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8472065"/>
              </p:ext>
            </p:extLst>
          </p:nvPr>
        </p:nvGraphicFramePr>
        <p:xfrm>
          <a:off x="136525" y="1109663"/>
          <a:ext cx="8833850" cy="481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MARUZİYET SÜRESİNE GÖRE İŞİTME KAYBI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203222" y="931307"/>
            <a:ext cx="78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latin typeface="Cambria" pitchFamily="18" charset="0"/>
              </a:rPr>
              <a:t>dB</a:t>
            </a:r>
            <a:endParaRPr lang="tr-TR" sz="2400" b="1" dirty="0">
              <a:latin typeface="Cambria" pitchFamily="18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8562691" y="5288518"/>
            <a:ext cx="781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latin typeface="Cambria" pitchFamily="18" charset="0"/>
              </a:rPr>
              <a:t>Yıl</a:t>
            </a:r>
            <a:endParaRPr lang="tr-TR" sz="2000" b="1" dirty="0">
              <a:latin typeface="Cambria" pitchFamily="18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2470535" y="5657850"/>
            <a:ext cx="4568440" cy="369332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i="1" dirty="0" smtClean="0">
                <a:latin typeface="Calibri" pitchFamily="34" charset="0"/>
                <a:cs typeface="Calibri" pitchFamily="34" charset="0"/>
              </a:rPr>
              <a:t>Maruziyet süresi arttıkça işitme kaybı da artar</a:t>
            </a:r>
            <a:endParaRPr lang="tr-TR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581650" y="2276474"/>
            <a:ext cx="252000" cy="252000"/>
          </a:xfrm>
          <a:prstGeom prst="ellipse">
            <a:avLst/>
          </a:prstGeom>
          <a:noFill/>
          <a:ln w="317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val 12"/>
          <p:cNvSpPr/>
          <p:nvPr/>
        </p:nvSpPr>
        <p:spPr>
          <a:xfrm>
            <a:off x="5581650" y="3428999"/>
            <a:ext cx="252000" cy="252000"/>
          </a:xfrm>
          <a:prstGeom prst="ellipse">
            <a:avLst/>
          </a:prstGeom>
          <a:noFill/>
          <a:ln w="317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val 13"/>
          <p:cNvSpPr/>
          <p:nvPr/>
        </p:nvSpPr>
        <p:spPr>
          <a:xfrm>
            <a:off x="5581650" y="4552949"/>
            <a:ext cx="252000" cy="252000"/>
          </a:xfrm>
          <a:prstGeom prst="ellipse">
            <a:avLst/>
          </a:prstGeom>
          <a:noFill/>
          <a:ln w="317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6518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YAŞA GÖRE İŞİTME KAYBI </a:t>
            </a:r>
          </a:p>
        </p:txBody>
      </p:sp>
      <p:pic>
        <p:nvPicPr>
          <p:cNvPr id="12" name="Resim 11" descr="image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385" y="1400175"/>
            <a:ext cx="4257737" cy="3168000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</p:pic>
      <p:sp>
        <p:nvSpPr>
          <p:cNvPr id="8" name="Rectangle 11"/>
          <p:cNvSpPr>
            <a:spLocks noChangeArrowheads="1"/>
          </p:cNvSpPr>
          <p:nvPr/>
        </p:nvSpPr>
        <p:spPr bwMode="gray">
          <a:xfrm>
            <a:off x="44928" y="1058863"/>
            <a:ext cx="9036320" cy="301235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YAŞ-İŞİTME KAYBI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gray">
          <a:xfrm>
            <a:off x="44928" y="1378775"/>
            <a:ext cx="4666966" cy="317987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</a:t>
            </a:r>
            <a:endParaRPr lang="tr-TR" sz="8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Yaş ilerledikçe fizyolojik işitme kaybında artış görülür. Odyometrik ölçümlerde 40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yaşından sonraki her 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 yaş </a:t>
            </a:r>
            <a:r>
              <a:rPr lang="tr-T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için 0,5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dB düşme fizyolojik olarak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hesaplanır.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Yaş ilerledikçe gürültüye bağlı işitme kaybında artış olur.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</a:t>
            </a:r>
          </a:p>
        </p:txBody>
      </p:sp>
      <p:grpSp>
        <p:nvGrpSpPr>
          <p:cNvPr id="10" name="Grup 9"/>
          <p:cNvGrpSpPr/>
          <p:nvPr/>
        </p:nvGrpSpPr>
        <p:grpSpPr>
          <a:xfrm>
            <a:off x="1661569" y="4641264"/>
            <a:ext cx="6268563" cy="1828547"/>
            <a:chOff x="2771883" y="3438075"/>
            <a:chExt cx="5861843" cy="1806822"/>
          </a:xfrm>
        </p:grpSpPr>
        <p:grpSp>
          <p:nvGrpSpPr>
            <p:cNvPr id="11" name="Grup 10"/>
            <p:cNvGrpSpPr/>
            <p:nvPr/>
          </p:nvGrpSpPr>
          <p:grpSpPr>
            <a:xfrm>
              <a:off x="2771883" y="3438075"/>
              <a:ext cx="5861843" cy="1806822"/>
              <a:chOff x="2990958" y="3459162"/>
              <a:chExt cx="5861843" cy="1806822"/>
            </a:xfrm>
          </p:grpSpPr>
          <p:pic>
            <p:nvPicPr>
              <p:cNvPr id="14" name="Picture 2" descr="D:\DOKTOR\1-ISTANBULUZMAN\1-EĞİTİM KURUMU\1. İstanbuluzman\2-RESİMLER\Meslekler\provider3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0958" y="3471983"/>
                <a:ext cx="1492807" cy="16104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3" descr="D:\DOKTOR\1-ISTANBULUZMAN\1-EĞİTİM KURUMU\1. İstanbuluzman\2-RESİMLER\Meslekler\steven-spielberg-icon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967132" y="3459162"/>
                <a:ext cx="1885669" cy="18068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3" name="Dirsek Bağlayıcısı 12"/>
            <p:cNvCxnSpPr/>
            <p:nvPr/>
          </p:nvCxnSpPr>
          <p:spPr>
            <a:xfrm>
              <a:off x="3783338" y="3981845"/>
              <a:ext cx="3589684" cy="142481"/>
            </a:xfrm>
            <a:prstGeom prst="bentConnector3">
              <a:avLst>
                <a:gd name="adj1" fmla="val 51124"/>
              </a:avLst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Dikdörtgen 15"/>
          <p:cNvSpPr/>
          <p:nvPr/>
        </p:nvSpPr>
        <p:spPr>
          <a:xfrm>
            <a:off x="2733046" y="4925927"/>
            <a:ext cx="19988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400" i="1" dirty="0" smtClean="0">
                <a:latin typeface="Calibri" pitchFamily="34" charset="0"/>
                <a:cs typeface="Calibri" pitchFamily="34" charset="0"/>
              </a:rPr>
              <a:t>1-) Gürültüye Bağlı Kayıp</a:t>
            </a:r>
            <a:endParaRPr lang="tr-TR" sz="1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kdörtgen 17"/>
          <p:cNvSpPr/>
          <p:nvPr/>
        </p:nvSpPr>
        <p:spPr>
          <a:xfrm>
            <a:off x="4746398" y="5062493"/>
            <a:ext cx="16405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400" i="1" dirty="0" smtClean="0">
                <a:latin typeface="Calibri" pitchFamily="34" charset="0"/>
                <a:cs typeface="Calibri" pitchFamily="34" charset="0"/>
              </a:rPr>
              <a:t>2-) Fizyolojik Kayıp</a:t>
            </a:r>
            <a:endParaRPr lang="tr-TR" sz="1400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610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4"/>
          <p:cNvSpPr>
            <a:spLocks noChangeArrowheads="1"/>
          </p:cNvSpPr>
          <p:nvPr/>
        </p:nvSpPr>
        <p:spPr bwMode="auto">
          <a:xfrm>
            <a:off x="690562" y="3486150"/>
            <a:ext cx="7762875" cy="25241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110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Fiziksel Risk </a:t>
            </a:r>
          </a:p>
          <a:p>
            <a:pPr algn="ctr"/>
            <a:r>
              <a:rPr lang="tr-TR" sz="110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Etkenleri?</a:t>
            </a:r>
            <a:endParaRPr lang="tr-TR" sz="110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D:\DOKTOR\9-ISTUZMAN\1-EĞİTİM KURUMU\1. İstanbuluzman\Z.Resim-İkon\Siyah\Search Option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668" y="466725"/>
            <a:ext cx="2925763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4" y="466724"/>
            <a:ext cx="2507925" cy="2676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1367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74 Dikdörtgen"/>
          <p:cNvSpPr/>
          <p:nvPr/>
        </p:nvSpPr>
        <p:spPr>
          <a:xfrm>
            <a:off x="750946" y="1633804"/>
            <a:ext cx="3363855" cy="2480987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gray">
          <a:xfrm>
            <a:off x="734323" y="1193072"/>
            <a:ext cx="3360672" cy="418886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 anchorCtr="1"/>
          <a:lstStyle/>
          <a:p>
            <a:pPr algn="ctr" defTabSz="801688" eaLnBrk="0" hangingPunct="0">
              <a:defRPr/>
            </a:pPr>
            <a:endParaRPr lang="de-DE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gray">
          <a:xfrm>
            <a:off x="4932512" y="1190197"/>
            <a:ext cx="3360672" cy="418886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algn="ctr" defTabSz="801688" eaLnBrk="0" hangingPunct="0">
              <a:defRPr/>
            </a:pP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74 Dikdörtgen"/>
          <p:cNvSpPr/>
          <p:nvPr/>
        </p:nvSpPr>
        <p:spPr>
          <a:xfrm>
            <a:off x="4949135" y="1639555"/>
            <a:ext cx="3363855" cy="2483862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63" name="Rectangle 5"/>
          <p:cNvSpPr>
            <a:spLocks noChangeArrowheads="1"/>
          </p:cNvSpPr>
          <p:nvPr/>
        </p:nvSpPr>
        <p:spPr bwMode="gray">
          <a:xfrm>
            <a:off x="747317" y="4114189"/>
            <a:ext cx="3376800" cy="78561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108000" tIns="108000" rIns="144000" bIns="72000"/>
          <a:lstStyle/>
          <a:p>
            <a:pPr algn="ctr"/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Ritmik seslerin dalgaları yumuşaktır.</a:t>
            </a:r>
          </a:p>
          <a:p>
            <a:pPr algn="ctr"/>
            <a:endParaRPr lang="tr-TR" sz="20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" name="Rectangle 5"/>
          <p:cNvSpPr>
            <a:spLocks noChangeArrowheads="1"/>
          </p:cNvSpPr>
          <p:nvPr/>
        </p:nvSpPr>
        <p:spPr bwMode="gray">
          <a:xfrm>
            <a:off x="4939762" y="4088309"/>
            <a:ext cx="3376800" cy="78561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108000" tIns="108000" rIns="144000" bIns="72000"/>
          <a:lstStyle/>
          <a:p>
            <a:pPr algn="ctr"/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Gürültüde  seslerin dalgaları keskindir.</a:t>
            </a:r>
          </a:p>
        </p:txBody>
      </p:sp>
      <p:cxnSp>
        <p:nvCxnSpPr>
          <p:cNvPr id="68" name="62 Düz Bağlayıcı"/>
          <p:cNvCxnSpPr/>
          <p:nvPr/>
        </p:nvCxnSpPr>
        <p:spPr>
          <a:xfrm>
            <a:off x="236207" y="1086458"/>
            <a:ext cx="8532000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3" name="72 Metin kutusu"/>
          <p:cNvSpPr txBox="1"/>
          <p:nvPr/>
        </p:nvSpPr>
        <p:spPr>
          <a:xfrm>
            <a:off x="759127" y="1250824"/>
            <a:ext cx="3303917" cy="310548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r>
              <a:rPr lang="tr-TR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RİTMİK SES</a:t>
            </a: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4" name="73 Metin kutusu"/>
          <p:cNvSpPr txBox="1"/>
          <p:nvPr/>
        </p:nvSpPr>
        <p:spPr>
          <a:xfrm>
            <a:off x="4942938" y="1242197"/>
            <a:ext cx="3381553" cy="310548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 defTabSz="801688" eaLnBrk="0" hangingPunct="0">
              <a:defRPr/>
            </a:pPr>
            <a:r>
              <a:rPr lang="tr-TR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GÜRÜLTÜLÜ SES</a:t>
            </a:r>
            <a:endParaRPr lang="de-DE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9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KİŞİSEL DUYARLILIĞA GÖRE </a:t>
            </a: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İŞİTME KAYBI 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" name="31 Resim" descr="Ritmik Ses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" y="1790701"/>
            <a:ext cx="3294000" cy="1260000"/>
          </a:xfrm>
          <a:prstGeom prst="rect">
            <a:avLst/>
          </a:prstGeom>
        </p:spPr>
      </p:pic>
      <p:pic>
        <p:nvPicPr>
          <p:cNvPr id="33" name="32 Resim" descr="Gürültü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1572" y="1785937"/>
            <a:ext cx="3294000" cy="1260000"/>
          </a:xfrm>
          <a:prstGeom prst="rect">
            <a:avLst/>
          </a:prstGeom>
        </p:spPr>
      </p:pic>
      <p:pic>
        <p:nvPicPr>
          <p:cNvPr id="35" name="34 Resim" descr="package_utiliti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140799" y="3107851"/>
            <a:ext cx="1181100" cy="972876"/>
          </a:xfrm>
          <a:prstGeom prst="rect">
            <a:avLst/>
          </a:prstGeom>
        </p:spPr>
      </p:pic>
      <p:pic>
        <p:nvPicPr>
          <p:cNvPr id="36" name="35 Resim" descr="twitter0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1050" y="2942490"/>
            <a:ext cx="1958772" cy="113347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10" y="3045938"/>
            <a:ext cx="1151069" cy="1068854"/>
          </a:xfrm>
          <a:prstGeom prst="rect">
            <a:avLst/>
          </a:prstGeom>
        </p:spPr>
      </p:pic>
      <p:grpSp>
        <p:nvGrpSpPr>
          <p:cNvPr id="19" name="Group 92"/>
          <p:cNvGrpSpPr>
            <a:grpSpLocks/>
          </p:cNvGrpSpPr>
          <p:nvPr/>
        </p:nvGrpSpPr>
        <p:grpSpPr bwMode="auto">
          <a:xfrm>
            <a:off x="3339044" y="4506997"/>
            <a:ext cx="2457450" cy="920691"/>
            <a:chOff x="4008" y="2358"/>
            <a:chExt cx="1548" cy="906"/>
          </a:xfrm>
        </p:grpSpPr>
        <p:sp>
          <p:nvSpPr>
            <p:cNvPr id="20" name="Oval 43"/>
            <p:cNvSpPr>
              <a:spLocks noChangeArrowheads="1"/>
            </p:cNvSpPr>
            <p:nvPr/>
          </p:nvSpPr>
          <p:spPr bwMode="auto">
            <a:xfrm>
              <a:off x="5028" y="2402"/>
              <a:ext cx="376" cy="26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902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2000" i="1">
                <a:solidFill>
                  <a:schemeClr val="bg1"/>
                </a:solidFill>
              </a:endParaRPr>
            </a:p>
          </p:txBody>
        </p:sp>
        <p:sp>
          <p:nvSpPr>
            <p:cNvPr id="21" name="AutoShape 51"/>
            <p:cNvSpPr>
              <a:spLocks noChangeArrowheads="1"/>
            </p:cNvSpPr>
            <p:nvPr/>
          </p:nvSpPr>
          <p:spPr bwMode="auto">
            <a:xfrm>
              <a:off x="4008" y="2358"/>
              <a:ext cx="1548" cy="906"/>
            </a:xfrm>
            <a:prstGeom prst="foldedCorner">
              <a:avLst>
                <a:gd name="adj" fmla="val 9551"/>
              </a:avLst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2000" i="1">
                <a:solidFill>
                  <a:schemeClr val="bg1"/>
                </a:solidFill>
              </a:endParaRPr>
            </a:p>
          </p:txBody>
        </p:sp>
        <p:sp>
          <p:nvSpPr>
            <p:cNvPr id="22" name="Rectangle 52"/>
            <p:cNvSpPr>
              <a:spLocks noChangeArrowheads="1"/>
            </p:cNvSpPr>
            <p:nvPr/>
          </p:nvSpPr>
          <p:spPr bwMode="auto">
            <a:xfrm>
              <a:off x="4044" y="2408"/>
              <a:ext cx="1483" cy="155"/>
            </a:xfrm>
            <a:prstGeom prst="rect">
              <a:avLst/>
            </a:prstGeom>
            <a:solidFill>
              <a:srgbClr val="FAC4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tr-TR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SORU</a:t>
              </a:r>
              <a:endParaRPr lang="en-GB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Rectangle 52"/>
            <p:cNvSpPr>
              <a:spLocks noChangeArrowheads="1"/>
            </p:cNvSpPr>
            <p:nvPr/>
          </p:nvSpPr>
          <p:spPr bwMode="auto">
            <a:xfrm>
              <a:off x="4044" y="2632"/>
              <a:ext cx="1483" cy="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tr-TR" sz="2000" b="1" i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Kulak için hangi ses daha zararlıdır?</a:t>
              </a:r>
            </a:p>
          </p:txBody>
        </p:sp>
        <p:sp>
          <p:nvSpPr>
            <p:cNvPr id="24" name="Oval 32"/>
            <p:cNvSpPr>
              <a:spLocks noChangeArrowheads="1"/>
            </p:cNvSpPr>
            <p:nvPr/>
          </p:nvSpPr>
          <p:spPr bwMode="auto">
            <a:xfrm>
              <a:off x="5301" y="2361"/>
              <a:ext cx="176" cy="287"/>
            </a:xfrm>
            <a:prstGeom prst="ellipse">
              <a:avLst/>
            </a:prstGeom>
            <a:gradFill rotWithShape="1">
              <a:gsLst>
                <a:gs pos="0">
                  <a:srgbClr val="ECECEC"/>
                </a:gs>
                <a:gs pos="100000">
                  <a:srgbClr val="B2B2B2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bg1"/>
              </a:solidFill>
              <a:round/>
              <a:headEnd/>
              <a:tailEnd/>
            </a:ln>
            <a:effectLst>
              <a:outerShdw dist="53882" dir="2700000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sz="2000" i="1">
                <a:solidFill>
                  <a:schemeClr val="bg1"/>
                </a:solidFill>
              </a:endParaRPr>
            </a:p>
          </p:txBody>
        </p:sp>
        <p:grpSp>
          <p:nvGrpSpPr>
            <p:cNvPr id="25" name="Group 87"/>
            <p:cNvGrpSpPr>
              <a:grpSpLocks/>
            </p:cNvGrpSpPr>
            <p:nvPr/>
          </p:nvGrpSpPr>
          <p:grpSpPr bwMode="auto">
            <a:xfrm>
              <a:off x="5325" y="2426"/>
              <a:ext cx="101" cy="167"/>
              <a:chOff x="6363" y="1672"/>
              <a:chExt cx="222" cy="365"/>
            </a:xfrm>
          </p:grpSpPr>
          <p:sp>
            <p:nvSpPr>
              <p:cNvPr id="26" name="Freeform 88"/>
              <p:cNvSpPr>
                <a:spLocks/>
              </p:cNvSpPr>
              <p:nvPr/>
            </p:nvSpPr>
            <p:spPr bwMode="gray">
              <a:xfrm>
                <a:off x="6363" y="1672"/>
                <a:ext cx="222" cy="276"/>
              </a:xfrm>
              <a:custGeom>
                <a:avLst/>
                <a:gdLst/>
                <a:ahLst/>
                <a:cxnLst>
                  <a:cxn ang="0">
                    <a:pos x="115" y="0"/>
                  </a:cxn>
                  <a:cxn ang="0">
                    <a:pos x="0" y="108"/>
                  </a:cxn>
                  <a:cxn ang="0">
                    <a:pos x="44" y="227"/>
                  </a:cxn>
                  <a:cxn ang="0">
                    <a:pos x="58" y="276"/>
                  </a:cxn>
                  <a:cxn ang="0">
                    <a:pos x="71" y="287"/>
                  </a:cxn>
                  <a:cxn ang="0">
                    <a:pos x="159" y="287"/>
                  </a:cxn>
                  <a:cxn ang="0">
                    <a:pos x="172" y="276"/>
                  </a:cxn>
                  <a:cxn ang="0">
                    <a:pos x="186" y="227"/>
                  </a:cxn>
                  <a:cxn ang="0">
                    <a:pos x="230" y="108"/>
                  </a:cxn>
                  <a:cxn ang="0">
                    <a:pos x="115" y="0"/>
                  </a:cxn>
                </a:cxnLst>
                <a:rect l="0" t="0" r="r" b="b"/>
                <a:pathLst>
                  <a:path w="230" h="287">
                    <a:moveTo>
                      <a:pt x="115" y="0"/>
                    </a:moveTo>
                    <a:cubicBezTo>
                      <a:pt x="51" y="0"/>
                      <a:pt x="0" y="49"/>
                      <a:pt x="0" y="108"/>
                    </a:cubicBezTo>
                    <a:cubicBezTo>
                      <a:pt x="0" y="146"/>
                      <a:pt x="25" y="185"/>
                      <a:pt x="44" y="227"/>
                    </a:cubicBezTo>
                    <a:cubicBezTo>
                      <a:pt x="58" y="276"/>
                      <a:pt x="58" y="276"/>
                      <a:pt x="58" y="276"/>
                    </a:cubicBezTo>
                    <a:cubicBezTo>
                      <a:pt x="58" y="282"/>
                      <a:pt x="64" y="287"/>
                      <a:pt x="71" y="287"/>
                    </a:cubicBezTo>
                    <a:cubicBezTo>
                      <a:pt x="159" y="287"/>
                      <a:pt x="159" y="287"/>
                      <a:pt x="159" y="287"/>
                    </a:cubicBezTo>
                    <a:cubicBezTo>
                      <a:pt x="166" y="287"/>
                      <a:pt x="172" y="282"/>
                      <a:pt x="172" y="276"/>
                    </a:cubicBezTo>
                    <a:cubicBezTo>
                      <a:pt x="186" y="227"/>
                      <a:pt x="186" y="227"/>
                      <a:pt x="186" y="227"/>
                    </a:cubicBezTo>
                    <a:cubicBezTo>
                      <a:pt x="205" y="185"/>
                      <a:pt x="230" y="146"/>
                      <a:pt x="230" y="108"/>
                    </a:cubicBezTo>
                    <a:cubicBezTo>
                      <a:pt x="230" y="49"/>
                      <a:pt x="179" y="0"/>
                      <a:pt x="115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333333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tr-TR" sz="2000" i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Freeform 89"/>
              <p:cNvSpPr>
                <a:spLocks/>
              </p:cNvSpPr>
              <p:nvPr/>
            </p:nvSpPr>
            <p:spPr bwMode="gray">
              <a:xfrm>
                <a:off x="6418" y="1919"/>
                <a:ext cx="112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56"/>
                  </a:cxn>
                  <a:cxn ang="0">
                    <a:pos x="41" y="89"/>
                  </a:cxn>
                  <a:cxn ang="0">
                    <a:pos x="75" y="89"/>
                  </a:cxn>
                  <a:cxn ang="0">
                    <a:pos x="109" y="56"/>
                  </a:cxn>
                  <a:cxn ang="0">
                    <a:pos x="116" y="0"/>
                  </a:cxn>
                  <a:cxn ang="0">
                    <a:pos x="0" y="0"/>
                  </a:cxn>
                </a:cxnLst>
                <a:rect l="0" t="0" r="r" b="b"/>
                <a:pathLst>
                  <a:path w="116" h="89">
                    <a:moveTo>
                      <a:pt x="0" y="0"/>
                    </a:moveTo>
                    <a:cubicBezTo>
                      <a:pt x="0" y="0"/>
                      <a:pt x="6" y="53"/>
                      <a:pt x="7" y="56"/>
                    </a:cubicBezTo>
                    <a:cubicBezTo>
                      <a:pt x="8" y="59"/>
                      <a:pt x="29" y="89"/>
                      <a:pt x="41" y="89"/>
                    </a:cubicBezTo>
                    <a:cubicBezTo>
                      <a:pt x="75" y="89"/>
                      <a:pt x="75" y="89"/>
                      <a:pt x="75" y="89"/>
                    </a:cubicBezTo>
                    <a:cubicBezTo>
                      <a:pt x="87" y="89"/>
                      <a:pt x="108" y="59"/>
                      <a:pt x="109" y="56"/>
                    </a:cubicBezTo>
                    <a:cubicBezTo>
                      <a:pt x="109" y="53"/>
                      <a:pt x="116" y="0"/>
                      <a:pt x="11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  <a:effectLst>
                <a:outerShdw dist="35921" dir="2700000" algn="ctr" rotWithShape="0">
                  <a:srgbClr val="333333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tr-TR" sz="2000" i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Freeform 90"/>
              <p:cNvSpPr>
                <a:spLocks noEditPoints="1"/>
              </p:cNvSpPr>
              <p:nvPr/>
            </p:nvSpPr>
            <p:spPr bwMode="gray">
              <a:xfrm>
                <a:off x="6419" y="1973"/>
                <a:ext cx="108" cy="64"/>
              </a:xfrm>
              <a:custGeom>
                <a:avLst/>
                <a:gdLst>
                  <a:gd name="T0" fmla="*/ 0 w 112"/>
                  <a:gd name="T1" fmla="*/ 0 h 65"/>
                  <a:gd name="T2" fmla="*/ 1 w 112"/>
                  <a:gd name="T3" fmla="*/ 7 h 65"/>
                  <a:gd name="T4" fmla="*/ 112 w 112"/>
                  <a:gd name="T5" fmla="*/ 18 h 65"/>
                  <a:gd name="T6" fmla="*/ 112 w 112"/>
                  <a:gd name="T7" fmla="*/ 11 h 65"/>
                  <a:gd name="T8" fmla="*/ 0 w 112"/>
                  <a:gd name="T9" fmla="*/ 0 h 65"/>
                  <a:gd name="T10" fmla="*/ 4 w 112"/>
                  <a:gd name="T11" fmla="*/ 33 h 65"/>
                  <a:gd name="T12" fmla="*/ 108 w 112"/>
                  <a:gd name="T13" fmla="*/ 43 h 65"/>
                  <a:gd name="T14" fmla="*/ 109 w 112"/>
                  <a:gd name="T15" fmla="*/ 37 h 65"/>
                  <a:gd name="T16" fmla="*/ 4 w 112"/>
                  <a:gd name="T17" fmla="*/ 26 h 65"/>
                  <a:gd name="T18" fmla="*/ 4 w 112"/>
                  <a:gd name="T19" fmla="*/ 33 h 65"/>
                  <a:gd name="T20" fmla="*/ 14 w 112"/>
                  <a:gd name="T21" fmla="*/ 57 h 65"/>
                  <a:gd name="T22" fmla="*/ 93 w 112"/>
                  <a:gd name="T23" fmla="*/ 65 h 65"/>
                  <a:gd name="T24" fmla="*/ 98 w 112"/>
                  <a:gd name="T25" fmla="*/ 59 h 65"/>
                  <a:gd name="T26" fmla="*/ 9 w 112"/>
                  <a:gd name="T27" fmla="*/ 50 h 65"/>
                  <a:gd name="T28" fmla="*/ 14 w 112"/>
                  <a:gd name="T29" fmla="*/ 57 h 6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2"/>
                  <a:gd name="T46" fmla="*/ 0 h 65"/>
                  <a:gd name="T47" fmla="*/ 112 w 112"/>
                  <a:gd name="T48" fmla="*/ 65 h 6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2" h="65">
                    <a:moveTo>
                      <a:pt x="0" y="0"/>
                    </a:moveTo>
                    <a:cubicBezTo>
                      <a:pt x="0" y="2"/>
                      <a:pt x="1" y="5"/>
                      <a:pt x="1" y="7"/>
                    </a:cubicBezTo>
                    <a:cubicBezTo>
                      <a:pt x="112" y="18"/>
                      <a:pt x="112" y="18"/>
                      <a:pt x="112" y="18"/>
                    </a:cubicBezTo>
                    <a:cubicBezTo>
                      <a:pt x="112" y="16"/>
                      <a:pt x="112" y="13"/>
                      <a:pt x="112" y="11"/>
                    </a:cubicBezTo>
                    <a:lnTo>
                      <a:pt x="0" y="0"/>
                    </a:lnTo>
                    <a:close/>
                    <a:moveTo>
                      <a:pt x="4" y="33"/>
                    </a:moveTo>
                    <a:cubicBezTo>
                      <a:pt x="108" y="43"/>
                      <a:pt x="108" y="43"/>
                      <a:pt x="108" y="43"/>
                    </a:cubicBezTo>
                    <a:cubicBezTo>
                      <a:pt x="108" y="42"/>
                      <a:pt x="108" y="39"/>
                      <a:pt x="109" y="37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9"/>
                      <a:pt x="4" y="31"/>
                      <a:pt x="4" y="33"/>
                    </a:cubicBezTo>
                    <a:close/>
                    <a:moveTo>
                      <a:pt x="14" y="57"/>
                    </a:moveTo>
                    <a:cubicBezTo>
                      <a:pt x="93" y="65"/>
                      <a:pt x="93" y="65"/>
                      <a:pt x="93" y="65"/>
                    </a:cubicBezTo>
                    <a:cubicBezTo>
                      <a:pt x="95" y="63"/>
                      <a:pt x="97" y="61"/>
                      <a:pt x="98" y="59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11" y="52"/>
                      <a:pt x="12" y="54"/>
                      <a:pt x="14" y="57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sz="2000" i="1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91"/>
              <p:cNvSpPr>
                <a:spLocks/>
              </p:cNvSpPr>
              <p:nvPr/>
            </p:nvSpPr>
            <p:spPr bwMode="gray">
              <a:xfrm>
                <a:off x="6379" y="1693"/>
                <a:ext cx="69" cy="83"/>
              </a:xfrm>
              <a:custGeom>
                <a:avLst/>
                <a:gdLst>
                  <a:gd name="T0" fmla="*/ 29 w 72"/>
                  <a:gd name="T1" fmla="*/ 72 h 86"/>
                  <a:gd name="T2" fmla="*/ 62 w 72"/>
                  <a:gd name="T3" fmla="*/ 24 h 86"/>
                  <a:gd name="T4" fmla="*/ 71 w 72"/>
                  <a:gd name="T5" fmla="*/ 10 h 86"/>
                  <a:gd name="T6" fmla="*/ 58 w 72"/>
                  <a:gd name="T7" fmla="*/ 1 h 86"/>
                  <a:gd name="T8" fmla="*/ 6 w 72"/>
                  <a:gd name="T9" fmla="*/ 76 h 86"/>
                  <a:gd name="T10" fmla="*/ 19 w 72"/>
                  <a:gd name="T11" fmla="*/ 85 h 86"/>
                  <a:gd name="T12" fmla="*/ 29 w 72"/>
                  <a:gd name="T13" fmla="*/ 72 h 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86"/>
                  <a:gd name="T23" fmla="*/ 72 w 72"/>
                  <a:gd name="T24" fmla="*/ 86 h 8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86">
                    <a:moveTo>
                      <a:pt x="29" y="72"/>
                    </a:moveTo>
                    <a:cubicBezTo>
                      <a:pt x="25" y="49"/>
                      <a:pt x="40" y="28"/>
                      <a:pt x="62" y="24"/>
                    </a:cubicBezTo>
                    <a:cubicBezTo>
                      <a:pt x="68" y="23"/>
                      <a:pt x="72" y="17"/>
                      <a:pt x="71" y="10"/>
                    </a:cubicBezTo>
                    <a:cubicBezTo>
                      <a:pt x="70" y="4"/>
                      <a:pt x="64" y="0"/>
                      <a:pt x="58" y="1"/>
                    </a:cubicBezTo>
                    <a:cubicBezTo>
                      <a:pt x="23" y="7"/>
                      <a:pt x="0" y="41"/>
                      <a:pt x="6" y="76"/>
                    </a:cubicBezTo>
                    <a:cubicBezTo>
                      <a:pt x="7" y="82"/>
                      <a:pt x="13" y="86"/>
                      <a:pt x="19" y="85"/>
                    </a:cubicBezTo>
                    <a:cubicBezTo>
                      <a:pt x="26" y="84"/>
                      <a:pt x="30" y="78"/>
                      <a:pt x="29" y="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 sz="2000" i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Dikdörtgen 1"/>
          <p:cNvSpPr/>
          <p:nvPr/>
        </p:nvSpPr>
        <p:spPr>
          <a:xfrm>
            <a:off x="734322" y="5515816"/>
            <a:ext cx="7578667" cy="78146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108000" tIns="108000" rIns="144000" bIns="72000"/>
          <a:lstStyle/>
          <a:p>
            <a:pPr algn="ctr"/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İç kulak hasarını ortaya çıkaran; </a:t>
            </a:r>
            <a:r>
              <a:rPr lang="tr-TR" sz="1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sesin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1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müzikal kalitesi 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veya </a:t>
            </a:r>
            <a:r>
              <a:rPr lang="tr-TR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sesin kaynağı </a:t>
            </a:r>
            <a:r>
              <a:rPr lang="tr-TR" sz="1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değil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iç kulağa gelen enerjidir. Yani iç kulağa aynı şiddette erişen güzel bir melodi </a:t>
            </a: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ile bir matkap 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gürültüsü </a:t>
            </a: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eşit 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derecede hasar yapar. </a:t>
            </a:r>
          </a:p>
        </p:txBody>
      </p:sp>
    </p:spTree>
    <p:extLst>
      <p:ext uri="{BB962C8B-B14F-4D97-AF65-F5344CB8AC3E}">
        <p14:creationId xmlns:p14="http://schemas.microsoft.com/office/powerpoint/2010/main" val="1448021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72005" y="2516888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Gürültüden Korunma Yolları</a:t>
            </a:r>
            <a:endParaRPr lang="tr-TR" sz="60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251" y="1095375"/>
            <a:ext cx="2833984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729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MARUZİYET SINIR VE ETKİN DEĞERLERİ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AutoShape 14"/>
          <p:cNvSpPr>
            <a:spLocks noChangeArrowheads="1"/>
          </p:cNvSpPr>
          <p:nvPr/>
        </p:nvSpPr>
        <p:spPr bwMode="gray">
          <a:xfrm>
            <a:off x="3002411" y="4482547"/>
            <a:ext cx="698517" cy="691368"/>
          </a:xfrm>
          <a:prstGeom prst="rightArrow">
            <a:avLst>
              <a:gd name="adj1" fmla="val 67750"/>
              <a:gd name="adj2" fmla="val 66167"/>
            </a:avLst>
          </a:prstGeom>
          <a:gradFill rotWithShape="1">
            <a:gsLst>
              <a:gs pos="0">
                <a:srgbClr val="969696">
                  <a:gamma/>
                  <a:shade val="46275"/>
                  <a:invGamma/>
                  <a:alpha val="12000"/>
                </a:srgbClr>
              </a:gs>
              <a:gs pos="100000">
                <a:srgbClr val="96969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" wrap="none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grpSp>
        <p:nvGrpSpPr>
          <p:cNvPr id="50" name="51 Grup"/>
          <p:cNvGrpSpPr/>
          <p:nvPr/>
        </p:nvGrpSpPr>
        <p:grpSpPr>
          <a:xfrm>
            <a:off x="241541" y="4452744"/>
            <a:ext cx="2695788" cy="751153"/>
            <a:chOff x="3655145" y="4159219"/>
            <a:chExt cx="1918831" cy="462410"/>
          </a:xfrm>
        </p:grpSpPr>
        <p:sp>
          <p:nvSpPr>
            <p:cNvPr id="51" name="AutoShape 13"/>
            <p:cNvSpPr>
              <a:spLocks noChangeArrowheads="1"/>
            </p:cNvSpPr>
            <p:nvPr/>
          </p:nvSpPr>
          <p:spPr bwMode="gray">
            <a:xfrm>
              <a:off x="3655145" y="4159219"/>
              <a:ext cx="1918830" cy="46241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3B86CB">
                    <a:shade val="51000"/>
                    <a:satMod val="130000"/>
                  </a:srgbClr>
                </a:gs>
                <a:gs pos="80000">
                  <a:srgbClr val="3B86CB">
                    <a:shade val="93000"/>
                    <a:satMod val="130000"/>
                  </a:srgbClr>
                </a:gs>
                <a:gs pos="100000">
                  <a:srgbClr val="3B86CB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3B86CB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52" name="Text Box 23"/>
            <p:cNvSpPr txBox="1">
              <a:spLocks noChangeArrowheads="1"/>
            </p:cNvSpPr>
            <p:nvPr/>
          </p:nvSpPr>
          <p:spPr bwMode="gray">
            <a:xfrm>
              <a:off x="3655146" y="4259543"/>
              <a:ext cx="1918830" cy="35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r-TR" altLang="zh-CN" sz="1600" kern="0" dirty="0" smtClean="0">
                  <a:solidFill>
                    <a:srgbClr val="FFFFFF"/>
                  </a:solidFill>
                  <a:latin typeface="Calibri" pitchFamily="34" charset="0"/>
                </a:rPr>
                <a:t>En </a:t>
              </a:r>
              <a:r>
                <a:rPr lang="tr-TR" altLang="zh-CN" sz="1600" b="1" kern="0" dirty="0" smtClean="0">
                  <a:solidFill>
                    <a:srgbClr val="FFFFFF"/>
                  </a:solidFill>
                  <a:latin typeface="Calibri" pitchFamily="34" charset="0"/>
                </a:rPr>
                <a:t>Düşük</a:t>
              </a:r>
              <a:r>
                <a:rPr lang="tr-TR" altLang="zh-CN" sz="1600" kern="0" dirty="0" smtClean="0">
                  <a:solidFill>
                    <a:srgbClr val="FFFFFF"/>
                  </a:solidFill>
                  <a:latin typeface="Calibri" pitchFamily="34" charset="0"/>
                </a:rPr>
                <a:t> Maruziyet 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r-TR" altLang="zh-CN" sz="1600" b="1" kern="0" dirty="0" smtClean="0">
                  <a:solidFill>
                    <a:srgbClr val="FFFFFF"/>
                  </a:solidFill>
                  <a:latin typeface="Calibri" pitchFamily="34" charset="0"/>
                </a:rPr>
                <a:t>Etkin</a:t>
              </a:r>
              <a:r>
                <a:rPr lang="tr-TR" altLang="zh-CN" sz="1600" kern="0" dirty="0" smtClean="0">
                  <a:solidFill>
                    <a:srgbClr val="FFFFFF"/>
                  </a:solidFill>
                  <a:latin typeface="Calibri" pitchFamily="34" charset="0"/>
                </a:rPr>
                <a:t> Değeri</a:t>
              </a:r>
              <a:endParaRPr lang="en-US" altLang="zh-CN" sz="1600" kern="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3" name="54 Grup"/>
          <p:cNvGrpSpPr/>
          <p:nvPr/>
        </p:nvGrpSpPr>
        <p:grpSpPr>
          <a:xfrm>
            <a:off x="241541" y="2973178"/>
            <a:ext cx="2695788" cy="757267"/>
            <a:chOff x="3655145" y="4159219"/>
            <a:chExt cx="1918831" cy="466174"/>
          </a:xfrm>
        </p:grpSpPr>
        <p:sp>
          <p:nvSpPr>
            <p:cNvPr id="54" name="AutoShape 13"/>
            <p:cNvSpPr>
              <a:spLocks noChangeArrowheads="1"/>
            </p:cNvSpPr>
            <p:nvPr/>
          </p:nvSpPr>
          <p:spPr bwMode="gray">
            <a:xfrm>
              <a:off x="3655145" y="4159219"/>
              <a:ext cx="1918830" cy="46241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3B86CB">
                    <a:shade val="51000"/>
                    <a:satMod val="130000"/>
                  </a:srgbClr>
                </a:gs>
                <a:gs pos="80000">
                  <a:srgbClr val="3B86CB">
                    <a:shade val="93000"/>
                    <a:satMod val="130000"/>
                  </a:srgbClr>
                </a:gs>
                <a:gs pos="100000">
                  <a:srgbClr val="3B86CB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3B86CB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55" name="Text Box 23"/>
            <p:cNvSpPr txBox="1">
              <a:spLocks noChangeArrowheads="1"/>
            </p:cNvSpPr>
            <p:nvPr/>
          </p:nvSpPr>
          <p:spPr bwMode="gray">
            <a:xfrm>
              <a:off x="3655146" y="4265405"/>
              <a:ext cx="1918830" cy="35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r-TR" altLang="zh-CN" sz="1600" kern="0" dirty="0" smtClean="0">
                  <a:solidFill>
                    <a:srgbClr val="FFFFFF"/>
                  </a:solidFill>
                  <a:latin typeface="Calibri" pitchFamily="34" charset="0"/>
                </a:rPr>
                <a:t>En </a:t>
              </a:r>
              <a:r>
                <a:rPr lang="tr-TR" altLang="zh-CN" sz="1600" b="1" kern="0" dirty="0" smtClean="0">
                  <a:solidFill>
                    <a:srgbClr val="FFFFFF"/>
                  </a:solidFill>
                  <a:latin typeface="Calibri" pitchFamily="34" charset="0"/>
                </a:rPr>
                <a:t>Yüksek</a:t>
              </a:r>
              <a:r>
                <a:rPr lang="tr-TR" altLang="zh-CN" sz="1600" kern="0" dirty="0" smtClean="0">
                  <a:solidFill>
                    <a:srgbClr val="FFFFFF"/>
                  </a:solidFill>
                  <a:latin typeface="Calibri" pitchFamily="34" charset="0"/>
                </a:rPr>
                <a:t> Maruziyet 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r-TR" altLang="zh-CN" sz="1600" b="1" kern="0" dirty="0" smtClean="0">
                  <a:solidFill>
                    <a:srgbClr val="FFFFFF"/>
                  </a:solidFill>
                  <a:latin typeface="Calibri" pitchFamily="34" charset="0"/>
                </a:rPr>
                <a:t>Etkin </a:t>
              </a:r>
              <a:r>
                <a:rPr lang="tr-TR" altLang="zh-CN" sz="1600" kern="0" dirty="0" smtClean="0">
                  <a:solidFill>
                    <a:srgbClr val="FFFFFF"/>
                  </a:solidFill>
                  <a:latin typeface="Calibri" pitchFamily="34" charset="0"/>
                </a:rPr>
                <a:t>Değeri</a:t>
              </a:r>
              <a:endParaRPr lang="en-US" altLang="zh-CN" sz="1600" kern="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6" name="57 Grup"/>
          <p:cNvGrpSpPr/>
          <p:nvPr/>
        </p:nvGrpSpPr>
        <p:grpSpPr>
          <a:xfrm>
            <a:off x="241541" y="1467725"/>
            <a:ext cx="2695788" cy="751151"/>
            <a:chOff x="3655145" y="4159219"/>
            <a:chExt cx="1918831" cy="462410"/>
          </a:xfrm>
        </p:grpSpPr>
        <p:sp>
          <p:nvSpPr>
            <p:cNvPr id="57" name="AutoShape 13"/>
            <p:cNvSpPr>
              <a:spLocks noChangeArrowheads="1"/>
            </p:cNvSpPr>
            <p:nvPr/>
          </p:nvSpPr>
          <p:spPr bwMode="gray">
            <a:xfrm>
              <a:off x="3655145" y="4159219"/>
              <a:ext cx="1918830" cy="46241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3B86CB">
                    <a:shade val="51000"/>
                    <a:satMod val="130000"/>
                  </a:srgbClr>
                </a:gs>
                <a:gs pos="80000">
                  <a:srgbClr val="3B86CB">
                    <a:shade val="93000"/>
                    <a:satMod val="130000"/>
                  </a:srgbClr>
                </a:gs>
                <a:gs pos="100000">
                  <a:srgbClr val="3B86CB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3B86CB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58" name="Text Box 23"/>
            <p:cNvSpPr txBox="1">
              <a:spLocks noChangeArrowheads="1"/>
            </p:cNvSpPr>
            <p:nvPr/>
          </p:nvSpPr>
          <p:spPr bwMode="gray">
            <a:xfrm>
              <a:off x="3655146" y="4249475"/>
              <a:ext cx="1918830" cy="35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r-TR" altLang="zh-CN" sz="1600" kern="0" dirty="0" smtClean="0">
                  <a:solidFill>
                    <a:srgbClr val="FFFFFF"/>
                  </a:solidFill>
                  <a:latin typeface="Calibri" pitchFamily="34" charset="0"/>
                </a:rPr>
                <a:t>En Yüksek Maruziyet 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r-TR" altLang="zh-CN" sz="1600" b="1" kern="0" dirty="0" smtClean="0">
                  <a:solidFill>
                    <a:srgbClr val="FFFFFF"/>
                  </a:solidFill>
                  <a:latin typeface="Calibri" pitchFamily="34" charset="0"/>
                </a:rPr>
                <a:t>Sınır</a:t>
              </a:r>
              <a:r>
                <a:rPr lang="tr-TR" altLang="zh-CN" sz="1600" kern="0" dirty="0" smtClean="0">
                  <a:solidFill>
                    <a:srgbClr val="FFFFFF"/>
                  </a:solidFill>
                  <a:latin typeface="Calibri" pitchFamily="34" charset="0"/>
                </a:rPr>
                <a:t> Değeri</a:t>
              </a:r>
              <a:endParaRPr lang="en-US" altLang="zh-CN" sz="1600" kern="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59" name="AutoShape 14"/>
          <p:cNvSpPr>
            <a:spLocks noChangeArrowheads="1"/>
          </p:cNvSpPr>
          <p:nvPr/>
        </p:nvSpPr>
        <p:spPr bwMode="gray">
          <a:xfrm>
            <a:off x="3002411" y="2994358"/>
            <a:ext cx="698517" cy="691368"/>
          </a:xfrm>
          <a:prstGeom prst="rightArrow">
            <a:avLst>
              <a:gd name="adj1" fmla="val 67750"/>
              <a:gd name="adj2" fmla="val 66167"/>
            </a:avLst>
          </a:prstGeom>
          <a:gradFill rotWithShape="1">
            <a:gsLst>
              <a:gs pos="0">
                <a:srgbClr val="969696">
                  <a:gamma/>
                  <a:shade val="46275"/>
                  <a:invGamma/>
                  <a:alpha val="12000"/>
                </a:srgbClr>
              </a:gs>
              <a:gs pos="100000">
                <a:srgbClr val="96969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" wrap="none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60" name="AutoShape 14"/>
          <p:cNvSpPr>
            <a:spLocks noChangeArrowheads="1"/>
          </p:cNvSpPr>
          <p:nvPr/>
        </p:nvSpPr>
        <p:spPr bwMode="gray">
          <a:xfrm>
            <a:off x="2997711" y="1532202"/>
            <a:ext cx="698517" cy="691368"/>
          </a:xfrm>
          <a:prstGeom prst="rightArrow">
            <a:avLst>
              <a:gd name="adj1" fmla="val 67750"/>
              <a:gd name="adj2" fmla="val 66167"/>
            </a:avLst>
          </a:prstGeom>
          <a:gradFill rotWithShape="1">
            <a:gsLst>
              <a:gs pos="0">
                <a:srgbClr val="969696">
                  <a:gamma/>
                  <a:shade val="46275"/>
                  <a:invGamma/>
                  <a:alpha val="12000"/>
                </a:srgbClr>
              </a:gs>
              <a:gs pos="100000">
                <a:srgbClr val="96969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" wrap="none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61" name="AutoShape 12"/>
          <p:cNvSpPr>
            <a:spLocks noChangeArrowheads="1"/>
          </p:cNvSpPr>
          <p:nvPr/>
        </p:nvSpPr>
        <p:spPr bwMode="auto">
          <a:xfrm>
            <a:off x="3756610" y="3110172"/>
            <a:ext cx="1980368" cy="507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zh-CN" kern="0">
              <a:solidFill>
                <a:srgbClr val="FFFFFF"/>
              </a:solidFill>
              <a:latin typeface="Verdana" pitchFamily="34" charset="0"/>
              <a:ea typeface="宋体"/>
            </a:endParaRPr>
          </a:p>
        </p:txBody>
      </p:sp>
      <p:sp>
        <p:nvSpPr>
          <p:cNvPr id="62" name="Text Box 13"/>
          <p:cNvSpPr txBox="1">
            <a:spLocks noChangeArrowheads="1"/>
          </p:cNvSpPr>
          <p:nvPr/>
        </p:nvSpPr>
        <p:spPr bwMode="auto">
          <a:xfrm>
            <a:off x="3809750" y="3234830"/>
            <a:ext cx="18831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r-TR" altLang="zh-CN" sz="1400" kern="0" dirty="0" smtClean="0">
                <a:solidFill>
                  <a:srgbClr val="001D3A"/>
                </a:solidFill>
                <a:latin typeface="Calibri" pitchFamily="34" charset="0"/>
              </a:rPr>
              <a:t>Günlük/Haftalık &gt;=</a:t>
            </a:r>
            <a:r>
              <a:rPr lang="tr-TR" altLang="zh-CN" sz="1400" b="1" kern="0" dirty="0" smtClean="0">
                <a:solidFill>
                  <a:srgbClr val="001D3A"/>
                </a:solidFill>
                <a:latin typeface="Calibri" pitchFamily="34" charset="0"/>
              </a:rPr>
              <a:t>85</a:t>
            </a:r>
            <a:endParaRPr lang="en-US" altLang="zh-CN" sz="1400" b="1" kern="0" dirty="0">
              <a:solidFill>
                <a:srgbClr val="001D3A"/>
              </a:solidFill>
              <a:latin typeface="Calibri" pitchFamily="34" charset="0"/>
            </a:endParaRPr>
          </a:p>
        </p:txBody>
      </p:sp>
      <p:sp>
        <p:nvSpPr>
          <p:cNvPr id="63" name="AutoShape 12"/>
          <p:cNvSpPr>
            <a:spLocks noChangeArrowheads="1"/>
          </p:cNvSpPr>
          <p:nvPr/>
        </p:nvSpPr>
        <p:spPr bwMode="auto">
          <a:xfrm>
            <a:off x="3752684" y="4606295"/>
            <a:ext cx="1980368" cy="507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zh-CN" kern="0">
              <a:solidFill>
                <a:srgbClr val="FFFFFF"/>
              </a:solidFill>
              <a:latin typeface="Verdana" pitchFamily="34" charset="0"/>
              <a:ea typeface="宋体"/>
            </a:endParaRPr>
          </a:p>
        </p:txBody>
      </p:sp>
      <p:sp>
        <p:nvSpPr>
          <p:cNvPr id="64" name="Text Box 13"/>
          <p:cNvSpPr txBox="1">
            <a:spLocks noChangeArrowheads="1"/>
          </p:cNvSpPr>
          <p:nvPr/>
        </p:nvSpPr>
        <p:spPr bwMode="auto">
          <a:xfrm>
            <a:off x="3805824" y="4721428"/>
            <a:ext cx="18831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r-TR" altLang="zh-CN" sz="1400" kern="0" dirty="0" smtClean="0">
                <a:solidFill>
                  <a:srgbClr val="001D3A"/>
                </a:solidFill>
                <a:latin typeface="Calibri" pitchFamily="34" charset="0"/>
              </a:rPr>
              <a:t>Günlük/Haftalık &gt;=</a:t>
            </a:r>
            <a:r>
              <a:rPr lang="tr-TR" altLang="zh-CN" sz="1400" b="1" kern="0" dirty="0" smtClean="0">
                <a:solidFill>
                  <a:srgbClr val="001D3A"/>
                </a:solidFill>
                <a:latin typeface="Calibri" pitchFamily="34" charset="0"/>
              </a:rPr>
              <a:t>80</a:t>
            </a:r>
            <a:endParaRPr lang="en-US" altLang="zh-CN" sz="1400" b="1" kern="0" dirty="0">
              <a:solidFill>
                <a:srgbClr val="001D3A"/>
              </a:solidFill>
              <a:latin typeface="Calibri" pitchFamily="34" charset="0"/>
            </a:endParaRPr>
          </a:p>
        </p:txBody>
      </p:sp>
      <p:sp>
        <p:nvSpPr>
          <p:cNvPr id="65" name="AutoShape 12"/>
          <p:cNvSpPr>
            <a:spLocks noChangeArrowheads="1"/>
          </p:cNvSpPr>
          <p:nvPr/>
        </p:nvSpPr>
        <p:spPr bwMode="auto">
          <a:xfrm>
            <a:off x="6603331" y="1635714"/>
            <a:ext cx="2394020" cy="44519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zh-CN" kern="0">
              <a:solidFill>
                <a:srgbClr val="FFFFFF"/>
              </a:solidFill>
              <a:latin typeface="Verdana" pitchFamily="34" charset="0"/>
              <a:ea typeface="宋体"/>
            </a:endParaRPr>
          </a:p>
        </p:txBody>
      </p:sp>
      <p:sp>
        <p:nvSpPr>
          <p:cNvPr id="66" name="Text Box 13"/>
          <p:cNvSpPr txBox="1">
            <a:spLocks noChangeArrowheads="1"/>
          </p:cNvSpPr>
          <p:nvPr/>
        </p:nvSpPr>
        <p:spPr bwMode="auto">
          <a:xfrm>
            <a:off x="6656471" y="1712747"/>
            <a:ext cx="23369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r-TR" altLang="zh-CN" sz="1400" kern="0" dirty="0" smtClean="0">
                <a:solidFill>
                  <a:srgbClr val="001D3A"/>
                </a:solidFill>
                <a:latin typeface="Calibri" pitchFamily="34" charset="0"/>
              </a:rPr>
              <a:t>Ortam Gürültüsünü Düşürme</a:t>
            </a:r>
            <a:endParaRPr lang="en-US" altLang="zh-CN" sz="1400" kern="0" dirty="0">
              <a:solidFill>
                <a:srgbClr val="001D3A"/>
              </a:solidFill>
              <a:latin typeface="Calibri" pitchFamily="34" charset="0"/>
            </a:endParaRPr>
          </a:p>
        </p:txBody>
      </p:sp>
      <p:sp>
        <p:nvSpPr>
          <p:cNvPr id="67" name="AutoShape 12"/>
          <p:cNvSpPr>
            <a:spLocks noChangeArrowheads="1"/>
          </p:cNvSpPr>
          <p:nvPr/>
        </p:nvSpPr>
        <p:spPr bwMode="auto">
          <a:xfrm>
            <a:off x="6603331" y="3124441"/>
            <a:ext cx="2394020" cy="44519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zh-CN" kern="0">
              <a:solidFill>
                <a:srgbClr val="FFFFFF"/>
              </a:solidFill>
              <a:latin typeface="Verdana" pitchFamily="34" charset="0"/>
              <a:ea typeface="宋体"/>
            </a:endParaRPr>
          </a:p>
        </p:txBody>
      </p:sp>
      <p:sp>
        <p:nvSpPr>
          <p:cNvPr id="68" name="Text Box 13"/>
          <p:cNvSpPr txBox="1">
            <a:spLocks noChangeArrowheads="1"/>
          </p:cNvSpPr>
          <p:nvPr/>
        </p:nvSpPr>
        <p:spPr bwMode="auto">
          <a:xfrm>
            <a:off x="6656471" y="3201474"/>
            <a:ext cx="22765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r-TR" altLang="zh-CN" sz="1400" kern="0" dirty="0" smtClean="0">
                <a:solidFill>
                  <a:srgbClr val="001D3A"/>
                </a:solidFill>
                <a:latin typeface="Calibri" pitchFamily="34" charset="0"/>
              </a:rPr>
              <a:t>Kulak Koruyucu Kullandırma</a:t>
            </a:r>
            <a:endParaRPr lang="en-US" altLang="zh-CN" sz="1400" kern="0" dirty="0">
              <a:solidFill>
                <a:srgbClr val="001D3A"/>
              </a:solidFill>
              <a:latin typeface="Calibri" pitchFamily="34" charset="0"/>
            </a:endParaRPr>
          </a:p>
        </p:txBody>
      </p:sp>
      <p:sp>
        <p:nvSpPr>
          <p:cNvPr id="69" name="AutoShape 12"/>
          <p:cNvSpPr>
            <a:spLocks noChangeArrowheads="1"/>
          </p:cNvSpPr>
          <p:nvPr/>
        </p:nvSpPr>
        <p:spPr bwMode="auto">
          <a:xfrm>
            <a:off x="6599405" y="4620564"/>
            <a:ext cx="2394020" cy="44519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zh-CN" kern="0">
              <a:solidFill>
                <a:srgbClr val="FFFFFF"/>
              </a:solidFill>
              <a:latin typeface="Verdana" pitchFamily="34" charset="0"/>
              <a:ea typeface="宋体"/>
            </a:endParaRPr>
          </a:p>
        </p:txBody>
      </p:sp>
      <p:sp>
        <p:nvSpPr>
          <p:cNvPr id="70" name="Text Box 13"/>
          <p:cNvSpPr txBox="1">
            <a:spLocks noChangeArrowheads="1"/>
          </p:cNvSpPr>
          <p:nvPr/>
        </p:nvSpPr>
        <p:spPr bwMode="auto">
          <a:xfrm>
            <a:off x="6652545" y="4697597"/>
            <a:ext cx="22765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r-TR" altLang="zh-CN" sz="1400" kern="0" dirty="0">
                <a:solidFill>
                  <a:srgbClr val="001D3A"/>
                </a:solidFill>
                <a:latin typeface="Calibri" pitchFamily="34" charset="0"/>
              </a:rPr>
              <a:t>Kulak Koruyucu </a:t>
            </a:r>
            <a:r>
              <a:rPr lang="tr-TR" altLang="zh-CN" sz="1400" kern="0" dirty="0" smtClean="0">
                <a:solidFill>
                  <a:srgbClr val="001D3A"/>
                </a:solidFill>
                <a:latin typeface="Calibri" pitchFamily="34" charset="0"/>
              </a:rPr>
              <a:t>Bulundurma</a:t>
            </a:r>
            <a:endParaRPr lang="en-US" altLang="zh-CN" sz="1400" kern="0" dirty="0">
              <a:solidFill>
                <a:srgbClr val="001D3A"/>
              </a:solidFill>
              <a:latin typeface="Calibri" pitchFamily="34" charset="0"/>
            </a:endParaRPr>
          </a:p>
        </p:txBody>
      </p:sp>
      <p:sp>
        <p:nvSpPr>
          <p:cNvPr id="71" name="AutoShape 14"/>
          <p:cNvSpPr>
            <a:spLocks noChangeArrowheads="1"/>
          </p:cNvSpPr>
          <p:nvPr/>
        </p:nvSpPr>
        <p:spPr bwMode="gray">
          <a:xfrm>
            <a:off x="5814623" y="4482547"/>
            <a:ext cx="698517" cy="691368"/>
          </a:xfrm>
          <a:prstGeom prst="rightArrow">
            <a:avLst>
              <a:gd name="adj1" fmla="val 67750"/>
              <a:gd name="adj2" fmla="val 66167"/>
            </a:avLst>
          </a:prstGeom>
          <a:gradFill rotWithShape="1">
            <a:gsLst>
              <a:gs pos="0">
                <a:srgbClr val="969696">
                  <a:gamma/>
                  <a:shade val="46275"/>
                  <a:invGamma/>
                  <a:alpha val="12000"/>
                </a:srgbClr>
              </a:gs>
              <a:gs pos="100000">
                <a:srgbClr val="96969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" wrap="none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72" name="AutoShape 14"/>
          <p:cNvSpPr>
            <a:spLocks noChangeArrowheads="1"/>
          </p:cNvSpPr>
          <p:nvPr/>
        </p:nvSpPr>
        <p:spPr bwMode="gray">
          <a:xfrm>
            <a:off x="5814623" y="3026257"/>
            <a:ext cx="698517" cy="691368"/>
          </a:xfrm>
          <a:prstGeom prst="rightArrow">
            <a:avLst>
              <a:gd name="adj1" fmla="val 67750"/>
              <a:gd name="adj2" fmla="val 66167"/>
            </a:avLst>
          </a:prstGeom>
          <a:gradFill rotWithShape="1">
            <a:gsLst>
              <a:gs pos="0">
                <a:srgbClr val="969696">
                  <a:gamma/>
                  <a:shade val="46275"/>
                  <a:invGamma/>
                  <a:alpha val="12000"/>
                </a:srgbClr>
              </a:gs>
              <a:gs pos="100000">
                <a:srgbClr val="96969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" wrap="none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altLang="zh-CN" sz="1200" kern="0" dirty="0" smtClean="0">
                <a:solidFill>
                  <a:sysClr val="windowText" lastClr="000000"/>
                </a:solidFill>
                <a:latin typeface="Calibri" pitchFamily="34" charset="0"/>
              </a:rPr>
              <a:t>Zarar</a:t>
            </a:r>
            <a:endParaRPr lang="zh-CN" altLang="en-US" sz="12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73" name="AutoShape 14"/>
          <p:cNvSpPr>
            <a:spLocks noChangeArrowheads="1"/>
          </p:cNvSpPr>
          <p:nvPr/>
        </p:nvSpPr>
        <p:spPr bwMode="gray">
          <a:xfrm>
            <a:off x="5809923" y="1532202"/>
            <a:ext cx="698517" cy="691368"/>
          </a:xfrm>
          <a:prstGeom prst="rightArrow">
            <a:avLst>
              <a:gd name="adj1" fmla="val 67750"/>
              <a:gd name="adj2" fmla="val 66167"/>
            </a:avLst>
          </a:prstGeom>
          <a:gradFill rotWithShape="1">
            <a:gsLst>
              <a:gs pos="0">
                <a:srgbClr val="969696">
                  <a:gamma/>
                  <a:shade val="46275"/>
                  <a:invGamma/>
                  <a:alpha val="12000"/>
                </a:srgbClr>
              </a:gs>
              <a:gs pos="100000">
                <a:srgbClr val="96969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" wrap="none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cxnSp>
        <p:nvCxnSpPr>
          <p:cNvPr id="74" name="Düz Bağlayıcı 73"/>
          <p:cNvCxnSpPr/>
          <p:nvPr/>
        </p:nvCxnSpPr>
        <p:spPr>
          <a:xfrm>
            <a:off x="4738168" y="1870743"/>
            <a:ext cx="0" cy="1188000"/>
          </a:xfrm>
          <a:prstGeom prst="line">
            <a:avLst/>
          </a:prstGeom>
          <a:ln>
            <a:headEnd type="diamond"/>
            <a:tailEnd type="diamon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5" name="Düz Bağlayıcı 74"/>
          <p:cNvCxnSpPr/>
          <p:nvPr/>
        </p:nvCxnSpPr>
        <p:spPr>
          <a:xfrm>
            <a:off x="4742723" y="3598304"/>
            <a:ext cx="0" cy="936000"/>
          </a:xfrm>
          <a:prstGeom prst="line">
            <a:avLst/>
          </a:prstGeom>
          <a:ln>
            <a:headEnd type="diamond"/>
            <a:tailEnd type="diamon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6" name="Sağ Ayraç 75"/>
          <p:cNvSpPr/>
          <p:nvPr/>
        </p:nvSpPr>
        <p:spPr>
          <a:xfrm>
            <a:off x="4839424" y="1862117"/>
            <a:ext cx="146649" cy="1224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00000"/>
              </a:solidFill>
            </a:endParaRPr>
          </a:p>
        </p:txBody>
      </p:sp>
      <p:sp>
        <p:nvSpPr>
          <p:cNvPr id="77" name="Sağ Ayraç 76"/>
          <p:cNvSpPr/>
          <p:nvPr/>
        </p:nvSpPr>
        <p:spPr>
          <a:xfrm>
            <a:off x="4839424" y="3598304"/>
            <a:ext cx="146649" cy="936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00000"/>
              </a:solidFill>
            </a:endParaRPr>
          </a:p>
        </p:txBody>
      </p:sp>
      <p:sp>
        <p:nvSpPr>
          <p:cNvPr id="78" name="Text Box 13"/>
          <p:cNvSpPr txBox="1">
            <a:spLocks noChangeArrowheads="1"/>
          </p:cNvSpPr>
          <p:nvPr/>
        </p:nvSpPr>
        <p:spPr bwMode="auto">
          <a:xfrm>
            <a:off x="4986073" y="3912415"/>
            <a:ext cx="689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r-TR" altLang="zh-CN" sz="1400" kern="0" dirty="0" smtClean="0">
                <a:solidFill>
                  <a:srgbClr val="001D3A"/>
                </a:solidFill>
                <a:latin typeface="Calibri" pitchFamily="34" charset="0"/>
              </a:rPr>
              <a:t>80 - 85</a:t>
            </a:r>
            <a:endParaRPr lang="en-US" altLang="zh-CN" sz="1400" kern="0" dirty="0">
              <a:solidFill>
                <a:srgbClr val="001D3A"/>
              </a:solidFill>
              <a:latin typeface="Calibri" pitchFamily="34" charset="0"/>
            </a:endParaRPr>
          </a:p>
        </p:txBody>
      </p:sp>
      <p:sp>
        <p:nvSpPr>
          <p:cNvPr id="79" name="Text Box 13"/>
          <p:cNvSpPr txBox="1">
            <a:spLocks noChangeArrowheads="1"/>
          </p:cNvSpPr>
          <p:nvPr/>
        </p:nvSpPr>
        <p:spPr bwMode="auto">
          <a:xfrm>
            <a:off x="5003780" y="2423878"/>
            <a:ext cx="15046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r-TR" altLang="zh-CN" sz="1400" kern="0" dirty="0" smtClean="0">
                <a:solidFill>
                  <a:srgbClr val="001D3A"/>
                </a:solidFill>
                <a:latin typeface="Calibri" pitchFamily="34" charset="0"/>
              </a:rPr>
              <a:t>85 – Maximum </a:t>
            </a:r>
            <a:endParaRPr lang="en-US" altLang="zh-CN" sz="1400" kern="0" dirty="0">
              <a:solidFill>
                <a:srgbClr val="001D3A"/>
              </a:solidFill>
              <a:latin typeface="Calibri" pitchFamily="34" charset="0"/>
            </a:endParaRPr>
          </a:p>
        </p:txBody>
      </p:sp>
      <p:sp>
        <p:nvSpPr>
          <p:cNvPr id="80" name="Line 5"/>
          <p:cNvSpPr>
            <a:spLocks noChangeShapeType="1"/>
          </p:cNvSpPr>
          <p:nvPr/>
        </p:nvSpPr>
        <p:spPr bwMode="auto">
          <a:xfrm>
            <a:off x="67800" y="5931395"/>
            <a:ext cx="9000000" cy="0"/>
          </a:xfrm>
          <a:prstGeom prst="line">
            <a:avLst/>
          </a:prstGeom>
          <a:noFill/>
          <a:ln w="31750">
            <a:solidFill>
              <a:srgbClr val="7030A0"/>
            </a:solidFill>
            <a:prstDash val="sysDot"/>
            <a:round/>
            <a:headEnd type="diamond"/>
            <a:tailEnd type="diamond"/>
          </a:ln>
        </p:spPr>
        <p:txBody>
          <a:bodyPr/>
          <a:lstStyle/>
          <a:p>
            <a:endParaRPr lang="tr-TR">
              <a:solidFill>
                <a:srgbClr val="000000"/>
              </a:solidFill>
            </a:endParaRPr>
          </a:p>
        </p:txBody>
      </p:sp>
      <p:sp>
        <p:nvSpPr>
          <p:cNvPr id="81" name="Text Box 13"/>
          <p:cNvSpPr txBox="1">
            <a:spLocks noChangeArrowheads="1"/>
          </p:cNvSpPr>
          <p:nvPr/>
        </p:nvSpPr>
        <p:spPr bwMode="auto">
          <a:xfrm>
            <a:off x="67799" y="6048353"/>
            <a:ext cx="9009525" cy="52322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r-TR" altLang="zh-CN" sz="1400" i="1" kern="0" dirty="0">
                <a:solidFill>
                  <a:srgbClr val="001D3A"/>
                </a:solidFill>
                <a:latin typeface="Calibri" pitchFamily="34" charset="0"/>
              </a:rPr>
              <a:t>Günlük gürültü </a:t>
            </a:r>
            <a:r>
              <a:rPr lang="tr-TR" altLang="zh-CN" sz="1400" b="1" i="1" kern="0" dirty="0">
                <a:solidFill>
                  <a:srgbClr val="001D3A"/>
                </a:solidFill>
                <a:latin typeface="Calibri" pitchFamily="34" charset="0"/>
              </a:rPr>
              <a:t>maruziyetinin günden güne belirgin şekilde farklılık gösterdiği</a:t>
            </a:r>
            <a:r>
              <a:rPr lang="tr-TR" altLang="zh-CN" sz="1400" i="1" kern="0" dirty="0">
                <a:solidFill>
                  <a:srgbClr val="001D3A"/>
                </a:solidFill>
                <a:latin typeface="Calibri" pitchFamily="34" charset="0"/>
              </a:rPr>
              <a:t>nin kesin olarak tespit edilmesi durumunda, maruziyet sınır ve etkin değerlerinde günlük maruziyet değerleri yerine </a:t>
            </a:r>
            <a:r>
              <a:rPr lang="tr-TR" altLang="zh-CN" sz="1400" b="1" i="1" kern="0" dirty="0">
                <a:solidFill>
                  <a:srgbClr val="001D3A"/>
                </a:solidFill>
                <a:latin typeface="Calibri" pitchFamily="34" charset="0"/>
              </a:rPr>
              <a:t>haftalık maruziyet değerleri </a:t>
            </a:r>
            <a:r>
              <a:rPr lang="tr-TR" altLang="zh-CN" sz="1400" i="1" kern="0" dirty="0">
                <a:solidFill>
                  <a:srgbClr val="001D3A"/>
                </a:solidFill>
                <a:latin typeface="Calibri" pitchFamily="34" charset="0"/>
              </a:rPr>
              <a:t>kullanılabilir.</a:t>
            </a:r>
          </a:p>
        </p:txBody>
      </p:sp>
      <p:sp>
        <p:nvSpPr>
          <p:cNvPr id="82" name="Text Box 13"/>
          <p:cNvSpPr txBox="1">
            <a:spLocks noChangeArrowheads="1"/>
          </p:cNvSpPr>
          <p:nvPr/>
        </p:nvSpPr>
        <p:spPr bwMode="auto">
          <a:xfrm>
            <a:off x="6655432" y="5321735"/>
            <a:ext cx="2336954" cy="33855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r-TR" altLang="zh-CN" sz="1600" b="1" i="1" kern="0" dirty="0" smtClean="0">
                <a:solidFill>
                  <a:srgbClr val="001D3A"/>
                </a:solidFill>
                <a:latin typeface="Calibri" pitchFamily="34" charset="0"/>
              </a:rPr>
              <a:t>Yapılacak İşlemler</a:t>
            </a:r>
            <a:endParaRPr lang="en-US" altLang="zh-CN" sz="1600" b="1" i="1" kern="0" dirty="0">
              <a:solidFill>
                <a:srgbClr val="001D3A"/>
              </a:solidFill>
              <a:latin typeface="Calibri" pitchFamily="34" charset="0"/>
            </a:endParaRPr>
          </a:p>
        </p:txBody>
      </p:sp>
      <p:sp>
        <p:nvSpPr>
          <p:cNvPr id="83" name="Text Box 13"/>
          <p:cNvSpPr txBox="1">
            <a:spLocks noChangeArrowheads="1"/>
          </p:cNvSpPr>
          <p:nvPr/>
        </p:nvSpPr>
        <p:spPr bwMode="auto">
          <a:xfrm>
            <a:off x="3743853" y="5321736"/>
            <a:ext cx="1984294" cy="33855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r-TR" altLang="zh-CN" sz="1600" b="1" i="1" kern="0" dirty="0" smtClean="0">
                <a:solidFill>
                  <a:srgbClr val="001D3A"/>
                </a:solidFill>
                <a:latin typeface="Calibri" pitchFamily="34" charset="0"/>
              </a:rPr>
              <a:t>Sınır-Etkin Değerler</a:t>
            </a:r>
            <a:endParaRPr lang="en-US" altLang="zh-CN" sz="1600" b="1" i="1" kern="0" dirty="0">
              <a:solidFill>
                <a:srgbClr val="001D3A"/>
              </a:solidFill>
              <a:latin typeface="Calibri" pitchFamily="34" charset="0"/>
            </a:endParaRPr>
          </a:p>
        </p:txBody>
      </p:sp>
      <p:sp>
        <p:nvSpPr>
          <p:cNvPr id="84" name="Text Box 13"/>
          <p:cNvSpPr txBox="1">
            <a:spLocks noChangeArrowheads="1"/>
          </p:cNvSpPr>
          <p:nvPr/>
        </p:nvSpPr>
        <p:spPr bwMode="auto">
          <a:xfrm>
            <a:off x="222966" y="5321765"/>
            <a:ext cx="2705531" cy="33855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r-TR" altLang="zh-CN" sz="1600" b="1" i="1" kern="0" dirty="0" smtClean="0">
                <a:solidFill>
                  <a:srgbClr val="001D3A"/>
                </a:solidFill>
                <a:latin typeface="Calibri" pitchFamily="34" charset="0"/>
              </a:rPr>
              <a:t>Yasal Kavramlar</a:t>
            </a:r>
            <a:endParaRPr lang="en-US" altLang="zh-CN" sz="1600" b="1" i="1" kern="0" dirty="0">
              <a:solidFill>
                <a:srgbClr val="001D3A"/>
              </a:solidFill>
              <a:latin typeface="Calibri" pitchFamily="34" charset="0"/>
            </a:endParaRPr>
          </a:p>
        </p:txBody>
      </p:sp>
      <p:sp>
        <p:nvSpPr>
          <p:cNvPr id="85" name="Line 5"/>
          <p:cNvSpPr>
            <a:spLocks noChangeShapeType="1"/>
          </p:cNvSpPr>
          <p:nvPr/>
        </p:nvSpPr>
        <p:spPr bwMode="auto">
          <a:xfrm>
            <a:off x="77325" y="1030846"/>
            <a:ext cx="9000000" cy="0"/>
          </a:xfrm>
          <a:prstGeom prst="line">
            <a:avLst/>
          </a:prstGeom>
          <a:noFill/>
          <a:ln w="31750">
            <a:solidFill>
              <a:srgbClr val="7030A0"/>
            </a:solidFill>
            <a:prstDash val="sysDot"/>
            <a:round/>
            <a:headEnd type="diamond"/>
            <a:tailEnd type="diamond"/>
          </a:ln>
        </p:spPr>
        <p:txBody>
          <a:bodyPr/>
          <a:lstStyle/>
          <a:p>
            <a:endParaRPr lang="tr-TR">
              <a:solidFill>
                <a:srgbClr val="000000"/>
              </a:solidFill>
            </a:endParaRPr>
          </a:p>
        </p:txBody>
      </p:sp>
      <p:sp>
        <p:nvSpPr>
          <p:cNvPr id="86" name="Text Box 13"/>
          <p:cNvSpPr txBox="1">
            <a:spLocks noChangeArrowheads="1"/>
          </p:cNvSpPr>
          <p:nvPr/>
        </p:nvSpPr>
        <p:spPr bwMode="auto">
          <a:xfrm>
            <a:off x="222492" y="2256988"/>
            <a:ext cx="2686955" cy="25391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r-TR" altLang="zh-CN" sz="1050" i="1" kern="0" dirty="0" smtClean="0">
                <a:solidFill>
                  <a:srgbClr val="001D3A"/>
                </a:solidFill>
                <a:latin typeface="Calibri" pitchFamily="34" charset="0"/>
              </a:rPr>
              <a:t>Aşılmaması gereken gürültü değeridir. </a:t>
            </a:r>
            <a:endParaRPr lang="en-US" altLang="zh-CN" sz="1050" i="1" kern="0" dirty="0">
              <a:solidFill>
                <a:srgbClr val="001D3A"/>
              </a:solidFill>
              <a:latin typeface="Calibri" pitchFamily="34" charset="0"/>
            </a:endParaRPr>
          </a:p>
        </p:txBody>
      </p:sp>
      <p:cxnSp>
        <p:nvCxnSpPr>
          <p:cNvPr id="44" name="Düz Bağlayıcı 43"/>
          <p:cNvCxnSpPr/>
          <p:nvPr/>
        </p:nvCxnSpPr>
        <p:spPr>
          <a:xfrm>
            <a:off x="4738168" y="1214512"/>
            <a:ext cx="0" cy="864000"/>
          </a:xfrm>
          <a:prstGeom prst="line">
            <a:avLst/>
          </a:prstGeom>
          <a:ln>
            <a:prstDash val="sysDash"/>
            <a:headEnd type="diamond"/>
            <a:tailEnd type="diamon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5" name="Sağ Ayraç 44"/>
          <p:cNvSpPr/>
          <p:nvPr/>
        </p:nvSpPr>
        <p:spPr>
          <a:xfrm>
            <a:off x="4839424" y="1196361"/>
            <a:ext cx="146649" cy="900000"/>
          </a:xfrm>
          <a:prstGeom prst="rightBrac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00000"/>
              </a:solidFill>
            </a:endParaRPr>
          </a:p>
        </p:txBody>
      </p:sp>
      <p:grpSp>
        <p:nvGrpSpPr>
          <p:cNvPr id="46" name="Grup 45"/>
          <p:cNvGrpSpPr/>
          <p:nvPr/>
        </p:nvGrpSpPr>
        <p:grpSpPr>
          <a:xfrm>
            <a:off x="3729503" y="1601980"/>
            <a:ext cx="1980368" cy="507135"/>
            <a:chOff x="3756610" y="2431069"/>
            <a:chExt cx="1980368" cy="507135"/>
          </a:xfrm>
        </p:grpSpPr>
        <p:sp>
          <p:nvSpPr>
            <p:cNvPr id="87" name="AutoShape 12"/>
            <p:cNvSpPr>
              <a:spLocks noChangeArrowheads="1"/>
            </p:cNvSpPr>
            <p:nvPr/>
          </p:nvSpPr>
          <p:spPr bwMode="auto">
            <a:xfrm>
              <a:off x="3756610" y="2431069"/>
              <a:ext cx="1980368" cy="50713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>
                    <a:shade val="51000"/>
                    <a:satMod val="130000"/>
                  </a:srgbClr>
                </a:gs>
                <a:gs pos="80000">
                  <a:srgbClr val="FFFFFF">
                    <a:shade val="93000"/>
                    <a:satMod val="130000"/>
                  </a:srgbClr>
                </a:gs>
                <a:gs pos="100000">
                  <a:srgbClr val="FFFFFF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FFFF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kern="0">
                <a:solidFill>
                  <a:srgbClr val="FFFFFF"/>
                </a:solidFill>
                <a:latin typeface="Verdana" pitchFamily="34" charset="0"/>
                <a:ea typeface="宋体"/>
              </a:endParaRPr>
            </a:p>
          </p:txBody>
        </p:sp>
        <p:sp>
          <p:nvSpPr>
            <p:cNvPr id="88" name="Text Box 13"/>
            <p:cNvSpPr txBox="1">
              <a:spLocks noChangeArrowheads="1"/>
            </p:cNvSpPr>
            <p:nvPr/>
          </p:nvSpPr>
          <p:spPr bwMode="auto">
            <a:xfrm>
              <a:off x="3809750" y="2508103"/>
              <a:ext cx="188319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r-TR" altLang="zh-CN" sz="1400" kern="0" dirty="0" smtClean="0">
                  <a:solidFill>
                    <a:srgbClr val="001D3A"/>
                  </a:solidFill>
                  <a:latin typeface="Calibri" pitchFamily="34" charset="0"/>
                </a:rPr>
                <a:t>Günlük/Haftalık &gt;=</a:t>
              </a:r>
              <a:r>
                <a:rPr lang="tr-TR" altLang="zh-CN" sz="1400" b="1" kern="0" dirty="0" smtClean="0">
                  <a:solidFill>
                    <a:srgbClr val="001D3A"/>
                  </a:solidFill>
                  <a:latin typeface="Calibri" pitchFamily="34" charset="0"/>
                </a:rPr>
                <a:t>87</a:t>
              </a:r>
              <a:endParaRPr lang="en-US" altLang="zh-CN" sz="1400" b="1" kern="0" dirty="0">
                <a:solidFill>
                  <a:srgbClr val="001D3A"/>
                </a:solidFill>
                <a:latin typeface="Calibri" pitchFamily="34" charset="0"/>
              </a:endParaRPr>
            </a:p>
          </p:txBody>
        </p:sp>
      </p:grpSp>
      <p:sp>
        <p:nvSpPr>
          <p:cNvPr id="90" name="Text Box 13"/>
          <p:cNvSpPr txBox="1">
            <a:spLocks noChangeArrowheads="1"/>
          </p:cNvSpPr>
          <p:nvPr/>
        </p:nvSpPr>
        <p:spPr bwMode="auto">
          <a:xfrm>
            <a:off x="6599406" y="2156741"/>
            <a:ext cx="2397946" cy="25391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r-TR" altLang="zh-CN" sz="1050" i="1" kern="0" dirty="0" smtClean="0">
                <a:solidFill>
                  <a:srgbClr val="001D3A"/>
                </a:solidFill>
                <a:latin typeface="Calibri" pitchFamily="34" charset="0"/>
              </a:rPr>
              <a:t>KKD koruyuculuğu dikkate alınır.</a:t>
            </a:r>
            <a:endParaRPr lang="en-US" altLang="zh-CN" sz="1050" i="1" kern="0" dirty="0">
              <a:solidFill>
                <a:srgbClr val="001D3A"/>
              </a:solidFill>
              <a:latin typeface="Calibri" pitchFamily="34" charset="0"/>
            </a:endParaRPr>
          </a:p>
        </p:txBody>
      </p:sp>
      <p:sp>
        <p:nvSpPr>
          <p:cNvPr id="91" name="Text Box 13"/>
          <p:cNvSpPr txBox="1">
            <a:spLocks noChangeArrowheads="1"/>
          </p:cNvSpPr>
          <p:nvPr/>
        </p:nvSpPr>
        <p:spPr bwMode="auto">
          <a:xfrm>
            <a:off x="6646946" y="3985326"/>
            <a:ext cx="2397946" cy="25391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r-TR" altLang="zh-CN" sz="1050" i="1" kern="0" dirty="0" smtClean="0">
                <a:solidFill>
                  <a:srgbClr val="001D3A"/>
                </a:solidFill>
                <a:latin typeface="Calibri" pitchFamily="34" charset="0"/>
              </a:rPr>
              <a:t>KKD koruyuculuğu dikkate alınmaz.</a:t>
            </a:r>
            <a:endParaRPr lang="en-US" altLang="zh-CN" sz="1050" i="1" kern="0" dirty="0">
              <a:solidFill>
                <a:srgbClr val="001D3A"/>
              </a:solidFill>
              <a:latin typeface="Calibri" pitchFamily="34" charset="0"/>
            </a:endParaRPr>
          </a:p>
        </p:txBody>
      </p:sp>
      <p:cxnSp>
        <p:nvCxnSpPr>
          <p:cNvPr id="10" name="Düz Ok Bağlayıcısı 9"/>
          <p:cNvCxnSpPr/>
          <p:nvPr/>
        </p:nvCxnSpPr>
        <p:spPr>
          <a:xfrm flipH="1">
            <a:off x="7828922" y="3607733"/>
            <a:ext cx="9519" cy="360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2" name="Düz Ok Bağlayıcısı 91"/>
          <p:cNvCxnSpPr/>
          <p:nvPr/>
        </p:nvCxnSpPr>
        <p:spPr>
          <a:xfrm flipV="1">
            <a:off x="7838454" y="4253207"/>
            <a:ext cx="0" cy="3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1065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gray">
          <a:xfrm>
            <a:off x="4656138" y="1847873"/>
            <a:ext cx="4164012" cy="133604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16000" tIns="288000" rIns="36000" bIns="72000"/>
          <a:lstStyle/>
          <a:p>
            <a:pPr>
              <a:spcAft>
                <a:spcPts val="600"/>
              </a:spcAft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LEX,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8h=87dB(A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tr-TR" sz="2000" b="1" i="1" dirty="0" err="1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Ppeak</a:t>
            </a:r>
            <a:r>
              <a:rPr lang="tr-TR" sz="2000" b="1" i="1" dirty="0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=200Pa</a:t>
            </a:r>
            <a:r>
              <a:rPr lang="tr-TR" sz="2000" i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LEX,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8h=85dB(A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tr-TR" sz="2000" b="1" i="1" dirty="0" err="1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Ppeak</a:t>
            </a:r>
            <a:r>
              <a:rPr lang="tr-TR" sz="2000" b="1" i="1" dirty="0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=140Pa</a:t>
            </a:r>
            <a:endParaRPr lang="tr-TR" sz="2000" b="1" i="1" dirty="0">
              <a:solidFill>
                <a:srgbClr val="6B9B1A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LEX,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8h=80dB(A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tr-TR" sz="2000" b="1" i="1" dirty="0" err="1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Ppeak</a:t>
            </a:r>
            <a:r>
              <a:rPr lang="tr-TR" sz="2000" b="1" i="1" dirty="0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=112Pa</a:t>
            </a:r>
            <a:endParaRPr lang="tr-TR" sz="2000" b="1" i="1" dirty="0">
              <a:solidFill>
                <a:srgbClr val="6B9B1A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292929"/>
              </a:buClr>
              <a:defRPr/>
            </a:pPr>
            <a:endParaRPr lang="en-GB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gray">
          <a:xfrm>
            <a:off x="323850" y="1847873"/>
            <a:ext cx="4075113" cy="133604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16000" tIns="288000" rIns="36000" bIns="72000"/>
          <a:lstStyle/>
          <a:p>
            <a:pPr marL="190500" indent="-190500">
              <a:lnSpc>
                <a:spcPct val="90000"/>
              </a:lnSpc>
              <a:spcAft>
                <a:spcPts val="60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En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Yüksek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Maruziyet 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Sınır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Değeri </a:t>
            </a:r>
          </a:p>
          <a:p>
            <a:pPr marL="190500" indent="-190500">
              <a:lnSpc>
                <a:spcPct val="90000"/>
              </a:lnSpc>
              <a:spcAft>
                <a:spcPts val="60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Yüksek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Maruziyet </a:t>
            </a:r>
            <a:r>
              <a:rPr lang="tr-TR" sz="20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Etkin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Değeri</a:t>
            </a:r>
          </a:p>
          <a:p>
            <a:pPr marL="190500" indent="-190500">
              <a:lnSpc>
                <a:spcPct val="90000"/>
              </a:lnSpc>
              <a:spcAft>
                <a:spcPts val="60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Düşük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Maruziyet </a:t>
            </a:r>
            <a:r>
              <a:rPr lang="tr-TR" sz="2000" b="1" i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Etkin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Değeri</a:t>
            </a:r>
          </a:p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90500" indent="-1905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90500" indent="-1905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90500" indent="-1905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r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en-GB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gray">
          <a:xfrm>
            <a:off x="4656138" y="1487510"/>
            <a:ext cx="4164012" cy="360363"/>
          </a:xfrm>
          <a:prstGeom prst="rect">
            <a:avLst/>
          </a:prstGeom>
          <a:solidFill>
            <a:schemeClr val="hlink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Çalışma Süresi</a:t>
            </a:r>
            <a:endParaRPr lang="en-GB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gray">
          <a:xfrm>
            <a:off x="323850" y="1487510"/>
            <a:ext cx="4075113" cy="360363"/>
          </a:xfrm>
          <a:prstGeom prst="rect">
            <a:avLst/>
          </a:prstGeom>
          <a:solidFill>
            <a:schemeClr val="hlink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Maruziyet</a:t>
            </a:r>
            <a:endParaRPr lang="en-GB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gray">
          <a:xfrm>
            <a:off x="4656138" y="1477985"/>
            <a:ext cx="4164012" cy="360363"/>
          </a:xfrm>
          <a:prstGeom prst="rect">
            <a:avLst/>
          </a:prstGeom>
          <a:solidFill>
            <a:schemeClr val="accent2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Çalışma Süresi</a:t>
            </a:r>
            <a:endParaRPr lang="en-GB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gray">
          <a:xfrm>
            <a:off x="323850" y="1477985"/>
            <a:ext cx="4075113" cy="360363"/>
          </a:xfrm>
          <a:prstGeom prst="rect">
            <a:avLst/>
          </a:prstGeom>
          <a:solidFill>
            <a:schemeClr val="tx2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Maruziyet</a:t>
            </a:r>
            <a:endParaRPr lang="en-GB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13" name="Group 35"/>
          <p:cNvGrpSpPr>
            <a:grpSpLocks/>
          </p:cNvGrpSpPr>
          <p:nvPr/>
        </p:nvGrpSpPr>
        <p:grpSpPr bwMode="auto">
          <a:xfrm>
            <a:off x="3798888" y="1366860"/>
            <a:ext cx="568325" cy="568325"/>
            <a:chOff x="2339" y="904"/>
            <a:chExt cx="358" cy="358"/>
          </a:xfrm>
        </p:grpSpPr>
        <p:sp>
          <p:nvSpPr>
            <p:cNvPr id="14" name="Oval 27"/>
            <p:cNvSpPr>
              <a:spLocks noChangeArrowheads="1"/>
            </p:cNvSpPr>
            <p:nvPr/>
          </p:nvSpPr>
          <p:spPr bwMode="auto">
            <a:xfrm>
              <a:off x="2339" y="904"/>
              <a:ext cx="358" cy="358"/>
            </a:xfrm>
            <a:prstGeom prst="ellipse">
              <a:avLst/>
            </a:prstGeom>
            <a:gradFill rotWithShape="1">
              <a:gsLst>
                <a:gs pos="0">
                  <a:srgbClr val="ECECEC"/>
                </a:gs>
                <a:gs pos="100000">
                  <a:srgbClr val="B2B2B2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bg1"/>
              </a:solidFill>
              <a:round/>
              <a:headEnd/>
              <a:tailEnd/>
            </a:ln>
            <a:effectLst>
              <a:outerShdw dist="53882" dir="2700000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" name="AutoShape 28"/>
            <p:cNvSpPr>
              <a:spLocks noChangeArrowheads="1"/>
            </p:cNvSpPr>
            <p:nvPr/>
          </p:nvSpPr>
          <p:spPr bwMode="auto">
            <a:xfrm>
              <a:off x="2418" y="989"/>
              <a:ext cx="200" cy="188"/>
            </a:xfrm>
            <a:prstGeom prst="plus">
              <a:avLst>
                <a:gd name="adj" fmla="val 34301"/>
              </a:avLst>
            </a:prstGeom>
            <a:gradFill rotWithShape="1">
              <a:gsLst>
                <a:gs pos="0">
                  <a:srgbClr val="4C7013"/>
                </a:gs>
                <a:gs pos="100000">
                  <a:srgbClr val="233409"/>
                </a:gs>
              </a:gsLst>
              <a:lin ang="27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" name="Oval 29"/>
            <p:cNvSpPr>
              <a:spLocks noChangeArrowheads="1"/>
            </p:cNvSpPr>
            <p:nvPr/>
          </p:nvSpPr>
          <p:spPr bwMode="auto">
            <a:xfrm>
              <a:off x="2419" y="917"/>
              <a:ext cx="198" cy="139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902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31"/>
          <p:cNvGrpSpPr>
            <a:grpSpLocks/>
          </p:cNvGrpSpPr>
          <p:nvPr/>
        </p:nvGrpSpPr>
        <p:grpSpPr bwMode="auto">
          <a:xfrm>
            <a:off x="8126413" y="1366860"/>
            <a:ext cx="565150" cy="565150"/>
            <a:chOff x="1832" y="3056"/>
            <a:chExt cx="680" cy="680"/>
          </a:xfrm>
        </p:grpSpPr>
        <p:sp>
          <p:nvSpPr>
            <p:cNvPr id="18" name="Oval 32"/>
            <p:cNvSpPr>
              <a:spLocks noChangeArrowheads="1"/>
            </p:cNvSpPr>
            <p:nvPr/>
          </p:nvSpPr>
          <p:spPr bwMode="auto">
            <a:xfrm>
              <a:off x="1832" y="3056"/>
              <a:ext cx="680" cy="680"/>
            </a:xfrm>
            <a:prstGeom prst="ellipse">
              <a:avLst/>
            </a:prstGeom>
            <a:gradFill rotWithShape="1">
              <a:gsLst>
                <a:gs pos="0">
                  <a:srgbClr val="ECECEC"/>
                </a:gs>
                <a:gs pos="100000">
                  <a:srgbClr val="B2B2B2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bg1"/>
              </a:solidFill>
              <a:round/>
              <a:headEnd/>
              <a:tailEnd/>
            </a:ln>
            <a:effectLst>
              <a:outerShdw dist="53882" dir="2700000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1984" y="3341"/>
              <a:ext cx="376" cy="111"/>
            </a:xfrm>
            <a:prstGeom prst="rect">
              <a:avLst/>
            </a:prstGeom>
            <a:gradFill rotWithShape="1">
              <a:gsLst>
                <a:gs pos="0">
                  <a:srgbClr val="C40505"/>
                </a:gs>
                <a:gs pos="100000">
                  <a:srgbClr val="5B0202"/>
                </a:gs>
              </a:gsLst>
              <a:lin ang="27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0" name="Oval 34"/>
            <p:cNvSpPr>
              <a:spLocks noChangeArrowheads="1"/>
            </p:cNvSpPr>
            <p:nvPr/>
          </p:nvSpPr>
          <p:spPr bwMode="auto">
            <a:xfrm>
              <a:off x="1985" y="3081"/>
              <a:ext cx="374" cy="26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902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21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MARUZİYET SINIR VE ETKİN DEĞERLERİ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2" name="Group 92"/>
          <p:cNvGrpSpPr>
            <a:grpSpLocks/>
          </p:cNvGrpSpPr>
          <p:nvPr/>
        </p:nvGrpSpPr>
        <p:grpSpPr bwMode="auto">
          <a:xfrm>
            <a:off x="296565" y="3276794"/>
            <a:ext cx="8538960" cy="1325332"/>
            <a:chOff x="4002" y="2358"/>
            <a:chExt cx="1554" cy="906"/>
          </a:xfrm>
        </p:grpSpPr>
        <p:sp>
          <p:nvSpPr>
            <p:cNvPr id="23" name="Oval 43"/>
            <p:cNvSpPr>
              <a:spLocks noChangeArrowheads="1"/>
            </p:cNvSpPr>
            <p:nvPr/>
          </p:nvSpPr>
          <p:spPr bwMode="auto">
            <a:xfrm>
              <a:off x="5028" y="2402"/>
              <a:ext cx="376" cy="26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902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i="1"/>
            </a:p>
          </p:txBody>
        </p:sp>
        <p:sp>
          <p:nvSpPr>
            <p:cNvPr id="24" name="AutoShape 51"/>
            <p:cNvSpPr>
              <a:spLocks noChangeArrowheads="1"/>
            </p:cNvSpPr>
            <p:nvPr/>
          </p:nvSpPr>
          <p:spPr bwMode="auto">
            <a:xfrm>
              <a:off x="4008" y="2358"/>
              <a:ext cx="1548" cy="906"/>
            </a:xfrm>
            <a:prstGeom prst="foldedCorner">
              <a:avLst>
                <a:gd name="adj" fmla="val 9551"/>
              </a:avLst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 i="1"/>
            </a:p>
          </p:txBody>
        </p:sp>
        <p:sp>
          <p:nvSpPr>
            <p:cNvPr id="25" name="Rectangle 52"/>
            <p:cNvSpPr>
              <a:spLocks noChangeArrowheads="1"/>
            </p:cNvSpPr>
            <p:nvPr/>
          </p:nvSpPr>
          <p:spPr bwMode="auto">
            <a:xfrm>
              <a:off x="4044" y="2408"/>
              <a:ext cx="1483" cy="224"/>
            </a:xfrm>
            <a:prstGeom prst="rect">
              <a:avLst/>
            </a:prstGeom>
            <a:solidFill>
              <a:srgbClr val="FAC4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tr-TR" b="1" i="1" dirty="0" smtClean="0">
                  <a:latin typeface="Calibri" pitchFamily="34" charset="0"/>
                  <a:cs typeface="Calibri" pitchFamily="34" charset="0"/>
                </a:rPr>
                <a:t>AÇIKLAMA</a:t>
              </a:r>
              <a:endParaRPr lang="en-GB" b="1" i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" name="Rectangle 52"/>
            <p:cNvSpPr>
              <a:spLocks noChangeArrowheads="1"/>
            </p:cNvSpPr>
            <p:nvPr/>
          </p:nvSpPr>
          <p:spPr bwMode="auto">
            <a:xfrm>
              <a:off x="4002" y="2632"/>
              <a:ext cx="1551" cy="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180000" indent="-180000">
                <a:buFont typeface="Wingdings" pitchFamily="2" charset="2"/>
                <a:buChar char="ü"/>
              </a:pPr>
              <a:r>
                <a:rPr lang="tr-TR" b="1" i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Hiçbir </a:t>
              </a:r>
              <a:r>
                <a:rPr lang="tr-TR" b="1" i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koşulda </a:t>
              </a:r>
              <a:r>
                <a:rPr lang="tr-TR" b="1" i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aşılmayacak (EYSD)    </a:t>
              </a:r>
              <a:r>
                <a:rPr lang="tr-TR" b="1" i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	</a:t>
              </a:r>
              <a:r>
                <a:rPr lang="tr-TR" b="1" i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	: 87   (KKD koruması dikkate alınır)</a:t>
              </a:r>
              <a:endParaRPr lang="tr-TR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  <a:p>
              <a:pPr marL="180000" indent="-180000">
                <a:buFont typeface="Wingdings" pitchFamily="2" charset="2"/>
                <a:buChar char="ü"/>
              </a:pPr>
              <a:r>
                <a:rPr lang="tr-TR" b="1" i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Kulak </a:t>
              </a:r>
              <a:r>
                <a:rPr lang="tr-TR" b="1" i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koruyucuları </a:t>
              </a:r>
              <a:r>
                <a:rPr lang="tr-TR" b="1" i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kullanılacak (EYED)	: 85   (KKD koruması dikkate alınmaz)</a:t>
              </a:r>
              <a:endParaRPr lang="tr-TR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  <a:p>
              <a:pPr marL="180000" indent="-180000">
                <a:buFont typeface="Wingdings" pitchFamily="2" charset="2"/>
                <a:buChar char="ü"/>
              </a:pPr>
              <a:r>
                <a:rPr lang="tr-TR" b="1" i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Kulak koruyucuları hazır </a:t>
              </a:r>
              <a:r>
                <a:rPr lang="tr-TR" b="1" i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bulunduracak (EDED)	: </a:t>
              </a:r>
              <a:r>
                <a:rPr lang="tr-TR" b="1" i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80   (KKD koruması dikkate alınmaz</a:t>
              </a:r>
              <a:r>
                <a:rPr lang="tr-TR" b="1" i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)</a:t>
              </a:r>
              <a:endParaRPr lang="tr-TR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9" name="53 Metin kutusu"/>
          <p:cNvSpPr txBox="1"/>
          <p:nvPr/>
        </p:nvSpPr>
        <p:spPr>
          <a:xfrm>
            <a:off x="339222" y="5774178"/>
            <a:ext cx="8480928" cy="602743"/>
          </a:xfrm>
          <a:prstGeom prst="rect">
            <a:avLst/>
          </a:prstGeom>
          <a:noFill/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 anchorCtr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600" dirty="0">
                <a:latin typeface="Cambria" pitchFamily="18" charset="0"/>
              </a:rPr>
              <a:t> </a:t>
            </a:r>
            <a:r>
              <a:rPr lang="tr-TR" sz="1600" dirty="0" smtClean="0">
                <a:latin typeface="Cambria" pitchFamily="18" charset="0"/>
              </a:rPr>
              <a:t>Sekiz </a:t>
            </a:r>
            <a:r>
              <a:rPr lang="tr-TR" sz="1600" dirty="0">
                <a:latin typeface="Cambria" pitchFamily="18" charset="0"/>
              </a:rPr>
              <a:t>saatlik bir iş günü için, anlık darbeli gürültünün de dahil olduğu bütün gürültü maruziyet düzeylerinin zaman ağırlıklı </a:t>
            </a:r>
            <a:r>
              <a:rPr lang="tr-TR" sz="1600" dirty="0" smtClean="0">
                <a:latin typeface="Cambria" pitchFamily="18" charset="0"/>
              </a:rPr>
              <a:t>ortalaması; </a:t>
            </a:r>
            <a:r>
              <a:rPr lang="tr-TR" sz="1600" b="1" dirty="0" smtClean="0">
                <a:latin typeface="Cambria" pitchFamily="18" charset="0"/>
              </a:rPr>
              <a:t>Günlük Gürültü Maruziyet Düzeyi </a:t>
            </a:r>
            <a:r>
              <a:rPr lang="tr-TR" sz="1600" dirty="0" smtClean="0">
                <a:latin typeface="Cambria" pitchFamily="18" charset="0"/>
              </a:rPr>
              <a:t>olarak tanımlanır.</a:t>
            </a:r>
            <a:endParaRPr lang="tr-TR" sz="1600" b="1" dirty="0" smtClean="0">
              <a:latin typeface="Cambria" pitchFamily="18" charset="0"/>
            </a:endParaRPr>
          </a:p>
        </p:txBody>
      </p:sp>
      <p:grpSp>
        <p:nvGrpSpPr>
          <p:cNvPr id="43" name="Grup 42"/>
          <p:cNvGrpSpPr/>
          <p:nvPr/>
        </p:nvGrpSpPr>
        <p:grpSpPr>
          <a:xfrm>
            <a:off x="189045" y="954792"/>
            <a:ext cx="8646477" cy="417248"/>
            <a:chOff x="169995" y="1162180"/>
            <a:chExt cx="8646477" cy="417248"/>
          </a:xfrm>
        </p:grpSpPr>
        <p:sp>
          <p:nvSpPr>
            <p:cNvPr id="44" name="Dikdörtgen 43"/>
            <p:cNvSpPr/>
            <p:nvPr/>
          </p:nvSpPr>
          <p:spPr>
            <a:xfrm>
              <a:off x="587905" y="1179318"/>
              <a:ext cx="8228567" cy="400110"/>
            </a:xfrm>
            <a:prstGeom prst="rect">
              <a:avLst/>
            </a:prstGeom>
            <a:ln>
              <a:solidFill>
                <a:srgbClr val="DDDDDD"/>
              </a:solidFill>
            </a:ln>
          </p:spPr>
          <p:txBody>
            <a:bodyPr wrap="square">
              <a:spAutoFit/>
            </a:bodyPr>
            <a:lstStyle/>
            <a:p>
              <a:pPr algn="ctr" defTabSz="801688" eaLnBrk="0" hangingPunct="0">
                <a:defRPr/>
              </a:pPr>
              <a:r>
                <a:rPr lang="tr-TR" sz="2000" b="1" i="1" noProof="1" smtClean="0">
                  <a:latin typeface="Calibri" pitchFamily="34" charset="0"/>
                  <a:cs typeface="Calibri" pitchFamily="34" charset="0"/>
                </a:rPr>
                <a:t>(Yeni) Gürültü Yönetmeliği / 23.12.2006  / Günlük Maruziyet </a:t>
              </a:r>
              <a:r>
                <a:rPr lang="tr-TR" sz="2000" b="1" i="1" noProof="1">
                  <a:latin typeface="Calibri" pitchFamily="34" charset="0"/>
                  <a:cs typeface="Calibri" pitchFamily="34" charset="0"/>
                </a:rPr>
                <a:t>D</a:t>
              </a:r>
              <a:r>
                <a:rPr lang="tr-TR" sz="2000" b="1" i="1" noProof="1" smtClean="0">
                  <a:latin typeface="Calibri" pitchFamily="34" charset="0"/>
                  <a:cs typeface="Calibri" pitchFamily="34" charset="0"/>
                </a:rPr>
                <a:t>eğerleri</a:t>
              </a:r>
              <a:endParaRPr lang="tr-TR" sz="2000" b="1" i="1" noProof="1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45" name="Picture 2" descr="C:\Users\DOKTOR\Desktop\balanc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995" y="1162180"/>
              <a:ext cx="403609" cy="403609"/>
            </a:xfrm>
            <a:prstGeom prst="rect">
              <a:avLst/>
            </a:prstGeom>
            <a:noFill/>
            <a:ln w="22225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53 Metin kutusu"/>
          <p:cNvSpPr txBox="1"/>
          <p:nvPr/>
        </p:nvSpPr>
        <p:spPr>
          <a:xfrm>
            <a:off x="339222" y="4676289"/>
            <a:ext cx="8496300" cy="10524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 anchorCtr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800" b="1" i="1" dirty="0">
                <a:latin typeface="Calibri" pitchFamily="34" charset="0"/>
                <a:cs typeface="Calibri" pitchFamily="34" charset="0"/>
              </a:rPr>
              <a:t>Günlük gürültü maruziyetinin günden güne belirgin şekilde farklılık gösterdiğinin kesin olarak tespit </a:t>
            </a:r>
            <a:r>
              <a:rPr lang="tr-TR" sz="1800" b="1" i="1" dirty="0" smtClean="0">
                <a:latin typeface="Calibri" pitchFamily="34" charset="0"/>
                <a:cs typeface="Calibri" pitchFamily="34" charset="0"/>
              </a:rPr>
              <a:t>edilmesi durumunda, maruziyet </a:t>
            </a:r>
            <a:r>
              <a:rPr lang="tr-TR" sz="1800" b="1" i="1" dirty="0">
                <a:latin typeface="Calibri" pitchFamily="34" charset="0"/>
                <a:cs typeface="Calibri" pitchFamily="34" charset="0"/>
              </a:rPr>
              <a:t>sınır </a:t>
            </a:r>
            <a:r>
              <a:rPr lang="tr-TR" sz="1800" b="1" i="1" dirty="0" smtClean="0">
                <a:latin typeface="Calibri" pitchFamily="34" charset="0"/>
                <a:cs typeface="Calibri" pitchFamily="34" charset="0"/>
              </a:rPr>
              <a:t>ve etkin değerlerinde </a:t>
            </a:r>
            <a:r>
              <a:rPr lang="tr-TR" sz="1800" b="1" i="1" dirty="0">
                <a:latin typeface="Calibri" pitchFamily="34" charset="0"/>
                <a:cs typeface="Calibri" pitchFamily="34" charset="0"/>
              </a:rPr>
              <a:t>günlük maruziyet değerleri yerine haftalık maruziyet değerleri kullanılabilir.</a:t>
            </a:r>
            <a:endParaRPr lang="tr-TR" sz="1800" b="1" i="1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729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6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1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6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4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gray">
          <a:xfrm>
            <a:off x="3130550" y="1001713"/>
            <a:ext cx="2908300" cy="971550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20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2. ORTAMDA </a:t>
            </a:r>
          </a:p>
          <a:p>
            <a:pPr algn="ctr" defTabSz="801688" eaLnBrk="0" hangingPunct="0">
              <a:defRPr/>
            </a:pPr>
            <a:r>
              <a:rPr lang="tr-TR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ALINMASI GEREKEN ÖNLEMLER</a:t>
            </a:r>
            <a:endParaRPr lang="en-GB" sz="1600" dirty="0" smtClean="0">
              <a:solidFill>
                <a:srgbClr val="FFFFFF"/>
              </a:solidFill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gray">
          <a:xfrm>
            <a:off x="6137275" y="1001713"/>
            <a:ext cx="2883900" cy="9715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tint val="60784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20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3. KİŞİDE </a:t>
            </a:r>
          </a:p>
          <a:p>
            <a:pPr algn="ctr" defTabSz="801688" eaLnBrk="0" hangingPunct="0">
              <a:defRPr/>
            </a:pPr>
            <a:r>
              <a:rPr lang="tr-TR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ALINMASI GEREKEN ÖNLEMLER</a:t>
            </a:r>
            <a:endParaRPr lang="en-US" sz="1600" b="1" dirty="0">
              <a:solidFill>
                <a:srgbClr val="FFFFFF"/>
              </a:solidFill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gray">
          <a:xfrm>
            <a:off x="76200" y="1973262"/>
            <a:ext cx="2952750" cy="4446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44000" tIns="144000" rIns="144000" bIns="72000" anchor="t" anchorCtr="0"/>
          <a:lstStyle/>
          <a:p>
            <a:pPr algn="ctr"/>
            <a:r>
              <a:rPr lang="tr-TR" sz="16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Makineyi Değiştirmek</a:t>
            </a:r>
          </a:p>
          <a:p>
            <a:pPr algn="ctr"/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«Kullanılan makinelerin, </a:t>
            </a:r>
            <a:r>
              <a:rPr lang="tr-TR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 </a:t>
            </a:r>
            <a:r>
              <a:rPr lang="tr-TR" sz="1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düzeyi düşük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makineler ile </a:t>
            </a: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değiştirilmesi»</a:t>
            </a:r>
          </a:p>
          <a:p>
            <a:pPr marL="342900" indent="-342900" algn="ctr">
              <a:buFontTx/>
              <a:buAutoNum type="arabicPeriod"/>
            </a:pPr>
            <a:endParaRPr lang="tr-TR" sz="14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sz="16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İşlemi Değiştirmek</a:t>
            </a:r>
          </a:p>
          <a:p>
            <a:pPr algn="ctr"/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«Gürültü 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düzeyi yüksek olarak yapılan işlemin, daha </a:t>
            </a:r>
            <a:r>
              <a:rPr lang="tr-TR" sz="1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az gürültü gerektiren işlemle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değiştirilmesi»</a:t>
            </a:r>
          </a:p>
          <a:p>
            <a:pPr algn="ctr"/>
            <a:endParaRPr lang="tr-TR" sz="14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sz="16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İşleyişi </a:t>
            </a:r>
            <a:r>
              <a:rPr lang="tr-TR" sz="16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Değiştirmek</a:t>
            </a:r>
          </a:p>
          <a:p>
            <a:pPr algn="ctr"/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«Gürültü 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çıkartan makinelerin işleyişini yeniden </a:t>
            </a: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düzenlemek»</a:t>
            </a:r>
            <a:endParaRPr lang="tr-TR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tr-TR" sz="14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sz="16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Ayrı Bölmeye Almak</a:t>
            </a:r>
          </a:p>
          <a:p>
            <a:pPr algn="ctr"/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«Gürültü 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kaynağının </a:t>
            </a:r>
            <a:r>
              <a:rPr lang="tr-TR" sz="1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ayrı bir bölmeye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alınması»</a:t>
            </a:r>
            <a:endParaRPr lang="tr-TR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gray">
          <a:xfrm>
            <a:off x="3130550" y="1973262"/>
            <a:ext cx="2908300" cy="4446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44000" tIns="144000" rIns="144000" bIns="72000" anchor="t" anchorCtr="0"/>
          <a:lstStyle/>
          <a:p>
            <a:pPr algn="ctr"/>
            <a:r>
              <a:rPr lang="tr-TR" sz="16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 Emici Malzeme Kullanmak</a:t>
            </a:r>
          </a:p>
          <a:p>
            <a:pPr algn="ctr"/>
            <a:r>
              <a:rPr lang="tr-TR" sz="16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Yansımayı</a:t>
            </a:r>
            <a:r>
              <a:rPr lang="tr-TR" sz="16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Engellemek</a:t>
            </a:r>
          </a:p>
          <a:p>
            <a:pPr algn="ctr"/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«Sesin 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geçebileceği </a:t>
            </a: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ve/veya 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yansıyabileceği </a:t>
            </a:r>
            <a:r>
              <a:rPr lang="tr-TR" sz="1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duvar, tavan, taban 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gibi yerleri ses emici malzeme ile </a:t>
            </a: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kaplanmak»</a:t>
            </a:r>
          </a:p>
          <a:p>
            <a:pPr algn="ctr"/>
            <a:endParaRPr lang="tr-TR" sz="14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sz="16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Araya Engel-Bariyer Koymak</a:t>
            </a:r>
          </a:p>
          <a:p>
            <a:pPr algn="ctr"/>
            <a:r>
              <a:rPr lang="tr-TR" sz="16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Sesin </a:t>
            </a:r>
            <a:r>
              <a:rPr lang="tr-TR" sz="1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Y</a:t>
            </a:r>
            <a:r>
              <a:rPr lang="tr-TR" sz="16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ayılmasını</a:t>
            </a:r>
            <a:r>
              <a:rPr lang="tr-TR" sz="16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Engellemek</a:t>
            </a:r>
          </a:p>
          <a:p>
            <a:pPr algn="ctr"/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«Gürültü 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kaynağı </a:t>
            </a: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ile kişi arasına  </a:t>
            </a:r>
            <a:r>
              <a:rPr lang="tr-TR" sz="1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gürültüyü önleyici </a:t>
            </a:r>
            <a:r>
              <a:rPr lang="tr-TR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engel </a:t>
            </a: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koymak»</a:t>
            </a:r>
          </a:p>
          <a:p>
            <a:pPr algn="ctr"/>
            <a:endParaRPr lang="tr-TR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sz="16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Mesafeyi Artırmak</a:t>
            </a:r>
          </a:p>
          <a:p>
            <a:pPr algn="ctr"/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«Gürültü 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kaynağı ile </a:t>
            </a: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kişi 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arasındaki </a:t>
            </a:r>
            <a:r>
              <a:rPr lang="tr-TR" sz="1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mesafeyi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artırmak»</a:t>
            </a:r>
          </a:p>
          <a:p>
            <a:pPr algn="ctr"/>
            <a:endParaRPr lang="tr-TR" sz="14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sz="16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Kaynağın Yerini Değiştirmek</a:t>
            </a:r>
            <a:endParaRPr lang="tr-TR" sz="16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«Gürültü </a:t>
            </a: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kaynağının konumunu değiştirmek»</a:t>
            </a:r>
            <a:endParaRPr lang="tr-TR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gray">
          <a:xfrm>
            <a:off x="6137275" y="1973262"/>
            <a:ext cx="2883900" cy="44465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44000" tIns="144000" rIns="144000" bIns="72000" anchor="t" anchorCtr="0"/>
          <a:lstStyle/>
          <a:p>
            <a:pPr algn="ctr" fontAlgn="auto">
              <a:spcAft>
                <a:spcPts val="0"/>
              </a:spcAft>
              <a:defRPr/>
            </a:pPr>
            <a:r>
              <a:rPr lang="tr-TR" sz="16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Sessiz Bölme İçine Almak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«Gürültüye 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 kalan kişinin, sese karşı </a:t>
            </a:r>
            <a:r>
              <a:rPr lang="tr-TR" sz="1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iyi izole edilmiş bir bölme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içine </a:t>
            </a: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alınması»</a:t>
            </a:r>
          </a:p>
          <a:p>
            <a:pPr algn="ctr" fontAlgn="auto">
              <a:spcAft>
                <a:spcPts val="0"/>
              </a:spcAft>
              <a:defRPr/>
            </a:pPr>
            <a:endParaRPr lang="tr-TR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tr-TR" sz="16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Maruziyet Süresini Azaltmak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«Gürültülü 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ortamdaki çalışma </a:t>
            </a:r>
            <a:r>
              <a:rPr lang="tr-TR" sz="1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süresinin </a:t>
            </a:r>
            <a:r>
              <a:rPr lang="tr-TR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kısaltılması-rotasyon</a:t>
            </a: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»</a:t>
            </a:r>
          </a:p>
          <a:p>
            <a:pPr algn="ctr" fontAlgn="auto">
              <a:spcAft>
                <a:spcPts val="0"/>
              </a:spcAft>
              <a:defRPr/>
            </a:pPr>
            <a:endParaRPr lang="tr-TR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tr-TR" sz="16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İş </a:t>
            </a:r>
            <a:r>
              <a:rPr lang="tr-TR" sz="16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Programını Değiştirmek</a:t>
            </a:r>
            <a:endParaRPr lang="tr-TR" sz="16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tr-TR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tr-TR" sz="16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KKD Kullanmak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«Gürültüye 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karşı etkin </a:t>
            </a:r>
            <a:r>
              <a:rPr lang="tr-TR" sz="1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kişisel koruyucu</a:t>
            </a:r>
            <a:r>
              <a:rPr lang="tr-TR" sz="1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kullanmak»</a:t>
            </a:r>
            <a:endParaRPr lang="tr-TR" sz="1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GÜRÜLTÜDEN </a:t>
            </a: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KORUNMA – TEKNİK-PLANLAMA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gray">
          <a:xfrm>
            <a:off x="76200" y="1001713"/>
            <a:ext cx="2952750" cy="9715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1. KAYNAKTA</a:t>
            </a:r>
            <a:r>
              <a:rPr lang="tr-TR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 </a:t>
            </a:r>
          </a:p>
          <a:p>
            <a:pPr algn="ctr" defTabSz="801688" eaLnBrk="0" hangingPunct="0"/>
            <a:r>
              <a:rPr lang="tr-TR" sz="1600" b="1" dirty="0" smtClean="0">
                <a:solidFill>
                  <a:srgbClr val="FFFFFF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ALINMASI GEREKEN ÖNLEMLER </a:t>
            </a:r>
            <a:endParaRPr lang="tr-TR" sz="1600" b="1" dirty="0">
              <a:solidFill>
                <a:srgbClr val="FFFFFF"/>
              </a:solidFill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107086" y="6490116"/>
            <a:ext cx="5724000" cy="30777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r-TR" altLang="zh-CN" sz="1400" b="1" i="1" kern="0" dirty="0" smtClean="0">
                <a:solidFill>
                  <a:srgbClr val="001D3A"/>
                </a:solidFill>
                <a:latin typeface="Calibri" pitchFamily="34" charset="0"/>
              </a:rPr>
              <a:t>Ayırıcı Tanı; </a:t>
            </a:r>
            <a:r>
              <a:rPr lang="tr-TR" altLang="zh-CN" sz="1400" i="1" kern="0" dirty="0">
                <a:solidFill>
                  <a:srgbClr val="001D3A"/>
                </a:solidFill>
                <a:latin typeface="Calibri" pitchFamily="34" charset="0"/>
              </a:rPr>
              <a:t>Müdahale </a:t>
            </a:r>
            <a:r>
              <a:rPr lang="tr-TR" altLang="zh-CN" sz="1400" i="1" kern="0" dirty="0" smtClean="0">
                <a:solidFill>
                  <a:srgbClr val="001D3A"/>
                </a:solidFill>
                <a:latin typeface="Calibri" pitchFamily="34" charset="0"/>
              </a:rPr>
              <a:t>Kaynağa mı? Ortama mı? Kişiye mi? yapıldı… </a:t>
            </a:r>
            <a:endParaRPr lang="en-US" altLang="zh-CN" sz="1400" i="1" kern="0" dirty="0">
              <a:solidFill>
                <a:srgbClr val="001D3A"/>
              </a:solidFill>
              <a:latin typeface="Calibri" pitchFamily="34" charset="0"/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5855855" y="6490115"/>
            <a:ext cx="3201837" cy="30777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tr-TR" altLang="zh-CN" sz="1400" b="1" i="1" kern="0" dirty="0" smtClean="0">
                <a:solidFill>
                  <a:srgbClr val="001D3A"/>
                </a:solidFill>
                <a:latin typeface="Calibri" pitchFamily="34" charset="0"/>
              </a:rPr>
              <a:t>Önlemler Hiyerarşisi; </a:t>
            </a:r>
            <a:r>
              <a:rPr lang="tr-TR" altLang="zh-CN" sz="1400" i="1" kern="0" dirty="0" smtClean="0">
                <a:solidFill>
                  <a:srgbClr val="001D3A"/>
                </a:solidFill>
                <a:latin typeface="Calibri" pitchFamily="34" charset="0"/>
              </a:rPr>
              <a:t>Kaynak-Ortam-Kişi</a:t>
            </a:r>
            <a:endParaRPr lang="en-US" altLang="zh-CN" sz="1400" i="1" kern="0" dirty="0">
              <a:solidFill>
                <a:srgbClr val="001D3A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07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KORUNMADA EŞDEĞER ENERJİ DÜZEYİ PRENSİBİ 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</a:t>
            </a: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Eşdeğer </a:t>
            </a:r>
            <a:r>
              <a:rPr lang="tr-TR" sz="2000" b="1" i="1" dirty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enerji düzeyi prensibine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göre, maruz kalınan sesin şiddeti ile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maruziyet süresinin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çarpımı sabittir. </a:t>
            </a: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[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Sesin Şiddeti x Maruziyet Süresi = Sabit</a:t>
            </a:r>
            <a:r>
              <a:rPr lang="tr-TR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]</a:t>
            </a:r>
            <a:endParaRPr lang="tr-TR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prensibe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göre;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belirli bir sabit düzey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olması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koşulu ile,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sesin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şiddeti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azaltılırsa,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daha uzun süre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gürültüye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 kalınabilir.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DÜZELTİLMİŞ GÜRÜLTÜ MARUZİYET DÜZEYLERİ</a:t>
            </a:r>
            <a:endParaRPr lang="tr-TR" sz="3200" b="1" noProof="1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201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DÜZELTİLMİŞ GÜRÜLTÜ MARUZİYET DÜZEYLERİ</a:t>
            </a:r>
            <a:endParaRPr lang="tr-TR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" name="3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1791152"/>
              </p:ext>
            </p:extLst>
          </p:nvPr>
        </p:nvGraphicFramePr>
        <p:xfrm>
          <a:off x="0" y="1504743"/>
          <a:ext cx="9090778" cy="4598983"/>
        </p:xfrm>
        <a:graphic>
          <a:graphicData uri="http://schemas.openxmlformats.org/drawingml/2006/table">
            <a:tbl>
              <a:tblPr firstRow="1" bandRow="1"/>
              <a:tblGrid>
                <a:gridCol w="4139604"/>
                <a:gridCol w="4951174"/>
              </a:tblGrid>
              <a:tr h="7265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MAKSİMUM GÜRÜLTÜ DÜZEYİ (dBA)</a:t>
                      </a: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MAKSİMUM MARUZİYET DÜZEYİ (OSHA - ILO)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507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cs typeface="Calibri" pitchFamily="34" charset="0"/>
                        </a:rPr>
                        <a:t>85</a:t>
                      </a:r>
                      <a:endParaRPr lang="tr-TR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+mn-ea"/>
                          <a:cs typeface="Calibri" pitchFamily="34" charset="0"/>
                        </a:rPr>
                        <a:t>           8 / 7,5</a:t>
                      </a:r>
                      <a:endParaRPr lang="tr-TR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576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  <a:latin typeface="Cambria" pitchFamily="18" charset="0"/>
                          <a:cs typeface="Calibri" pitchFamily="34" charset="0"/>
                        </a:rPr>
                        <a:t>90</a:t>
                      </a:r>
                      <a:endParaRPr lang="tr-TR" sz="2000" b="1" dirty="0"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  <a:latin typeface="Cambria" pitchFamily="18" charset="0"/>
                          <a:cs typeface="Calibri" pitchFamily="34" charset="0"/>
                        </a:rPr>
                        <a:t>4</a:t>
                      </a:r>
                      <a:endParaRPr lang="tr-TR" sz="2000" b="1" dirty="0"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5594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  <a:latin typeface="Cambria" pitchFamily="18" charset="0"/>
                          <a:cs typeface="Calibri" pitchFamily="34" charset="0"/>
                        </a:rPr>
                        <a:t>95</a:t>
                      </a:r>
                      <a:endParaRPr lang="tr-TR" sz="2000" b="1" dirty="0"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  <a:latin typeface="Cambria" pitchFamily="18" charset="0"/>
                          <a:cs typeface="Calibri" pitchFamily="34" charset="0"/>
                        </a:rPr>
                        <a:t>2</a:t>
                      </a:r>
                      <a:endParaRPr lang="tr-TR" sz="2000" b="1" dirty="0"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557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  <a:latin typeface="Cambria" pitchFamily="18" charset="0"/>
                          <a:cs typeface="Calibri" pitchFamily="34" charset="0"/>
                        </a:rPr>
                        <a:t>100</a:t>
                      </a:r>
                      <a:endParaRPr lang="tr-TR" sz="2000" b="1" dirty="0"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  <a:latin typeface="Cambria" pitchFamily="18" charset="0"/>
                          <a:cs typeface="Calibri" pitchFamily="34" charset="0"/>
                        </a:rPr>
                        <a:t>1</a:t>
                      </a:r>
                      <a:endParaRPr lang="tr-TR" sz="2000" b="1" dirty="0"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557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  <a:latin typeface="Cambria" pitchFamily="18" charset="0"/>
                          <a:ea typeface="+mn-ea"/>
                          <a:cs typeface="Calibri" pitchFamily="34" charset="0"/>
                        </a:rPr>
                        <a:t>105</a:t>
                      </a:r>
                      <a:endParaRPr lang="tr-TR" sz="2000" b="1" dirty="0"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  <a:latin typeface="Cambria" pitchFamily="18" charset="0"/>
                          <a:cs typeface="Calibri" pitchFamily="34" charset="0"/>
                        </a:rPr>
                        <a:t>1/2</a:t>
                      </a:r>
                      <a:endParaRPr lang="tr-TR" sz="2000" b="1" dirty="0"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557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  <a:latin typeface="Cambria" pitchFamily="18" charset="0"/>
                          <a:ea typeface="+mn-ea"/>
                          <a:cs typeface="Calibri" pitchFamily="34" charset="0"/>
                        </a:rPr>
                        <a:t>110</a:t>
                      </a:r>
                      <a:endParaRPr lang="tr-TR" sz="2000" b="1" dirty="0"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  <a:latin typeface="Cambria" pitchFamily="18" charset="0"/>
                          <a:cs typeface="Calibri" pitchFamily="34" charset="0"/>
                        </a:rPr>
                        <a:t>1/4</a:t>
                      </a:r>
                      <a:endParaRPr lang="tr-TR" sz="2000" b="1" dirty="0"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557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  <a:latin typeface="Cambria" pitchFamily="18" charset="0"/>
                          <a:ea typeface="+mn-ea"/>
                          <a:cs typeface="Calibri" pitchFamily="34" charset="0"/>
                        </a:rPr>
                        <a:t>115</a:t>
                      </a:r>
                      <a:endParaRPr lang="tr-TR" sz="2000" b="1" dirty="0"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tr-TR" sz="2000" b="1" dirty="0" smtClean="0">
                          <a:effectLst/>
                          <a:latin typeface="Cambria" pitchFamily="18" charset="0"/>
                          <a:cs typeface="Calibri" pitchFamily="34" charset="0"/>
                        </a:rPr>
                        <a:t>1/8</a:t>
                      </a:r>
                      <a:endParaRPr lang="tr-TR" sz="2000" b="1" dirty="0"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pSp>
        <p:nvGrpSpPr>
          <p:cNvPr id="10" name="Grup 9"/>
          <p:cNvGrpSpPr/>
          <p:nvPr/>
        </p:nvGrpSpPr>
        <p:grpSpPr>
          <a:xfrm>
            <a:off x="106082" y="6132302"/>
            <a:ext cx="6885268" cy="663371"/>
            <a:chOff x="2644311" y="5451679"/>
            <a:chExt cx="6885268" cy="663371"/>
          </a:xfrm>
        </p:grpSpPr>
        <p:grpSp>
          <p:nvGrpSpPr>
            <p:cNvPr id="11" name="Group 51"/>
            <p:cNvGrpSpPr>
              <a:grpSpLocks/>
            </p:cNvGrpSpPr>
            <p:nvPr/>
          </p:nvGrpSpPr>
          <p:grpSpPr bwMode="auto">
            <a:xfrm>
              <a:off x="2644311" y="5451679"/>
              <a:ext cx="648968" cy="663371"/>
              <a:chOff x="1868" y="1082"/>
              <a:chExt cx="1942" cy="1942"/>
            </a:xfrm>
          </p:grpSpPr>
          <p:sp>
            <p:nvSpPr>
              <p:cNvPr id="13" name="Freeform 52"/>
              <p:cNvSpPr>
                <a:spLocks noChangeAspect="1"/>
              </p:cNvSpPr>
              <p:nvPr/>
            </p:nvSpPr>
            <p:spPr bwMode="gray">
              <a:xfrm>
                <a:off x="1868" y="1082"/>
                <a:ext cx="1942" cy="1942"/>
              </a:xfrm>
              <a:custGeom>
                <a:avLst/>
                <a:gdLst>
                  <a:gd name="T0" fmla="*/ 1849 w 1675"/>
                  <a:gd name="T1" fmla="*/ 6343 h 1675"/>
                  <a:gd name="T2" fmla="*/ 0 w 1675"/>
                  <a:gd name="T3" fmla="*/ 4480 h 1675"/>
                  <a:gd name="T4" fmla="*/ 0 w 1675"/>
                  <a:gd name="T5" fmla="*/ 1849 h 1675"/>
                  <a:gd name="T6" fmla="*/ 1849 w 1675"/>
                  <a:gd name="T7" fmla="*/ 0 h 1675"/>
                  <a:gd name="T8" fmla="*/ 4481 w 1675"/>
                  <a:gd name="T9" fmla="*/ 0 h 1675"/>
                  <a:gd name="T10" fmla="*/ 6343 w 1675"/>
                  <a:gd name="T11" fmla="*/ 1849 h 1675"/>
                  <a:gd name="T12" fmla="*/ 6343 w 1675"/>
                  <a:gd name="T13" fmla="*/ 4480 h 1675"/>
                  <a:gd name="T14" fmla="*/ 4481 w 1675"/>
                  <a:gd name="T15" fmla="*/ 6343 h 1675"/>
                  <a:gd name="T16" fmla="*/ 1849 w 1675"/>
                  <a:gd name="T17" fmla="*/ 6343 h 16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75"/>
                  <a:gd name="T28" fmla="*/ 0 h 1675"/>
                  <a:gd name="T29" fmla="*/ 1675 w 1675"/>
                  <a:gd name="T30" fmla="*/ 1675 h 16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75" h="1675">
                    <a:moveTo>
                      <a:pt x="489" y="1675"/>
                    </a:moveTo>
                    <a:lnTo>
                      <a:pt x="0" y="1183"/>
                    </a:lnTo>
                    <a:lnTo>
                      <a:pt x="0" y="489"/>
                    </a:lnTo>
                    <a:lnTo>
                      <a:pt x="489" y="0"/>
                    </a:lnTo>
                    <a:lnTo>
                      <a:pt x="1184" y="0"/>
                    </a:lnTo>
                    <a:lnTo>
                      <a:pt x="1675" y="489"/>
                    </a:lnTo>
                    <a:lnTo>
                      <a:pt x="1675" y="1183"/>
                    </a:lnTo>
                    <a:lnTo>
                      <a:pt x="1184" y="1675"/>
                    </a:lnTo>
                    <a:lnTo>
                      <a:pt x="489" y="167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" name="Freeform 53"/>
              <p:cNvSpPr>
                <a:spLocks noChangeAspect="1"/>
              </p:cNvSpPr>
              <p:nvPr/>
            </p:nvSpPr>
            <p:spPr bwMode="gray">
              <a:xfrm>
                <a:off x="1914" y="1128"/>
                <a:ext cx="1850" cy="1850"/>
              </a:xfrm>
              <a:custGeom>
                <a:avLst/>
                <a:gdLst>
                  <a:gd name="T0" fmla="*/ 1780 w 1595"/>
                  <a:gd name="T1" fmla="*/ 6060 h 1595"/>
                  <a:gd name="T2" fmla="*/ 0 w 1595"/>
                  <a:gd name="T3" fmla="*/ 4281 h 1595"/>
                  <a:gd name="T4" fmla="*/ 0 w 1595"/>
                  <a:gd name="T5" fmla="*/ 1780 h 1595"/>
                  <a:gd name="T6" fmla="*/ 1780 w 1595"/>
                  <a:gd name="T7" fmla="*/ 0 h 1595"/>
                  <a:gd name="T8" fmla="*/ 4281 w 1595"/>
                  <a:gd name="T9" fmla="*/ 0 h 1595"/>
                  <a:gd name="T10" fmla="*/ 6060 w 1595"/>
                  <a:gd name="T11" fmla="*/ 1780 h 1595"/>
                  <a:gd name="T12" fmla="*/ 6060 w 1595"/>
                  <a:gd name="T13" fmla="*/ 4281 h 1595"/>
                  <a:gd name="T14" fmla="*/ 4281 w 1595"/>
                  <a:gd name="T15" fmla="*/ 6060 h 1595"/>
                  <a:gd name="T16" fmla="*/ 1780 w 1595"/>
                  <a:gd name="T17" fmla="*/ 6060 h 1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95"/>
                  <a:gd name="T28" fmla="*/ 0 h 1595"/>
                  <a:gd name="T29" fmla="*/ 1595 w 1595"/>
                  <a:gd name="T30" fmla="*/ 1595 h 15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95" h="1595">
                    <a:moveTo>
                      <a:pt x="468" y="1595"/>
                    </a:moveTo>
                    <a:lnTo>
                      <a:pt x="0" y="1127"/>
                    </a:lnTo>
                    <a:lnTo>
                      <a:pt x="0" y="468"/>
                    </a:lnTo>
                    <a:lnTo>
                      <a:pt x="468" y="0"/>
                    </a:lnTo>
                    <a:lnTo>
                      <a:pt x="1127" y="0"/>
                    </a:lnTo>
                    <a:lnTo>
                      <a:pt x="1595" y="468"/>
                    </a:lnTo>
                    <a:lnTo>
                      <a:pt x="1595" y="1127"/>
                    </a:lnTo>
                    <a:lnTo>
                      <a:pt x="1127" y="1595"/>
                    </a:lnTo>
                    <a:lnTo>
                      <a:pt x="468" y="159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60000"/>
                  </a:gs>
                  <a:gs pos="100000">
                    <a:srgbClr val="8A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5" name="Freeform 54"/>
              <p:cNvSpPr>
                <a:spLocks noChangeAspect="1"/>
              </p:cNvSpPr>
              <p:nvPr/>
            </p:nvSpPr>
            <p:spPr bwMode="gray">
              <a:xfrm>
                <a:off x="2434" y="1717"/>
                <a:ext cx="334" cy="642"/>
              </a:xfrm>
              <a:custGeom>
                <a:avLst/>
                <a:gdLst>
                  <a:gd name="T0" fmla="*/ 411 w 288"/>
                  <a:gd name="T1" fmla="*/ 2119 h 553"/>
                  <a:gd name="T2" fmla="*/ 411 w 288"/>
                  <a:gd name="T3" fmla="*/ 283 h 553"/>
                  <a:gd name="T4" fmla="*/ 0 w 288"/>
                  <a:gd name="T5" fmla="*/ 283 h 553"/>
                  <a:gd name="T6" fmla="*/ 0 w 288"/>
                  <a:gd name="T7" fmla="*/ 0 h 553"/>
                  <a:gd name="T8" fmla="*/ 1092 w 288"/>
                  <a:gd name="T9" fmla="*/ 0 h 553"/>
                  <a:gd name="T10" fmla="*/ 1092 w 288"/>
                  <a:gd name="T11" fmla="*/ 283 h 553"/>
                  <a:gd name="T12" fmla="*/ 691 w 288"/>
                  <a:gd name="T13" fmla="*/ 283 h 553"/>
                  <a:gd name="T14" fmla="*/ 691 w 288"/>
                  <a:gd name="T15" fmla="*/ 2119 h 553"/>
                  <a:gd name="T16" fmla="*/ 411 w 288"/>
                  <a:gd name="T17" fmla="*/ 2119 h 5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553"/>
                  <a:gd name="T29" fmla="*/ 288 w 288"/>
                  <a:gd name="T30" fmla="*/ 553 h 5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553">
                    <a:moveTo>
                      <a:pt x="109" y="553"/>
                    </a:moveTo>
                    <a:lnTo>
                      <a:pt x="109" y="73"/>
                    </a:lnTo>
                    <a:lnTo>
                      <a:pt x="0" y="73"/>
                    </a:lnTo>
                    <a:lnTo>
                      <a:pt x="0" y="0"/>
                    </a:lnTo>
                    <a:lnTo>
                      <a:pt x="288" y="0"/>
                    </a:lnTo>
                    <a:lnTo>
                      <a:pt x="288" y="73"/>
                    </a:lnTo>
                    <a:lnTo>
                      <a:pt x="182" y="73"/>
                    </a:lnTo>
                    <a:lnTo>
                      <a:pt x="182" y="553"/>
                    </a:lnTo>
                    <a:lnTo>
                      <a:pt x="109" y="553"/>
                    </a:ln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6" name="Freeform 55"/>
              <p:cNvSpPr>
                <a:spLocks noChangeAspect="1"/>
              </p:cNvSpPr>
              <p:nvPr/>
            </p:nvSpPr>
            <p:spPr bwMode="gray">
              <a:xfrm>
                <a:off x="2007" y="1709"/>
                <a:ext cx="384" cy="657"/>
              </a:xfrm>
              <a:custGeom>
                <a:avLst/>
                <a:gdLst>
                  <a:gd name="T0" fmla="*/ 897156 w 140"/>
                  <a:gd name="T1" fmla="*/ 510544 h 240"/>
                  <a:gd name="T2" fmla="*/ 1194761 w 140"/>
                  <a:gd name="T3" fmla="*/ 510544 h 240"/>
                  <a:gd name="T4" fmla="*/ 650611 w 140"/>
                  <a:gd name="T5" fmla="*/ 0 h 240"/>
                  <a:gd name="T6" fmla="*/ 150720 w 140"/>
                  <a:gd name="T7" fmla="*/ 510544 h 240"/>
                  <a:gd name="T8" fmla="*/ 737091 w 140"/>
                  <a:gd name="T9" fmla="*/ 1147601 h 240"/>
                  <a:gd name="T10" fmla="*/ 897156 w 140"/>
                  <a:gd name="T11" fmla="*/ 1485234 h 240"/>
                  <a:gd name="T12" fmla="*/ 605170 w 140"/>
                  <a:gd name="T13" fmla="*/ 1788256 h 240"/>
                  <a:gd name="T14" fmla="*/ 317639 w 140"/>
                  <a:gd name="T15" fmla="*/ 1441415 h 240"/>
                  <a:gd name="T16" fmla="*/ 51566 w 140"/>
                  <a:gd name="T17" fmla="*/ 1441415 h 240"/>
                  <a:gd name="T18" fmla="*/ 599100 w 140"/>
                  <a:gd name="T19" fmla="*/ 2072649 h 240"/>
                  <a:gd name="T20" fmla="*/ 1178625 w 140"/>
                  <a:gd name="T21" fmla="*/ 1459572 h 240"/>
                  <a:gd name="T22" fmla="*/ 790642 w 140"/>
                  <a:gd name="T23" fmla="*/ 854776 h 240"/>
                  <a:gd name="T24" fmla="*/ 439035 w 140"/>
                  <a:gd name="T25" fmla="*/ 510544 h 240"/>
                  <a:gd name="T26" fmla="*/ 650611 w 140"/>
                  <a:gd name="T27" fmla="*/ 268560 h 240"/>
                  <a:gd name="T28" fmla="*/ 897156 w 140"/>
                  <a:gd name="T29" fmla="*/ 510544 h 2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0"/>
                  <a:gd name="T46" fmla="*/ 0 h 240"/>
                  <a:gd name="T47" fmla="*/ 140 w 140"/>
                  <a:gd name="T48" fmla="*/ 240 h 2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0" h="240">
                    <a:moveTo>
                      <a:pt x="102" y="59"/>
                    </a:moveTo>
                    <a:cubicBezTo>
                      <a:pt x="136" y="59"/>
                      <a:pt x="136" y="59"/>
                      <a:pt x="136" y="59"/>
                    </a:cubicBezTo>
                    <a:cubicBezTo>
                      <a:pt x="136" y="59"/>
                      <a:pt x="137" y="0"/>
                      <a:pt x="74" y="0"/>
                    </a:cubicBezTo>
                    <a:cubicBezTo>
                      <a:pt x="11" y="0"/>
                      <a:pt x="17" y="59"/>
                      <a:pt x="17" y="59"/>
                    </a:cubicBezTo>
                    <a:cubicBezTo>
                      <a:pt x="17" y="107"/>
                      <a:pt x="57" y="108"/>
                      <a:pt x="84" y="133"/>
                    </a:cubicBezTo>
                    <a:cubicBezTo>
                      <a:pt x="91" y="139"/>
                      <a:pt x="102" y="146"/>
                      <a:pt x="102" y="172"/>
                    </a:cubicBezTo>
                    <a:cubicBezTo>
                      <a:pt x="103" y="198"/>
                      <a:pt x="84" y="207"/>
                      <a:pt x="69" y="207"/>
                    </a:cubicBezTo>
                    <a:cubicBezTo>
                      <a:pt x="54" y="207"/>
                      <a:pt x="36" y="200"/>
                      <a:pt x="36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7"/>
                      <a:pt x="0" y="240"/>
                      <a:pt x="68" y="240"/>
                    </a:cubicBezTo>
                    <a:cubicBezTo>
                      <a:pt x="136" y="240"/>
                      <a:pt x="134" y="181"/>
                      <a:pt x="134" y="169"/>
                    </a:cubicBezTo>
                    <a:cubicBezTo>
                      <a:pt x="134" y="158"/>
                      <a:pt x="140" y="130"/>
                      <a:pt x="90" y="99"/>
                    </a:cubicBezTo>
                    <a:cubicBezTo>
                      <a:pt x="66" y="85"/>
                      <a:pt x="50" y="77"/>
                      <a:pt x="50" y="59"/>
                    </a:cubicBezTo>
                    <a:cubicBezTo>
                      <a:pt x="50" y="42"/>
                      <a:pt x="62" y="31"/>
                      <a:pt x="74" y="31"/>
                    </a:cubicBezTo>
                    <a:cubicBezTo>
                      <a:pt x="86" y="31"/>
                      <a:pt x="102" y="36"/>
                      <a:pt x="102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7" name="Freeform 56"/>
              <p:cNvSpPr>
                <a:spLocks noChangeAspect="1" noEditPoints="1"/>
              </p:cNvSpPr>
              <p:nvPr/>
            </p:nvSpPr>
            <p:spPr bwMode="gray">
              <a:xfrm>
                <a:off x="3312" y="1720"/>
                <a:ext cx="347" cy="657"/>
              </a:xfrm>
              <a:custGeom>
                <a:avLst/>
                <a:gdLst>
                  <a:gd name="T0" fmla="*/ 1200058 w 124"/>
                  <a:gd name="T1" fmla="*/ 251811 h 234"/>
                  <a:gd name="T2" fmla="*/ 959489 w 124"/>
                  <a:gd name="T3" fmla="*/ 30390 h 234"/>
                  <a:gd name="T4" fmla="*/ 549827 w 124"/>
                  <a:gd name="T5" fmla="*/ 0 h 234"/>
                  <a:gd name="T6" fmla="*/ 0 w 124"/>
                  <a:gd name="T7" fmla="*/ 0 h 234"/>
                  <a:gd name="T8" fmla="*/ 0 w 124"/>
                  <a:gd name="T9" fmla="*/ 2537646 h 234"/>
                  <a:gd name="T10" fmla="*/ 345259 w 124"/>
                  <a:gd name="T11" fmla="*/ 2537646 h 234"/>
                  <a:gd name="T12" fmla="*/ 345259 w 124"/>
                  <a:gd name="T13" fmla="*/ 1386438 h 234"/>
                  <a:gd name="T14" fmla="*/ 568537 w 124"/>
                  <a:gd name="T15" fmla="*/ 1386438 h 234"/>
                  <a:gd name="T16" fmla="*/ 924470 w 124"/>
                  <a:gd name="T17" fmla="*/ 1356048 h 234"/>
                  <a:gd name="T18" fmla="*/ 1106046 w 124"/>
                  <a:gd name="T19" fmla="*/ 1258528 h 234"/>
                  <a:gd name="T20" fmla="*/ 1240402 w 124"/>
                  <a:gd name="T21" fmla="*/ 1031706 h 234"/>
                  <a:gd name="T22" fmla="*/ 1304717 w 124"/>
                  <a:gd name="T23" fmla="*/ 683460 h 234"/>
                  <a:gd name="T24" fmla="*/ 1200058 w 124"/>
                  <a:gd name="T25" fmla="*/ 251811 h 234"/>
                  <a:gd name="T26" fmla="*/ 819785 w 124"/>
                  <a:gd name="T27" fmla="*/ 1062032 h 234"/>
                  <a:gd name="T28" fmla="*/ 326544 w 124"/>
                  <a:gd name="T29" fmla="*/ 1062032 h 234"/>
                  <a:gd name="T30" fmla="*/ 326544 w 124"/>
                  <a:gd name="T31" fmla="*/ 335522 h 234"/>
                  <a:gd name="T32" fmla="*/ 801069 w 124"/>
                  <a:gd name="T33" fmla="*/ 335522 h 234"/>
                  <a:gd name="T34" fmla="*/ 999763 w 124"/>
                  <a:gd name="T35" fmla="*/ 707008 h 234"/>
                  <a:gd name="T36" fmla="*/ 819785 w 124"/>
                  <a:gd name="T37" fmla="*/ 1062032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234"/>
                  <a:gd name="T59" fmla="*/ 124 w 124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234">
                    <a:moveTo>
                      <a:pt x="114" y="23"/>
                    </a:moveTo>
                    <a:cubicBezTo>
                      <a:pt x="108" y="13"/>
                      <a:pt x="100" y="6"/>
                      <a:pt x="91" y="3"/>
                    </a:cubicBezTo>
                    <a:cubicBezTo>
                      <a:pt x="85" y="1"/>
                      <a:pt x="7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34"/>
                      <a:pt x="0" y="234"/>
                      <a:pt x="0" y="234"/>
                    </a:cubicBezTo>
                    <a:cubicBezTo>
                      <a:pt x="33" y="234"/>
                      <a:pt x="33" y="234"/>
                      <a:pt x="33" y="234"/>
                    </a:cubicBezTo>
                    <a:cubicBezTo>
                      <a:pt x="33" y="128"/>
                      <a:pt x="33" y="128"/>
                      <a:pt x="33" y="128"/>
                    </a:cubicBezTo>
                    <a:cubicBezTo>
                      <a:pt x="54" y="128"/>
                      <a:pt x="54" y="128"/>
                      <a:pt x="54" y="128"/>
                    </a:cubicBezTo>
                    <a:cubicBezTo>
                      <a:pt x="69" y="128"/>
                      <a:pt x="80" y="127"/>
                      <a:pt x="88" y="125"/>
                    </a:cubicBezTo>
                    <a:cubicBezTo>
                      <a:pt x="93" y="124"/>
                      <a:pt x="99" y="121"/>
                      <a:pt x="105" y="116"/>
                    </a:cubicBezTo>
                    <a:cubicBezTo>
                      <a:pt x="110" y="111"/>
                      <a:pt x="115" y="104"/>
                      <a:pt x="118" y="95"/>
                    </a:cubicBezTo>
                    <a:cubicBezTo>
                      <a:pt x="122" y="87"/>
                      <a:pt x="124" y="76"/>
                      <a:pt x="124" y="63"/>
                    </a:cubicBezTo>
                    <a:cubicBezTo>
                      <a:pt x="124" y="47"/>
                      <a:pt x="121" y="34"/>
                      <a:pt x="114" y="23"/>
                    </a:cubicBezTo>
                    <a:close/>
                    <a:moveTo>
                      <a:pt x="78" y="98"/>
                    </a:move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80" y="31"/>
                      <a:pt x="94" y="33"/>
                      <a:pt x="95" y="65"/>
                    </a:cubicBezTo>
                    <a:cubicBezTo>
                      <a:pt x="95" y="65"/>
                      <a:pt x="95" y="98"/>
                      <a:pt x="78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8" name="Freeform 57"/>
              <p:cNvSpPr>
                <a:spLocks noChangeAspect="1" noEditPoints="1"/>
              </p:cNvSpPr>
              <p:nvPr/>
            </p:nvSpPr>
            <p:spPr bwMode="gray">
              <a:xfrm>
                <a:off x="2836" y="1707"/>
                <a:ext cx="375" cy="670"/>
              </a:xfrm>
              <a:custGeom>
                <a:avLst/>
                <a:gdLst>
                  <a:gd name="T0" fmla="*/ 673505 w 134"/>
                  <a:gd name="T1" fmla="*/ 0 h 239"/>
                  <a:gd name="T2" fmla="*/ 0 w 134"/>
                  <a:gd name="T3" fmla="*/ 651868 h 239"/>
                  <a:gd name="T4" fmla="*/ 0 w 134"/>
                  <a:gd name="T5" fmla="*/ 1827413 h 239"/>
                  <a:gd name="T6" fmla="*/ 715217 w 134"/>
                  <a:gd name="T7" fmla="*/ 2555439 h 239"/>
                  <a:gd name="T8" fmla="*/ 1410268 w 134"/>
                  <a:gd name="T9" fmla="*/ 1850636 h 239"/>
                  <a:gd name="T10" fmla="*/ 1410268 w 134"/>
                  <a:gd name="T11" fmla="*/ 746935 h 239"/>
                  <a:gd name="T12" fmla="*/ 673505 w 134"/>
                  <a:gd name="T13" fmla="*/ 0 h 239"/>
                  <a:gd name="T14" fmla="*/ 1083593 w 134"/>
                  <a:gd name="T15" fmla="*/ 1689939 h 239"/>
                  <a:gd name="T16" fmla="*/ 715217 w 134"/>
                  <a:gd name="T17" fmla="*/ 2201561 h 239"/>
                  <a:gd name="T18" fmla="*/ 326673 w 134"/>
                  <a:gd name="T19" fmla="*/ 1677846 h 239"/>
                  <a:gd name="T20" fmla="*/ 326673 w 134"/>
                  <a:gd name="T21" fmla="*/ 824610 h 239"/>
                  <a:gd name="T22" fmla="*/ 696523 w 134"/>
                  <a:gd name="T23" fmla="*/ 355249 h 239"/>
                  <a:gd name="T24" fmla="*/ 1083593 w 134"/>
                  <a:gd name="T25" fmla="*/ 896502 h 239"/>
                  <a:gd name="T26" fmla="*/ 1083593 w 134"/>
                  <a:gd name="T27" fmla="*/ 1689939 h 2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4"/>
                  <a:gd name="T43" fmla="*/ 0 h 239"/>
                  <a:gd name="T44" fmla="*/ 134 w 134"/>
                  <a:gd name="T45" fmla="*/ 239 h 23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4" h="239">
                    <a:moveTo>
                      <a:pt x="64" y="0"/>
                    </a:moveTo>
                    <a:cubicBezTo>
                      <a:pt x="2" y="0"/>
                      <a:pt x="0" y="61"/>
                      <a:pt x="0" y="61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171"/>
                      <a:pt x="4" y="239"/>
                      <a:pt x="68" y="239"/>
                    </a:cubicBezTo>
                    <a:cubicBezTo>
                      <a:pt x="132" y="239"/>
                      <a:pt x="134" y="173"/>
                      <a:pt x="134" y="173"/>
                    </a:cubicBezTo>
                    <a:cubicBezTo>
                      <a:pt x="134" y="173"/>
                      <a:pt x="134" y="105"/>
                      <a:pt x="134" y="70"/>
                    </a:cubicBezTo>
                    <a:cubicBezTo>
                      <a:pt x="134" y="34"/>
                      <a:pt x="107" y="0"/>
                      <a:pt x="64" y="0"/>
                    </a:cubicBezTo>
                    <a:close/>
                    <a:moveTo>
                      <a:pt x="103" y="158"/>
                    </a:moveTo>
                    <a:cubicBezTo>
                      <a:pt x="103" y="158"/>
                      <a:pt x="102" y="206"/>
                      <a:pt x="68" y="206"/>
                    </a:cubicBezTo>
                    <a:cubicBezTo>
                      <a:pt x="33" y="206"/>
                      <a:pt x="31" y="157"/>
                      <a:pt x="31" y="157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77"/>
                      <a:pt x="32" y="33"/>
                      <a:pt x="66" y="33"/>
                    </a:cubicBezTo>
                    <a:cubicBezTo>
                      <a:pt x="88" y="33"/>
                      <a:pt x="103" y="58"/>
                      <a:pt x="103" y="84"/>
                    </a:cubicBezTo>
                    <a:cubicBezTo>
                      <a:pt x="103" y="109"/>
                      <a:pt x="103" y="158"/>
                      <a:pt x="103" y="15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19" name="Group 58"/>
              <p:cNvGrpSpPr>
                <a:grpSpLocks noChangeAspect="1"/>
              </p:cNvGrpSpPr>
              <p:nvPr/>
            </p:nvGrpSpPr>
            <p:grpSpPr bwMode="auto">
              <a:xfrm>
                <a:off x="2808" y="2807"/>
                <a:ext cx="62" cy="63"/>
                <a:chOff x="1684" y="2400"/>
                <a:chExt cx="41" cy="41"/>
              </a:xfrm>
            </p:grpSpPr>
            <p:sp>
              <p:nvSpPr>
                <p:cNvPr id="24" name="Oval 59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  <p:sp>
              <p:nvSpPr>
                <p:cNvPr id="25" name="Oval 60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</p:grpSp>
          <p:grpSp>
            <p:nvGrpSpPr>
              <p:cNvPr id="20" name="Group 61"/>
              <p:cNvGrpSpPr>
                <a:grpSpLocks noChangeAspect="1"/>
              </p:cNvGrpSpPr>
              <p:nvPr/>
            </p:nvGrpSpPr>
            <p:grpSpPr bwMode="auto">
              <a:xfrm>
                <a:off x="2808" y="1211"/>
                <a:ext cx="62" cy="63"/>
                <a:chOff x="1684" y="2400"/>
                <a:chExt cx="41" cy="41"/>
              </a:xfrm>
            </p:grpSpPr>
            <p:sp>
              <p:nvSpPr>
                <p:cNvPr id="22" name="Oval 62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  <p:sp>
              <p:nvSpPr>
                <p:cNvPr id="23" name="Oval 63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</p:grpSp>
          <p:pic>
            <p:nvPicPr>
              <p:cNvPr id="21" name="Picture 6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885" y="1124"/>
                <a:ext cx="1644" cy="1060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53 Metin kutusu"/>
            <p:cNvSpPr txBox="1"/>
            <p:nvPr/>
          </p:nvSpPr>
          <p:spPr>
            <a:xfrm>
              <a:off x="3298727" y="5639162"/>
              <a:ext cx="6230852" cy="288000"/>
            </a:xfrm>
            <a:prstGeom prst="rect">
              <a:avLst/>
            </a:prstGeom>
            <a:noFill/>
            <a:ln w="317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 anchorCtr="0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r-TR" sz="1200" dirty="0" smtClean="0">
                  <a:latin typeface="Cambria" pitchFamily="18" charset="0"/>
                </a:rPr>
                <a:t>Tanımlardan biri soruluyor / Metin verilip hangi tanım olduğu soruluyor </a:t>
              </a:r>
              <a:r>
                <a:rPr lang="tr-TR" sz="1200" dirty="0" smtClean="0">
                  <a:latin typeface="Cambria" pitchFamily="18" charset="0"/>
                </a:rPr>
                <a:t>/ Yazarak çözülmeli</a:t>
              </a:r>
              <a:endParaRPr lang="tr-TR" sz="1000" b="1" dirty="0" smtClean="0">
                <a:latin typeface="Cambria" pitchFamily="18" charset="0"/>
              </a:endParaRPr>
            </a:p>
          </p:txBody>
        </p:sp>
      </p:grpSp>
      <p:grpSp>
        <p:nvGrpSpPr>
          <p:cNvPr id="26" name="Grup 25"/>
          <p:cNvGrpSpPr/>
          <p:nvPr/>
        </p:nvGrpSpPr>
        <p:grpSpPr>
          <a:xfrm>
            <a:off x="54778" y="1018441"/>
            <a:ext cx="9036000" cy="430887"/>
            <a:chOff x="169995" y="1179318"/>
            <a:chExt cx="8737623" cy="430887"/>
          </a:xfrm>
        </p:grpSpPr>
        <p:sp>
          <p:nvSpPr>
            <p:cNvPr id="27" name="Dikdörtgen 26"/>
            <p:cNvSpPr/>
            <p:nvPr/>
          </p:nvSpPr>
          <p:spPr>
            <a:xfrm>
              <a:off x="587905" y="1179318"/>
              <a:ext cx="8319713" cy="430887"/>
            </a:xfrm>
            <a:prstGeom prst="rect">
              <a:avLst/>
            </a:prstGeom>
            <a:ln>
              <a:solidFill>
                <a:srgbClr val="DDDDDD"/>
              </a:solidFill>
            </a:ln>
          </p:spPr>
          <p:txBody>
            <a:bodyPr wrap="square">
              <a:spAutoFit/>
            </a:bodyPr>
            <a:lstStyle/>
            <a:p>
              <a:pPr algn="ctr" defTabSz="801688" eaLnBrk="0" hangingPunct="0">
                <a:defRPr/>
              </a:pPr>
              <a:r>
                <a:rPr lang="tr-TR" sz="1100" b="1" i="1" noProof="1">
                  <a:latin typeface="Calibri" pitchFamily="34" charset="0"/>
                  <a:cs typeface="Calibri" pitchFamily="34" charset="0"/>
                </a:rPr>
                <a:t>Sağlık Kuralları Bakımından Günde Ancak 7,5 Saat veya Daha Az Çalışılması Gereken İşler Hakkında Yönetmelik 15.04.2004/25434 </a:t>
              </a:r>
              <a:r>
                <a:rPr lang="tr-TR" sz="1100" b="1" i="1" noProof="1" smtClean="0">
                  <a:latin typeface="Calibri" pitchFamily="34" charset="0"/>
                  <a:cs typeface="Calibri" pitchFamily="34" charset="0"/>
                </a:rPr>
                <a:t>Madde-4» «OSHA </a:t>
              </a:r>
              <a:r>
                <a:rPr lang="tr-TR" sz="1100" b="1" i="1" noProof="1">
                  <a:latin typeface="Calibri" pitchFamily="34" charset="0"/>
                  <a:cs typeface="Calibri" pitchFamily="34" charset="0"/>
                </a:rPr>
                <a:t>(AB İş Sağlığı Güvenliği Ajansı) (Saat/Gün</a:t>
              </a:r>
              <a:r>
                <a:rPr lang="tr-TR" sz="1100" b="1" i="1" noProof="1" smtClean="0">
                  <a:latin typeface="Calibri" pitchFamily="34" charset="0"/>
                  <a:cs typeface="Calibri" pitchFamily="34" charset="0"/>
                </a:rPr>
                <a:t>)»</a:t>
              </a:r>
              <a:endParaRPr lang="tr-TR" sz="1100" b="1" i="1" noProof="1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8" name="Picture 2" descr="C:\Users\DOKTOR\Desktop\balanc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995" y="1200280"/>
              <a:ext cx="403609" cy="403609"/>
            </a:xfrm>
            <a:prstGeom prst="rect">
              <a:avLst/>
            </a:prstGeom>
            <a:noFill/>
            <a:ln w="22225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Metin kutusu 1"/>
          <p:cNvSpPr txBox="1"/>
          <p:nvPr/>
        </p:nvSpPr>
        <p:spPr>
          <a:xfrm rot="19682742">
            <a:off x="2651459" y="3637867"/>
            <a:ext cx="3660759" cy="646331"/>
          </a:xfrm>
          <a:prstGeom prst="rect">
            <a:avLst/>
          </a:prstGeom>
          <a:noFill/>
          <a:effectLst>
            <a:outerShdw blurRad="12700" dist="254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 smtClean="0">
                <a:solidFill>
                  <a:srgbClr val="C00000"/>
                </a:solidFill>
                <a:latin typeface="Calibri" pitchFamily="34" charset="0"/>
              </a:rPr>
              <a:t>5 Desibel Kuralı</a:t>
            </a:r>
            <a:endParaRPr lang="tr-TR" sz="36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901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GENEL KURALLAR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</a:t>
            </a:r>
            <a:endParaRPr lang="tr-TR" sz="8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Gürültülü işlerde çalışacakların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işe girişlerinde odyogramları alınmalı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endParaRPr lang="tr-TR" sz="1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Gürültülü işlerde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sağlıklı kişiler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çalıştırılmalı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tr-TR" sz="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endParaRPr lang="tr-TR" sz="8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Gürültülü işlerde çalışanların,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her 6 ayda bir odyogramları alınmalı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işitme kaybı  görülenlerde  gerekli tedbirler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alınmalı,</a:t>
            </a: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endParaRPr lang="tr-TR" sz="8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İş  kazalarının  önlenmesinde kesin denilebilecek yeterli  önlem alınabiliniyorsa,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gürültülü işlerde doğuştan sağır ve dilsizlerin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çalıştırılabilir,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GÜRÜLTÜDEN </a:t>
            </a: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KORUNMA YOLLARI – TIBBİ 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72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KULAK KORUYUCULARI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</a:t>
            </a:r>
            <a:endParaRPr lang="tr-TR" sz="8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Pamuk		: 5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– 16 dB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Cam pamuğu	: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– 32 dB</a:t>
            </a:r>
          </a:p>
          <a:p>
            <a:pPr lvl="1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Parafinli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pamuk	: 20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– 35 dB</a:t>
            </a:r>
          </a:p>
          <a:p>
            <a:pPr lvl="1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Kulak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tıkacı	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: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– 45 dB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Kulaklık		: 12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– 48 dB</a:t>
            </a:r>
          </a:p>
          <a:p>
            <a:pPr lvl="1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GÜRÜLTÜDEN KORUNMA YOLLARI – TIBBİ 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7" name="Grup 6"/>
          <p:cNvGrpSpPr/>
          <p:nvPr/>
        </p:nvGrpSpPr>
        <p:grpSpPr>
          <a:xfrm>
            <a:off x="2760788" y="4663346"/>
            <a:ext cx="5972828" cy="1449525"/>
            <a:chOff x="2760788" y="4663346"/>
            <a:chExt cx="5972828" cy="1449525"/>
          </a:xfrm>
        </p:grpSpPr>
        <p:pic>
          <p:nvPicPr>
            <p:cNvPr id="20" name="Picture 3" descr="218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788" y="4667248"/>
              <a:ext cx="1152000" cy="1440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219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0473" y="4667248"/>
              <a:ext cx="1152000" cy="1440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5" descr="220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3742" y="4672871"/>
              <a:ext cx="1152000" cy="1440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Resim 23"/>
            <p:cNvPicPr preferRelativeResize="0"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3155" y="4667248"/>
              <a:ext cx="1152000" cy="1440000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26" name="Picture 14" descr="kulaklik"/>
            <p:cNvPicPr preferRelativeResize="0"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616" y="4663346"/>
              <a:ext cx="1152000" cy="1440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Metin kutusu 1"/>
          <p:cNvSpPr txBox="1"/>
          <p:nvPr/>
        </p:nvSpPr>
        <p:spPr>
          <a:xfrm>
            <a:off x="2760788" y="4210487"/>
            <a:ext cx="3561685" cy="40011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Hava Yolu Koruması</a:t>
            </a:r>
            <a:endParaRPr lang="tr-TR" sz="2000" b="1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Metin kutusu 26"/>
          <p:cNvSpPr txBox="1"/>
          <p:nvPr/>
        </p:nvSpPr>
        <p:spPr>
          <a:xfrm>
            <a:off x="6357367" y="4210487"/>
            <a:ext cx="2356842" cy="40011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Hava-Kemik Yolu</a:t>
            </a:r>
            <a:endParaRPr lang="tr-TR" sz="2000" b="1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9491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KULAK KORUYUCULARI ADAPTASYON PROGRAMI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" name="3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7219668"/>
              </p:ext>
            </p:extLst>
          </p:nvPr>
        </p:nvGraphicFramePr>
        <p:xfrm>
          <a:off x="104775" y="1295396"/>
          <a:ext cx="8935449" cy="4905378"/>
        </p:xfrm>
        <a:graphic>
          <a:graphicData uri="http://schemas.openxmlformats.org/drawingml/2006/table">
            <a:tbl>
              <a:tblPr firstRow="1" bandRow="1"/>
              <a:tblGrid>
                <a:gridCol w="2634193"/>
                <a:gridCol w="3150628"/>
                <a:gridCol w="3150628"/>
              </a:tblGrid>
              <a:tr h="8175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İş Günleri</a:t>
                      </a: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Sabah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Öğleden Sonra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8175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1. Gün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½ Saat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½ Saat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8175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2. Gün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 Saat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 Saat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8175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3. Gün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 Saat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 Saat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8175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4. Gün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 Saat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 Saat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8175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5. Gün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Tam Gün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Tam Gün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65765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Rectangle 14"/>
          <p:cNvSpPr>
            <a:spLocks noChangeArrowheads="1"/>
          </p:cNvSpPr>
          <p:nvPr/>
        </p:nvSpPr>
        <p:spPr bwMode="gray">
          <a:xfrm>
            <a:off x="241703" y="1160552"/>
            <a:ext cx="6305532" cy="49560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8000" tIns="108000" rIns="72000" bIns="72000"/>
          <a:lstStyle/>
          <a:p>
            <a:pPr marL="342900" indent="-288000">
              <a:spcAft>
                <a:spcPts val="1200"/>
              </a:spcAft>
              <a:buClr>
                <a:srgbClr val="292929"/>
              </a:buClr>
              <a:buFont typeface="Wingdings" pitchFamily="2" charset="2"/>
              <a:buAutoNum type="arabicPeriod"/>
            </a:pPr>
            <a:r>
              <a:rPr lang="tr-TR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</a:t>
            </a:r>
          </a:p>
          <a:p>
            <a:pPr marL="342900" indent="-288000">
              <a:spcAft>
                <a:spcPts val="1200"/>
              </a:spcAft>
              <a:buClr>
                <a:srgbClr val="292929"/>
              </a:buClr>
              <a:buFont typeface="Wingdings" pitchFamily="2" charset="2"/>
              <a:buAutoNum type="arabicPeriod"/>
            </a:pPr>
            <a:r>
              <a:rPr lang="tr-TR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</a:t>
            </a:r>
            <a:endParaRPr lang="en-GB" sz="24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288000">
              <a:spcAft>
                <a:spcPts val="0"/>
              </a:spcAft>
              <a:buClr>
                <a:srgbClr val="292929"/>
              </a:buClr>
              <a:buFont typeface="Wingdings" pitchFamily="2" charset="2"/>
              <a:buAutoNum type="arabicPeriod"/>
            </a:pPr>
            <a:r>
              <a:rPr lang="tr-TR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Termal Konfor </a:t>
            </a:r>
          </a:p>
          <a:p>
            <a:pPr marL="914400" lvl="1" indent="-252000">
              <a:spcAft>
                <a:spcPts val="0"/>
              </a:spcAft>
              <a:buClr>
                <a:srgbClr val="292929"/>
              </a:buClr>
              <a:buFont typeface="+mj-lt"/>
              <a:buAutoNum type="alphaLcPeriod"/>
            </a:pPr>
            <a:r>
              <a:rPr lang="tr-TR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Hava Sıcaklığı (Ortam ısısı)</a:t>
            </a:r>
            <a:endParaRPr lang="tr-TR" sz="24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914400" lvl="1" indent="-252000">
              <a:spcAft>
                <a:spcPts val="0"/>
              </a:spcAft>
              <a:buClr>
                <a:srgbClr val="292929"/>
              </a:buClr>
              <a:buFont typeface="+mj-lt"/>
              <a:buAutoNum type="alphaLcPeriod"/>
            </a:pPr>
            <a:r>
              <a:rPr lang="tr-TR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Havanın Nemi (Bağıl-Mutlak)</a:t>
            </a:r>
            <a:endParaRPr lang="tr-TR" sz="24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914400" lvl="1" indent="-252000">
              <a:spcAft>
                <a:spcPts val="0"/>
              </a:spcAft>
              <a:buClr>
                <a:srgbClr val="292929"/>
              </a:buClr>
              <a:buFont typeface="+mj-lt"/>
              <a:buAutoNum type="alphaLcPeriod"/>
            </a:pPr>
            <a:r>
              <a:rPr lang="tr-TR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Hava Akımı (Havalandırma)</a:t>
            </a:r>
            <a:endParaRPr lang="tr-TR" sz="24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914400" lvl="1" indent="-252000">
              <a:spcAft>
                <a:spcPts val="0"/>
              </a:spcAft>
              <a:buClr>
                <a:srgbClr val="292929"/>
              </a:buClr>
              <a:buFont typeface="+mj-lt"/>
              <a:buAutoNum type="alphaLcPeriod"/>
            </a:pPr>
            <a:r>
              <a:rPr lang="tr-TR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Termal Radyasyon (Radyant Isı)</a:t>
            </a:r>
            <a:endParaRPr lang="tr-TR" sz="24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662400" lvl="1">
              <a:spcAft>
                <a:spcPts val="0"/>
              </a:spcAft>
              <a:buClr>
                <a:srgbClr val="292929"/>
              </a:buClr>
            </a:pPr>
            <a:endParaRPr lang="tr-TR" sz="8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662400" lvl="1">
              <a:spcAft>
                <a:spcPts val="0"/>
              </a:spcAft>
              <a:buClr>
                <a:srgbClr val="292929"/>
              </a:buClr>
            </a:pPr>
            <a:endParaRPr lang="tr-TR" sz="8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662400" lvl="1">
              <a:spcAft>
                <a:spcPts val="0"/>
              </a:spcAft>
              <a:buClr>
                <a:srgbClr val="292929"/>
              </a:buClr>
            </a:pPr>
            <a:endParaRPr lang="tr-TR" sz="8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662400" lvl="1">
              <a:spcAft>
                <a:spcPts val="0"/>
              </a:spcAft>
              <a:buClr>
                <a:srgbClr val="292929"/>
              </a:buClr>
            </a:pPr>
            <a:endParaRPr lang="tr-TR" sz="8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288000">
              <a:spcAft>
                <a:spcPct val="20000"/>
              </a:spcAft>
              <a:buClr>
                <a:srgbClr val="292929"/>
              </a:buClr>
              <a:buFont typeface="Wingdings" pitchFamily="2" charset="2"/>
              <a:buAutoNum type="arabicPeriod"/>
            </a:pPr>
            <a:r>
              <a:rPr lang="tr-TR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Aydınlatma</a:t>
            </a:r>
          </a:p>
          <a:p>
            <a:pPr marL="342900" indent="-2880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buFont typeface="Wingdings" pitchFamily="2" charset="2"/>
              <a:buAutoNum type="arabicPeriod"/>
            </a:pPr>
            <a:r>
              <a:rPr lang="tr-TR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Radyasyon (İyonize ve </a:t>
            </a:r>
            <a:r>
              <a:rPr lang="tr-TR" sz="24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Non</a:t>
            </a:r>
            <a:r>
              <a:rPr lang="tr-TR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-iyonize Işınlar)</a:t>
            </a:r>
          </a:p>
          <a:p>
            <a:pPr marL="342900" indent="-2880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buFont typeface="Wingdings" pitchFamily="2" charset="2"/>
              <a:buAutoNum type="arabicPeriod"/>
            </a:pPr>
            <a:r>
              <a:rPr lang="tr-TR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Basınç (Alçak ve Yüksek Basınç)</a:t>
            </a:r>
            <a:endParaRPr lang="en-GB" sz="24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</a:pPr>
            <a:endParaRPr lang="en-GB" sz="24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4703950" y="5337844"/>
            <a:ext cx="511175" cy="584200"/>
            <a:chOff x="5760" y="960"/>
            <a:chExt cx="1004" cy="1151"/>
          </a:xfrm>
        </p:grpSpPr>
        <p:pic>
          <p:nvPicPr>
            <p:cNvPr id="35902" name="Picture 2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87" y="1848"/>
              <a:ext cx="977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14"/>
            <p:cNvGrpSpPr>
              <a:grpSpLocks/>
            </p:cNvGrpSpPr>
            <p:nvPr/>
          </p:nvGrpSpPr>
          <p:grpSpPr bwMode="auto">
            <a:xfrm>
              <a:off x="5760" y="960"/>
              <a:ext cx="1004" cy="867"/>
              <a:chOff x="1637" y="1258"/>
              <a:chExt cx="2452" cy="2119"/>
            </a:xfrm>
          </p:grpSpPr>
          <p:sp>
            <p:nvSpPr>
              <p:cNvPr id="35904" name="Freeform 15"/>
              <p:cNvSpPr>
                <a:spLocks noChangeAspect="1"/>
              </p:cNvSpPr>
              <p:nvPr/>
            </p:nvSpPr>
            <p:spPr bwMode="auto">
              <a:xfrm>
                <a:off x="1637" y="1258"/>
                <a:ext cx="2452" cy="2119"/>
              </a:xfrm>
              <a:custGeom>
                <a:avLst/>
                <a:gdLst>
                  <a:gd name="T0" fmla="*/ 7900 w 365"/>
                  <a:gd name="T1" fmla="*/ 95281 h 316"/>
                  <a:gd name="T2" fmla="*/ 2707 w 365"/>
                  <a:gd name="T3" fmla="*/ 86557 h 316"/>
                  <a:gd name="T4" fmla="*/ 50001 w 365"/>
                  <a:gd name="T5" fmla="*/ 4815 h 316"/>
                  <a:gd name="T6" fmla="*/ 60655 w 365"/>
                  <a:gd name="T7" fmla="*/ 4815 h 316"/>
                  <a:gd name="T8" fmla="*/ 107948 w 365"/>
                  <a:gd name="T9" fmla="*/ 86557 h 316"/>
                  <a:gd name="T10" fmla="*/ 102756 w 365"/>
                  <a:gd name="T11" fmla="*/ 95281 h 316"/>
                  <a:gd name="T12" fmla="*/ 7900 w 365"/>
                  <a:gd name="T13" fmla="*/ 95281 h 3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5"/>
                  <a:gd name="T22" fmla="*/ 0 h 316"/>
                  <a:gd name="T23" fmla="*/ 365 w 365"/>
                  <a:gd name="T24" fmla="*/ 316 h 3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5" h="316">
                    <a:moveTo>
                      <a:pt x="26" y="316"/>
                    </a:moveTo>
                    <a:cubicBezTo>
                      <a:pt x="7" y="316"/>
                      <a:pt x="0" y="303"/>
                      <a:pt x="9" y="287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75" y="0"/>
                      <a:pt x="190" y="0"/>
                      <a:pt x="200" y="16"/>
                    </a:cubicBezTo>
                    <a:cubicBezTo>
                      <a:pt x="356" y="287"/>
                      <a:pt x="356" y="287"/>
                      <a:pt x="356" y="287"/>
                    </a:cubicBezTo>
                    <a:cubicBezTo>
                      <a:pt x="365" y="303"/>
                      <a:pt x="358" y="316"/>
                      <a:pt x="339" y="316"/>
                    </a:cubicBezTo>
                    <a:lnTo>
                      <a:pt x="26" y="3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905" name="Freeform 16"/>
              <p:cNvSpPr>
                <a:spLocks noChangeAspect="1"/>
              </p:cNvSpPr>
              <p:nvPr/>
            </p:nvSpPr>
            <p:spPr bwMode="auto">
              <a:xfrm>
                <a:off x="1637" y="1258"/>
                <a:ext cx="2452" cy="2119"/>
              </a:xfrm>
              <a:custGeom>
                <a:avLst/>
                <a:gdLst>
                  <a:gd name="T0" fmla="*/ 7900 w 365"/>
                  <a:gd name="T1" fmla="*/ 95281 h 316"/>
                  <a:gd name="T2" fmla="*/ 2707 w 365"/>
                  <a:gd name="T3" fmla="*/ 86557 h 316"/>
                  <a:gd name="T4" fmla="*/ 50001 w 365"/>
                  <a:gd name="T5" fmla="*/ 4815 h 316"/>
                  <a:gd name="T6" fmla="*/ 60655 w 365"/>
                  <a:gd name="T7" fmla="*/ 4815 h 316"/>
                  <a:gd name="T8" fmla="*/ 107948 w 365"/>
                  <a:gd name="T9" fmla="*/ 86557 h 316"/>
                  <a:gd name="T10" fmla="*/ 102756 w 365"/>
                  <a:gd name="T11" fmla="*/ 95281 h 316"/>
                  <a:gd name="T12" fmla="*/ 7900 w 365"/>
                  <a:gd name="T13" fmla="*/ 95281 h 3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5"/>
                  <a:gd name="T22" fmla="*/ 0 h 316"/>
                  <a:gd name="T23" fmla="*/ 365 w 365"/>
                  <a:gd name="T24" fmla="*/ 316 h 3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5" h="316">
                    <a:moveTo>
                      <a:pt x="26" y="316"/>
                    </a:moveTo>
                    <a:cubicBezTo>
                      <a:pt x="7" y="316"/>
                      <a:pt x="0" y="303"/>
                      <a:pt x="9" y="287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75" y="0"/>
                      <a:pt x="190" y="0"/>
                      <a:pt x="200" y="16"/>
                    </a:cubicBezTo>
                    <a:cubicBezTo>
                      <a:pt x="356" y="287"/>
                      <a:pt x="356" y="287"/>
                      <a:pt x="356" y="287"/>
                    </a:cubicBezTo>
                    <a:cubicBezTo>
                      <a:pt x="365" y="303"/>
                      <a:pt x="358" y="316"/>
                      <a:pt x="339" y="316"/>
                    </a:cubicBezTo>
                    <a:lnTo>
                      <a:pt x="26" y="31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60000"/>
                  </a:gs>
                  <a:gs pos="100000">
                    <a:srgbClr val="D6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906" name="Freeform 17"/>
              <p:cNvSpPr>
                <a:spLocks noChangeAspect="1"/>
              </p:cNvSpPr>
              <p:nvPr/>
            </p:nvSpPr>
            <p:spPr bwMode="auto">
              <a:xfrm>
                <a:off x="1904" y="1545"/>
                <a:ext cx="1914" cy="1664"/>
              </a:xfrm>
              <a:custGeom>
                <a:avLst/>
                <a:gdLst>
                  <a:gd name="T0" fmla="*/ 2438 w 285"/>
                  <a:gd name="T1" fmla="*/ 74914 h 248"/>
                  <a:gd name="T2" fmla="*/ 900 w 285"/>
                  <a:gd name="T3" fmla="*/ 71894 h 248"/>
                  <a:gd name="T4" fmla="*/ 41497 w 285"/>
                  <a:gd name="T5" fmla="*/ 1530 h 248"/>
                  <a:gd name="T6" fmla="*/ 44828 w 285"/>
                  <a:gd name="T7" fmla="*/ 1530 h 248"/>
                  <a:gd name="T8" fmla="*/ 85425 w 285"/>
                  <a:gd name="T9" fmla="*/ 71894 h 248"/>
                  <a:gd name="T10" fmla="*/ 83887 w 285"/>
                  <a:gd name="T11" fmla="*/ 74914 h 248"/>
                  <a:gd name="T12" fmla="*/ 2438 w 285"/>
                  <a:gd name="T13" fmla="*/ 74914 h 2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5"/>
                  <a:gd name="T22" fmla="*/ 0 h 248"/>
                  <a:gd name="T23" fmla="*/ 285 w 285"/>
                  <a:gd name="T24" fmla="*/ 248 h 2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5" h="248">
                    <a:moveTo>
                      <a:pt x="8" y="248"/>
                    </a:moveTo>
                    <a:cubicBezTo>
                      <a:pt x="2" y="248"/>
                      <a:pt x="0" y="243"/>
                      <a:pt x="3" y="238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40" y="0"/>
                      <a:pt x="145" y="0"/>
                      <a:pt x="148" y="5"/>
                    </a:cubicBezTo>
                    <a:cubicBezTo>
                      <a:pt x="282" y="238"/>
                      <a:pt x="282" y="238"/>
                      <a:pt x="282" y="238"/>
                    </a:cubicBezTo>
                    <a:cubicBezTo>
                      <a:pt x="285" y="243"/>
                      <a:pt x="283" y="248"/>
                      <a:pt x="277" y="248"/>
                    </a:cubicBezTo>
                    <a:lnTo>
                      <a:pt x="8" y="2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" name="Freeform 18"/>
              <p:cNvSpPr>
                <a:spLocks noChangeAspect="1"/>
              </p:cNvSpPr>
              <p:nvPr/>
            </p:nvSpPr>
            <p:spPr bwMode="auto">
              <a:xfrm>
                <a:off x="1904" y="1548"/>
                <a:ext cx="1911" cy="1659"/>
              </a:xfrm>
              <a:custGeom>
                <a:avLst/>
                <a:gdLst/>
                <a:ahLst/>
                <a:cxnLst>
                  <a:cxn ang="0">
                    <a:pos x="8" y="248"/>
                  </a:cxn>
                  <a:cxn ang="0">
                    <a:pos x="3" y="238"/>
                  </a:cxn>
                  <a:cxn ang="0">
                    <a:pos x="137" y="5"/>
                  </a:cxn>
                  <a:cxn ang="0">
                    <a:pos x="148" y="5"/>
                  </a:cxn>
                  <a:cxn ang="0">
                    <a:pos x="282" y="238"/>
                  </a:cxn>
                  <a:cxn ang="0">
                    <a:pos x="277" y="248"/>
                  </a:cxn>
                  <a:cxn ang="0">
                    <a:pos x="8" y="248"/>
                  </a:cxn>
                </a:cxnLst>
                <a:rect l="0" t="0" r="r" b="b"/>
                <a:pathLst>
                  <a:path w="285" h="248">
                    <a:moveTo>
                      <a:pt x="8" y="248"/>
                    </a:moveTo>
                    <a:cubicBezTo>
                      <a:pt x="2" y="248"/>
                      <a:pt x="0" y="243"/>
                      <a:pt x="3" y="238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40" y="0"/>
                      <a:pt x="145" y="0"/>
                      <a:pt x="148" y="5"/>
                    </a:cubicBezTo>
                    <a:cubicBezTo>
                      <a:pt x="282" y="238"/>
                      <a:pt x="282" y="238"/>
                      <a:pt x="282" y="238"/>
                    </a:cubicBezTo>
                    <a:cubicBezTo>
                      <a:pt x="285" y="243"/>
                      <a:pt x="283" y="248"/>
                      <a:pt x="277" y="248"/>
                    </a:cubicBezTo>
                    <a:lnTo>
                      <a:pt x="8" y="24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gamma/>
                      <a:shade val="76863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76863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908" name="Freeform 19"/>
              <p:cNvSpPr>
                <a:spLocks/>
              </p:cNvSpPr>
              <p:nvPr/>
            </p:nvSpPr>
            <p:spPr bwMode="auto">
              <a:xfrm>
                <a:off x="2737" y="1863"/>
                <a:ext cx="250" cy="839"/>
              </a:xfrm>
              <a:custGeom>
                <a:avLst/>
                <a:gdLst>
                  <a:gd name="T0" fmla="*/ 14 w 720"/>
                  <a:gd name="T1" fmla="*/ 0 h 2437"/>
                  <a:gd name="T2" fmla="*/ 26 w 720"/>
                  <a:gd name="T3" fmla="*/ 4 h 2437"/>
                  <a:gd name="T4" fmla="*/ 30 w 720"/>
                  <a:gd name="T5" fmla="*/ 17 h 2437"/>
                  <a:gd name="T6" fmla="*/ 23 w 720"/>
                  <a:gd name="T7" fmla="*/ 95 h 2437"/>
                  <a:gd name="T8" fmla="*/ 16 w 720"/>
                  <a:gd name="T9" fmla="*/ 99 h 2437"/>
                  <a:gd name="T10" fmla="*/ 14 w 720"/>
                  <a:gd name="T11" fmla="*/ 99 h 2437"/>
                  <a:gd name="T12" fmla="*/ 7 w 720"/>
                  <a:gd name="T13" fmla="*/ 95 h 2437"/>
                  <a:gd name="T14" fmla="*/ 0 w 720"/>
                  <a:gd name="T15" fmla="*/ 17 h 2437"/>
                  <a:gd name="T16" fmla="*/ 5 w 720"/>
                  <a:gd name="T17" fmla="*/ 4 h 2437"/>
                  <a:gd name="T18" fmla="*/ 15 w 720"/>
                  <a:gd name="T19" fmla="*/ 0 h 243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20"/>
                  <a:gd name="T31" fmla="*/ 0 h 2437"/>
                  <a:gd name="T32" fmla="*/ 720 w 720"/>
                  <a:gd name="T33" fmla="*/ 2437 h 243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20" h="2437">
                    <a:moveTo>
                      <a:pt x="339" y="0"/>
                    </a:moveTo>
                    <a:cubicBezTo>
                      <a:pt x="445" y="0"/>
                      <a:pt x="551" y="42"/>
                      <a:pt x="614" y="106"/>
                    </a:cubicBezTo>
                    <a:cubicBezTo>
                      <a:pt x="678" y="191"/>
                      <a:pt x="720" y="297"/>
                      <a:pt x="720" y="424"/>
                    </a:cubicBezTo>
                    <a:cubicBezTo>
                      <a:pt x="710" y="795"/>
                      <a:pt x="607" y="1996"/>
                      <a:pt x="551" y="2331"/>
                    </a:cubicBezTo>
                    <a:cubicBezTo>
                      <a:pt x="508" y="2416"/>
                      <a:pt x="445" y="2437"/>
                      <a:pt x="381" y="2437"/>
                    </a:cubicBezTo>
                    <a:cubicBezTo>
                      <a:pt x="339" y="2437"/>
                      <a:pt x="339" y="2437"/>
                      <a:pt x="339" y="2437"/>
                    </a:cubicBezTo>
                    <a:cubicBezTo>
                      <a:pt x="254" y="2437"/>
                      <a:pt x="212" y="2418"/>
                      <a:pt x="169" y="2331"/>
                    </a:cubicBezTo>
                    <a:cubicBezTo>
                      <a:pt x="113" y="1996"/>
                      <a:pt x="10" y="795"/>
                      <a:pt x="0" y="424"/>
                    </a:cubicBezTo>
                    <a:cubicBezTo>
                      <a:pt x="0" y="297"/>
                      <a:pt x="42" y="191"/>
                      <a:pt x="106" y="106"/>
                    </a:cubicBezTo>
                    <a:cubicBezTo>
                      <a:pt x="169" y="42"/>
                      <a:pt x="254" y="0"/>
                      <a:pt x="360" y="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5909" name="Picture 2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98" y="1292"/>
                <a:ext cx="1388" cy="1424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  <p:sp>
            <p:nvSpPr>
              <p:cNvPr id="35910" name="Oval 21"/>
              <p:cNvSpPr>
                <a:spLocks noChangeArrowheads="1"/>
              </p:cNvSpPr>
              <p:nvPr/>
            </p:nvSpPr>
            <p:spPr bwMode="auto">
              <a:xfrm>
                <a:off x="2761" y="2834"/>
                <a:ext cx="204" cy="204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rgbClr val="16131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2" name="Group 48"/>
          <p:cNvGrpSpPr>
            <a:grpSpLocks/>
          </p:cNvGrpSpPr>
          <p:nvPr/>
        </p:nvGrpSpPr>
        <p:grpSpPr bwMode="auto">
          <a:xfrm>
            <a:off x="1807526" y="1106207"/>
            <a:ext cx="511175" cy="584200"/>
            <a:chOff x="5760" y="960"/>
            <a:chExt cx="1004" cy="1151"/>
          </a:xfrm>
        </p:grpSpPr>
        <p:pic>
          <p:nvPicPr>
            <p:cNvPr id="35893" name="Picture 2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87" y="1848"/>
              <a:ext cx="977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4"/>
            <p:cNvGrpSpPr>
              <a:grpSpLocks/>
            </p:cNvGrpSpPr>
            <p:nvPr/>
          </p:nvGrpSpPr>
          <p:grpSpPr bwMode="auto">
            <a:xfrm>
              <a:off x="5760" y="960"/>
              <a:ext cx="1004" cy="867"/>
              <a:chOff x="1637" y="1258"/>
              <a:chExt cx="2452" cy="2119"/>
            </a:xfrm>
          </p:grpSpPr>
          <p:sp>
            <p:nvSpPr>
              <p:cNvPr id="35895" name="Freeform 15"/>
              <p:cNvSpPr>
                <a:spLocks noChangeAspect="1"/>
              </p:cNvSpPr>
              <p:nvPr/>
            </p:nvSpPr>
            <p:spPr bwMode="auto">
              <a:xfrm>
                <a:off x="1637" y="1258"/>
                <a:ext cx="2452" cy="2119"/>
              </a:xfrm>
              <a:custGeom>
                <a:avLst/>
                <a:gdLst>
                  <a:gd name="T0" fmla="*/ 7900 w 365"/>
                  <a:gd name="T1" fmla="*/ 95281 h 316"/>
                  <a:gd name="T2" fmla="*/ 2707 w 365"/>
                  <a:gd name="T3" fmla="*/ 86557 h 316"/>
                  <a:gd name="T4" fmla="*/ 50001 w 365"/>
                  <a:gd name="T5" fmla="*/ 4815 h 316"/>
                  <a:gd name="T6" fmla="*/ 60655 w 365"/>
                  <a:gd name="T7" fmla="*/ 4815 h 316"/>
                  <a:gd name="T8" fmla="*/ 107948 w 365"/>
                  <a:gd name="T9" fmla="*/ 86557 h 316"/>
                  <a:gd name="T10" fmla="*/ 102756 w 365"/>
                  <a:gd name="T11" fmla="*/ 95281 h 316"/>
                  <a:gd name="T12" fmla="*/ 7900 w 365"/>
                  <a:gd name="T13" fmla="*/ 95281 h 3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5"/>
                  <a:gd name="T22" fmla="*/ 0 h 316"/>
                  <a:gd name="T23" fmla="*/ 365 w 365"/>
                  <a:gd name="T24" fmla="*/ 316 h 3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5" h="316">
                    <a:moveTo>
                      <a:pt x="26" y="316"/>
                    </a:moveTo>
                    <a:cubicBezTo>
                      <a:pt x="7" y="316"/>
                      <a:pt x="0" y="303"/>
                      <a:pt x="9" y="287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75" y="0"/>
                      <a:pt x="190" y="0"/>
                      <a:pt x="200" y="16"/>
                    </a:cubicBezTo>
                    <a:cubicBezTo>
                      <a:pt x="356" y="287"/>
                      <a:pt x="356" y="287"/>
                      <a:pt x="356" y="287"/>
                    </a:cubicBezTo>
                    <a:cubicBezTo>
                      <a:pt x="365" y="303"/>
                      <a:pt x="358" y="316"/>
                      <a:pt x="339" y="316"/>
                    </a:cubicBezTo>
                    <a:lnTo>
                      <a:pt x="26" y="3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896" name="Freeform 16"/>
              <p:cNvSpPr>
                <a:spLocks noChangeAspect="1"/>
              </p:cNvSpPr>
              <p:nvPr/>
            </p:nvSpPr>
            <p:spPr bwMode="auto">
              <a:xfrm>
                <a:off x="1637" y="1258"/>
                <a:ext cx="2452" cy="2119"/>
              </a:xfrm>
              <a:custGeom>
                <a:avLst/>
                <a:gdLst>
                  <a:gd name="T0" fmla="*/ 7900 w 365"/>
                  <a:gd name="T1" fmla="*/ 95281 h 316"/>
                  <a:gd name="T2" fmla="*/ 2707 w 365"/>
                  <a:gd name="T3" fmla="*/ 86557 h 316"/>
                  <a:gd name="T4" fmla="*/ 50001 w 365"/>
                  <a:gd name="T5" fmla="*/ 4815 h 316"/>
                  <a:gd name="T6" fmla="*/ 60655 w 365"/>
                  <a:gd name="T7" fmla="*/ 4815 h 316"/>
                  <a:gd name="T8" fmla="*/ 107948 w 365"/>
                  <a:gd name="T9" fmla="*/ 86557 h 316"/>
                  <a:gd name="T10" fmla="*/ 102756 w 365"/>
                  <a:gd name="T11" fmla="*/ 95281 h 316"/>
                  <a:gd name="T12" fmla="*/ 7900 w 365"/>
                  <a:gd name="T13" fmla="*/ 95281 h 3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5"/>
                  <a:gd name="T22" fmla="*/ 0 h 316"/>
                  <a:gd name="T23" fmla="*/ 365 w 365"/>
                  <a:gd name="T24" fmla="*/ 316 h 3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5" h="316">
                    <a:moveTo>
                      <a:pt x="26" y="316"/>
                    </a:moveTo>
                    <a:cubicBezTo>
                      <a:pt x="7" y="316"/>
                      <a:pt x="0" y="303"/>
                      <a:pt x="9" y="287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75" y="0"/>
                      <a:pt x="190" y="0"/>
                      <a:pt x="200" y="16"/>
                    </a:cubicBezTo>
                    <a:cubicBezTo>
                      <a:pt x="356" y="287"/>
                      <a:pt x="356" y="287"/>
                      <a:pt x="356" y="287"/>
                    </a:cubicBezTo>
                    <a:cubicBezTo>
                      <a:pt x="365" y="303"/>
                      <a:pt x="358" y="316"/>
                      <a:pt x="339" y="316"/>
                    </a:cubicBezTo>
                    <a:lnTo>
                      <a:pt x="26" y="31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60000"/>
                  </a:gs>
                  <a:gs pos="100000">
                    <a:srgbClr val="D6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897" name="Freeform 17"/>
              <p:cNvSpPr>
                <a:spLocks noChangeAspect="1"/>
              </p:cNvSpPr>
              <p:nvPr/>
            </p:nvSpPr>
            <p:spPr bwMode="auto">
              <a:xfrm>
                <a:off x="1904" y="1545"/>
                <a:ext cx="1914" cy="1664"/>
              </a:xfrm>
              <a:custGeom>
                <a:avLst/>
                <a:gdLst>
                  <a:gd name="T0" fmla="*/ 2438 w 285"/>
                  <a:gd name="T1" fmla="*/ 74914 h 248"/>
                  <a:gd name="T2" fmla="*/ 900 w 285"/>
                  <a:gd name="T3" fmla="*/ 71894 h 248"/>
                  <a:gd name="T4" fmla="*/ 41497 w 285"/>
                  <a:gd name="T5" fmla="*/ 1530 h 248"/>
                  <a:gd name="T6" fmla="*/ 44828 w 285"/>
                  <a:gd name="T7" fmla="*/ 1530 h 248"/>
                  <a:gd name="T8" fmla="*/ 85425 w 285"/>
                  <a:gd name="T9" fmla="*/ 71894 h 248"/>
                  <a:gd name="T10" fmla="*/ 83887 w 285"/>
                  <a:gd name="T11" fmla="*/ 74914 h 248"/>
                  <a:gd name="T12" fmla="*/ 2438 w 285"/>
                  <a:gd name="T13" fmla="*/ 74914 h 2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5"/>
                  <a:gd name="T22" fmla="*/ 0 h 248"/>
                  <a:gd name="T23" fmla="*/ 285 w 285"/>
                  <a:gd name="T24" fmla="*/ 248 h 2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5" h="248">
                    <a:moveTo>
                      <a:pt x="8" y="248"/>
                    </a:moveTo>
                    <a:cubicBezTo>
                      <a:pt x="2" y="248"/>
                      <a:pt x="0" y="243"/>
                      <a:pt x="3" y="238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40" y="0"/>
                      <a:pt x="145" y="0"/>
                      <a:pt x="148" y="5"/>
                    </a:cubicBezTo>
                    <a:cubicBezTo>
                      <a:pt x="282" y="238"/>
                      <a:pt x="282" y="238"/>
                      <a:pt x="282" y="238"/>
                    </a:cubicBezTo>
                    <a:cubicBezTo>
                      <a:pt x="285" y="243"/>
                      <a:pt x="283" y="248"/>
                      <a:pt x="277" y="248"/>
                    </a:cubicBezTo>
                    <a:lnTo>
                      <a:pt x="8" y="2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" name="Freeform 18"/>
              <p:cNvSpPr>
                <a:spLocks noChangeAspect="1"/>
              </p:cNvSpPr>
              <p:nvPr/>
            </p:nvSpPr>
            <p:spPr bwMode="auto">
              <a:xfrm>
                <a:off x="1904" y="1548"/>
                <a:ext cx="1911" cy="1659"/>
              </a:xfrm>
              <a:custGeom>
                <a:avLst/>
                <a:gdLst/>
                <a:ahLst/>
                <a:cxnLst>
                  <a:cxn ang="0">
                    <a:pos x="8" y="248"/>
                  </a:cxn>
                  <a:cxn ang="0">
                    <a:pos x="3" y="238"/>
                  </a:cxn>
                  <a:cxn ang="0">
                    <a:pos x="137" y="5"/>
                  </a:cxn>
                  <a:cxn ang="0">
                    <a:pos x="148" y="5"/>
                  </a:cxn>
                  <a:cxn ang="0">
                    <a:pos x="282" y="238"/>
                  </a:cxn>
                  <a:cxn ang="0">
                    <a:pos x="277" y="248"/>
                  </a:cxn>
                  <a:cxn ang="0">
                    <a:pos x="8" y="248"/>
                  </a:cxn>
                </a:cxnLst>
                <a:rect l="0" t="0" r="r" b="b"/>
                <a:pathLst>
                  <a:path w="285" h="248">
                    <a:moveTo>
                      <a:pt x="8" y="248"/>
                    </a:moveTo>
                    <a:cubicBezTo>
                      <a:pt x="2" y="248"/>
                      <a:pt x="0" y="243"/>
                      <a:pt x="3" y="238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40" y="0"/>
                      <a:pt x="145" y="0"/>
                      <a:pt x="148" y="5"/>
                    </a:cubicBezTo>
                    <a:cubicBezTo>
                      <a:pt x="282" y="238"/>
                      <a:pt x="282" y="238"/>
                      <a:pt x="282" y="238"/>
                    </a:cubicBezTo>
                    <a:cubicBezTo>
                      <a:pt x="285" y="243"/>
                      <a:pt x="283" y="248"/>
                      <a:pt x="277" y="248"/>
                    </a:cubicBezTo>
                    <a:lnTo>
                      <a:pt x="8" y="24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gamma/>
                      <a:shade val="76863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76863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899" name="Freeform 19"/>
              <p:cNvSpPr>
                <a:spLocks/>
              </p:cNvSpPr>
              <p:nvPr/>
            </p:nvSpPr>
            <p:spPr bwMode="auto">
              <a:xfrm>
                <a:off x="2737" y="1863"/>
                <a:ext cx="250" cy="839"/>
              </a:xfrm>
              <a:custGeom>
                <a:avLst/>
                <a:gdLst>
                  <a:gd name="T0" fmla="*/ 14 w 720"/>
                  <a:gd name="T1" fmla="*/ 0 h 2437"/>
                  <a:gd name="T2" fmla="*/ 26 w 720"/>
                  <a:gd name="T3" fmla="*/ 4 h 2437"/>
                  <a:gd name="T4" fmla="*/ 30 w 720"/>
                  <a:gd name="T5" fmla="*/ 17 h 2437"/>
                  <a:gd name="T6" fmla="*/ 23 w 720"/>
                  <a:gd name="T7" fmla="*/ 95 h 2437"/>
                  <a:gd name="T8" fmla="*/ 16 w 720"/>
                  <a:gd name="T9" fmla="*/ 99 h 2437"/>
                  <a:gd name="T10" fmla="*/ 14 w 720"/>
                  <a:gd name="T11" fmla="*/ 99 h 2437"/>
                  <a:gd name="T12" fmla="*/ 7 w 720"/>
                  <a:gd name="T13" fmla="*/ 95 h 2437"/>
                  <a:gd name="T14" fmla="*/ 0 w 720"/>
                  <a:gd name="T15" fmla="*/ 17 h 2437"/>
                  <a:gd name="T16" fmla="*/ 5 w 720"/>
                  <a:gd name="T17" fmla="*/ 4 h 2437"/>
                  <a:gd name="T18" fmla="*/ 15 w 720"/>
                  <a:gd name="T19" fmla="*/ 0 h 243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20"/>
                  <a:gd name="T31" fmla="*/ 0 h 2437"/>
                  <a:gd name="T32" fmla="*/ 720 w 720"/>
                  <a:gd name="T33" fmla="*/ 2437 h 243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20" h="2437">
                    <a:moveTo>
                      <a:pt x="339" y="0"/>
                    </a:moveTo>
                    <a:cubicBezTo>
                      <a:pt x="445" y="0"/>
                      <a:pt x="551" y="42"/>
                      <a:pt x="614" y="106"/>
                    </a:cubicBezTo>
                    <a:cubicBezTo>
                      <a:pt x="678" y="191"/>
                      <a:pt x="720" y="297"/>
                      <a:pt x="720" y="424"/>
                    </a:cubicBezTo>
                    <a:cubicBezTo>
                      <a:pt x="710" y="795"/>
                      <a:pt x="607" y="1996"/>
                      <a:pt x="551" y="2331"/>
                    </a:cubicBezTo>
                    <a:cubicBezTo>
                      <a:pt x="508" y="2416"/>
                      <a:pt x="445" y="2437"/>
                      <a:pt x="381" y="2437"/>
                    </a:cubicBezTo>
                    <a:cubicBezTo>
                      <a:pt x="339" y="2437"/>
                      <a:pt x="339" y="2437"/>
                      <a:pt x="339" y="2437"/>
                    </a:cubicBezTo>
                    <a:cubicBezTo>
                      <a:pt x="254" y="2437"/>
                      <a:pt x="212" y="2418"/>
                      <a:pt x="169" y="2331"/>
                    </a:cubicBezTo>
                    <a:cubicBezTo>
                      <a:pt x="113" y="1996"/>
                      <a:pt x="10" y="795"/>
                      <a:pt x="0" y="424"/>
                    </a:cubicBezTo>
                    <a:cubicBezTo>
                      <a:pt x="0" y="297"/>
                      <a:pt x="42" y="191"/>
                      <a:pt x="106" y="106"/>
                    </a:cubicBezTo>
                    <a:cubicBezTo>
                      <a:pt x="169" y="42"/>
                      <a:pt x="254" y="0"/>
                      <a:pt x="360" y="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5900" name="Picture 2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98" y="1292"/>
                <a:ext cx="1388" cy="1424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  <p:sp>
            <p:nvSpPr>
              <p:cNvPr id="35901" name="Oval 21"/>
              <p:cNvSpPr>
                <a:spLocks noChangeArrowheads="1"/>
              </p:cNvSpPr>
              <p:nvPr/>
            </p:nvSpPr>
            <p:spPr bwMode="auto">
              <a:xfrm>
                <a:off x="2761" y="2834"/>
                <a:ext cx="204" cy="204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rgbClr val="16131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4" name="Group 58"/>
          <p:cNvGrpSpPr>
            <a:grpSpLocks/>
          </p:cNvGrpSpPr>
          <p:nvPr/>
        </p:nvGrpSpPr>
        <p:grpSpPr bwMode="auto">
          <a:xfrm>
            <a:off x="2388551" y="1106207"/>
            <a:ext cx="511175" cy="584200"/>
            <a:chOff x="5760" y="960"/>
            <a:chExt cx="1004" cy="1151"/>
          </a:xfrm>
        </p:grpSpPr>
        <p:pic>
          <p:nvPicPr>
            <p:cNvPr id="35884" name="Picture 2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87" y="1848"/>
              <a:ext cx="977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5760" y="960"/>
              <a:ext cx="1004" cy="867"/>
              <a:chOff x="1637" y="1258"/>
              <a:chExt cx="2452" cy="2119"/>
            </a:xfrm>
          </p:grpSpPr>
          <p:sp>
            <p:nvSpPr>
              <p:cNvPr id="35886" name="Freeform 15"/>
              <p:cNvSpPr>
                <a:spLocks noChangeAspect="1"/>
              </p:cNvSpPr>
              <p:nvPr/>
            </p:nvSpPr>
            <p:spPr bwMode="auto">
              <a:xfrm>
                <a:off x="1637" y="1258"/>
                <a:ext cx="2452" cy="2119"/>
              </a:xfrm>
              <a:custGeom>
                <a:avLst/>
                <a:gdLst>
                  <a:gd name="T0" fmla="*/ 7900 w 365"/>
                  <a:gd name="T1" fmla="*/ 95281 h 316"/>
                  <a:gd name="T2" fmla="*/ 2707 w 365"/>
                  <a:gd name="T3" fmla="*/ 86557 h 316"/>
                  <a:gd name="T4" fmla="*/ 50001 w 365"/>
                  <a:gd name="T5" fmla="*/ 4815 h 316"/>
                  <a:gd name="T6" fmla="*/ 60655 w 365"/>
                  <a:gd name="T7" fmla="*/ 4815 h 316"/>
                  <a:gd name="T8" fmla="*/ 107948 w 365"/>
                  <a:gd name="T9" fmla="*/ 86557 h 316"/>
                  <a:gd name="T10" fmla="*/ 102756 w 365"/>
                  <a:gd name="T11" fmla="*/ 95281 h 316"/>
                  <a:gd name="T12" fmla="*/ 7900 w 365"/>
                  <a:gd name="T13" fmla="*/ 95281 h 3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5"/>
                  <a:gd name="T22" fmla="*/ 0 h 316"/>
                  <a:gd name="T23" fmla="*/ 365 w 365"/>
                  <a:gd name="T24" fmla="*/ 316 h 3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5" h="316">
                    <a:moveTo>
                      <a:pt x="26" y="316"/>
                    </a:moveTo>
                    <a:cubicBezTo>
                      <a:pt x="7" y="316"/>
                      <a:pt x="0" y="303"/>
                      <a:pt x="9" y="287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75" y="0"/>
                      <a:pt x="190" y="0"/>
                      <a:pt x="200" y="16"/>
                    </a:cubicBezTo>
                    <a:cubicBezTo>
                      <a:pt x="356" y="287"/>
                      <a:pt x="356" y="287"/>
                      <a:pt x="356" y="287"/>
                    </a:cubicBezTo>
                    <a:cubicBezTo>
                      <a:pt x="365" y="303"/>
                      <a:pt x="358" y="316"/>
                      <a:pt x="339" y="316"/>
                    </a:cubicBezTo>
                    <a:lnTo>
                      <a:pt x="26" y="3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887" name="Freeform 16"/>
              <p:cNvSpPr>
                <a:spLocks noChangeAspect="1"/>
              </p:cNvSpPr>
              <p:nvPr/>
            </p:nvSpPr>
            <p:spPr bwMode="auto">
              <a:xfrm>
                <a:off x="1637" y="1258"/>
                <a:ext cx="2452" cy="2119"/>
              </a:xfrm>
              <a:custGeom>
                <a:avLst/>
                <a:gdLst>
                  <a:gd name="T0" fmla="*/ 7900 w 365"/>
                  <a:gd name="T1" fmla="*/ 95281 h 316"/>
                  <a:gd name="T2" fmla="*/ 2707 w 365"/>
                  <a:gd name="T3" fmla="*/ 86557 h 316"/>
                  <a:gd name="T4" fmla="*/ 50001 w 365"/>
                  <a:gd name="T5" fmla="*/ 4815 h 316"/>
                  <a:gd name="T6" fmla="*/ 60655 w 365"/>
                  <a:gd name="T7" fmla="*/ 4815 h 316"/>
                  <a:gd name="T8" fmla="*/ 107948 w 365"/>
                  <a:gd name="T9" fmla="*/ 86557 h 316"/>
                  <a:gd name="T10" fmla="*/ 102756 w 365"/>
                  <a:gd name="T11" fmla="*/ 95281 h 316"/>
                  <a:gd name="T12" fmla="*/ 7900 w 365"/>
                  <a:gd name="T13" fmla="*/ 95281 h 3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5"/>
                  <a:gd name="T22" fmla="*/ 0 h 316"/>
                  <a:gd name="T23" fmla="*/ 365 w 365"/>
                  <a:gd name="T24" fmla="*/ 316 h 3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5" h="316">
                    <a:moveTo>
                      <a:pt x="26" y="316"/>
                    </a:moveTo>
                    <a:cubicBezTo>
                      <a:pt x="7" y="316"/>
                      <a:pt x="0" y="303"/>
                      <a:pt x="9" y="287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75" y="0"/>
                      <a:pt x="190" y="0"/>
                      <a:pt x="200" y="16"/>
                    </a:cubicBezTo>
                    <a:cubicBezTo>
                      <a:pt x="356" y="287"/>
                      <a:pt x="356" y="287"/>
                      <a:pt x="356" y="287"/>
                    </a:cubicBezTo>
                    <a:cubicBezTo>
                      <a:pt x="365" y="303"/>
                      <a:pt x="358" y="316"/>
                      <a:pt x="339" y="316"/>
                    </a:cubicBezTo>
                    <a:lnTo>
                      <a:pt x="26" y="31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60000"/>
                  </a:gs>
                  <a:gs pos="100000">
                    <a:srgbClr val="D6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888" name="Freeform 17"/>
              <p:cNvSpPr>
                <a:spLocks noChangeAspect="1"/>
              </p:cNvSpPr>
              <p:nvPr/>
            </p:nvSpPr>
            <p:spPr bwMode="auto">
              <a:xfrm>
                <a:off x="1904" y="1545"/>
                <a:ext cx="1914" cy="1664"/>
              </a:xfrm>
              <a:custGeom>
                <a:avLst/>
                <a:gdLst>
                  <a:gd name="T0" fmla="*/ 2438 w 285"/>
                  <a:gd name="T1" fmla="*/ 74914 h 248"/>
                  <a:gd name="T2" fmla="*/ 900 w 285"/>
                  <a:gd name="T3" fmla="*/ 71894 h 248"/>
                  <a:gd name="T4" fmla="*/ 41497 w 285"/>
                  <a:gd name="T5" fmla="*/ 1530 h 248"/>
                  <a:gd name="T6" fmla="*/ 44828 w 285"/>
                  <a:gd name="T7" fmla="*/ 1530 h 248"/>
                  <a:gd name="T8" fmla="*/ 85425 w 285"/>
                  <a:gd name="T9" fmla="*/ 71894 h 248"/>
                  <a:gd name="T10" fmla="*/ 83887 w 285"/>
                  <a:gd name="T11" fmla="*/ 74914 h 248"/>
                  <a:gd name="T12" fmla="*/ 2438 w 285"/>
                  <a:gd name="T13" fmla="*/ 74914 h 2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5"/>
                  <a:gd name="T22" fmla="*/ 0 h 248"/>
                  <a:gd name="T23" fmla="*/ 285 w 285"/>
                  <a:gd name="T24" fmla="*/ 248 h 2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5" h="248">
                    <a:moveTo>
                      <a:pt x="8" y="248"/>
                    </a:moveTo>
                    <a:cubicBezTo>
                      <a:pt x="2" y="248"/>
                      <a:pt x="0" y="243"/>
                      <a:pt x="3" y="238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40" y="0"/>
                      <a:pt x="145" y="0"/>
                      <a:pt x="148" y="5"/>
                    </a:cubicBezTo>
                    <a:cubicBezTo>
                      <a:pt x="282" y="238"/>
                      <a:pt x="282" y="238"/>
                      <a:pt x="282" y="238"/>
                    </a:cubicBezTo>
                    <a:cubicBezTo>
                      <a:pt x="285" y="243"/>
                      <a:pt x="283" y="248"/>
                      <a:pt x="277" y="248"/>
                    </a:cubicBezTo>
                    <a:lnTo>
                      <a:pt x="8" y="2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" name="Freeform 18"/>
              <p:cNvSpPr>
                <a:spLocks noChangeAspect="1"/>
              </p:cNvSpPr>
              <p:nvPr/>
            </p:nvSpPr>
            <p:spPr bwMode="auto">
              <a:xfrm>
                <a:off x="1904" y="1548"/>
                <a:ext cx="1911" cy="1659"/>
              </a:xfrm>
              <a:custGeom>
                <a:avLst/>
                <a:gdLst/>
                <a:ahLst/>
                <a:cxnLst>
                  <a:cxn ang="0">
                    <a:pos x="8" y="248"/>
                  </a:cxn>
                  <a:cxn ang="0">
                    <a:pos x="3" y="238"/>
                  </a:cxn>
                  <a:cxn ang="0">
                    <a:pos x="137" y="5"/>
                  </a:cxn>
                  <a:cxn ang="0">
                    <a:pos x="148" y="5"/>
                  </a:cxn>
                  <a:cxn ang="0">
                    <a:pos x="282" y="238"/>
                  </a:cxn>
                  <a:cxn ang="0">
                    <a:pos x="277" y="248"/>
                  </a:cxn>
                  <a:cxn ang="0">
                    <a:pos x="8" y="248"/>
                  </a:cxn>
                </a:cxnLst>
                <a:rect l="0" t="0" r="r" b="b"/>
                <a:pathLst>
                  <a:path w="285" h="248">
                    <a:moveTo>
                      <a:pt x="8" y="248"/>
                    </a:moveTo>
                    <a:cubicBezTo>
                      <a:pt x="2" y="248"/>
                      <a:pt x="0" y="243"/>
                      <a:pt x="3" y="238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40" y="0"/>
                      <a:pt x="145" y="0"/>
                      <a:pt x="148" y="5"/>
                    </a:cubicBezTo>
                    <a:cubicBezTo>
                      <a:pt x="282" y="238"/>
                      <a:pt x="282" y="238"/>
                      <a:pt x="282" y="238"/>
                    </a:cubicBezTo>
                    <a:cubicBezTo>
                      <a:pt x="285" y="243"/>
                      <a:pt x="283" y="248"/>
                      <a:pt x="277" y="248"/>
                    </a:cubicBezTo>
                    <a:lnTo>
                      <a:pt x="8" y="24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gamma/>
                      <a:shade val="76863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76863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890" name="Freeform 19"/>
              <p:cNvSpPr>
                <a:spLocks/>
              </p:cNvSpPr>
              <p:nvPr/>
            </p:nvSpPr>
            <p:spPr bwMode="auto">
              <a:xfrm>
                <a:off x="2737" y="1863"/>
                <a:ext cx="250" cy="839"/>
              </a:xfrm>
              <a:custGeom>
                <a:avLst/>
                <a:gdLst>
                  <a:gd name="T0" fmla="*/ 14 w 720"/>
                  <a:gd name="T1" fmla="*/ 0 h 2437"/>
                  <a:gd name="T2" fmla="*/ 26 w 720"/>
                  <a:gd name="T3" fmla="*/ 4 h 2437"/>
                  <a:gd name="T4" fmla="*/ 30 w 720"/>
                  <a:gd name="T5" fmla="*/ 17 h 2437"/>
                  <a:gd name="T6" fmla="*/ 23 w 720"/>
                  <a:gd name="T7" fmla="*/ 95 h 2437"/>
                  <a:gd name="T8" fmla="*/ 16 w 720"/>
                  <a:gd name="T9" fmla="*/ 99 h 2437"/>
                  <a:gd name="T10" fmla="*/ 14 w 720"/>
                  <a:gd name="T11" fmla="*/ 99 h 2437"/>
                  <a:gd name="T12" fmla="*/ 7 w 720"/>
                  <a:gd name="T13" fmla="*/ 95 h 2437"/>
                  <a:gd name="T14" fmla="*/ 0 w 720"/>
                  <a:gd name="T15" fmla="*/ 17 h 2437"/>
                  <a:gd name="T16" fmla="*/ 5 w 720"/>
                  <a:gd name="T17" fmla="*/ 4 h 2437"/>
                  <a:gd name="T18" fmla="*/ 15 w 720"/>
                  <a:gd name="T19" fmla="*/ 0 h 243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20"/>
                  <a:gd name="T31" fmla="*/ 0 h 2437"/>
                  <a:gd name="T32" fmla="*/ 720 w 720"/>
                  <a:gd name="T33" fmla="*/ 2437 h 243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20" h="2437">
                    <a:moveTo>
                      <a:pt x="339" y="0"/>
                    </a:moveTo>
                    <a:cubicBezTo>
                      <a:pt x="445" y="0"/>
                      <a:pt x="551" y="42"/>
                      <a:pt x="614" y="106"/>
                    </a:cubicBezTo>
                    <a:cubicBezTo>
                      <a:pt x="678" y="191"/>
                      <a:pt x="720" y="297"/>
                      <a:pt x="720" y="424"/>
                    </a:cubicBezTo>
                    <a:cubicBezTo>
                      <a:pt x="710" y="795"/>
                      <a:pt x="607" y="1996"/>
                      <a:pt x="551" y="2331"/>
                    </a:cubicBezTo>
                    <a:cubicBezTo>
                      <a:pt x="508" y="2416"/>
                      <a:pt x="445" y="2437"/>
                      <a:pt x="381" y="2437"/>
                    </a:cubicBezTo>
                    <a:cubicBezTo>
                      <a:pt x="339" y="2437"/>
                      <a:pt x="339" y="2437"/>
                      <a:pt x="339" y="2437"/>
                    </a:cubicBezTo>
                    <a:cubicBezTo>
                      <a:pt x="254" y="2437"/>
                      <a:pt x="212" y="2418"/>
                      <a:pt x="169" y="2331"/>
                    </a:cubicBezTo>
                    <a:cubicBezTo>
                      <a:pt x="113" y="1996"/>
                      <a:pt x="10" y="795"/>
                      <a:pt x="0" y="424"/>
                    </a:cubicBezTo>
                    <a:cubicBezTo>
                      <a:pt x="0" y="297"/>
                      <a:pt x="42" y="191"/>
                      <a:pt x="106" y="106"/>
                    </a:cubicBezTo>
                    <a:cubicBezTo>
                      <a:pt x="169" y="42"/>
                      <a:pt x="254" y="0"/>
                      <a:pt x="360" y="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5891" name="Picture 2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98" y="1292"/>
                <a:ext cx="1388" cy="1424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  <p:sp>
            <p:nvSpPr>
              <p:cNvPr id="35892" name="Oval 21"/>
              <p:cNvSpPr>
                <a:spLocks noChangeArrowheads="1"/>
              </p:cNvSpPr>
              <p:nvPr/>
            </p:nvSpPr>
            <p:spPr bwMode="auto">
              <a:xfrm>
                <a:off x="2761" y="2834"/>
                <a:ext cx="204" cy="204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rgbClr val="16131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6" name="Group 81"/>
          <p:cNvGrpSpPr>
            <a:grpSpLocks/>
          </p:cNvGrpSpPr>
          <p:nvPr/>
        </p:nvGrpSpPr>
        <p:grpSpPr bwMode="auto">
          <a:xfrm>
            <a:off x="2950526" y="1106207"/>
            <a:ext cx="511175" cy="584200"/>
            <a:chOff x="5760" y="960"/>
            <a:chExt cx="1004" cy="1151"/>
          </a:xfrm>
        </p:grpSpPr>
        <p:pic>
          <p:nvPicPr>
            <p:cNvPr id="35875" name="Picture 2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87" y="1848"/>
              <a:ext cx="977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" name="Group 14"/>
            <p:cNvGrpSpPr>
              <a:grpSpLocks/>
            </p:cNvGrpSpPr>
            <p:nvPr/>
          </p:nvGrpSpPr>
          <p:grpSpPr bwMode="auto">
            <a:xfrm>
              <a:off x="5760" y="960"/>
              <a:ext cx="1004" cy="867"/>
              <a:chOff x="1637" y="1258"/>
              <a:chExt cx="2452" cy="2119"/>
            </a:xfrm>
          </p:grpSpPr>
          <p:sp>
            <p:nvSpPr>
              <p:cNvPr id="35877" name="Freeform 15"/>
              <p:cNvSpPr>
                <a:spLocks noChangeAspect="1"/>
              </p:cNvSpPr>
              <p:nvPr/>
            </p:nvSpPr>
            <p:spPr bwMode="auto">
              <a:xfrm>
                <a:off x="1637" y="1258"/>
                <a:ext cx="2452" cy="2119"/>
              </a:xfrm>
              <a:custGeom>
                <a:avLst/>
                <a:gdLst>
                  <a:gd name="T0" fmla="*/ 7900 w 365"/>
                  <a:gd name="T1" fmla="*/ 95281 h 316"/>
                  <a:gd name="T2" fmla="*/ 2707 w 365"/>
                  <a:gd name="T3" fmla="*/ 86557 h 316"/>
                  <a:gd name="T4" fmla="*/ 50001 w 365"/>
                  <a:gd name="T5" fmla="*/ 4815 h 316"/>
                  <a:gd name="T6" fmla="*/ 60655 w 365"/>
                  <a:gd name="T7" fmla="*/ 4815 h 316"/>
                  <a:gd name="T8" fmla="*/ 107948 w 365"/>
                  <a:gd name="T9" fmla="*/ 86557 h 316"/>
                  <a:gd name="T10" fmla="*/ 102756 w 365"/>
                  <a:gd name="T11" fmla="*/ 95281 h 316"/>
                  <a:gd name="T12" fmla="*/ 7900 w 365"/>
                  <a:gd name="T13" fmla="*/ 95281 h 3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5"/>
                  <a:gd name="T22" fmla="*/ 0 h 316"/>
                  <a:gd name="T23" fmla="*/ 365 w 365"/>
                  <a:gd name="T24" fmla="*/ 316 h 3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5" h="316">
                    <a:moveTo>
                      <a:pt x="26" y="316"/>
                    </a:moveTo>
                    <a:cubicBezTo>
                      <a:pt x="7" y="316"/>
                      <a:pt x="0" y="303"/>
                      <a:pt x="9" y="287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75" y="0"/>
                      <a:pt x="190" y="0"/>
                      <a:pt x="200" y="16"/>
                    </a:cubicBezTo>
                    <a:cubicBezTo>
                      <a:pt x="356" y="287"/>
                      <a:pt x="356" y="287"/>
                      <a:pt x="356" y="287"/>
                    </a:cubicBezTo>
                    <a:cubicBezTo>
                      <a:pt x="365" y="303"/>
                      <a:pt x="358" y="316"/>
                      <a:pt x="339" y="316"/>
                    </a:cubicBezTo>
                    <a:lnTo>
                      <a:pt x="26" y="3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878" name="Freeform 16"/>
              <p:cNvSpPr>
                <a:spLocks noChangeAspect="1"/>
              </p:cNvSpPr>
              <p:nvPr/>
            </p:nvSpPr>
            <p:spPr bwMode="auto">
              <a:xfrm>
                <a:off x="1637" y="1258"/>
                <a:ext cx="2452" cy="2119"/>
              </a:xfrm>
              <a:custGeom>
                <a:avLst/>
                <a:gdLst>
                  <a:gd name="T0" fmla="*/ 7900 w 365"/>
                  <a:gd name="T1" fmla="*/ 95281 h 316"/>
                  <a:gd name="T2" fmla="*/ 2707 w 365"/>
                  <a:gd name="T3" fmla="*/ 86557 h 316"/>
                  <a:gd name="T4" fmla="*/ 50001 w 365"/>
                  <a:gd name="T5" fmla="*/ 4815 h 316"/>
                  <a:gd name="T6" fmla="*/ 60655 w 365"/>
                  <a:gd name="T7" fmla="*/ 4815 h 316"/>
                  <a:gd name="T8" fmla="*/ 107948 w 365"/>
                  <a:gd name="T9" fmla="*/ 86557 h 316"/>
                  <a:gd name="T10" fmla="*/ 102756 w 365"/>
                  <a:gd name="T11" fmla="*/ 95281 h 316"/>
                  <a:gd name="T12" fmla="*/ 7900 w 365"/>
                  <a:gd name="T13" fmla="*/ 95281 h 3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5"/>
                  <a:gd name="T22" fmla="*/ 0 h 316"/>
                  <a:gd name="T23" fmla="*/ 365 w 365"/>
                  <a:gd name="T24" fmla="*/ 316 h 3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5" h="316">
                    <a:moveTo>
                      <a:pt x="26" y="316"/>
                    </a:moveTo>
                    <a:cubicBezTo>
                      <a:pt x="7" y="316"/>
                      <a:pt x="0" y="303"/>
                      <a:pt x="9" y="287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75" y="0"/>
                      <a:pt x="190" y="0"/>
                      <a:pt x="200" y="16"/>
                    </a:cubicBezTo>
                    <a:cubicBezTo>
                      <a:pt x="356" y="287"/>
                      <a:pt x="356" y="287"/>
                      <a:pt x="356" y="287"/>
                    </a:cubicBezTo>
                    <a:cubicBezTo>
                      <a:pt x="365" y="303"/>
                      <a:pt x="358" y="316"/>
                      <a:pt x="339" y="316"/>
                    </a:cubicBezTo>
                    <a:lnTo>
                      <a:pt x="26" y="31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60000"/>
                  </a:gs>
                  <a:gs pos="100000">
                    <a:srgbClr val="D6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879" name="Freeform 17"/>
              <p:cNvSpPr>
                <a:spLocks noChangeAspect="1"/>
              </p:cNvSpPr>
              <p:nvPr/>
            </p:nvSpPr>
            <p:spPr bwMode="auto">
              <a:xfrm>
                <a:off x="1904" y="1545"/>
                <a:ext cx="1914" cy="1664"/>
              </a:xfrm>
              <a:custGeom>
                <a:avLst/>
                <a:gdLst>
                  <a:gd name="T0" fmla="*/ 2438 w 285"/>
                  <a:gd name="T1" fmla="*/ 74914 h 248"/>
                  <a:gd name="T2" fmla="*/ 900 w 285"/>
                  <a:gd name="T3" fmla="*/ 71894 h 248"/>
                  <a:gd name="T4" fmla="*/ 41497 w 285"/>
                  <a:gd name="T5" fmla="*/ 1530 h 248"/>
                  <a:gd name="T6" fmla="*/ 44828 w 285"/>
                  <a:gd name="T7" fmla="*/ 1530 h 248"/>
                  <a:gd name="T8" fmla="*/ 85425 w 285"/>
                  <a:gd name="T9" fmla="*/ 71894 h 248"/>
                  <a:gd name="T10" fmla="*/ 83887 w 285"/>
                  <a:gd name="T11" fmla="*/ 74914 h 248"/>
                  <a:gd name="T12" fmla="*/ 2438 w 285"/>
                  <a:gd name="T13" fmla="*/ 74914 h 2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5"/>
                  <a:gd name="T22" fmla="*/ 0 h 248"/>
                  <a:gd name="T23" fmla="*/ 285 w 285"/>
                  <a:gd name="T24" fmla="*/ 248 h 2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5" h="248">
                    <a:moveTo>
                      <a:pt x="8" y="248"/>
                    </a:moveTo>
                    <a:cubicBezTo>
                      <a:pt x="2" y="248"/>
                      <a:pt x="0" y="243"/>
                      <a:pt x="3" y="238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40" y="0"/>
                      <a:pt x="145" y="0"/>
                      <a:pt x="148" y="5"/>
                    </a:cubicBezTo>
                    <a:cubicBezTo>
                      <a:pt x="282" y="238"/>
                      <a:pt x="282" y="238"/>
                      <a:pt x="282" y="238"/>
                    </a:cubicBezTo>
                    <a:cubicBezTo>
                      <a:pt x="285" y="243"/>
                      <a:pt x="283" y="248"/>
                      <a:pt x="277" y="248"/>
                    </a:cubicBezTo>
                    <a:lnTo>
                      <a:pt x="8" y="2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" name="Freeform 18"/>
              <p:cNvSpPr>
                <a:spLocks noChangeAspect="1"/>
              </p:cNvSpPr>
              <p:nvPr/>
            </p:nvSpPr>
            <p:spPr bwMode="auto">
              <a:xfrm>
                <a:off x="1904" y="1548"/>
                <a:ext cx="1911" cy="1659"/>
              </a:xfrm>
              <a:custGeom>
                <a:avLst/>
                <a:gdLst/>
                <a:ahLst/>
                <a:cxnLst>
                  <a:cxn ang="0">
                    <a:pos x="8" y="248"/>
                  </a:cxn>
                  <a:cxn ang="0">
                    <a:pos x="3" y="238"/>
                  </a:cxn>
                  <a:cxn ang="0">
                    <a:pos x="137" y="5"/>
                  </a:cxn>
                  <a:cxn ang="0">
                    <a:pos x="148" y="5"/>
                  </a:cxn>
                  <a:cxn ang="0">
                    <a:pos x="282" y="238"/>
                  </a:cxn>
                  <a:cxn ang="0">
                    <a:pos x="277" y="248"/>
                  </a:cxn>
                  <a:cxn ang="0">
                    <a:pos x="8" y="248"/>
                  </a:cxn>
                </a:cxnLst>
                <a:rect l="0" t="0" r="r" b="b"/>
                <a:pathLst>
                  <a:path w="285" h="248">
                    <a:moveTo>
                      <a:pt x="8" y="248"/>
                    </a:moveTo>
                    <a:cubicBezTo>
                      <a:pt x="2" y="248"/>
                      <a:pt x="0" y="243"/>
                      <a:pt x="3" y="238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40" y="0"/>
                      <a:pt x="145" y="0"/>
                      <a:pt x="148" y="5"/>
                    </a:cubicBezTo>
                    <a:cubicBezTo>
                      <a:pt x="282" y="238"/>
                      <a:pt x="282" y="238"/>
                      <a:pt x="282" y="238"/>
                    </a:cubicBezTo>
                    <a:cubicBezTo>
                      <a:pt x="285" y="243"/>
                      <a:pt x="283" y="248"/>
                      <a:pt x="277" y="248"/>
                    </a:cubicBezTo>
                    <a:lnTo>
                      <a:pt x="8" y="24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gamma/>
                      <a:shade val="76863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76863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881" name="Freeform 19"/>
              <p:cNvSpPr>
                <a:spLocks/>
              </p:cNvSpPr>
              <p:nvPr/>
            </p:nvSpPr>
            <p:spPr bwMode="auto">
              <a:xfrm>
                <a:off x="2737" y="1863"/>
                <a:ext cx="250" cy="839"/>
              </a:xfrm>
              <a:custGeom>
                <a:avLst/>
                <a:gdLst>
                  <a:gd name="T0" fmla="*/ 14 w 720"/>
                  <a:gd name="T1" fmla="*/ 0 h 2437"/>
                  <a:gd name="T2" fmla="*/ 26 w 720"/>
                  <a:gd name="T3" fmla="*/ 4 h 2437"/>
                  <a:gd name="T4" fmla="*/ 30 w 720"/>
                  <a:gd name="T5" fmla="*/ 17 h 2437"/>
                  <a:gd name="T6" fmla="*/ 23 w 720"/>
                  <a:gd name="T7" fmla="*/ 95 h 2437"/>
                  <a:gd name="T8" fmla="*/ 16 w 720"/>
                  <a:gd name="T9" fmla="*/ 99 h 2437"/>
                  <a:gd name="T10" fmla="*/ 14 w 720"/>
                  <a:gd name="T11" fmla="*/ 99 h 2437"/>
                  <a:gd name="T12" fmla="*/ 7 w 720"/>
                  <a:gd name="T13" fmla="*/ 95 h 2437"/>
                  <a:gd name="T14" fmla="*/ 0 w 720"/>
                  <a:gd name="T15" fmla="*/ 17 h 2437"/>
                  <a:gd name="T16" fmla="*/ 5 w 720"/>
                  <a:gd name="T17" fmla="*/ 4 h 2437"/>
                  <a:gd name="T18" fmla="*/ 15 w 720"/>
                  <a:gd name="T19" fmla="*/ 0 h 243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20"/>
                  <a:gd name="T31" fmla="*/ 0 h 2437"/>
                  <a:gd name="T32" fmla="*/ 720 w 720"/>
                  <a:gd name="T33" fmla="*/ 2437 h 243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20" h="2437">
                    <a:moveTo>
                      <a:pt x="339" y="0"/>
                    </a:moveTo>
                    <a:cubicBezTo>
                      <a:pt x="445" y="0"/>
                      <a:pt x="551" y="42"/>
                      <a:pt x="614" y="106"/>
                    </a:cubicBezTo>
                    <a:cubicBezTo>
                      <a:pt x="678" y="191"/>
                      <a:pt x="720" y="297"/>
                      <a:pt x="720" y="424"/>
                    </a:cubicBezTo>
                    <a:cubicBezTo>
                      <a:pt x="710" y="795"/>
                      <a:pt x="607" y="1996"/>
                      <a:pt x="551" y="2331"/>
                    </a:cubicBezTo>
                    <a:cubicBezTo>
                      <a:pt x="508" y="2416"/>
                      <a:pt x="445" y="2437"/>
                      <a:pt x="381" y="2437"/>
                    </a:cubicBezTo>
                    <a:cubicBezTo>
                      <a:pt x="339" y="2437"/>
                      <a:pt x="339" y="2437"/>
                      <a:pt x="339" y="2437"/>
                    </a:cubicBezTo>
                    <a:cubicBezTo>
                      <a:pt x="254" y="2437"/>
                      <a:pt x="212" y="2418"/>
                      <a:pt x="169" y="2331"/>
                    </a:cubicBezTo>
                    <a:cubicBezTo>
                      <a:pt x="113" y="1996"/>
                      <a:pt x="10" y="795"/>
                      <a:pt x="0" y="424"/>
                    </a:cubicBezTo>
                    <a:cubicBezTo>
                      <a:pt x="0" y="297"/>
                      <a:pt x="42" y="191"/>
                      <a:pt x="106" y="106"/>
                    </a:cubicBezTo>
                    <a:cubicBezTo>
                      <a:pt x="169" y="42"/>
                      <a:pt x="254" y="0"/>
                      <a:pt x="360" y="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5882" name="Picture 2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98" y="1292"/>
                <a:ext cx="1388" cy="1424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  <p:sp>
            <p:nvSpPr>
              <p:cNvPr id="35883" name="Oval 21"/>
              <p:cNvSpPr>
                <a:spLocks noChangeArrowheads="1"/>
              </p:cNvSpPr>
              <p:nvPr/>
            </p:nvSpPr>
            <p:spPr bwMode="auto">
              <a:xfrm>
                <a:off x="2761" y="2834"/>
                <a:ext cx="204" cy="204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rgbClr val="16131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8" name="Group 91"/>
          <p:cNvGrpSpPr>
            <a:grpSpLocks/>
          </p:cNvGrpSpPr>
          <p:nvPr/>
        </p:nvGrpSpPr>
        <p:grpSpPr bwMode="auto">
          <a:xfrm>
            <a:off x="1815563" y="1633257"/>
            <a:ext cx="511175" cy="584200"/>
            <a:chOff x="5760" y="960"/>
            <a:chExt cx="1004" cy="1151"/>
          </a:xfrm>
        </p:grpSpPr>
        <p:pic>
          <p:nvPicPr>
            <p:cNvPr id="35866" name="Picture 2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87" y="1848"/>
              <a:ext cx="977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" name="Group 14"/>
            <p:cNvGrpSpPr>
              <a:grpSpLocks/>
            </p:cNvGrpSpPr>
            <p:nvPr/>
          </p:nvGrpSpPr>
          <p:grpSpPr bwMode="auto">
            <a:xfrm>
              <a:off x="5760" y="960"/>
              <a:ext cx="1004" cy="867"/>
              <a:chOff x="1637" y="1258"/>
              <a:chExt cx="2452" cy="2119"/>
            </a:xfrm>
          </p:grpSpPr>
          <p:sp>
            <p:nvSpPr>
              <p:cNvPr id="35868" name="Freeform 15"/>
              <p:cNvSpPr>
                <a:spLocks noChangeAspect="1"/>
              </p:cNvSpPr>
              <p:nvPr/>
            </p:nvSpPr>
            <p:spPr bwMode="auto">
              <a:xfrm>
                <a:off x="1637" y="1258"/>
                <a:ext cx="2452" cy="2119"/>
              </a:xfrm>
              <a:custGeom>
                <a:avLst/>
                <a:gdLst>
                  <a:gd name="T0" fmla="*/ 7900 w 365"/>
                  <a:gd name="T1" fmla="*/ 95281 h 316"/>
                  <a:gd name="T2" fmla="*/ 2707 w 365"/>
                  <a:gd name="T3" fmla="*/ 86557 h 316"/>
                  <a:gd name="T4" fmla="*/ 50001 w 365"/>
                  <a:gd name="T5" fmla="*/ 4815 h 316"/>
                  <a:gd name="T6" fmla="*/ 60655 w 365"/>
                  <a:gd name="T7" fmla="*/ 4815 h 316"/>
                  <a:gd name="T8" fmla="*/ 107948 w 365"/>
                  <a:gd name="T9" fmla="*/ 86557 h 316"/>
                  <a:gd name="T10" fmla="*/ 102756 w 365"/>
                  <a:gd name="T11" fmla="*/ 95281 h 316"/>
                  <a:gd name="T12" fmla="*/ 7900 w 365"/>
                  <a:gd name="T13" fmla="*/ 95281 h 3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5"/>
                  <a:gd name="T22" fmla="*/ 0 h 316"/>
                  <a:gd name="T23" fmla="*/ 365 w 365"/>
                  <a:gd name="T24" fmla="*/ 316 h 3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5" h="316">
                    <a:moveTo>
                      <a:pt x="26" y="316"/>
                    </a:moveTo>
                    <a:cubicBezTo>
                      <a:pt x="7" y="316"/>
                      <a:pt x="0" y="303"/>
                      <a:pt x="9" y="287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75" y="0"/>
                      <a:pt x="190" y="0"/>
                      <a:pt x="200" y="16"/>
                    </a:cubicBezTo>
                    <a:cubicBezTo>
                      <a:pt x="356" y="287"/>
                      <a:pt x="356" y="287"/>
                      <a:pt x="356" y="287"/>
                    </a:cubicBezTo>
                    <a:cubicBezTo>
                      <a:pt x="365" y="303"/>
                      <a:pt x="358" y="316"/>
                      <a:pt x="339" y="316"/>
                    </a:cubicBezTo>
                    <a:lnTo>
                      <a:pt x="26" y="3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869" name="Freeform 16"/>
              <p:cNvSpPr>
                <a:spLocks noChangeAspect="1"/>
              </p:cNvSpPr>
              <p:nvPr/>
            </p:nvSpPr>
            <p:spPr bwMode="auto">
              <a:xfrm>
                <a:off x="1637" y="1258"/>
                <a:ext cx="2452" cy="2119"/>
              </a:xfrm>
              <a:custGeom>
                <a:avLst/>
                <a:gdLst>
                  <a:gd name="T0" fmla="*/ 7900 w 365"/>
                  <a:gd name="T1" fmla="*/ 95281 h 316"/>
                  <a:gd name="T2" fmla="*/ 2707 w 365"/>
                  <a:gd name="T3" fmla="*/ 86557 h 316"/>
                  <a:gd name="T4" fmla="*/ 50001 w 365"/>
                  <a:gd name="T5" fmla="*/ 4815 h 316"/>
                  <a:gd name="T6" fmla="*/ 60655 w 365"/>
                  <a:gd name="T7" fmla="*/ 4815 h 316"/>
                  <a:gd name="T8" fmla="*/ 107948 w 365"/>
                  <a:gd name="T9" fmla="*/ 86557 h 316"/>
                  <a:gd name="T10" fmla="*/ 102756 w 365"/>
                  <a:gd name="T11" fmla="*/ 95281 h 316"/>
                  <a:gd name="T12" fmla="*/ 7900 w 365"/>
                  <a:gd name="T13" fmla="*/ 95281 h 3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5"/>
                  <a:gd name="T22" fmla="*/ 0 h 316"/>
                  <a:gd name="T23" fmla="*/ 365 w 365"/>
                  <a:gd name="T24" fmla="*/ 316 h 3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5" h="316">
                    <a:moveTo>
                      <a:pt x="26" y="316"/>
                    </a:moveTo>
                    <a:cubicBezTo>
                      <a:pt x="7" y="316"/>
                      <a:pt x="0" y="303"/>
                      <a:pt x="9" y="287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75" y="0"/>
                      <a:pt x="190" y="0"/>
                      <a:pt x="200" y="16"/>
                    </a:cubicBezTo>
                    <a:cubicBezTo>
                      <a:pt x="356" y="287"/>
                      <a:pt x="356" y="287"/>
                      <a:pt x="356" y="287"/>
                    </a:cubicBezTo>
                    <a:cubicBezTo>
                      <a:pt x="365" y="303"/>
                      <a:pt x="358" y="316"/>
                      <a:pt x="339" y="316"/>
                    </a:cubicBezTo>
                    <a:lnTo>
                      <a:pt x="26" y="31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60000"/>
                  </a:gs>
                  <a:gs pos="100000">
                    <a:srgbClr val="D6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870" name="Freeform 17"/>
              <p:cNvSpPr>
                <a:spLocks noChangeAspect="1"/>
              </p:cNvSpPr>
              <p:nvPr/>
            </p:nvSpPr>
            <p:spPr bwMode="auto">
              <a:xfrm>
                <a:off x="1904" y="1545"/>
                <a:ext cx="1914" cy="1664"/>
              </a:xfrm>
              <a:custGeom>
                <a:avLst/>
                <a:gdLst>
                  <a:gd name="T0" fmla="*/ 2438 w 285"/>
                  <a:gd name="T1" fmla="*/ 74914 h 248"/>
                  <a:gd name="T2" fmla="*/ 900 w 285"/>
                  <a:gd name="T3" fmla="*/ 71894 h 248"/>
                  <a:gd name="T4" fmla="*/ 41497 w 285"/>
                  <a:gd name="T5" fmla="*/ 1530 h 248"/>
                  <a:gd name="T6" fmla="*/ 44828 w 285"/>
                  <a:gd name="T7" fmla="*/ 1530 h 248"/>
                  <a:gd name="T8" fmla="*/ 85425 w 285"/>
                  <a:gd name="T9" fmla="*/ 71894 h 248"/>
                  <a:gd name="T10" fmla="*/ 83887 w 285"/>
                  <a:gd name="T11" fmla="*/ 74914 h 248"/>
                  <a:gd name="T12" fmla="*/ 2438 w 285"/>
                  <a:gd name="T13" fmla="*/ 74914 h 2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5"/>
                  <a:gd name="T22" fmla="*/ 0 h 248"/>
                  <a:gd name="T23" fmla="*/ 285 w 285"/>
                  <a:gd name="T24" fmla="*/ 248 h 2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5" h="248">
                    <a:moveTo>
                      <a:pt x="8" y="248"/>
                    </a:moveTo>
                    <a:cubicBezTo>
                      <a:pt x="2" y="248"/>
                      <a:pt x="0" y="243"/>
                      <a:pt x="3" y="238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40" y="0"/>
                      <a:pt x="145" y="0"/>
                      <a:pt x="148" y="5"/>
                    </a:cubicBezTo>
                    <a:cubicBezTo>
                      <a:pt x="282" y="238"/>
                      <a:pt x="282" y="238"/>
                      <a:pt x="282" y="238"/>
                    </a:cubicBezTo>
                    <a:cubicBezTo>
                      <a:pt x="285" y="243"/>
                      <a:pt x="283" y="248"/>
                      <a:pt x="277" y="248"/>
                    </a:cubicBezTo>
                    <a:lnTo>
                      <a:pt x="8" y="2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Freeform 18"/>
              <p:cNvSpPr>
                <a:spLocks noChangeAspect="1"/>
              </p:cNvSpPr>
              <p:nvPr/>
            </p:nvSpPr>
            <p:spPr bwMode="auto">
              <a:xfrm>
                <a:off x="1904" y="1548"/>
                <a:ext cx="1911" cy="1659"/>
              </a:xfrm>
              <a:custGeom>
                <a:avLst/>
                <a:gdLst/>
                <a:ahLst/>
                <a:cxnLst>
                  <a:cxn ang="0">
                    <a:pos x="8" y="248"/>
                  </a:cxn>
                  <a:cxn ang="0">
                    <a:pos x="3" y="238"/>
                  </a:cxn>
                  <a:cxn ang="0">
                    <a:pos x="137" y="5"/>
                  </a:cxn>
                  <a:cxn ang="0">
                    <a:pos x="148" y="5"/>
                  </a:cxn>
                  <a:cxn ang="0">
                    <a:pos x="282" y="238"/>
                  </a:cxn>
                  <a:cxn ang="0">
                    <a:pos x="277" y="248"/>
                  </a:cxn>
                  <a:cxn ang="0">
                    <a:pos x="8" y="248"/>
                  </a:cxn>
                </a:cxnLst>
                <a:rect l="0" t="0" r="r" b="b"/>
                <a:pathLst>
                  <a:path w="285" h="248">
                    <a:moveTo>
                      <a:pt x="8" y="248"/>
                    </a:moveTo>
                    <a:cubicBezTo>
                      <a:pt x="2" y="248"/>
                      <a:pt x="0" y="243"/>
                      <a:pt x="3" y="238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40" y="0"/>
                      <a:pt x="145" y="0"/>
                      <a:pt x="148" y="5"/>
                    </a:cubicBezTo>
                    <a:cubicBezTo>
                      <a:pt x="282" y="238"/>
                      <a:pt x="282" y="238"/>
                      <a:pt x="282" y="238"/>
                    </a:cubicBezTo>
                    <a:cubicBezTo>
                      <a:pt x="285" y="243"/>
                      <a:pt x="283" y="248"/>
                      <a:pt x="277" y="248"/>
                    </a:cubicBezTo>
                    <a:lnTo>
                      <a:pt x="8" y="24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gamma/>
                      <a:shade val="76863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76863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872" name="Freeform 19"/>
              <p:cNvSpPr>
                <a:spLocks/>
              </p:cNvSpPr>
              <p:nvPr/>
            </p:nvSpPr>
            <p:spPr bwMode="auto">
              <a:xfrm>
                <a:off x="2737" y="1863"/>
                <a:ext cx="250" cy="839"/>
              </a:xfrm>
              <a:custGeom>
                <a:avLst/>
                <a:gdLst>
                  <a:gd name="T0" fmla="*/ 14 w 720"/>
                  <a:gd name="T1" fmla="*/ 0 h 2437"/>
                  <a:gd name="T2" fmla="*/ 26 w 720"/>
                  <a:gd name="T3" fmla="*/ 4 h 2437"/>
                  <a:gd name="T4" fmla="*/ 30 w 720"/>
                  <a:gd name="T5" fmla="*/ 17 h 2437"/>
                  <a:gd name="T6" fmla="*/ 23 w 720"/>
                  <a:gd name="T7" fmla="*/ 95 h 2437"/>
                  <a:gd name="T8" fmla="*/ 16 w 720"/>
                  <a:gd name="T9" fmla="*/ 99 h 2437"/>
                  <a:gd name="T10" fmla="*/ 14 w 720"/>
                  <a:gd name="T11" fmla="*/ 99 h 2437"/>
                  <a:gd name="T12" fmla="*/ 7 w 720"/>
                  <a:gd name="T13" fmla="*/ 95 h 2437"/>
                  <a:gd name="T14" fmla="*/ 0 w 720"/>
                  <a:gd name="T15" fmla="*/ 17 h 2437"/>
                  <a:gd name="T16" fmla="*/ 5 w 720"/>
                  <a:gd name="T17" fmla="*/ 4 h 2437"/>
                  <a:gd name="T18" fmla="*/ 15 w 720"/>
                  <a:gd name="T19" fmla="*/ 0 h 243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20"/>
                  <a:gd name="T31" fmla="*/ 0 h 2437"/>
                  <a:gd name="T32" fmla="*/ 720 w 720"/>
                  <a:gd name="T33" fmla="*/ 2437 h 243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20" h="2437">
                    <a:moveTo>
                      <a:pt x="339" y="0"/>
                    </a:moveTo>
                    <a:cubicBezTo>
                      <a:pt x="445" y="0"/>
                      <a:pt x="551" y="42"/>
                      <a:pt x="614" y="106"/>
                    </a:cubicBezTo>
                    <a:cubicBezTo>
                      <a:pt x="678" y="191"/>
                      <a:pt x="720" y="297"/>
                      <a:pt x="720" y="424"/>
                    </a:cubicBezTo>
                    <a:cubicBezTo>
                      <a:pt x="710" y="795"/>
                      <a:pt x="607" y="1996"/>
                      <a:pt x="551" y="2331"/>
                    </a:cubicBezTo>
                    <a:cubicBezTo>
                      <a:pt x="508" y="2416"/>
                      <a:pt x="445" y="2437"/>
                      <a:pt x="381" y="2437"/>
                    </a:cubicBezTo>
                    <a:cubicBezTo>
                      <a:pt x="339" y="2437"/>
                      <a:pt x="339" y="2437"/>
                      <a:pt x="339" y="2437"/>
                    </a:cubicBezTo>
                    <a:cubicBezTo>
                      <a:pt x="254" y="2437"/>
                      <a:pt x="212" y="2418"/>
                      <a:pt x="169" y="2331"/>
                    </a:cubicBezTo>
                    <a:cubicBezTo>
                      <a:pt x="113" y="1996"/>
                      <a:pt x="10" y="795"/>
                      <a:pt x="0" y="424"/>
                    </a:cubicBezTo>
                    <a:cubicBezTo>
                      <a:pt x="0" y="297"/>
                      <a:pt x="42" y="191"/>
                      <a:pt x="106" y="106"/>
                    </a:cubicBezTo>
                    <a:cubicBezTo>
                      <a:pt x="169" y="42"/>
                      <a:pt x="254" y="0"/>
                      <a:pt x="360" y="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5873" name="Picture 2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98" y="1292"/>
                <a:ext cx="1388" cy="1424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  <p:sp>
            <p:nvSpPr>
              <p:cNvPr id="35874" name="Oval 21"/>
              <p:cNvSpPr>
                <a:spLocks noChangeArrowheads="1"/>
              </p:cNvSpPr>
              <p:nvPr/>
            </p:nvSpPr>
            <p:spPr bwMode="auto">
              <a:xfrm>
                <a:off x="2761" y="2834"/>
                <a:ext cx="204" cy="204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rgbClr val="16131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0" name="Group 101"/>
          <p:cNvGrpSpPr>
            <a:grpSpLocks/>
          </p:cNvGrpSpPr>
          <p:nvPr/>
        </p:nvGrpSpPr>
        <p:grpSpPr bwMode="auto">
          <a:xfrm>
            <a:off x="2395004" y="1643940"/>
            <a:ext cx="511175" cy="584200"/>
            <a:chOff x="5760" y="960"/>
            <a:chExt cx="1004" cy="1151"/>
          </a:xfrm>
        </p:grpSpPr>
        <p:pic>
          <p:nvPicPr>
            <p:cNvPr id="35857" name="Picture 2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87" y="1848"/>
              <a:ext cx="977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" name="Group 14"/>
            <p:cNvGrpSpPr>
              <a:grpSpLocks/>
            </p:cNvGrpSpPr>
            <p:nvPr/>
          </p:nvGrpSpPr>
          <p:grpSpPr bwMode="auto">
            <a:xfrm>
              <a:off x="5760" y="960"/>
              <a:ext cx="1004" cy="867"/>
              <a:chOff x="1637" y="1258"/>
              <a:chExt cx="2452" cy="2119"/>
            </a:xfrm>
          </p:grpSpPr>
          <p:sp>
            <p:nvSpPr>
              <p:cNvPr id="35859" name="Freeform 15"/>
              <p:cNvSpPr>
                <a:spLocks noChangeAspect="1"/>
              </p:cNvSpPr>
              <p:nvPr/>
            </p:nvSpPr>
            <p:spPr bwMode="auto">
              <a:xfrm>
                <a:off x="1637" y="1258"/>
                <a:ext cx="2452" cy="2119"/>
              </a:xfrm>
              <a:custGeom>
                <a:avLst/>
                <a:gdLst>
                  <a:gd name="T0" fmla="*/ 7900 w 365"/>
                  <a:gd name="T1" fmla="*/ 95281 h 316"/>
                  <a:gd name="T2" fmla="*/ 2707 w 365"/>
                  <a:gd name="T3" fmla="*/ 86557 h 316"/>
                  <a:gd name="T4" fmla="*/ 50001 w 365"/>
                  <a:gd name="T5" fmla="*/ 4815 h 316"/>
                  <a:gd name="T6" fmla="*/ 60655 w 365"/>
                  <a:gd name="T7" fmla="*/ 4815 h 316"/>
                  <a:gd name="T8" fmla="*/ 107948 w 365"/>
                  <a:gd name="T9" fmla="*/ 86557 h 316"/>
                  <a:gd name="T10" fmla="*/ 102756 w 365"/>
                  <a:gd name="T11" fmla="*/ 95281 h 316"/>
                  <a:gd name="T12" fmla="*/ 7900 w 365"/>
                  <a:gd name="T13" fmla="*/ 95281 h 3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5"/>
                  <a:gd name="T22" fmla="*/ 0 h 316"/>
                  <a:gd name="T23" fmla="*/ 365 w 365"/>
                  <a:gd name="T24" fmla="*/ 316 h 3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5" h="316">
                    <a:moveTo>
                      <a:pt x="26" y="316"/>
                    </a:moveTo>
                    <a:cubicBezTo>
                      <a:pt x="7" y="316"/>
                      <a:pt x="0" y="303"/>
                      <a:pt x="9" y="287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75" y="0"/>
                      <a:pt x="190" y="0"/>
                      <a:pt x="200" y="16"/>
                    </a:cubicBezTo>
                    <a:cubicBezTo>
                      <a:pt x="356" y="287"/>
                      <a:pt x="356" y="287"/>
                      <a:pt x="356" y="287"/>
                    </a:cubicBezTo>
                    <a:cubicBezTo>
                      <a:pt x="365" y="303"/>
                      <a:pt x="358" y="316"/>
                      <a:pt x="339" y="316"/>
                    </a:cubicBezTo>
                    <a:lnTo>
                      <a:pt x="26" y="3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860" name="Freeform 16"/>
              <p:cNvSpPr>
                <a:spLocks noChangeAspect="1"/>
              </p:cNvSpPr>
              <p:nvPr/>
            </p:nvSpPr>
            <p:spPr bwMode="auto">
              <a:xfrm>
                <a:off x="1637" y="1258"/>
                <a:ext cx="2452" cy="2119"/>
              </a:xfrm>
              <a:custGeom>
                <a:avLst/>
                <a:gdLst>
                  <a:gd name="T0" fmla="*/ 7900 w 365"/>
                  <a:gd name="T1" fmla="*/ 95281 h 316"/>
                  <a:gd name="T2" fmla="*/ 2707 w 365"/>
                  <a:gd name="T3" fmla="*/ 86557 h 316"/>
                  <a:gd name="T4" fmla="*/ 50001 w 365"/>
                  <a:gd name="T5" fmla="*/ 4815 h 316"/>
                  <a:gd name="T6" fmla="*/ 60655 w 365"/>
                  <a:gd name="T7" fmla="*/ 4815 h 316"/>
                  <a:gd name="T8" fmla="*/ 107948 w 365"/>
                  <a:gd name="T9" fmla="*/ 86557 h 316"/>
                  <a:gd name="T10" fmla="*/ 102756 w 365"/>
                  <a:gd name="T11" fmla="*/ 95281 h 316"/>
                  <a:gd name="T12" fmla="*/ 7900 w 365"/>
                  <a:gd name="T13" fmla="*/ 95281 h 3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5"/>
                  <a:gd name="T22" fmla="*/ 0 h 316"/>
                  <a:gd name="T23" fmla="*/ 365 w 365"/>
                  <a:gd name="T24" fmla="*/ 316 h 3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5" h="316">
                    <a:moveTo>
                      <a:pt x="26" y="316"/>
                    </a:moveTo>
                    <a:cubicBezTo>
                      <a:pt x="7" y="316"/>
                      <a:pt x="0" y="303"/>
                      <a:pt x="9" y="287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75" y="0"/>
                      <a:pt x="190" y="0"/>
                      <a:pt x="200" y="16"/>
                    </a:cubicBezTo>
                    <a:cubicBezTo>
                      <a:pt x="356" y="287"/>
                      <a:pt x="356" y="287"/>
                      <a:pt x="356" y="287"/>
                    </a:cubicBezTo>
                    <a:cubicBezTo>
                      <a:pt x="365" y="303"/>
                      <a:pt x="358" y="316"/>
                      <a:pt x="339" y="316"/>
                    </a:cubicBezTo>
                    <a:lnTo>
                      <a:pt x="26" y="31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60000"/>
                  </a:gs>
                  <a:gs pos="100000">
                    <a:srgbClr val="D6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861" name="Freeform 17"/>
              <p:cNvSpPr>
                <a:spLocks noChangeAspect="1"/>
              </p:cNvSpPr>
              <p:nvPr/>
            </p:nvSpPr>
            <p:spPr bwMode="auto">
              <a:xfrm>
                <a:off x="1904" y="1545"/>
                <a:ext cx="1914" cy="1664"/>
              </a:xfrm>
              <a:custGeom>
                <a:avLst/>
                <a:gdLst>
                  <a:gd name="T0" fmla="*/ 2438 w 285"/>
                  <a:gd name="T1" fmla="*/ 74914 h 248"/>
                  <a:gd name="T2" fmla="*/ 900 w 285"/>
                  <a:gd name="T3" fmla="*/ 71894 h 248"/>
                  <a:gd name="T4" fmla="*/ 41497 w 285"/>
                  <a:gd name="T5" fmla="*/ 1530 h 248"/>
                  <a:gd name="T6" fmla="*/ 44828 w 285"/>
                  <a:gd name="T7" fmla="*/ 1530 h 248"/>
                  <a:gd name="T8" fmla="*/ 85425 w 285"/>
                  <a:gd name="T9" fmla="*/ 71894 h 248"/>
                  <a:gd name="T10" fmla="*/ 83887 w 285"/>
                  <a:gd name="T11" fmla="*/ 74914 h 248"/>
                  <a:gd name="T12" fmla="*/ 2438 w 285"/>
                  <a:gd name="T13" fmla="*/ 74914 h 2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5"/>
                  <a:gd name="T22" fmla="*/ 0 h 248"/>
                  <a:gd name="T23" fmla="*/ 285 w 285"/>
                  <a:gd name="T24" fmla="*/ 248 h 2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5" h="248">
                    <a:moveTo>
                      <a:pt x="8" y="248"/>
                    </a:moveTo>
                    <a:cubicBezTo>
                      <a:pt x="2" y="248"/>
                      <a:pt x="0" y="243"/>
                      <a:pt x="3" y="238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40" y="0"/>
                      <a:pt x="145" y="0"/>
                      <a:pt x="148" y="5"/>
                    </a:cubicBezTo>
                    <a:cubicBezTo>
                      <a:pt x="282" y="238"/>
                      <a:pt x="282" y="238"/>
                      <a:pt x="282" y="238"/>
                    </a:cubicBezTo>
                    <a:cubicBezTo>
                      <a:pt x="285" y="243"/>
                      <a:pt x="283" y="248"/>
                      <a:pt x="277" y="248"/>
                    </a:cubicBezTo>
                    <a:lnTo>
                      <a:pt x="8" y="2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82" name="Freeform 18"/>
              <p:cNvSpPr>
                <a:spLocks noChangeAspect="1"/>
              </p:cNvSpPr>
              <p:nvPr/>
            </p:nvSpPr>
            <p:spPr bwMode="auto">
              <a:xfrm>
                <a:off x="1904" y="1548"/>
                <a:ext cx="1911" cy="1659"/>
              </a:xfrm>
              <a:custGeom>
                <a:avLst/>
                <a:gdLst/>
                <a:ahLst/>
                <a:cxnLst>
                  <a:cxn ang="0">
                    <a:pos x="8" y="248"/>
                  </a:cxn>
                  <a:cxn ang="0">
                    <a:pos x="3" y="238"/>
                  </a:cxn>
                  <a:cxn ang="0">
                    <a:pos x="137" y="5"/>
                  </a:cxn>
                  <a:cxn ang="0">
                    <a:pos x="148" y="5"/>
                  </a:cxn>
                  <a:cxn ang="0">
                    <a:pos x="282" y="238"/>
                  </a:cxn>
                  <a:cxn ang="0">
                    <a:pos x="277" y="248"/>
                  </a:cxn>
                  <a:cxn ang="0">
                    <a:pos x="8" y="248"/>
                  </a:cxn>
                </a:cxnLst>
                <a:rect l="0" t="0" r="r" b="b"/>
                <a:pathLst>
                  <a:path w="285" h="248">
                    <a:moveTo>
                      <a:pt x="8" y="248"/>
                    </a:moveTo>
                    <a:cubicBezTo>
                      <a:pt x="2" y="248"/>
                      <a:pt x="0" y="243"/>
                      <a:pt x="3" y="238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40" y="0"/>
                      <a:pt x="145" y="0"/>
                      <a:pt x="148" y="5"/>
                    </a:cubicBezTo>
                    <a:cubicBezTo>
                      <a:pt x="282" y="238"/>
                      <a:pt x="282" y="238"/>
                      <a:pt x="282" y="238"/>
                    </a:cubicBezTo>
                    <a:cubicBezTo>
                      <a:pt x="285" y="243"/>
                      <a:pt x="283" y="248"/>
                      <a:pt x="277" y="248"/>
                    </a:cubicBezTo>
                    <a:lnTo>
                      <a:pt x="8" y="24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gamma/>
                      <a:shade val="76863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76863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863" name="Freeform 19"/>
              <p:cNvSpPr>
                <a:spLocks/>
              </p:cNvSpPr>
              <p:nvPr/>
            </p:nvSpPr>
            <p:spPr bwMode="auto">
              <a:xfrm>
                <a:off x="2737" y="1863"/>
                <a:ext cx="250" cy="839"/>
              </a:xfrm>
              <a:custGeom>
                <a:avLst/>
                <a:gdLst>
                  <a:gd name="T0" fmla="*/ 14 w 720"/>
                  <a:gd name="T1" fmla="*/ 0 h 2437"/>
                  <a:gd name="T2" fmla="*/ 26 w 720"/>
                  <a:gd name="T3" fmla="*/ 4 h 2437"/>
                  <a:gd name="T4" fmla="*/ 30 w 720"/>
                  <a:gd name="T5" fmla="*/ 17 h 2437"/>
                  <a:gd name="T6" fmla="*/ 23 w 720"/>
                  <a:gd name="T7" fmla="*/ 95 h 2437"/>
                  <a:gd name="T8" fmla="*/ 16 w 720"/>
                  <a:gd name="T9" fmla="*/ 99 h 2437"/>
                  <a:gd name="T10" fmla="*/ 14 w 720"/>
                  <a:gd name="T11" fmla="*/ 99 h 2437"/>
                  <a:gd name="T12" fmla="*/ 7 w 720"/>
                  <a:gd name="T13" fmla="*/ 95 h 2437"/>
                  <a:gd name="T14" fmla="*/ 0 w 720"/>
                  <a:gd name="T15" fmla="*/ 17 h 2437"/>
                  <a:gd name="T16" fmla="*/ 5 w 720"/>
                  <a:gd name="T17" fmla="*/ 4 h 2437"/>
                  <a:gd name="T18" fmla="*/ 15 w 720"/>
                  <a:gd name="T19" fmla="*/ 0 h 243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20"/>
                  <a:gd name="T31" fmla="*/ 0 h 2437"/>
                  <a:gd name="T32" fmla="*/ 720 w 720"/>
                  <a:gd name="T33" fmla="*/ 2437 h 243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20" h="2437">
                    <a:moveTo>
                      <a:pt x="339" y="0"/>
                    </a:moveTo>
                    <a:cubicBezTo>
                      <a:pt x="445" y="0"/>
                      <a:pt x="551" y="42"/>
                      <a:pt x="614" y="106"/>
                    </a:cubicBezTo>
                    <a:cubicBezTo>
                      <a:pt x="678" y="191"/>
                      <a:pt x="720" y="297"/>
                      <a:pt x="720" y="424"/>
                    </a:cubicBezTo>
                    <a:cubicBezTo>
                      <a:pt x="710" y="795"/>
                      <a:pt x="607" y="1996"/>
                      <a:pt x="551" y="2331"/>
                    </a:cubicBezTo>
                    <a:cubicBezTo>
                      <a:pt x="508" y="2416"/>
                      <a:pt x="445" y="2437"/>
                      <a:pt x="381" y="2437"/>
                    </a:cubicBezTo>
                    <a:cubicBezTo>
                      <a:pt x="339" y="2437"/>
                      <a:pt x="339" y="2437"/>
                      <a:pt x="339" y="2437"/>
                    </a:cubicBezTo>
                    <a:cubicBezTo>
                      <a:pt x="254" y="2437"/>
                      <a:pt x="212" y="2418"/>
                      <a:pt x="169" y="2331"/>
                    </a:cubicBezTo>
                    <a:cubicBezTo>
                      <a:pt x="113" y="1996"/>
                      <a:pt x="10" y="795"/>
                      <a:pt x="0" y="424"/>
                    </a:cubicBezTo>
                    <a:cubicBezTo>
                      <a:pt x="0" y="297"/>
                      <a:pt x="42" y="191"/>
                      <a:pt x="106" y="106"/>
                    </a:cubicBezTo>
                    <a:cubicBezTo>
                      <a:pt x="169" y="42"/>
                      <a:pt x="254" y="0"/>
                      <a:pt x="360" y="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5864" name="Picture 2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98" y="1292"/>
                <a:ext cx="1388" cy="1424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  <p:sp>
            <p:nvSpPr>
              <p:cNvPr id="35865" name="Oval 21"/>
              <p:cNvSpPr>
                <a:spLocks noChangeArrowheads="1"/>
              </p:cNvSpPr>
              <p:nvPr/>
            </p:nvSpPr>
            <p:spPr bwMode="auto">
              <a:xfrm>
                <a:off x="2761" y="2834"/>
                <a:ext cx="204" cy="204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rgbClr val="16131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80" name="Rectangle 31"/>
          <p:cNvSpPr>
            <a:spLocks noGrp="1" noChangeArrowheads="1"/>
          </p:cNvSpPr>
          <p:nvPr>
            <p:ph type="title" idx="4294967295"/>
          </p:nvPr>
        </p:nvSpPr>
        <p:spPr>
          <a:xfrm>
            <a:off x="231797" y="411163"/>
            <a:ext cx="8816669" cy="647700"/>
          </a:xfrm>
        </p:spPr>
        <p:txBody>
          <a:bodyPr anchor="ctr" anchorCtr="0"/>
          <a:lstStyle/>
          <a:p>
            <a:r>
              <a:rPr lang="tr-TR" sz="3200" kern="12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ea typeface="+mn-ea"/>
                <a:cs typeface="Calibri" pitchFamily="34" charset="0"/>
              </a:rPr>
              <a:t>İŞYERLERİNDEKİ FİZİKSEL RİSK ETKENLERİ</a:t>
            </a:r>
            <a:r>
              <a:rPr lang="en-GB" sz="3200" kern="12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ea typeface="+mn-ea"/>
                <a:cs typeface="Calibri" pitchFamily="34" charset="0"/>
              </a:rPr>
              <a:t> </a:t>
            </a:r>
          </a:p>
        </p:txBody>
      </p:sp>
      <p:sp>
        <p:nvSpPr>
          <p:cNvPr id="78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75" name="Group 38"/>
          <p:cNvGrpSpPr>
            <a:grpSpLocks/>
          </p:cNvGrpSpPr>
          <p:nvPr/>
        </p:nvGrpSpPr>
        <p:grpSpPr bwMode="auto">
          <a:xfrm>
            <a:off x="2561465" y="2163739"/>
            <a:ext cx="511175" cy="584200"/>
            <a:chOff x="5760" y="960"/>
            <a:chExt cx="1004" cy="1151"/>
          </a:xfrm>
        </p:grpSpPr>
        <p:pic>
          <p:nvPicPr>
            <p:cNvPr id="76" name="Picture 2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87" y="1848"/>
              <a:ext cx="977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7" name="Group 14"/>
            <p:cNvGrpSpPr>
              <a:grpSpLocks/>
            </p:cNvGrpSpPr>
            <p:nvPr/>
          </p:nvGrpSpPr>
          <p:grpSpPr bwMode="auto">
            <a:xfrm>
              <a:off x="5760" y="960"/>
              <a:ext cx="1004" cy="867"/>
              <a:chOff x="1637" y="1258"/>
              <a:chExt cx="2452" cy="2119"/>
            </a:xfrm>
          </p:grpSpPr>
          <p:sp>
            <p:nvSpPr>
              <p:cNvPr id="79" name="Freeform 15"/>
              <p:cNvSpPr>
                <a:spLocks noChangeAspect="1"/>
              </p:cNvSpPr>
              <p:nvPr/>
            </p:nvSpPr>
            <p:spPr bwMode="auto">
              <a:xfrm>
                <a:off x="1637" y="1258"/>
                <a:ext cx="2452" cy="2119"/>
              </a:xfrm>
              <a:custGeom>
                <a:avLst/>
                <a:gdLst>
                  <a:gd name="T0" fmla="*/ 7900 w 365"/>
                  <a:gd name="T1" fmla="*/ 95281 h 316"/>
                  <a:gd name="T2" fmla="*/ 2707 w 365"/>
                  <a:gd name="T3" fmla="*/ 86557 h 316"/>
                  <a:gd name="T4" fmla="*/ 50001 w 365"/>
                  <a:gd name="T5" fmla="*/ 4815 h 316"/>
                  <a:gd name="T6" fmla="*/ 60655 w 365"/>
                  <a:gd name="T7" fmla="*/ 4815 h 316"/>
                  <a:gd name="T8" fmla="*/ 107948 w 365"/>
                  <a:gd name="T9" fmla="*/ 86557 h 316"/>
                  <a:gd name="T10" fmla="*/ 102756 w 365"/>
                  <a:gd name="T11" fmla="*/ 95281 h 316"/>
                  <a:gd name="T12" fmla="*/ 7900 w 365"/>
                  <a:gd name="T13" fmla="*/ 95281 h 3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5"/>
                  <a:gd name="T22" fmla="*/ 0 h 316"/>
                  <a:gd name="T23" fmla="*/ 365 w 365"/>
                  <a:gd name="T24" fmla="*/ 316 h 3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5" h="316">
                    <a:moveTo>
                      <a:pt x="26" y="316"/>
                    </a:moveTo>
                    <a:cubicBezTo>
                      <a:pt x="7" y="316"/>
                      <a:pt x="0" y="303"/>
                      <a:pt x="9" y="287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75" y="0"/>
                      <a:pt x="190" y="0"/>
                      <a:pt x="200" y="16"/>
                    </a:cubicBezTo>
                    <a:cubicBezTo>
                      <a:pt x="356" y="287"/>
                      <a:pt x="356" y="287"/>
                      <a:pt x="356" y="287"/>
                    </a:cubicBezTo>
                    <a:cubicBezTo>
                      <a:pt x="365" y="303"/>
                      <a:pt x="358" y="316"/>
                      <a:pt x="339" y="316"/>
                    </a:cubicBezTo>
                    <a:lnTo>
                      <a:pt x="26" y="3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Freeform 16"/>
              <p:cNvSpPr>
                <a:spLocks noChangeAspect="1"/>
              </p:cNvSpPr>
              <p:nvPr/>
            </p:nvSpPr>
            <p:spPr bwMode="auto">
              <a:xfrm>
                <a:off x="1637" y="1258"/>
                <a:ext cx="2452" cy="2119"/>
              </a:xfrm>
              <a:custGeom>
                <a:avLst/>
                <a:gdLst>
                  <a:gd name="T0" fmla="*/ 7900 w 365"/>
                  <a:gd name="T1" fmla="*/ 95281 h 316"/>
                  <a:gd name="T2" fmla="*/ 2707 w 365"/>
                  <a:gd name="T3" fmla="*/ 86557 h 316"/>
                  <a:gd name="T4" fmla="*/ 50001 w 365"/>
                  <a:gd name="T5" fmla="*/ 4815 h 316"/>
                  <a:gd name="T6" fmla="*/ 60655 w 365"/>
                  <a:gd name="T7" fmla="*/ 4815 h 316"/>
                  <a:gd name="T8" fmla="*/ 107948 w 365"/>
                  <a:gd name="T9" fmla="*/ 86557 h 316"/>
                  <a:gd name="T10" fmla="*/ 102756 w 365"/>
                  <a:gd name="T11" fmla="*/ 95281 h 316"/>
                  <a:gd name="T12" fmla="*/ 7900 w 365"/>
                  <a:gd name="T13" fmla="*/ 95281 h 3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5"/>
                  <a:gd name="T22" fmla="*/ 0 h 316"/>
                  <a:gd name="T23" fmla="*/ 365 w 365"/>
                  <a:gd name="T24" fmla="*/ 316 h 3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5" h="316">
                    <a:moveTo>
                      <a:pt x="26" y="316"/>
                    </a:moveTo>
                    <a:cubicBezTo>
                      <a:pt x="7" y="316"/>
                      <a:pt x="0" y="303"/>
                      <a:pt x="9" y="287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75" y="0"/>
                      <a:pt x="190" y="0"/>
                      <a:pt x="200" y="16"/>
                    </a:cubicBezTo>
                    <a:cubicBezTo>
                      <a:pt x="356" y="287"/>
                      <a:pt x="356" y="287"/>
                      <a:pt x="356" y="287"/>
                    </a:cubicBezTo>
                    <a:cubicBezTo>
                      <a:pt x="365" y="303"/>
                      <a:pt x="358" y="316"/>
                      <a:pt x="339" y="316"/>
                    </a:cubicBezTo>
                    <a:lnTo>
                      <a:pt x="26" y="31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60000"/>
                  </a:gs>
                  <a:gs pos="100000">
                    <a:srgbClr val="D6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Freeform 17"/>
              <p:cNvSpPr>
                <a:spLocks noChangeAspect="1"/>
              </p:cNvSpPr>
              <p:nvPr/>
            </p:nvSpPr>
            <p:spPr bwMode="auto">
              <a:xfrm>
                <a:off x="1904" y="1545"/>
                <a:ext cx="1914" cy="1664"/>
              </a:xfrm>
              <a:custGeom>
                <a:avLst/>
                <a:gdLst>
                  <a:gd name="T0" fmla="*/ 2438 w 285"/>
                  <a:gd name="T1" fmla="*/ 74914 h 248"/>
                  <a:gd name="T2" fmla="*/ 900 w 285"/>
                  <a:gd name="T3" fmla="*/ 71894 h 248"/>
                  <a:gd name="T4" fmla="*/ 41497 w 285"/>
                  <a:gd name="T5" fmla="*/ 1530 h 248"/>
                  <a:gd name="T6" fmla="*/ 44828 w 285"/>
                  <a:gd name="T7" fmla="*/ 1530 h 248"/>
                  <a:gd name="T8" fmla="*/ 85425 w 285"/>
                  <a:gd name="T9" fmla="*/ 71894 h 248"/>
                  <a:gd name="T10" fmla="*/ 83887 w 285"/>
                  <a:gd name="T11" fmla="*/ 74914 h 248"/>
                  <a:gd name="T12" fmla="*/ 2438 w 285"/>
                  <a:gd name="T13" fmla="*/ 74914 h 2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5"/>
                  <a:gd name="T22" fmla="*/ 0 h 248"/>
                  <a:gd name="T23" fmla="*/ 285 w 285"/>
                  <a:gd name="T24" fmla="*/ 248 h 2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5" h="248">
                    <a:moveTo>
                      <a:pt x="8" y="248"/>
                    </a:moveTo>
                    <a:cubicBezTo>
                      <a:pt x="2" y="248"/>
                      <a:pt x="0" y="243"/>
                      <a:pt x="3" y="238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40" y="0"/>
                      <a:pt x="145" y="0"/>
                      <a:pt x="148" y="5"/>
                    </a:cubicBezTo>
                    <a:cubicBezTo>
                      <a:pt x="282" y="238"/>
                      <a:pt x="282" y="238"/>
                      <a:pt x="282" y="238"/>
                    </a:cubicBezTo>
                    <a:cubicBezTo>
                      <a:pt x="285" y="243"/>
                      <a:pt x="283" y="248"/>
                      <a:pt x="277" y="248"/>
                    </a:cubicBezTo>
                    <a:lnTo>
                      <a:pt x="8" y="2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Freeform 18"/>
              <p:cNvSpPr>
                <a:spLocks noChangeAspect="1"/>
              </p:cNvSpPr>
              <p:nvPr/>
            </p:nvSpPr>
            <p:spPr bwMode="auto">
              <a:xfrm>
                <a:off x="1904" y="1548"/>
                <a:ext cx="1911" cy="1659"/>
              </a:xfrm>
              <a:custGeom>
                <a:avLst/>
                <a:gdLst/>
                <a:ahLst/>
                <a:cxnLst>
                  <a:cxn ang="0">
                    <a:pos x="8" y="248"/>
                  </a:cxn>
                  <a:cxn ang="0">
                    <a:pos x="3" y="238"/>
                  </a:cxn>
                  <a:cxn ang="0">
                    <a:pos x="137" y="5"/>
                  </a:cxn>
                  <a:cxn ang="0">
                    <a:pos x="148" y="5"/>
                  </a:cxn>
                  <a:cxn ang="0">
                    <a:pos x="282" y="238"/>
                  </a:cxn>
                  <a:cxn ang="0">
                    <a:pos x="277" y="248"/>
                  </a:cxn>
                  <a:cxn ang="0">
                    <a:pos x="8" y="248"/>
                  </a:cxn>
                </a:cxnLst>
                <a:rect l="0" t="0" r="r" b="b"/>
                <a:pathLst>
                  <a:path w="285" h="248">
                    <a:moveTo>
                      <a:pt x="8" y="248"/>
                    </a:moveTo>
                    <a:cubicBezTo>
                      <a:pt x="2" y="248"/>
                      <a:pt x="0" y="243"/>
                      <a:pt x="3" y="238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40" y="0"/>
                      <a:pt x="145" y="0"/>
                      <a:pt x="148" y="5"/>
                    </a:cubicBezTo>
                    <a:cubicBezTo>
                      <a:pt x="282" y="238"/>
                      <a:pt x="282" y="238"/>
                      <a:pt x="282" y="238"/>
                    </a:cubicBezTo>
                    <a:cubicBezTo>
                      <a:pt x="285" y="243"/>
                      <a:pt x="283" y="248"/>
                      <a:pt x="277" y="248"/>
                    </a:cubicBezTo>
                    <a:lnTo>
                      <a:pt x="8" y="24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gamma/>
                      <a:shade val="76863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76863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Freeform 19"/>
              <p:cNvSpPr>
                <a:spLocks/>
              </p:cNvSpPr>
              <p:nvPr/>
            </p:nvSpPr>
            <p:spPr bwMode="auto">
              <a:xfrm>
                <a:off x="2737" y="1863"/>
                <a:ext cx="250" cy="839"/>
              </a:xfrm>
              <a:custGeom>
                <a:avLst/>
                <a:gdLst>
                  <a:gd name="T0" fmla="*/ 14 w 720"/>
                  <a:gd name="T1" fmla="*/ 0 h 2437"/>
                  <a:gd name="T2" fmla="*/ 26 w 720"/>
                  <a:gd name="T3" fmla="*/ 4 h 2437"/>
                  <a:gd name="T4" fmla="*/ 30 w 720"/>
                  <a:gd name="T5" fmla="*/ 17 h 2437"/>
                  <a:gd name="T6" fmla="*/ 23 w 720"/>
                  <a:gd name="T7" fmla="*/ 95 h 2437"/>
                  <a:gd name="T8" fmla="*/ 16 w 720"/>
                  <a:gd name="T9" fmla="*/ 99 h 2437"/>
                  <a:gd name="T10" fmla="*/ 14 w 720"/>
                  <a:gd name="T11" fmla="*/ 99 h 2437"/>
                  <a:gd name="T12" fmla="*/ 7 w 720"/>
                  <a:gd name="T13" fmla="*/ 95 h 2437"/>
                  <a:gd name="T14" fmla="*/ 0 w 720"/>
                  <a:gd name="T15" fmla="*/ 17 h 2437"/>
                  <a:gd name="T16" fmla="*/ 5 w 720"/>
                  <a:gd name="T17" fmla="*/ 4 h 2437"/>
                  <a:gd name="T18" fmla="*/ 15 w 720"/>
                  <a:gd name="T19" fmla="*/ 0 h 243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20"/>
                  <a:gd name="T31" fmla="*/ 0 h 2437"/>
                  <a:gd name="T32" fmla="*/ 720 w 720"/>
                  <a:gd name="T33" fmla="*/ 2437 h 243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20" h="2437">
                    <a:moveTo>
                      <a:pt x="339" y="0"/>
                    </a:moveTo>
                    <a:cubicBezTo>
                      <a:pt x="445" y="0"/>
                      <a:pt x="551" y="42"/>
                      <a:pt x="614" y="106"/>
                    </a:cubicBezTo>
                    <a:cubicBezTo>
                      <a:pt x="678" y="191"/>
                      <a:pt x="720" y="297"/>
                      <a:pt x="720" y="424"/>
                    </a:cubicBezTo>
                    <a:cubicBezTo>
                      <a:pt x="710" y="795"/>
                      <a:pt x="607" y="1996"/>
                      <a:pt x="551" y="2331"/>
                    </a:cubicBezTo>
                    <a:cubicBezTo>
                      <a:pt x="508" y="2416"/>
                      <a:pt x="445" y="2437"/>
                      <a:pt x="381" y="2437"/>
                    </a:cubicBezTo>
                    <a:cubicBezTo>
                      <a:pt x="339" y="2437"/>
                      <a:pt x="339" y="2437"/>
                      <a:pt x="339" y="2437"/>
                    </a:cubicBezTo>
                    <a:cubicBezTo>
                      <a:pt x="254" y="2437"/>
                      <a:pt x="212" y="2418"/>
                      <a:pt x="169" y="2331"/>
                    </a:cubicBezTo>
                    <a:cubicBezTo>
                      <a:pt x="113" y="1996"/>
                      <a:pt x="10" y="795"/>
                      <a:pt x="0" y="424"/>
                    </a:cubicBezTo>
                    <a:cubicBezTo>
                      <a:pt x="0" y="297"/>
                      <a:pt x="42" y="191"/>
                      <a:pt x="106" y="106"/>
                    </a:cubicBezTo>
                    <a:cubicBezTo>
                      <a:pt x="169" y="42"/>
                      <a:pt x="254" y="0"/>
                      <a:pt x="360" y="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85" name="Picture 2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98" y="1292"/>
                <a:ext cx="1388" cy="1424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  <p:sp>
            <p:nvSpPr>
              <p:cNvPr id="86" name="Oval 21"/>
              <p:cNvSpPr>
                <a:spLocks noChangeArrowheads="1"/>
              </p:cNvSpPr>
              <p:nvPr/>
            </p:nvSpPr>
            <p:spPr bwMode="auto">
              <a:xfrm>
                <a:off x="2761" y="2834"/>
                <a:ext cx="204" cy="204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rgbClr val="16131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87" name="Group 38"/>
          <p:cNvGrpSpPr>
            <a:grpSpLocks/>
          </p:cNvGrpSpPr>
          <p:nvPr/>
        </p:nvGrpSpPr>
        <p:grpSpPr bwMode="auto">
          <a:xfrm>
            <a:off x="2246103" y="4493247"/>
            <a:ext cx="511175" cy="584200"/>
            <a:chOff x="5760" y="960"/>
            <a:chExt cx="1004" cy="1151"/>
          </a:xfrm>
        </p:grpSpPr>
        <p:pic>
          <p:nvPicPr>
            <p:cNvPr id="88" name="Picture 2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87" y="1848"/>
              <a:ext cx="977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9" name="Group 14"/>
            <p:cNvGrpSpPr>
              <a:grpSpLocks/>
            </p:cNvGrpSpPr>
            <p:nvPr/>
          </p:nvGrpSpPr>
          <p:grpSpPr bwMode="auto">
            <a:xfrm>
              <a:off x="5760" y="960"/>
              <a:ext cx="1004" cy="867"/>
              <a:chOff x="1637" y="1258"/>
              <a:chExt cx="2452" cy="2119"/>
            </a:xfrm>
          </p:grpSpPr>
          <p:sp>
            <p:nvSpPr>
              <p:cNvPr id="90" name="Freeform 15"/>
              <p:cNvSpPr>
                <a:spLocks noChangeAspect="1"/>
              </p:cNvSpPr>
              <p:nvPr/>
            </p:nvSpPr>
            <p:spPr bwMode="auto">
              <a:xfrm>
                <a:off x="1637" y="1258"/>
                <a:ext cx="2452" cy="2119"/>
              </a:xfrm>
              <a:custGeom>
                <a:avLst/>
                <a:gdLst>
                  <a:gd name="T0" fmla="*/ 7900 w 365"/>
                  <a:gd name="T1" fmla="*/ 95281 h 316"/>
                  <a:gd name="T2" fmla="*/ 2707 w 365"/>
                  <a:gd name="T3" fmla="*/ 86557 h 316"/>
                  <a:gd name="T4" fmla="*/ 50001 w 365"/>
                  <a:gd name="T5" fmla="*/ 4815 h 316"/>
                  <a:gd name="T6" fmla="*/ 60655 w 365"/>
                  <a:gd name="T7" fmla="*/ 4815 h 316"/>
                  <a:gd name="T8" fmla="*/ 107948 w 365"/>
                  <a:gd name="T9" fmla="*/ 86557 h 316"/>
                  <a:gd name="T10" fmla="*/ 102756 w 365"/>
                  <a:gd name="T11" fmla="*/ 95281 h 316"/>
                  <a:gd name="T12" fmla="*/ 7900 w 365"/>
                  <a:gd name="T13" fmla="*/ 95281 h 3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5"/>
                  <a:gd name="T22" fmla="*/ 0 h 316"/>
                  <a:gd name="T23" fmla="*/ 365 w 365"/>
                  <a:gd name="T24" fmla="*/ 316 h 3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5" h="316">
                    <a:moveTo>
                      <a:pt x="26" y="316"/>
                    </a:moveTo>
                    <a:cubicBezTo>
                      <a:pt x="7" y="316"/>
                      <a:pt x="0" y="303"/>
                      <a:pt x="9" y="287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75" y="0"/>
                      <a:pt x="190" y="0"/>
                      <a:pt x="200" y="16"/>
                    </a:cubicBezTo>
                    <a:cubicBezTo>
                      <a:pt x="356" y="287"/>
                      <a:pt x="356" y="287"/>
                      <a:pt x="356" y="287"/>
                    </a:cubicBezTo>
                    <a:cubicBezTo>
                      <a:pt x="365" y="303"/>
                      <a:pt x="358" y="316"/>
                      <a:pt x="339" y="316"/>
                    </a:cubicBezTo>
                    <a:lnTo>
                      <a:pt x="26" y="3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Freeform 16"/>
              <p:cNvSpPr>
                <a:spLocks noChangeAspect="1"/>
              </p:cNvSpPr>
              <p:nvPr/>
            </p:nvSpPr>
            <p:spPr bwMode="auto">
              <a:xfrm>
                <a:off x="1637" y="1258"/>
                <a:ext cx="2452" cy="2119"/>
              </a:xfrm>
              <a:custGeom>
                <a:avLst/>
                <a:gdLst>
                  <a:gd name="T0" fmla="*/ 7900 w 365"/>
                  <a:gd name="T1" fmla="*/ 95281 h 316"/>
                  <a:gd name="T2" fmla="*/ 2707 w 365"/>
                  <a:gd name="T3" fmla="*/ 86557 h 316"/>
                  <a:gd name="T4" fmla="*/ 50001 w 365"/>
                  <a:gd name="T5" fmla="*/ 4815 h 316"/>
                  <a:gd name="T6" fmla="*/ 60655 w 365"/>
                  <a:gd name="T7" fmla="*/ 4815 h 316"/>
                  <a:gd name="T8" fmla="*/ 107948 w 365"/>
                  <a:gd name="T9" fmla="*/ 86557 h 316"/>
                  <a:gd name="T10" fmla="*/ 102756 w 365"/>
                  <a:gd name="T11" fmla="*/ 95281 h 316"/>
                  <a:gd name="T12" fmla="*/ 7900 w 365"/>
                  <a:gd name="T13" fmla="*/ 95281 h 3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5"/>
                  <a:gd name="T22" fmla="*/ 0 h 316"/>
                  <a:gd name="T23" fmla="*/ 365 w 365"/>
                  <a:gd name="T24" fmla="*/ 316 h 3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5" h="316">
                    <a:moveTo>
                      <a:pt x="26" y="316"/>
                    </a:moveTo>
                    <a:cubicBezTo>
                      <a:pt x="7" y="316"/>
                      <a:pt x="0" y="303"/>
                      <a:pt x="9" y="287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75" y="0"/>
                      <a:pt x="190" y="0"/>
                      <a:pt x="200" y="16"/>
                    </a:cubicBezTo>
                    <a:cubicBezTo>
                      <a:pt x="356" y="287"/>
                      <a:pt x="356" y="287"/>
                      <a:pt x="356" y="287"/>
                    </a:cubicBezTo>
                    <a:cubicBezTo>
                      <a:pt x="365" y="303"/>
                      <a:pt x="358" y="316"/>
                      <a:pt x="339" y="316"/>
                    </a:cubicBezTo>
                    <a:lnTo>
                      <a:pt x="26" y="31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60000"/>
                  </a:gs>
                  <a:gs pos="100000">
                    <a:srgbClr val="D6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Freeform 17"/>
              <p:cNvSpPr>
                <a:spLocks noChangeAspect="1"/>
              </p:cNvSpPr>
              <p:nvPr/>
            </p:nvSpPr>
            <p:spPr bwMode="auto">
              <a:xfrm>
                <a:off x="1904" y="1545"/>
                <a:ext cx="1914" cy="1664"/>
              </a:xfrm>
              <a:custGeom>
                <a:avLst/>
                <a:gdLst>
                  <a:gd name="T0" fmla="*/ 2438 w 285"/>
                  <a:gd name="T1" fmla="*/ 74914 h 248"/>
                  <a:gd name="T2" fmla="*/ 900 w 285"/>
                  <a:gd name="T3" fmla="*/ 71894 h 248"/>
                  <a:gd name="T4" fmla="*/ 41497 w 285"/>
                  <a:gd name="T5" fmla="*/ 1530 h 248"/>
                  <a:gd name="T6" fmla="*/ 44828 w 285"/>
                  <a:gd name="T7" fmla="*/ 1530 h 248"/>
                  <a:gd name="T8" fmla="*/ 85425 w 285"/>
                  <a:gd name="T9" fmla="*/ 71894 h 248"/>
                  <a:gd name="T10" fmla="*/ 83887 w 285"/>
                  <a:gd name="T11" fmla="*/ 74914 h 248"/>
                  <a:gd name="T12" fmla="*/ 2438 w 285"/>
                  <a:gd name="T13" fmla="*/ 74914 h 2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5"/>
                  <a:gd name="T22" fmla="*/ 0 h 248"/>
                  <a:gd name="T23" fmla="*/ 285 w 285"/>
                  <a:gd name="T24" fmla="*/ 248 h 2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5" h="248">
                    <a:moveTo>
                      <a:pt x="8" y="248"/>
                    </a:moveTo>
                    <a:cubicBezTo>
                      <a:pt x="2" y="248"/>
                      <a:pt x="0" y="243"/>
                      <a:pt x="3" y="238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40" y="0"/>
                      <a:pt x="145" y="0"/>
                      <a:pt x="148" y="5"/>
                    </a:cubicBezTo>
                    <a:cubicBezTo>
                      <a:pt x="282" y="238"/>
                      <a:pt x="282" y="238"/>
                      <a:pt x="282" y="238"/>
                    </a:cubicBezTo>
                    <a:cubicBezTo>
                      <a:pt x="285" y="243"/>
                      <a:pt x="283" y="248"/>
                      <a:pt x="277" y="248"/>
                    </a:cubicBezTo>
                    <a:lnTo>
                      <a:pt x="8" y="2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Freeform 18"/>
              <p:cNvSpPr>
                <a:spLocks noChangeAspect="1"/>
              </p:cNvSpPr>
              <p:nvPr/>
            </p:nvSpPr>
            <p:spPr bwMode="auto">
              <a:xfrm>
                <a:off x="1904" y="1548"/>
                <a:ext cx="1911" cy="1659"/>
              </a:xfrm>
              <a:custGeom>
                <a:avLst/>
                <a:gdLst/>
                <a:ahLst/>
                <a:cxnLst>
                  <a:cxn ang="0">
                    <a:pos x="8" y="248"/>
                  </a:cxn>
                  <a:cxn ang="0">
                    <a:pos x="3" y="238"/>
                  </a:cxn>
                  <a:cxn ang="0">
                    <a:pos x="137" y="5"/>
                  </a:cxn>
                  <a:cxn ang="0">
                    <a:pos x="148" y="5"/>
                  </a:cxn>
                  <a:cxn ang="0">
                    <a:pos x="282" y="238"/>
                  </a:cxn>
                  <a:cxn ang="0">
                    <a:pos x="277" y="248"/>
                  </a:cxn>
                  <a:cxn ang="0">
                    <a:pos x="8" y="248"/>
                  </a:cxn>
                </a:cxnLst>
                <a:rect l="0" t="0" r="r" b="b"/>
                <a:pathLst>
                  <a:path w="285" h="248">
                    <a:moveTo>
                      <a:pt x="8" y="248"/>
                    </a:moveTo>
                    <a:cubicBezTo>
                      <a:pt x="2" y="248"/>
                      <a:pt x="0" y="243"/>
                      <a:pt x="3" y="238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40" y="0"/>
                      <a:pt x="145" y="0"/>
                      <a:pt x="148" y="5"/>
                    </a:cubicBezTo>
                    <a:cubicBezTo>
                      <a:pt x="282" y="238"/>
                      <a:pt x="282" y="238"/>
                      <a:pt x="282" y="238"/>
                    </a:cubicBezTo>
                    <a:cubicBezTo>
                      <a:pt x="285" y="243"/>
                      <a:pt x="283" y="248"/>
                      <a:pt x="277" y="248"/>
                    </a:cubicBezTo>
                    <a:lnTo>
                      <a:pt x="8" y="24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gamma/>
                      <a:shade val="76863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76863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Freeform 19"/>
              <p:cNvSpPr>
                <a:spLocks/>
              </p:cNvSpPr>
              <p:nvPr/>
            </p:nvSpPr>
            <p:spPr bwMode="auto">
              <a:xfrm>
                <a:off x="2737" y="1863"/>
                <a:ext cx="250" cy="839"/>
              </a:xfrm>
              <a:custGeom>
                <a:avLst/>
                <a:gdLst>
                  <a:gd name="T0" fmla="*/ 14 w 720"/>
                  <a:gd name="T1" fmla="*/ 0 h 2437"/>
                  <a:gd name="T2" fmla="*/ 26 w 720"/>
                  <a:gd name="T3" fmla="*/ 4 h 2437"/>
                  <a:gd name="T4" fmla="*/ 30 w 720"/>
                  <a:gd name="T5" fmla="*/ 17 h 2437"/>
                  <a:gd name="T6" fmla="*/ 23 w 720"/>
                  <a:gd name="T7" fmla="*/ 95 h 2437"/>
                  <a:gd name="T8" fmla="*/ 16 w 720"/>
                  <a:gd name="T9" fmla="*/ 99 h 2437"/>
                  <a:gd name="T10" fmla="*/ 14 w 720"/>
                  <a:gd name="T11" fmla="*/ 99 h 2437"/>
                  <a:gd name="T12" fmla="*/ 7 w 720"/>
                  <a:gd name="T13" fmla="*/ 95 h 2437"/>
                  <a:gd name="T14" fmla="*/ 0 w 720"/>
                  <a:gd name="T15" fmla="*/ 17 h 2437"/>
                  <a:gd name="T16" fmla="*/ 5 w 720"/>
                  <a:gd name="T17" fmla="*/ 4 h 2437"/>
                  <a:gd name="T18" fmla="*/ 15 w 720"/>
                  <a:gd name="T19" fmla="*/ 0 h 243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20"/>
                  <a:gd name="T31" fmla="*/ 0 h 2437"/>
                  <a:gd name="T32" fmla="*/ 720 w 720"/>
                  <a:gd name="T33" fmla="*/ 2437 h 243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20" h="2437">
                    <a:moveTo>
                      <a:pt x="339" y="0"/>
                    </a:moveTo>
                    <a:cubicBezTo>
                      <a:pt x="445" y="0"/>
                      <a:pt x="551" y="42"/>
                      <a:pt x="614" y="106"/>
                    </a:cubicBezTo>
                    <a:cubicBezTo>
                      <a:pt x="678" y="191"/>
                      <a:pt x="720" y="297"/>
                      <a:pt x="720" y="424"/>
                    </a:cubicBezTo>
                    <a:cubicBezTo>
                      <a:pt x="710" y="795"/>
                      <a:pt x="607" y="1996"/>
                      <a:pt x="551" y="2331"/>
                    </a:cubicBezTo>
                    <a:cubicBezTo>
                      <a:pt x="508" y="2416"/>
                      <a:pt x="445" y="2437"/>
                      <a:pt x="381" y="2437"/>
                    </a:cubicBezTo>
                    <a:cubicBezTo>
                      <a:pt x="339" y="2437"/>
                      <a:pt x="339" y="2437"/>
                      <a:pt x="339" y="2437"/>
                    </a:cubicBezTo>
                    <a:cubicBezTo>
                      <a:pt x="254" y="2437"/>
                      <a:pt x="212" y="2418"/>
                      <a:pt x="169" y="2331"/>
                    </a:cubicBezTo>
                    <a:cubicBezTo>
                      <a:pt x="113" y="1996"/>
                      <a:pt x="10" y="795"/>
                      <a:pt x="0" y="424"/>
                    </a:cubicBezTo>
                    <a:cubicBezTo>
                      <a:pt x="0" y="297"/>
                      <a:pt x="42" y="191"/>
                      <a:pt x="106" y="106"/>
                    </a:cubicBezTo>
                    <a:cubicBezTo>
                      <a:pt x="169" y="42"/>
                      <a:pt x="254" y="0"/>
                      <a:pt x="360" y="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95" name="Picture 2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98" y="1292"/>
                <a:ext cx="1388" cy="1424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  <p:sp>
            <p:nvSpPr>
              <p:cNvPr id="96" name="Oval 21"/>
              <p:cNvSpPr>
                <a:spLocks noChangeArrowheads="1"/>
              </p:cNvSpPr>
              <p:nvPr/>
            </p:nvSpPr>
            <p:spPr bwMode="auto">
              <a:xfrm>
                <a:off x="2761" y="2834"/>
                <a:ext cx="204" cy="204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rgbClr val="16131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97" name="Group 38"/>
          <p:cNvGrpSpPr>
            <a:grpSpLocks/>
          </p:cNvGrpSpPr>
          <p:nvPr/>
        </p:nvGrpSpPr>
        <p:grpSpPr bwMode="auto">
          <a:xfrm>
            <a:off x="6047422" y="4934826"/>
            <a:ext cx="511175" cy="584200"/>
            <a:chOff x="5760" y="960"/>
            <a:chExt cx="1004" cy="1151"/>
          </a:xfrm>
        </p:grpSpPr>
        <p:pic>
          <p:nvPicPr>
            <p:cNvPr id="98" name="Picture 2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87" y="1848"/>
              <a:ext cx="977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9" name="Group 14"/>
            <p:cNvGrpSpPr>
              <a:grpSpLocks/>
            </p:cNvGrpSpPr>
            <p:nvPr/>
          </p:nvGrpSpPr>
          <p:grpSpPr bwMode="auto">
            <a:xfrm>
              <a:off x="5760" y="960"/>
              <a:ext cx="1004" cy="867"/>
              <a:chOff x="1637" y="1258"/>
              <a:chExt cx="2452" cy="2119"/>
            </a:xfrm>
          </p:grpSpPr>
          <p:sp>
            <p:nvSpPr>
              <p:cNvPr id="100" name="Freeform 15"/>
              <p:cNvSpPr>
                <a:spLocks noChangeAspect="1"/>
              </p:cNvSpPr>
              <p:nvPr/>
            </p:nvSpPr>
            <p:spPr bwMode="auto">
              <a:xfrm>
                <a:off x="1637" y="1258"/>
                <a:ext cx="2452" cy="2119"/>
              </a:xfrm>
              <a:custGeom>
                <a:avLst/>
                <a:gdLst>
                  <a:gd name="T0" fmla="*/ 7900 w 365"/>
                  <a:gd name="T1" fmla="*/ 95281 h 316"/>
                  <a:gd name="T2" fmla="*/ 2707 w 365"/>
                  <a:gd name="T3" fmla="*/ 86557 h 316"/>
                  <a:gd name="T4" fmla="*/ 50001 w 365"/>
                  <a:gd name="T5" fmla="*/ 4815 h 316"/>
                  <a:gd name="T6" fmla="*/ 60655 w 365"/>
                  <a:gd name="T7" fmla="*/ 4815 h 316"/>
                  <a:gd name="T8" fmla="*/ 107948 w 365"/>
                  <a:gd name="T9" fmla="*/ 86557 h 316"/>
                  <a:gd name="T10" fmla="*/ 102756 w 365"/>
                  <a:gd name="T11" fmla="*/ 95281 h 316"/>
                  <a:gd name="T12" fmla="*/ 7900 w 365"/>
                  <a:gd name="T13" fmla="*/ 95281 h 3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5"/>
                  <a:gd name="T22" fmla="*/ 0 h 316"/>
                  <a:gd name="T23" fmla="*/ 365 w 365"/>
                  <a:gd name="T24" fmla="*/ 316 h 3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5" h="316">
                    <a:moveTo>
                      <a:pt x="26" y="316"/>
                    </a:moveTo>
                    <a:cubicBezTo>
                      <a:pt x="7" y="316"/>
                      <a:pt x="0" y="303"/>
                      <a:pt x="9" y="287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75" y="0"/>
                      <a:pt x="190" y="0"/>
                      <a:pt x="200" y="16"/>
                    </a:cubicBezTo>
                    <a:cubicBezTo>
                      <a:pt x="356" y="287"/>
                      <a:pt x="356" y="287"/>
                      <a:pt x="356" y="287"/>
                    </a:cubicBezTo>
                    <a:cubicBezTo>
                      <a:pt x="365" y="303"/>
                      <a:pt x="358" y="316"/>
                      <a:pt x="339" y="316"/>
                    </a:cubicBezTo>
                    <a:lnTo>
                      <a:pt x="26" y="3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Freeform 16"/>
              <p:cNvSpPr>
                <a:spLocks noChangeAspect="1"/>
              </p:cNvSpPr>
              <p:nvPr/>
            </p:nvSpPr>
            <p:spPr bwMode="auto">
              <a:xfrm>
                <a:off x="1637" y="1258"/>
                <a:ext cx="2452" cy="2119"/>
              </a:xfrm>
              <a:custGeom>
                <a:avLst/>
                <a:gdLst>
                  <a:gd name="T0" fmla="*/ 7900 w 365"/>
                  <a:gd name="T1" fmla="*/ 95281 h 316"/>
                  <a:gd name="T2" fmla="*/ 2707 w 365"/>
                  <a:gd name="T3" fmla="*/ 86557 h 316"/>
                  <a:gd name="T4" fmla="*/ 50001 w 365"/>
                  <a:gd name="T5" fmla="*/ 4815 h 316"/>
                  <a:gd name="T6" fmla="*/ 60655 w 365"/>
                  <a:gd name="T7" fmla="*/ 4815 h 316"/>
                  <a:gd name="T8" fmla="*/ 107948 w 365"/>
                  <a:gd name="T9" fmla="*/ 86557 h 316"/>
                  <a:gd name="T10" fmla="*/ 102756 w 365"/>
                  <a:gd name="T11" fmla="*/ 95281 h 316"/>
                  <a:gd name="T12" fmla="*/ 7900 w 365"/>
                  <a:gd name="T13" fmla="*/ 95281 h 3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5"/>
                  <a:gd name="T22" fmla="*/ 0 h 316"/>
                  <a:gd name="T23" fmla="*/ 365 w 365"/>
                  <a:gd name="T24" fmla="*/ 316 h 3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5" h="316">
                    <a:moveTo>
                      <a:pt x="26" y="316"/>
                    </a:moveTo>
                    <a:cubicBezTo>
                      <a:pt x="7" y="316"/>
                      <a:pt x="0" y="303"/>
                      <a:pt x="9" y="287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75" y="0"/>
                      <a:pt x="190" y="0"/>
                      <a:pt x="200" y="16"/>
                    </a:cubicBezTo>
                    <a:cubicBezTo>
                      <a:pt x="356" y="287"/>
                      <a:pt x="356" y="287"/>
                      <a:pt x="356" y="287"/>
                    </a:cubicBezTo>
                    <a:cubicBezTo>
                      <a:pt x="365" y="303"/>
                      <a:pt x="358" y="316"/>
                      <a:pt x="339" y="316"/>
                    </a:cubicBezTo>
                    <a:lnTo>
                      <a:pt x="26" y="31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60000"/>
                  </a:gs>
                  <a:gs pos="100000">
                    <a:srgbClr val="D6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Freeform 17"/>
              <p:cNvSpPr>
                <a:spLocks noChangeAspect="1"/>
              </p:cNvSpPr>
              <p:nvPr/>
            </p:nvSpPr>
            <p:spPr bwMode="auto">
              <a:xfrm>
                <a:off x="1904" y="1545"/>
                <a:ext cx="1914" cy="1664"/>
              </a:xfrm>
              <a:custGeom>
                <a:avLst/>
                <a:gdLst>
                  <a:gd name="T0" fmla="*/ 2438 w 285"/>
                  <a:gd name="T1" fmla="*/ 74914 h 248"/>
                  <a:gd name="T2" fmla="*/ 900 w 285"/>
                  <a:gd name="T3" fmla="*/ 71894 h 248"/>
                  <a:gd name="T4" fmla="*/ 41497 w 285"/>
                  <a:gd name="T5" fmla="*/ 1530 h 248"/>
                  <a:gd name="T6" fmla="*/ 44828 w 285"/>
                  <a:gd name="T7" fmla="*/ 1530 h 248"/>
                  <a:gd name="T8" fmla="*/ 85425 w 285"/>
                  <a:gd name="T9" fmla="*/ 71894 h 248"/>
                  <a:gd name="T10" fmla="*/ 83887 w 285"/>
                  <a:gd name="T11" fmla="*/ 74914 h 248"/>
                  <a:gd name="T12" fmla="*/ 2438 w 285"/>
                  <a:gd name="T13" fmla="*/ 74914 h 2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5"/>
                  <a:gd name="T22" fmla="*/ 0 h 248"/>
                  <a:gd name="T23" fmla="*/ 285 w 285"/>
                  <a:gd name="T24" fmla="*/ 248 h 2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5" h="248">
                    <a:moveTo>
                      <a:pt x="8" y="248"/>
                    </a:moveTo>
                    <a:cubicBezTo>
                      <a:pt x="2" y="248"/>
                      <a:pt x="0" y="243"/>
                      <a:pt x="3" y="238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40" y="0"/>
                      <a:pt x="145" y="0"/>
                      <a:pt x="148" y="5"/>
                    </a:cubicBezTo>
                    <a:cubicBezTo>
                      <a:pt x="282" y="238"/>
                      <a:pt x="282" y="238"/>
                      <a:pt x="282" y="238"/>
                    </a:cubicBezTo>
                    <a:cubicBezTo>
                      <a:pt x="285" y="243"/>
                      <a:pt x="283" y="248"/>
                      <a:pt x="277" y="248"/>
                    </a:cubicBezTo>
                    <a:lnTo>
                      <a:pt x="8" y="2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Freeform 18"/>
              <p:cNvSpPr>
                <a:spLocks noChangeAspect="1"/>
              </p:cNvSpPr>
              <p:nvPr/>
            </p:nvSpPr>
            <p:spPr bwMode="auto">
              <a:xfrm>
                <a:off x="1904" y="1548"/>
                <a:ext cx="1911" cy="1659"/>
              </a:xfrm>
              <a:custGeom>
                <a:avLst/>
                <a:gdLst/>
                <a:ahLst/>
                <a:cxnLst>
                  <a:cxn ang="0">
                    <a:pos x="8" y="248"/>
                  </a:cxn>
                  <a:cxn ang="0">
                    <a:pos x="3" y="238"/>
                  </a:cxn>
                  <a:cxn ang="0">
                    <a:pos x="137" y="5"/>
                  </a:cxn>
                  <a:cxn ang="0">
                    <a:pos x="148" y="5"/>
                  </a:cxn>
                  <a:cxn ang="0">
                    <a:pos x="282" y="238"/>
                  </a:cxn>
                  <a:cxn ang="0">
                    <a:pos x="277" y="248"/>
                  </a:cxn>
                  <a:cxn ang="0">
                    <a:pos x="8" y="248"/>
                  </a:cxn>
                </a:cxnLst>
                <a:rect l="0" t="0" r="r" b="b"/>
                <a:pathLst>
                  <a:path w="285" h="248">
                    <a:moveTo>
                      <a:pt x="8" y="248"/>
                    </a:moveTo>
                    <a:cubicBezTo>
                      <a:pt x="2" y="248"/>
                      <a:pt x="0" y="243"/>
                      <a:pt x="3" y="238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40" y="0"/>
                      <a:pt x="145" y="0"/>
                      <a:pt x="148" y="5"/>
                    </a:cubicBezTo>
                    <a:cubicBezTo>
                      <a:pt x="282" y="238"/>
                      <a:pt x="282" y="238"/>
                      <a:pt x="282" y="238"/>
                    </a:cubicBezTo>
                    <a:cubicBezTo>
                      <a:pt x="285" y="243"/>
                      <a:pt x="283" y="248"/>
                      <a:pt x="277" y="248"/>
                    </a:cubicBezTo>
                    <a:lnTo>
                      <a:pt x="8" y="24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gamma/>
                      <a:shade val="76863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76863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Freeform 19"/>
              <p:cNvSpPr>
                <a:spLocks/>
              </p:cNvSpPr>
              <p:nvPr/>
            </p:nvSpPr>
            <p:spPr bwMode="auto">
              <a:xfrm>
                <a:off x="2737" y="1863"/>
                <a:ext cx="250" cy="839"/>
              </a:xfrm>
              <a:custGeom>
                <a:avLst/>
                <a:gdLst>
                  <a:gd name="T0" fmla="*/ 14 w 720"/>
                  <a:gd name="T1" fmla="*/ 0 h 2437"/>
                  <a:gd name="T2" fmla="*/ 26 w 720"/>
                  <a:gd name="T3" fmla="*/ 4 h 2437"/>
                  <a:gd name="T4" fmla="*/ 30 w 720"/>
                  <a:gd name="T5" fmla="*/ 17 h 2437"/>
                  <a:gd name="T6" fmla="*/ 23 w 720"/>
                  <a:gd name="T7" fmla="*/ 95 h 2437"/>
                  <a:gd name="T8" fmla="*/ 16 w 720"/>
                  <a:gd name="T9" fmla="*/ 99 h 2437"/>
                  <a:gd name="T10" fmla="*/ 14 w 720"/>
                  <a:gd name="T11" fmla="*/ 99 h 2437"/>
                  <a:gd name="T12" fmla="*/ 7 w 720"/>
                  <a:gd name="T13" fmla="*/ 95 h 2437"/>
                  <a:gd name="T14" fmla="*/ 0 w 720"/>
                  <a:gd name="T15" fmla="*/ 17 h 2437"/>
                  <a:gd name="T16" fmla="*/ 5 w 720"/>
                  <a:gd name="T17" fmla="*/ 4 h 2437"/>
                  <a:gd name="T18" fmla="*/ 15 w 720"/>
                  <a:gd name="T19" fmla="*/ 0 h 243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20"/>
                  <a:gd name="T31" fmla="*/ 0 h 2437"/>
                  <a:gd name="T32" fmla="*/ 720 w 720"/>
                  <a:gd name="T33" fmla="*/ 2437 h 243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20" h="2437">
                    <a:moveTo>
                      <a:pt x="339" y="0"/>
                    </a:moveTo>
                    <a:cubicBezTo>
                      <a:pt x="445" y="0"/>
                      <a:pt x="551" y="42"/>
                      <a:pt x="614" y="106"/>
                    </a:cubicBezTo>
                    <a:cubicBezTo>
                      <a:pt x="678" y="191"/>
                      <a:pt x="720" y="297"/>
                      <a:pt x="720" y="424"/>
                    </a:cubicBezTo>
                    <a:cubicBezTo>
                      <a:pt x="710" y="795"/>
                      <a:pt x="607" y="1996"/>
                      <a:pt x="551" y="2331"/>
                    </a:cubicBezTo>
                    <a:cubicBezTo>
                      <a:pt x="508" y="2416"/>
                      <a:pt x="445" y="2437"/>
                      <a:pt x="381" y="2437"/>
                    </a:cubicBezTo>
                    <a:cubicBezTo>
                      <a:pt x="339" y="2437"/>
                      <a:pt x="339" y="2437"/>
                      <a:pt x="339" y="2437"/>
                    </a:cubicBezTo>
                    <a:cubicBezTo>
                      <a:pt x="254" y="2437"/>
                      <a:pt x="212" y="2418"/>
                      <a:pt x="169" y="2331"/>
                    </a:cubicBezTo>
                    <a:cubicBezTo>
                      <a:pt x="113" y="1996"/>
                      <a:pt x="10" y="795"/>
                      <a:pt x="0" y="424"/>
                    </a:cubicBezTo>
                    <a:cubicBezTo>
                      <a:pt x="0" y="297"/>
                      <a:pt x="42" y="191"/>
                      <a:pt x="106" y="106"/>
                    </a:cubicBezTo>
                    <a:cubicBezTo>
                      <a:pt x="169" y="42"/>
                      <a:pt x="254" y="0"/>
                      <a:pt x="360" y="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5" name="Picture 2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98" y="1292"/>
                <a:ext cx="1388" cy="1424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  <p:sp>
            <p:nvSpPr>
              <p:cNvPr id="108" name="Oval 21"/>
              <p:cNvSpPr>
                <a:spLocks noChangeArrowheads="1"/>
              </p:cNvSpPr>
              <p:nvPr/>
            </p:nvSpPr>
            <p:spPr bwMode="auto">
              <a:xfrm>
                <a:off x="2761" y="2834"/>
                <a:ext cx="204" cy="204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rgbClr val="16131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24" name="Group 81"/>
          <p:cNvGrpSpPr>
            <a:grpSpLocks/>
          </p:cNvGrpSpPr>
          <p:nvPr/>
        </p:nvGrpSpPr>
        <p:grpSpPr bwMode="auto">
          <a:xfrm>
            <a:off x="3490276" y="1106207"/>
            <a:ext cx="511175" cy="584200"/>
            <a:chOff x="5760" y="960"/>
            <a:chExt cx="1004" cy="1151"/>
          </a:xfrm>
        </p:grpSpPr>
        <p:pic>
          <p:nvPicPr>
            <p:cNvPr id="125" name="Picture 2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87" y="1848"/>
              <a:ext cx="977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6" name="Group 14"/>
            <p:cNvGrpSpPr>
              <a:grpSpLocks/>
            </p:cNvGrpSpPr>
            <p:nvPr/>
          </p:nvGrpSpPr>
          <p:grpSpPr bwMode="auto">
            <a:xfrm>
              <a:off x="5760" y="960"/>
              <a:ext cx="1004" cy="867"/>
              <a:chOff x="1637" y="1258"/>
              <a:chExt cx="2452" cy="2119"/>
            </a:xfrm>
          </p:grpSpPr>
          <p:sp>
            <p:nvSpPr>
              <p:cNvPr id="127" name="Freeform 15"/>
              <p:cNvSpPr>
                <a:spLocks noChangeAspect="1"/>
              </p:cNvSpPr>
              <p:nvPr/>
            </p:nvSpPr>
            <p:spPr bwMode="auto">
              <a:xfrm>
                <a:off x="1637" y="1258"/>
                <a:ext cx="2452" cy="2119"/>
              </a:xfrm>
              <a:custGeom>
                <a:avLst/>
                <a:gdLst>
                  <a:gd name="T0" fmla="*/ 7900 w 365"/>
                  <a:gd name="T1" fmla="*/ 95281 h 316"/>
                  <a:gd name="T2" fmla="*/ 2707 w 365"/>
                  <a:gd name="T3" fmla="*/ 86557 h 316"/>
                  <a:gd name="T4" fmla="*/ 50001 w 365"/>
                  <a:gd name="T5" fmla="*/ 4815 h 316"/>
                  <a:gd name="T6" fmla="*/ 60655 w 365"/>
                  <a:gd name="T7" fmla="*/ 4815 h 316"/>
                  <a:gd name="T8" fmla="*/ 107948 w 365"/>
                  <a:gd name="T9" fmla="*/ 86557 h 316"/>
                  <a:gd name="T10" fmla="*/ 102756 w 365"/>
                  <a:gd name="T11" fmla="*/ 95281 h 316"/>
                  <a:gd name="T12" fmla="*/ 7900 w 365"/>
                  <a:gd name="T13" fmla="*/ 95281 h 3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5"/>
                  <a:gd name="T22" fmla="*/ 0 h 316"/>
                  <a:gd name="T23" fmla="*/ 365 w 365"/>
                  <a:gd name="T24" fmla="*/ 316 h 3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5" h="316">
                    <a:moveTo>
                      <a:pt x="26" y="316"/>
                    </a:moveTo>
                    <a:cubicBezTo>
                      <a:pt x="7" y="316"/>
                      <a:pt x="0" y="303"/>
                      <a:pt x="9" y="287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75" y="0"/>
                      <a:pt x="190" y="0"/>
                      <a:pt x="200" y="16"/>
                    </a:cubicBezTo>
                    <a:cubicBezTo>
                      <a:pt x="356" y="287"/>
                      <a:pt x="356" y="287"/>
                      <a:pt x="356" y="287"/>
                    </a:cubicBezTo>
                    <a:cubicBezTo>
                      <a:pt x="365" y="303"/>
                      <a:pt x="358" y="316"/>
                      <a:pt x="339" y="316"/>
                    </a:cubicBezTo>
                    <a:lnTo>
                      <a:pt x="26" y="3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6"/>
              <p:cNvSpPr>
                <a:spLocks noChangeAspect="1"/>
              </p:cNvSpPr>
              <p:nvPr/>
            </p:nvSpPr>
            <p:spPr bwMode="auto">
              <a:xfrm>
                <a:off x="1637" y="1258"/>
                <a:ext cx="2452" cy="2119"/>
              </a:xfrm>
              <a:custGeom>
                <a:avLst/>
                <a:gdLst>
                  <a:gd name="T0" fmla="*/ 7900 w 365"/>
                  <a:gd name="T1" fmla="*/ 95281 h 316"/>
                  <a:gd name="T2" fmla="*/ 2707 w 365"/>
                  <a:gd name="T3" fmla="*/ 86557 h 316"/>
                  <a:gd name="T4" fmla="*/ 50001 w 365"/>
                  <a:gd name="T5" fmla="*/ 4815 h 316"/>
                  <a:gd name="T6" fmla="*/ 60655 w 365"/>
                  <a:gd name="T7" fmla="*/ 4815 h 316"/>
                  <a:gd name="T8" fmla="*/ 107948 w 365"/>
                  <a:gd name="T9" fmla="*/ 86557 h 316"/>
                  <a:gd name="T10" fmla="*/ 102756 w 365"/>
                  <a:gd name="T11" fmla="*/ 95281 h 316"/>
                  <a:gd name="T12" fmla="*/ 7900 w 365"/>
                  <a:gd name="T13" fmla="*/ 95281 h 3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5"/>
                  <a:gd name="T22" fmla="*/ 0 h 316"/>
                  <a:gd name="T23" fmla="*/ 365 w 365"/>
                  <a:gd name="T24" fmla="*/ 316 h 3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5" h="316">
                    <a:moveTo>
                      <a:pt x="26" y="316"/>
                    </a:moveTo>
                    <a:cubicBezTo>
                      <a:pt x="7" y="316"/>
                      <a:pt x="0" y="303"/>
                      <a:pt x="9" y="287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75" y="0"/>
                      <a:pt x="190" y="0"/>
                      <a:pt x="200" y="16"/>
                    </a:cubicBezTo>
                    <a:cubicBezTo>
                      <a:pt x="356" y="287"/>
                      <a:pt x="356" y="287"/>
                      <a:pt x="356" y="287"/>
                    </a:cubicBezTo>
                    <a:cubicBezTo>
                      <a:pt x="365" y="303"/>
                      <a:pt x="358" y="316"/>
                      <a:pt x="339" y="316"/>
                    </a:cubicBezTo>
                    <a:lnTo>
                      <a:pt x="26" y="31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60000"/>
                  </a:gs>
                  <a:gs pos="100000">
                    <a:srgbClr val="D6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7"/>
              <p:cNvSpPr>
                <a:spLocks noChangeAspect="1"/>
              </p:cNvSpPr>
              <p:nvPr/>
            </p:nvSpPr>
            <p:spPr bwMode="auto">
              <a:xfrm>
                <a:off x="1904" y="1545"/>
                <a:ext cx="1914" cy="1664"/>
              </a:xfrm>
              <a:custGeom>
                <a:avLst/>
                <a:gdLst>
                  <a:gd name="T0" fmla="*/ 2438 w 285"/>
                  <a:gd name="T1" fmla="*/ 74914 h 248"/>
                  <a:gd name="T2" fmla="*/ 900 w 285"/>
                  <a:gd name="T3" fmla="*/ 71894 h 248"/>
                  <a:gd name="T4" fmla="*/ 41497 w 285"/>
                  <a:gd name="T5" fmla="*/ 1530 h 248"/>
                  <a:gd name="T6" fmla="*/ 44828 w 285"/>
                  <a:gd name="T7" fmla="*/ 1530 h 248"/>
                  <a:gd name="T8" fmla="*/ 85425 w 285"/>
                  <a:gd name="T9" fmla="*/ 71894 h 248"/>
                  <a:gd name="T10" fmla="*/ 83887 w 285"/>
                  <a:gd name="T11" fmla="*/ 74914 h 248"/>
                  <a:gd name="T12" fmla="*/ 2438 w 285"/>
                  <a:gd name="T13" fmla="*/ 74914 h 2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5"/>
                  <a:gd name="T22" fmla="*/ 0 h 248"/>
                  <a:gd name="T23" fmla="*/ 285 w 285"/>
                  <a:gd name="T24" fmla="*/ 248 h 2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5" h="248">
                    <a:moveTo>
                      <a:pt x="8" y="248"/>
                    </a:moveTo>
                    <a:cubicBezTo>
                      <a:pt x="2" y="248"/>
                      <a:pt x="0" y="243"/>
                      <a:pt x="3" y="238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40" y="0"/>
                      <a:pt x="145" y="0"/>
                      <a:pt x="148" y="5"/>
                    </a:cubicBezTo>
                    <a:cubicBezTo>
                      <a:pt x="282" y="238"/>
                      <a:pt x="282" y="238"/>
                      <a:pt x="282" y="238"/>
                    </a:cubicBezTo>
                    <a:cubicBezTo>
                      <a:pt x="285" y="243"/>
                      <a:pt x="283" y="248"/>
                      <a:pt x="277" y="248"/>
                    </a:cubicBezTo>
                    <a:lnTo>
                      <a:pt x="8" y="2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Freeform 18"/>
              <p:cNvSpPr>
                <a:spLocks noChangeAspect="1"/>
              </p:cNvSpPr>
              <p:nvPr/>
            </p:nvSpPr>
            <p:spPr bwMode="auto">
              <a:xfrm>
                <a:off x="1904" y="1548"/>
                <a:ext cx="1911" cy="1659"/>
              </a:xfrm>
              <a:custGeom>
                <a:avLst/>
                <a:gdLst/>
                <a:ahLst/>
                <a:cxnLst>
                  <a:cxn ang="0">
                    <a:pos x="8" y="248"/>
                  </a:cxn>
                  <a:cxn ang="0">
                    <a:pos x="3" y="238"/>
                  </a:cxn>
                  <a:cxn ang="0">
                    <a:pos x="137" y="5"/>
                  </a:cxn>
                  <a:cxn ang="0">
                    <a:pos x="148" y="5"/>
                  </a:cxn>
                  <a:cxn ang="0">
                    <a:pos x="282" y="238"/>
                  </a:cxn>
                  <a:cxn ang="0">
                    <a:pos x="277" y="248"/>
                  </a:cxn>
                  <a:cxn ang="0">
                    <a:pos x="8" y="248"/>
                  </a:cxn>
                </a:cxnLst>
                <a:rect l="0" t="0" r="r" b="b"/>
                <a:pathLst>
                  <a:path w="285" h="248">
                    <a:moveTo>
                      <a:pt x="8" y="248"/>
                    </a:moveTo>
                    <a:cubicBezTo>
                      <a:pt x="2" y="248"/>
                      <a:pt x="0" y="243"/>
                      <a:pt x="3" y="238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40" y="0"/>
                      <a:pt x="145" y="0"/>
                      <a:pt x="148" y="5"/>
                    </a:cubicBezTo>
                    <a:cubicBezTo>
                      <a:pt x="282" y="238"/>
                      <a:pt x="282" y="238"/>
                      <a:pt x="282" y="238"/>
                    </a:cubicBezTo>
                    <a:cubicBezTo>
                      <a:pt x="285" y="243"/>
                      <a:pt x="283" y="248"/>
                      <a:pt x="277" y="248"/>
                    </a:cubicBezTo>
                    <a:lnTo>
                      <a:pt x="8" y="24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gamma/>
                      <a:shade val="76863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76863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9"/>
              <p:cNvSpPr>
                <a:spLocks/>
              </p:cNvSpPr>
              <p:nvPr/>
            </p:nvSpPr>
            <p:spPr bwMode="auto">
              <a:xfrm>
                <a:off x="2737" y="1863"/>
                <a:ext cx="250" cy="839"/>
              </a:xfrm>
              <a:custGeom>
                <a:avLst/>
                <a:gdLst>
                  <a:gd name="T0" fmla="*/ 14 w 720"/>
                  <a:gd name="T1" fmla="*/ 0 h 2437"/>
                  <a:gd name="T2" fmla="*/ 26 w 720"/>
                  <a:gd name="T3" fmla="*/ 4 h 2437"/>
                  <a:gd name="T4" fmla="*/ 30 w 720"/>
                  <a:gd name="T5" fmla="*/ 17 h 2437"/>
                  <a:gd name="T6" fmla="*/ 23 w 720"/>
                  <a:gd name="T7" fmla="*/ 95 h 2437"/>
                  <a:gd name="T8" fmla="*/ 16 w 720"/>
                  <a:gd name="T9" fmla="*/ 99 h 2437"/>
                  <a:gd name="T10" fmla="*/ 14 w 720"/>
                  <a:gd name="T11" fmla="*/ 99 h 2437"/>
                  <a:gd name="T12" fmla="*/ 7 w 720"/>
                  <a:gd name="T13" fmla="*/ 95 h 2437"/>
                  <a:gd name="T14" fmla="*/ 0 w 720"/>
                  <a:gd name="T15" fmla="*/ 17 h 2437"/>
                  <a:gd name="T16" fmla="*/ 5 w 720"/>
                  <a:gd name="T17" fmla="*/ 4 h 2437"/>
                  <a:gd name="T18" fmla="*/ 15 w 720"/>
                  <a:gd name="T19" fmla="*/ 0 h 243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20"/>
                  <a:gd name="T31" fmla="*/ 0 h 2437"/>
                  <a:gd name="T32" fmla="*/ 720 w 720"/>
                  <a:gd name="T33" fmla="*/ 2437 h 243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20" h="2437">
                    <a:moveTo>
                      <a:pt x="339" y="0"/>
                    </a:moveTo>
                    <a:cubicBezTo>
                      <a:pt x="445" y="0"/>
                      <a:pt x="551" y="42"/>
                      <a:pt x="614" y="106"/>
                    </a:cubicBezTo>
                    <a:cubicBezTo>
                      <a:pt x="678" y="191"/>
                      <a:pt x="720" y="297"/>
                      <a:pt x="720" y="424"/>
                    </a:cubicBezTo>
                    <a:cubicBezTo>
                      <a:pt x="710" y="795"/>
                      <a:pt x="607" y="1996"/>
                      <a:pt x="551" y="2331"/>
                    </a:cubicBezTo>
                    <a:cubicBezTo>
                      <a:pt x="508" y="2416"/>
                      <a:pt x="445" y="2437"/>
                      <a:pt x="381" y="2437"/>
                    </a:cubicBezTo>
                    <a:cubicBezTo>
                      <a:pt x="339" y="2437"/>
                      <a:pt x="339" y="2437"/>
                      <a:pt x="339" y="2437"/>
                    </a:cubicBezTo>
                    <a:cubicBezTo>
                      <a:pt x="254" y="2437"/>
                      <a:pt x="212" y="2418"/>
                      <a:pt x="169" y="2331"/>
                    </a:cubicBezTo>
                    <a:cubicBezTo>
                      <a:pt x="113" y="1996"/>
                      <a:pt x="10" y="795"/>
                      <a:pt x="0" y="424"/>
                    </a:cubicBezTo>
                    <a:cubicBezTo>
                      <a:pt x="0" y="297"/>
                      <a:pt x="42" y="191"/>
                      <a:pt x="106" y="106"/>
                    </a:cubicBezTo>
                    <a:cubicBezTo>
                      <a:pt x="169" y="42"/>
                      <a:pt x="254" y="0"/>
                      <a:pt x="360" y="0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32" name="Picture 2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98" y="1292"/>
                <a:ext cx="1388" cy="1424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  <p:sp>
            <p:nvSpPr>
              <p:cNvPr id="133" name="Oval 21"/>
              <p:cNvSpPr>
                <a:spLocks noChangeArrowheads="1"/>
              </p:cNvSpPr>
              <p:nvPr/>
            </p:nvSpPr>
            <p:spPr bwMode="auto">
              <a:xfrm>
                <a:off x="2761" y="2834"/>
                <a:ext cx="204" cy="204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rgbClr val="16131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027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8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Genel Prensipler 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Kulak Koruyucuları; </a:t>
            </a:r>
          </a:p>
          <a:p>
            <a:pPr marL="5121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Rahat kullanımlı olmalı, </a:t>
            </a:r>
          </a:p>
          <a:p>
            <a:pPr marL="5121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Kulak kanalını tamamen kapatmalı, </a:t>
            </a:r>
          </a:p>
          <a:p>
            <a:pPr marL="5121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Temiz olmalı,</a:t>
            </a:r>
          </a:p>
          <a:p>
            <a:pPr marL="5121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ağlam olmalı,</a:t>
            </a: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KULAK KORUYUCULARI</a:t>
            </a:r>
            <a:endParaRPr lang="tr-TR" sz="3200" b="1" noProof="1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026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Kulak Koruyucuları Kullanma Prensibi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Kulak Koruyucuları Sürekli Kullanılmalı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;</a:t>
            </a: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 düzeyini 30dB azaltan kulak koruyucuları, eğer kullanılması gereken sürenin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%95’inde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takılıp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%5’inde takılmaz ise; kulak koruyucunun etkisi 30dB yerine 15dB’e yani %50 düzeyine iner.</a:t>
            </a: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«Kulaklıklar, gürültülü ortama girmeden takılmalı, çıkmadan çıkarılmamalıdır.»</a:t>
            </a: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KULAK KORUYUCULARI</a:t>
            </a:r>
            <a:endParaRPr lang="tr-TR" sz="3200" b="1" noProof="1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992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Kemik Yolunu Koruma Prensibi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«Hava yolunu koruma sınırı gürültü düzeyinin </a:t>
            </a:r>
            <a:r>
              <a:rPr lang="tr-TR" sz="2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85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dB(A) ve üzerine çıkmasıdır.»</a:t>
            </a: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 düzeyi </a:t>
            </a:r>
            <a:r>
              <a:rPr lang="tr-TR" sz="2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125</a:t>
            </a:r>
            <a:r>
              <a:rPr lang="tr-TR" sz="2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dB(A) üzerinde ise hava yolunu korumanın yanında, kemik yolunu da koruyacak kulak koruyucuları tercih edilmelidir.»</a:t>
            </a: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KULAK KORUYUCULARI</a:t>
            </a:r>
            <a:endParaRPr lang="tr-TR" sz="3200" b="1" noProof="1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71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72005" y="2516888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İşitme Kaynı Tanısı</a:t>
            </a:r>
            <a:endParaRPr lang="tr-TR" sz="60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795" name="Picture 3" descr="C:\Users\Ahmet Yiğitap\Pictures\Karekter - Resim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24" y="658811"/>
            <a:ext cx="2808287" cy="2808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9230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026948"/>
              </p:ext>
            </p:extLst>
          </p:nvPr>
        </p:nvGraphicFramePr>
        <p:xfrm>
          <a:off x="538163" y="1462242"/>
          <a:ext cx="8067674" cy="198836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{D27102A9-8310-4765-A935-A1911B00CA55}</a:tableStyleId>
              </a:tblPr>
              <a:tblGrid>
                <a:gridCol w="6076949"/>
                <a:gridCol w="1990725"/>
              </a:tblGrid>
              <a:tr h="334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dirty="0" smtClean="0">
                          <a:effectLst/>
                          <a:latin typeface="Cambria" pitchFamily="18" charset="0"/>
                          <a:ea typeface="Times New Roman"/>
                          <a:cs typeface="Times New Roman"/>
                        </a:rPr>
                        <a:t>FİZİK MUAYENE BULGULARI</a:t>
                      </a:r>
                      <a:endParaRPr lang="tr-TR" sz="1800" b="1" dirty="0"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400" b="0" dirty="0"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3680">
                <a:tc>
                  <a:txBody>
                    <a:bodyPr/>
                    <a:lstStyle/>
                    <a:p>
                      <a:pPr lvl="1" algn="l" fontAlgn="b"/>
                      <a:r>
                        <a:rPr lang="tr-TR" sz="1800" b="0" i="1" u="none" strike="noStrike" dirty="0" smtClean="0">
                          <a:effectLst/>
                          <a:latin typeface="Calibri"/>
                        </a:rPr>
                        <a:t>Dış kulak yolu veya kulak kepçesinde enfeksiyon var mı?</a:t>
                      </a:r>
                      <a:endParaRPr lang="tr-TR" sz="1800" b="0" i="1" u="none" strike="noStrike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</a:tr>
              <a:tr h="28190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i="1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Timpanik membran görülebiliyor mu?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7368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i="1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Timpanik membranlar normal mi?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</a:tr>
              <a:tr h="27368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i="1" u="none" strike="noStrike" dirty="0" err="1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Malleus</a:t>
                      </a:r>
                      <a:r>
                        <a:rPr lang="tr-TR" sz="1800" b="0" i="1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 belirgin mi?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7368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i="1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Dış kulak yolunda buşon var mı?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957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b="0" i="1" u="none" strike="noStrike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İŞİTME SAĞLIĞI FİZİK MUAYENE FORMU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1" descr="C:\Users\ahmet\Desktop\imagesCA36XP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7" y="3257550"/>
            <a:ext cx="3695700" cy="2876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96" y="3195638"/>
            <a:ext cx="4797403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6137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ODYOMETRİ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1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Kalibre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edilmiş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saf ses üreten, konuşma ve çeşitli maskeleme sesleri çıkartan, bir uygulayıcı tarafından maniple edilen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cihazlardır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Sübjektif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 yöntemdir. Elde edilen grafiğe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ise </a:t>
            </a: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odiogram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denir. </a:t>
            </a: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 cihazlarla değişik frekans (Hz) ve şiddetteki (dB) seslerin hasta tarafından duyulup duyulmadığı test edilmektedir.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8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GÜRÜLTÜYE BAĞLI İŞİTME KAYBI </a:t>
            </a: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KESİN TANISI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75" y="4829175"/>
            <a:ext cx="3705225" cy="18930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80449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4"/>
          <p:cNvSpPr>
            <a:spLocks noChangeArrowheads="1"/>
          </p:cNvSpPr>
          <p:nvPr/>
        </p:nvSpPr>
        <p:spPr bwMode="auto">
          <a:xfrm>
            <a:off x="0" y="3970361"/>
            <a:ext cx="9144000" cy="131018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90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Mevzuat</a:t>
            </a:r>
            <a:endParaRPr lang="tr-TR" sz="90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3002844" y="646049"/>
            <a:ext cx="3072635" cy="3573526"/>
            <a:chOff x="4267200" y="332656"/>
            <a:chExt cx="4876800" cy="4876800"/>
          </a:xfrm>
        </p:grpSpPr>
        <p:pic>
          <p:nvPicPr>
            <p:cNvPr id="21" name="Picture 2" descr="D:\DOKTOR\1-ISTANBULUZMAN\1-EĞİTİM KURUMU\1. İstanbuluzman\2-RESİMLER\Ev-Konut-Fabrika\Goverment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332656"/>
              <a:ext cx="4876800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7" descr="Türke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15272" y="2238642"/>
              <a:ext cx="324803" cy="432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7" descr="Türke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28184" y="2891813"/>
              <a:ext cx="324803" cy="432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8792103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Sosyal Sigorta Sağlık İ</a:t>
            </a: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şlemleri </a:t>
            </a: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Tüzüğü 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endParaRPr lang="tr-TR" sz="8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«Gürültü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zararlarının meslek hastalığı sayılabilmesi için gürültülü işte </a:t>
            </a:r>
            <a:r>
              <a:rPr lang="tr-T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en az iki yıl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gürültü şiddeti sürekli olarak 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85dB’lin </a:t>
            </a:r>
            <a:r>
              <a:rPr lang="tr-T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üstünde olan işlerde en az 30 gün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çalışılmış olmak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gereklidir»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denilmektedir. </a:t>
            </a: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için yükümlük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süresi «</a:t>
            </a:r>
            <a:r>
              <a:rPr lang="tr-TR" sz="2000" b="1" i="1" dirty="0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6 </a:t>
            </a:r>
            <a:r>
              <a:rPr lang="tr-TR" sz="2000" b="1" i="1" dirty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ay </a:t>
            </a:r>
            <a:r>
              <a:rPr lang="tr-TR" sz="2000" b="1" i="1" dirty="0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olarak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»</a:t>
            </a:r>
            <a:r>
              <a:rPr lang="tr-TR" sz="2000" b="1" i="1" dirty="0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belirtilmiştir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Not: Endüstride, meslek hastalıklarının %10'u, gürültü sonucu meydana gelen işitme kayıplarıdır. </a:t>
            </a: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12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«Çalışma </a:t>
            </a:r>
            <a:r>
              <a:rPr lang="tr-TR" sz="12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Gücü ve Meslekte Kazanma Gücü Kaybı Oranı Tespit İşlemleri Yönetmeliği Ek- </a:t>
            </a:r>
            <a:r>
              <a:rPr lang="tr-TR" sz="12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2»</a:t>
            </a:r>
            <a:r>
              <a:rPr lang="tr-TR" sz="12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MEVZUAT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852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4"/>
          <p:cNvSpPr>
            <a:spLocks noChangeArrowheads="1"/>
          </p:cNvSpPr>
          <p:nvPr/>
        </p:nvSpPr>
        <p:spPr bwMode="auto">
          <a:xfrm>
            <a:off x="104775" y="3486150"/>
            <a:ext cx="8916400" cy="151447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110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Titreşim </a:t>
            </a:r>
            <a:endParaRPr lang="tr-TR" sz="11000" b="1" noProof="1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3808759" y="2113201"/>
            <a:ext cx="1508429" cy="1508429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600" b="1" dirty="0" smtClean="0">
                <a:latin typeface="Calibri" pitchFamily="34" charset="0"/>
                <a:cs typeface="Calibri" pitchFamily="34" charset="0"/>
              </a:rPr>
              <a:t>2</a:t>
            </a:r>
            <a:endParaRPr lang="tr-TR" sz="96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1642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TİTREŞİM-VİBRASYON 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Mekanik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 sistemdeki salınım hareketlerini tanımlayan bir terimdir. </a:t>
            </a: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«Bir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başka ifade ile potansiyel enerjinin kinetik enerjiye, kinetik enerjinin potansiyel enerjiye dönüşmesi olayına titreşim (vibrasyon) denir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.»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Titreşimin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özelliğini,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frekansı, şiddeti ve yönü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belirler.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96627" name="Text Box 45"/>
          <p:cNvSpPr txBox="1">
            <a:spLocks noChangeArrowheads="1"/>
          </p:cNvSpPr>
          <p:nvPr/>
        </p:nvSpPr>
        <p:spPr bwMode="auto">
          <a:xfrm>
            <a:off x="793750" y="2195514"/>
            <a:ext cx="53975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tr-TR" sz="1100" dirty="0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TANIM</a:t>
            </a:r>
            <a:endParaRPr lang="de-DE" sz="1100" noProof="1">
              <a:solidFill>
                <a:srgbClr val="333333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TİTREŞİM-VİBRASYON</a:t>
            </a: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 KAVRAMI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378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  <p:bldP spid="1966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4"/>
          <p:cNvSpPr>
            <a:spLocks noChangeArrowheads="1"/>
          </p:cNvSpPr>
          <p:nvPr/>
        </p:nvSpPr>
        <p:spPr bwMode="auto">
          <a:xfrm>
            <a:off x="1669324" y="4391022"/>
            <a:ext cx="5805352" cy="131018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Ses Nedir?</a:t>
            </a:r>
            <a:endParaRPr lang="tr-TR" sz="60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D:\DOKTOR\9-ISTUZMAN\1-EĞİTİM KURUMU\1. İstanbuluzman\Z.Resim-İkon\Müzik-Ses\kmixdocked_mu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49" y="1976459"/>
            <a:ext cx="3171824" cy="2609328"/>
          </a:xfrm>
          <a:prstGeom prst="rect">
            <a:avLst/>
          </a:prstGeom>
          <a:noFill/>
          <a:ln w="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2914650" y="372780"/>
            <a:ext cx="3171823" cy="1508429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 smtClean="0">
                <a:latin typeface="Calibri" pitchFamily="34" charset="0"/>
                <a:cs typeface="Calibri" pitchFamily="34" charset="0"/>
              </a:rPr>
              <a:t>Açıklamalar</a:t>
            </a:r>
            <a:endParaRPr lang="tr-TR" sz="32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9132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TİTREŞİM-VİBRASYON 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96627" name="Text Box 45"/>
          <p:cNvSpPr txBox="1">
            <a:spLocks noChangeArrowheads="1"/>
          </p:cNvSpPr>
          <p:nvPr/>
        </p:nvSpPr>
        <p:spPr bwMode="auto">
          <a:xfrm>
            <a:off x="793750" y="2195514"/>
            <a:ext cx="53975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tr-TR" sz="1100" dirty="0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TANIM</a:t>
            </a:r>
            <a:endParaRPr lang="de-DE" sz="1100" noProof="1">
              <a:solidFill>
                <a:srgbClr val="333333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TİTREŞİM-VİBRASYON</a:t>
            </a: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 KAVRAMI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" name="Picture 4" descr="FG13_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4" b="11765"/>
          <a:stretch>
            <a:fillRect/>
          </a:stretch>
        </p:blipFill>
        <p:spPr bwMode="auto">
          <a:xfrm>
            <a:off x="2681225" y="1916113"/>
            <a:ext cx="6138925" cy="3455987"/>
          </a:xfrm>
          <a:prstGeom prst="rect">
            <a:avLst/>
          </a:prstGeom>
          <a:noFill/>
          <a:ln w="222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373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19662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588" y="0"/>
            <a:ext cx="9144000" cy="6858001"/>
            <a:chOff x="0" y="0"/>
            <a:chExt cx="5760" cy="3747"/>
          </a:xfrm>
        </p:grpSpPr>
        <p:sp>
          <p:nvSpPr>
            <p:cNvPr id="46107" name="Rectangle 2"/>
            <p:cNvSpPr>
              <a:spLocks noChangeArrowheads="1"/>
            </p:cNvSpPr>
            <p:nvPr/>
          </p:nvSpPr>
          <p:spPr bwMode="gray">
            <a:xfrm flipV="1">
              <a:off x="0" y="0"/>
              <a:ext cx="5760" cy="165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6108" name="Rectangle 3"/>
            <p:cNvSpPr>
              <a:spLocks noChangeArrowheads="1"/>
            </p:cNvSpPr>
            <p:nvPr/>
          </p:nvSpPr>
          <p:spPr bwMode="gray">
            <a:xfrm>
              <a:off x="0" y="1842"/>
              <a:ext cx="5760" cy="928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DDDDD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6109" name="Rectangle 16"/>
            <p:cNvSpPr>
              <a:spLocks noChangeArrowheads="1"/>
            </p:cNvSpPr>
            <p:nvPr/>
          </p:nvSpPr>
          <p:spPr bwMode="gray">
            <a:xfrm flipV="1">
              <a:off x="0" y="1603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6110" name="Rectangle 5"/>
            <p:cNvSpPr>
              <a:spLocks noChangeArrowheads="1"/>
            </p:cNvSpPr>
            <p:nvPr/>
          </p:nvSpPr>
          <p:spPr bwMode="gray">
            <a:xfrm flipV="1">
              <a:off x="0" y="2762"/>
              <a:ext cx="5760" cy="98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0" y="-11113"/>
            <a:ext cx="9144000" cy="5948363"/>
            <a:chOff x="0" y="0"/>
            <a:chExt cx="5760" cy="3747"/>
          </a:xfrm>
        </p:grpSpPr>
        <p:sp>
          <p:nvSpPr>
            <p:cNvPr id="10" name="Rectangle 2"/>
            <p:cNvSpPr>
              <a:spLocks noChangeArrowheads="1"/>
            </p:cNvSpPr>
            <p:nvPr/>
          </p:nvSpPr>
          <p:spPr bwMode="gray">
            <a:xfrm flipV="1">
              <a:off x="0" y="0"/>
              <a:ext cx="5760" cy="165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1" name="Rectangle 3"/>
            <p:cNvSpPr>
              <a:spLocks noChangeArrowheads="1"/>
            </p:cNvSpPr>
            <p:nvPr/>
          </p:nvSpPr>
          <p:spPr bwMode="gray">
            <a:xfrm>
              <a:off x="0" y="1842"/>
              <a:ext cx="5760" cy="928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DDDDD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gray">
            <a:xfrm flipV="1">
              <a:off x="0" y="1603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gray">
            <a:xfrm flipV="1">
              <a:off x="0" y="2762"/>
              <a:ext cx="5760" cy="98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sp>
        <p:nvSpPr>
          <p:cNvPr id="14" name="Text Box 19"/>
          <p:cNvSpPr txBox="1">
            <a:spLocks noChangeArrowheads="1"/>
          </p:cNvSpPr>
          <p:nvPr/>
        </p:nvSpPr>
        <p:spPr bwMode="gray">
          <a:xfrm>
            <a:off x="38030" y="1224888"/>
            <a:ext cx="32751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1688">
              <a:spcAft>
                <a:spcPts val="0"/>
              </a:spcAft>
            </a:pPr>
            <a:r>
              <a:rPr lang="tr-TR" noProof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Araç, gereç ve makinelerin, </a:t>
            </a:r>
          </a:p>
          <a:p>
            <a:pPr algn="ctr" defTabSz="801688">
              <a:spcAft>
                <a:spcPts val="0"/>
              </a:spcAft>
            </a:pPr>
            <a:r>
              <a:rPr lang="tr-TR" noProof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çalışırken oluşturdukları </a:t>
            </a:r>
            <a:r>
              <a:rPr lang="tr-TR" b="1" noProof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salınım</a:t>
            </a:r>
          </a:p>
          <a:p>
            <a:pPr algn="ctr" defTabSz="801688">
              <a:spcAft>
                <a:spcPts val="0"/>
              </a:spcAft>
            </a:pPr>
            <a:r>
              <a:rPr lang="tr-TR" b="1" noProof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hareketleri sonucu</a:t>
            </a:r>
            <a:r>
              <a:rPr lang="tr-TR" noProof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meydana gelir.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gray">
          <a:xfrm>
            <a:off x="5908070" y="1305109"/>
            <a:ext cx="31210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defTabSz="801688">
              <a:spcAft>
                <a:spcPts val="0"/>
              </a:spcAft>
              <a:defRPr sz="1600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ctr"/>
            <a:r>
              <a:rPr lang="tr-TR" sz="1800" noProof="1"/>
              <a:t>Çalışmakta olan ve </a:t>
            </a:r>
            <a:r>
              <a:rPr lang="tr-TR" sz="1800" b="1" noProof="1"/>
              <a:t>iyi </a:t>
            </a:r>
            <a:r>
              <a:rPr lang="tr-TR" sz="1800" b="1" noProof="1" smtClean="0"/>
              <a:t>dengelenmemiş </a:t>
            </a:r>
            <a:r>
              <a:rPr lang="tr-TR" sz="1800" noProof="1" smtClean="0"/>
              <a:t>araç </a:t>
            </a:r>
            <a:r>
              <a:rPr lang="tr-TR" sz="1800" noProof="1"/>
              <a:t>ve gereçler </a:t>
            </a:r>
            <a:r>
              <a:rPr lang="tr-TR" sz="1800" noProof="1" smtClean="0"/>
              <a:t>genellikle titreşim </a:t>
            </a:r>
            <a:r>
              <a:rPr lang="tr-TR" sz="1800" noProof="1"/>
              <a:t>oluştururlar.</a:t>
            </a:r>
          </a:p>
        </p:txBody>
      </p:sp>
      <p:grpSp>
        <p:nvGrpSpPr>
          <p:cNvPr id="16" name="Group 3"/>
          <p:cNvGrpSpPr>
            <a:grpSpLocks/>
          </p:cNvGrpSpPr>
          <p:nvPr/>
        </p:nvGrpSpPr>
        <p:grpSpPr bwMode="auto">
          <a:xfrm rot="356676">
            <a:off x="2190750" y="1912938"/>
            <a:ext cx="3217863" cy="3508375"/>
            <a:chOff x="1820" y="1338"/>
            <a:chExt cx="1302" cy="1413"/>
          </a:xfrm>
        </p:grpSpPr>
        <p:sp>
          <p:nvSpPr>
            <p:cNvPr id="17" name="Freeform 4"/>
            <p:cNvSpPr>
              <a:spLocks/>
            </p:cNvSpPr>
            <p:nvPr/>
          </p:nvSpPr>
          <p:spPr bwMode="gray">
            <a:xfrm>
              <a:off x="2149" y="1338"/>
              <a:ext cx="973" cy="1412"/>
            </a:xfrm>
            <a:custGeom>
              <a:avLst/>
              <a:gdLst>
                <a:gd name="T0" fmla="*/ 0 w 704"/>
                <a:gd name="T1" fmla="*/ 577713015 h 1021"/>
                <a:gd name="T2" fmla="*/ 572640199 w 704"/>
                <a:gd name="T3" fmla="*/ 2147483647 h 1021"/>
                <a:gd name="T4" fmla="*/ 867318100 w 704"/>
                <a:gd name="T5" fmla="*/ 991378676 h 1021"/>
                <a:gd name="T6" fmla="*/ 455812306 w 704"/>
                <a:gd name="T7" fmla="*/ 605594856 h 1021"/>
                <a:gd name="T8" fmla="*/ 554380003 w 704"/>
                <a:gd name="T9" fmla="*/ 0 h 1021"/>
                <a:gd name="T10" fmla="*/ 0 w 704"/>
                <a:gd name="T11" fmla="*/ 577713015 h 10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4"/>
                <a:gd name="T19" fmla="*/ 0 h 1021"/>
                <a:gd name="T20" fmla="*/ 704 w 704"/>
                <a:gd name="T21" fmla="*/ 1021 h 10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4" h="1021">
                  <a:moveTo>
                    <a:pt x="0" y="266"/>
                  </a:moveTo>
                  <a:cubicBezTo>
                    <a:pt x="0" y="412"/>
                    <a:pt x="126" y="1021"/>
                    <a:pt x="271" y="1021"/>
                  </a:cubicBezTo>
                  <a:cubicBezTo>
                    <a:pt x="704" y="955"/>
                    <a:pt x="650" y="533"/>
                    <a:pt x="411" y="457"/>
                  </a:cubicBezTo>
                  <a:cubicBezTo>
                    <a:pt x="258" y="409"/>
                    <a:pt x="212" y="360"/>
                    <a:pt x="216" y="279"/>
                  </a:cubicBezTo>
                  <a:cubicBezTo>
                    <a:pt x="224" y="133"/>
                    <a:pt x="408" y="0"/>
                    <a:pt x="263" y="0"/>
                  </a:cubicBezTo>
                  <a:cubicBezTo>
                    <a:pt x="118" y="0"/>
                    <a:pt x="0" y="119"/>
                    <a:pt x="0" y="266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/>
                </a:gs>
                <a:gs pos="50000">
                  <a:srgbClr val="595959"/>
                </a:gs>
                <a:gs pos="100000">
                  <a:srgbClr val="000000"/>
                </a:gs>
              </a:gsLst>
              <a:lin ang="27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18" name="Freeform 5"/>
            <p:cNvSpPr>
              <a:spLocks/>
            </p:cNvSpPr>
            <p:nvPr/>
          </p:nvSpPr>
          <p:spPr bwMode="gray">
            <a:xfrm>
              <a:off x="1820" y="1341"/>
              <a:ext cx="1053" cy="1410"/>
            </a:xfrm>
            <a:custGeom>
              <a:avLst/>
              <a:gdLst>
                <a:gd name="T0" fmla="*/ 1596664903 w 762"/>
                <a:gd name="T1" fmla="*/ 1630146637 h 1020"/>
                <a:gd name="T2" fmla="*/ 1064030898 w 762"/>
                <a:gd name="T3" fmla="*/ 1085430878 h 1020"/>
                <a:gd name="T4" fmla="*/ 532419093 w 762"/>
                <a:gd name="T5" fmla="*/ 539174847 h 1020"/>
                <a:gd name="T6" fmla="*/ 1062977390 w 762"/>
                <a:gd name="T7" fmla="*/ 0 h 1020"/>
                <a:gd name="T8" fmla="*/ 31461938 w 762"/>
                <a:gd name="T9" fmla="*/ 824730058 h 1020"/>
                <a:gd name="T10" fmla="*/ 0 w 762"/>
                <a:gd name="T11" fmla="*/ 1086674420 h 1020"/>
                <a:gd name="T12" fmla="*/ 1065359634 w 762"/>
                <a:gd name="T13" fmla="*/ 2147483647 h 1020"/>
                <a:gd name="T14" fmla="*/ 1596664903 w 762"/>
                <a:gd name="T15" fmla="*/ 1630146637 h 10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62"/>
                <a:gd name="T25" fmla="*/ 0 h 1020"/>
                <a:gd name="T26" fmla="*/ 762 w 762"/>
                <a:gd name="T27" fmla="*/ 1020 h 10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62" h="1020">
                  <a:moveTo>
                    <a:pt x="762" y="766"/>
                  </a:moveTo>
                  <a:cubicBezTo>
                    <a:pt x="762" y="624"/>
                    <a:pt x="648" y="510"/>
                    <a:pt x="508" y="510"/>
                  </a:cubicBezTo>
                  <a:cubicBezTo>
                    <a:pt x="368" y="510"/>
                    <a:pt x="254" y="396"/>
                    <a:pt x="254" y="254"/>
                  </a:cubicBezTo>
                  <a:cubicBezTo>
                    <a:pt x="254" y="114"/>
                    <a:pt x="367" y="1"/>
                    <a:pt x="507" y="0"/>
                  </a:cubicBezTo>
                  <a:cubicBezTo>
                    <a:pt x="269" y="2"/>
                    <a:pt x="69" y="166"/>
                    <a:pt x="15" y="388"/>
                  </a:cubicBezTo>
                  <a:cubicBezTo>
                    <a:pt x="5" y="427"/>
                    <a:pt x="0" y="468"/>
                    <a:pt x="0" y="511"/>
                  </a:cubicBezTo>
                  <a:cubicBezTo>
                    <a:pt x="0" y="792"/>
                    <a:pt x="228" y="1020"/>
                    <a:pt x="509" y="1020"/>
                  </a:cubicBezTo>
                  <a:cubicBezTo>
                    <a:pt x="649" y="1020"/>
                    <a:pt x="762" y="906"/>
                    <a:pt x="762" y="766"/>
                  </a:cubicBez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5F5F5F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</p:grpSp>
      <p:sp>
        <p:nvSpPr>
          <p:cNvPr id="19" name="Freeform 45"/>
          <p:cNvSpPr>
            <a:spLocks/>
          </p:cNvSpPr>
          <p:nvPr/>
        </p:nvSpPr>
        <p:spPr bwMode="gray">
          <a:xfrm rot="357883">
            <a:off x="4225925" y="1966913"/>
            <a:ext cx="2616200" cy="3500437"/>
          </a:xfrm>
          <a:custGeom>
            <a:avLst/>
            <a:gdLst>
              <a:gd name="T0" fmla="*/ 2147483647 w 1021"/>
              <a:gd name="T1" fmla="*/ 0 h 1354"/>
              <a:gd name="T2" fmla="*/ 2147483647 w 1021"/>
              <a:gd name="T3" fmla="*/ 0 h 1354"/>
              <a:gd name="T4" fmla="*/ 0 w 1021"/>
              <a:gd name="T5" fmla="*/ 2147483647 h 1354"/>
              <a:gd name="T6" fmla="*/ 2147483647 w 1021"/>
              <a:gd name="T7" fmla="*/ 2147483647 h 1354"/>
              <a:gd name="T8" fmla="*/ 2147483647 w 1021"/>
              <a:gd name="T9" fmla="*/ 2147483647 h 1354"/>
              <a:gd name="T10" fmla="*/ 2147483647 w 1021"/>
              <a:gd name="T11" fmla="*/ 2147483647 h 1354"/>
              <a:gd name="T12" fmla="*/ 2147483647 w 1021"/>
              <a:gd name="T13" fmla="*/ 2147483647 h 1354"/>
              <a:gd name="T14" fmla="*/ 2147483647 w 1021"/>
              <a:gd name="T15" fmla="*/ 2147483647 h 1354"/>
              <a:gd name="T16" fmla="*/ 2147483647 w 1021"/>
              <a:gd name="T17" fmla="*/ 0 h 13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21"/>
              <a:gd name="T28" fmla="*/ 0 h 1354"/>
              <a:gd name="T29" fmla="*/ 1021 w 1021"/>
              <a:gd name="T30" fmla="*/ 1354 h 135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21" h="1354">
                <a:moveTo>
                  <a:pt x="341" y="0"/>
                </a:moveTo>
                <a:cubicBezTo>
                  <a:pt x="340" y="0"/>
                  <a:pt x="337" y="0"/>
                  <a:pt x="336" y="0"/>
                </a:cubicBezTo>
                <a:cubicBezTo>
                  <a:pt x="151" y="1"/>
                  <a:pt x="0" y="151"/>
                  <a:pt x="0" y="337"/>
                </a:cubicBezTo>
                <a:cubicBezTo>
                  <a:pt x="0" y="526"/>
                  <a:pt x="152" y="677"/>
                  <a:pt x="339" y="677"/>
                </a:cubicBezTo>
                <a:cubicBezTo>
                  <a:pt x="525" y="677"/>
                  <a:pt x="677" y="828"/>
                  <a:pt x="677" y="1017"/>
                </a:cubicBezTo>
                <a:cubicBezTo>
                  <a:pt x="677" y="1203"/>
                  <a:pt x="525" y="1354"/>
                  <a:pt x="340" y="1354"/>
                </a:cubicBezTo>
                <a:cubicBezTo>
                  <a:pt x="340" y="1354"/>
                  <a:pt x="340" y="1354"/>
                  <a:pt x="341" y="1354"/>
                </a:cubicBezTo>
                <a:cubicBezTo>
                  <a:pt x="716" y="1354"/>
                  <a:pt x="1021" y="1051"/>
                  <a:pt x="1021" y="677"/>
                </a:cubicBezTo>
                <a:cubicBezTo>
                  <a:pt x="1021" y="304"/>
                  <a:pt x="716" y="0"/>
                  <a:pt x="341" y="0"/>
                </a:cubicBezTo>
              </a:path>
            </a:pathLst>
          </a:custGeom>
          <a:gradFill rotWithShape="1">
            <a:gsLst>
              <a:gs pos="0">
                <a:srgbClr val="69A2E1"/>
              </a:gs>
              <a:gs pos="100000">
                <a:srgbClr val="0061B2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tr-TR">
              <a:solidFill>
                <a:srgbClr val="000000"/>
              </a:solidFill>
            </a:endParaRPr>
          </a:p>
        </p:txBody>
      </p:sp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1816100" y="5572125"/>
            <a:ext cx="52228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sz="3200" noProof="1" smtClean="0">
                <a:solidFill>
                  <a:srgbClr val="FFFFF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İŞYERİNDE TİTREŞİMİN OLUŞMASI</a:t>
            </a:r>
            <a:endParaRPr lang="en-GB" sz="3200" noProof="1" smtClean="0">
              <a:solidFill>
                <a:srgbClr val="FFFFFF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" name="Picture 2" descr="D:\DOKTOR\1-ISTANBULUZMAN\1-EĞİTİM KURUMU\1. İstanbuluzman\2-RESİMLER\İş Güvenliği\pneumatic_sand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64" y="2544175"/>
            <a:ext cx="468724" cy="6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D:\DOKTOR\1-ISTANBULUZMAN\1-EĞİTİM KURUMU\1. İstanbuluzman\2-RESİMLER\İş Güvenliği\air_compress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17" y="2459398"/>
            <a:ext cx="771525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D:\DOKTOR\1-ISTANBULUZMAN\1-EĞİTİM KURUMU\1. İstanbuluzman\2-RESİMLER\İş Güvenliği\fork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710" y="3335698"/>
            <a:ext cx="161778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DOKTOR\1-ISTANBULUZMAN\1-EĞİTİM KURUMU\1. İstanbuluzman\2-RESİMLER\İş Güvenliği\machin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6" y="2449873"/>
            <a:ext cx="78105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DOKTOR\1-ISTANBULUZMAN\1-EĞİTİM KURUMU\1. İstanbuluzman\2-RESİMLER\İş Güvenliği\sewing_machin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159" y="2342250"/>
            <a:ext cx="2103077" cy="210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8511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gray">
          <a:xfrm>
            <a:off x="4656138" y="1916113"/>
            <a:ext cx="4164012" cy="396369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16000" tIns="288000" rIns="36000" bIns="72000"/>
          <a:lstStyle/>
          <a:p>
            <a:pPr algn="ctr"/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Vücudun tümüne aktarıldığında</a:t>
            </a: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işçilerin 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sağlık ve güvenliği </a:t>
            </a: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için risk 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oluşturan, </a:t>
            </a: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özellikle 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de,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bel bölgesinde 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rahatsızlık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 omurgada 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travmaya yol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açan mekanik 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titreşimi 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ifade eder.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gray">
          <a:xfrm>
            <a:off x="323850" y="1916113"/>
            <a:ext cx="4075113" cy="396369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16000" tIns="288000" rIns="36000" bIns="72000"/>
          <a:lstStyle/>
          <a:p>
            <a:pPr algn="ctr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İnsanda </a:t>
            </a: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el-kol 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sistemine aktarıldığında</a:t>
            </a: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</a:p>
          <a:p>
            <a:pPr algn="ctr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işçilerin sağlık ve güvenliği için risk </a:t>
            </a:r>
          </a:p>
          <a:p>
            <a:pPr algn="ctr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oluşturan 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 özellikle de; damar, kemik,</a:t>
            </a:r>
          </a:p>
          <a:p>
            <a:pPr algn="ctr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eklem, sinir ve kas bozukluklarına yol</a:t>
            </a:r>
          </a:p>
          <a:p>
            <a:pPr algn="ctr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açan mekanik titreşimi ifade eder.</a:t>
            </a:r>
          </a:p>
          <a:p>
            <a:pPr algn="ctr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endParaRPr lang="tr-TR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gray">
          <a:xfrm>
            <a:off x="4656138" y="1555750"/>
            <a:ext cx="4164012" cy="360363"/>
          </a:xfrm>
          <a:prstGeom prst="rect">
            <a:avLst/>
          </a:prstGeom>
          <a:solidFill>
            <a:schemeClr val="hlink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TÜM VUCÜT TİTREŞİMİ</a:t>
            </a:r>
            <a:endParaRPr lang="en-GB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gray">
          <a:xfrm>
            <a:off x="323850" y="1555750"/>
            <a:ext cx="4075113" cy="360363"/>
          </a:xfrm>
          <a:prstGeom prst="rect">
            <a:avLst/>
          </a:prstGeom>
          <a:solidFill>
            <a:schemeClr val="hlink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EL-KOL TİTREŞİMİ</a:t>
            </a:r>
            <a:endParaRPr lang="en-GB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gray">
          <a:xfrm>
            <a:off x="4656138" y="1567491"/>
            <a:ext cx="4164012" cy="360363"/>
          </a:xfrm>
          <a:prstGeom prst="rect">
            <a:avLst/>
          </a:prstGeom>
          <a:solidFill>
            <a:schemeClr val="accent2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TÜM VÜCUT TİTREŞİMİ</a:t>
            </a:r>
            <a:endParaRPr lang="en-GB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gray">
          <a:xfrm>
            <a:off x="323850" y="1546225"/>
            <a:ext cx="4075113" cy="360363"/>
          </a:xfrm>
          <a:prstGeom prst="rect">
            <a:avLst/>
          </a:prstGeom>
          <a:solidFill>
            <a:schemeClr val="tx2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tr-T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EL – KOL TİTREŞİMİ </a:t>
            </a:r>
            <a:endParaRPr lang="en-GB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13" name="Group 35"/>
          <p:cNvGrpSpPr>
            <a:grpSpLocks/>
          </p:cNvGrpSpPr>
          <p:nvPr/>
        </p:nvGrpSpPr>
        <p:grpSpPr bwMode="auto">
          <a:xfrm>
            <a:off x="3798888" y="1435100"/>
            <a:ext cx="568325" cy="568325"/>
            <a:chOff x="2339" y="904"/>
            <a:chExt cx="358" cy="358"/>
          </a:xfrm>
        </p:grpSpPr>
        <p:sp>
          <p:nvSpPr>
            <p:cNvPr id="14" name="Oval 27"/>
            <p:cNvSpPr>
              <a:spLocks noChangeArrowheads="1"/>
            </p:cNvSpPr>
            <p:nvPr/>
          </p:nvSpPr>
          <p:spPr bwMode="auto">
            <a:xfrm>
              <a:off x="2339" y="904"/>
              <a:ext cx="358" cy="358"/>
            </a:xfrm>
            <a:prstGeom prst="ellipse">
              <a:avLst/>
            </a:prstGeom>
            <a:gradFill rotWithShape="1">
              <a:gsLst>
                <a:gs pos="0">
                  <a:srgbClr val="ECECEC"/>
                </a:gs>
                <a:gs pos="100000">
                  <a:srgbClr val="B2B2B2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bg1"/>
              </a:solidFill>
              <a:round/>
              <a:headEnd/>
              <a:tailEnd/>
            </a:ln>
            <a:effectLst>
              <a:outerShdw dist="53882" dir="2700000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" name="AutoShape 28"/>
            <p:cNvSpPr>
              <a:spLocks noChangeArrowheads="1"/>
            </p:cNvSpPr>
            <p:nvPr/>
          </p:nvSpPr>
          <p:spPr bwMode="auto">
            <a:xfrm>
              <a:off x="2418" y="989"/>
              <a:ext cx="200" cy="188"/>
            </a:xfrm>
            <a:prstGeom prst="plus">
              <a:avLst>
                <a:gd name="adj" fmla="val 34301"/>
              </a:avLst>
            </a:prstGeom>
            <a:gradFill rotWithShape="1">
              <a:gsLst>
                <a:gs pos="0">
                  <a:srgbClr val="4C7013"/>
                </a:gs>
                <a:gs pos="100000">
                  <a:srgbClr val="233409"/>
                </a:gs>
              </a:gsLst>
              <a:lin ang="27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6" name="Oval 29"/>
            <p:cNvSpPr>
              <a:spLocks noChangeArrowheads="1"/>
            </p:cNvSpPr>
            <p:nvPr/>
          </p:nvSpPr>
          <p:spPr bwMode="auto">
            <a:xfrm>
              <a:off x="2419" y="917"/>
              <a:ext cx="198" cy="139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902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31"/>
          <p:cNvGrpSpPr>
            <a:grpSpLocks/>
          </p:cNvGrpSpPr>
          <p:nvPr/>
        </p:nvGrpSpPr>
        <p:grpSpPr bwMode="auto">
          <a:xfrm>
            <a:off x="8275275" y="1435100"/>
            <a:ext cx="565150" cy="565150"/>
            <a:chOff x="1832" y="3056"/>
            <a:chExt cx="680" cy="680"/>
          </a:xfrm>
        </p:grpSpPr>
        <p:sp>
          <p:nvSpPr>
            <p:cNvPr id="18" name="Oval 32"/>
            <p:cNvSpPr>
              <a:spLocks noChangeArrowheads="1"/>
            </p:cNvSpPr>
            <p:nvPr/>
          </p:nvSpPr>
          <p:spPr bwMode="auto">
            <a:xfrm>
              <a:off x="1832" y="3056"/>
              <a:ext cx="680" cy="680"/>
            </a:xfrm>
            <a:prstGeom prst="ellipse">
              <a:avLst/>
            </a:prstGeom>
            <a:gradFill rotWithShape="1">
              <a:gsLst>
                <a:gs pos="0">
                  <a:srgbClr val="ECECEC"/>
                </a:gs>
                <a:gs pos="100000">
                  <a:srgbClr val="B2B2B2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bg1"/>
              </a:solidFill>
              <a:round/>
              <a:headEnd/>
              <a:tailEnd/>
            </a:ln>
            <a:effectLst>
              <a:outerShdw dist="53882" dir="2700000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9" name="Oval 34"/>
            <p:cNvSpPr>
              <a:spLocks noChangeArrowheads="1"/>
            </p:cNvSpPr>
            <p:nvPr/>
          </p:nvSpPr>
          <p:spPr bwMode="auto">
            <a:xfrm>
              <a:off x="1985" y="3081"/>
              <a:ext cx="374" cy="26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902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20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TİTREŞİMİN İNSAN ÜZERİNE ETKİLERİ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543" y="1570831"/>
            <a:ext cx="328613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http://www.yapimagazin.com/MakeThumbnail.aspx?file=upload/content/20-22Bosch_GSH_5_Professional-WEB.jpg&amp;size=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7" t="5965" b="13518"/>
          <a:stretch>
            <a:fillRect/>
          </a:stretch>
        </p:blipFill>
        <p:spPr bwMode="auto">
          <a:xfrm>
            <a:off x="595423" y="3897091"/>
            <a:ext cx="3540793" cy="1844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612" y="3897959"/>
            <a:ext cx="3662403" cy="1843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83729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Freeform 13"/>
          <p:cNvSpPr>
            <a:spLocks/>
          </p:cNvSpPr>
          <p:nvPr/>
        </p:nvSpPr>
        <p:spPr bwMode="gray">
          <a:xfrm>
            <a:off x="3233493" y="3745743"/>
            <a:ext cx="1296987" cy="13001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3" y="154"/>
              </a:cxn>
              <a:cxn ang="0">
                <a:pos x="178" y="179"/>
              </a:cxn>
              <a:cxn ang="0">
                <a:pos x="178" y="0"/>
              </a:cxn>
              <a:cxn ang="0">
                <a:pos x="0" y="0"/>
              </a:cxn>
            </a:cxnLst>
            <a:rect l="0" t="0" r="r" b="b"/>
            <a:pathLst>
              <a:path w="178" h="179">
                <a:moveTo>
                  <a:pt x="0" y="0"/>
                </a:moveTo>
                <a:cubicBezTo>
                  <a:pt x="2" y="62"/>
                  <a:pt x="35" y="121"/>
                  <a:pt x="93" y="154"/>
                </a:cubicBezTo>
                <a:cubicBezTo>
                  <a:pt x="120" y="170"/>
                  <a:pt x="149" y="178"/>
                  <a:pt x="178" y="179"/>
                </a:cubicBezTo>
                <a:cubicBezTo>
                  <a:pt x="178" y="0"/>
                  <a:pt x="178" y="0"/>
                  <a:pt x="178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C0C0C0">
                  <a:gamma/>
                  <a:tint val="26275"/>
                  <a:invGamma/>
                </a:srgbClr>
              </a:gs>
              <a:gs pos="100000">
                <a:srgbClr val="C0C0C0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fi-FI">
              <a:solidFill>
                <a:srgbClr val="000000"/>
              </a:solidFill>
              <a:cs typeface="Arial"/>
            </a:endParaRPr>
          </a:p>
        </p:txBody>
      </p:sp>
      <p:sp>
        <p:nvSpPr>
          <p:cNvPr id="7" name="Freeform 14"/>
          <p:cNvSpPr>
            <a:spLocks/>
          </p:cNvSpPr>
          <p:nvPr/>
        </p:nvSpPr>
        <p:spPr bwMode="gray">
          <a:xfrm>
            <a:off x="4638430" y="2339218"/>
            <a:ext cx="1293813" cy="1301750"/>
          </a:xfrm>
          <a:custGeom>
            <a:avLst/>
            <a:gdLst/>
            <a:ahLst/>
            <a:cxnLst>
              <a:cxn ang="0">
                <a:pos x="178" y="179"/>
              </a:cxn>
              <a:cxn ang="0">
                <a:pos x="86" y="25"/>
              </a:cxn>
              <a:cxn ang="0">
                <a:pos x="0" y="0"/>
              </a:cxn>
              <a:cxn ang="0">
                <a:pos x="0" y="179"/>
              </a:cxn>
              <a:cxn ang="0">
                <a:pos x="178" y="179"/>
              </a:cxn>
            </a:cxnLst>
            <a:rect l="0" t="0" r="r" b="b"/>
            <a:pathLst>
              <a:path w="178" h="179">
                <a:moveTo>
                  <a:pt x="178" y="179"/>
                </a:moveTo>
                <a:cubicBezTo>
                  <a:pt x="176" y="117"/>
                  <a:pt x="143" y="58"/>
                  <a:pt x="86" y="25"/>
                </a:cubicBezTo>
                <a:cubicBezTo>
                  <a:pt x="58" y="9"/>
                  <a:pt x="29" y="1"/>
                  <a:pt x="0" y="0"/>
                </a:cubicBezTo>
                <a:cubicBezTo>
                  <a:pt x="0" y="179"/>
                  <a:pt x="0" y="179"/>
                  <a:pt x="0" y="179"/>
                </a:cubicBezTo>
                <a:lnTo>
                  <a:pt x="178" y="179"/>
                </a:lnTo>
                <a:close/>
              </a:path>
            </a:pathLst>
          </a:custGeom>
          <a:gradFill rotWithShape="1">
            <a:gsLst>
              <a:gs pos="0">
                <a:srgbClr val="C0C0C0">
                  <a:gamma/>
                  <a:tint val="26275"/>
                  <a:invGamma/>
                </a:srgbClr>
              </a:gs>
              <a:gs pos="100000">
                <a:srgbClr val="C0C0C0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fi-FI">
              <a:solidFill>
                <a:srgbClr val="000000"/>
              </a:solidFill>
              <a:cs typeface="Arial"/>
            </a:endParaRPr>
          </a:p>
        </p:txBody>
      </p:sp>
      <p:sp>
        <p:nvSpPr>
          <p:cNvPr id="8" name="Freeform 15"/>
          <p:cNvSpPr>
            <a:spLocks/>
          </p:cNvSpPr>
          <p:nvPr/>
        </p:nvSpPr>
        <p:spPr bwMode="gray">
          <a:xfrm>
            <a:off x="3233493" y="2339218"/>
            <a:ext cx="1296987" cy="1301750"/>
          </a:xfrm>
          <a:custGeom>
            <a:avLst/>
            <a:gdLst/>
            <a:ahLst/>
            <a:cxnLst>
              <a:cxn ang="0">
                <a:pos x="178" y="0"/>
              </a:cxn>
              <a:cxn ang="0">
                <a:pos x="24" y="93"/>
              </a:cxn>
              <a:cxn ang="0">
                <a:pos x="0" y="179"/>
              </a:cxn>
              <a:cxn ang="0">
                <a:pos x="178" y="179"/>
              </a:cxn>
              <a:cxn ang="0">
                <a:pos x="178" y="0"/>
              </a:cxn>
            </a:cxnLst>
            <a:rect l="0" t="0" r="r" b="b"/>
            <a:pathLst>
              <a:path w="178" h="179">
                <a:moveTo>
                  <a:pt x="178" y="0"/>
                </a:moveTo>
                <a:cubicBezTo>
                  <a:pt x="117" y="3"/>
                  <a:pt x="58" y="36"/>
                  <a:pt x="24" y="93"/>
                </a:cubicBezTo>
                <a:cubicBezTo>
                  <a:pt x="9" y="120"/>
                  <a:pt x="1" y="150"/>
                  <a:pt x="0" y="179"/>
                </a:cubicBezTo>
                <a:cubicBezTo>
                  <a:pt x="178" y="179"/>
                  <a:pt x="178" y="179"/>
                  <a:pt x="178" y="179"/>
                </a:cubicBezTo>
                <a:lnTo>
                  <a:pt x="178" y="0"/>
                </a:lnTo>
                <a:close/>
              </a:path>
            </a:pathLst>
          </a:custGeom>
          <a:gradFill rotWithShape="1">
            <a:gsLst>
              <a:gs pos="0">
                <a:srgbClr val="C0C0C0">
                  <a:gamma/>
                  <a:tint val="26275"/>
                  <a:invGamma/>
                </a:srgbClr>
              </a:gs>
              <a:gs pos="100000">
                <a:srgbClr val="C0C0C0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fi-FI">
              <a:solidFill>
                <a:srgbClr val="000000"/>
              </a:solidFill>
              <a:cs typeface="Arial"/>
            </a:endParaRPr>
          </a:p>
        </p:txBody>
      </p:sp>
      <p:sp>
        <p:nvSpPr>
          <p:cNvPr id="9" name="Freeform 16"/>
          <p:cNvSpPr>
            <a:spLocks/>
          </p:cNvSpPr>
          <p:nvPr/>
        </p:nvSpPr>
        <p:spPr bwMode="gray">
          <a:xfrm>
            <a:off x="4638430" y="3745743"/>
            <a:ext cx="1293813" cy="1300163"/>
          </a:xfrm>
          <a:custGeom>
            <a:avLst/>
            <a:gdLst/>
            <a:ahLst/>
            <a:cxnLst>
              <a:cxn ang="0">
                <a:pos x="0" y="179"/>
              </a:cxn>
              <a:cxn ang="0">
                <a:pos x="154" y="86"/>
              </a:cxn>
              <a:cxn ang="0">
                <a:pos x="178" y="0"/>
              </a:cxn>
              <a:cxn ang="0">
                <a:pos x="0" y="0"/>
              </a:cxn>
              <a:cxn ang="0">
                <a:pos x="0" y="179"/>
              </a:cxn>
            </a:cxnLst>
            <a:rect l="0" t="0" r="r" b="b"/>
            <a:pathLst>
              <a:path w="178" h="179">
                <a:moveTo>
                  <a:pt x="0" y="179"/>
                </a:moveTo>
                <a:cubicBezTo>
                  <a:pt x="61" y="177"/>
                  <a:pt x="120" y="144"/>
                  <a:pt x="154" y="86"/>
                </a:cubicBezTo>
                <a:cubicBezTo>
                  <a:pt x="169" y="59"/>
                  <a:pt x="177" y="29"/>
                  <a:pt x="178" y="0"/>
                </a:cubicBezTo>
                <a:cubicBezTo>
                  <a:pt x="0" y="0"/>
                  <a:pt x="0" y="0"/>
                  <a:pt x="0" y="0"/>
                </a:cubicBezTo>
                <a:lnTo>
                  <a:pt x="0" y="179"/>
                </a:lnTo>
                <a:close/>
              </a:path>
            </a:pathLst>
          </a:custGeom>
          <a:gradFill rotWithShape="1">
            <a:gsLst>
              <a:gs pos="0">
                <a:srgbClr val="C0C0C0">
                  <a:gamma/>
                  <a:tint val="26275"/>
                  <a:invGamma/>
                </a:srgbClr>
              </a:gs>
              <a:gs pos="100000">
                <a:srgbClr val="C0C0C0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fi-FI">
              <a:solidFill>
                <a:srgbClr val="000000"/>
              </a:solidFill>
              <a:cs typeface="Arial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gray">
          <a:xfrm>
            <a:off x="6203949" y="1685925"/>
            <a:ext cx="2592000" cy="5760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lIns="0" rIns="0"/>
          <a:lstStyle/>
          <a:p>
            <a:pPr algn="ctr" eaLnBrk="0" hangingPunct="0">
              <a:spcBef>
                <a:spcPct val="60000"/>
              </a:spcBef>
              <a:buClr>
                <a:srgbClr val="FEA501"/>
              </a:buClr>
              <a:buFont typeface="Wingdings" pitchFamily="2" charset="2"/>
              <a:buNone/>
            </a:pPr>
            <a:r>
              <a:rPr lang="tr-TR" sz="1600" i="1" noProof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Kömür ve madencilikte kullanılan pnömatik </a:t>
            </a:r>
            <a:r>
              <a:rPr lang="tr-TR" sz="1600" i="1" noProof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çekiçler </a:t>
            </a:r>
            <a:endParaRPr lang="tr-TR" sz="1600" i="1" noProof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gray">
          <a:xfrm>
            <a:off x="6288086" y="5035550"/>
            <a:ext cx="2592000" cy="5760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lIns="0" rIns="0"/>
          <a:lstStyle/>
          <a:p>
            <a:pPr algn="ctr" eaLnBrk="0" hangingPunct="0">
              <a:spcBef>
                <a:spcPct val="60000"/>
              </a:spcBef>
              <a:buClr>
                <a:srgbClr val="FEA501"/>
              </a:buClr>
              <a:buFont typeface="Wingdings" pitchFamily="2" charset="2"/>
              <a:buNone/>
            </a:pPr>
            <a:r>
              <a:rPr lang="tr-TR" sz="1600" i="1" noProof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Parlatma ve rendelemede kullanılan </a:t>
            </a:r>
            <a:r>
              <a:rPr lang="tr-TR" sz="1600" i="1" noProof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makineler</a:t>
            </a:r>
            <a:endParaRPr lang="tr-TR" sz="1600" i="1" noProof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gray">
          <a:xfrm>
            <a:off x="288362" y="1749425"/>
            <a:ext cx="2592000" cy="5760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lIns="0" rIns="0"/>
          <a:lstStyle/>
          <a:p>
            <a:pPr algn="ctr" eaLnBrk="0" hangingPunct="0">
              <a:spcBef>
                <a:spcPct val="60000"/>
              </a:spcBef>
              <a:buClr>
                <a:srgbClr val="FEA501"/>
              </a:buClr>
              <a:buFont typeface="Wingdings" pitchFamily="2" charset="2"/>
              <a:buNone/>
            </a:pPr>
            <a:r>
              <a:rPr lang="tr-TR" sz="1600" i="1" noProof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Taş kırma işlerinde kullanılan  makineler</a:t>
            </a:r>
            <a:endParaRPr lang="tr-TR" sz="1600" i="1" noProof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gray">
          <a:xfrm>
            <a:off x="296332" y="5073650"/>
            <a:ext cx="2592000" cy="5760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lIns="0" rIns="0"/>
          <a:lstStyle/>
          <a:p>
            <a:pPr algn="ctr" eaLnBrk="0" hangingPunct="0">
              <a:spcBef>
                <a:spcPct val="60000"/>
              </a:spcBef>
              <a:buClr>
                <a:srgbClr val="FEA501"/>
              </a:buClr>
              <a:buFont typeface="Wingdings" pitchFamily="2" charset="2"/>
              <a:buNone/>
            </a:pPr>
            <a:r>
              <a:rPr lang="tr-TR" sz="1600" i="1" noProof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Ormancılıkta kullanılan taşınabilir </a:t>
            </a:r>
            <a:r>
              <a:rPr lang="tr-TR" sz="1600" i="1" noProof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testereler </a:t>
            </a:r>
            <a:endParaRPr lang="tr-TR" sz="1600" i="1" noProof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Freeform 9"/>
          <p:cNvSpPr>
            <a:spLocks/>
          </p:cNvSpPr>
          <p:nvPr/>
        </p:nvSpPr>
        <p:spPr bwMode="gray">
          <a:xfrm>
            <a:off x="2454030" y="3745743"/>
            <a:ext cx="2076450" cy="2079625"/>
          </a:xfrm>
          <a:custGeom>
            <a:avLst/>
            <a:gdLst/>
            <a:ahLst/>
            <a:cxnLst>
              <a:cxn ang="0">
                <a:pos x="193" y="165"/>
              </a:cxn>
              <a:cxn ang="0">
                <a:pos x="94" y="0"/>
              </a:cxn>
              <a:cxn ang="0">
                <a:pos x="0" y="0"/>
              </a:cxn>
              <a:cxn ang="0">
                <a:pos x="285" y="286"/>
              </a:cxn>
              <a:cxn ang="0">
                <a:pos x="285" y="192"/>
              </a:cxn>
              <a:cxn ang="0">
                <a:pos x="193" y="165"/>
              </a:cxn>
            </a:cxnLst>
            <a:rect l="0" t="0" r="r" b="b"/>
            <a:pathLst>
              <a:path w="285" h="286">
                <a:moveTo>
                  <a:pt x="193" y="165"/>
                </a:moveTo>
                <a:cubicBezTo>
                  <a:pt x="132" y="130"/>
                  <a:pt x="97" y="66"/>
                  <a:pt x="94" y="0"/>
                </a:cubicBezTo>
                <a:cubicBezTo>
                  <a:pt x="0" y="0"/>
                  <a:pt x="0" y="0"/>
                  <a:pt x="0" y="0"/>
                </a:cubicBezTo>
                <a:cubicBezTo>
                  <a:pt x="3" y="156"/>
                  <a:pt x="129" y="282"/>
                  <a:pt x="285" y="286"/>
                </a:cubicBezTo>
                <a:cubicBezTo>
                  <a:pt x="285" y="192"/>
                  <a:pt x="285" y="192"/>
                  <a:pt x="285" y="192"/>
                </a:cubicBezTo>
                <a:cubicBezTo>
                  <a:pt x="254" y="190"/>
                  <a:pt x="222" y="182"/>
                  <a:pt x="193" y="165"/>
                </a:cubicBezTo>
                <a:close/>
              </a:path>
            </a:pathLst>
          </a:custGeom>
          <a:solidFill>
            <a:schemeClr val="accent2"/>
          </a:solidFill>
          <a:ln w="190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endParaRPr lang="fi-FI">
              <a:solidFill>
                <a:srgbClr val="000000"/>
              </a:solidFill>
              <a:cs typeface="Arial"/>
            </a:endParaRPr>
          </a:p>
        </p:txBody>
      </p:sp>
      <p:sp>
        <p:nvSpPr>
          <p:cNvPr id="16" name="Freeform 10"/>
          <p:cNvSpPr>
            <a:spLocks/>
          </p:cNvSpPr>
          <p:nvPr/>
        </p:nvSpPr>
        <p:spPr bwMode="gray">
          <a:xfrm>
            <a:off x="2454030" y="1567693"/>
            <a:ext cx="2076450" cy="2073275"/>
          </a:xfrm>
          <a:custGeom>
            <a:avLst/>
            <a:gdLst/>
            <a:ahLst/>
            <a:cxnLst>
              <a:cxn ang="0">
                <a:pos x="121" y="193"/>
              </a:cxn>
              <a:cxn ang="0">
                <a:pos x="285" y="94"/>
              </a:cxn>
              <a:cxn ang="0">
                <a:pos x="285" y="0"/>
              </a:cxn>
              <a:cxn ang="0">
                <a:pos x="0" y="285"/>
              </a:cxn>
              <a:cxn ang="0">
                <a:pos x="94" y="285"/>
              </a:cxn>
              <a:cxn ang="0">
                <a:pos x="121" y="193"/>
              </a:cxn>
            </a:cxnLst>
            <a:rect l="0" t="0" r="r" b="b"/>
            <a:pathLst>
              <a:path w="285" h="285">
                <a:moveTo>
                  <a:pt x="121" y="193"/>
                </a:moveTo>
                <a:cubicBezTo>
                  <a:pt x="156" y="132"/>
                  <a:pt x="219" y="96"/>
                  <a:pt x="285" y="94"/>
                </a:cubicBezTo>
                <a:cubicBezTo>
                  <a:pt x="285" y="0"/>
                  <a:pt x="285" y="0"/>
                  <a:pt x="285" y="0"/>
                </a:cubicBezTo>
                <a:cubicBezTo>
                  <a:pt x="129" y="3"/>
                  <a:pt x="4" y="129"/>
                  <a:pt x="0" y="285"/>
                </a:cubicBezTo>
                <a:cubicBezTo>
                  <a:pt x="94" y="285"/>
                  <a:pt x="94" y="285"/>
                  <a:pt x="94" y="285"/>
                </a:cubicBezTo>
                <a:cubicBezTo>
                  <a:pt x="95" y="253"/>
                  <a:pt x="104" y="222"/>
                  <a:pt x="121" y="193"/>
                </a:cubicBezTo>
                <a:close/>
              </a:path>
            </a:pathLst>
          </a:custGeom>
          <a:solidFill>
            <a:schemeClr val="accent2"/>
          </a:solidFill>
          <a:ln w="190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endParaRPr lang="fi-FI">
              <a:solidFill>
                <a:srgbClr val="000000"/>
              </a:solidFill>
              <a:cs typeface="Arial"/>
            </a:endParaRPr>
          </a:p>
        </p:txBody>
      </p:sp>
      <p:sp>
        <p:nvSpPr>
          <p:cNvPr id="17" name="Freeform 11"/>
          <p:cNvSpPr>
            <a:spLocks/>
          </p:cNvSpPr>
          <p:nvPr/>
        </p:nvSpPr>
        <p:spPr bwMode="gray">
          <a:xfrm>
            <a:off x="4638430" y="1567693"/>
            <a:ext cx="2073275" cy="2073275"/>
          </a:xfrm>
          <a:custGeom>
            <a:avLst/>
            <a:gdLst/>
            <a:ahLst/>
            <a:cxnLst>
              <a:cxn ang="0">
                <a:pos x="92" y="120"/>
              </a:cxn>
              <a:cxn ang="0">
                <a:pos x="191" y="285"/>
              </a:cxn>
              <a:cxn ang="0">
                <a:pos x="285" y="285"/>
              </a:cxn>
              <a:cxn ang="0">
                <a:pos x="0" y="0"/>
              </a:cxn>
              <a:cxn ang="0">
                <a:pos x="0" y="94"/>
              </a:cxn>
              <a:cxn ang="0">
                <a:pos x="92" y="120"/>
              </a:cxn>
            </a:cxnLst>
            <a:rect l="0" t="0" r="r" b="b"/>
            <a:pathLst>
              <a:path w="285" h="285">
                <a:moveTo>
                  <a:pt x="92" y="120"/>
                </a:moveTo>
                <a:cubicBezTo>
                  <a:pt x="153" y="156"/>
                  <a:pt x="188" y="219"/>
                  <a:pt x="191" y="285"/>
                </a:cubicBezTo>
                <a:cubicBezTo>
                  <a:pt x="285" y="285"/>
                  <a:pt x="285" y="285"/>
                  <a:pt x="285" y="285"/>
                </a:cubicBezTo>
                <a:cubicBezTo>
                  <a:pt x="281" y="129"/>
                  <a:pt x="156" y="3"/>
                  <a:pt x="0" y="0"/>
                </a:cubicBezTo>
                <a:cubicBezTo>
                  <a:pt x="0" y="94"/>
                  <a:pt x="0" y="94"/>
                  <a:pt x="0" y="94"/>
                </a:cubicBezTo>
                <a:cubicBezTo>
                  <a:pt x="31" y="95"/>
                  <a:pt x="63" y="104"/>
                  <a:pt x="92" y="120"/>
                </a:cubicBezTo>
                <a:close/>
              </a:path>
            </a:pathLst>
          </a:custGeom>
          <a:solidFill>
            <a:schemeClr val="accent2"/>
          </a:solidFill>
          <a:ln w="190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endParaRPr lang="fi-FI">
              <a:solidFill>
                <a:srgbClr val="000000"/>
              </a:solidFill>
              <a:cs typeface="Arial"/>
            </a:endParaRPr>
          </a:p>
        </p:txBody>
      </p:sp>
      <p:sp>
        <p:nvSpPr>
          <p:cNvPr id="18" name="Freeform 12"/>
          <p:cNvSpPr>
            <a:spLocks/>
          </p:cNvSpPr>
          <p:nvPr/>
        </p:nvSpPr>
        <p:spPr bwMode="gray">
          <a:xfrm>
            <a:off x="4638430" y="3745743"/>
            <a:ext cx="2073275" cy="2079625"/>
          </a:xfrm>
          <a:custGeom>
            <a:avLst/>
            <a:gdLst/>
            <a:ahLst/>
            <a:cxnLst>
              <a:cxn ang="0">
                <a:pos x="164" y="92"/>
              </a:cxn>
              <a:cxn ang="0">
                <a:pos x="0" y="191"/>
              </a:cxn>
              <a:cxn ang="0">
                <a:pos x="0" y="286"/>
              </a:cxn>
              <a:cxn ang="0">
                <a:pos x="285" y="0"/>
              </a:cxn>
              <a:cxn ang="0">
                <a:pos x="191" y="0"/>
              </a:cxn>
              <a:cxn ang="0">
                <a:pos x="164" y="92"/>
              </a:cxn>
            </a:cxnLst>
            <a:rect l="0" t="0" r="r" b="b"/>
            <a:pathLst>
              <a:path w="285" h="286">
                <a:moveTo>
                  <a:pt x="164" y="92"/>
                </a:moveTo>
                <a:cubicBezTo>
                  <a:pt x="129" y="154"/>
                  <a:pt x="66" y="189"/>
                  <a:pt x="0" y="191"/>
                </a:cubicBezTo>
                <a:cubicBezTo>
                  <a:pt x="0" y="286"/>
                  <a:pt x="0" y="286"/>
                  <a:pt x="0" y="286"/>
                </a:cubicBezTo>
                <a:cubicBezTo>
                  <a:pt x="156" y="282"/>
                  <a:pt x="282" y="156"/>
                  <a:pt x="285" y="0"/>
                </a:cubicBezTo>
                <a:cubicBezTo>
                  <a:pt x="191" y="0"/>
                  <a:pt x="191" y="0"/>
                  <a:pt x="191" y="0"/>
                </a:cubicBezTo>
                <a:cubicBezTo>
                  <a:pt x="190" y="32"/>
                  <a:pt x="181" y="63"/>
                  <a:pt x="164" y="92"/>
                </a:cubicBezTo>
                <a:close/>
              </a:path>
            </a:pathLst>
          </a:custGeom>
          <a:solidFill>
            <a:schemeClr val="accent2"/>
          </a:solidFill>
          <a:ln w="190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endParaRPr lang="fi-FI">
              <a:solidFill>
                <a:srgbClr val="000000"/>
              </a:solidFill>
              <a:cs typeface="Arial"/>
            </a:endParaRPr>
          </a:p>
        </p:txBody>
      </p:sp>
      <p:sp>
        <p:nvSpPr>
          <p:cNvPr id="19" name="WordArt 18"/>
          <p:cNvSpPr>
            <a:spLocks noChangeArrowheads="1" noChangeShapeType="1" noTextEdit="1"/>
          </p:cNvSpPr>
          <p:nvPr/>
        </p:nvSpPr>
        <p:spPr bwMode="gray">
          <a:xfrm rot="18949315">
            <a:off x="2819400" y="2217738"/>
            <a:ext cx="2076450" cy="12763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753700"/>
              </a:avLst>
            </a:prstTxWarp>
          </a:bodyPr>
          <a:lstStyle/>
          <a:p>
            <a:pPr algn="ctr"/>
            <a:r>
              <a:rPr lang="tr-TR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Taş Kırma </a:t>
            </a:r>
            <a:r>
              <a:rPr lang="tr-TR" sz="36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Mak</a:t>
            </a:r>
            <a:endParaRPr lang="tr-TR" sz="3600" kern="10" dirty="0">
              <a:ln w="9525">
                <a:noFill/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0" name="WordArt 19"/>
          <p:cNvSpPr>
            <a:spLocks noChangeArrowheads="1" noChangeShapeType="1" noTextEdit="1"/>
          </p:cNvSpPr>
          <p:nvPr/>
        </p:nvSpPr>
        <p:spPr bwMode="gray">
          <a:xfrm rot="7894123" flipH="1" flipV="1">
            <a:off x="4484688" y="4060825"/>
            <a:ext cx="2051050" cy="1038225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1650898"/>
              </a:avLst>
            </a:prstTxWarp>
          </a:bodyPr>
          <a:lstStyle/>
          <a:p>
            <a:pPr algn="ctr"/>
            <a:r>
              <a:rPr lang="tr-TR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Rende Makinesi</a:t>
            </a:r>
            <a:endParaRPr lang="tr-TR" sz="3600" kern="10" dirty="0">
              <a:ln w="9525">
                <a:noFill/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1" name="WordArt 20"/>
          <p:cNvSpPr>
            <a:spLocks noChangeArrowheads="1" noChangeShapeType="1" noTextEdit="1"/>
          </p:cNvSpPr>
          <p:nvPr/>
        </p:nvSpPr>
        <p:spPr bwMode="gray">
          <a:xfrm rot="13524425" flipH="1" flipV="1">
            <a:off x="2645570" y="4047331"/>
            <a:ext cx="2049462" cy="1038225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1651989"/>
              </a:avLst>
            </a:prstTxWarp>
          </a:bodyPr>
          <a:lstStyle/>
          <a:p>
            <a:pPr algn="ctr"/>
            <a:r>
              <a:rPr lang="tr-TR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Taşınır Testere</a:t>
            </a:r>
            <a:endParaRPr lang="tr-TR" sz="3600" kern="10" dirty="0">
              <a:ln w="9525">
                <a:noFill/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2" name="WordArt 18"/>
          <p:cNvSpPr>
            <a:spLocks noChangeArrowheads="1" noChangeShapeType="1" noTextEdit="1"/>
          </p:cNvSpPr>
          <p:nvPr/>
        </p:nvSpPr>
        <p:spPr bwMode="gray">
          <a:xfrm rot="2749315">
            <a:off x="4321175" y="2290763"/>
            <a:ext cx="2076450" cy="12763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753700"/>
              </a:avLst>
            </a:prstTxWarp>
          </a:bodyPr>
          <a:lstStyle/>
          <a:p>
            <a:pPr algn="ctr"/>
            <a:r>
              <a:rPr lang="tr-TR" sz="36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Pnömatik</a:t>
            </a:r>
            <a:r>
              <a:rPr lang="tr-TR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 Çekiç</a:t>
            </a:r>
            <a:endParaRPr lang="tr-TR" sz="3600" kern="10" dirty="0">
              <a:ln w="9525">
                <a:noFill/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pic>
        <p:nvPicPr>
          <p:cNvPr id="23" name="Picture 2" descr="D:\DOKTOR\9-ISTUZMAN\1-EĞİTİM KURUMU\1. İstanbuluzman\ZZResim\Resim-İkon\pneumatic_sand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746" y="3822519"/>
            <a:ext cx="987354" cy="98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D:\DOKTOR\9-ISTUZMAN\1-EĞİTİM KURUMU\1. İstanbuluzman\ZZResim\Resim-İkon\machin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154" y="2556705"/>
            <a:ext cx="949124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31" y="3926456"/>
            <a:ext cx="888413" cy="883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Resim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83" y="2604330"/>
            <a:ext cx="972584" cy="1082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EL-KOL TİTREŞİM KAYNAKLARI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729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EL-KOL TİTREŞİMİ-VİBRASYONU* </a:t>
            </a: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El-Kol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titreşiminde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1-1000 Hz frekanslar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hissedilir.</a:t>
            </a:r>
          </a:p>
          <a:p>
            <a:pPr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8 Saatlik çalışma süresi için titreşimin günlük</a:t>
            </a:r>
          </a:p>
          <a:p>
            <a:pPr marL="504000" lvl="3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q"/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Maruziyet sınır değeri 5 m/s²</a:t>
            </a:r>
          </a:p>
          <a:p>
            <a:pPr marL="504000" lvl="3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q"/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Maruziyet etkin değeri 2,5 m/s²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EL-KOL TİTREŞİMİNDE MARUZİYET</a:t>
            </a:r>
            <a:endParaRPr lang="en-GB" sz="3200" b="1" dirty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2663361" y="5451679"/>
            <a:ext cx="6162416" cy="663371"/>
            <a:chOff x="2644311" y="5451679"/>
            <a:chExt cx="6162416" cy="663371"/>
          </a:xfrm>
        </p:grpSpPr>
        <p:grpSp>
          <p:nvGrpSpPr>
            <p:cNvPr id="20" name="Group 51"/>
            <p:cNvGrpSpPr>
              <a:grpSpLocks/>
            </p:cNvGrpSpPr>
            <p:nvPr/>
          </p:nvGrpSpPr>
          <p:grpSpPr bwMode="auto">
            <a:xfrm>
              <a:off x="2644311" y="5451679"/>
              <a:ext cx="648968" cy="663371"/>
              <a:chOff x="1868" y="1082"/>
              <a:chExt cx="1942" cy="1942"/>
            </a:xfrm>
          </p:grpSpPr>
          <p:sp>
            <p:nvSpPr>
              <p:cNvPr id="22" name="Freeform 52"/>
              <p:cNvSpPr>
                <a:spLocks noChangeAspect="1"/>
              </p:cNvSpPr>
              <p:nvPr/>
            </p:nvSpPr>
            <p:spPr bwMode="gray">
              <a:xfrm>
                <a:off x="1868" y="1082"/>
                <a:ext cx="1942" cy="1942"/>
              </a:xfrm>
              <a:custGeom>
                <a:avLst/>
                <a:gdLst>
                  <a:gd name="T0" fmla="*/ 1849 w 1675"/>
                  <a:gd name="T1" fmla="*/ 6343 h 1675"/>
                  <a:gd name="T2" fmla="*/ 0 w 1675"/>
                  <a:gd name="T3" fmla="*/ 4480 h 1675"/>
                  <a:gd name="T4" fmla="*/ 0 w 1675"/>
                  <a:gd name="T5" fmla="*/ 1849 h 1675"/>
                  <a:gd name="T6" fmla="*/ 1849 w 1675"/>
                  <a:gd name="T7" fmla="*/ 0 h 1675"/>
                  <a:gd name="T8" fmla="*/ 4481 w 1675"/>
                  <a:gd name="T9" fmla="*/ 0 h 1675"/>
                  <a:gd name="T10" fmla="*/ 6343 w 1675"/>
                  <a:gd name="T11" fmla="*/ 1849 h 1675"/>
                  <a:gd name="T12" fmla="*/ 6343 w 1675"/>
                  <a:gd name="T13" fmla="*/ 4480 h 1675"/>
                  <a:gd name="T14" fmla="*/ 4481 w 1675"/>
                  <a:gd name="T15" fmla="*/ 6343 h 1675"/>
                  <a:gd name="T16" fmla="*/ 1849 w 1675"/>
                  <a:gd name="T17" fmla="*/ 6343 h 16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75"/>
                  <a:gd name="T28" fmla="*/ 0 h 1675"/>
                  <a:gd name="T29" fmla="*/ 1675 w 1675"/>
                  <a:gd name="T30" fmla="*/ 1675 h 16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75" h="1675">
                    <a:moveTo>
                      <a:pt x="489" y="1675"/>
                    </a:moveTo>
                    <a:lnTo>
                      <a:pt x="0" y="1183"/>
                    </a:lnTo>
                    <a:lnTo>
                      <a:pt x="0" y="489"/>
                    </a:lnTo>
                    <a:lnTo>
                      <a:pt x="489" y="0"/>
                    </a:lnTo>
                    <a:lnTo>
                      <a:pt x="1184" y="0"/>
                    </a:lnTo>
                    <a:lnTo>
                      <a:pt x="1675" y="489"/>
                    </a:lnTo>
                    <a:lnTo>
                      <a:pt x="1675" y="1183"/>
                    </a:lnTo>
                    <a:lnTo>
                      <a:pt x="1184" y="1675"/>
                    </a:lnTo>
                    <a:lnTo>
                      <a:pt x="489" y="167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4" name="Freeform 53"/>
              <p:cNvSpPr>
                <a:spLocks noChangeAspect="1"/>
              </p:cNvSpPr>
              <p:nvPr/>
            </p:nvSpPr>
            <p:spPr bwMode="gray">
              <a:xfrm>
                <a:off x="1914" y="1128"/>
                <a:ext cx="1850" cy="1850"/>
              </a:xfrm>
              <a:custGeom>
                <a:avLst/>
                <a:gdLst>
                  <a:gd name="T0" fmla="*/ 1780 w 1595"/>
                  <a:gd name="T1" fmla="*/ 6060 h 1595"/>
                  <a:gd name="T2" fmla="*/ 0 w 1595"/>
                  <a:gd name="T3" fmla="*/ 4281 h 1595"/>
                  <a:gd name="T4" fmla="*/ 0 w 1595"/>
                  <a:gd name="T5" fmla="*/ 1780 h 1595"/>
                  <a:gd name="T6" fmla="*/ 1780 w 1595"/>
                  <a:gd name="T7" fmla="*/ 0 h 1595"/>
                  <a:gd name="T8" fmla="*/ 4281 w 1595"/>
                  <a:gd name="T9" fmla="*/ 0 h 1595"/>
                  <a:gd name="T10" fmla="*/ 6060 w 1595"/>
                  <a:gd name="T11" fmla="*/ 1780 h 1595"/>
                  <a:gd name="T12" fmla="*/ 6060 w 1595"/>
                  <a:gd name="T13" fmla="*/ 4281 h 1595"/>
                  <a:gd name="T14" fmla="*/ 4281 w 1595"/>
                  <a:gd name="T15" fmla="*/ 6060 h 1595"/>
                  <a:gd name="T16" fmla="*/ 1780 w 1595"/>
                  <a:gd name="T17" fmla="*/ 6060 h 1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95"/>
                  <a:gd name="T28" fmla="*/ 0 h 1595"/>
                  <a:gd name="T29" fmla="*/ 1595 w 1595"/>
                  <a:gd name="T30" fmla="*/ 1595 h 15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95" h="1595">
                    <a:moveTo>
                      <a:pt x="468" y="1595"/>
                    </a:moveTo>
                    <a:lnTo>
                      <a:pt x="0" y="1127"/>
                    </a:lnTo>
                    <a:lnTo>
                      <a:pt x="0" y="468"/>
                    </a:lnTo>
                    <a:lnTo>
                      <a:pt x="468" y="0"/>
                    </a:lnTo>
                    <a:lnTo>
                      <a:pt x="1127" y="0"/>
                    </a:lnTo>
                    <a:lnTo>
                      <a:pt x="1595" y="468"/>
                    </a:lnTo>
                    <a:lnTo>
                      <a:pt x="1595" y="1127"/>
                    </a:lnTo>
                    <a:lnTo>
                      <a:pt x="1127" y="1595"/>
                    </a:lnTo>
                    <a:lnTo>
                      <a:pt x="468" y="159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60000"/>
                  </a:gs>
                  <a:gs pos="100000">
                    <a:srgbClr val="8A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6" name="Freeform 54"/>
              <p:cNvSpPr>
                <a:spLocks noChangeAspect="1"/>
              </p:cNvSpPr>
              <p:nvPr/>
            </p:nvSpPr>
            <p:spPr bwMode="gray">
              <a:xfrm>
                <a:off x="2434" y="1717"/>
                <a:ext cx="334" cy="642"/>
              </a:xfrm>
              <a:custGeom>
                <a:avLst/>
                <a:gdLst>
                  <a:gd name="T0" fmla="*/ 411 w 288"/>
                  <a:gd name="T1" fmla="*/ 2119 h 553"/>
                  <a:gd name="T2" fmla="*/ 411 w 288"/>
                  <a:gd name="T3" fmla="*/ 283 h 553"/>
                  <a:gd name="T4" fmla="*/ 0 w 288"/>
                  <a:gd name="T5" fmla="*/ 283 h 553"/>
                  <a:gd name="T6" fmla="*/ 0 w 288"/>
                  <a:gd name="T7" fmla="*/ 0 h 553"/>
                  <a:gd name="T8" fmla="*/ 1092 w 288"/>
                  <a:gd name="T9" fmla="*/ 0 h 553"/>
                  <a:gd name="T10" fmla="*/ 1092 w 288"/>
                  <a:gd name="T11" fmla="*/ 283 h 553"/>
                  <a:gd name="T12" fmla="*/ 691 w 288"/>
                  <a:gd name="T13" fmla="*/ 283 h 553"/>
                  <a:gd name="T14" fmla="*/ 691 w 288"/>
                  <a:gd name="T15" fmla="*/ 2119 h 553"/>
                  <a:gd name="T16" fmla="*/ 411 w 288"/>
                  <a:gd name="T17" fmla="*/ 2119 h 5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553"/>
                  <a:gd name="T29" fmla="*/ 288 w 288"/>
                  <a:gd name="T30" fmla="*/ 553 h 5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553">
                    <a:moveTo>
                      <a:pt x="109" y="553"/>
                    </a:moveTo>
                    <a:lnTo>
                      <a:pt x="109" y="73"/>
                    </a:lnTo>
                    <a:lnTo>
                      <a:pt x="0" y="73"/>
                    </a:lnTo>
                    <a:lnTo>
                      <a:pt x="0" y="0"/>
                    </a:lnTo>
                    <a:lnTo>
                      <a:pt x="288" y="0"/>
                    </a:lnTo>
                    <a:lnTo>
                      <a:pt x="288" y="73"/>
                    </a:lnTo>
                    <a:lnTo>
                      <a:pt x="182" y="73"/>
                    </a:lnTo>
                    <a:lnTo>
                      <a:pt x="182" y="553"/>
                    </a:lnTo>
                    <a:lnTo>
                      <a:pt x="109" y="553"/>
                    </a:ln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7" name="Freeform 55"/>
              <p:cNvSpPr>
                <a:spLocks noChangeAspect="1"/>
              </p:cNvSpPr>
              <p:nvPr/>
            </p:nvSpPr>
            <p:spPr bwMode="gray">
              <a:xfrm>
                <a:off x="2007" y="1709"/>
                <a:ext cx="384" cy="657"/>
              </a:xfrm>
              <a:custGeom>
                <a:avLst/>
                <a:gdLst>
                  <a:gd name="T0" fmla="*/ 897156 w 140"/>
                  <a:gd name="T1" fmla="*/ 510544 h 240"/>
                  <a:gd name="T2" fmla="*/ 1194761 w 140"/>
                  <a:gd name="T3" fmla="*/ 510544 h 240"/>
                  <a:gd name="T4" fmla="*/ 650611 w 140"/>
                  <a:gd name="T5" fmla="*/ 0 h 240"/>
                  <a:gd name="T6" fmla="*/ 150720 w 140"/>
                  <a:gd name="T7" fmla="*/ 510544 h 240"/>
                  <a:gd name="T8" fmla="*/ 737091 w 140"/>
                  <a:gd name="T9" fmla="*/ 1147601 h 240"/>
                  <a:gd name="T10" fmla="*/ 897156 w 140"/>
                  <a:gd name="T11" fmla="*/ 1485234 h 240"/>
                  <a:gd name="T12" fmla="*/ 605170 w 140"/>
                  <a:gd name="T13" fmla="*/ 1788256 h 240"/>
                  <a:gd name="T14" fmla="*/ 317639 w 140"/>
                  <a:gd name="T15" fmla="*/ 1441415 h 240"/>
                  <a:gd name="T16" fmla="*/ 51566 w 140"/>
                  <a:gd name="T17" fmla="*/ 1441415 h 240"/>
                  <a:gd name="T18" fmla="*/ 599100 w 140"/>
                  <a:gd name="T19" fmla="*/ 2072649 h 240"/>
                  <a:gd name="T20" fmla="*/ 1178625 w 140"/>
                  <a:gd name="T21" fmla="*/ 1459572 h 240"/>
                  <a:gd name="T22" fmla="*/ 790642 w 140"/>
                  <a:gd name="T23" fmla="*/ 854776 h 240"/>
                  <a:gd name="T24" fmla="*/ 439035 w 140"/>
                  <a:gd name="T25" fmla="*/ 510544 h 240"/>
                  <a:gd name="T26" fmla="*/ 650611 w 140"/>
                  <a:gd name="T27" fmla="*/ 268560 h 240"/>
                  <a:gd name="T28" fmla="*/ 897156 w 140"/>
                  <a:gd name="T29" fmla="*/ 510544 h 2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0"/>
                  <a:gd name="T46" fmla="*/ 0 h 240"/>
                  <a:gd name="T47" fmla="*/ 140 w 140"/>
                  <a:gd name="T48" fmla="*/ 240 h 2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0" h="240">
                    <a:moveTo>
                      <a:pt x="102" y="59"/>
                    </a:moveTo>
                    <a:cubicBezTo>
                      <a:pt x="136" y="59"/>
                      <a:pt x="136" y="59"/>
                      <a:pt x="136" y="59"/>
                    </a:cubicBezTo>
                    <a:cubicBezTo>
                      <a:pt x="136" y="59"/>
                      <a:pt x="137" y="0"/>
                      <a:pt x="74" y="0"/>
                    </a:cubicBezTo>
                    <a:cubicBezTo>
                      <a:pt x="11" y="0"/>
                      <a:pt x="17" y="59"/>
                      <a:pt x="17" y="59"/>
                    </a:cubicBezTo>
                    <a:cubicBezTo>
                      <a:pt x="17" y="107"/>
                      <a:pt x="57" y="108"/>
                      <a:pt x="84" y="133"/>
                    </a:cubicBezTo>
                    <a:cubicBezTo>
                      <a:pt x="91" y="139"/>
                      <a:pt x="102" y="146"/>
                      <a:pt x="102" y="172"/>
                    </a:cubicBezTo>
                    <a:cubicBezTo>
                      <a:pt x="103" y="198"/>
                      <a:pt x="84" y="207"/>
                      <a:pt x="69" y="207"/>
                    </a:cubicBezTo>
                    <a:cubicBezTo>
                      <a:pt x="54" y="207"/>
                      <a:pt x="36" y="200"/>
                      <a:pt x="36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7"/>
                      <a:pt x="0" y="240"/>
                      <a:pt x="68" y="240"/>
                    </a:cubicBezTo>
                    <a:cubicBezTo>
                      <a:pt x="136" y="240"/>
                      <a:pt x="134" y="181"/>
                      <a:pt x="134" y="169"/>
                    </a:cubicBezTo>
                    <a:cubicBezTo>
                      <a:pt x="134" y="158"/>
                      <a:pt x="140" y="130"/>
                      <a:pt x="90" y="99"/>
                    </a:cubicBezTo>
                    <a:cubicBezTo>
                      <a:pt x="66" y="85"/>
                      <a:pt x="50" y="77"/>
                      <a:pt x="50" y="59"/>
                    </a:cubicBezTo>
                    <a:cubicBezTo>
                      <a:pt x="50" y="42"/>
                      <a:pt x="62" y="31"/>
                      <a:pt x="74" y="31"/>
                    </a:cubicBezTo>
                    <a:cubicBezTo>
                      <a:pt x="86" y="31"/>
                      <a:pt x="102" y="36"/>
                      <a:pt x="102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8" name="Freeform 56"/>
              <p:cNvSpPr>
                <a:spLocks noChangeAspect="1" noEditPoints="1"/>
              </p:cNvSpPr>
              <p:nvPr/>
            </p:nvSpPr>
            <p:spPr bwMode="gray">
              <a:xfrm>
                <a:off x="3312" y="1720"/>
                <a:ext cx="347" cy="657"/>
              </a:xfrm>
              <a:custGeom>
                <a:avLst/>
                <a:gdLst>
                  <a:gd name="T0" fmla="*/ 1200058 w 124"/>
                  <a:gd name="T1" fmla="*/ 251811 h 234"/>
                  <a:gd name="T2" fmla="*/ 959489 w 124"/>
                  <a:gd name="T3" fmla="*/ 30390 h 234"/>
                  <a:gd name="T4" fmla="*/ 549827 w 124"/>
                  <a:gd name="T5" fmla="*/ 0 h 234"/>
                  <a:gd name="T6" fmla="*/ 0 w 124"/>
                  <a:gd name="T7" fmla="*/ 0 h 234"/>
                  <a:gd name="T8" fmla="*/ 0 w 124"/>
                  <a:gd name="T9" fmla="*/ 2537646 h 234"/>
                  <a:gd name="T10" fmla="*/ 345259 w 124"/>
                  <a:gd name="T11" fmla="*/ 2537646 h 234"/>
                  <a:gd name="T12" fmla="*/ 345259 w 124"/>
                  <a:gd name="T13" fmla="*/ 1386438 h 234"/>
                  <a:gd name="T14" fmla="*/ 568537 w 124"/>
                  <a:gd name="T15" fmla="*/ 1386438 h 234"/>
                  <a:gd name="T16" fmla="*/ 924470 w 124"/>
                  <a:gd name="T17" fmla="*/ 1356048 h 234"/>
                  <a:gd name="T18" fmla="*/ 1106046 w 124"/>
                  <a:gd name="T19" fmla="*/ 1258528 h 234"/>
                  <a:gd name="T20" fmla="*/ 1240402 w 124"/>
                  <a:gd name="T21" fmla="*/ 1031706 h 234"/>
                  <a:gd name="T22" fmla="*/ 1304717 w 124"/>
                  <a:gd name="T23" fmla="*/ 683460 h 234"/>
                  <a:gd name="T24" fmla="*/ 1200058 w 124"/>
                  <a:gd name="T25" fmla="*/ 251811 h 234"/>
                  <a:gd name="T26" fmla="*/ 819785 w 124"/>
                  <a:gd name="T27" fmla="*/ 1062032 h 234"/>
                  <a:gd name="T28" fmla="*/ 326544 w 124"/>
                  <a:gd name="T29" fmla="*/ 1062032 h 234"/>
                  <a:gd name="T30" fmla="*/ 326544 w 124"/>
                  <a:gd name="T31" fmla="*/ 335522 h 234"/>
                  <a:gd name="T32" fmla="*/ 801069 w 124"/>
                  <a:gd name="T33" fmla="*/ 335522 h 234"/>
                  <a:gd name="T34" fmla="*/ 999763 w 124"/>
                  <a:gd name="T35" fmla="*/ 707008 h 234"/>
                  <a:gd name="T36" fmla="*/ 819785 w 124"/>
                  <a:gd name="T37" fmla="*/ 1062032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234"/>
                  <a:gd name="T59" fmla="*/ 124 w 124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234">
                    <a:moveTo>
                      <a:pt x="114" y="23"/>
                    </a:moveTo>
                    <a:cubicBezTo>
                      <a:pt x="108" y="13"/>
                      <a:pt x="100" y="6"/>
                      <a:pt x="91" y="3"/>
                    </a:cubicBezTo>
                    <a:cubicBezTo>
                      <a:pt x="85" y="1"/>
                      <a:pt x="7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34"/>
                      <a:pt x="0" y="234"/>
                      <a:pt x="0" y="234"/>
                    </a:cubicBezTo>
                    <a:cubicBezTo>
                      <a:pt x="33" y="234"/>
                      <a:pt x="33" y="234"/>
                      <a:pt x="33" y="234"/>
                    </a:cubicBezTo>
                    <a:cubicBezTo>
                      <a:pt x="33" y="128"/>
                      <a:pt x="33" y="128"/>
                      <a:pt x="33" y="128"/>
                    </a:cubicBezTo>
                    <a:cubicBezTo>
                      <a:pt x="54" y="128"/>
                      <a:pt x="54" y="128"/>
                      <a:pt x="54" y="128"/>
                    </a:cubicBezTo>
                    <a:cubicBezTo>
                      <a:pt x="69" y="128"/>
                      <a:pt x="80" y="127"/>
                      <a:pt x="88" y="125"/>
                    </a:cubicBezTo>
                    <a:cubicBezTo>
                      <a:pt x="93" y="124"/>
                      <a:pt x="99" y="121"/>
                      <a:pt x="105" y="116"/>
                    </a:cubicBezTo>
                    <a:cubicBezTo>
                      <a:pt x="110" y="111"/>
                      <a:pt x="115" y="104"/>
                      <a:pt x="118" y="95"/>
                    </a:cubicBezTo>
                    <a:cubicBezTo>
                      <a:pt x="122" y="87"/>
                      <a:pt x="124" y="76"/>
                      <a:pt x="124" y="63"/>
                    </a:cubicBezTo>
                    <a:cubicBezTo>
                      <a:pt x="124" y="47"/>
                      <a:pt x="121" y="34"/>
                      <a:pt x="114" y="23"/>
                    </a:cubicBezTo>
                    <a:close/>
                    <a:moveTo>
                      <a:pt x="78" y="98"/>
                    </a:move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80" y="31"/>
                      <a:pt x="94" y="33"/>
                      <a:pt x="95" y="65"/>
                    </a:cubicBezTo>
                    <a:cubicBezTo>
                      <a:pt x="95" y="65"/>
                      <a:pt x="95" y="98"/>
                      <a:pt x="78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9" name="Freeform 57"/>
              <p:cNvSpPr>
                <a:spLocks noChangeAspect="1" noEditPoints="1"/>
              </p:cNvSpPr>
              <p:nvPr/>
            </p:nvSpPr>
            <p:spPr bwMode="gray">
              <a:xfrm>
                <a:off x="2836" y="1707"/>
                <a:ext cx="375" cy="670"/>
              </a:xfrm>
              <a:custGeom>
                <a:avLst/>
                <a:gdLst>
                  <a:gd name="T0" fmla="*/ 673505 w 134"/>
                  <a:gd name="T1" fmla="*/ 0 h 239"/>
                  <a:gd name="T2" fmla="*/ 0 w 134"/>
                  <a:gd name="T3" fmla="*/ 651868 h 239"/>
                  <a:gd name="T4" fmla="*/ 0 w 134"/>
                  <a:gd name="T5" fmla="*/ 1827413 h 239"/>
                  <a:gd name="T6" fmla="*/ 715217 w 134"/>
                  <a:gd name="T7" fmla="*/ 2555439 h 239"/>
                  <a:gd name="T8" fmla="*/ 1410268 w 134"/>
                  <a:gd name="T9" fmla="*/ 1850636 h 239"/>
                  <a:gd name="T10" fmla="*/ 1410268 w 134"/>
                  <a:gd name="T11" fmla="*/ 746935 h 239"/>
                  <a:gd name="T12" fmla="*/ 673505 w 134"/>
                  <a:gd name="T13" fmla="*/ 0 h 239"/>
                  <a:gd name="T14" fmla="*/ 1083593 w 134"/>
                  <a:gd name="T15" fmla="*/ 1689939 h 239"/>
                  <a:gd name="T16" fmla="*/ 715217 w 134"/>
                  <a:gd name="T17" fmla="*/ 2201561 h 239"/>
                  <a:gd name="T18" fmla="*/ 326673 w 134"/>
                  <a:gd name="T19" fmla="*/ 1677846 h 239"/>
                  <a:gd name="T20" fmla="*/ 326673 w 134"/>
                  <a:gd name="T21" fmla="*/ 824610 h 239"/>
                  <a:gd name="T22" fmla="*/ 696523 w 134"/>
                  <a:gd name="T23" fmla="*/ 355249 h 239"/>
                  <a:gd name="T24" fmla="*/ 1083593 w 134"/>
                  <a:gd name="T25" fmla="*/ 896502 h 239"/>
                  <a:gd name="T26" fmla="*/ 1083593 w 134"/>
                  <a:gd name="T27" fmla="*/ 1689939 h 2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4"/>
                  <a:gd name="T43" fmla="*/ 0 h 239"/>
                  <a:gd name="T44" fmla="*/ 134 w 134"/>
                  <a:gd name="T45" fmla="*/ 239 h 23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4" h="239">
                    <a:moveTo>
                      <a:pt x="64" y="0"/>
                    </a:moveTo>
                    <a:cubicBezTo>
                      <a:pt x="2" y="0"/>
                      <a:pt x="0" y="61"/>
                      <a:pt x="0" y="61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171"/>
                      <a:pt x="4" y="239"/>
                      <a:pt x="68" y="239"/>
                    </a:cubicBezTo>
                    <a:cubicBezTo>
                      <a:pt x="132" y="239"/>
                      <a:pt x="134" y="173"/>
                      <a:pt x="134" y="173"/>
                    </a:cubicBezTo>
                    <a:cubicBezTo>
                      <a:pt x="134" y="173"/>
                      <a:pt x="134" y="105"/>
                      <a:pt x="134" y="70"/>
                    </a:cubicBezTo>
                    <a:cubicBezTo>
                      <a:pt x="134" y="34"/>
                      <a:pt x="107" y="0"/>
                      <a:pt x="64" y="0"/>
                    </a:cubicBezTo>
                    <a:close/>
                    <a:moveTo>
                      <a:pt x="103" y="158"/>
                    </a:moveTo>
                    <a:cubicBezTo>
                      <a:pt x="103" y="158"/>
                      <a:pt x="102" y="206"/>
                      <a:pt x="68" y="206"/>
                    </a:cubicBezTo>
                    <a:cubicBezTo>
                      <a:pt x="33" y="206"/>
                      <a:pt x="31" y="157"/>
                      <a:pt x="31" y="157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77"/>
                      <a:pt x="32" y="33"/>
                      <a:pt x="66" y="33"/>
                    </a:cubicBezTo>
                    <a:cubicBezTo>
                      <a:pt x="88" y="33"/>
                      <a:pt x="103" y="58"/>
                      <a:pt x="103" y="84"/>
                    </a:cubicBezTo>
                    <a:cubicBezTo>
                      <a:pt x="103" y="109"/>
                      <a:pt x="103" y="158"/>
                      <a:pt x="103" y="15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30" name="Group 58"/>
              <p:cNvGrpSpPr>
                <a:grpSpLocks noChangeAspect="1"/>
              </p:cNvGrpSpPr>
              <p:nvPr/>
            </p:nvGrpSpPr>
            <p:grpSpPr bwMode="auto">
              <a:xfrm>
                <a:off x="2808" y="2807"/>
                <a:ext cx="62" cy="63"/>
                <a:chOff x="1684" y="2400"/>
                <a:chExt cx="41" cy="41"/>
              </a:xfrm>
            </p:grpSpPr>
            <p:sp>
              <p:nvSpPr>
                <p:cNvPr id="35" name="Oval 59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  <p:sp>
              <p:nvSpPr>
                <p:cNvPr id="36" name="Oval 60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</p:grpSp>
          <p:grpSp>
            <p:nvGrpSpPr>
              <p:cNvPr id="31" name="Group 61"/>
              <p:cNvGrpSpPr>
                <a:grpSpLocks noChangeAspect="1"/>
              </p:cNvGrpSpPr>
              <p:nvPr/>
            </p:nvGrpSpPr>
            <p:grpSpPr bwMode="auto">
              <a:xfrm>
                <a:off x="2808" y="1211"/>
                <a:ext cx="62" cy="63"/>
                <a:chOff x="1684" y="2400"/>
                <a:chExt cx="41" cy="41"/>
              </a:xfrm>
            </p:grpSpPr>
            <p:sp>
              <p:nvSpPr>
                <p:cNvPr id="33" name="Oval 62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  <p:sp>
              <p:nvSpPr>
                <p:cNvPr id="34" name="Oval 63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</p:grpSp>
          <p:pic>
            <p:nvPicPr>
              <p:cNvPr id="32" name="Picture 6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885" y="1124"/>
                <a:ext cx="1644" cy="1060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</p:grpSp>
        <p:sp>
          <p:nvSpPr>
            <p:cNvPr id="21" name="53 Metin kutusu"/>
            <p:cNvSpPr txBox="1"/>
            <p:nvPr/>
          </p:nvSpPr>
          <p:spPr>
            <a:xfrm>
              <a:off x="3298727" y="5639162"/>
              <a:ext cx="5508000" cy="288000"/>
            </a:xfrm>
            <a:prstGeom prst="rect">
              <a:avLst/>
            </a:prstGeom>
            <a:noFill/>
            <a:ln w="317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 anchorCtr="0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r-TR" sz="1200" dirty="0" smtClean="0">
                  <a:latin typeface="Cambria" pitchFamily="18" charset="0"/>
                </a:rPr>
                <a:t>Tanımlardan biri soruluyor / Metin verilip hangi tanım olduğu soruluyor </a:t>
              </a:r>
              <a:endParaRPr lang="tr-TR" sz="1000" b="1" dirty="0" smtClean="0">
                <a:latin typeface="Cambr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8402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Freeform 13"/>
          <p:cNvSpPr>
            <a:spLocks/>
          </p:cNvSpPr>
          <p:nvPr/>
        </p:nvSpPr>
        <p:spPr bwMode="gray">
          <a:xfrm>
            <a:off x="3204918" y="3745743"/>
            <a:ext cx="1296987" cy="13001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3" y="154"/>
              </a:cxn>
              <a:cxn ang="0">
                <a:pos x="178" y="179"/>
              </a:cxn>
              <a:cxn ang="0">
                <a:pos x="178" y="0"/>
              </a:cxn>
              <a:cxn ang="0">
                <a:pos x="0" y="0"/>
              </a:cxn>
            </a:cxnLst>
            <a:rect l="0" t="0" r="r" b="b"/>
            <a:pathLst>
              <a:path w="178" h="179">
                <a:moveTo>
                  <a:pt x="0" y="0"/>
                </a:moveTo>
                <a:cubicBezTo>
                  <a:pt x="2" y="62"/>
                  <a:pt x="35" y="121"/>
                  <a:pt x="93" y="154"/>
                </a:cubicBezTo>
                <a:cubicBezTo>
                  <a:pt x="120" y="170"/>
                  <a:pt x="149" y="178"/>
                  <a:pt x="178" y="179"/>
                </a:cubicBezTo>
                <a:cubicBezTo>
                  <a:pt x="178" y="0"/>
                  <a:pt x="178" y="0"/>
                  <a:pt x="178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C0C0C0">
                  <a:gamma/>
                  <a:tint val="26275"/>
                  <a:invGamma/>
                </a:srgbClr>
              </a:gs>
              <a:gs pos="100000">
                <a:srgbClr val="C0C0C0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fi-FI">
              <a:solidFill>
                <a:srgbClr val="000000"/>
              </a:solidFill>
              <a:cs typeface="Arial"/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gray">
          <a:xfrm>
            <a:off x="4609855" y="2339218"/>
            <a:ext cx="1293813" cy="1301750"/>
          </a:xfrm>
          <a:custGeom>
            <a:avLst/>
            <a:gdLst/>
            <a:ahLst/>
            <a:cxnLst>
              <a:cxn ang="0">
                <a:pos x="178" y="179"/>
              </a:cxn>
              <a:cxn ang="0">
                <a:pos x="86" y="25"/>
              </a:cxn>
              <a:cxn ang="0">
                <a:pos x="0" y="0"/>
              </a:cxn>
              <a:cxn ang="0">
                <a:pos x="0" y="179"/>
              </a:cxn>
              <a:cxn ang="0">
                <a:pos x="178" y="179"/>
              </a:cxn>
            </a:cxnLst>
            <a:rect l="0" t="0" r="r" b="b"/>
            <a:pathLst>
              <a:path w="178" h="179">
                <a:moveTo>
                  <a:pt x="178" y="179"/>
                </a:moveTo>
                <a:cubicBezTo>
                  <a:pt x="176" y="117"/>
                  <a:pt x="143" y="58"/>
                  <a:pt x="86" y="25"/>
                </a:cubicBezTo>
                <a:cubicBezTo>
                  <a:pt x="58" y="9"/>
                  <a:pt x="29" y="1"/>
                  <a:pt x="0" y="0"/>
                </a:cubicBezTo>
                <a:cubicBezTo>
                  <a:pt x="0" y="179"/>
                  <a:pt x="0" y="179"/>
                  <a:pt x="0" y="179"/>
                </a:cubicBezTo>
                <a:lnTo>
                  <a:pt x="178" y="179"/>
                </a:lnTo>
                <a:close/>
              </a:path>
            </a:pathLst>
          </a:custGeom>
          <a:gradFill rotWithShape="1">
            <a:gsLst>
              <a:gs pos="0">
                <a:srgbClr val="C0C0C0">
                  <a:gamma/>
                  <a:tint val="26275"/>
                  <a:invGamma/>
                </a:srgbClr>
              </a:gs>
              <a:gs pos="100000">
                <a:srgbClr val="C0C0C0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fi-FI">
              <a:solidFill>
                <a:srgbClr val="000000"/>
              </a:solidFill>
              <a:cs typeface="Arial"/>
            </a:endParaRPr>
          </a:p>
        </p:txBody>
      </p:sp>
      <p:sp>
        <p:nvSpPr>
          <p:cNvPr id="7" name="Freeform 15"/>
          <p:cNvSpPr>
            <a:spLocks/>
          </p:cNvSpPr>
          <p:nvPr/>
        </p:nvSpPr>
        <p:spPr bwMode="gray">
          <a:xfrm>
            <a:off x="3204918" y="2339218"/>
            <a:ext cx="1296987" cy="1301750"/>
          </a:xfrm>
          <a:custGeom>
            <a:avLst/>
            <a:gdLst/>
            <a:ahLst/>
            <a:cxnLst>
              <a:cxn ang="0">
                <a:pos x="178" y="0"/>
              </a:cxn>
              <a:cxn ang="0">
                <a:pos x="24" y="93"/>
              </a:cxn>
              <a:cxn ang="0">
                <a:pos x="0" y="179"/>
              </a:cxn>
              <a:cxn ang="0">
                <a:pos x="178" y="179"/>
              </a:cxn>
              <a:cxn ang="0">
                <a:pos x="178" y="0"/>
              </a:cxn>
            </a:cxnLst>
            <a:rect l="0" t="0" r="r" b="b"/>
            <a:pathLst>
              <a:path w="178" h="179">
                <a:moveTo>
                  <a:pt x="178" y="0"/>
                </a:moveTo>
                <a:cubicBezTo>
                  <a:pt x="117" y="3"/>
                  <a:pt x="58" y="36"/>
                  <a:pt x="24" y="93"/>
                </a:cubicBezTo>
                <a:cubicBezTo>
                  <a:pt x="9" y="120"/>
                  <a:pt x="1" y="150"/>
                  <a:pt x="0" y="179"/>
                </a:cubicBezTo>
                <a:cubicBezTo>
                  <a:pt x="178" y="179"/>
                  <a:pt x="178" y="179"/>
                  <a:pt x="178" y="179"/>
                </a:cubicBezTo>
                <a:lnTo>
                  <a:pt x="178" y="0"/>
                </a:lnTo>
                <a:close/>
              </a:path>
            </a:pathLst>
          </a:custGeom>
          <a:gradFill rotWithShape="1">
            <a:gsLst>
              <a:gs pos="0">
                <a:srgbClr val="C0C0C0">
                  <a:gamma/>
                  <a:tint val="26275"/>
                  <a:invGamma/>
                </a:srgbClr>
              </a:gs>
              <a:gs pos="100000">
                <a:srgbClr val="C0C0C0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fi-FI">
              <a:solidFill>
                <a:srgbClr val="000000"/>
              </a:solidFill>
              <a:cs typeface="Arial"/>
            </a:endParaRPr>
          </a:p>
        </p:txBody>
      </p:sp>
      <p:sp>
        <p:nvSpPr>
          <p:cNvPr id="8" name="Freeform 16"/>
          <p:cNvSpPr>
            <a:spLocks/>
          </p:cNvSpPr>
          <p:nvPr/>
        </p:nvSpPr>
        <p:spPr bwMode="gray">
          <a:xfrm>
            <a:off x="4609855" y="3745743"/>
            <a:ext cx="1293813" cy="1300163"/>
          </a:xfrm>
          <a:custGeom>
            <a:avLst/>
            <a:gdLst/>
            <a:ahLst/>
            <a:cxnLst>
              <a:cxn ang="0">
                <a:pos x="0" y="179"/>
              </a:cxn>
              <a:cxn ang="0">
                <a:pos x="154" y="86"/>
              </a:cxn>
              <a:cxn ang="0">
                <a:pos x="178" y="0"/>
              </a:cxn>
              <a:cxn ang="0">
                <a:pos x="0" y="0"/>
              </a:cxn>
              <a:cxn ang="0">
                <a:pos x="0" y="179"/>
              </a:cxn>
            </a:cxnLst>
            <a:rect l="0" t="0" r="r" b="b"/>
            <a:pathLst>
              <a:path w="178" h="179">
                <a:moveTo>
                  <a:pt x="0" y="179"/>
                </a:moveTo>
                <a:cubicBezTo>
                  <a:pt x="61" y="177"/>
                  <a:pt x="120" y="144"/>
                  <a:pt x="154" y="86"/>
                </a:cubicBezTo>
                <a:cubicBezTo>
                  <a:pt x="169" y="59"/>
                  <a:pt x="177" y="29"/>
                  <a:pt x="178" y="0"/>
                </a:cubicBezTo>
                <a:cubicBezTo>
                  <a:pt x="0" y="0"/>
                  <a:pt x="0" y="0"/>
                  <a:pt x="0" y="0"/>
                </a:cubicBezTo>
                <a:lnTo>
                  <a:pt x="0" y="179"/>
                </a:lnTo>
                <a:close/>
              </a:path>
            </a:pathLst>
          </a:custGeom>
          <a:gradFill rotWithShape="1">
            <a:gsLst>
              <a:gs pos="0">
                <a:srgbClr val="C0C0C0">
                  <a:gamma/>
                  <a:tint val="26275"/>
                  <a:invGamma/>
                </a:srgbClr>
              </a:gs>
              <a:gs pos="100000">
                <a:srgbClr val="C0C0C0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fi-FI">
              <a:solidFill>
                <a:srgbClr val="000000"/>
              </a:solidFill>
              <a:cs typeface="Arial"/>
            </a:endParaRPr>
          </a:p>
        </p:txBody>
      </p:sp>
      <p:sp>
        <p:nvSpPr>
          <p:cNvPr id="9" name="Freeform 9"/>
          <p:cNvSpPr>
            <a:spLocks/>
          </p:cNvSpPr>
          <p:nvPr/>
        </p:nvSpPr>
        <p:spPr bwMode="gray">
          <a:xfrm>
            <a:off x="2425455" y="3745743"/>
            <a:ext cx="2076450" cy="2079625"/>
          </a:xfrm>
          <a:custGeom>
            <a:avLst/>
            <a:gdLst/>
            <a:ahLst/>
            <a:cxnLst>
              <a:cxn ang="0">
                <a:pos x="193" y="165"/>
              </a:cxn>
              <a:cxn ang="0">
                <a:pos x="94" y="0"/>
              </a:cxn>
              <a:cxn ang="0">
                <a:pos x="0" y="0"/>
              </a:cxn>
              <a:cxn ang="0">
                <a:pos x="285" y="286"/>
              </a:cxn>
              <a:cxn ang="0">
                <a:pos x="285" y="192"/>
              </a:cxn>
              <a:cxn ang="0">
                <a:pos x="193" y="165"/>
              </a:cxn>
            </a:cxnLst>
            <a:rect l="0" t="0" r="r" b="b"/>
            <a:pathLst>
              <a:path w="285" h="286">
                <a:moveTo>
                  <a:pt x="193" y="165"/>
                </a:moveTo>
                <a:cubicBezTo>
                  <a:pt x="132" y="130"/>
                  <a:pt x="97" y="66"/>
                  <a:pt x="94" y="0"/>
                </a:cubicBezTo>
                <a:cubicBezTo>
                  <a:pt x="0" y="0"/>
                  <a:pt x="0" y="0"/>
                  <a:pt x="0" y="0"/>
                </a:cubicBezTo>
                <a:cubicBezTo>
                  <a:pt x="3" y="156"/>
                  <a:pt x="129" y="282"/>
                  <a:pt x="285" y="286"/>
                </a:cubicBezTo>
                <a:cubicBezTo>
                  <a:pt x="285" y="192"/>
                  <a:pt x="285" y="192"/>
                  <a:pt x="285" y="192"/>
                </a:cubicBezTo>
                <a:cubicBezTo>
                  <a:pt x="254" y="190"/>
                  <a:pt x="222" y="182"/>
                  <a:pt x="193" y="165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endParaRPr lang="fi-FI">
              <a:solidFill>
                <a:srgbClr val="000000"/>
              </a:solidFill>
              <a:cs typeface="Arial"/>
            </a:endParaRPr>
          </a:p>
        </p:txBody>
      </p:sp>
      <p:sp>
        <p:nvSpPr>
          <p:cNvPr id="10" name="Freeform 10"/>
          <p:cNvSpPr>
            <a:spLocks/>
          </p:cNvSpPr>
          <p:nvPr/>
        </p:nvSpPr>
        <p:spPr bwMode="gray">
          <a:xfrm>
            <a:off x="2425455" y="1567693"/>
            <a:ext cx="2076450" cy="2073275"/>
          </a:xfrm>
          <a:custGeom>
            <a:avLst/>
            <a:gdLst/>
            <a:ahLst/>
            <a:cxnLst>
              <a:cxn ang="0">
                <a:pos x="121" y="193"/>
              </a:cxn>
              <a:cxn ang="0">
                <a:pos x="285" y="94"/>
              </a:cxn>
              <a:cxn ang="0">
                <a:pos x="285" y="0"/>
              </a:cxn>
              <a:cxn ang="0">
                <a:pos x="0" y="285"/>
              </a:cxn>
              <a:cxn ang="0">
                <a:pos x="94" y="285"/>
              </a:cxn>
              <a:cxn ang="0">
                <a:pos x="121" y="193"/>
              </a:cxn>
            </a:cxnLst>
            <a:rect l="0" t="0" r="r" b="b"/>
            <a:pathLst>
              <a:path w="285" h="285">
                <a:moveTo>
                  <a:pt x="121" y="193"/>
                </a:moveTo>
                <a:cubicBezTo>
                  <a:pt x="156" y="132"/>
                  <a:pt x="219" y="96"/>
                  <a:pt x="285" y="94"/>
                </a:cubicBezTo>
                <a:cubicBezTo>
                  <a:pt x="285" y="0"/>
                  <a:pt x="285" y="0"/>
                  <a:pt x="285" y="0"/>
                </a:cubicBezTo>
                <a:cubicBezTo>
                  <a:pt x="129" y="3"/>
                  <a:pt x="4" y="129"/>
                  <a:pt x="0" y="285"/>
                </a:cubicBezTo>
                <a:cubicBezTo>
                  <a:pt x="94" y="285"/>
                  <a:pt x="94" y="285"/>
                  <a:pt x="94" y="285"/>
                </a:cubicBezTo>
                <a:cubicBezTo>
                  <a:pt x="95" y="253"/>
                  <a:pt x="104" y="222"/>
                  <a:pt x="121" y="19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endParaRPr lang="fi-FI">
              <a:solidFill>
                <a:srgbClr val="000000"/>
              </a:solidFill>
              <a:cs typeface="Arial"/>
            </a:endParaRPr>
          </a:p>
        </p:txBody>
      </p:sp>
      <p:sp>
        <p:nvSpPr>
          <p:cNvPr id="11" name="Freeform 11"/>
          <p:cNvSpPr>
            <a:spLocks/>
          </p:cNvSpPr>
          <p:nvPr/>
        </p:nvSpPr>
        <p:spPr bwMode="gray">
          <a:xfrm>
            <a:off x="4609855" y="1567693"/>
            <a:ext cx="2073275" cy="2073275"/>
          </a:xfrm>
          <a:custGeom>
            <a:avLst/>
            <a:gdLst/>
            <a:ahLst/>
            <a:cxnLst>
              <a:cxn ang="0">
                <a:pos x="92" y="120"/>
              </a:cxn>
              <a:cxn ang="0">
                <a:pos x="191" y="285"/>
              </a:cxn>
              <a:cxn ang="0">
                <a:pos x="285" y="285"/>
              </a:cxn>
              <a:cxn ang="0">
                <a:pos x="0" y="0"/>
              </a:cxn>
              <a:cxn ang="0">
                <a:pos x="0" y="94"/>
              </a:cxn>
              <a:cxn ang="0">
                <a:pos x="92" y="120"/>
              </a:cxn>
            </a:cxnLst>
            <a:rect l="0" t="0" r="r" b="b"/>
            <a:pathLst>
              <a:path w="285" h="285">
                <a:moveTo>
                  <a:pt x="92" y="120"/>
                </a:moveTo>
                <a:cubicBezTo>
                  <a:pt x="153" y="156"/>
                  <a:pt x="188" y="219"/>
                  <a:pt x="191" y="285"/>
                </a:cubicBezTo>
                <a:cubicBezTo>
                  <a:pt x="285" y="285"/>
                  <a:pt x="285" y="285"/>
                  <a:pt x="285" y="285"/>
                </a:cubicBezTo>
                <a:cubicBezTo>
                  <a:pt x="281" y="129"/>
                  <a:pt x="156" y="3"/>
                  <a:pt x="0" y="0"/>
                </a:cubicBezTo>
                <a:cubicBezTo>
                  <a:pt x="0" y="94"/>
                  <a:pt x="0" y="94"/>
                  <a:pt x="0" y="94"/>
                </a:cubicBezTo>
                <a:cubicBezTo>
                  <a:pt x="31" y="95"/>
                  <a:pt x="63" y="104"/>
                  <a:pt x="92" y="12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endParaRPr lang="fi-FI">
              <a:solidFill>
                <a:srgbClr val="000000"/>
              </a:solidFill>
              <a:cs typeface="Arial"/>
            </a:endParaRPr>
          </a:p>
        </p:txBody>
      </p:sp>
      <p:sp>
        <p:nvSpPr>
          <p:cNvPr id="12" name="Freeform 12"/>
          <p:cNvSpPr>
            <a:spLocks/>
          </p:cNvSpPr>
          <p:nvPr/>
        </p:nvSpPr>
        <p:spPr bwMode="gray">
          <a:xfrm>
            <a:off x="4609855" y="3745743"/>
            <a:ext cx="2073275" cy="2079625"/>
          </a:xfrm>
          <a:custGeom>
            <a:avLst/>
            <a:gdLst/>
            <a:ahLst/>
            <a:cxnLst>
              <a:cxn ang="0">
                <a:pos x="164" y="92"/>
              </a:cxn>
              <a:cxn ang="0">
                <a:pos x="0" y="191"/>
              </a:cxn>
              <a:cxn ang="0">
                <a:pos x="0" y="286"/>
              </a:cxn>
              <a:cxn ang="0">
                <a:pos x="285" y="0"/>
              </a:cxn>
              <a:cxn ang="0">
                <a:pos x="191" y="0"/>
              </a:cxn>
              <a:cxn ang="0">
                <a:pos x="164" y="92"/>
              </a:cxn>
            </a:cxnLst>
            <a:rect l="0" t="0" r="r" b="b"/>
            <a:pathLst>
              <a:path w="285" h="286">
                <a:moveTo>
                  <a:pt x="164" y="92"/>
                </a:moveTo>
                <a:cubicBezTo>
                  <a:pt x="129" y="154"/>
                  <a:pt x="66" y="189"/>
                  <a:pt x="0" y="191"/>
                </a:cubicBezTo>
                <a:cubicBezTo>
                  <a:pt x="0" y="286"/>
                  <a:pt x="0" y="286"/>
                  <a:pt x="0" y="286"/>
                </a:cubicBezTo>
                <a:cubicBezTo>
                  <a:pt x="156" y="282"/>
                  <a:pt x="282" y="156"/>
                  <a:pt x="285" y="0"/>
                </a:cubicBezTo>
                <a:cubicBezTo>
                  <a:pt x="191" y="0"/>
                  <a:pt x="191" y="0"/>
                  <a:pt x="191" y="0"/>
                </a:cubicBezTo>
                <a:cubicBezTo>
                  <a:pt x="190" y="32"/>
                  <a:pt x="181" y="63"/>
                  <a:pt x="164" y="92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endParaRPr lang="fi-FI">
              <a:solidFill>
                <a:srgbClr val="000000"/>
              </a:solidFill>
              <a:cs typeface="Arial"/>
            </a:endParaRPr>
          </a:p>
        </p:txBody>
      </p:sp>
      <p:sp>
        <p:nvSpPr>
          <p:cNvPr id="13" name="WordArt 18"/>
          <p:cNvSpPr>
            <a:spLocks noChangeArrowheads="1" noChangeShapeType="1" noTextEdit="1"/>
          </p:cNvSpPr>
          <p:nvPr/>
        </p:nvSpPr>
        <p:spPr bwMode="gray">
          <a:xfrm rot="18949315">
            <a:off x="2790825" y="2217738"/>
            <a:ext cx="2076450" cy="12763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753700"/>
              </a:avLst>
            </a:prstTxWarp>
          </a:bodyPr>
          <a:lstStyle/>
          <a:p>
            <a:pPr algn="ctr"/>
            <a:r>
              <a:rPr lang="tr-TR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Traktör Kamyon</a:t>
            </a:r>
            <a:endParaRPr lang="tr-TR" sz="3600" kern="10" dirty="0">
              <a:ln w="9525">
                <a:noFill/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14" name="WordArt 19"/>
          <p:cNvSpPr>
            <a:spLocks noChangeArrowheads="1" noChangeShapeType="1" noTextEdit="1"/>
          </p:cNvSpPr>
          <p:nvPr/>
        </p:nvSpPr>
        <p:spPr bwMode="gray">
          <a:xfrm rot="7894123" flipH="1" flipV="1">
            <a:off x="4456113" y="4060825"/>
            <a:ext cx="2051050" cy="1038225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1650898"/>
              </a:avLst>
            </a:prstTxWarp>
          </a:bodyPr>
          <a:lstStyle/>
          <a:p>
            <a:pPr algn="ctr"/>
            <a:r>
              <a:rPr lang="tr-TR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Bakım-Onarım </a:t>
            </a:r>
            <a:r>
              <a:rPr lang="tr-TR" sz="36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Mak</a:t>
            </a:r>
            <a:endParaRPr lang="tr-TR" sz="3600" kern="10" dirty="0">
              <a:ln w="9525">
                <a:noFill/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15" name="WordArt 20"/>
          <p:cNvSpPr>
            <a:spLocks noChangeArrowheads="1" noChangeShapeType="1" noTextEdit="1"/>
          </p:cNvSpPr>
          <p:nvPr/>
        </p:nvSpPr>
        <p:spPr bwMode="gray">
          <a:xfrm rot="13524425" flipH="1" flipV="1">
            <a:off x="2616995" y="4047331"/>
            <a:ext cx="2049462" cy="1038225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1651989"/>
              </a:avLst>
            </a:prstTxWarp>
          </a:bodyPr>
          <a:lstStyle/>
          <a:p>
            <a:pPr algn="ctr"/>
            <a:r>
              <a:rPr lang="tr-TR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Çelik Konstrüksiyon</a:t>
            </a:r>
            <a:endParaRPr lang="tr-TR" sz="3600" kern="10" dirty="0">
              <a:ln w="9525">
                <a:noFill/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16" name="WordArt 18"/>
          <p:cNvSpPr>
            <a:spLocks noChangeArrowheads="1" noChangeShapeType="1" noTextEdit="1"/>
          </p:cNvSpPr>
          <p:nvPr/>
        </p:nvSpPr>
        <p:spPr bwMode="gray">
          <a:xfrm rot="2749315">
            <a:off x="4292600" y="2290763"/>
            <a:ext cx="2076450" cy="12763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753700"/>
              </a:avLst>
            </a:prstTxWarp>
          </a:bodyPr>
          <a:lstStyle/>
          <a:p>
            <a:pPr algn="ctr"/>
            <a:r>
              <a:rPr lang="tr-TR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Dokuma Tezgahı</a:t>
            </a:r>
            <a:endParaRPr lang="tr-TR" sz="3600" kern="10" dirty="0">
              <a:ln w="9525">
                <a:noFill/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17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TÜM VÜCUT TİTREŞİM KAYNAKLARI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2" descr="D:\DOKTOR\9-ISTUZMAN\1-EĞİTİM KURUMU\1. İstanbuluzman\ZZResim\Resim-İkon\sewing_mach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460" y="2643469"/>
            <a:ext cx="855839" cy="8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DOKTOR\9-ISTUZMAN\1-EĞİTİM KURUMU\1. İstanbuluzman\ZZResim\Resim-İkon\Database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76" y="3841469"/>
            <a:ext cx="868603" cy="82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D:\DOKTOR\9-ISTUZMAN\1-EĞİTİM KURUMU\1. İstanbuluzman\ZZResim\Resim-İkon\bulldoz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901" y="2485412"/>
            <a:ext cx="1171954" cy="117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D:\DOKTOR\9-ISTUZMAN\1-EĞİTİM KURUMU\1. İstanbuluzman\ZZResim\İnşaat\rigid_dump_truc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30" y="3522437"/>
            <a:ext cx="1191662" cy="11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3"/>
          <p:cNvSpPr>
            <a:spLocks noChangeArrowheads="1"/>
          </p:cNvSpPr>
          <p:nvPr/>
        </p:nvSpPr>
        <p:spPr bwMode="gray">
          <a:xfrm>
            <a:off x="6194424" y="1704975"/>
            <a:ext cx="2592000" cy="5760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lIns="0" rIns="0"/>
          <a:lstStyle/>
          <a:p>
            <a:pPr algn="ctr" eaLnBrk="0" hangingPunct="0">
              <a:spcBef>
                <a:spcPct val="60000"/>
              </a:spcBef>
              <a:buClr>
                <a:srgbClr val="FEA501"/>
              </a:buClr>
              <a:buFont typeface="Wingdings" pitchFamily="2" charset="2"/>
              <a:buNone/>
            </a:pPr>
            <a:r>
              <a:rPr lang="tr-TR" sz="1600" i="1" noProof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Dokuma tezgahlarında kullanılan makineler</a:t>
            </a:r>
            <a:endParaRPr lang="tr-TR" sz="1600" i="1" noProof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gray">
          <a:xfrm>
            <a:off x="6278561" y="5006975"/>
            <a:ext cx="2592000" cy="5760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lIns="0" rIns="0"/>
          <a:lstStyle/>
          <a:p>
            <a:pPr algn="ctr" eaLnBrk="0" hangingPunct="0">
              <a:spcBef>
                <a:spcPct val="60000"/>
              </a:spcBef>
              <a:buClr>
                <a:srgbClr val="FEA501"/>
              </a:buClr>
              <a:buFont typeface="Wingdings" pitchFamily="2" charset="2"/>
              <a:buNone/>
            </a:pPr>
            <a:r>
              <a:rPr lang="tr-TR" sz="1600" i="1" noProof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Yol </a:t>
            </a:r>
            <a:r>
              <a:rPr lang="tr-TR" sz="1600" i="1" noProof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yapım, bakım ve </a:t>
            </a:r>
            <a:r>
              <a:rPr lang="tr-TR" sz="1600" i="1" noProof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onarım </a:t>
            </a:r>
            <a:r>
              <a:rPr lang="tr-TR" sz="1600" i="1" noProof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makineleri</a:t>
            </a: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gray">
          <a:xfrm>
            <a:off x="288362" y="1739900"/>
            <a:ext cx="2592000" cy="5760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lIns="0" rIns="0"/>
          <a:lstStyle/>
          <a:p>
            <a:pPr algn="ctr" eaLnBrk="0" hangingPunct="0">
              <a:spcBef>
                <a:spcPct val="60000"/>
              </a:spcBef>
              <a:buClr>
                <a:srgbClr val="FEA501"/>
              </a:buClr>
              <a:buFont typeface="Wingdings" pitchFamily="2" charset="2"/>
              <a:buNone/>
            </a:pPr>
            <a:r>
              <a:rPr lang="tr-TR" sz="1600" i="1" noProof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Traktör ve kamyon </a:t>
            </a:r>
            <a:r>
              <a:rPr lang="tr-TR" sz="1600" i="1" noProof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benzeri araçlar</a:t>
            </a:r>
            <a:endParaRPr lang="tr-TR" sz="1600" i="1" noProof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gray">
          <a:xfrm>
            <a:off x="286807" y="5064125"/>
            <a:ext cx="2592000" cy="5760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lIns="0" rIns="0"/>
          <a:lstStyle/>
          <a:p>
            <a:pPr algn="ctr" eaLnBrk="0" hangingPunct="0">
              <a:spcBef>
                <a:spcPct val="60000"/>
              </a:spcBef>
              <a:buClr>
                <a:srgbClr val="FEA501"/>
              </a:buClr>
              <a:buFont typeface="Wingdings" pitchFamily="2" charset="2"/>
              <a:buNone/>
            </a:pPr>
            <a:r>
              <a:rPr lang="tr-TR" sz="1600" i="1" noProof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</a:t>
            </a:r>
            <a:r>
              <a:rPr lang="tr-TR" sz="1600" i="1" noProof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elik konstrüksiyonlu </a:t>
            </a:r>
            <a:r>
              <a:rPr lang="tr-TR" sz="1600" i="1" noProof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yapılarda titreşime sebep olan </a:t>
            </a:r>
            <a:r>
              <a:rPr lang="tr-TR" sz="1600" i="1" noProof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makineler</a:t>
            </a:r>
            <a:endParaRPr lang="tr-TR" sz="1600" i="1" noProof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3684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BÜTÜN VÜCUT TİTREŞİMİ-VİBRASYONU</a:t>
            </a: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* 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Tüm vücut titreşiminde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1-80 Hz frekanslar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hissedilir.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8 Saatlik çalışma süresi için titreşimin günlük </a:t>
            </a:r>
          </a:p>
          <a:p>
            <a:pPr marL="5040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q"/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Maruziyet sınır değeri 1,15 m/s²</a:t>
            </a:r>
          </a:p>
          <a:p>
            <a:pPr marL="5040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q"/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Maruziyet etkin değeri 0,5 m/s²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166" y="1342"/>
            <a:chExt cx="934" cy="934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66" y="1342"/>
              <a:ext cx="934" cy="934"/>
              <a:chOff x="1710" y="1035"/>
              <a:chExt cx="2316" cy="2316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3600000">
                <a:off x="1710" y="1035"/>
                <a:ext cx="2316" cy="2316"/>
                <a:chOff x="1710" y="1035"/>
                <a:chExt cx="2316" cy="2316"/>
              </a:xfrm>
            </p:grpSpPr>
            <p:sp>
              <p:nvSpPr>
                <p:cNvPr id="25624" name="Freeform 11"/>
                <p:cNvSpPr>
                  <a:spLocks/>
                </p:cNvSpPr>
                <p:nvPr/>
              </p:nvSpPr>
              <p:spPr bwMode="gray">
                <a:xfrm>
                  <a:off x="2866" y="1599"/>
                  <a:ext cx="1160" cy="1752"/>
                </a:xfrm>
                <a:custGeom>
                  <a:avLst/>
                  <a:gdLst>
                    <a:gd name="T0" fmla="*/ 688 w 794"/>
                    <a:gd name="T1" fmla="*/ 9 h 1200"/>
                    <a:gd name="T2" fmla="*/ 602 w 794"/>
                    <a:gd name="T3" fmla="*/ 59 h 1200"/>
                    <a:gd name="T4" fmla="*/ 598 w 794"/>
                    <a:gd name="T5" fmla="*/ 57 h 1200"/>
                    <a:gd name="T6" fmla="*/ 592 w 794"/>
                    <a:gd name="T7" fmla="*/ 40 h 1200"/>
                    <a:gd name="T8" fmla="*/ 589 w 794"/>
                    <a:gd name="T9" fmla="*/ 19 h 1200"/>
                    <a:gd name="T10" fmla="*/ 548 w 794"/>
                    <a:gd name="T11" fmla="*/ 8 h 1200"/>
                    <a:gd name="T12" fmla="*/ 537 w 794"/>
                    <a:gd name="T13" fmla="*/ 49 h 1200"/>
                    <a:gd name="T14" fmla="*/ 553 w 794"/>
                    <a:gd name="T15" fmla="*/ 62 h 1200"/>
                    <a:gd name="T16" fmla="*/ 553 w 794"/>
                    <a:gd name="T17" fmla="*/ 62 h 1200"/>
                    <a:gd name="T18" fmla="*/ 565 w 794"/>
                    <a:gd name="T19" fmla="*/ 76 h 1200"/>
                    <a:gd name="T20" fmla="*/ 565 w 794"/>
                    <a:gd name="T21" fmla="*/ 80 h 1200"/>
                    <a:gd name="T22" fmla="*/ 477 w 794"/>
                    <a:gd name="T23" fmla="*/ 131 h 1200"/>
                    <a:gd name="T24" fmla="*/ 551 w 794"/>
                    <a:gd name="T25" fmla="*/ 406 h 1200"/>
                    <a:gd name="T26" fmla="*/ 477 w 794"/>
                    <a:gd name="T27" fmla="*/ 681 h 1200"/>
                    <a:gd name="T28" fmla="*/ 0 w 794"/>
                    <a:gd name="T29" fmla="*/ 957 h 1200"/>
                    <a:gd name="T30" fmla="*/ 0 w 794"/>
                    <a:gd name="T31" fmla="*/ 1047 h 1200"/>
                    <a:gd name="T32" fmla="*/ 0 w 794"/>
                    <a:gd name="T33" fmla="*/ 1058 h 1200"/>
                    <a:gd name="T34" fmla="*/ 4 w 794"/>
                    <a:gd name="T35" fmla="*/ 1060 h 1200"/>
                    <a:gd name="T36" fmla="*/ 22 w 794"/>
                    <a:gd name="T37" fmla="*/ 1056 h 1200"/>
                    <a:gd name="T38" fmla="*/ 22 w 794"/>
                    <a:gd name="T39" fmla="*/ 1056 h 1200"/>
                    <a:gd name="T40" fmla="*/ 42 w 794"/>
                    <a:gd name="T41" fmla="*/ 1049 h 1200"/>
                    <a:gd name="T42" fmla="*/ 71 w 794"/>
                    <a:gd name="T43" fmla="*/ 1079 h 1200"/>
                    <a:gd name="T44" fmla="*/ 42 w 794"/>
                    <a:gd name="T45" fmla="*/ 1110 h 1200"/>
                    <a:gd name="T46" fmla="*/ 22 w 794"/>
                    <a:gd name="T47" fmla="*/ 1102 h 1200"/>
                    <a:gd name="T48" fmla="*/ 4 w 794"/>
                    <a:gd name="T49" fmla="*/ 1099 h 1200"/>
                    <a:gd name="T50" fmla="*/ 0 w 794"/>
                    <a:gd name="T51" fmla="*/ 1101 h 1200"/>
                    <a:gd name="T52" fmla="*/ 0 w 794"/>
                    <a:gd name="T53" fmla="*/ 1108 h 1200"/>
                    <a:gd name="T54" fmla="*/ 0 w 794"/>
                    <a:gd name="T55" fmla="*/ 1200 h 1200"/>
                    <a:gd name="T56" fmla="*/ 688 w 794"/>
                    <a:gd name="T57" fmla="*/ 803 h 1200"/>
                    <a:gd name="T58" fmla="*/ 794 w 794"/>
                    <a:gd name="T59" fmla="*/ 406 h 1200"/>
                    <a:gd name="T60" fmla="*/ 688 w 794"/>
                    <a:gd name="T61" fmla="*/ 9 h 12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794"/>
                    <a:gd name="T94" fmla="*/ 0 h 1200"/>
                    <a:gd name="T95" fmla="*/ 794 w 794"/>
                    <a:gd name="T96" fmla="*/ 1200 h 120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794" h="1200">
                      <a:moveTo>
                        <a:pt x="688" y="9"/>
                      </a:move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58"/>
                        <a:pt x="600" y="58"/>
                        <a:pt x="598" y="57"/>
                      </a:cubicBezTo>
                      <a:cubicBezTo>
                        <a:pt x="593" y="53"/>
                        <a:pt x="590" y="45"/>
                        <a:pt x="592" y="40"/>
                      </a:cubicBezTo>
                      <a:cubicBezTo>
                        <a:pt x="594" y="33"/>
                        <a:pt x="593" y="25"/>
                        <a:pt x="589" y="19"/>
                      </a:cubicBezTo>
                      <a:cubicBezTo>
                        <a:pt x="581" y="5"/>
                        <a:pt x="563" y="0"/>
                        <a:pt x="548" y="8"/>
                      </a:cubicBezTo>
                      <a:cubicBezTo>
                        <a:pt x="534" y="17"/>
                        <a:pt x="529" y="35"/>
                        <a:pt x="537" y="49"/>
                      </a:cubicBezTo>
                      <a:cubicBezTo>
                        <a:pt x="540" y="56"/>
                        <a:pt x="546" y="60"/>
                        <a:pt x="553" y="62"/>
                      </a:cubicBezTo>
                      <a:cubicBezTo>
                        <a:pt x="553" y="62"/>
                        <a:pt x="553" y="62"/>
                        <a:pt x="553" y="62"/>
                      </a:cubicBezTo>
                      <a:cubicBezTo>
                        <a:pt x="559" y="63"/>
                        <a:pt x="564" y="69"/>
                        <a:pt x="565" y="76"/>
                      </a:cubicBezTo>
                      <a:cubicBezTo>
                        <a:pt x="565" y="78"/>
                        <a:pt x="565" y="79"/>
                        <a:pt x="565" y="80"/>
                      </a:cubicBezTo>
                      <a:cubicBezTo>
                        <a:pt x="477" y="131"/>
                        <a:pt x="477" y="131"/>
                        <a:pt x="477" y="131"/>
                      </a:cubicBezTo>
                      <a:cubicBezTo>
                        <a:pt x="524" y="212"/>
                        <a:pt x="551" y="306"/>
                        <a:pt x="551" y="406"/>
                      </a:cubicBezTo>
                      <a:cubicBezTo>
                        <a:pt x="551" y="507"/>
                        <a:pt x="524" y="601"/>
                        <a:pt x="477" y="681"/>
                      </a:cubicBezTo>
                      <a:cubicBezTo>
                        <a:pt x="382" y="846"/>
                        <a:pt x="204" y="957"/>
                        <a:pt x="0" y="957"/>
                      </a:cubicBezTo>
                      <a:cubicBezTo>
                        <a:pt x="0" y="1047"/>
                        <a:pt x="0" y="1047"/>
                        <a:pt x="0" y="1047"/>
                      </a:cubicBezTo>
                      <a:cubicBezTo>
                        <a:pt x="0" y="1058"/>
                        <a:pt x="0" y="1058"/>
                        <a:pt x="0" y="1058"/>
                      </a:cubicBezTo>
                      <a:cubicBezTo>
                        <a:pt x="2" y="1058"/>
                        <a:pt x="3" y="1059"/>
                        <a:pt x="4" y="1060"/>
                      </a:cubicBezTo>
                      <a:cubicBezTo>
                        <a:pt x="10" y="1063"/>
                        <a:pt x="18" y="1061"/>
                        <a:pt x="22" y="1056"/>
                      </a:cubicBezTo>
                      <a:cubicBezTo>
                        <a:pt x="22" y="1056"/>
                        <a:pt x="22" y="1056"/>
                        <a:pt x="22" y="1056"/>
                      </a:cubicBezTo>
                      <a:cubicBezTo>
                        <a:pt x="27" y="1052"/>
                        <a:pt x="34" y="1049"/>
                        <a:pt x="42" y="1049"/>
                      </a:cubicBezTo>
                      <a:cubicBezTo>
                        <a:pt x="58" y="1049"/>
                        <a:pt x="71" y="1063"/>
                        <a:pt x="71" y="1079"/>
                      </a:cubicBezTo>
                      <a:cubicBezTo>
                        <a:pt x="71" y="1096"/>
                        <a:pt x="58" y="1110"/>
                        <a:pt x="42" y="1110"/>
                      </a:cubicBezTo>
                      <a:cubicBezTo>
                        <a:pt x="34" y="1110"/>
                        <a:pt x="27" y="1107"/>
                        <a:pt x="22" y="1102"/>
                      </a:cubicBezTo>
                      <a:cubicBezTo>
                        <a:pt x="18" y="1097"/>
                        <a:pt x="10" y="1096"/>
                        <a:pt x="4" y="1099"/>
                      </a:cubicBezTo>
                      <a:cubicBezTo>
                        <a:pt x="3" y="1099"/>
                        <a:pt x="2" y="1100"/>
                        <a:pt x="0" y="1101"/>
                      </a:cubicBezTo>
                      <a:cubicBezTo>
                        <a:pt x="0" y="1108"/>
                        <a:pt x="0" y="1108"/>
                        <a:pt x="0" y="1108"/>
                      </a:cubicBezTo>
                      <a:cubicBezTo>
                        <a:pt x="0" y="1200"/>
                        <a:pt x="0" y="1200"/>
                        <a:pt x="0" y="1200"/>
                      </a:cubicBezTo>
                      <a:cubicBezTo>
                        <a:pt x="294" y="1200"/>
                        <a:pt x="551" y="1040"/>
                        <a:pt x="688" y="803"/>
                      </a:cubicBezTo>
                      <a:cubicBezTo>
                        <a:pt x="755" y="686"/>
                        <a:pt x="794" y="551"/>
                        <a:pt x="794" y="406"/>
                      </a:cubicBezTo>
                      <a:cubicBezTo>
                        <a:pt x="794" y="262"/>
                        <a:pt x="755" y="126"/>
                        <a:pt x="688" y="9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5" name="Freeform 12"/>
                <p:cNvSpPr>
                  <a:spLocks/>
                </p:cNvSpPr>
                <p:nvPr/>
              </p:nvSpPr>
              <p:spPr bwMode="gray">
                <a:xfrm>
                  <a:off x="1710" y="1612"/>
                  <a:ext cx="1262" cy="1739"/>
                </a:xfrm>
                <a:custGeom>
                  <a:avLst/>
                  <a:gdLst>
                    <a:gd name="T0" fmla="*/ 835 w 864"/>
                    <a:gd name="T1" fmla="*/ 1040 h 1191"/>
                    <a:gd name="T2" fmla="*/ 815 w 864"/>
                    <a:gd name="T3" fmla="*/ 1047 h 1191"/>
                    <a:gd name="T4" fmla="*/ 815 w 864"/>
                    <a:gd name="T5" fmla="*/ 1047 h 1191"/>
                    <a:gd name="T6" fmla="*/ 797 w 864"/>
                    <a:gd name="T7" fmla="*/ 1051 h 1191"/>
                    <a:gd name="T8" fmla="*/ 793 w 864"/>
                    <a:gd name="T9" fmla="*/ 1049 h 1191"/>
                    <a:gd name="T10" fmla="*/ 793 w 864"/>
                    <a:gd name="T11" fmla="*/ 1038 h 1191"/>
                    <a:gd name="T12" fmla="*/ 793 w 864"/>
                    <a:gd name="T13" fmla="*/ 948 h 1191"/>
                    <a:gd name="T14" fmla="*/ 317 w 864"/>
                    <a:gd name="T15" fmla="*/ 672 h 1191"/>
                    <a:gd name="T16" fmla="*/ 243 w 864"/>
                    <a:gd name="T17" fmla="*/ 397 h 1191"/>
                    <a:gd name="T18" fmla="*/ 317 w 864"/>
                    <a:gd name="T19" fmla="*/ 122 h 1191"/>
                    <a:gd name="T20" fmla="*/ 231 w 864"/>
                    <a:gd name="T21" fmla="*/ 73 h 1191"/>
                    <a:gd name="T22" fmla="*/ 228 w 864"/>
                    <a:gd name="T23" fmla="*/ 75 h 1191"/>
                    <a:gd name="T24" fmla="*/ 221 w 864"/>
                    <a:gd name="T25" fmla="*/ 92 h 1191"/>
                    <a:gd name="T26" fmla="*/ 221 w 864"/>
                    <a:gd name="T27" fmla="*/ 92 h 1191"/>
                    <a:gd name="T28" fmla="*/ 218 w 864"/>
                    <a:gd name="T29" fmla="*/ 113 h 1191"/>
                    <a:gd name="T30" fmla="*/ 177 w 864"/>
                    <a:gd name="T31" fmla="*/ 123 h 1191"/>
                    <a:gd name="T32" fmla="*/ 166 w 864"/>
                    <a:gd name="T33" fmla="*/ 82 h 1191"/>
                    <a:gd name="T34" fmla="*/ 182 w 864"/>
                    <a:gd name="T35" fmla="*/ 69 h 1191"/>
                    <a:gd name="T36" fmla="*/ 194 w 864"/>
                    <a:gd name="T37" fmla="*/ 55 h 1191"/>
                    <a:gd name="T38" fmla="*/ 194 w 864"/>
                    <a:gd name="T39" fmla="*/ 51 h 1191"/>
                    <a:gd name="T40" fmla="*/ 106 w 864"/>
                    <a:gd name="T41" fmla="*/ 0 h 1191"/>
                    <a:gd name="T42" fmla="*/ 0 w 864"/>
                    <a:gd name="T43" fmla="*/ 397 h 1191"/>
                    <a:gd name="T44" fmla="*/ 106 w 864"/>
                    <a:gd name="T45" fmla="*/ 794 h 1191"/>
                    <a:gd name="T46" fmla="*/ 793 w 864"/>
                    <a:gd name="T47" fmla="*/ 1191 h 1191"/>
                    <a:gd name="T48" fmla="*/ 793 w 864"/>
                    <a:gd name="T49" fmla="*/ 1099 h 1191"/>
                    <a:gd name="T50" fmla="*/ 793 w 864"/>
                    <a:gd name="T51" fmla="*/ 1092 h 1191"/>
                    <a:gd name="T52" fmla="*/ 797 w 864"/>
                    <a:gd name="T53" fmla="*/ 1090 h 1191"/>
                    <a:gd name="T54" fmla="*/ 815 w 864"/>
                    <a:gd name="T55" fmla="*/ 1093 h 1191"/>
                    <a:gd name="T56" fmla="*/ 835 w 864"/>
                    <a:gd name="T57" fmla="*/ 1101 h 1191"/>
                    <a:gd name="T58" fmla="*/ 864 w 864"/>
                    <a:gd name="T59" fmla="*/ 1070 h 1191"/>
                    <a:gd name="T60" fmla="*/ 835 w 864"/>
                    <a:gd name="T61" fmla="*/ 1040 h 119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864"/>
                    <a:gd name="T94" fmla="*/ 0 h 1191"/>
                    <a:gd name="T95" fmla="*/ 864 w 864"/>
                    <a:gd name="T96" fmla="*/ 1191 h 119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864" h="1191">
                      <a:moveTo>
                        <a:pt x="835" y="1040"/>
                      </a:moveTo>
                      <a:cubicBezTo>
                        <a:pt x="827" y="1040"/>
                        <a:pt x="820" y="1043"/>
                        <a:pt x="815" y="1047"/>
                      </a:cubicBezTo>
                      <a:cubicBezTo>
                        <a:pt x="815" y="1047"/>
                        <a:pt x="815" y="1047"/>
                        <a:pt x="815" y="1047"/>
                      </a:cubicBezTo>
                      <a:cubicBezTo>
                        <a:pt x="811" y="1052"/>
                        <a:pt x="803" y="1054"/>
                        <a:pt x="797" y="1051"/>
                      </a:cubicBezTo>
                      <a:cubicBezTo>
                        <a:pt x="796" y="1050"/>
                        <a:pt x="795" y="1049"/>
                        <a:pt x="793" y="1049"/>
                      </a:cubicBezTo>
                      <a:cubicBezTo>
                        <a:pt x="793" y="1038"/>
                        <a:pt x="793" y="1038"/>
                        <a:pt x="793" y="1038"/>
                      </a:cubicBezTo>
                      <a:cubicBezTo>
                        <a:pt x="793" y="948"/>
                        <a:pt x="793" y="948"/>
                        <a:pt x="793" y="948"/>
                      </a:cubicBezTo>
                      <a:cubicBezTo>
                        <a:pt x="590" y="948"/>
                        <a:pt x="412" y="837"/>
                        <a:pt x="317" y="672"/>
                      </a:cubicBezTo>
                      <a:cubicBezTo>
                        <a:pt x="270" y="592"/>
                        <a:pt x="243" y="498"/>
                        <a:pt x="243" y="397"/>
                      </a:cubicBezTo>
                      <a:cubicBezTo>
                        <a:pt x="243" y="297"/>
                        <a:pt x="270" y="203"/>
                        <a:pt x="317" y="122"/>
                      </a:cubicBezTo>
                      <a:cubicBezTo>
                        <a:pt x="231" y="73"/>
                        <a:pt x="231" y="73"/>
                        <a:pt x="231" y="73"/>
                      </a:cubicBezTo>
                      <a:cubicBezTo>
                        <a:pt x="230" y="73"/>
                        <a:pt x="229" y="74"/>
                        <a:pt x="228" y="75"/>
                      </a:cubicBezTo>
                      <a:cubicBezTo>
                        <a:pt x="222" y="79"/>
                        <a:pt x="219" y="86"/>
                        <a:pt x="221" y="92"/>
                      </a:cubicBezTo>
                      <a:cubicBezTo>
                        <a:pt x="221" y="92"/>
                        <a:pt x="221" y="92"/>
                        <a:pt x="221" y="92"/>
                      </a:cubicBezTo>
                      <a:cubicBezTo>
                        <a:pt x="223" y="99"/>
                        <a:pt x="222" y="106"/>
                        <a:pt x="218" y="113"/>
                      </a:cubicBezTo>
                      <a:cubicBezTo>
                        <a:pt x="210" y="127"/>
                        <a:pt x="192" y="131"/>
                        <a:pt x="177" y="123"/>
                      </a:cubicBezTo>
                      <a:cubicBezTo>
                        <a:pt x="163" y="115"/>
                        <a:pt x="158" y="96"/>
                        <a:pt x="166" y="82"/>
                      </a:cubicBezTo>
                      <a:cubicBezTo>
                        <a:pt x="169" y="76"/>
                        <a:pt x="175" y="71"/>
                        <a:pt x="182" y="69"/>
                      </a:cubicBezTo>
                      <a:cubicBezTo>
                        <a:pt x="188" y="68"/>
                        <a:pt x="193" y="62"/>
                        <a:pt x="194" y="55"/>
                      </a:cubicBezTo>
                      <a:cubicBezTo>
                        <a:pt x="194" y="54"/>
                        <a:pt x="194" y="52"/>
                        <a:pt x="194" y="51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38" y="117"/>
                        <a:pt x="0" y="253"/>
                        <a:pt x="0" y="397"/>
                      </a:cubicBezTo>
                      <a:cubicBezTo>
                        <a:pt x="0" y="542"/>
                        <a:pt x="38" y="677"/>
                        <a:pt x="106" y="794"/>
                      </a:cubicBezTo>
                      <a:cubicBezTo>
                        <a:pt x="243" y="1031"/>
                        <a:pt x="500" y="1191"/>
                        <a:pt x="793" y="1191"/>
                      </a:cubicBezTo>
                      <a:cubicBezTo>
                        <a:pt x="793" y="1099"/>
                        <a:pt x="793" y="1099"/>
                        <a:pt x="793" y="1099"/>
                      </a:cubicBezTo>
                      <a:cubicBezTo>
                        <a:pt x="793" y="1092"/>
                        <a:pt x="793" y="1092"/>
                        <a:pt x="793" y="1092"/>
                      </a:cubicBezTo>
                      <a:cubicBezTo>
                        <a:pt x="795" y="1091"/>
                        <a:pt x="796" y="1090"/>
                        <a:pt x="797" y="1090"/>
                      </a:cubicBezTo>
                      <a:cubicBezTo>
                        <a:pt x="803" y="1087"/>
                        <a:pt x="811" y="1088"/>
                        <a:pt x="815" y="1093"/>
                      </a:cubicBezTo>
                      <a:cubicBezTo>
                        <a:pt x="820" y="1098"/>
                        <a:pt x="827" y="1101"/>
                        <a:pt x="835" y="1101"/>
                      </a:cubicBezTo>
                      <a:cubicBezTo>
                        <a:pt x="851" y="1101"/>
                        <a:pt x="864" y="1087"/>
                        <a:pt x="864" y="1070"/>
                      </a:cubicBezTo>
                      <a:cubicBezTo>
                        <a:pt x="864" y="1054"/>
                        <a:pt x="851" y="1040"/>
                        <a:pt x="835" y="1040"/>
                      </a:cubicBezTo>
                      <a:close/>
                    </a:path>
                  </a:pathLst>
                </a:custGeom>
                <a:solidFill>
                  <a:srgbClr val="A90404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6" name="Freeform 13"/>
                <p:cNvSpPr>
                  <a:spLocks/>
                </p:cNvSpPr>
                <p:nvPr/>
              </p:nvSpPr>
              <p:spPr bwMode="gray">
                <a:xfrm>
                  <a:off x="1862" y="1035"/>
                  <a:ext cx="2010" cy="768"/>
                </a:xfrm>
                <a:custGeom>
                  <a:avLst/>
                  <a:gdLst>
                    <a:gd name="T0" fmla="*/ 1164 w 1375"/>
                    <a:gd name="T1" fmla="*/ 518 h 527"/>
                    <a:gd name="T2" fmla="*/ 1252 w 1375"/>
                    <a:gd name="T3" fmla="*/ 467 h 527"/>
                    <a:gd name="T4" fmla="*/ 1252 w 1375"/>
                    <a:gd name="T5" fmla="*/ 463 h 527"/>
                    <a:gd name="T6" fmla="*/ 1240 w 1375"/>
                    <a:gd name="T7" fmla="*/ 449 h 527"/>
                    <a:gd name="T8" fmla="*/ 1240 w 1375"/>
                    <a:gd name="T9" fmla="*/ 449 h 527"/>
                    <a:gd name="T10" fmla="*/ 1224 w 1375"/>
                    <a:gd name="T11" fmla="*/ 436 h 527"/>
                    <a:gd name="T12" fmla="*/ 1235 w 1375"/>
                    <a:gd name="T13" fmla="*/ 395 h 527"/>
                    <a:gd name="T14" fmla="*/ 1276 w 1375"/>
                    <a:gd name="T15" fmla="*/ 406 h 527"/>
                    <a:gd name="T16" fmla="*/ 1279 w 1375"/>
                    <a:gd name="T17" fmla="*/ 427 h 527"/>
                    <a:gd name="T18" fmla="*/ 1285 w 1375"/>
                    <a:gd name="T19" fmla="*/ 444 h 527"/>
                    <a:gd name="T20" fmla="*/ 1289 w 1375"/>
                    <a:gd name="T21" fmla="*/ 446 h 527"/>
                    <a:gd name="T22" fmla="*/ 1375 w 1375"/>
                    <a:gd name="T23" fmla="*/ 396 h 527"/>
                    <a:gd name="T24" fmla="*/ 687 w 1375"/>
                    <a:gd name="T25" fmla="*/ 0 h 527"/>
                    <a:gd name="T26" fmla="*/ 0 w 1375"/>
                    <a:gd name="T27" fmla="*/ 396 h 527"/>
                    <a:gd name="T28" fmla="*/ 88 w 1375"/>
                    <a:gd name="T29" fmla="*/ 447 h 527"/>
                    <a:gd name="T30" fmla="*/ 88 w 1375"/>
                    <a:gd name="T31" fmla="*/ 451 h 527"/>
                    <a:gd name="T32" fmla="*/ 76 w 1375"/>
                    <a:gd name="T33" fmla="*/ 465 h 527"/>
                    <a:gd name="T34" fmla="*/ 60 w 1375"/>
                    <a:gd name="T35" fmla="*/ 478 h 527"/>
                    <a:gd name="T36" fmla="*/ 71 w 1375"/>
                    <a:gd name="T37" fmla="*/ 519 h 527"/>
                    <a:gd name="T38" fmla="*/ 112 w 1375"/>
                    <a:gd name="T39" fmla="*/ 509 h 527"/>
                    <a:gd name="T40" fmla="*/ 115 w 1375"/>
                    <a:gd name="T41" fmla="*/ 488 h 527"/>
                    <a:gd name="T42" fmla="*/ 115 w 1375"/>
                    <a:gd name="T43" fmla="*/ 488 h 527"/>
                    <a:gd name="T44" fmla="*/ 122 w 1375"/>
                    <a:gd name="T45" fmla="*/ 471 h 527"/>
                    <a:gd name="T46" fmla="*/ 125 w 1375"/>
                    <a:gd name="T47" fmla="*/ 469 h 527"/>
                    <a:gd name="T48" fmla="*/ 211 w 1375"/>
                    <a:gd name="T49" fmla="*/ 518 h 527"/>
                    <a:gd name="T50" fmla="*/ 687 w 1375"/>
                    <a:gd name="T51" fmla="*/ 243 h 527"/>
                    <a:gd name="T52" fmla="*/ 1164 w 1375"/>
                    <a:gd name="T53" fmla="*/ 518 h 52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375"/>
                    <a:gd name="T82" fmla="*/ 0 h 527"/>
                    <a:gd name="T83" fmla="*/ 1375 w 1375"/>
                    <a:gd name="T84" fmla="*/ 527 h 52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375" h="527">
                      <a:moveTo>
                        <a:pt x="1164" y="518"/>
                      </a:moveTo>
                      <a:cubicBezTo>
                        <a:pt x="1252" y="467"/>
                        <a:pt x="1252" y="467"/>
                        <a:pt x="1252" y="467"/>
                      </a:cubicBezTo>
                      <a:cubicBezTo>
                        <a:pt x="1252" y="466"/>
                        <a:pt x="1252" y="465"/>
                        <a:pt x="1252" y="463"/>
                      </a:cubicBezTo>
                      <a:cubicBezTo>
                        <a:pt x="1251" y="456"/>
                        <a:pt x="1246" y="450"/>
                        <a:pt x="1240" y="449"/>
                      </a:cubicBezTo>
                      <a:cubicBezTo>
                        <a:pt x="1240" y="449"/>
                        <a:pt x="1240" y="449"/>
                        <a:pt x="1240" y="449"/>
                      </a:cubicBezTo>
                      <a:cubicBezTo>
                        <a:pt x="1233" y="447"/>
                        <a:pt x="1227" y="443"/>
                        <a:pt x="1224" y="436"/>
                      </a:cubicBezTo>
                      <a:cubicBezTo>
                        <a:pt x="1216" y="422"/>
                        <a:pt x="1221" y="404"/>
                        <a:pt x="1235" y="395"/>
                      </a:cubicBezTo>
                      <a:cubicBezTo>
                        <a:pt x="1250" y="387"/>
                        <a:pt x="1268" y="392"/>
                        <a:pt x="1276" y="406"/>
                      </a:cubicBezTo>
                      <a:cubicBezTo>
                        <a:pt x="1280" y="412"/>
                        <a:pt x="1281" y="420"/>
                        <a:pt x="1279" y="427"/>
                      </a:cubicBezTo>
                      <a:cubicBezTo>
                        <a:pt x="1277" y="432"/>
                        <a:pt x="1280" y="440"/>
                        <a:pt x="1285" y="444"/>
                      </a:cubicBezTo>
                      <a:cubicBezTo>
                        <a:pt x="1287" y="445"/>
                        <a:pt x="1288" y="445"/>
                        <a:pt x="1289" y="446"/>
                      </a:cubicBezTo>
                      <a:cubicBezTo>
                        <a:pt x="1375" y="396"/>
                        <a:pt x="1375" y="396"/>
                        <a:pt x="1375" y="396"/>
                      </a:cubicBezTo>
                      <a:cubicBezTo>
                        <a:pt x="1238" y="159"/>
                        <a:pt x="981" y="0"/>
                        <a:pt x="687" y="0"/>
                      </a:cubicBezTo>
                      <a:cubicBezTo>
                        <a:pt x="394" y="0"/>
                        <a:pt x="137" y="159"/>
                        <a:pt x="0" y="396"/>
                      </a:cubicBezTo>
                      <a:cubicBezTo>
                        <a:pt x="88" y="447"/>
                        <a:pt x="88" y="447"/>
                        <a:pt x="88" y="447"/>
                      </a:cubicBezTo>
                      <a:cubicBezTo>
                        <a:pt x="88" y="448"/>
                        <a:pt x="88" y="450"/>
                        <a:pt x="88" y="451"/>
                      </a:cubicBezTo>
                      <a:cubicBezTo>
                        <a:pt x="87" y="458"/>
                        <a:pt x="82" y="464"/>
                        <a:pt x="76" y="465"/>
                      </a:cubicBezTo>
                      <a:cubicBezTo>
                        <a:pt x="69" y="467"/>
                        <a:pt x="63" y="472"/>
                        <a:pt x="60" y="478"/>
                      </a:cubicBezTo>
                      <a:cubicBezTo>
                        <a:pt x="52" y="492"/>
                        <a:pt x="57" y="511"/>
                        <a:pt x="71" y="519"/>
                      </a:cubicBezTo>
                      <a:cubicBezTo>
                        <a:pt x="86" y="527"/>
                        <a:pt x="104" y="523"/>
                        <a:pt x="112" y="509"/>
                      </a:cubicBezTo>
                      <a:cubicBezTo>
                        <a:pt x="116" y="502"/>
                        <a:pt x="117" y="495"/>
                        <a:pt x="115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3" y="482"/>
                        <a:pt x="116" y="475"/>
                        <a:pt x="122" y="471"/>
                      </a:cubicBezTo>
                      <a:cubicBezTo>
                        <a:pt x="123" y="470"/>
                        <a:pt x="124" y="469"/>
                        <a:pt x="125" y="469"/>
                      </a:cubicBezTo>
                      <a:cubicBezTo>
                        <a:pt x="211" y="518"/>
                        <a:pt x="211" y="518"/>
                        <a:pt x="211" y="518"/>
                      </a:cubicBezTo>
                      <a:cubicBezTo>
                        <a:pt x="306" y="354"/>
                        <a:pt x="484" y="243"/>
                        <a:pt x="687" y="243"/>
                      </a:cubicBezTo>
                      <a:cubicBezTo>
                        <a:pt x="891" y="243"/>
                        <a:pt x="1069" y="354"/>
                        <a:pt x="1164" y="518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7200000">
                <a:off x="2059" y="1386"/>
                <a:ext cx="1616" cy="1614"/>
                <a:chOff x="2060" y="1387"/>
                <a:chExt cx="1616" cy="1614"/>
              </a:xfrm>
            </p:grpSpPr>
            <p:sp>
              <p:nvSpPr>
                <p:cNvPr id="25621" name="Freeform 15"/>
                <p:cNvSpPr>
                  <a:spLocks/>
                </p:cNvSpPr>
                <p:nvPr/>
              </p:nvSpPr>
              <p:spPr bwMode="gray">
                <a:xfrm>
                  <a:off x="2060" y="1387"/>
                  <a:ext cx="808" cy="1225"/>
                </a:xfrm>
                <a:custGeom>
                  <a:avLst/>
                  <a:gdLst>
                    <a:gd name="T0" fmla="*/ 550 w 550"/>
                    <a:gd name="T1" fmla="*/ 132 h 836"/>
                    <a:gd name="T2" fmla="*/ 547 w 550"/>
                    <a:gd name="T3" fmla="*/ 130 h 836"/>
                    <a:gd name="T4" fmla="*/ 529 w 550"/>
                    <a:gd name="T5" fmla="*/ 133 h 836"/>
                    <a:gd name="T6" fmla="*/ 529 w 550"/>
                    <a:gd name="T7" fmla="*/ 133 h 836"/>
                    <a:gd name="T8" fmla="*/ 509 w 550"/>
                    <a:gd name="T9" fmla="*/ 141 h 836"/>
                    <a:gd name="T10" fmla="*/ 480 w 550"/>
                    <a:gd name="T11" fmla="*/ 111 h 836"/>
                    <a:gd name="T12" fmla="*/ 509 w 550"/>
                    <a:gd name="T13" fmla="*/ 80 h 836"/>
                    <a:gd name="T14" fmla="*/ 529 w 550"/>
                    <a:gd name="T15" fmla="*/ 88 h 836"/>
                    <a:gd name="T16" fmla="*/ 547 w 550"/>
                    <a:gd name="T17" fmla="*/ 91 h 836"/>
                    <a:gd name="T18" fmla="*/ 550 w 550"/>
                    <a:gd name="T19" fmla="*/ 89 h 836"/>
                    <a:gd name="T20" fmla="*/ 550 w 550"/>
                    <a:gd name="T21" fmla="*/ 82 h 836"/>
                    <a:gd name="T22" fmla="*/ 550 w 550"/>
                    <a:gd name="T23" fmla="*/ 0 h 836"/>
                    <a:gd name="T24" fmla="*/ 0 w 550"/>
                    <a:gd name="T25" fmla="*/ 550 h 836"/>
                    <a:gd name="T26" fmla="*/ 74 w 550"/>
                    <a:gd name="T27" fmla="*/ 825 h 836"/>
                    <a:gd name="T28" fmla="*/ 153 w 550"/>
                    <a:gd name="T29" fmla="*/ 780 h 836"/>
                    <a:gd name="T30" fmla="*/ 158 w 550"/>
                    <a:gd name="T31" fmla="*/ 796 h 836"/>
                    <a:gd name="T32" fmla="*/ 161 w 550"/>
                    <a:gd name="T33" fmla="*/ 817 h 836"/>
                    <a:gd name="T34" fmla="*/ 202 w 550"/>
                    <a:gd name="T35" fmla="*/ 827 h 836"/>
                    <a:gd name="T36" fmla="*/ 214 w 550"/>
                    <a:gd name="T37" fmla="*/ 786 h 836"/>
                    <a:gd name="T38" fmla="*/ 198 w 550"/>
                    <a:gd name="T39" fmla="*/ 773 h 836"/>
                    <a:gd name="T40" fmla="*/ 198 w 550"/>
                    <a:gd name="T41" fmla="*/ 773 h 836"/>
                    <a:gd name="T42" fmla="*/ 186 w 550"/>
                    <a:gd name="T43" fmla="*/ 761 h 836"/>
                    <a:gd name="T44" fmla="*/ 266 w 550"/>
                    <a:gd name="T45" fmla="*/ 714 h 836"/>
                    <a:gd name="T46" fmla="*/ 222 w 550"/>
                    <a:gd name="T47" fmla="*/ 550 h 836"/>
                    <a:gd name="T48" fmla="*/ 550 w 550"/>
                    <a:gd name="T49" fmla="*/ 222 h 836"/>
                    <a:gd name="T50" fmla="*/ 550 w 550"/>
                    <a:gd name="T51" fmla="*/ 143 h 836"/>
                    <a:gd name="T52" fmla="*/ 550 w 550"/>
                    <a:gd name="T53" fmla="*/ 132 h 8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0"/>
                    <a:gd name="T82" fmla="*/ 0 h 836"/>
                    <a:gd name="T83" fmla="*/ 550 w 550"/>
                    <a:gd name="T84" fmla="*/ 836 h 8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0" h="836">
                      <a:moveTo>
                        <a:pt x="550" y="132"/>
                      </a:moveTo>
                      <a:cubicBezTo>
                        <a:pt x="549" y="131"/>
                        <a:pt x="548" y="131"/>
                        <a:pt x="547" y="130"/>
                      </a:cubicBezTo>
                      <a:cubicBezTo>
                        <a:pt x="540" y="127"/>
                        <a:pt x="533" y="129"/>
                        <a:pt x="529" y="133"/>
                      </a:cubicBezTo>
                      <a:cubicBezTo>
                        <a:pt x="529" y="133"/>
                        <a:pt x="529" y="133"/>
                        <a:pt x="529" y="133"/>
                      </a:cubicBezTo>
                      <a:cubicBezTo>
                        <a:pt x="523" y="138"/>
                        <a:pt x="517" y="141"/>
                        <a:pt x="509" y="141"/>
                      </a:cubicBezTo>
                      <a:cubicBezTo>
                        <a:pt x="493" y="141"/>
                        <a:pt x="480" y="127"/>
                        <a:pt x="480" y="111"/>
                      </a:cubicBezTo>
                      <a:cubicBezTo>
                        <a:pt x="480" y="94"/>
                        <a:pt x="493" y="80"/>
                        <a:pt x="509" y="80"/>
                      </a:cubicBezTo>
                      <a:cubicBezTo>
                        <a:pt x="517" y="80"/>
                        <a:pt x="524" y="83"/>
                        <a:pt x="529" y="88"/>
                      </a:cubicBezTo>
                      <a:cubicBezTo>
                        <a:pt x="533" y="93"/>
                        <a:pt x="540" y="94"/>
                        <a:pt x="547" y="91"/>
                      </a:cubicBezTo>
                      <a:cubicBezTo>
                        <a:pt x="548" y="91"/>
                        <a:pt x="549" y="90"/>
                        <a:pt x="550" y="89"/>
                      </a:cubicBezTo>
                      <a:cubicBezTo>
                        <a:pt x="550" y="82"/>
                        <a:pt x="550" y="82"/>
                        <a:pt x="550" y="82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246" y="0"/>
                        <a:pt x="0" y="246"/>
                        <a:pt x="0" y="550"/>
                      </a:cubicBezTo>
                      <a:cubicBezTo>
                        <a:pt x="0" y="651"/>
                        <a:pt x="27" y="745"/>
                        <a:pt x="74" y="825"/>
                      </a:cubicBezTo>
                      <a:cubicBezTo>
                        <a:pt x="153" y="780"/>
                        <a:pt x="153" y="780"/>
                        <a:pt x="153" y="780"/>
                      </a:cubicBezTo>
                      <a:cubicBezTo>
                        <a:pt x="158" y="784"/>
                        <a:pt x="160" y="791"/>
                        <a:pt x="158" y="796"/>
                      </a:cubicBezTo>
                      <a:cubicBezTo>
                        <a:pt x="157" y="803"/>
                        <a:pt x="158" y="810"/>
                        <a:pt x="161" y="817"/>
                      </a:cubicBezTo>
                      <a:cubicBezTo>
                        <a:pt x="170" y="831"/>
                        <a:pt x="188" y="836"/>
                        <a:pt x="202" y="827"/>
                      </a:cubicBezTo>
                      <a:cubicBezTo>
                        <a:pt x="217" y="819"/>
                        <a:pt x="222" y="801"/>
                        <a:pt x="214" y="786"/>
                      </a:cubicBezTo>
                      <a:cubicBezTo>
                        <a:pt x="210" y="780"/>
                        <a:pt x="204" y="776"/>
                        <a:pt x="198" y="773"/>
                      </a:cubicBezTo>
                      <a:cubicBezTo>
                        <a:pt x="198" y="773"/>
                        <a:pt x="198" y="773"/>
                        <a:pt x="198" y="773"/>
                      </a:cubicBezTo>
                      <a:cubicBezTo>
                        <a:pt x="192" y="772"/>
                        <a:pt x="187" y="767"/>
                        <a:pt x="186" y="761"/>
                      </a:cubicBezTo>
                      <a:cubicBezTo>
                        <a:pt x="266" y="714"/>
                        <a:pt x="266" y="714"/>
                        <a:pt x="266" y="714"/>
                      </a:cubicBezTo>
                      <a:cubicBezTo>
                        <a:pt x="238" y="666"/>
                        <a:pt x="222" y="610"/>
                        <a:pt x="222" y="550"/>
                      </a:cubicBezTo>
                      <a:cubicBezTo>
                        <a:pt x="222" y="369"/>
                        <a:pt x="369" y="222"/>
                        <a:pt x="550" y="222"/>
                      </a:cubicBezTo>
                      <a:cubicBezTo>
                        <a:pt x="550" y="143"/>
                        <a:pt x="550" y="143"/>
                        <a:pt x="550" y="143"/>
                      </a:cubicBezTo>
                      <a:lnTo>
                        <a:pt x="550" y="132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2" name="Freeform 16"/>
                <p:cNvSpPr>
                  <a:spLocks/>
                </p:cNvSpPr>
                <p:nvPr/>
              </p:nvSpPr>
              <p:spPr bwMode="gray">
                <a:xfrm>
                  <a:off x="2764" y="1387"/>
                  <a:ext cx="912" cy="1210"/>
                </a:xfrm>
                <a:custGeom>
                  <a:avLst/>
                  <a:gdLst>
                    <a:gd name="T0" fmla="*/ 70 w 621"/>
                    <a:gd name="T1" fmla="*/ 0 h 826"/>
                    <a:gd name="T2" fmla="*/ 70 w 621"/>
                    <a:gd name="T3" fmla="*/ 82 h 826"/>
                    <a:gd name="T4" fmla="*/ 70 w 621"/>
                    <a:gd name="T5" fmla="*/ 89 h 826"/>
                    <a:gd name="T6" fmla="*/ 67 w 621"/>
                    <a:gd name="T7" fmla="*/ 91 h 826"/>
                    <a:gd name="T8" fmla="*/ 49 w 621"/>
                    <a:gd name="T9" fmla="*/ 88 h 826"/>
                    <a:gd name="T10" fmla="*/ 29 w 621"/>
                    <a:gd name="T11" fmla="*/ 80 h 826"/>
                    <a:gd name="T12" fmla="*/ 0 w 621"/>
                    <a:gd name="T13" fmla="*/ 111 h 826"/>
                    <a:gd name="T14" fmla="*/ 29 w 621"/>
                    <a:gd name="T15" fmla="*/ 141 h 826"/>
                    <a:gd name="T16" fmla="*/ 49 w 621"/>
                    <a:gd name="T17" fmla="*/ 133 h 826"/>
                    <a:gd name="T18" fmla="*/ 49 w 621"/>
                    <a:gd name="T19" fmla="*/ 133 h 826"/>
                    <a:gd name="T20" fmla="*/ 67 w 621"/>
                    <a:gd name="T21" fmla="*/ 130 h 826"/>
                    <a:gd name="T22" fmla="*/ 70 w 621"/>
                    <a:gd name="T23" fmla="*/ 132 h 826"/>
                    <a:gd name="T24" fmla="*/ 70 w 621"/>
                    <a:gd name="T25" fmla="*/ 143 h 826"/>
                    <a:gd name="T26" fmla="*/ 70 w 621"/>
                    <a:gd name="T27" fmla="*/ 222 h 826"/>
                    <a:gd name="T28" fmla="*/ 70 w 621"/>
                    <a:gd name="T29" fmla="*/ 222 h 826"/>
                    <a:gd name="T30" fmla="*/ 398 w 621"/>
                    <a:gd name="T31" fmla="*/ 550 h 826"/>
                    <a:gd name="T32" fmla="*/ 354 w 621"/>
                    <a:gd name="T33" fmla="*/ 714 h 826"/>
                    <a:gd name="T34" fmla="*/ 433 w 621"/>
                    <a:gd name="T35" fmla="*/ 759 h 826"/>
                    <a:gd name="T36" fmla="*/ 436 w 621"/>
                    <a:gd name="T37" fmla="*/ 758 h 826"/>
                    <a:gd name="T38" fmla="*/ 443 w 621"/>
                    <a:gd name="T39" fmla="*/ 740 h 826"/>
                    <a:gd name="T40" fmla="*/ 443 w 621"/>
                    <a:gd name="T41" fmla="*/ 740 h 826"/>
                    <a:gd name="T42" fmla="*/ 446 w 621"/>
                    <a:gd name="T43" fmla="*/ 720 h 826"/>
                    <a:gd name="T44" fmla="*/ 487 w 621"/>
                    <a:gd name="T45" fmla="*/ 709 h 826"/>
                    <a:gd name="T46" fmla="*/ 498 w 621"/>
                    <a:gd name="T47" fmla="*/ 750 h 826"/>
                    <a:gd name="T48" fmla="*/ 482 w 621"/>
                    <a:gd name="T49" fmla="*/ 763 h 826"/>
                    <a:gd name="T50" fmla="*/ 470 w 621"/>
                    <a:gd name="T51" fmla="*/ 777 h 826"/>
                    <a:gd name="T52" fmla="*/ 470 w 621"/>
                    <a:gd name="T53" fmla="*/ 781 h 826"/>
                    <a:gd name="T54" fmla="*/ 547 w 621"/>
                    <a:gd name="T55" fmla="*/ 826 h 826"/>
                    <a:gd name="T56" fmla="*/ 621 w 621"/>
                    <a:gd name="T57" fmla="*/ 550 h 826"/>
                    <a:gd name="T58" fmla="*/ 70 w 621"/>
                    <a:gd name="T59" fmla="*/ 0 h 82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21"/>
                    <a:gd name="T91" fmla="*/ 0 h 826"/>
                    <a:gd name="T92" fmla="*/ 621 w 621"/>
                    <a:gd name="T93" fmla="*/ 826 h 82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21" h="826">
                      <a:moveTo>
                        <a:pt x="70" y="0"/>
                      </a:moveTo>
                      <a:cubicBezTo>
                        <a:pt x="70" y="82"/>
                        <a:pt x="70" y="82"/>
                        <a:pt x="70" y="82"/>
                      </a:cubicBezTo>
                      <a:cubicBezTo>
                        <a:pt x="70" y="89"/>
                        <a:pt x="70" y="89"/>
                        <a:pt x="70" y="89"/>
                      </a:cubicBezTo>
                      <a:cubicBezTo>
                        <a:pt x="69" y="90"/>
                        <a:pt x="68" y="91"/>
                        <a:pt x="67" y="91"/>
                      </a:cubicBezTo>
                      <a:cubicBezTo>
                        <a:pt x="60" y="94"/>
                        <a:pt x="53" y="93"/>
                        <a:pt x="49" y="88"/>
                      </a:cubicBezTo>
                      <a:cubicBezTo>
                        <a:pt x="44" y="83"/>
                        <a:pt x="37" y="80"/>
                        <a:pt x="29" y="80"/>
                      </a:cubicBezTo>
                      <a:cubicBezTo>
                        <a:pt x="13" y="80"/>
                        <a:pt x="0" y="94"/>
                        <a:pt x="0" y="111"/>
                      </a:cubicBezTo>
                      <a:cubicBezTo>
                        <a:pt x="0" y="127"/>
                        <a:pt x="13" y="141"/>
                        <a:pt x="29" y="141"/>
                      </a:cubicBezTo>
                      <a:cubicBezTo>
                        <a:pt x="37" y="141"/>
                        <a:pt x="43" y="138"/>
                        <a:pt x="49" y="133"/>
                      </a:cubicBezTo>
                      <a:cubicBezTo>
                        <a:pt x="49" y="133"/>
                        <a:pt x="49" y="133"/>
                        <a:pt x="49" y="133"/>
                      </a:cubicBezTo>
                      <a:cubicBezTo>
                        <a:pt x="53" y="129"/>
                        <a:pt x="60" y="127"/>
                        <a:pt x="67" y="130"/>
                      </a:cubicBezTo>
                      <a:cubicBezTo>
                        <a:pt x="68" y="131"/>
                        <a:pt x="69" y="131"/>
                        <a:pt x="70" y="132"/>
                      </a:cubicBezTo>
                      <a:cubicBezTo>
                        <a:pt x="70" y="143"/>
                        <a:pt x="70" y="143"/>
                        <a:pt x="70" y="143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252" y="222"/>
                        <a:pt x="398" y="369"/>
                        <a:pt x="398" y="550"/>
                      </a:cubicBezTo>
                      <a:cubicBezTo>
                        <a:pt x="398" y="610"/>
                        <a:pt x="382" y="666"/>
                        <a:pt x="354" y="714"/>
                      </a:cubicBezTo>
                      <a:cubicBezTo>
                        <a:pt x="433" y="759"/>
                        <a:pt x="433" y="759"/>
                        <a:pt x="433" y="759"/>
                      </a:cubicBezTo>
                      <a:cubicBezTo>
                        <a:pt x="434" y="759"/>
                        <a:pt x="435" y="758"/>
                        <a:pt x="436" y="758"/>
                      </a:cubicBezTo>
                      <a:cubicBezTo>
                        <a:pt x="442" y="753"/>
                        <a:pt x="445" y="746"/>
                        <a:pt x="443" y="740"/>
                      </a:cubicBezTo>
                      <a:cubicBezTo>
                        <a:pt x="443" y="740"/>
                        <a:pt x="443" y="740"/>
                        <a:pt x="443" y="740"/>
                      </a:cubicBezTo>
                      <a:cubicBezTo>
                        <a:pt x="441" y="733"/>
                        <a:pt x="442" y="726"/>
                        <a:pt x="446" y="720"/>
                      </a:cubicBezTo>
                      <a:cubicBezTo>
                        <a:pt x="454" y="705"/>
                        <a:pt x="472" y="701"/>
                        <a:pt x="487" y="709"/>
                      </a:cubicBezTo>
                      <a:cubicBezTo>
                        <a:pt x="501" y="717"/>
                        <a:pt x="506" y="736"/>
                        <a:pt x="498" y="750"/>
                      </a:cubicBezTo>
                      <a:cubicBezTo>
                        <a:pt x="494" y="756"/>
                        <a:pt x="489" y="761"/>
                        <a:pt x="482" y="763"/>
                      </a:cubicBezTo>
                      <a:cubicBezTo>
                        <a:pt x="476" y="764"/>
                        <a:pt x="471" y="770"/>
                        <a:pt x="470" y="777"/>
                      </a:cubicBezTo>
                      <a:cubicBezTo>
                        <a:pt x="470" y="778"/>
                        <a:pt x="470" y="780"/>
                        <a:pt x="470" y="781"/>
                      </a:cubicBezTo>
                      <a:cubicBezTo>
                        <a:pt x="547" y="826"/>
                        <a:pt x="547" y="826"/>
                        <a:pt x="547" y="826"/>
                      </a:cubicBezTo>
                      <a:cubicBezTo>
                        <a:pt x="594" y="745"/>
                        <a:pt x="621" y="651"/>
                        <a:pt x="621" y="550"/>
                      </a:cubicBezTo>
                      <a:cubicBezTo>
                        <a:pt x="621" y="246"/>
                        <a:pt x="374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3" name="Freeform 17"/>
                <p:cNvSpPr>
                  <a:spLocks/>
                </p:cNvSpPr>
                <p:nvPr/>
              </p:nvSpPr>
              <p:spPr bwMode="gray">
                <a:xfrm>
                  <a:off x="2169" y="2414"/>
                  <a:ext cx="1397" cy="587"/>
                </a:xfrm>
                <a:custGeom>
                  <a:avLst/>
                  <a:gdLst>
                    <a:gd name="T0" fmla="*/ 876 w 953"/>
                    <a:gd name="T1" fmla="*/ 80 h 400"/>
                    <a:gd name="T2" fmla="*/ 876 w 953"/>
                    <a:gd name="T3" fmla="*/ 76 h 400"/>
                    <a:gd name="T4" fmla="*/ 888 w 953"/>
                    <a:gd name="T5" fmla="*/ 62 h 400"/>
                    <a:gd name="T6" fmla="*/ 904 w 953"/>
                    <a:gd name="T7" fmla="*/ 49 h 400"/>
                    <a:gd name="T8" fmla="*/ 893 w 953"/>
                    <a:gd name="T9" fmla="*/ 8 h 400"/>
                    <a:gd name="T10" fmla="*/ 852 w 953"/>
                    <a:gd name="T11" fmla="*/ 19 h 400"/>
                    <a:gd name="T12" fmla="*/ 849 w 953"/>
                    <a:gd name="T13" fmla="*/ 39 h 400"/>
                    <a:gd name="T14" fmla="*/ 849 w 953"/>
                    <a:gd name="T15" fmla="*/ 39 h 400"/>
                    <a:gd name="T16" fmla="*/ 842 w 953"/>
                    <a:gd name="T17" fmla="*/ 57 h 400"/>
                    <a:gd name="T18" fmla="*/ 839 w 953"/>
                    <a:gd name="T19" fmla="*/ 58 h 400"/>
                    <a:gd name="T20" fmla="*/ 760 w 953"/>
                    <a:gd name="T21" fmla="*/ 13 h 400"/>
                    <a:gd name="T22" fmla="*/ 476 w 953"/>
                    <a:gd name="T23" fmla="*/ 177 h 400"/>
                    <a:gd name="T24" fmla="*/ 192 w 953"/>
                    <a:gd name="T25" fmla="*/ 13 h 400"/>
                    <a:gd name="T26" fmla="*/ 112 w 953"/>
                    <a:gd name="T27" fmla="*/ 60 h 400"/>
                    <a:gd name="T28" fmla="*/ 124 w 953"/>
                    <a:gd name="T29" fmla="*/ 72 h 400"/>
                    <a:gd name="T30" fmla="*/ 124 w 953"/>
                    <a:gd name="T31" fmla="*/ 72 h 400"/>
                    <a:gd name="T32" fmla="*/ 140 w 953"/>
                    <a:gd name="T33" fmla="*/ 85 h 400"/>
                    <a:gd name="T34" fmla="*/ 128 w 953"/>
                    <a:gd name="T35" fmla="*/ 126 h 400"/>
                    <a:gd name="T36" fmla="*/ 87 w 953"/>
                    <a:gd name="T37" fmla="*/ 116 h 400"/>
                    <a:gd name="T38" fmla="*/ 84 w 953"/>
                    <a:gd name="T39" fmla="*/ 95 h 400"/>
                    <a:gd name="T40" fmla="*/ 79 w 953"/>
                    <a:gd name="T41" fmla="*/ 79 h 400"/>
                    <a:gd name="T42" fmla="*/ 0 w 953"/>
                    <a:gd name="T43" fmla="*/ 124 h 400"/>
                    <a:gd name="T44" fmla="*/ 476 w 953"/>
                    <a:gd name="T45" fmla="*/ 400 h 400"/>
                    <a:gd name="T46" fmla="*/ 953 w 953"/>
                    <a:gd name="T47" fmla="*/ 125 h 400"/>
                    <a:gd name="T48" fmla="*/ 876 w 953"/>
                    <a:gd name="T49" fmla="*/ 80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953"/>
                    <a:gd name="T76" fmla="*/ 0 h 400"/>
                    <a:gd name="T77" fmla="*/ 953 w 953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953" h="400">
                      <a:moveTo>
                        <a:pt x="876" y="80"/>
                      </a:moveTo>
                      <a:cubicBezTo>
                        <a:pt x="876" y="79"/>
                        <a:pt x="876" y="77"/>
                        <a:pt x="876" y="76"/>
                      </a:cubicBezTo>
                      <a:cubicBezTo>
                        <a:pt x="877" y="69"/>
                        <a:pt x="882" y="63"/>
                        <a:pt x="888" y="62"/>
                      </a:cubicBezTo>
                      <a:cubicBezTo>
                        <a:pt x="895" y="60"/>
                        <a:pt x="900" y="55"/>
                        <a:pt x="904" y="49"/>
                      </a:cubicBezTo>
                      <a:cubicBezTo>
                        <a:pt x="912" y="35"/>
                        <a:pt x="907" y="16"/>
                        <a:pt x="893" y="8"/>
                      </a:cubicBezTo>
                      <a:cubicBezTo>
                        <a:pt x="878" y="0"/>
                        <a:pt x="860" y="4"/>
                        <a:pt x="852" y="19"/>
                      </a:cubicBezTo>
                      <a:cubicBezTo>
                        <a:pt x="848" y="25"/>
                        <a:pt x="847" y="32"/>
                        <a:pt x="849" y="39"/>
                      </a:cubicBezTo>
                      <a:cubicBezTo>
                        <a:pt x="849" y="39"/>
                        <a:pt x="849" y="39"/>
                        <a:pt x="849" y="39"/>
                      </a:cubicBezTo>
                      <a:cubicBezTo>
                        <a:pt x="851" y="45"/>
                        <a:pt x="848" y="52"/>
                        <a:pt x="842" y="57"/>
                      </a:cubicBezTo>
                      <a:cubicBezTo>
                        <a:pt x="841" y="57"/>
                        <a:pt x="840" y="58"/>
                        <a:pt x="839" y="58"/>
                      </a:cubicBezTo>
                      <a:cubicBezTo>
                        <a:pt x="760" y="13"/>
                        <a:pt x="760" y="13"/>
                        <a:pt x="760" y="13"/>
                      </a:cubicBezTo>
                      <a:cubicBezTo>
                        <a:pt x="704" y="111"/>
                        <a:pt x="598" y="177"/>
                        <a:pt x="476" y="177"/>
                      </a:cubicBezTo>
                      <a:cubicBezTo>
                        <a:pt x="355" y="177"/>
                        <a:pt x="249" y="111"/>
                        <a:pt x="192" y="13"/>
                      </a:cubicBezTo>
                      <a:cubicBezTo>
                        <a:pt x="112" y="60"/>
                        <a:pt x="112" y="60"/>
                        <a:pt x="112" y="60"/>
                      </a:cubicBezTo>
                      <a:cubicBezTo>
                        <a:pt x="113" y="66"/>
                        <a:pt x="118" y="71"/>
                        <a:pt x="124" y="72"/>
                      </a:cubicBezTo>
                      <a:cubicBezTo>
                        <a:pt x="124" y="72"/>
                        <a:pt x="124" y="72"/>
                        <a:pt x="124" y="72"/>
                      </a:cubicBezTo>
                      <a:cubicBezTo>
                        <a:pt x="130" y="75"/>
                        <a:pt x="136" y="79"/>
                        <a:pt x="140" y="85"/>
                      </a:cubicBezTo>
                      <a:cubicBezTo>
                        <a:pt x="148" y="100"/>
                        <a:pt x="143" y="118"/>
                        <a:pt x="128" y="126"/>
                      </a:cubicBezTo>
                      <a:cubicBezTo>
                        <a:pt x="114" y="135"/>
                        <a:pt x="96" y="130"/>
                        <a:pt x="87" y="116"/>
                      </a:cubicBezTo>
                      <a:cubicBezTo>
                        <a:pt x="84" y="109"/>
                        <a:pt x="83" y="102"/>
                        <a:pt x="84" y="95"/>
                      </a:cubicBezTo>
                      <a:cubicBezTo>
                        <a:pt x="86" y="90"/>
                        <a:pt x="84" y="83"/>
                        <a:pt x="79" y="79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95" y="289"/>
                        <a:pt x="273" y="400"/>
                        <a:pt x="476" y="400"/>
                      </a:cubicBezTo>
                      <a:cubicBezTo>
                        <a:pt x="680" y="400"/>
                        <a:pt x="858" y="289"/>
                        <a:pt x="953" y="125"/>
                      </a:cubicBezTo>
                      <a:lnTo>
                        <a:pt x="876" y="8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5618" name="Oval 18"/>
            <p:cNvSpPr>
              <a:spLocks noChangeArrowheads="1"/>
            </p:cNvSpPr>
            <p:nvPr/>
          </p:nvSpPr>
          <p:spPr bwMode="auto">
            <a:xfrm>
              <a:off x="1460" y="1637"/>
              <a:ext cx="345" cy="344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8F8F8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r-TR" sz="3800" noProof="1">
                <a:solidFill>
                  <a:srgbClr val="000000"/>
                </a:solidFill>
              </a:endParaRPr>
            </a:p>
          </p:txBody>
        </p: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BÜTÜN VUCÜT TİTREŞİMİNDE MARUZİYET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2663361" y="5451679"/>
            <a:ext cx="6162416" cy="663371"/>
            <a:chOff x="2644311" y="5451679"/>
            <a:chExt cx="6162416" cy="663371"/>
          </a:xfrm>
        </p:grpSpPr>
        <p:grpSp>
          <p:nvGrpSpPr>
            <p:cNvPr id="20" name="Group 51"/>
            <p:cNvGrpSpPr>
              <a:grpSpLocks/>
            </p:cNvGrpSpPr>
            <p:nvPr/>
          </p:nvGrpSpPr>
          <p:grpSpPr bwMode="auto">
            <a:xfrm>
              <a:off x="2644311" y="5451679"/>
              <a:ext cx="648968" cy="663371"/>
              <a:chOff x="1868" y="1082"/>
              <a:chExt cx="1942" cy="1942"/>
            </a:xfrm>
          </p:grpSpPr>
          <p:sp>
            <p:nvSpPr>
              <p:cNvPr id="22" name="Freeform 52"/>
              <p:cNvSpPr>
                <a:spLocks noChangeAspect="1"/>
              </p:cNvSpPr>
              <p:nvPr/>
            </p:nvSpPr>
            <p:spPr bwMode="gray">
              <a:xfrm>
                <a:off x="1868" y="1082"/>
                <a:ext cx="1942" cy="1942"/>
              </a:xfrm>
              <a:custGeom>
                <a:avLst/>
                <a:gdLst>
                  <a:gd name="T0" fmla="*/ 1849 w 1675"/>
                  <a:gd name="T1" fmla="*/ 6343 h 1675"/>
                  <a:gd name="T2" fmla="*/ 0 w 1675"/>
                  <a:gd name="T3" fmla="*/ 4480 h 1675"/>
                  <a:gd name="T4" fmla="*/ 0 w 1675"/>
                  <a:gd name="T5" fmla="*/ 1849 h 1675"/>
                  <a:gd name="T6" fmla="*/ 1849 w 1675"/>
                  <a:gd name="T7" fmla="*/ 0 h 1675"/>
                  <a:gd name="T8" fmla="*/ 4481 w 1675"/>
                  <a:gd name="T9" fmla="*/ 0 h 1675"/>
                  <a:gd name="T10" fmla="*/ 6343 w 1675"/>
                  <a:gd name="T11" fmla="*/ 1849 h 1675"/>
                  <a:gd name="T12" fmla="*/ 6343 w 1675"/>
                  <a:gd name="T13" fmla="*/ 4480 h 1675"/>
                  <a:gd name="T14" fmla="*/ 4481 w 1675"/>
                  <a:gd name="T15" fmla="*/ 6343 h 1675"/>
                  <a:gd name="T16" fmla="*/ 1849 w 1675"/>
                  <a:gd name="T17" fmla="*/ 6343 h 16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75"/>
                  <a:gd name="T28" fmla="*/ 0 h 1675"/>
                  <a:gd name="T29" fmla="*/ 1675 w 1675"/>
                  <a:gd name="T30" fmla="*/ 1675 h 16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75" h="1675">
                    <a:moveTo>
                      <a:pt x="489" y="1675"/>
                    </a:moveTo>
                    <a:lnTo>
                      <a:pt x="0" y="1183"/>
                    </a:lnTo>
                    <a:lnTo>
                      <a:pt x="0" y="489"/>
                    </a:lnTo>
                    <a:lnTo>
                      <a:pt x="489" y="0"/>
                    </a:lnTo>
                    <a:lnTo>
                      <a:pt x="1184" y="0"/>
                    </a:lnTo>
                    <a:lnTo>
                      <a:pt x="1675" y="489"/>
                    </a:lnTo>
                    <a:lnTo>
                      <a:pt x="1675" y="1183"/>
                    </a:lnTo>
                    <a:lnTo>
                      <a:pt x="1184" y="1675"/>
                    </a:lnTo>
                    <a:lnTo>
                      <a:pt x="489" y="167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4" name="Freeform 53"/>
              <p:cNvSpPr>
                <a:spLocks noChangeAspect="1"/>
              </p:cNvSpPr>
              <p:nvPr/>
            </p:nvSpPr>
            <p:spPr bwMode="gray">
              <a:xfrm>
                <a:off x="1914" y="1128"/>
                <a:ext cx="1850" cy="1850"/>
              </a:xfrm>
              <a:custGeom>
                <a:avLst/>
                <a:gdLst>
                  <a:gd name="T0" fmla="*/ 1780 w 1595"/>
                  <a:gd name="T1" fmla="*/ 6060 h 1595"/>
                  <a:gd name="T2" fmla="*/ 0 w 1595"/>
                  <a:gd name="T3" fmla="*/ 4281 h 1595"/>
                  <a:gd name="T4" fmla="*/ 0 w 1595"/>
                  <a:gd name="T5" fmla="*/ 1780 h 1595"/>
                  <a:gd name="T6" fmla="*/ 1780 w 1595"/>
                  <a:gd name="T7" fmla="*/ 0 h 1595"/>
                  <a:gd name="T8" fmla="*/ 4281 w 1595"/>
                  <a:gd name="T9" fmla="*/ 0 h 1595"/>
                  <a:gd name="T10" fmla="*/ 6060 w 1595"/>
                  <a:gd name="T11" fmla="*/ 1780 h 1595"/>
                  <a:gd name="T12" fmla="*/ 6060 w 1595"/>
                  <a:gd name="T13" fmla="*/ 4281 h 1595"/>
                  <a:gd name="T14" fmla="*/ 4281 w 1595"/>
                  <a:gd name="T15" fmla="*/ 6060 h 1595"/>
                  <a:gd name="T16" fmla="*/ 1780 w 1595"/>
                  <a:gd name="T17" fmla="*/ 6060 h 1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95"/>
                  <a:gd name="T28" fmla="*/ 0 h 1595"/>
                  <a:gd name="T29" fmla="*/ 1595 w 1595"/>
                  <a:gd name="T30" fmla="*/ 1595 h 15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95" h="1595">
                    <a:moveTo>
                      <a:pt x="468" y="1595"/>
                    </a:moveTo>
                    <a:lnTo>
                      <a:pt x="0" y="1127"/>
                    </a:lnTo>
                    <a:lnTo>
                      <a:pt x="0" y="468"/>
                    </a:lnTo>
                    <a:lnTo>
                      <a:pt x="468" y="0"/>
                    </a:lnTo>
                    <a:lnTo>
                      <a:pt x="1127" y="0"/>
                    </a:lnTo>
                    <a:lnTo>
                      <a:pt x="1595" y="468"/>
                    </a:lnTo>
                    <a:lnTo>
                      <a:pt x="1595" y="1127"/>
                    </a:lnTo>
                    <a:lnTo>
                      <a:pt x="1127" y="1595"/>
                    </a:lnTo>
                    <a:lnTo>
                      <a:pt x="468" y="159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60000"/>
                  </a:gs>
                  <a:gs pos="100000">
                    <a:srgbClr val="8A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6" name="Freeform 54"/>
              <p:cNvSpPr>
                <a:spLocks noChangeAspect="1"/>
              </p:cNvSpPr>
              <p:nvPr/>
            </p:nvSpPr>
            <p:spPr bwMode="gray">
              <a:xfrm>
                <a:off x="2434" y="1717"/>
                <a:ext cx="334" cy="642"/>
              </a:xfrm>
              <a:custGeom>
                <a:avLst/>
                <a:gdLst>
                  <a:gd name="T0" fmla="*/ 411 w 288"/>
                  <a:gd name="T1" fmla="*/ 2119 h 553"/>
                  <a:gd name="T2" fmla="*/ 411 w 288"/>
                  <a:gd name="T3" fmla="*/ 283 h 553"/>
                  <a:gd name="T4" fmla="*/ 0 w 288"/>
                  <a:gd name="T5" fmla="*/ 283 h 553"/>
                  <a:gd name="T6" fmla="*/ 0 w 288"/>
                  <a:gd name="T7" fmla="*/ 0 h 553"/>
                  <a:gd name="T8" fmla="*/ 1092 w 288"/>
                  <a:gd name="T9" fmla="*/ 0 h 553"/>
                  <a:gd name="T10" fmla="*/ 1092 w 288"/>
                  <a:gd name="T11" fmla="*/ 283 h 553"/>
                  <a:gd name="T12" fmla="*/ 691 w 288"/>
                  <a:gd name="T13" fmla="*/ 283 h 553"/>
                  <a:gd name="T14" fmla="*/ 691 w 288"/>
                  <a:gd name="T15" fmla="*/ 2119 h 553"/>
                  <a:gd name="T16" fmla="*/ 411 w 288"/>
                  <a:gd name="T17" fmla="*/ 2119 h 5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553"/>
                  <a:gd name="T29" fmla="*/ 288 w 288"/>
                  <a:gd name="T30" fmla="*/ 553 h 5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553">
                    <a:moveTo>
                      <a:pt x="109" y="553"/>
                    </a:moveTo>
                    <a:lnTo>
                      <a:pt x="109" y="73"/>
                    </a:lnTo>
                    <a:lnTo>
                      <a:pt x="0" y="73"/>
                    </a:lnTo>
                    <a:lnTo>
                      <a:pt x="0" y="0"/>
                    </a:lnTo>
                    <a:lnTo>
                      <a:pt x="288" y="0"/>
                    </a:lnTo>
                    <a:lnTo>
                      <a:pt x="288" y="73"/>
                    </a:lnTo>
                    <a:lnTo>
                      <a:pt x="182" y="73"/>
                    </a:lnTo>
                    <a:lnTo>
                      <a:pt x="182" y="553"/>
                    </a:lnTo>
                    <a:lnTo>
                      <a:pt x="109" y="553"/>
                    </a:ln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7" name="Freeform 55"/>
              <p:cNvSpPr>
                <a:spLocks noChangeAspect="1"/>
              </p:cNvSpPr>
              <p:nvPr/>
            </p:nvSpPr>
            <p:spPr bwMode="gray">
              <a:xfrm>
                <a:off x="2007" y="1709"/>
                <a:ext cx="384" cy="657"/>
              </a:xfrm>
              <a:custGeom>
                <a:avLst/>
                <a:gdLst>
                  <a:gd name="T0" fmla="*/ 897156 w 140"/>
                  <a:gd name="T1" fmla="*/ 510544 h 240"/>
                  <a:gd name="T2" fmla="*/ 1194761 w 140"/>
                  <a:gd name="T3" fmla="*/ 510544 h 240"/>
                  <a:gd name="T4" fmla="*/ 650611 w 140"/>
                  <a:gd name="T5" fmla="*/ 0 h 240"/>
                  <a:gd name="T6" fmla="*/ 150720 w 140"/>
                  <a:gd name="T7" fmla="*/ 510544 h 240"/>
                  <a:gd name="T8" fmla="*/ 737091 w 140"/>
                  <a:gd name="T9" fmla="*/ 1147601 h 240"/>
                  <a:gd name="T10" fmla="*/ 897156 w 140"/>
                  <a:gd name="T11" fmla="*/ 1485234 h 240"/>
                  <a:gd name="T12" fmla="*/ 605170 w 140"/>
                  <a:gd name="T13" fmla="*/ 1788256 h 240"/>
                  <a:gd name="T14" fmla="*/ 317639 w 140"/>
                  <a:gd name="T15" fmla="*/ 1441415 h 240"/>
                  <a:gd name="T16" fmla="*/ 51566 w 140"/>
                  <a:gd name="T17" fmla="*/ 1441415 h 240"/>
                  <a:gd name="T18" fmla="*/ 599100 w 140"/>
                  <a:gd name="T19" fmla="*/ 2072649 h 240"/>
                  <a:gd name="T20" fmla="*/ 1178625 w 140"/>
                  <a:gd name="T21" fmla="*/ 1459572 h 240"/>
                  <a:gd name="T22" fmla="*/ 790642 w 140"/>
                  <a:gd name="T23" fmla="*/ 854776 h 240"/>
                  <a:gd name="T24" fmla="*/ 439035 w 140"/>
                  <a:gd name="T25" fmla="*/ 510544 h 240"/>
                  <a:gd name="T26" fmla="*/ 650611 w 140"/>
                  <a:gd name="T27" fmla="*/ 268560 h 240"/>
                  <a:gd name="T28" fmla="*/ 897156 w 140"/>
                  <a:gd name="T29" fmla="*/ 510544 h 2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0"/>
                  <a:gd name="T46" fmla="*/ 0 h 240"/>
                  <a:gd name="T47" fmla="*/ 140 w 140"/>
                  <a:gd name="T48" fmla="*/ 240 h 2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0" h="240">
                    <a:moveTo>
                      <a:pt x="102" y="59"/>
                    </a:moveTo>
                    <a:cubicBezTo>
                      <a:pt x="136" y="59"/>
                      <a:pt x="136" y="59"/>
                      <a:pt x="136" y="59"/>
                    </a:cubicBezTo>
                    <a:cubicBezTo>
                      <a:pt x="136" y="59"/>
                      <a:pt x="137" y="0"/>
                      <a:pt x="74" y="0"/>
                    </a:cubicBezTo>
                    <a:cubicBezTo>
                      <a:pt x="11" y="0"/>
                      <a:pt x="17" y="59"/>
                      <a:pt x="17" y="59"/>
                    </a:cubicBezTo>
                    <a:cubicBezTo>
                      <a:pt x="17" y="107"/>
                      <a:pt x="57" y="108"/>
                      <a:pt x="84" y="133"/>
                    </a:cubicBezTo>
                    <a:cubicBezTo>
                      <a:pt x="91" y="139"/>
                      <a:pt x="102" y="146"/>
                      <a:pt x="102" y="172"/>
                    </a:cubicBezTo>
                    <a:cubicBezTo>
                      <a:pt x="103" y="198"/>
                      <a:pt x="84" y="207"/>
                      <a:pt x="69" y="207"/>
                    </a:cubicBezTo>
                    <a:cubicBezTo>
                      <a:pt x="54" y="207"/>
                      <a:pt x="36" y="200"/>
                      <a:pt x="36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7"/>
                      <a:pt x="0" y="240"/>
                      <a:pt x="68" y="240"/>
                    </a:cubicBezTo>
                    <a:cubicBezTo>
                      <a:pt x="136" y="240"/>
                      <a:pt x="134" y="181"/>
                      <a:pt x="134" y="169"/>
                    </a:cubicBezTo>
                    <a:cubicBezTo>
                      <a:pt x="134" y="158"/>
                      <a:pt x="140" y="130"/>
                      <a:pt x="90" y="99"/>
                    </a:cubicBezTo>
                    <a:cubicBezTo>
                      <a:pt x="66" y="85"/>
                      <a:pt x="50" y="77"/>
                      <a:pt x="50" y="59"/>
                    </a:cubicBezTo>
                    <a:cubicBezTo>
                      <a:pt x="50" y="42"/>
                      <a:pt x="62" y="31"/>
                      <a:pt x="74" y="31"/>
                    </a:cubicBezTo>
                    <a:cubicBezTo>
                      <a:pt x="86" y="31"/>
                      <a:pt x="102" y="36"/>
                      <a:pt x="102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8" name="Freeform 56"/>
              <p:cNvSpPr>
                <a:spLocks noChangeAspect="1" noEditPoints="1"/>
              </p:cNvSpPr>
              <p:nvPr/>
            </p:nvSpPr>
            <p:spPr bwMode="gray">
              <a:xfrm>
                <a:off x="3312" y="1720"/>
                <a:ext cx="347" cy="657"/>
              </a:xfrm>
              <a:custGeom>
                <a:avLst/>
                <a:gdLst>
                  <a:gd name="T0" fmla="*/ 1200058 w 124"/>
                  <a:gd name="T1" fmla="*/ 251811 h 234"/>
                  <a:gd name="T2" fmla="*/ 959489 w 124"/>
                  <a:gd name="T3" fmla="*/ 30390 h 234"/>
                  <a:gd name="T4" fmla="*/ 549827 w 124"/>
                  <a:gd name="T5" fmla="*/ 0 h 234"/>
                  <a:gd name="T6" fmla="*/ 0 w 124"/>
                  <a:gd name="T7" fmla="*/ 0 h 234"/>
                  <a:gd name="T8" fmla="*/ 0 w 124"/>
                  <a:gd name="T9" fmla="*/ 2537646 h 234"/>
                  <a:gd name="T10" fmla="*/ 345259 w 124"/>
                  <a:gd name="T11" fmla="*/ 2537646 h 234"/>
                  <a:gd name="T12" fmla="*/ 345259 w 124"/>
                  <a:gd name="T13" fmla="*/ 1386438 h 234"/>
                  <a:gd name="T14" fmla="*/ 568537 w 124"/>
                  <a:gd name="T15" fmla="*/ 1386438 h 234"/>
                  <a:gd name="T16" fmla="*/ 924470 w 124"/>
                  <a:gd name="T17" fmla="*/ 1356048 h 234"/>
                  <a:gd name="T18" fmla="*/ 1106046 w 124"/>
                  <a:gd name="T19" fmla="*/ 1258528 h 234"/>
                  <a:gd name="T20" fmla="*/ 1240402 w 124"/>
                  <a:gd name="T21" fmla="*/ 1031706 h 234"/>
                  <a:gd name="T22" fmla="*/ 1304717 w 124"/>
                  <a:gd name="T23" fmla="*/ 683460 h 234"/>
                  <a:gd name="T24" fmla="*/ 1200058 w 124"/>
                  <a:gd name="T25" fmla="*/ 251811 h 234"/>
                  <a:gd name="T26" fmla="*/ 819785 w 124"/>
                  <a:gd name="T27" fmla="*/ 1062032 h 234"/>
                  <a:gd name="T28" fmla="*/ 326544 w 124"/>
                  <a:gd name="T29" fmla="*/ 1062032 h 234"/>
                  <a:gd name="T30" fmla="*/ 326544 w 124"/>
                  <a:gd name="T31" fmla="*/ 335522 h 234"/>
                  <a:gd name="T32" fmla="*/ 801069 w 124"/>
                  <a:gd name="T33" fmla="*/ 335522 h 234"/>
                  <a:gd name="T34" fmla="*/ 999763 w 124"/>
                  <a:gd name="T35" fmla="*/ 707008 h 234"/>
                  <a:gd name="T36" fmla="*/ 819785 w 124"/>
                  <a:gd name="T37" fmla="*/ 1062032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234"/>
                  <a:gd name="T59" fmla="*/ 124 w 124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234">
                    <a:moveTo>
                      <a:pt x="114" y="23"/>
                    </a:moveTo>
                    <a:cubicBezTo>
                      <a:pt x="108" y="13"/>
                      <a:pt x="100" y="6"/>
                      <a:pt x="91" y="3"/>
                    </a:cubicBezTo>
                    <a:cubicBezTo>
                      <a:pt x="85" y="1"/>
                      <a:pt x="7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34"/>
                      <a:pt x="0" y="234"/>
                      <a:pt x="0" y="234"/>
                    </a:cubicBezTo>
                    <a:cubicBezTo>
                      <a:pt x="33" y="234"/>
                      <a:pt x="33" y="234"/>
                      <a:pt x="33" y="234"/>
                    </a:cubicBezTo>
                    <a:cubicBezTo>
                      <a:pt x="33" y="128"/>
                      <a:pt x="33" y="128"/>
                      <a:pt x="33" y="128"/>
                    </a:cubicBezTo>
                    <a:cubicBezTo>
                      <a:pt x="54" y="128"/>
                      <a:pt x="54" y="128"/>
                      <a:pt x="54" y="128"/>
                    </a:cubicBezTo>
                    <a:cubicBezTo>
                      <a:pt x="69" y="128"/>
                      <a:pt x="80" y="127"/>
                      <a:pt x="88" y="125"/>
                    </a:cubicBezTo>
                    <a:cubicBezTo>
                      <a:pt x="93" y="124"/>
                      <a:pt x="99" y="121"/>
                      <a:pt x="105" y="116"/>
                    </a:cubicBezTo>
                    <a:cubicBezTo>
                      <a:pt x="110" y="111"/>
                      <a:pt x="115" y="104"/>
                      <a:pt x="118" y="95"/>
                    </a:cubicBezTo>
                    <a:cubicBezTo>
                      <a:pt x="122" y="87"/>
                      <a:pt x="124" y="76"/>
                      <a:pt x="124" y="63"/>
                    </a:cubicBezTo>
                    <a:cubicBezTo>
                      <a:pt x="124" y="47"/>
                      <a:pt x="121" y="34"/>
                      <a:pt x="114" y="23"/>
                    </a:cubicBezTo>
                    <a:close/>
                    <a:moveTo>
                      <a:pt x="78" y="98"/>
                    </a:move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80" y="31"/>
                      <a:pt x="94" y="33"/>
                      <a:pt x="95" y="65"/>
                    </a:cubicBezTo>
                    <a:cubicBezTo>
                      <a:pt x="95" y="65"/>
                      <a:pt x="95" y="98"/>
                      <a:pt x="78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9" name="Freeform 57"/>
              <p:cNvSpPr>
                <a:spLocks noChangeAspect="1" noEditPoints="1"/>
              </p:cNvSpPr>
              <p:nvPr/>
            </p:nvSpPr>
            <p:spPr bwMode="gray">
              <a:xfrm>
                <a:off x="2836" y="1707"/>
                <a:ext cx="375" cy="670"/>
              </a:xfrm>
              <a:custGeom>
                <a:avLst/>
                <a:gdLst>
                  <a:gd name="T0" fmla="*/ 673505 w 134"/>
                  <a:gd name="T1" fmla="*/ 0 h 239"/>
                  <a:gd name="T2" fmla="*/ 0 w 134"/>
                  <a:gd name="T3" fmla="*/ 651868 h 239"/>
                  <a:gd name="T4" fmla="*/ 0 w 134"/>
                  <a:gd name="T5" fmla="*/ 1827413 h 239"/>
                  <a:gd name="T6" fmla="*/ 715217 w 134"/>
                  <a:gd name="T7" fmla="*/ 2555439 h 239"/>
                  <a:gd name="T8" fmla="*/ 1410268 w 134"/>
                  <a:gd name="T9" fmla="*/ 1850636 h 239"/>
                  <a:gd name="T10" fmla="*/ 1410268 w 134"/>
                  <a:gd name="T11" fmla="*/ 746935 h 239"/>
                  <a:gd name="T12" fmla="*/ 673505 w 134"/>
                  <a:gd name="T13" fmla="*/ 0 h 239"/>
                  <a:gd name="T14" fmla="*/ 1083593 w 134"/>
                  <a:gd name="T15" fmla="*/ 1689939 h 239"/>
                  <a:gd name="T16" fmla="*/ 715217 w 134"/>
                  <a:gd name="T17" fmla="*/ 2201561 h 239"/>
                  <a:gd name="T18" fmla="*/ 326673 w 134"/>
                  <a:gd name="T19" fmla="*/ 1677846 h 239"/>
                  <a:gd name="T20" fmla="*/ 326673 w 134"/>
                  <a:gd name="T21" fmla="*/ 824610 h 239"/>
                  <a:gd name="T22" fmla="*/ 696523 w 134"/>
                  <a:gd name="T23" fmla="*/ 355249 h 239"/>
                  <a:gd name="T24" fmla="*/ 1083593 w 134"/>
                  <a:gd name="T25" fmla="*/ 896502 h 239"/>
                  <a:gd name="T26" fmla="*/ 1083593 w 134"/>
                  <a:gd name="T27" fmla="*/ 1689939 h 2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4"/>
                  <a:gd name="T43" fmla="*/ 0 h 239"/>
                  <a:gd name="T44" fmla="*/ 134 w 134"/>
                  <a:gd name="T45" fmla="*/ 239 h 23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4" h="239">
                    <a:moveTo>
                      <a:pt x="64" y="0"/>
                    </a:moveTo>
                    <a:cubicBezTo>
                      <a:pt x="2" y="0"/>
                      <a:pt x="0" y="61"/>
                      <a:pt x="0" y="61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171"/>
                      <a:pt x="4" y="239"/>
                      <a:pt x="68" y="239"/>
                    </a:cubicBezTo>
                    <a:cubicBezTo>
                      <a:pt x="132" y="239"/>
                      <a:pt x="134" y="173"/>
                      <a:pt x="134" y="173"/>
                    </a:cubicBezTo>
                    <a:cubicBezTo>
                      <a:pt x="134" y="173"/>
                      <a:pt x="134" y="105"/>
                      <a:pt x="134" y="70"/>
                    </a:cubicBezTo>
                    <a:cubicBezTo>
                      <a:pt x="134" y="34"/>
                      <a:pt x="107" y="0"/>
                      <a:pt x="64" y="0"/>
                    </a:cubicBezTo>
                    <a:close/>
                    <a:moveTo>
                      <a:pt x="103" y="158"/>
                    </a:moveTo>
                    <a:cubicBezTo>
                      <a:pt x="103" y="158"/>
                      <a:pt x="102" y="206"/>
                      <a:pt x="68" y="206"/>
                    </a:cubicBezTo>
                    <a:cubicBezTo>
                      <a:pt x="33" y="206"/>
                      <a:pt x="31" y="157"/>
                      <a:pt x="31" y="157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77"/>
                      <a:pt x="32" y="33"/>
                      <a:pt x="66" y="33"/>
                    </a:cubicBezTo>
                    <a:cubicBezTo>
                      <a:pt x="88" y="33"/>
                      <a:pt x="103" y="58"/>
                      <a:pt x="103" y="84"/>
                    </a:cubicBezTo>
                    <a:cubicBezTo>
                      <a:pt x="103" y="109"/>
                      <a:pt x="103" y="158"/>
                      <a:pt x="103" y="15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30" name="Group 58"/>
              <p:cNvGrpSpPr>
                <a:grpSpLocks noChangeAspect="1"/>
              </p:cNvGrpSpPr>
              <p:nvPr/>
            </p:nvGrpSpPr>
            <p:grpSpPr bwMode="auto">
              <a:xfrm>
                <a:off x="2808" y="2807"/>
                <a:ext cx="62" cy="63"/>
                <a:chOff x="1684" y="2400"/>
                <a:chExt cx="41" cy="41"/>
              </a:xfrm>
            </p:grpSpPr>
            <p:sp>
              <p:nvSpPr>
                <p:cNvPr id="35" name="Oval 59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  <p:sp>
              <p:nvSpPr>
                <p:cNvPr id="36" name="Oval 60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</p:grpSp>
          <p:grpSp>
            <p:nvGrpSpPr>
              <p:cNvPr id="31" name="Group 61"/>
              <p:cNvGrpSpPr>
                <a:grpSpLocks noChangeAspect="1"/>
              </p:cNvGrpSpPr>
              <p:nvPr/>
            </p:nvGrpSpPr>
            <p:grpSpPr bwMode="auto">
              <a:xfrm>
                <a:off x="2808" y="1211"/>
                <a:ext cx="62" cy="63"/>
                <a:chOff x="1684" y="2400"/>
                <a:chExt cx="41" cy="41"/>
              </a:xfrm>
            </p:grpSpPr>
            <p:sp>
              <p:nvSpPr>
                <p:cNvPr id="33" name="Oval 62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  <p:sp>
              <p:nvSpPr>
                <p:cNvPr id="34" name="Oval 63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</p:grpSp>
          <p:pic>
            <p:nvPicPr>
              <p:cNvPr id="32" name="Picture 6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885" y="1124"/>
                <a:ext cx="1644" cy="1060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</p:grpSp>
        <p:sp>
          <p:nvSpPr>
            <p:cNvPr id="21" name="53 Metin kutusu"/>
            <p:cNvSpPr txBox="1"/>
            <p:nvPr/>
          </p:nvSpPr>
          <p:spPr>
            <a:xfrm>
              <a:off x="3298727" y="5639162"/>
              <a:ext cx="5508000" cy="288000"/>
            </a:xfrm>
            <a:prstGeom prst="rect">
              <a:avLst/>
            </a:prstGeom>
            <a:noFill/>
            <a:ln w="317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 anchorCtr="0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r-TR" sz="1200" dirty="0" smtClean="0">
                  <a:latin typeface="Cambria" pitchFamily="18" charset="0"/>
                </a:rPr>
                <a:t>Tanımlardan biri soruluyor / Metin verilip hangi tanım olduğu soruluyor </a:t>
              </a:r>
              <a:endParaRPr lang="tr-TR" sz="1000" b="1" dirty="0" smtClean="0">
                <a:latin typeface="Cambr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44185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72005" y="2516888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Titreşimin Vücuda Etkileri</a:t>
            </a:r>
            <a:endParaRPr lang="tr-TR" sz="60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729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22275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TİTREŞİM-VİBRASYON 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Biyomekanik 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Psikolojik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Fizyolojik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Patolojik</a:t>
            </a: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endParaRPr lang="tr-TR" sz="9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«Titreşimin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tıbbi ve biyolojik etkisi büyük  ölçüde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titreşimin şiddetine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maruziyet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süresine bağlıdır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.»</a:t>
            </a: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8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«İnsan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vücuduna belirgin etkisi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olan titreşimin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frekansı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aralığı 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1–100Hz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’dir.»</a:t>
            </a: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>
              <a:spcAft>
                <a:spcPts val="0"/>
              </a:spcAft>
              <a:buClr>
                <a:srgbClr val="292929"/>
              </a:buClr>
              <a:defRPr/>
            </a:pPr>
            <a:endParaRPr lang="tr-TR" sz="8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>
              <a:spcAft>
                <a:spcPts val="0"/>
              </a:spcAft>
              <a:buClr>
                <a:srgbClr val="292929"/>
              </a:buClr>
              <a:defRPr/>
            </a:pPr>
            <a:endParaRPr lang="tr-TR" sz="8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>
              <a:spcAft>
                <a:spcPts val="0"/>
              </a:spcAft>
              <a:buClr>
                <a:srgbClr val="292929"/>
              </a:buClr>
              <a:defRPr/>
            </a:pPr>
            <a:endParaRPr lang="tr-TR" sz="8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TİTREŞİMİN VÜCUDA ETKİLERİ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2663361" y="5451679"/>
            <a:ext cx="6162416" cy="663371"/>
            <a:chOff x="2644311" y="5451679"/>
            <a:chExt cx="6162416" cy="663371"/>
          </a:xfrm>
        </p:grpSpPr>
        <p:grpSp>
          <p:nvGrpSpPr>
            <p:cNvPr id="20" name="Group 51"/>
            <p:cNvGrpSpPr>
              <a:grpSpLocks/>
            </p:cNvGrpSpPr>
            <p:nvPr/>
          </p:nvGrpSpPr>
          <p:grpSpPr bwMode="auto">
            <a:xfrm>
              <a:off x="2644311" y="5451679"/>
              <a:ext cx="648968" cy="663371"/>
              <a:chOff x="1868" y="1082"/>
              <a:chExt cx="1942" cy="1942"/>
            </a:xfrm>
          </p:grpSpPr>
          <p:sp>
            <p:nvSpPr>
              <p:cNvPr id="22" name="Freeform 52"/>
              <p:cNvSpPr>
                <a:spLocks noChangeAspect="1"/>
              </p:cNvSpPr>
              <p:nvPr/>
            </p:nvSpPr>
            <p:spPr bwMode="gray">
              <a:xfrm>
                <a:off x="1868" y="1082"/>
                <a:ext cx="1942" cy="1942"/>
              </a:xfrm>
              <a:custGeom>
                <a:avLst/>
                <a:gdLst>
                  <a:gd name="T0" fmla="*/ 1849 w 1675"/>
                  <a:gd name="T1" fmla="*/ 6343 h 1675"/>
                  <a:gd name="T2" fmla="*/ 0 w 1675"/>
                  <a:gd name="T3" fmla="*/ 4480 h 1675"/>
                  <a:gd name="T4" fmla="*/ 0 w 1675"/>
                  <a:gd name="T5" fmla="*/ 1849 h 1675"/>
                  <a:gd name="T6" fmla="*/ 1849 w 1675"/>
                  <a:gd name="T7" fmla="*/ 0 h 1675"/>
                  <a:gd name="T8" fmla="*/ 4481 w 1675"/>
                  <a:gd name="T9" fmla="*/ 0 h 1675"/>
                  <a:gd name="T10" fmla="*/ 6343 w 1675"/>
                  <a:gd name="T11" fmla="*/ 1849 h 1675"/>
                  <a:gd name="T12" fmla="*/ 6343 w 1675"/>
                  <a:gd name="T13" fmla="*/ 4480 h 1675"/>
                  <a:gd name="T14" fmla="*/ 4481 w 1675"/>
                  <a:gd name="T15" fmla="*/ 6343 h 1675"/>
                  <a:gd name="T16" fmla="*/ 1849 w 1675"/>
                  <a:gd name="T17" fmla="*/ 6343 h 16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75"/>
                  <a:gd name="T28" fmla="*/ 0 h 1675"/>
                  <a:gd name="T29" fmla="*/ 1675 w 1675"/>
                  <a:gd name="T30" fmla="*/ 1675 h 16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75" h="1675">
                    <a:moveTo>
                      <a:pt x="489" y="1675"/>
                    </a:moveTo>
                    <a:lnTo>
                      <a:pt x="0" y="1183"/>
                    </a:lnTo>
                    <a:lnTo>
                      <a:pt x="0" y="489"/>
                    </a:lnTo>
                    <a:lnTo>
                      <a:pt x="489" y="0"/>
                    </a:lnTo>
                    <a:lnTo>
                      <a:pt x="1184" y="0"/>
                    </a:lnTo>
                    <a:lnTo>
                      <a:pt x="1675" y="489"/>
                    </a:lnTo>
                    <a:lnTo>
                      <a:pt x="1675" y="1183"/>
                    </a:lnTo>
                    <a:lnTo>
                      <a:pt x="1184" y="1675"/>
                    </a:lnTo>
                    <a:lnTo>
                      <a:pt x="489" y="167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4" name="Freeform 53"/>
              <p:cNvSpPr>
                <a:spLocks noChangeAspect="1"/>
              </p:cNvSpPr>
              <p:nvPr/>
            </p:nvSpPr>
            <p:spPr bwMode="gray">
              <a:xfrm>
                <a:off x="1914" y="1128"/>
                <a:ext cx="1850" cy="1850"/>
              </a:xfrm>
              <a:custGeom>
                <a:avLst/>
                <a:gdLst>
                  <a:gd name="T0" fmla="*/ 1780 w 1595"/>
                  <a:gd name="T1" fmla="*/ 6060 h 1595"/>
                  <a:gd name="T2" fmla="*/ 0 w 1595"/>
                  <a:gd name="T3" fmla="*/ 4281 h 1595"/>
                  <a:gd name="T4" fmla="*/ 0 w 1595"/>
                  <a:gd name="T5" fmla="*/ 1780 h 1595"/>
                  <a:gd name="T6" fmla="*/ 1780 w 1595"/>
                  <a:gd name="T7" fmla="*/ 0 h 1595"/>
                  <a:gd name="T8" fmla="*/ 4281 w 1595"/>
                  <a:gd name="T9" fmla="*/ 0 h 1595"/>
                  <a:gd name="T10" fmla="*/ 6060 w 1595"/>
                  <a:gd name="T11" fmla="*/ 1780 h 1595"/>
                  <a:gd name="T12" fmla="*/ 6060 w 1595"/>
                  <a:gd name="T13" fmla="*/ 4281 h 1595"/>
                  <a:gd name="T14" fmla="*/ 4281 w 1595"/>
                  <a:gd name="T15" fmla="*/ 6060 h 1595"/>
                  <a:gd name="T16" fmla="*/ 1780 w 1595"/>
                  <a:gd name="T17" fmla="*/ 6060 h 1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95"/>
                  <a:gd name="T28" fmla="*/ 0 h 1595"/>
                  <a:gd name="T29" fmla="*/ 1595 w 1595"/>
                  <a:gd name="T30" fmla="*/ 1595 h 15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95" h="1595">
                    <a:moveTo>
                      <a:pt x="468" y="1595"/>
                    </a:moveTo>
                    <a:lnTo>
                      <a:pt x="0" y="1127"/>
                    </a:lnTo>
                    <a:lnTo>
                      <a:pt x="0" y="468"/>
                    </a:lnTo>
                    <a:lnTo>
                      <a:pt x="468" y="0"/>
                    </a:lnTo>
                    <a:lnTo>
                      <a:pt x="1127" y="0"/>
                    </a:lnTo>
                    <a:lnTo>
                      <a:pt x="1595" y="468"/>
                    </a:lnTo>
                    <a:lnTo>
                      <a:pt x="1595" y="1127"/>
                    </a:lnTo>
                    <a:lnTo>
                      <a:pt x="1127" y="1595"/>
                    </a:lnTo>
                    <a:lnTo>
                      <a:pt x="468" y="159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60000"/>
                  </a:gs>
                  <a:gs pos="100000">
                    <a:srgbClr val="8A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6" name="Freeform 54"/>
              <p:cNvSpPr>
                <a:spLocks noChangeAspect="1"/>
              </p:cNvSpPr>
              <p:nvPr/>
            </p:nvSpPr>
            <p:spPr bwMode="gray">
              <a:xfrm>
                <a:off x="2434" y="1717"/>
                <a:ext cx="334" cy="642"/>
              </a:xfrm>
              <a:custGeom>
                <a:avLst/>
                <a:gdLst>
                  <a:gd name="T0" fmla="*/ 411 w 288"/>
                  <a:gd name="T1" fmla="*/ 2119 h 553"/>
                  <a:gd name="T2" fmla="*/ 411 w 288"/>
                  <a:gd name="T3" fmla="*/ 283 h 553"/>
                  <a:gd name="T4" fmla="*/ 0 w 288"/>
                  <a:gd name="T5" fmla="*/ 283 h 553"/>
                  <a:gd name="T6" fmla="*/ 0 w 288"/>
                  <a:gd name="T7" fmla="*/ 0 h 553"/>
                  <a:gd name="T8" fmla="*/ 1092 w 288"/>
                  <a:gd name="T9" fmla="*/ 0 h 553"/>
                  <a:gd name="T10" fmla="*/ 1092 w 288"/>
                  <a:gd name="T11" fmla="*/ 283 h 553"/>
                  <a:gd name="T12" fmla="*/ 691 w 288"/>
                  <a:gd name="T13" fmla="*/ 283 h 553"/>
                  <a:gd name="T14" fmla="*/ 691 w 288"/>
                  <a:gd name="T15" fmla="*/ 2119 h 553"/>
                  <a:gd name="T16" fmla="*/ 411 w 288"/>
                  <a:gd name="T17" fmla="*/ 2119 h 5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553"/>
                  <a:gd name="T29" fmla="*/ 288 w 288"/>
                  <a:gd name="T30" fmla="*/ 553 h 5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553">
                    <a:moveTo>
                      <a:pt x="109" y="553"/>
                    </a:moveTo>
                    <a:lnTo>
                      <a:pt x="109" y="73"/>
                    </a:lnTo>
                    <a:lnTo>
                      <a:pt x="0" y="73"/>
                    </a:lnTo>
                    <a:lnTo>
                      <a:pt x="0" y="0"/>
                    </a:lnTo>
                    <a:lnTo>
                      <a:pt x="288" y="0"/>
                    </a:lnTo>
                    <a:lnTo>
                      <a:pt x="288" y="73"/>
                    </a:lnTo>
                    <a:lnTo>
                      <a:pt x="182" y="73"/>
                    </a:lnTo>
                    <a:lnTo>
                      <a:pt x="182" y="553"/>
                    </a:lnTo>
                    <a:lnTo>
                      <a:pt x="109" y="553"/>
                    </a:ln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7" name="Freeform 55"/>
              <p:cNvSpPr>
                <a:spLocks noChangeAspect="1"/>
              </p:cNvSpPr>
              <p:nvPr/>
            </p:nvSpPr>
            <p:spPr bwMode="gray">
              <a:xfrm>
                <a:off x="2007" y="1709"/>
                <a:ext cx="384" cy="657"/>
              </a:xfrm>
              <a:custGeom>
                <a:avLst/>
                <a:gdLst>
                  <a:gd name="T0" fmla="*/ 897156 w 140"/>
                  <a:gd name="T1" fmla="*/ 510544 h 240"/>
                  <a:gd name="T2" fmla="*/ 1194761 w 140"/>
                  <a:gd name="T3" fmla="*/ 510544 h 240"/>
                  <a:gd name="T4" fmla="*/ 650611 w 140"/>
                  <a:gd name="T5" fmla="*/ 0 h 240"/>
                  <a:gd name="T6" fmla="*/ 150720 w 140"/>
                  <a:gd name="T7" fmla="*/ 510544 h 240"/>
                  <a:gd name="T8" fmla="*/ 737091 w 140"/>
                  <a:gd name="T9" fmla="*/ 1147601 h 240"/>
                  <a:gd name="T10" fmla="*/ 897156 w 140"/>
                  <a:gd name="T11" fmla="*/ 1485234 h 240"/>
                  <a:gd name="T12" fmla="*/ 605170 w 140"/>
                  <a:gd name="T13" fmla="*/ 1788256 h 240"/>
                  <a:gd name="T14" fmla="*/ 317639 w 140"/>
                  <a:gd name="T15" fmla="*/ 1441415 h 240"/>
                  <a:gd name="T16" fmla="*/ 51566 w 140"/>
                  <a:gd name="T17" fmla="*/ 1441415 h 240"/>
                  <a:gd name="T18" fmla="*/ 599100 w 140"/>
                  <a:gd name="T19" fmla="*/ 2072649 h 240"/>
                  <a:gd name="T20" fmla="*/ 1178625 w 140"/>
                  <a:gd name="T21" fmla="*/ 1459572 h 240"/>
                  <a:gd name="T22" fmla="*/ 790642 w 140"/>
                  <a:gd name="T23" fmla="*/ 854776 h 240"/>
                  <a:gd name="T24" fmla="*/ 439035 w 140"/>
                  <a:gd name="T25" fmla="*/ 510544 h 240"/>
                  <a:gd name="T26" fmla="*/ 650611 w 140"/>
                  <a:gd name="T27" fmla="*/ 268560 h 240"/>
                  <a:gd name="T28" fmla="*/ 897156 w 140"/>
                  <a:gd name="T29" fmla="*/ 510544 h 2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0"/>
                  <a:gd name="T46" fmla="*/ 0 h 240"/>
                  <a:gd name="T47" fmla="*/ 140 w 140"/>
                  <a:gd name="T48" fmla="*/ 240 h 2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0" h="240">
                    <a:moveTo>
                      <a:pt x="102" y="59"/>
                    </a:moveTo>
                    <a:cubicBezTo>
                      <a:pt x="136" y="59"/>
                      <a:pt x="136" y="59"/>
                      <a:pt x="136" y="59"/>
                    </a:cubicBezTo>
                    <a:cubicBezTo>
                      <a:pt x="136" y="59"/>
                      <a:pt x="137" y="0"/>
                      <a:pt x="74" y="0"/>
                    </a:cubicBezTo>
                    <a:cubicBezTo>
                      <a:pt x="11" y="0"/>
                      <a:pt x="17" y="59"/>
                      <a:pt x="17" y="59"/>
                    </a:cubicBezTo>
                    <a:cubicBezTo>
                      <a:pt x="17" y="107"/>
                      <a:pt x="57" y="108"/>
                      <a:pt x="84" y="133"/>
                    </a:cubicBezTo>
                    <a:cubicBezTo>
                      <a:pt x="91" y="139"/>
                      <a:pt x="102" y="146"/>
                      <a:pt x="102" y="172"/>
                    </a:cubicBezTo>
                    <a:cubicBezTo>
                      <a:pt x="103" y="198"/>
                      <a:pt x="84" y="207"/>
                      <a:pt x="69" y="207"/>
                    </a:cubicBezTo>
                    <a:cubicBezTo>
                      <a:pt x="54" y="207"/>
                      <a:pt x="36" y="200"/>
                      <a:pt x="36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7"/>
                      <a:pt x="0" y="240"/>
                      <a:pt x="68" y="240"/>
                    </a:cubicBezTo>
                    <a:cubicBezTo>
                      <a:pt x="136" y="240"/>
                      <a:pt x="134" y="181"/>
                      <a:pt x="134" y="169"/>
                    </a:cubicBezTo>
                    <a:cubicBezTo>
                      <a:pt x="134" y="158"/>
                      <a:pt x="140" y="130"/>
                      <a:pt x="90" y="99"/>
                    </a:cubicBezTo>
                    <a:cubicBezTo>
                      <a:pt x="66" y="85"/>
                      <a:pt x="50" y="77"/>
                      <a:pt x="50" y="59"/>
                    </a:cubicBezTo>
                    <a:cubicBezTo>
                      <a:pt x="50" y="42"/>
                      <a:pt x="62" y="31"/>
                      <a:pt x="74" y="31"/>
                    </a:cubicBezTo>
                    <a:cubicBezTo>
                      <a:pt x="86" y="31"/>
                      <a:pt x="102" y="36"/>
                      <a:pt x="102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8" name="Freeform 56"/>
              <p:cNvSpPr>
                <a:spLocks noChangeAspect="1" noEditPoints="1"/>
              </p:cNvSpPr>
              <p:nvPr/>
            </p:nvSpPr>
            <p:spPr bwMode="gray">
              <a:xfrm>
                <a:off x="3312" y="1720"/>
                <a:ext cx="347" cy="657"/>
              </a:xfrm>
              <a:custGeom>
                <a:avLst/>
                <a:gdLst>
                  <a:gd name="T0" fmla="*/ 1200058 w 124"/>
                  <a:gd name="T1" fmla="*/ 251811 h 234"/>
                  <a:gd name="T2" fmla="*/ 959489 w 124"/>
                  <a:gd name="T3" fmla="*/ 30390 h 234"/>
                  <a:gd name="T4" fmla="*/ 549827 w 124"/>
                  <a:gd name="T5" fmla="*/ 0 h 234"/>
                  <a:gd name="T6" fmla="*/ 0 w 124"/>
                  <a:gd name="T7" fmla="*/ 0 h 234"/>
                  <a:gd name="T8" fmla="*/ 0 w 124"/>
                  <a:gd name="T9" fmla="*/ 2537646 h 234"/>
                  <a:gd name="T10" fmla="*/ 345259 w 124"/>
                  <a:gd name="T11" fmla="*/ 2537646 h 234"/>
                  <a:gd name="T12" fmla="*/ 345259 w 124"/>
                  <a:gd name="T13" fmla="*/ 1386438 h 234"/>
                  <a:gd name="T14" fmla="*/ 568537 w 124"/>
                  <a:gd name="T15" fmla="*/ 1386438 h 234"/>
                  <a:gd name="T16" fmla="*/ 924470 w 124"/>
                  <a:gd name="T17" fmla="*/ 1356048 h 234"/>
                  <a:gd name="T18" fmla="*/ 1106046 w 124"/>
                  <a:gd name="T19" fmla="*/ 1258528 h 234"/>
                  <a:gd name="T20" fmla="*/ 1240402 w 124"/>
                  <a:gd name="T21" fmla="*/ 1031706 h 234"/>
                  <a:gd name="T22" fmla="*/ 1304717 w 124"/>
                  <a:gd name="T23" fmla="*/ 683460 h 234"/>
                  <a:gd name="T24" fmla="*/ 1200058 w 124"/>
                  <a:gd name="T25" fmla="*/ 251811 h 234"/>
                  <a:gd name="T26" fmla="*/ 819785 w 124"/>
                  <a:gd name="T27" fmla="*/ 1062032 h 234"/>
                  <a:gd name="T28" fmla="*/ 326544 w 124"/>
                  <a:gd name="T29" fmla="*/ 1062032 h 234"/>
                  <a:gd name="T30" fmla="*/ 326544 w 124"/>
                  <a:gd name="T31" fmla="*/ 335522 h 234"/>
                  <a:gd name="T32" fmla="*/ 801069 w 124"/>
                  <a:gd name="T33" fmla="*/ 335522 h 234"/>
                  <a:gd name="T34" fmla="*/ 999763 w 124"/>
                  <a:gd name="T35" fmla="*/ 707008 h 234"/>
                  <a:gd name="T36" fmla="*/ 819785 w 124"/>
                  <a:gd name="T37" fmla="*/ 1062032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234"/>
                  <a:gd name="T59" fmla="*/ 124 w 124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234">
                    <a:moveTo>
                      <a:pt x="114" y="23"/>
                    </a:moveTo>
                    <a:cubicBezTo>
                      <a:pt x="108" y="13"/>
                      <a:pt x="100" y="6"/>
                      <a:pt x="91" y="3"/>
                    </a:cubicBezTo>
                    <a:cubicBezTo>
                      <a:pt x="85" y="1"/>
                      <a:pt x="7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34"/>
                      <a:pt x="0" y="234"/>
                      <a:pt x="0" y="234"/>
                    </a:cubicBezTo>
                    <a:cubicBezTo>
                      <a:pt x="33" y="234"/>
                      <a:pt x="33" y="234"/>
                      <a:pt x="33" y="234"/>
                    </a:cubicBezTo>
                    <a:cubicBezTo>
                      <a:pt x="33" y="128"/>
                      <a:pt x="33" y="128"/>
                      <a:pt x="33" y="128"/>
                    </a:cubicBezTo>
                    <a:cubicBezTo>
                      <a:pt x="54" y="128"/>
                      <a:pt x="54" y="128"/>
                      <a:pt x="54" y="128"/>
                    </a:cubicBezTo>
                    <a:cubicBezTo>
                      <a:pt x="69" y="128"/>
                      <a:pt x="80" y="127"/>
                      <a:pt x="88" y="125"/>
                    </a:cubicBezTo>
                    <a:cubicBezTo>
                      <a:pt x="93" y="124"/>
                      <a:pt x="99" y="121"/>
                      <a:pt x="105" y="116"/>
                    </a:cubicBezTo>
                    <a:cubicBezTo>
                      <a:pt x="110" y="111"/>
                      <a:pt x="115" y="104"/>
                      <a:pt x="118" y="95"/>
                    </a:cubicBezTo>
                    <a:cubicBezTo>
                      <a:pt x="122" y="87"/>
                      <a:pt x="124" y="76"/>
                      <a:pt x="124" y="63"/>
                    </a:cubicBezTo>
                    <a:cubicBezTo>
                      <a:pt x="124" y="47"/>
                      <a:pt x="121" y="34"/>
                      <a:pt x="114" y="23"/>
                    </a:cubicBezTo>
                    <a:close/>
                    <a:moveTo>
                      <a:pt x="78" y="98"/>
                    </a:move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80" y="31"/>
                      <a:pt x="94" y="33"/>
                      <a:pt x="95" y="65"/>
                    </a:cubicBezTo>
                    <a:cubicBezTo>
                      <a:pt x="95" y="65"/>
                      <a:pt x="95" y="98"/>
                      <a:pt x="78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9" name="Freeform 57"/>
              <p:cNvSpPr>
                <a:spLocks noChangeAspect="1" noEditPoints="1"/>
              </p:cNvSpPr>
              <p:nvPr/>
            </p:nvSpPr>
            <p:spPr bwMode="gray">
              <a:xfrm>
                <a:off x="2836" y="1707"/>
                <a:ext cx="375" cy="670"/>
              </a:xfrm>
              <a:custGeom>
                <a:avLst/>
                <a:gdLst>
                  <a:gd name="T0" fmla="*/ 673505 w 134"/>
                  <a:gd name="T1" fmla="*/ 0 h 239"/>
                  <a:gd name="T2" fmla="*/ 0 w 134"/>
                  <a:gd name="T3" fmla="*/ 651868 h 239"/>
                  <a:gd name="T4" fmla="*/ 0 w 134"/>
                  <a:gd name="T5" fmla="*/ 1827413 h 239"/>
                  <a:gd name="T6" fmla="*/ 715217 w 134"/>
                  <a:gd name="T7" fmla="*/ 2555439 h 239"/>
                  <a:gd name="T8" fmla="*/ 1410268 w 134"/>
                  <a:gd name="T9" fmla="*/ 1850636 h 239"/>
                  <a:gd name="T10" fmla="*/ 1410268 w 134"/>
                  <a:gd name="T11" fmla="*/ 746935 h 239"/>
                  <a:gd name="T12" fmla="*/ 673505 w 134"/>
                  <a:gd name="T13" fmla="*/ 0 h 239"/>
                  <a:gd name="T14" fmla="*/ 1083593 w 134"/>
                  <a:gd name="T15" fmla="*/ 1689939 h 239"/>
                  <a:gd name="T16" fmla="*/ 715217 w 134"/>
                  <a:gd name="T17" fmla="*/ 2201561 h 239"/>
                  <a:gd name="T18" fmla="*/ 326673 w 134"/>
                  <a:gd name="T19" fmla="*/ 1677846 h 239"/>
                  <a:gd name="T20" fmla="*/ 326673 w 134"/>
                  <a:gd name="T21" fmla="*/ 824610 h 239"/>
                  <a:gd name="T22" fmla="*/ 696523 w 134"/>
                  <a:gd name="T23" fmla="*/ 355249 h 239"/>
                  <a:gd name="T24" fmla="*/ 1083593 w 134"/>
                  <a:gd name="T25" fmla="*/ 896502 h 239"/>
                  <a:gd name="T26" fmla="*/ 1083593 w 134"/>
                  <a:gd name="T27" fmla="*/ 1689939 h 2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4"/>
                  <a:gd name="T43" fmla="*/ 0 h 239"/>
                  <a:gd name="T44" fmla="*/ 134 w 134"/>
                  <a:gd name="T45" fmla="*/ 239 h 23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4" h="239">
                    <a:moveTo>
                      <a:pt x="64" y="0"/>
                    </a:moveTo>
                    <a:cubicBezTo>
                      <a:pt x="2" y="0"/>
                      <a:pt x="0" y="61"/>
                      <a:pt x="0" y="61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171"/>
                      <a:pt x="4" y="239"/>
                      <a:pt x="68" y="239"/>
                    </a:cubicBezTo>
                    <a:cubicBezTo>
                      <a:pt x="132" y="239"/>
                      <a:pt x="134" y="173"/>
                      <a:pt x="134" y="173"/>
                    </a:cubicBezTo>
                    <a:cubicBezTo>
                      <a:pt x="134" y="173"/>
                      <a:pt x="134" y="105"/>
                      <a:pt x="134" y="70"/>
                    </a:cubicBezTo>
                    <a:cubicBezTo>
                      <a:pt x="134" y="34"/>
                      <a:pt x="107" y="0"/>
                      <a:pt x="64" y="0"/>
                    </a:cubicBezTo>
                    <a:close/>
                    <a:moveTo>
                      <a:pt x="103" y="158"/>
                    </a:moveTo>
                    <a:cubicBezTo>
                      <a:pt x="103" y="158"/>
                      <a:pt x="102" y="206"/>
                      <a:pt x="68" y="206"/>
                    </a:cubicBezTo>
                    <a:cubicBezTo>
                      <a:pt x="33" y="206"/>
                      <a:pt x="31" y="157"/>
                      <a:pt x="31" y="157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77"/>
                      <a:pt x="32" y="33"/>
                      <a:pt x="66" y="33"/>
                    </a:cubicBezTo>
                    <a:cubicBezTo>
                      <a:pt x="88" y="33"/>
                      <a:pt x="103" y="58"/>
                      <a:pt x="103" y="84"/>
                    </a:cubicBezTo>
                    <a:cubicBezTo>
                      <a:pt x="103" y="109"/>
                      <a:pt x="103" y="158"/>
                      <a:pt x="103" y="15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30" name="Group 58"/>
              <p:cNvGrpSpPr>
                <a:grpSpLocks noChangeAspect="1"/>
              </p:cNvGrpSpPr>
              <p:nvPr/>
            </p:nvGrpSpPr>
            <p:grpSpPr bwMode="auto">
              <a:xfrm>
                <a:off x="2808" y="2807"/>
                <a:ext cx="62" cy="63"/>
                <a:chOff x="1684" y="2400"/>
                <a:chExt cx="41" cy="41"/>
              </a:xfrm>
            </p:grpSpPr>
            <p:sp>
              <p:nvSpPr>
                <p:cNvPr id="35" name="Oval 59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  <p:sp>
              <p:nvSpPr>
                <p:cNvPr id="36" name="Oval 60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</p:grpSp>
          <p:grpSp>
            <p:nvGrpSpPr>
              <p:cNvPr id="31" name="Group 61"/>
              <p:cNvGrpSpPr>
                <a:grpSpLocks noChangeAspect="1"/>
              </p:cNvGrpSpPr>
              <p:nvPr/>
            </p:nvGrpSpPr>
            <p:grpSpPr bwMode="auto">
              <a:xfrm>
                <a:off x="2808" y="1211"/>
                <a:ext cx="62" cy="63"/>
                <a:chOff x="1684" y="2400"/>
                <a:chExt cx="41" cy="41"/>
              </a:xfrm>
            </p:grpSpPr>
            <p:sp>
              <p:nvSpPr>
                <p:cNvPr id="33" name="Oval 62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  <p:sp>
              <p:nvSpPr>
                <p:cNvPr id="34" name="Oval 63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</p:grpSp>
          <p:pic>
            <p:nvPicPr>
              <p:cNvPr id="32" name="Picture 6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885" y="1124"/>
                <a:ext cx="1644" cy="1060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</p:grpSp>
        <p:sp>
          <p:nvSpPr>
            <p:cNvPr id="21" name="53 Metin kutusu"/>
            <p:cNvSpPr txBox="1"/>
            <p:nvPr/>
          </p:nvSpPr>
          <p:spPr>
            <a:xfrm>
              <a:off x="3298727" y="5639162"/>
              <a:ext cx="5508000" cy="288000"/>
            </a:xfrm>
            <a:prstGeom prst="rect">
              <a:avLst/>
            </a:prstGeom>
            <a:noFill/>
            <a:ln w="317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 anchorCtr="0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r-TR" sz="1200" dirty="0" smtClean="0">
                  <a:latin typeface="Cambria" pitchFamily="18" charset="0"/>
                </a:rPr>
                <a:t>Tanımlardan biri soruluyor / Metin verilip hangi tanım olduğu soruluyor </a:t>
              </a:r>
              <a:endParaRPr lang="tr-TR" sz="1000" b="1" dirty="0" smtClean="0">
                <a:latin typeface="Cambr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7450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SEMPTOMLAR (Başlangıçta Yüksek, Sonra Normal) 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endParaRPr lang="tr-TR" sz="8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Bazı dokularda deformasyon, 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Solunum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hızında artış, 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Oksijen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 enerji harcamasında artış, 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Performansta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düşme, 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Sübjektif algılamada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bozulma,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Kalp atım sayısının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artma – Hipertansiyon,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MSS hücre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fonksiyonlarında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aksama,</a:t>
            </a: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Kanda glikoz ve glikojen konsantrasyonunda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azalma,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TİTREŞİMİN VÜCUDA ETKİLERİ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8373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SES NEDİR?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endParaRPr lang="tr-TR" sz="8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«Maddesel bir ortamda (katı, sıvı, gaz)  meydana gelen bir titreşimin,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ortam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moleküllerini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(katı, sıvı,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gaz) dalgalandırması (sıkışma-genleşme şeklinde ilerleyen) ve oluşan bu dalgalanmaların maddesel ortamda yayılarak kulağa taşınmasıyla (etkisiyle, çarpmasıyla) oluşan bir duygudur, </a:t>
            </a:r>
            <a:r>
              <a:rPr lang="tr-TR" sz="2000" b="1" i="1" dirty="0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enerjidir, dalgadır.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»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96627" name="Text Box 45"/>
          <p:cNvSpPr txBox="1">
            <a:spLocks noChangeArrowheads="1"/>
          </p:cNvSpPr>
          <p:nvPr/>
        </p:nvSpPr>
        <p:spPr bwMode="auto">
          <a:xfrm>
            <a:off x="794016" y="2195514"/>
            <a:ext cx="53975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tr-TR" sz="1100" b="1" i="1" dirty="0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TANIM</a:t>
            </a:r>
            <a:endParaRPr lang="de-DE" sz="1100" b="1" i="1" noProof="1">
              <a:solidFill>
                <a:srgbClr val="333333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FİZİKSEL </a:t>
            </a: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RİSK ETKENLERİ 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8" name="Grup 17"/>
          <p:cNvGrpSpPr/>
          <p:nvPr/>
        </p:nvGrpSpPr>
        <p:grpSpPr>
          <a:xfrm>
            <a:off x="2663361" y="5451679"/>
            <a:ext cx="6162416" cy="663371"/>
            <a:chOff x="2644311" y="5451679"/>
            <a:chExt cx="6162416" cy="663371"/>
          </a:xfrm>
        </p:grpSpPr>
        <p:grpSp>
          <p:nvGrpSpPr>
            <p:cNvPr id="19" name="Group 51"/>
            <p:cNvGrpSpPr>
              <a:grpSpLocks/>
            </p:cNvGrpSpPr>
            <p:nvPr/>
          </p:nvGrpSpPr>
          <p:grpSpPr bwMode="auto">
            <a:xfrm>
              <a:off x="2644311" y="5451679"/>
              <a:ext cx="648968" cy="663371"/>
              <a:chOff x="1868" y="1082"/>
              <a:chExt cx="1942" cy="1942"/>
            </a:xfrm>
          </p:grpSpPr>
          <p:sp>
            <p:nvSpPr>
              <p:cNvPr id="21" name="Freeform 52"/>
              <p:cNvSpPr>
                <a:spLocks noChangeAspect="1"/>
              </p:cNvSpPr>
              <p:nvPr/>
            </p:nvSpPr>
            <p:spPr bwMode="gray">
              <a:xfrm>
                <a:off x="1868" y="1082"/>
                <a:ext cx="1942" cy="1942"/>
              </a:xfrm>
              <a:custGeom>
                <a:avLst/>
                <a:gdLst>
                  <a:gd name="T0" fmla="*/ 1849 w 1675"/>
                  <a:gd name="T1" fmla="*/ 6343 h 1675"/>
                  <a:gd name="T2" fmla="*/ 0 w 1675"/>
                  <a:gd name="T3" fmla="*/ 4480 h 1675"/>
                  <a:gd name="T4" fmla="*/ 0 w 1675"/>
                  <a:gd name="T5" fmla="*/ 1849 h 1675"/>
                  <a:gd name="T6" fmla="*/ 1849 w 1675"/>
                  <a:gd name="T7" fmla="*/ 0 h 1675"/>
                  <a:gd name="T8" fmla="*/ 4481 w 1675"/>
                  <a:gd name="T9" fmla="*/ 0 h 1675"/>
                  <a:gd name="T10" fmla="*/ 6343 w 1675"/>
                  <a:gd name="T11" fmla="*/ 1849 h 1675"/>
                  <a:gd name="T12" fmla="*/ 6343 w 1675"/>
                  <a:gd name="T13" fmla="*/ 4480 h 1675"/>
                  <a:gd name="T14" fmla="*/ 4481 w 1675"/>
                  <a:gd name="T15" fmla="*/ 6343 h 1675"/>
                  <a:gd name="T16" fmla="*/ 1849 w 1675"/>
                  <a:gd name="T17" fmla="*/ 6343 h 16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75"/>
                  <a:gd name="T28" fmla="*/ 0 h 1675"/>
                  <a:gd name="T29" fmla="*/ 1675 w 1675"/>
                  <a:gd name="T30" fmla="*/ 1675 h 16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75" h="1675">
                    <a:moveTo>
                      <a:pt x="489" y="1675"/>
                    </a:moveTo>
                    <a:lnTo>
                      <a:pt x="0" y="1183"/>
                    </a:lnTo>
                    <a:lnTo>
                      <a:pt x="0" y="489"/>
                    </a:lnTo>
                    <a:lnTo>
                      <a:pt x="489" y="0"/>
                    </a:lnTo>
                    <a:lnTo>
                      <a:pt x="1184" y="0"/>
                    </a:lnTo>
                    <a:lnTo>
                      <a:pt x="1675" y="489"/>
                    </a:lnTo>
                    <a:lnTo>
                      <a:pt x="1675" y="1183"/>
                    </a:lnTo>
                    <a:lnTo>
                      <a:pt x="1184" y="1675"/>
                    </a:lnTo>
                    <a:lnTo>
                      <a:pt x="489" y="167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2" name="Freeform 53"/>
              <p:cNvSpPr>
                <a:spLocks noChangeAspect="1"/>
              </p:cNvSpPr>
              <p:nvPr/>
            </p:nvSpPr>
            <p:spPr bwMode="gray">
              <a:xfrm>
                <a:off x="1914" y="1128"/>
                <a:ext cx="1850" cy="1850"/>
              </a:xfrm>
              <a:custGeom>
                <a:avLst/>
                <a:gdLst>
                  <a:gd name="T0" fmla="*/ 1780 w 1595"/>
                  <a:gd name="T1" fmla="*/ 6060 h 1595"/>
                  <a:gd name="T2" fmla="*/ 0 w 1595"/>
                  <a:gd name="T3" fmla="*/ 4281 h 1595"/>
                  <a:gd name="T4" fmla="*/ 0 w 1595"/>
                  <a:gd name="T5" fmla="*/ 1780 h 1595"/>
                  <a:gd name="T6" fmla="*/ 1780 w 1595"/>
                  <a:gd name="T7" fmla="*/ 0 h 1595"/>
                  <a:gd name="T8" fmla="*/ 4281 w 1595"/>
                  <a:gd name="T9" fmla="*/ 0 h 1595"/>
                  <a:gd name="T10" fmla="*/ 6060 w 1595"/>
                  <a:gd name="T11" fmla="*/ 1780 h 1595"/>
                  <a:gd name="T12" fmla="*/ 6060 w 1595"/>
                  <a:gd name="T13" fmla="*/ 4281 h 1595"/>
                  <a:gd name="T14" fmla="*/ 4281 w 1595"/>
                  <a:gd name="T15" fmla="*/ 6060 h 1595"/>
                  <a:gd name="T16" fmla="*/ 1780 w 1595"/>
                  <a:gd name="T17" fmla="*/ 6060 h 1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95"/>
                  <a:gd name="T28" fmla="*/ 0 h 1595"/>
                  <a:gd name="T29" fmla="*/ 1595 w 1595"/>
                  <a:gd name="T30" fmla="*/ 1595 h 15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95" h="1595">
                    <a:moveTo>
                      <a:pt x="468" y="1595"/>
                    </a:moveTo>
                    <a:lnTo>
                      <a:pt x="0" y="1127"/>
                    </a:lnTo>
                    <a:lnTo>
                      <a:pt x="0" y="468"/>
                    </a:lnTo>
                    <a:lnTo>
                      <a:pt x="468" y="0"/>
                    </a:lnTo>
                    <a:lnTo>
                      <a:pt x="1127" y="0"/>
                    </a:lnTo>
                    <a:lnTo>
                      <a:pt x="1595" y="468"/>
                    </a:lnTo>
                    <a:lnTo>
                      <a:pt x="1595" y="1127"/>
                    </a:lnTo>
                    <a:lnTo>
                      <a:pt x="1127" y="1595"/>
                    </a:lnTo>
                    <a:lnTo>
                      <a:pt x="468" y="159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60000"/>
                  </a:gs>
                  <a:gs pos="100000">
                    <a:srgbClr val="8A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4" name="Freeform 54"/>
              <p:cNvSpPr>
                <a:spLocks noChangeAspect="1"/>
              </p:cNvSpPr>
              <p:nvPr/>
            </p:nvSpPr>
            <p:spPr bwMode="gray">
              <a:xfrm>
                <a:off x="2434" y="1717"/>
                <a:ext cx="334" cy="642"/>
              </a:xfrm>
              <a:custGeom>
                <a:avLst/>
                <a:gdLst>
                  <a:gd name="T0" fmla="*/ 411 w 288"/>
                  <a:gd name="T1" fmla="*/ 2119 h 553"/>
                  <a:gd name="T2" fmla="*/ 411 w 288"/>
                  <a:gd name="T3" fmla="*/ 283 h 553"/>
                  <a:gd name="T4" fmla="*/ 0 w 288"/>
                  <a:gd name="T5" fmla="*/ 283 h 553"/>
                  <a:gd name="T6" fmla="*/ 0 w 288"/>
                  <a:gd name="T7" fmla="*/ 0 h 553"/>
                  <a:gd name="T8" fmla="*/ 1092 w 288"/>
                  <a:gd name="T9" fmla="*/ 0 h 553"/>
                  <a:gd name="T10" fmla="*/ 1092 w 288"/>
                  <a:gd name="T11" fmla="*/ 283 h 553"/>
                  <a:gd name="T12" fmla="*/ 691 w 288"/>
                  <a:gd name="T13" fmla="*/ 283 h 553"/>
                  <a:gd name="T14" fmla="*/ 691 w 288"/>
                  <a:gd name="T15" fmla="*/ 2119 h 553"/>
                  <a:gd name="T16" fmla="*/ 411 w 288"/>
                  <a:gd name="T17" fmla="*/ 2119 h 5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553"/>
                  <a:gd name="T29" fmla="*/ 288 w 288"/>
                  <a:gd name="T30" fmla="*/ 553 h 5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553">
                    <a:moveTo>
                      <a:pt x="109" y="553"/>
                    </a:moveTo>
                    <a:lnTo>
                      <a:pt x="109" y="73"/>
                    </a:lnTo>
                    <a:lnTo>
                      <a:pt x="0" y="73"/>
                    </a:lnTo>
                    <a:lnTo>
                      <a:pt x="0" y="0"/>
                    </a:lnTo>
                    <a:lnTo>
                      <a:pt x="288" y="0"/>
                    </a:lnTo>
                    <a:lnTo>
                      <a:pt x="288" y="73"/>
                    </a:lnTo>
                    <a:lnTo>
                      <a:pt x="182" y="73"/>
                    </a:lnTo>
                    <a:lnTo>
                      <a:pt x="182" y="553"/>
                    </a:lnTo>
                    <a:lnTo>
                      <a:pt x="109" y="553"/>
                    </a:ln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6" name="Freeform 55"/>
              <p:cNvSpPr>
                <a:spLocks noChangeAspect="1"/>
              </p:cNvSpPr>
              <p:nvPr/>
            </p:nvSpPr>
            <p:spPr bwMode="gray">
              <a:xfrm>
                <a:off x="2007" y="1709"/>
                <a:ext cx="384" cy="657"/>
              </a:xfrm>
              <a:custGeom>
                <a:avLst/>
                <a:gdLst>
                  <a:gd name="T0" fmla="*/ 897156 w 140"/>
                  <a:gd name="T1" fmla="*/ 510544 h 240"/>
                  <a:gd name="T2" fmla="*/ 1194761 w 140"/>
                  <a:gd name="T3" fmla="*/ 510544 h 240"/>
                  <a:gd name="T4" fmla="*/ 650611 w 140"/>
                  <a:gd name="T5" fmla="*/ 0 h 240"/>
                  <a:gd name="T6" fmla="*/ 150720 w 140"/>
                  <a:gd name="T7" fmla="*/ 510544 h 240"/>
                  <a:gd name="T8" fmla="*/ 737091 w 140"/>
                  <a:gd name="T9" fmla="*/ 1147601 h 240"/>
                  <a:gd name="T10" fmla="*/ 897156 w 140"/>
                  <a:gd name="T11" fmla="*/ 1485234 h 240"/>
                  <a:gd name="T12" fmla="*/ 605170 w 140"/>
                  <a:gd name="T13" fmla="*/ 1788256 h 240"/>
                  <a:gd name="T14" fmla="*/ 317639 w 140"/>
                  <a:gd name="T15" fmla="*/ 1441415 h 240"/>
                  <a:gd name="T16" fmla="*/ 51566 w 140"/>
                  <a:gd name="T17" fmla="*/ 1441415 h 240"/>
                  <a:gd name="T18" fmla="*/ 599100 w 140"/>
                  <a:gd name="T19" fmla="*/ 2072649 h 240"/>
                  <a:gd name="T20" fmla="*/ 1178625 w 140"/>
                  <a:gd name="T21" fmla="*/ 1459572 h 240"/>
                  <a:gd name="T22" fmla="*/ 790642 w 140"/>
                  <a:gd name="T23" fmla="*/ 854776 h 240"/>
                  <a:gd name="T24" fmla="*/ 439035 w 140"/>
                  <a:gd name="T25" fmla="*/ 510544 h 240"/>
                  <a:gd name="T26" fmla="*/ 650611 w 140"/>
                  <a:gd name="T27" fmla="*/ 268560 h 240"/>
                  <a:gd name="T28" fmla="*/ 897156 w 140"/>
                  <a:gd name="T29" fmla="*/ 510544 h 2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0"/>
                  <a:gd name="T46" fmla="*/ 0 h 240"/>
                  <a:gd name="T47" fmla="*/ 140 w 140"/>
                  <a:gd name="T48" fmla="*/ 240 h 2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0" h="240">
                    <a:moveTo>
                      <a:pt x="102" y="59"/>
                    </a:moveTo>
                    <a:cubicBezTo>
                      <a:pt x="136" y="59"/>
                      <a:pt x="136" y="59"/>
                      <a:pt x="136" y="59"/>
                    </a:cubicBezTo>
                    <a:cubicBezTo>
                      <a:pt x="136" y="59"/>
                      <a:pt x="137" y="0"/>
                      <a:pt x="74" y="0"/>
                    </a:cubicBezTo>
                    <a:cubicBezTo>
                      <a:pt x="11" y="0"/>
                      <a:pt x="17" y="59"/>
                      <a:pt x="17" y="59"/>
                    </a:cubicBezTo>
                    <a:cubicBezTo>
                      <a:pt x="17" y="107"/>
                      <a:pt x="57" y="108"/>
                      <a:pt x="84" y="133"/>
                    </a:cubicBezTo>
                    <a:cubicBezTo>
                      <a:pt x="91" y="139"/>
                      <a:pt x="102" y="146"/>
                      <a:pt x="102" y="172"/>
                    </a:cubicBezTo>
                    <a:cubicBezTo>
                      <a:pt x="103" y="198"/>
                      <a:pt x="84" y="207"/>
                      <a:pt x="69" y="207"/>
                    </a:cubicBezTo>
                    <a:cubicBezTo>
                      <a:pt x="54" y="207"/>
                      <a:pt x="36" y="200"/>
                      <a:pt x="36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7"/>
                      <a:pt x="0" y="240"/>
                      <a:pt x="68" y="240"/>
                    </a:cubicBezTo>
                    <a:cubicBezTo>
                      <a:pt x="136" y="240"/>
                      <a:pt x="134" y="181"/>
                      <a:pt x="134" y="169"/>
                    </a:cubicBezTo>
                    <a:cubicBezTo>
                      <a:pt x="134" y="158"/>
                      <a:pt x="140" y="130"/>
                      <a:pt x="90" y="99"/>
                    </a:cubicBezTo>
                    <a:cubicBezTo>
                      <a:pt x="66" y="85"/>
                      <a:pt x="50" y="77"/>
                      <a:pt x="50" y="59"/>
                    </a:cubicBezTo>
                    <a:cubicBezTo>
                      <a:pt x="50" y="42"/>
                      <a:pt x="62" y="31"/>
                      <a:pt x="74" y="31"/>
                    </a:cubicBezTo>
                    <a:cubicBezTo>
                      <a:pt x="86" y="31"/>
                      <a:pt x="102" y="36"/>
                      <a:pt x="102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7" name="Freeform 56"/>
              <p:cNvSpPr>
                <a:spLocks noChangeAspect="1" noEditPoints="1"/>
              </p:cNvSpPr>
              <p:nvPr/>
            </p:nvSpPr>
            <p:spPr bwMode="gray">
              <a:xfrm>
                <a:off x="3312" y="1720"/>
                <a:ext cx="347" cy="657"/>
              </a:xfrm>
              <a:custGeom>
                <a:avLst/>
                <a:gdLst>
                  <a:gd name="T0" fmla="*/ 1200058 w 124"/>
                  <a:gd name="T1" fmla="*/ 251811 h 234"/>
                  <a:gd name="T2" fmla="*/ 959489 w 124"/>
                  <a:gd name="T3" fmla="*/ 30390 h 234"/>
                  <a:gd name="T4" fmla="*/ 549827 w 124"/>
                  <a:gd name="T5" fmla="*/ 0 h 234"/>
                  <a:gd name="T6" fmla="*/ 0 w 124"/>
                  <a:gd name="T7" fmla="*/ 0 h 234"/>
                  <a:gd name="T8" fmla="*/ 0 w 124"/>
                  <a:gd name="T9" fmla="*/ 2537646 h 234"/>
                  <a:gd name="T10" fmla="*/ 345259 w 124"/>
                  <a:gd name="T11" fmla="*/ 2537646 h 234"/>
                  <a:gd name="T12" fmla="*/ 345259 w 124"/>
                  <a:gd name="T13" fmla="*/ 1386438 h 234"/>
                  <a:gd name="T14" fmla="*/ 568537 w 124"/>
                  <a:gd name="T15" fmla="*/ 1386438 h 234"/>
                  <a:gd name="T16" fmla="*/ 924470 w 124"/>
                  <a:gd name="T17" fmla="*/ 1356048 h 234"/>
                  <a:gd name="T18" fmla="*/ 1106046 w 124"/>
                  <a:gd name="T19" fmla="*/ 1258528 h 234"/>
                  <a:gd name="T20" fmla="*/ 1240402 w 124"/>
                  <a:gd name="T21" fmla="*/ 1031706 h 234"/>
                  <a:gd name="T22" fmla="*/ 1304717 w 124"/>
                  <a:gd name="T23" fmla="*/ 683460 h 234"/>
                  <a:gd name="T24" fmla="*/ 1200058 w 124"/>
                  <a:gd name="T25" fmla="*/ 251811 h 234"/>
                  <a:gd name="T26" fmla="*/ 819785 w 124"/>
                  <a:gd name="T27" fmla="*/ 1062032 h 234"/>
                  <a:gd name="T28" fmla="*/ 326544 w 124"/>
                  <a:gd name="T29" fmla="*/ 1062032 h 234"/>
                  <a:gd name="T30" fmla="*/ 326544 w 124"/>
                  <a:gd name="T31" fmla="*/ 335522 h 234"/>
                  <a:gd name="T32" fmla="*/ 801069 w 124"/>
                  <a:gd name="T33" fmla="*/ 335522 h 234"/>
                  <a:gd name="T34" fmla="*/ 999763 w 124"/>
                  <a:gd name="T35" fmla="*/ 707008 h 234"/>
                  <a:gd name="T36" fmla="*/ 819785 w 124"/>
                  <a:gd name="T37" fmla="*/ 1062032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234"/>
                  <a:gd name="T59" fmla="*/ 124 w 124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234">
                    <a:moveTo>
                      <a:pt x="114" y="23"/>
                    </a:moveTo>
                    <a:cubicBezTo>
                      <a:pt x="108" y="13"/>
                      <a:pt x="100" y="6"/>
                      <a:pt x="91" y="3"/>
                    </a:cubicBezTo>
                    <a:cubicBezTo>
                      <a:pt x="85" y="1"/>
                      <a:pt x="7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34"/>
                      <a:pt x="0" y="234"/>
                      <a:pt x="0" y="234"/>
                    </a:cubicBezTo>
                    <a:cubicBezTo>
                      <a:pt x="33" y="234"/>
                      <a:pt x="33" y="234"/>
                      <a:pt x="33" y="234"/>
                    </a:cubicBezTo>
                    <a:cubicBezTo>
                      <a:pt x="33" y="128"/>
                      <a:pt x="33" y="128"/>
                      <a:pt x="33" y="128"/>
                    </a:cubicBezTo>
                    <a:cubicBezTo>
                      <a:pt x="54" y="128"/>
                      <a:pt x="54" y="128"/>
                      <a:pt x="54" y="128"/>
                    </a:cubicBezTo>
                    <a:cubicBezTo>
                      <a:pt x="69" y="128"/>
                      <a:pt x="80" y="127"/>
                      <a:pt x="88" y="125"/>
                    </a:cubicBezTo>
                    <a:cubicBezTo>
                      <a:pt x="93" y="124"/>
                      <a:pt x="99" y="121"/>
                      <a:pt x="105" y="116"/>
                    </a:cubicBezTo>
                    <a:cubicBezTo>
                      <a:pt x="110" y="111"/>
                      <a:pt x="115" y="104"/>
                      <a:pt x="118" y="95"/>
                    </a:cubicBezTo>
                    <a:cubicBezTo>
                      <a:pt x="122" y="87"/>
                      <a:pt x="124" y="76"/>
                      <a:pt x="124" y="63"/>
                    </a:cubicBezTo>
                    <a:cubicBezTo>
                      <a:pt x="124" y="47"/>
                      <a:pt x="121" y="34"/>
                      <a:pt x="114" y="23"/>
                    </a:cubicBezTo>
                    <a:close/>
                    <a:moveTo>
                      <a:pt x="78" y="98"/>
                    </a:move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80" y="31"/>
                      <a:pt x="94" y="33"/>
                      <a:pt x="95" y="65"/>
                    </a:cubicBezTo>
                    <a:cubicBezTo>
                      <a:pt x="95" y="65"/>
                      <a:pt x="95" y="98"/>
                      <a:pt x="78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8" name="Freeform 57"/>
              <p:cNvSpPr>
                <a:spLocks noChangeAspect="1" noEditPoints="1"/>
              </p:cNvSpPr>
              <p:nvPr/>
            </p:nvSpPr>
            <p:spPr bwMode="gray">
              <a:xfrm>
                <a:off x="2836" y="1707"/>
                <a:ext cx="375" cy="670"/>
              </a:xfrm>
              <a:custGeom>
                <a:avLst/>
                <a:gdLst>
                  <a:gd name="T0" fmla="*/ 673505 w 134"/>
                  <a:gd name="T1" fmla="*/ 0 h 239"/>
                  <a:gd name="T2" fmla="*/ 0 w 134"/>
                  <a:gd name="T3" fmla="*/ 651868 h 239"/>
                  <a:gd name="T4" fmla="*/ 0 w 134"/>
                  <a:gd name="T5" fmla="*/ 1827413 h 239"/>
                  <a:gd name="T6" fmla="*/ 715217 w 134"/>
                  <a:gd name="T7" fmla="*/ 2555439 h 239"/>
                  <a:gd name="T8" fmla="*/ 1410268 w 134"/>
                  <a:gd name="T9" fmla="*/ 1850636 h 239"/>
                  <a:gd name="T10" fmla="*/ 1410268 w 134"/>
                  <a:gd name="T11" fmla="*/ 746935 h 239"/>
                  <a:gd name="T12" fmla="*/ 673505 w 134"/>
                  <a:gd name="T13" fmla="*/ 0 h 239"/>
                  <a:gd name="T14" fmla="*/ 1083593 w 134"/>
                  <a:gd name="T15" fmla="*/ 1689939 h 239"/>
                  <a:gd name="T16" fmla="*/ 715217 w 134"/>
                  <a:gd name="T17" fmla="*/ 2201561 h 239"/>
                  <a:gd name="T18" fmla="*/ 326673 w 134"/>
                  <a:gd name="T19" fmla="*/ 1677846 h 239"/>
                  <a:gd name="T20" fmla="*/ 326673 w 134"/>
                  <a:gd name="T21" fmla="*/ 824610 h 239"/>
                  <a:gd name="T22" fmla="*/ 696523 w 134"/>
                  <a:gd name="T23" fmla="*/ 355249 h 239"/>
                  <a:gd name="T24" fmla="*/ 1083593 w 134"/>
                  <a:gd name="T25" fmla="*/ 896502 h 239"/>
                  <a:gd name="T26" fmla="*/ 1083593 w 134"/>
                  <a:gd name="T27" fmla="*/ 1689939 h 2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4"/>
                  <a:gd name="T43" fmla="*/ 0 h 239"/>
                  <a:gd name="T44" fmla="*/ 134 w 134"/>
                  <a:gd name="T45" fmla="*/ 239 h 23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4" h="239">
                    <a:moveTo>
                      <a:pt x="64" y="0"/>
                    </a:moveTo>
                    <a:cubicBezTo>
                      <a:pt x="2" y="0"/>
                      <a:pt x="0" y="61"/>
                      <a:pt x="0" y="61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171"/>
                      <a:pt x="4" y="239"/>
                      <a:pt x="68" y="239"/>
                    </a:cubicBezTo>
                    <a:cubicBezTo>
                      <a:pt x="132" y="239"/>
                      <a:pt x="134" y="173"/>
                      <a:pt x="134" y="173"/>
                    </a:cubicBezTo>
                    <a:cubicBezTo>
                      <a:pt x="134" y="173"/>
                      <a:pt x="134" y="105"/>
                      <a:pt x="134" y="70"/>
                    </a:cubicBezTo>
                    <a:cubicBezTo>
                      <a:pt x="134" y="34"/>
                      <a:pt x="107" y="0"/>
                      <a:pt x="64" y="0"/>
                    </a:cubicBezTo>
                    <a:close/>
                    <a:moveTo>
                      <a:pt x="103" y="158"/>
                    </a:moveTo>
                    <a:cubicBezTo>
                      <a:pt x="103" y="158"/>
                      <a:pt x="102" y="206"/>
                      <a:pt x="68" y="206"/>
                    </a:cubicBezTo>
                    <a:cubicBezTo>
                      <a:pt x="33" y="206"/>
                      <a:pt x="31" y="157"/>
                      <a:pt x="31" y="157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77"/>
                      <a:pt x="32" y="33"/>
                      <a:pt x="66" y="33"/>
                    </a:cubicBezTo>
                    <a:cubicBezTo>
                      <a:pt x="88" y="33"/>
                      <a:pt x="103" y="58"/>
                      <a:pt x="103" y="84"/>
                    </a:cubicBezTo>
                    <a:cubicBezTo>
                      <a:pt x="103" y="109"/>
                      <a:pt x="103" y="158"/>
                      <a:pt x="103" y="15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29" name="Group 58"/>
              <p:cNvGrpSpPr>
                <a:grpSpLocks noChangeAspect="1"/>
              </p:cNvGrpSpPr>
              <p:nvPr/>
            </p:nvGrpSpPr>
            <p:grpSpPr bwMode="auto">
              <a:xfrm>
                <a:off x="2808" y="2807"/>
                <a:ext cx="62" cy="63"/>
                <a:chOff x="1684" y="2400"/>
                <a:chExt cx="41" cy="41"/>
              </a:xfrm>
            </p:grpSpPr>
            <p:sp>
              <p:nvSpPr>
                <p:cNvPr id="34" name="Oval 59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  <p:sp>
              <p:nvSpPr>
                <p:cNvPr id="35" name="Oval 60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</p:grpSp>
          <p:grpSp>
            <p:nvGrpSpPr>
              <p:cNvPr id="30" name="Group 61"/>
              <p:cNvGrpSpPr>
                <a:grpSpLocks noChangeAspect="1"/>
              </p:cNvGrpSpPr>
              <p:nvPr/>
            </p:nvGrpSpPr>
            <p:grpSpPr bwMode="auto">
              <a:xfrm>
                <a:off x="2808" y="1211"/>
                <a:ext cx="62" cy="63"/>
                <a:chOff x="1684" y="2400"/>
                <a:chExt cx="41" cy="41"/>
              </a:xfrm>
            </p:grpSpPr>
            <p:sp>
              <p:nvSpPr>
                <p:cNvPr id="32" name="Oval 62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  <p:sp>
              <p:nvSpPr>
                <p:cNvPr id="33" name="Oval 63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</p:grpSp>
          <p:pic>
            <p:nvPicPr>
              <p:cNvPr id="31" name="Picture 6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885" y="1124"/>
                <a:ext cx="1644" cy="1060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</p:grpSp>
        <p:sp>
          <p:nvSpPr>
            <p:cNvPr id="20" name="53 Metin kutusu"/>
            <p:cNvSpPr txBox="1"/>
            <p:nvPr/>
          </p:nvSpPr>
          <p:spPr>
            <a:xfrm>
              <a:off x="3298727" y="5639162"/>
              <a:ext cx="5508000" cy="288000"/>
            </a:xfrm>
            <a:prstGeom prst="rect">
              <a:avLst/>
            </a:prstGeom>
            <a:noFill/>
            <a:ln w="317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 anchorCtr="0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r-TR" sz="1200" dirty="0" smtClean="0">
                  <a:latin typeface="Cambria" pitchFamily="18" charset="0"/>
                </a:rPr>
                <a:t>Tanım ezberlenmeli </a:t>
              </a:r>
              <a:endParaRPr lang="tr-TR" sz="1000" b="1" dirty="0" smtClean="0">
                <a:latin typeface="Cambr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8355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VÜCUT HAREKET HALİNDE İKEN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endParaRPr lang="tr-TR" sz="8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Titreşim;</a:t>
            </a: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Duyu organlarında, 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Kas, bağ ve eklemlerde, 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İç kulak denge organında, 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Deride kıl dibi ve deri altı dokularda, 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Kılcal damarlarda,</a:t>
            </a:r>
          </a:p>
          <a:p>
            <a:pPr marL="169200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………………………… zararlı ve kalıcı etkiler yapar.</a:t>
            </a:r>
          </a:p>
          <a:p>
            <a:pPr marL="169200">
              <a:spcAft>
                <a:spcPts val="0"/>
              </a:spcAft>
              <a:buClr>
                <a:srgbClr val="292929"/>
              </a:buClr>
              <a:defRPr/>
            </a:pPr>
            <a:endParaRPr lang="tr-TR" sz="8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«Düşük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frekanslarda sarsıntı yüksek frekanslarda karıncalanma ve yanma hissi duyarlar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.»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TİTREŞİMİN VÜCUDA ETKİLERİ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19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FREKANS  </a:t>
            </a:r>
            <a:r>
              <a:rPr lang="tr-TR" sz="20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&lt;2 Hz </a:t>
            </a: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SEMPTOMLAR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457200" indent="-288000" algn="ctr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At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otomobil, uçak, gemi gibi araçlarla seyahat s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ırasında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merkezi sinir sistemi şikayetleri meydana gelebilir. </a:t>
            </a: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«Bulantı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kusma, soğuk ter olabilir.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Seyahat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bitince belirtiler belli bir süre sonra ortadan kalkar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.»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TİTREŞİMİN VÜCUDA ETKİLERİ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598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FREKANS 2-30 Hz </a:t>
            </a: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SEMPTOMLAR</a:t>
            </a: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1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Titreşimle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birlikte, 8-10 derece ısıya kısa süre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maruziyette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parmaklarda ve avuç içinde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beyazlaşma,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«Beyaz el - Ölü El - </a:t>
            </a: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Anjionörotik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Bozukluk»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olur. </a:t>
            </a: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Titreşime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maruziyet sürerse omuz başlarında ağrı, </a:t>
            </a: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orgunluk,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soğuğa karşı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hassasiyet olabilir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Ön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kol ve omuz kaslarında ağrılar görülebilir. </a:t>
            </a:r>
          </a:p>
          <a:p>
            <a:pPr marL="169200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TİTREŞİMİN VÜCUDA ETKİLERİ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2" y="5464611"/>
            <a:ext cx="2095278" cy="1152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" y="4218438"/>
            <a:ext cx="2082004" cy="1147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1" name="Grup 20"/>
          <p:cNvGrpSpPr/>
          <p:nvPr/>
        </p:nvGrpSpPr>
        <p:grpSpPr>
          <a:xfrm>
            <a:off x="2663361" y="5451679"/>
            <a:ext cx="6162416" cy="663371"/>
            <a:chOff x="2644311" y="5451679"/>
            <a:chExt cx="6162416" cy="663371"/>
          </a:xfrm>
        </p:grpSpPr>
        <p:grpSp>
          <p:nvGrpSpPr>
            <p:cNvPr id="22" name="Group 51"/>
            <p:cNvGrpSpPr>
              <a:grpSpLocks/>
            </p:cNvGrpSpPr>
            <p:nvPr/>
          </p:nvGrpSpPr>
          <p:grpSpPr bwMode="auto">
            <a:xfrm>
              <a:off x="2644311" y="5451679"/>
              <a:ext cx="648968" cy="663371"/>
              <a:chOff x="1868" y="1082"/>
              <a:chExt cx="1942" cy="1942"/>
            </a:xfrm>
          </p:grpSpPr>
          <p:sp>
            <p:nvSpPr>
              <p:cNvPr id="26" name="Freeform 52"/>
              <p:cNvSpPr>
                <a:spLocks noChangeAspect="1"/>
              </p:cNvSpPr>
              <p:nvPr/>
            </p:nvSpPr>
            <p:spPr bwMode="gray">
              <a:xfrm>
                <a:off x="1868" y="1082"/>
                <a:ext cx="1942" cy="1942"/>
              </a:xfrm>
              <a:custGeom>
                <a:avLst/>
                <a:gdLst>
                  <a:gd name="T0" fmla="*/ 1849 w 1675"/>
                  <a:gd name="T1" fmla="*/ 6343 h 1675"/>
                  <a:gd name="T2" fmla="*/ 0 w 1675"/>
                  <a:gd name="T3" fmla="*/ 4480 h 1675"/>
                  <a:gd name="T4" fmla="*/ 0 w 1675"/>
                  <a:gd name="T5" fmla="*/ 1849 h 1675"/>
                  <a:gd name="T6" fmla="*/ 1849 w 1675"/>
                  <a:gd name="T7" fmla="*/ 0 h 1675"/>
                  <a:gd name="T8" fmla="*/ 4481 w 1675"/>
                  <a:gd name="T9" fmla="*/ 0 h 1675"/>
                  <a:gd name="T10" fmla="*/ 6343 w 1675"/>
                  <a:gd name="T11" fmla="*/ 1849 h 1675"/>
                  <a:gd name="T12" fmla="*/ 6343 w 1675"/>
                  <a:gd name="T13" fmla="*/ 4480 h 1675"/>
                  <a:gd name="T14" fmla="*/ 4481 w 1675"/>
                  <a:gd name="T15" fmla="*/ 6343 h 1675"/>
                  <a:gd name="T16" fmla="*/ 1849 w 1675"/>
                  <a:gd name="T17" fmla="*/ 6343 h 16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75"/>
                  <a:gd name="T28" fmla="*/ 0 h 1675"/>
                  <a:gd name="T29" fmla="*/ 1675 w 1675"/>
                  <a:gd name="T30" fmla="*/ 1675 h 16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75" h="1675">
                    <a:moveTo>
                      <a:pt x="489" y="1675"/>
                    </a:moveTo>
                    <a:lnTo>
                      <a:pt x="0" y="1183"/>
                    </a:lnTo>
                    <a:lnTo>
                      <a:pt x="0" y="489"/>
                    </a:lnTo>
                    <a:lnTo>
                      <a:pt x="489" y="0"/>
                    </a:lnTo>
                    <a:lnTo>
                      <a:pt x="1184" y="0"/>
                    </a:lnTo>
                    <a:lnTo>
                      <a:pt x="1675" y="489"/>
                    </a:lnTo>
                    <a:lnTo>
                      <a:pt x="1675" y="1183"/>
                    </a:lnTo>
                    <a:lnTo>
                      <a:pt x="1184" y="1675"/>
                    </a:lnTo>
                    <a:lnTo>
                      <a:pt x="489" y="167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7" name="Freeform 53"/>
              <p:cNvSpPr>
                <a:spLocks noChangeAspect="1"/>
              </p:cNvSpPr>
              <p:nvPr/>
            </p:nvSpPr>
            <p:spPr bwMode="gray">
              <a:xfrm>
                <a:off x="1914" y="1128"/>
                <a:ext cx="1850" cy="1850"/>
              </a:xfrm>
              <a:custGeom>
                <a:avLst/>
                <a:gdLst>
                  <a:gd name="T0" fmla="*/ 1780 w 1595"/>
                  <a:gd name="T1" fmla="*/ 6060 h 1595"/>
                  <a:gd name="T2" fmla="*/ 0 w 1595"/>
                  <a:gd name="T3" fmla="*/ 4281 h 1595"/>
                  <a:gd name="T4" fmla="*/ 0 w 1595"/>
                  <a:gd name="T5" fmla="*/ 1780 h 1595"/>
                  <a:gd name="T6" fmla="*/ 1780 w 1595"/>
                  <a:gd name="T7" fmla="*/ 0 h 1595"/>
                  <a:gd name="T8" fmla="*/ 4281 w 1595"/>
                  <a:gd name="T9" fmla="*/ 0 h 1595"/>
                  <a:gd name="T10" fmla="*/ 6060 w 1595"/>
                  <a:gd name="T11" fmla="*/ 1780 h 1595"/>
                  <a:gd name="T12" fmla="*/ 6060 w 1595"/>
                  <a:gd name="T13" fmla="*/ 4281 h 1595"/>
                  <a:gd name="T14" fmla="*/ 4281 w 1595"/>
                  <a:gd name="T15" fmla="*/ 6060 h 1595"/>
                  <a:gd name="T16" fmla="*/ 1780 w 1595"/>
                  <a:gd name="T17" fmla="*/ 6060 h 1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95"/>
                  <a:gd name="T28" fmla="*/ 0 h 1595"/>
                  <a:gd name="T29" fmla="*/ 1595 w 1595"/>
                  <a:gd name="T30" fmla="*/ 1595 h 15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95" h="1595">
                    <a:moveTo>
                      <a:pt x="468" y="1595"/>
                    </a:moveTo>
                    <a:lnTo>
                      <a:pt x="0" y="1127"/>
                    </a:lnTo>
                    <a:lnTo>
                      <a:pt x="0" y="468"/>
                    </a:lnTo>
                    <a:lnTo>
                      <a:pt x="468" y="0"/>
                    </a:lnTo>
                    <a:lnTo>
                      <a:pt x="1127" y="0"/>
                    </a:lnTo>
                    <a:lnTo>
                      <a:pt x="1595" y="468"/>
                    </a:lnTo>
                    <a:lnTo>
                      <a:pt x="1595" y="1127"/>
                    </a:lnTo>
                    <a:lnTo>
                      <a:pt x="1127" y="1595"/>
                    </a:lnTo>
                    <a:lnTo>
                      <a:pt x="468" y="159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60000"/>
                  </a:gs>
                  <a:gs pos="100000">
                    <a:srgbClr val="8A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8" name="Freeform 54"/>
              <p:cNvSpPr>
                <a:spLocks noChangeAspect="1"/>
              </p:cNvSpPr>
              <p:nvPr/>
            </p:nvSpPr>
            <p:spPr bwMode="gray">
              <a:xfrm>
                <a:off x="2434" y="1717"/>
                <a:ext cx="334" cy="642"/>
              </a:xfrm>
              <a:custGeom>
                <a:avLst/>
                <a:gdLst>
                  <a:gd name="T0" fmla="*/ 411 w 288"/>
                  <a:gd name="T1" fmla="*/ 2119 h 553"/>
                  <a:gd name="T2" fmla="*/ 411 w 288"/>
                  <a:gd name="T3" fmla="*/ 283 h 553"/>
                  <a:gd name="T4" fmla="*/ 0 w 288"/>
                  <a:gd name="T5" fmla="*/ 283 h 553"/>
                  <a:gd name="T6" fmla="*/ 0 w 288"/>
                  <a:gd name="T7" fmla="*/ 0 h 553"/>
                  <a:gd name="T8" fmla="*/ 1092 w 288"/>
                  <a:gd name="T9" fmla="*/ 0 h 553"/>
                  <a:gd name="T10" fmla="*/ 1092 w 288"/>
                  <a:gd name="T11" fmla="*/ 283 h 553"/>
                  <a:gd name="T12" fmla="*/ 691 w 288"/>
                  <a:gd name="T13" fmla="*/ 283 h 553"/>
                  <a:gd name="T14" fmla="*/ 691 w 288"/>
                  <a:gd name="T15" fmla="*/ 2119 h 553"/>
                  <a:gd name="T16" fmla="*/ 411 w 288"/>
                  <a:gd name="T17" fmla="*/ 2119 h 5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553"/>
                  <a:gd name="T29" fmla="*/ 288 w 288"/>
                  <a:gd name="T30" fmla="*/ 553 h 5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553">
                    <a:moveTo>
                      <a:pt x="109" y="553"/>
                    </a:moveTo>
                    <a:lnTo>
                      <a:pt x="109" y="73"/>
                    </a:lnTo>
                    <a:lnTo>
                      <a:pt x="0" y="73"/>
                    </a:lnTo>
                    <a:lnTo>
                      <a:pt x="0" y="0"/>
                    </a:lnTo>
                    <a:lnTo>
                      <a:pt x="288" y="0"/>
                    </a:lnTo>
                    <a:lnTo>
                      <a:pt x="288" y="73"/>
                    </a:lnTo>
                    <a:lnTo>
                      <a:pt x="182" y="73"/>
                    </a:lnTo>
                    <a:lnTo>
                      <a:pt x="182" y="553"/>
                    </a:lnTo>
                    <a:lnTo>
                      <a:pt x="109" y="553"/>
                    </a:ln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9" name="Freeform 55"/>
              <p:cNvSpPr>
                <a:spLocks noChangeAspect="1"/>
              </p:cNvSpPr>
              <p:nvPr/>
            </p:nvSpPr>
            <p:spPr bwMode="gray">
              <a:xfrm>
                <a:off x="2007" y="1709"/>
                <a:ext cx="384" cy="657"/>
              </a:xfrm>
              <a:custGeom>
                <a:avLst/>
                <a:gdLst>
                  <a:gd name="T0" fmla="*/ 897156 w 140"/>
                  <a:gd name="T1" fmla="*/ 510544 h 240"/>
                  <a:gd name="T2" fmla="*/ 1194761 w 140"/>
                  <a:gd name="T3" fmla="*/ 510544 h 240"/>
                  <a:gd name="T4" fmla="*/ 650611 w 140"/>
                  <a:gd name="T5" fmla="*/ 0 h 240"/>
                  <a:gd name="T6" fmla="*/ 150720 w 140"/>
                  <a:gd name="T7" fmla="*/ 510544 h 240"/>
                  <a:gd name="T8" fmla="*/ 737091 w 140"/>
                  <a:gd name="T9" fmla="*/ 1147601 h 240"/>
                  <a:gd name="T10" fmla="*/ 897156 w 140"/>
                  <a:gd name="T11" fmla="*/ 1485234 h 240"/>
                  <a:gd name="T12" fmla="*/ 605170 w 140"/>
                  <a:gd name="T13" fmla="*/ 1788256 h 240"/>
                  <a:gd name="T14" fmla="*/ 317639 w 140"/>
                  <a:gd name="T15" fmla="*/ 1441415 h 240"/>
                  <a:gd name="T16" fmla="*/ 51566 w 140"/>
                  <a:gd name="T17" fmla="*/ 1441415 h 240"/>
                  <a:gd name="T18" fmla="*/ 599100 w 140"/>
                  <a:gd name="T19" fmla="*/ 2072649 h 240"/>
                  <a:gd name="T20" fmla="*/ 1178625 w 140"/>
                  <a:gd name="T21" fmla="*/ 1459572 h 240"/>
                  <a:gd name="T22" fmla="*/ 790642 w 140"/>
                  <a:gd name="T23" fmla="*/ 854776 h 240"/>
                  <a:gd name="T24" fmla="*/ 439035 w 140"/>
                  <a:gd name="T25" fmla="*/ 510544 h 240"/>
                  <a:gd name="T26" fmla="*/ 650611 w 140"/>
                  <a:gd name="T27" fmla="*/ 268560 h 240"/>
                  <a:gd name="T28" fmla="*/ 897156 w 140"/>
                  <a:gd name="T29" fmla="*/ 510544 h 2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0"/>
                  <a:gd name="T46" fmla="*/ 0 h 240"/>
                  <a:gd name="T47" fmla="*/ 140 w 140"/>
                  <a:gd name="T48" fmla="*/ 240 h 2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0" h="240">
                    <a:moveTo>
                      <a:pt x="102" y="59"/>
                    </a:moveTo>
                    <a:cubicBezTo>
                      <a:pt x="136" y="59"/>
                      <a:pt x="136" y="59"/>
                      <a:pt x="136" y="59"/>
                    </a:cubicBezTo>
                    <a:cubicBezTo>
                      <a:pt x="136" y="59"/>
                      <a:pt x="137" y="0"/>
                      <a:pt x="74" y="0"/>
                    </a:cubicBezTo>
                    <a:cubicBezTo>
                      <a:pt x="11" y="0"/>
                      <a:pt x="17" y="59"/>
                      <a:pt x="17" y="59"/>
                    </a:cubicBezTo>
                    <a:cubicBezTo>
                      <a:pt x="17" y="107"/>
                      <a:pt x="57" y="108"/>
                      <a:pt x="84" y="133"/>
                    </a:cubicBezTo>
                    <a:cubicBezTo>
                      <a:pt x="91" y="139"/>
                      <a:pt x="102" y="146"/>
                      <a:pt x="102" y="172"/>
                    </a:cubicBezTo>
                    <a:cubicBezTo>
                      <a:pt x="103" y="198"/>
                      <a:pt x="84" y="207"/>
                      <a:pt x="69" y="207"/>
                    </a:cubicBezTo>
                    <a:cubicBezTo>
                      <a:pt x="54" y="207"/>
                      <a:pt x="36" y="200"/>
                      <a:pt x="36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7"/>
                      <a:pt x="0" y="240"/>
                      <a:pt x="68" y="240"/>
                    </a:cubicBezTo>
                    <a:cubicBezTo>
                      <a:pt x="136" y="240"/>
                      <a:pt x="134" y="181"/>
                      <a:pt x="134" y="169"/>
                    </a:cubicBezTo>
                    <a:cubicBezTo>
                      <a:pt x="134" y="158"/>
                      <a:pt x="140" y="130"/>
                      <a:pt x="90" y="99"/>
                    </a:cubicBezTo>
                    <a:cubicBezTo>
                      <a:pt x="66" y="85"/>
                      <a:pt x="50" y="77"/>
                      <a:pt x="50" y="59"/>
                    </a:cubicBezTo>
                    <a:cubicBezTo>
                      <a:pt x="50" y="42"/>
                      <a:pt x="62" y="31"/>
                      <a:pt x="74" y="31"/>
                    </a:cubicBezTo>
                    <a:cubicBezTo>
                      <a:pt x="86" y="31"/>
                      <a:pt x="102" y="36"/>
                      <a:pt x="102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" name="Freeform 56"/>
              <p:cNvSpPr>
                <a:spLocks noChangeAspect="1" noEditPoints="1"/>
              </p:cNvSpPr>
              <p:nvPr/>
            </p:nvSpPr>
            <p:spPr bwMode="gray">
              <a:xfrm>
                <a:off x="3312" y="1720"/>
                <a:ext cx="347" cy="657"/>
              </a:xfrm>
              <a:custGeom>
                <a:avLst/>
                <a:gdLst>
                  <a:gd name="T0" fmla="*/ 1200058 w 124"/>
                  <a:gd name="T1" fmla="*/ 251811 h 234"/>
                  <a:gd name="T2" fmla="*/ 959489 w 124"/>
                  <a:gd name="T3" fmla="*/ 30390 h 234"/>
                  <a:gd name="T4" fmla="*/ 549827 w 124"/>
                  <a:gd name="T5" fmla="*/ 0 h 234"/>
                  <a:gd name="T6" fmla="*/ 0 w 124"/>
                  <a:gd name="T7" fmla="*/ 0 h 234"/>
                  <a:gd name="T8" fmla="*/ 0 w 124"/>
                  <a:gd name="T9" fmla="*/ 2537646 h 234"/>
                  <a:gd name="T10" fmla="*/ 345259 w 124"/>
                  <a:gd name="T11" fmla="*/ 2537646 h 234"/>
                  <a:gd name="T12" fmla="*/ 345259 w 124"/>
                  <a:gd name="T13" fmla="*/ 1386438 h 234"/>
                  <a:gd name="T14" fmla="*/ 568537 w 124"/>
                  <a:gd name="T15" fmla="*/ 1386438 h 234"/>
                  <a:gd name="T16" fmla="*/ 924470 w 124"/>
                  <a:gd name="T17" fmla="*/ 1356048 h 234"/>
                  <a:gd name="T18" fmla="*/ 1106046 w 124"/>
                  <a:gd name="T19" fmla="*/ 1258528 h 234"/>
                  <a:gd name="T20" fmla="*/ 1240402 w 124"/>
                  <a:gd name="T21" fmla="*/ 1031706 h 234"/>
                  <a:gd name="T22" fmla="*/ 1304717 w 124"/>
                  <a:gd name="T23" fmla="*/ 683460 h 234"/>
                  <a:gd name="T24" fmla="*/ 1200058 w 124"/>
                  <a:gd name="T25" fmla="*/ 251811 h 234"/>
                  <a:gd name="T26" fmla="*/ 819785 w 124"/>
                  <a:gd name="T27" fmla="*/ 1062032 h 234"/>
                  <a:gd name="T28" fmla="*/ 326544 w 124"/>
                  <a:gd name="T29" fmla="*/ 1062032 h 234"/>
                  <a:gd name="T30" fmla="*/ 326544 w 124"/>
                  <a:gd name="T31" fmla="*/ 335522 h 234"/>
                  <a:gd name="T32" fmla="*/ 801069 w 124"/>
                  <a:gd name="T33" fmla="*/ 335522 h 234"/>
                  <a:gd name="T34" fmla="*/ 999763 w 124"/>
                  <a:gd name="T35" fmla="*/ 707008 h 234"/>
                  <a:gd name="T36" fmla="*/ 819785 w 124"/>
                  <a:gd name="T37" fmla="*/ 1062032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234"/>
                  <a:gd name="T59" fmla="*/ 124 w 124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234">
                    <a:moveTo>
                      <a:pt x="114" y="23"/>
                    </a:moveTo>
                    <a:cubicBezTo>
                      <a:pt x="108" y="13"/>
                      <a:pt x="100" y="6"/>
                      <a:pt x="91" y="3"/>
                    </a:cubicBezTo>
                    <a:cubicBezTo>
                      <a:pt x="85" y="1"/>
                      <a:pt x="7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34"/>
                      <a:pt x="0" y="234"/>
                      <a:pt x="0" y="234"/>
                    </a:cubicBezTo>
                    <a:cubicBezTo>
                      <a:pt x="33" y="234"/>
                      <a:pt x="33" y="234"/>
                      <a:pt x="33" y="234"/>
                    </a:cubicBezTo>
                    <a:cubicBezTo>
                      <a:pt x="33" y="128"/>
                      <a:pt x="33" y="128"/>
                      <a:pt x="33" y="128"/>
                    </a:cubicBezTo>
                    <a:cubicBezTo>
                      <a:pt x="54" y="128"/>
                      <a:pt x="54" y="128"/>
                      <a:pt x="54" y="128"/>
                    </a:cubicBezTo>
                    <a:cubicBezTo>
                      <a:pt x="69" y="128"/>
                      <a:pt x="80" y="127"/>
                      <a:pt x="88" y="125"/>
                    </a:cubicBezTo>
                    <a:cubicBezTo>
                      <a:pt x="93" y="124"/>
                      <a:pt x="99" y="121"/>
                      <a:pt x="105" y="116"/>
                    </a:cubicBezTo>
                    <a:cubicBezTo>
                      <a:pt x="110" y="111"/>
                      <a:pt x="115" y="104"/>
                      <a:pt x="118" y="95"/>
                    </a:cubicBezTo>
                    <a:cubicBezTo>
                      <a:pt x="122" y="87"/>
                      <a:pt x="124" y="76"/>
                      <a:pt x="124" y="63"/>
                    </a:cubicBezTo>
                    <a:cubicBezTo>
                      <a:pt x="124" y="47"/>
                      <a:pt x="121" y="34"/>
                      <a:pt x="114" y="23"/>
                    </a:cubicBezTo>
                    <a:close/>
                    <a:moveTo>
                      <a:pt x="78" y="98"/>
                    </a:move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80" y="31"/>
                      <a:pt x="94" y="33"/>
                      <a:pt x="95" y="65"/>
                    </a:cubicBezTo>
                    <a:cubicBezTo>
                      <a:pt x="95" y="65"/>
                      <a:pt x="95" y="98"/>
                      <a:pt x="78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" name="Freeform 57"/>
              <p:cNvSpPr>
                <a:spLocks noChangeAspect="1" noEditPoints="1"/>
              </p:cNvSpPr>
              <p:nvPr/>
            </p:nvSpPr>
            <p:spPr bwMode="gray">
              <a:xfrm>
                <a:off x="2836" y="1707"/>
                <a:ext cx="375" cy="670"/>
              </a:xfrm>
              <a:custGeom>
                <a:avLst/>
                <a:gdLst>
                  <a:gd name="T0" fmla="*/ 673505 w 134"/>
                  <a:gd name="T1" fmla="*/ 0 h 239"/>
                  <a:gd name="T2" fmla="*/ 0 w 134"/>
                  <a:gd name="T3" fmla="*/ 651868 h 239"/>
                  <a:gd name="T4" fmla="*/ 0 w 134"/>
                  <a:gd name="T5" fmla="*/ 1827413 h 239"/>
                  <a:gd name="T6" fmla="*/ 715217 w 134"/>
                  <a:gd name="T7" fmla="*/ 2555439 h 239"/>
                  <a:gd name="T8" fmla="*/ 1410268 w 134"/>
                  <a:gd name="T9" fmla="*/ 1850636 h 239"/>
                  <a:gd name="T10" fmla="*/ 1410268 w 134"/>
                  <a:gd name="T11" fmla="*/ 746935 h 239"/>
                  <a:gd name="T12" fmla="*/ 673505 w 134"/>
                  <a:gd name="T13" fmla="*/ 0 h 239"/>
                  <a:gd name="T14" fmla="*/ 1083593 w 134"/>
                  <a:gd name="T15" fmla="*/ 1689939 h 239"/>
                  <a:gd name="T16" fmla="*/ 715217 w 134"/>
                  <a:gd name="T17" fmla="*/ 2201561 h 239"/>
                  <a:gd name="T18" fmla="*/ 326673 w 134"/>
                  <a:gd name="T19" fmla="*/ 1677846 h 239"/>
                  <a:gd name="T20" fmla="*/ 326673 w 134"/>
                  <a:gd name="T21" fmla="*/ 824610 h 239"/>
                  <a:gd name="T22" fmla="*/ 696523 w 134"/>
                  <a:gd name="T23" fmla="*/ 355249 h 239"/>
                  <a:gd name="T24" fmla="*/ 1083593 w 134"/>
                  <a:gd name="T25" fmla="*/ 896502 h 239"/>
                  <a:gd name="T26" fmla="*/ 1083593 w 134"/>
                  <a:gd name="T27" fmla="*/ 1689939 h 2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4"/>
                  <a:gd name="T43" fmla="*/ 0 h 239"/>
                  <a:gd name="T44" fmla="*/ 134 w 134"/>
                  <a:gd name="T45" fmla="*/ 239 h 23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4" h="239">
                    <a:moveTo>
                      <a:pt x="64" y="0"/>
                    </a:moveTo>
                    <a:cubicBezTo>
                      <a:pt x="2" y="0"/>
                      <a:pt x="0" y="61"/>
                      <a:pt x="0" y="61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171"/>
                      <a:pt x="4" y="239"/>
                      <a:pt x="68" y="239"/>
                    </a:cubicBezTo>
                    <a:cubicBezTo>
                      <a:pt x="132" y="239"/>
                      <a:pt x="134" y="173"/>
                      <a:pt x="134" y="173"/>
                    </a:cubicBezTo>
                    <a:cubicBezTo>
                      <a:pt x="134" y="173"/>
                      <a:pt x="134" y="105"/>
                      <a:pt x="134" y="70"/>
                    </a:cubicBezTo>
                    <a:cubicBezTo>
                      <a:pt x="134" y="34"/>
                      <a:pt x="107" y="0"/>
                      <a:pt x="64" y="0"/>
                    </a:cubicBezTo>
                    <a:close/>
                    <a:moveTo>
                      <a:pt x="103" y="158"/>
                    </a:moveTo>
                    <a:cubicBezTo>
                      <a:pt x="103" y="158"/>
                      <a:pt x="102" y="206"/>
                      <a:pt x="68" y="206"/>
                    </a:cubicBezTo>
                    <a:cubicBezTo>
                      <a:pt x="33" y="206"/>
                      <a:pt x="31" y="157"/>
                      <a:pt x="31" y="157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77"/>
                      <a:pt x="32" y="33"/>
                      <a:pt x="66" y="33"/>
                    </a:cubicBezTo>
                    <a:cubicBezTo>
                      <a:pt x="88" y="33"/>
                      <a:pt x="103" y="58"/>
                      <a:pt x="103" y="84"/>
                    </a:cubicBezTo>
                    <a:cubicBezTo>
                      <a:pt x="103" y="109"/>
                      <a:pt x="103" y="158"/>
                      <a:pt x="103" y="15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32" name="Group 58"/>
              <p:cNvGrpSpPr>
                <a:grpSpLocks noChangeAspect="1"/>
              </p:cNvGrpSpPr>
              <p:nvPr/>
            </p:nvGrpSpPr>
            <p:grpSpPr bwMode="auto">
              <a:xfrm>
                <a:off x="2808" y="2807"/>
                <a:ext cx="62" cy="63"/>
                <a:chOff x="1684" y="2400"/>
                <a:chExt cx="41" cy="41"/>
              </a:xfrm>
            </p:grpSpPr>
            <p:sp>
              <p:nvSpPr>
                <p:cNvPr id="37" name="Oval 59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  <p:sp>
              <p:nvSpPr>
                <p:cNvPr id="38" name="Oval 60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</p:grpSp>
          <p:grpSp>
            <p:nvGrpSpPr>
              <p:cNvPr id="33" name="Group 61"/>
              <p:cNvGrpSpPr>
                <a:grpSpLocks noChangeAspect="1"/>
              </p:cNvGrpSpPr>
              <p:nvPr/>
            </p:nvGrpSpPr>
            <p:grpSpPr bwMode="auto">
              <a:xfrm>
                <a:off x="2808" y="1211"/>
                <a:ext cx="62" cy="63"/>
                <a:chOff x="1684" y="2400"/>
                <a:chExt cx="41" cy="41"/>
              </a:xfrm>
            </p:grpSpPr>
            <p:sp>
              <p:nvSpPr>
                <p:cNvPr id="35" name="Oval 62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  <p:sp>
              <p:nvSpPr>
                <p:cNvPr id="36" name="Oval 63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</p:grpSp>
          <p:pic>
            <p:nvPicPr>
              <p:cNvPr id="34" name="Picture 6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gray">
              <a:xfrm>
                <a:off x="1885" y="1124"/>
                <a:ext cx="1644" cy="1060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53 Metin kutusu"/>
            <p:cNvSpPr txBox="1"/>
            <p:nvPr/>
          </p:nvSpPr>
          <p:spPr>
            <a:xfrm>
              <a:off x="3298727" y="5639162"/>
              <a:ext cx="5508000" cy="288000"/>
            </a:xfrm>
            <a:prstGeom prst="rect">
              <a:avLst/>
            </a:prstGeom>
            <a:noFill/>
            <a:ln w="317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 anchorCtr="0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r-TR" sz="1200" dirty="0" smtClean="0">
                  <a:latin typeface="Cambria" pitchFamily="18" charset="0"/>
                </a:rPr>
                <a:t>Tanımlardan biri soruluyor / Metin verilip hangi tanım olduğu soruluyor </a:t>
              </a:r>
              <a:endParaRPr lang="tr-TR" sz="1000" b="1" dirty="0" smtClean="0">
                <a:latin typeface="Cambr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89390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FREKANS </a:t>
            </a:r>
            <a:r>
              <a:rPr lang="tr-TR" sz="20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&gt;30 Hz </a:t>
            </a: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SEMPTOMLAR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endParaRPr lang="tr-TR" sz="8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Sırt ve bel ağrıları, </a:t>
            </a: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Dirsekte kemik ve eklem zararları,</a:t>
            </a: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El bilek kemiklerinde ağrı, güç kaybı, …,</a:t>
            </a: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Vazomotor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bozukluklar (parmaklarda iskemi…),</a:t>
            </a: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Parmaklarda </a:t>
            </a: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trofik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bozukluklar,</a:t>
            </a: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Disk kayması (tüm vücut titreşimine bağlı)</a:t>
            </a:r>
          </a:p>
          <a:p>
            <a:pPr marL="169200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TİTREŞİMİN VÜCUDA ETKİLERİ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195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FAKTÖRLER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69200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Tüm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vücudun veya el ve kolların titreşime maruziyeti sonucunda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oluşan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etki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; </a:t>
            </a:r>
          </a:p>
          <a:p>
            <a:pPr marL="169200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680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Titreşimin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frekansına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marL="4680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Titreşimin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şiddetine,</a:t>
            </a:r>
          </a:p>
          <a:p>
            <a:pPr marL="4680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Titreşimin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yön</a:t>
            </a: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üne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marL="4680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Titreşime 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 kalınan 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süre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ye,</a:t>
            </a:r>
          </a:p>
          <a:p>
            <a:pPr marL="4680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Titreşime 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 kalan kişinin 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yaş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ına, </a:t>
            </a:r>
            <a:endParaRPr lang="tr-TR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680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Titreşime 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 kalan kişinin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cinsiyet</a:t>
            </a: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ine </a:t>
            </a:r>
          </a:p>
          <a:p>
            <a:pPr marL="4680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Titreşime 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 kalan kişinin </a:t>
            </a: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kişisel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duyarlılığı</a:t>
            </a: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</a:t>
            </a:r>
          </a:p>
          <a:p>
            <a:pPr marL="4680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Titreşime 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 kalan kişinin </a:t>
            </a:r>
            <a:r>
              <a:rPr lang="tr-TR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genel sağlık durumu</a:t>
            </a:r>
            <a:r>
              <a:rPr lang="tr-TR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 </a:t>
            </a:r>
          </a:p>
          <a:p>
            <a:pPr marL="4680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Titreşimin </a:t>
            </a:r>
            <a:r>
              <a:rPr lang="tr-TR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uygulandığı bölgeye – büyüklüğüne  ….</a:t>
            </a:r>
            <a:r>
              <a:rPr lang="tr-TR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bağlıdır.</a:t>
            </a:r>
            <a:endParaRPr lang="tr-TR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TİTREŞİMİN ETKİLERİNİ BELİRLEYEN FAKTÖRLER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up 16"/>
          <p:cNvGrpSpPr/>
          <p:nvPr/>
        </p:nvGrpSpPr>
        <p:grpSpPr>
          <a:xfrm>
            <a:off x="2663361" y="5451679"/>
            <a:ext cx="6162416" cy="663371"/>
            <a:chOff x="2644311" y="5451679"/>
            <a:chExt cx="6162416" cy="663371"/>
          </a:xfrm>
        </p:grpSpPr>
        <p:grpSp>
          <p:nvGrpSpPr>
            <p:cNvPr id="18" name="Group 51"/>
            <p:cNvGrpSpPr>
              <a:grpSpLocks/>
            </p:cNvGrpSpPr>
            <p:nvPr/>
          </p:nvGrpSpPr>
          <p:grpSpPr bwMode="auto">
            <a:xfrm>
              <a:off x="2644311" y="5451679"/>
              <a:ext cx="648968" cy="663371"/>
              <a:chOff x="1868" y="1082"/>
              <a:chExt cx="1942" cy="1942"/>
            </a:xfrm>
          </p:grpSpPr>
          <p:sp>
            <p:nvSpPr>
              <p:cNvPr id="20" name="Freeform 52"/>
              <p:cNvSpPr>
                <a:spLocks noChangeAspect="1"/>
              </p:cNvSpPr>
              <p:nvPr/>
            </p:nvSpPr>
            <p:spPr bwMode="gray">
              <a:xfrm>
                <a:off x="1868" y="1082"/>
                <a:ext cx="1942" cy="1942"/>
              </a:xfrm>
              <a:custGeom>
                <a:avLst/>
                <a:gdLst>
                  <a:gd name="T0" fmla="*/ 1849 w 1675"/>
                  <a:gd name="T1" fmla="*/ 6343 h 1675"/>
                  <a:gd name="T2" fmla="*/ 0 w 1675"/>
                  <a:gd name="T3" fmla="*/ 4480 h 1675"/>
                  <a:gd name="T4" fmla="*/ 0 w 1675"/>
                  <a:gd name="T5" fmla="*/ 1849 h 1675"/>
                  <a:gd name="T6" fmla="*/ 1849 w 1675"/>
                  <a:gd name="T7" fmla="*/ 0 h 1675"/>
                  <a:gd name="T8" fmla="*/ 4481 w 1675"/>
                  <a:gd name="T9" fmla="*/ 0 h 1675"/>
                  <a:gd name="T10" fmla="*/ 6343 w 1675"/>
                  <a:gd name="T11" fmla="*/ 1849 h 1675"/>
                  <a:gd name="T12" fmla="*/ 6343 w 1675"/>
                  <a:gd name="T13" fmla="*/ 4480 h 1675"/>
                  <a:gd name="T14" fmla="*/ 4481 w 1675"/>
                  <a:gd name="T15" fmla="*/ 6343 h 1675"/>
                  <a:gd name="T16" fmla="*/ 1849 w 1675"/>
                  <a:gd name="T17" fmla="*/ 6343 h 16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75"/>
                  <a:gd name="T28" fmla="*/ 0 h 1675"/>
                  <a:gd name="T29" fmla="*/ 1675 w 1675"/>
                  <a:gd name="T30" fmla="*/ 1675 h 16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75" h="1675">
                    <a:moveTo>
                      <a:pt x="489" y="1675"/>
                    </a:moveTo>
                    <a:lnTo>
                      <a:pt x="0" y="1183"/>
                    </a:lnTo>
                    <a:lnTo>
                      <a:pt x="0" y="489"/>
                    </a:lnTo>
                    <a:lnTo>
                      <a:pt x="489" y="0"/>
                    </a:lnTo>
                    <a:lnTo>
                      <a:pt x="1184" y="0"/>
                    </a:lnTo>
                    <a:lnTo>
                      <a:pt x="1675" y="489"/>
                    </a:lnTo>
                    <a:lnTo>
                      <a:pt x="1675" y="1183"/>
                    </a:lnTo>
                    <a:lnTo>
                      <a:pt x="1184" y="1675"/>
                    </a:lnTo>
                    <a:lnTo>
                      <a:pt x="489" y="167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53"/>
              <p:cNvSpPr>
                <a:spLocks noChangeAspect="1"/>
              </p:cNvSpPr>
              <p:nvPr/>
            </p:nvSpPr>
            <p:spPr bwMode="gray">
              <a:xfrm>
                <a:off x="1914" y="1128"/>
                <a:ext cx="1850" cy="1850"/>
              </a:xfrm>
              <a:custGeom>
                <a:avLst/>
                <a:gdLst>
                  <a:gd name="T0" fmla="*/ 1780 w 1595"/>
                  <a:gd name="T1" fmla="*/ 6060 h 1595"/>
                  <a:gd name="T2" fmla="*/ 0 w 1595"/>
                  <a:gd name="T3" fmla="*/ 4281 h 1595"/>
                  <a:gd name="T4" fmla="*/ 0 w 1595"/>
                  <a:gd name="T5" fmla="*/ 1780 h 1595"/>
                  <a:gd name="T6" fmla="*/ 1780 w 1595"/>
                  <a:gd name="T7" fmla="*/ 0 h 1595"/>
                  <a:gd name="T8" fmla="*/ 4281 w 1595"/>
                  <a:gd name="T9" fmla="*/ 0 h 1595"/>
                  <a:gd name="T10" fmla="*/ 6060 w 1595"/>
                  <a:gd name="T11" fmla="*/ 1780 h 1595"/>
                  <a:gd name="T12" fmla="*/ 6060 w 1595"/>
                  <a:gd name="T13" fmla="*/ 4281 h 1595"/>
                  <a:gd name="T14" fmla="*/ 4281 w 1595"/>
                  <a:gd name="T15" fmla="*/ 6060 h 1595"/>
                  <a:gd name="T16" fmla="*/ 1780 w 1595"/>
                  <a:gd name="T17" fmla="*/ 6060 h 1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95"/>
                  <a:gd name="T28" fmla="*/ 0 h 1595"/>
                  <a:gd name="T29" fmla="*/ 1595 w 1595"/>
                  <a:gd name="T30" fmla="*/ 1595 h 15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95" h="1595">
                    <a:moveTo>
                      <a:pt x="468" y="1595"/>
                    </a:moveTo>
                    <a:lnTo>
                      <a:pt x="0" y="1127"/>
                    </a:lnTo>
                    <a:lnTo>
                      <a:pt x="0" y="468"/>
                    </a:lnTo>
                    <a:lnTo>
                      <a:pt x="468" y="0"/>
                    </a:lnTo>
                    <a:lnTo>
                      <a:pt x="1127" y="0"/>
                    </a:lnTo>
                    <a:lnTo>
                      <a:pt x="1595" y="468"/>
                    </a:lnTo>
                    <a:lnTo>
                      <a:pt x="1595" y="1127"/>
                    </a:lnTo>
                    <a:lnTo>
                      <a:pt x="1127" y="1595"/>
                    </a:lnTo>
                    <a:lnTo>
                      <a:pt x="468" y="159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60000"/>
                  </a:gs>
                  <a:gs pos="100000">
                    <a:srgbClr val="8A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54"/>
              <p:cNvSpPr>
                <a:spLocks noChangeAspect="1"/>
              </p:cNvSpPr>
              <p:nvPr/>
            </p:nvSpPr>
            <p:spPr bwMode="gray">
              <a:xfrm>
                <a:off x="2434" y="1717"/>
                <a:ext cx="334" cy="642"/>
              </a:xfrm>
              <a:custGeom>
                <a:avLst/>
                <a:gdLst>
                  <a:gd name="T0" fmla="*/ 411 w 288"/>
                  <a:gd name="T1" fmla="*/ 2119 h 553"/>
                  <a:gd name="T2" fmla="*/ 411 w 288"/>
                  <a:gd name="T3" fmla="*/ 283 h 553"/>
                  <a:gd name="T4" fmla="*/ 0 w 288"/>
                  <a:gd name="T5" fmla="*/ 283 h 553"/>
                  <a:gd name="T6" fmla="*/ 0 w 288"/>
                  <a:gd name="T7" fmla="*/ 0 h 553"/>
                  <a:gd name="T8" fmla="*/ 1092 w 288"/>
                  <a:gd name="T9" fmla="*/ 0 h 553"/>
                  <a:gd name="T10" fmla="*/ 1092 w 288"/>
                  <a:gd name="T11" fmla="*/ 283 h 553"/>
                  <a:gd name="T12" fmla="*/ 691 w 288"/>
                  <a:gd name="T13" fmla="*/ 283 h 553"/>
                  <a:gd name="T14" fmla="*/ 691 w 288"/>
                  <a:gd name="T15" fmla="*/ 2119 h 553"/>
                  <a:gd name="T16" fmla="*/ 411 w 288"/>
                  <a:gd name="T17" fmla="*/ 2119 h 5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553"/>
                  <a:gd name="T29" fmla="*/ 288 w 288"/>
                  <a:gd name="T30" fmla="*/ 553 h 5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553">
                    <a:moveTo>
                      <a:pt x="109" y="553"/>
                    </a:moveTo>
                    <a:lnTo>
                      <a:pt x="109" y="73"/>
                    </a:lnTo>
                    <a:lnTo>
                      <a:pt x="0" y="73"/>
                    </a:lnTo>
                    <a:lnTo>
                      <a:pt x="0" y="0"/>
                    </a:lnTo>
                    <a:lnTo>
                      <a:pt x="288" y="0"/>
                    </a:lnTo>
                    <a:lnTo>
                      <a:pt x="288" y="73"/>
                    </a:lnTo>
                    <a:lnTo>
                      <a:pt x="182" y="73"/>
                    </a:lnTo>
                    <a:lnTo>
                      <a:pt x="182" y="553"/>
                    </a:lnTo>
                    <a:lnTo>
                      <a:pt x="109" y="553"/>
                    </a:ln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55"/>
              <p:cNvSpPr>
                <a:spLocks noChangeAspect="1"/>
              </p:cNvSpPr>
              <p:nvPr/>
            </p:nvSpPr>
            <p:spPr bwMode="gray">
              <a:xfrm>
                <a:off x="2007" y="1709"/>
                <a:ext cx="384" cy="657"/>
              </a:xfrm>
              <a:custGeom>
                <a:avLst/>
                <a:gdLst>
                  <a:gd name="T0" fmla="*/ 897156 w 140"/>
                  <a:gd name="T1" fmla="*/ 510544 h 240"/>
                  <a:gd name="T2" fmla="*/ 1194761 w 140"/>
                  <a:gd name="T3" fmla="*/ 510544 h 240"/>
                  <a:gd name="T4" fmla="*/ 650611 w 140"/>
                  <a:gd name="T5" fmla="*/ 0 h 240"/>
                  <a:gd name="T6" fmla="*/ 150720 w 140"/>
                  <a:gd name="T7" fmla="*/ 510544 h 240"/>
                  <a:gd name="T8" fmla="*/ 737091 w 140"/>
                  <a:gd name="T9" fmla="*/ 1147601 h 240"/>
                  <a:gd name="T10" fmla="*/ 897156 w 140"/>
                  <a:gd name="T11" fmla="*/ 1485234 h 240"/>
                  <a:gd name="T12" fmla="*/ 605170 w 140"/>
                  <a:gd name="T13" fmla="*/ 1788256 h 240"/>
                  <a:gd name="T14" fmla="*/ 317639 w 140"/>
                  <a:gd name="T15" fmla="*/ 1441415 h 240"/>
                  <a:gd name="T16" fmla="*/ 51566 w 140"/>
                  <a:gd name="T17" fmla="*/ 1441415 h 240"/>
                  <a:gd name="T18" fmla="*/ 599100 w 140"/>
                  <a:gd name="T19" fmla="*/ 2072649 h 240"/>
                  <a:gd name="T20" fmla="*/ 1178625 w 140"/>
                  <a:gd name="T21" fmla="*/ 1459572 h 240"/>
                  <a:gd name="T22" fmla="*/ 790642 w 140"/>
                  <a:gd name="T23" fmla="*/ 854776 h 240"/>
                  <a:gd name="T24" fmla="*/ 439035 w 140"/>
                  <a:gd name="T25" fmla="*/ 510544 h 240"/>
                  <a:gd name="T26" fmla="*/ 650611 w 140"/>
                  <a:gd name="T27" fmla="*/ 268560 h 240"/>
                  <a:gd name="T28" fmla="*/ 897156 w 140"/>
                  <a:gd name="T29" fmla="*/ 510544 h 2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0"/>
                  <a:gd name="T46" fmla="*/ 0 h 240"/>
                  <a:gd name="T47" fmla="*/ 140 w 140"/>
                  <a:gd name="T48" fmla="*/ 240 h 2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0" h="240">
                    <a:moveTo>
                      <a:pt x="102" y="59"/>
                    </a:moveTo>
                    <a:cubicBezTo>
                      <a:pt x="136" y="59"/>
                      <a:pt x="136" y="59"/>
                      <a:pt x="136" y="59"/>
                    </a:cubicBezTo>
                    <a:cubicBezTo>
                      <a:pt x="136" y="59"/>
                      <a:pt x="137" y="0"/>
                      <a:pt x="74" y="0"/>
                    </a:cubicBezTo>
                    <a:cubicBezTo>
                      <a:pt x="11" y="0"/>
                      <a:pt x="17" y="59"/>
                      <a:pt x="17" y="59"/>
                    </a:cubicBezTo>
                    <a:cubicBezTo>
                      <a:pt x="17" y="107"/>
                      <a:pt x="57" y="108"/>
                      <a:pt x="84" y="133"/>
                    </a:cubicBezTo>
                    <a:cubicBezTo>
                      <a:pt x="91" y="139"/>
                      <a:pt x="102" y="146"/>
                      <a:pt x="102" y="172"/>
                    </a:cubicBezTo>
                    <a:cubicBezTo>
                      <a:pt x="103" y="198"/>
                      <a:pt x="84" y="207"/>
                      <a:pt x="69" y="207"/>
                    </a:cubicBezTo>
                    <a:cubicBezTo>
                      <a:pt x="54" y="207"/>
                      <a:pt x="36" y="200"/>
                      <a:pt x="36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7"/>
                      <a:pt x="0" y="240"/>
                      <a:pt x="68" y="240"/>
                    </a:cubicBezTo>
                    <a:cubicBezTo>
                      <a:pt x="136" y="240"/>
                      <a:pt x="134" y="181"/>
                      <a:pt x="134" y="169"/>
                    </a:cubicBezTo>
                    <a:cubicBezTo>
                      <a:pt x="134" y="158"/>
                      <a:pt x="140" y="130"/>
                      <a:pt x="90" y="99"/>
                    </a:cubicBezTo>
                    <a:cubicBezTo>
                      <a:pt x="66" y="85"/>
                      <a:pt x="50" y="77"/>
                      <a:pt x="50" y="59"/>
                    </a:cubicBezTo>
                    <a:cubicBezTo>
                      <a:pt x="50" y="42"/>
                      <a:pt x="62" y="31"/>
                      <a:pt x="74" y="31"/>
                    </a:cubicBezTo>
                    <a:cubicBezTo>
                      <a:pt x="86" y="31"/>
                      <a:pt x="102" y="36"/>
                      <a:pt x="102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Freeform 56"/>
              <p:cNvSpPr>
                <a:spLocks noChangeAspect="1" noEditPoints="1"/>
              </p:cNvSpPr>
              <p:nvPr/>
            </p:nvSpPr>
            <p:spPr bwMode="gray">
              <a:xfrm>
                <a:off x="3312" y="1720"/>
                <a:ext cx="347" cy="657"/>
              </a:xfrm>
              <a:custGeom>
                <a:avLst/>
                <a:gdLst>
                  <a:gd name="T0" fmla="*/ 1200058 w 124"/>
                  <a:gd name="T1" fmla="*/ 251811 h 234"/>
                  <a:gd name="T2" fmla="*/ 959489 w 124"/>
                  <a:gd name="T3" fmla="*/ 30390 h 234"/>
                  <a:gd name="T4" fmla="*/ 549827 w 124"/>
                  <a:gd name="T5" fmla="*/ 0 h 234"/>
                  <a:gd name="T6" fmla="*/ 0 w 124"/>
                  <a:gd name="T7" fmla="*/ 0 h 234"/>
                  <a:gd name="T8" fmla="*/ 0 w 124"/>
                  <a:gd name="T9" fmla="*/ 2537646 h 234"/>
                  <a:gd name="T10" fmla="*/ 345259 w 124"/>
                  <a:gd name="T11" fmla="*/ 2537646 h 234"/>
                  <a:gd name="T12" fmla="*/ 345259 w 124"/>
                  <a:gd name="T13" fmla="*/ 1386438 h 234"/>
                  <a:gd name="T14" fmla="*/ 568537 w 124"/>
                  <a:gd name="T15" fmla="*/ 1386438 h 234"/>
                  <a:gd name="T16" fmla="*/ 924470 w 124"/>
                  <a:gd name="T17" fmla="*/ 1356048 h 234"/>
                  <a:gd name="T18" fmla="*/ 1106046 w 124"/>
                  <a:gd name="T19" fmla="*/ 1258528 h 234"/>
                  <a:gd name="T20" fmla="*/ 1240402 w 124"/>
                  <a:gd name="T21" fmla="*/ 1031706 h 234"/>
                  <a:gd name="T22" fmla="*/ 1304717 w 124"/>
                  <a:gd name="T23" fmla="*/ 683460 h 234"/>
                  <a:gd name="T24" fmla="*/ 1200058 w 124"/>
                  <a:gd name="T25" fmla="*/ 251811 h 234"/>
                  <a:gd name="T26" fmla="*/ 819785 w 124"/>
                  <a:gd name="T27" fmla="*/ 1062032 h 234"/>
                  <a:gd name="T28" fmla="*/ 326544 w 124"/>
                  <a:gd name="T29" fmla="*/ 1062032 h 234"/>
                  <a:gd name="T30" fmla="*/ 326544 w 124"/>
                  <a:gd name="T31" fmla="*/ 335522 h 234"/>
                  <a:gd name="T32" fmla="*/ 801069 w 124"/>
                  <a:gd name="T33" fmla="*/ 335522 h 234"/>
                  <a:gd name="T34" fmla="*/ 999763 w 124"/>
                  <a:gd name="T35" fmla="*/ 707008 h 234"/>
                  <a:gd name="T36" fmla="*/ 819785 w 124"/>
                  <a:gd name="T37" fmla="*/ 1062032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234"/>
                  <a:gd name="T59" fmla="*/ 124 w 124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234">
                    <a:moveTo>
                      <a:pt x="114" y="23"/>
                    </a:moveTo>
                    <a:cubicBezTo>
                      <a:pt x="108" y="13"/>
                      <a:pt x="100" y="6"/>
                      <a:pt x="91" y="3"/>
                    </a:cubicBezTo>
                    <a:cubicBezTo>
                      <a:pt x="85" y="1"/>
                      <a:pt x="7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34"/>
                      <a:pt x="0" y="234"/>
                      <a:pt x="0" y="234"/>
                    </a:cubicBezTo>
                    <a:cubicBezTo>
                      <a:pt x="33" y="234"/>
                      <a:pt x="33" y="234"/>
                      <a:pt x="33" y="234"/>
                    </a:cubicBezTo>
                    <a:cubicBezTo>
                      <a:pt x="33" y="128"/>
                      <a:pt x="33" y="128"/>
                      <a:pt x="33" y="128"/>
                    </a:cubicBezTo>
                    <a:cubicBezTo>
                      <a:pt x="54" y="128"/>
                      <a:pt x="54" y="128"/>
                      <a:pt x="54" y="128"/>
                    </a:cubicBezTo>
                    <a:cubicBezTo>
                      <a:pt x="69" y="128"/>
                      <a:pt x="80" y="127"/>
                      <a:pt x="88" y="125"/>
                    </a:cubicBezTo>
                    <a:cubicBezTo>
                      <a:pt x="93" y="124"/>
                      <a:pt x="99" y="121"/>
                      <a:pt x="105" y="116"/>
                    </a:cubicBezTo>
                    <a:cubicBezTo>
                      <a:pt x="110" y="111"/>
                      <a:pt x="115" y="104"/>
                      <a:pt x="118" y="95"/>
                    </a:cubicBezTo>
                    <a:cubicBezTo>
                      <a:pt x="122" y="87"/>
                      <a:pt x="124" y="76"/>
                      <a:pt x="124" y="63"/>
                    </a:cubicBezTo>
                    <a:cubicBezTo>
                      <a:pt x="124" y="47"/>
                      <a:pt x="121" y="34"/>
                      <a:pt x="114" y="23"/>
                    </a:cubicBezTo>
                    <a:close/>
                    <a:moveTo>
                      <a:pt x="78" y="98"/>
                    </a:move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80" y="31"/>
                      <a:pt x="94" y="33"/>
                      <a:pt x="95" y="65"/>
                    </a:cubicBezTo>
                    <a:cubicBezTo>
                      <a:pt x="95" y="65"/>
                      <a:pt x="95" y="98"/>
                      <a:pt x="78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Freeform 57"/>
              <p:cNvSpPr>
                <a:spLocks noChangeAspect="1" noEditPoints="1"/>
              </p:cNvSpPr>
              <p:nvPr/>
            </p:nvSpPr>
            <p:spPr bwMode="gray">
              <a:xfrm>
                <a:off x="2836" y="1707"/>
                <a:ext cx="375" cy="670"/>
              </a:xfrm>
              <a:custGeom>
                <a:avLst/>
                <a:gdLst>
                  <a:gd name="T0" fmla="*/ 673505 w 134"/>
                  <a:gd name="T1" fmla="*/ 0 h 239"/>
                  <a:gd name="T2" fmla="*/ 0 w 134"/>
                  <a:gd name="T3" fmla="*/ 651868 h 239"/>
                  <a:gd name="T4" fmla="*/ 0 w 134"/>
                  <a:gd name="T5" fmla="*/ 1827413 h 239"/>
                  <a:gd name="T6" fmla="*/ 715217 w 134"/>
                  <a:gd name="T7" fmla="*/ 2555439 h 239"/>
                  <a:gd name="T8" fmla="*/ 1410268 w 134"/>
                  <a:gd name="T9" fmla="*/ 1850636 h 239"/>
                  <a:gd name="T10" fmla="*/ 1410268 w 134"/>
                  <a:gd name="T11" fmla="*/ 746935 h 239"/>
                  <a:gd name="T12" fmla="*/ 673505 w 134"/>
                  <a:gd name="T13" fmla="*/ 0 h 239"/>
                  <a:gd name="T14" fmla="*/ 1083593 w 134"/>
                  <a:gd name="T15" fmla="*/ 1689939 h 239"/>
                  <a:gd name="T16" fmla="*/ 715217 w 134"/>
                  <a:gd name="T17" fmla="*/ 2201561 h 239"/>
                  <a:gd name="T18" fmla="*/ 326673 w 134"/>
                  <a:gd name="T19" fmla="*/ 1677846 h 239"/>
                  <a:gd name="T20" fmla="*/ 326673 w 134"/>
                  <a:gd name="T21" fmla="*/ 824610 h 239"/>
                  <a:gd name="T22" fmla="*/ 696523 w 134"/>
                  <a:gd name="T23" fmla="*/ 355249 h 239"/>
                  <a:gd name="T24" fmla="*/ 1083593 w 134"/>
                  <a:gd name="T25" fmla="*/ 896502 h 239"/>
                  <a:gd name="T26" fmla="*/ 1083593 w 134"/>
                  <a:gd name="T27" fmla="*/ 1689939 h 2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4"/>
                  <a:gd name="T43" fmla="*/ 0 h 239"/>
                  <a:gd name="T44" fmla="*/ 134 w 134"/>
                  <a:gd name="T45" fmla="*/ 239 h 23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4" h="239">
                    <a:moveTo>
                      <a:pt x="64" y="0"/>
                    </a:moveTo>
                    <a:cubicBezTo>
                      <a:pt x="2" y="0"/>
                      <a:pt x="0" y="61"/>
                      <a:pt x="0" y="61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171"/>
                      <a:pt x="4" y="239"/>
                      <a:pt x="68" y="239"/>
                    </a:cubicBezTo>
                    <a:cubicBezTo>
                      <a:pt x="132" y="239"/>
                      <a:pt x="134" y="173"/>
                      <a:pt x="134" y="173"/>
                    </a:cubicBezTo>
                    <a:cubicBezTo>
                      <a:pt x="134" y="173"/>
                      <a:pt x="134" y="105"/>
                      <a:pt x="134" y="70"/>
                    </a:cubicBezTo>
                    <a:cubicBezTo>
                      <a:pt x="134" y="34"/>
                      <a:pt x="107" y="0"/>
                      <a:pt x="64" y="0"/>
                    </a:cubicBezTo>
                    <a:close/>
                    <a:moveTo>
                      <a:pt x="103" y="158"/>
                    </a:moveTo>
                    <a:cubicBezTo>
                      <a:pt x="103" y="158"/>
                      <a:pt x="102" y="206"/>
                      <a:pt x="68" y="206"/>
                    </a:cubicBezTo>
                    <a:cubicBezTo>
                      <a:pt x="33" y="206"/>
                      <a:pt x="31" y="157"/>
                      <a:pt x="31" y="157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77"/>
                      <a:pt x="32" y="33"/>
                      <a:pt x="66" y="33"/>
                    </a:cubicBezTo>
                    <a:cubicBezTo>
                      <a:pt x="88" y="33"/>
                      <a:pt x="103" y="58"/>
                      <a:pt x="103" y="84"/>
                    </a:cubicBezTo>
                    <a:cubicBezTo>
                      <a:pt x="103" y="109"/>
                      <a:pt x="103" y="158"/>
                      <a:pt x="103" y="15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8" name="Group 58"/>
              <p:cNvGrpSpPr>
                <a:grpSpLocks noChangeAspect="1"/>
              </p:cNvGrpSpPr>
              <p:nvPr/>
            </p:nvGrpSpPr>
            <p:grpSpPr bwMode="auto">
              <a:xfrm>
                <a:off x="2808" y="2807"/>
                <a:ext cx="62" cy="63"/>
                <a:chOff x="1684" y="2400"/>
                <a:chExt cx="41" cy="41"/>
              </a:xfrm>
            </p:grpSpPr>
            <p:sp>
              <p:nvSpPr>
                <p:cNvPr id="33" name="Oval 59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4" name="Oval 60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29" name="Group 61"/>
              <p:cNvGrpSpPr>
                <a:grpSpLocks noChangeAspect="1"/>
              </p:cNvGrpSpPr>
              <p:nvPr/>
            </p:nvGrpSpPr>
            <p:grpSpPr bwMode="auto">
              <a:xfrm>
                <a:off x="2808" y="1211"/>
                <a:ext cx="62" cy="63"/>
                <a:chOff x="1684" y="2400"/>
                <a:chExt cx="41" cy="41"/>
              </a:xfrm>
            </p:grpSpPr>
            <p:sp>
              <p:nvSpPr>
                <p:cNvPr id="31" name="Oval 62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2" name="Oval 63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</p:grpSp>
          <p:pic>
            <p:nvPicPr>
              <p:cNvPr id="30" name="Picture 6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885" y="1124"/>
                <a:ext cx="1644" cy="1060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</p:grpSp>
        <p:sp>
          <p:nvSpPr>
            <p:cNvPr id="19" name="53 Metin kutusu"/>
            <p:cNvSpPr txBox="1"/>
            <p:nvPr/>
          </p:nvSpPr>
          <p:spPr>
            <a:xfrm>
              <a:off x="3298727" y="5639162"/>
              <a:ext cx="5508000" cy="288000"/>
            </a:xfrm>
            <a:prstGeom prst="rect">
              <a:avLst/>
            </a:prstGeom>
            <a:noFill/>
            <a:ln w="317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 anchorCtr="0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r-TR" sz="1200" dirty="0" smtClean="0">
                  <a:solidFill>
                    <a:srgbClr val="000000"/>
                  </a:solidFill>
                  <a:latin typeface="Cambria" pitchFamily="18" charset="0"/>
                </a:rPr>
                <a:t>Tanımlardan biri soruluyor / Metin verilip hangi tanım olduğu soruluyor </a:t>
              </a:r>
              <a:endParaRPr lang="tr-TR" sz="1000" b="1" dirty="0" smtClean="0">
                <a:solidFill>
                  <a:srgbClr val="000000"/>
                </a:solidFill>
                <a:latin typeface="Cambr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2077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72005" y="2516888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Titreşimde Tanı Yöntemi</a:t>
            </a:r>
            <a:endParaRPr lang="tr-TR" sz="60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729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ÖLÇÜM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frekans bantlarına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ayrılarak;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«vibrasyon detektörü / oktav bantları»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ile ölçülür. </a:t>
            </a: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Frekans (Oktav) Bantları (Hz); </a:t>
            </a: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1-2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 </a:t>
            </a: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4-8-16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 </a:t>
            </a: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31.5-125-250-1.000-2.000-4.000, </a:t>
            </a: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8.000 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TİTREŞİMİN ÖLÇÜLMESİ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3179136"/>
            <a:ext cx="1385777" cy="2082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" name="Grup 19"/>
          <p:cNvGrpSpPr/>
          <p:nvPr/>
        </p:nvGrpSpPr>
        <p:grpSpPr>
          <a:xfrm>
            <a:off x="2663361" y="5451679"/>
            <a:ext cx="6162416" cy="663371"/>
            <a:chOff x="2644311" y="5451679"/>
            <a:chExt cx="6162416" cy="663371"/>
          </a:xfrm>
        </p:grpSpPr>
        <p:grpSp>
          <p:nvGrpSpPr>
            <p:cNvPr id="21" name="Group 51"/>
            <p:cNvGrpSpPr>
              <a:grpSpLocks/>
            </p:cNvGrpSpPr>
            <p:nvPr/>
          </p:nvGrpSpPr>
          <p:grpSpPr bwMode="auto">
            <a:xfrm>
              <a:off x="2644311" y="5451679"/>
              <a:ext cx="648968" cy="663371"/>
              <a:chOff x="1868" y="1082"/>
              <a:chExt cx="1942" cy="1942"/>
            </a:xfrm>
          </p:grpSpPr>
          <p:sp>
            <p:nvSpPr>
              <p:cNvPr id="24" name="Freeform 52"/>
              <p:cNvSpPr>
                <a:spLocks noChangeAspect="1"/>
              </p:cNvSpPr>
              <p:nvPr/>
            </p:nvSpPr>
            <p:spPr bwMode="gray">
              <a:xfrm>
                <a:off x="1868" y="1082"/>
                <a:ext cx="1942" cy="1942"/>
              </a:xfrm>
              <a:custGeom>
                <a:avLst/>
                <a:gdLst>
                  <a:gd name="T0" fmla="*/ 1849 w 1675"/>
                  <a:gd name="T1" fmla="*/ 6343 h 1675"/>
                  <a:gd name="T2" fmla="*/ 0 w 1675"/>
                  <a:gd name="T3" fmla="*/ 4480 h 1675"/>
                  <a:gd name="T4" fmla="*/ 0 w 1675"/>
                  <a:gd name="T5" fmla="*/ 1849 h 1675"/>
                  <a:gd name="T6" fmla="*/ 1849 w 1675"/>
                  <a:gd name="T7" fmla="*/ 0 h 1675"/>
                  <a:gd name="T8" fmla="*/ 4481 w 1675"/>
                  <a:gd name="T9" fmla="*/ 0 h 1675"/>
                  <a:gd name="T10" fmla="*/ 6343 w 1675"/>
                  <a:gd name="T11" fmla="*/ 1849 h 1675"/>
                  <a:gd name="T12" fmla="*/ 6343 w 1675"/>
                  <a:gd name="T13" fmla="*/ 4480 h 1675"/>
                  <a:gd name="T14" fmla="*/ 4481 w 1675"/>
                  <a:gd name="T15" fmla="*/ 6343 h 1675"/>
                  <a:gd name="T16" fmla="*/ 1849 w 1675"/>
                  <a:gd name="T17" fmla="*/ 6343 h 16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75"/>
                  <a:gd name="T28" fmla="*/ 0 h 1675"/>
                  <a:gd name="T29" fmla="*/ 1675 w 1675"/>
                  <a:gd name="T30" fmla="*/ 1675 h 16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75" h="1675">
                    <a:moveTo>
                      <a:pt x="489" y="1675"/>
                    </a:moveTo>
                    <a:lnTo>
                      <a:pt x="0" y="1183"/>
                    </a:lnTo>
                    <a:lnTo>
                      <a:pt x="0" y="489"/>
                    </a:lnTo>
                    <a:lnTo>
                      <a:pt x="489" y="0"/>
                    </a:lnTo>
                    <a:lnTo>
                      <a:pt x="1184" y="0"/>
                    </a:lnTo>
                    <a:lnTo>
                      <a:pt x="1675" y="489"/>
                    </a:lnTo>
                    <a:lnTo>
                      <a:pt x="1675" y="1183"/>
                    </a:lnTo>
                    <a:lnTo>
                      <a:pt x="1184" y="1675"/>
                    </a:lnTo>
                    <a:lnTo>
                      <a:pt x="489" y="167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6" name="Freeform 53"/>
              <p:cNvSpPr>
                <a:spLocks noChangeAspect="1"/>
              </p:cNvSpPr>
              <p:nvPr/>
            </p:nvSpPr>
            <p:spPr bwMode="gray">
              <a:xfrm>
                <a:off x="1914" y="1128"/>
                <a:ext cx="1850" cy="1850"/>
              </a:xfrm>
              <a:custGeom>
                <a:avLst/>
                <a:gdLst>
                  <a:gd name="T0" fmla="*/ 1780 w 1595"/>
                  <a:gd name="T1" fmla="*/ 6060 h 1595"/>
                  <a:gd name="T2" fmla="*/ 0 w 1595"/>
                  <a:gd name="T3" fmla="*/ 4281 h 1595"/>
                  <a:gd name="T4" fmla="*/ 0 w 1595"/>
                  <a:gd name="T5" fmla="*/ 1780 h 1595"/>
                  <a:gd name="T6" fmla="*/ 1780 w 1595"/>
                  <a:gd name="T7" fmla="*/ 0 h 1595"/>
                  <a:gd name="T8" fmla="*/ 4281 w 1595"/>
                  <a:gd name="T9" fmla="*/ 0 h 1595"/>
                  <a:gd name="T10" fmla="*/ 6060 w 1595"/>
                  <a:gd name="T11" fmla="*/ 1780 h 1595"/>
                  <a:gd name="T12" fmla="*/ 6060 w 1595"/>
                  <a:gd name="T13" fmla="*/ 4281 h 1595"/>
                  <a:gd name="T14" fmla="*/ 4281 w 1595"/>
                  <a:gd name="T15" fmla="*/ 6060 h 1595"/>
                  <a:gd name="T16" fmla="*/ 1780 w 1595"/>
                  <a:gd name="T17" fmla="*/ 6060 h 1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95"/>
                  <a:gd name="T28" fmla="*/ 0 h 1595"/>
                  <a:gd name="T29" fmla="*/ 1595 w 1595"/>
                  <a:gd name="T30" fmla="*/ 1595 h 15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95" h="1595">
                    <a:moveTo>
                      <a:pt x="468" y="1595"/>
                    </a:moveTo>
                    <a:lnTo>
                      <a:pt x="0" y="1127"/>
                    </a:lnTo>
                    <a:lnTo>
                      <a:pt x="0" y="468"/>
                    </a:lnTo>
                    <a:lnTo>
                      <a:pt x="468" y="0"/>
                    </a:lnTo>
                    <a:lnTo>
                      <a:pt x="1127" y="0"/>
                    </a:lnTo>
                    <a:lnTo>
                      <a:pt x="1595" y="468"/>
                    </a:lnTo>
                    <a:lnTo>
                      <a:pt x="1595" y="1127"/>
                    </a:lnTo>
                    <a:lnTo>
                      <a:pt x="1127" y="1595"/>
                    </a:lnTo>
                    <a:lnTo>
                      <a:pt x="468" y="159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60000"/>
                  </a:gs>
                  <a:gs pos="100000">
                    <a:srgbClr val="8A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7" name="Freeform 54"/>
              <p:cNvSpPr>
                <a:spLocks noChangeAspect="1"/>
              </p:cNvSpPr>
              <p:nvPr/>
            </p:nvSpPr>
            <p:spPr bwMode="gray">
              <a:xfrm>
                <a:off x="2434" y="1717"/>
                <a:ext cx="334" cy="642"/>
              </a:xfrm>
              <a:custGeom>
                <a:avLst/>
                <a:gdLst>
                  <a:gd name="T0" fmla="*/ 411 w 288"/>
                  <a:gd name="T1" fmla="*/ 2119 h 553"/>
                  <a:gd name="T2" fmla="*/ 411 w 288"/>
                  <a:gd name="T3" fmla="*/ 283 h 553"/>
                  <a:gd name="T4" fmla="*/ 0 w 288"/>
                  <a:gd name="T5" fmla="*/ 283 h 553"/>
                  <a:gd name="T6" fmla="*/ 0 w 288"/>
                  <a:gd name="T7" fmla="*/ 0 h 553"/>
                  <a:gd name="T8" fmla="*/ 1092 w 288"/>
                  <a:gd name="T9" fmla="*/ 0 h 553"/>
                  <a:gd name="T10" fmla="*/ 1092 w 288"/>
                  <a:gd name="T11" fmla="*/ 283 h 553"/>
                  <a:gd name="T12" fmla="*/ 691 w 288"/>
                  <a:gd name="T13" fmla="*/ 283 h 553"/>
                  <a:gd name="T14" fmla="*/ 691 w 288"/>
                  <a:gd name="T15" fmla="*/ 2119 h 553"/>
                  <a:gd name="T16" fmla="*/ 411 w 288"/>
                  <a:gd name="T17" fmla="*/ 2119 h 5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553"/>
                  <a:gd name="T29" fmla="*/ 288 w 288"/>
                  <a:gd name="T30" fmla="*/ 553 h 5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553">
                    <a:moveTo>
                      <a:pt x="109" y="553"/>
                    </a:moveTo>
                    <a:lnTo>
                      <a:pt x="109" y="73"/>
                    </a:lnTo>
                    <a:lnTo>
                      <a:pt x="0" y="73"/>
                    </a:lnTo>
                    <a:lnTo>
                      <a:pt x="0" y="0"/>
                    </a:lnTo>
                    <a:lnTo>
                      <a:pt x="288" y="0"/>
                    </a:lnTo>
                    <a:lnTo>
                      <a:pt x="288" y="73"/>
                    </a:lnTo>
                    <a:lnTo>
                      <a:pt x="182" y="73"/>
                    </a:lnTo>
                    <a:lnTo>
                      <a:pt x="182" y="553"/>
                    </a:lnTo>
                    <a:lnTo>
                      <a:pt x="109" y="553"/>
                    </a:ln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8" name="Freeform 55"/>
              <p:cNvSpPr>
                <a:spLocks noChangeAspect="1"/>
              </p:cNvSpPr>
              <p:nvPr/>
            </p:nvSpPr>
            <p:spPr bwMode="gray">
              <a:xfrm>
                <a:off x="2007" y="1709"/>
                <a:ext cx="384" cy="657"/>
              </a:xfrm>
              <a:custGeom>
                <a:avLst/>
                <a:gdLst>
                  <a:gd name="T0" fmla="*/ 897156 w 140"/>
                  <a:gd name="T1" fmla="*/ 510544 h 240"/>
                  <a:gd name="T2" fmla="*/ 1194761 w 140"/>
                  <a:gd name="T3" fmla="*/ 510544 h 240"/>
                  <a:gd name="T4" fmla="*/ 650611 w 140"/>
                  <a:gd name="T5" fmla="*/ 0 h 240"/>
                  <a:gd name="T6" fmla="*/ 150720 w 140"/>
                  <a:gd name="T7" fmla="*/ 510544 h 240"/>
                  <a:gd name="T8" fmla="*/ 737091 w 140"/>
                  <a:gd name="T9" fmla="*/ 1147601 h 240"/>
                  <a:gd name="T10" fmla="*/ 897156 w 140"/>
                  <a:gd name="T11" fmla="*/ 1485234 h 240"/>
                  <a:gd name="T12" fmla="*/ 605170 w 140"/>
                  <a:gd name="T13" fmla="*/ 1788256 h 240"/>
                  <a:gd name="T14" fmla="*/ 317639 w 140"/>
                  <a:gd name="T15" fmla="*/ 1441415 h 240"/>
                  <a:gd name="T16" fmla="*/ 51566 w 140"/>
                  <a:gd name="T17" fmla="*/ 1441415 h 240"/>
                  <a:gd name="T18" fmla="*/ 599100 w 140"/>
                  <a:gd name="T19" fmla="*/ 2072649 h 240"/>
                  <a:gd name="T20" fmla="*/ 1178625 w 140"/>
                  <a:gd name="T21" fmla="*/ 1459572 h 240"/>
                  <a:gd name="T22" fmla="*/ 790642 w 140"/>
                  <a:gd name="T23" fmla="*/ 854776 h 240"/>
                  <a:gd name="T24" fmla="*/ 439035 w 140"/>
                  <a:gd name="T25" fmla="*/ 510544 h 240"/>
                  <a:gd name="T26" fmla="*/ 650611 w 140"/>
                  <a:gd name="T27" fmla="*/ 268560 h 240"/>
                  <a:gd name="T28" fmla="*/ 897156 w 140"/>
                  <a:gd name="T29" fmla="*/ 510544 h 2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0"/>
                  <a:gd name="T46" fmla="*/ 0 h 240"/>
                  <a:gd name="T47" fmla="*/ 140 w 140"/>
                  <a:gd name="T48" fmla="*/ 240 h 2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0" h="240">
                    <a:moveTo>
                      <a:pt x="102" y="59"/>
                    </a:moveTo>
                    <a:cubicBezTo>
                      <a:pt x="136" y="59"/>
                      <a:pt x="136" y="59"/>
                      <a:pt x="136" y="59"/>
                    </a:cubicBezTo>
                    <a:cubicBezTo>
                      <a:pt x="136" y="59"/>
                      <a:pt x="137" y="0"/>
                      <a:pt x="74" y="0"/>
                    </a:cubicBezTo>
                    <a:cubicBezTo>
                      <a:pt x="11" y="0"/>
                      <a:pt x="17" y="59"/>
                      <a:pt x="17" y="59"/>
                    </a:cubicBezTo>
                    <a:cubicBezTo>
                      <a:pt x="17" y="107"/>
                      <a:pt x="57" y="108"/>
                      <a:pt x="84" y="133"/>
                    </a:cubicBezTo>
                    <a:cubicBezTo>
                      <a:pt x="91" y="139"/>
                      <a:pt x="102" y="146"/>
                      <a:pt x="102" y="172"/>
                    </a:cubicBezTo>
                    <a:cubicBezTo>
                      <a:pt x="103" y="198"/>
                      <a:pt x="84" y="207"/>
                      <a:pt x="69" y="207"/>
                    </a:cubicBezTo>
                    <a:cubicBezTo>
                      <a:pt x="54" y="207"/>
                      <a:pt x="36" y="200"/>
                      <a:pt x="36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7"/>
                      <a:pt x="0" y="240"/>
                      <a:pt x="68" y="240"/>
                    </a:cubicBezTo>
                    <a:cubicBezTo>
                      <a:pt x="136" y="240"/>
                      <a:pt x="134" y="181"/>
                      <a:pt x="134" y="169"/>
                    </a:cubicBezTo>
                    <a:cubicBezTo>
                      <a:pt x="134" y="158"/>
                      <a:pt x="140" y="130"/>
                      <a:pt x="90" y="99"/>
                    </a:cubicBezTo>
                    <a:cubicBezTo>
                      <a:pt x="66" y="85"/>
                      <a:pt x="50" y="77"/>
                      <a:pt x="50" y="59"/>
                    </a:cubicBezTo>
                    <a:cubicBezTo>
                      <a:pt x="50" y="42"/>
                      <a:pt x="62" y="31"/>
                      <a:pt x="74" y="31"/>
                    </a:cubicBezTo>
                    <a:cubicBezTo>
                      <a:pt x="86" y="31"/>
                      <a:pt x="102" y="36"/>
                      <a:pt x="102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9" name="Freeform 56"/>
              <p:cNvSpPr>
                <a:spLocks noChangeAspect="1" noEditPoints="1"/>
              </p:cNvSpPr>
              <p:nvPr/>
            </p:nvSpPr>
            <p:spPr bwMode="gray">
              <a:xfrm>
                <a:off x="3312" y="1720"/>
                <a:ext cx="347" cy="657"/>
              </a:xfrm>
              <a:custGeom>
                <a:avLst/>
                <a:gdLst>
                  <a:gd name="T0" fmla="*/ 1200058 w 124"/>
                  <a:gd name="T1" fmla="*/ 251811 h 234"/>
                  <a:gd name="T2" fmla="*/ 959489 w 124"/>
                  <a:gd name="T3" fmla="*/ 30390 h 234"/>
                  <a:gd name="T4" fmla="*/ 549827 w 124"/>
                  <a:gd name="T5" fmla="*/ 0 h 234"/>
                  <a:gd name="T6" fmla="*/ 0 w 124"/>
                  <a:gd name="T7" fmla="*/ 0 h 234"/>
                  <a:gd name="T8" fmla="*/ 0 w 124"/>
                  <a:gd name="T9" fmla="*/ 2537646 h 234"/>
                  <a:gd name="T10" fmla="*/ 345259 w 124"/>
                  <a:gd name="T11" fmla="*/ 2537646 h 234"/>
                  <a:gd name="T12" fmla="*/ 345259 w 124"/>
                  <a:gd name="T13" fmla="*/ 1386438 h 234"/>
                  <a:gd name="T14" fmla="*/ 568537 w 124"/>
                  <a:gd name="T15" fmla="*/ 1386438 h 234"/>
                  <a:gd name="T16" fmla="*/ 924470 w 124"/>
                  <a:gd name="T17" fmla="*/ 1356048 h 234"/>
                  <a:gd name="T18" fmla="*/ 1106046 w 124"/>
                  <a:gd name="T19" fmla="*/ 1258528 h 234"/>
                  <a:gd name="T20" fmla="*/ 1240402 w 124"/>
                  <a:gd name="T21" fmla="*/ 1031706 h 234"/>
                  <a:gd name="T22" fmla="*/ 1304717 w 124"/>
                  <a:gd name="T23" fmla="*/ 683460 h 234"/>
                  <a:gd name="T24" fmla="*/ 1200058 w 124"/>
                  <a:gd name="T25" fmla="*/ 251811 h 234"/>
                  <a:gd name="T26" fmla="*/ 819785 w 124"/>
                  <a:gd name="T27" fmla="*/ 1062032 h 234"/>
                  <a:gd name="T28" fmla="*/ 326544 w 124"/>
                  <a:gd name="T29" fmla="*/ 1062032 h 234"/>
                  <a:gd name="T30" fmla="*/ 326544 w 124"/>
                  <a:gd name="T31" fmla="*/ 335522 h 234"/>
                  <a:gd name="T32" fmla="*/ 801069 w 124"/>
                  <a:gd name="T33" fmla="*/ 335522 h 234"/>
                  <a:gd name="T34" fmla="*/ 999763 w 124"/>
                  <a:gd name="T35" fmla="*/ 707008 h 234"/>
                  <a:gd name="T36" fmla="*/ 819785 w 124"/>
                  <a:gd name="T37" fmla="*/ 1062032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234"/>
                  <a:gd name="T59" fmla="*/ 124 w 124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234">
                    <a:moveTo>
                      <a:pt x="114" y="23"/>
                    </a:moveTo>
                    <a:cubicBezTo>
                      <a:pt x="108" y="13"/>
                      <a:pt x="100" y="6"/>
                      <a:pt x="91" y="3"/>
                    </a:cubicBezTo>
                    <a:cubicBezTo>
                      <a:pt x="85" y="1"/>
                      <a:pt x="7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34"/>
                      <a:pt x="0" y="234"/>
                      <a:pt x="0" y="234"/>
                    </a:cubicBezTo>
                    <a:cubicBezTo>
                      <a:pt x="33" y="234"/>
                      <a:pt x="33" y="234"/>
                      <a:pt x="33" y="234"/>
                    </a:cubicBezTo>
                    <a:cubicBezTo>
                      <a:pt x="33" y="128"/>
                      <a:pt x="33" y="128"/>
                      <a:pt x="33" y="128"/>
                    </a:cubicBezTo>
                    <a:cubicBezTo>
                      <a:pt x="54" y="128"/>
                      <a:pt x="54" y="128"/>
                      <a:pt x="54" y="128"/>
                    </a:cubicBezTo>
                    <a:cubicBezTo>
                      <a:pt x="69" y="128"/>
                      <a:pt x="80" y="127"/>
                      <a:pt x="88" y="125"/>
                    </a:cubicBezTo>
                    <a:cubicBezTo>
                      <a:pt x="93" y="124"/>
                      <a:pt x="99" y="121"/>
                      <a:pt x="105" y="116"/>
                    </a:cubicBezTo>
                    <a:cubicBezTo>
                      <a:pt x="110" y="111"/>
                      <a:pt x="115" y="104"/>
                      <a:pt x="118" y="95"/>
                    </a:cubicBezTo>
                    <a:cubicBezTo>
                      <a:pt x="122" y="87"/>
                      <a:pt x="124" y="76"/>
                      <a:pt x="124" y="63"/>
                    </a:cubicBezTo>
                    <a:cubicBezTo>
                      <a:pt x="124" y="47"/>
                      <a:pt x="121" y="34"/>
                      <a:pt x="114" y="23"/>
                    </a:cubicBezTo>
                    <a:close/>
                    <a:moveTo>
                      <a:pt x="78" y="98"/>
                    </a:move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80" y="31"/>
                      <a:pt x="94" y="33"/>
                      <a:pt x="95" y="65"/>
                    </a:cubicBezTo>
                    <a:cubicBezTo>
                      <a:pt x="95" y="65"/>
                      <a:pt x="95" y="98"/>
                      <a:pt x="78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" name="Freeform 57"/>
              <p:cNvSpPr>
                <a:spLocks noChangeAspect="1" noEditPoints="1"/>
              </p:cNvSpPr>
              <p:nvPr/>
            </p:nvSpPr>
            <p:spPr bwMode="gray">
              <a:xfrm>
                <a:off x="2836" y="1707"/>
                <a:ext cx="375" cy="670"/>
              </a:xfrm>
              <a:custGeom>
                <a:avLst/>
                <a:gdLst>
                  <a:gd name="T0" fmla="*/ 673505 w 134"/>
                  <a:gd name="T1" fmla="*/ 0 h 239"/>
                  <a:gd name="T2" fmla="*/ 0 w 134"/>
                  <a:gd name="T3" fmla="*/ 651868 h 239"/>
                  <a:gd name="T4" fmla="*/ 0 w 134"/>
                  <a:gd name="T5" fmla="*/ 1827413 h 239"/>
                  <a:gd name="T6" fmla="*/ 715217 w 134"/>
                  <a:gd name="T7" fmla="*/ 2555439 h 239"/>
                  <a:gd name="T8" fmla="*/ 1410268 w 134"/>
                  <a:gd name="T9" fmla="*/ 1850636 h 239"/>
                  <a:gd name="T10" fmla="*/ 1410268 w 134"/>
                  <a:gd name="T11" fmla="*/ 746935 h 239"/>
                  <a:gd name="T12" fmla="*/ 673505 w 134"/>
                  <a:gd name="T13" fmla="*/ 0 h 239"/>
                  <a:gd name="T14" fmla="*/ 1083593 w 134"/>
                  <a:gd name="T15" fmla="*/ 1689939 h 239"/>
                  <a:gd name="T16" fmla="*/ 715217 w 134"/>
                  <a:gd name="T17" fmla="*/ 2201561 h 239"/>
                  <a:gd name="T18" fmla="*/ 326673 w 134"/>
                  <a:gd name="T19" fmla="*/ 1677846 h 239"/>
                  <a:gd name="T20" fmla="*/ 326673 w 134"/>
                  <a:gd name="T21" fmla="*/ 824610 h 239"/>
                  <a:gd name="T22" fmla="*/ 696523 w 134"/>
                  <a:gd name="T23" fmla="*/ 355249 h 239"/>
                  <a:gd name="T24" fmla="*/ 1083593 w 134"/>
                  <a:gd name="T25" fmla="*/ 896502 h 239"/>
                  <a:gd name="T26" fmla="*/ 1083593 w 134"/>
                  <a:gd name="T27" fmla="*/ 1689939 h 2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4"/>
                  <a:gd name="T43" fmla="*/ 0 h 239"/>
                  <a:gd name="T44" fmla="*/ 134 w 134"/>
                  <a:gd name="T45" fmla="*/ 239 h 23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4" h="239">
                    <a:moveTo>
                      <a:pt x="64" y="0"/>
                    </a:moveTo>
                    <a:cubicBezTo>
                      <a:pt x="2" y="0"/>
                      <a:pt x="0" y="61"/>
                      <a:pt x="0" y="61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171"/>
                      <a:pt x="4" y="239"/>
                      <a:pt x="68" y="239"/>
                    </a:cubicBezTo>
                    <a:cubicBezTo>
                      <a:pt x="132" y="239"/>
                      <a:pt x="134" y="173"/>
                      <a:pt x="134" y="173"/>
                    </a:cubicBezTo>
                    <a:cubicBezTo>
                      <a:pt x="134" y="173"/>
                      <a:pt x="134" y="105"/>
                      <a:pt x="134" y="70"/>
                    </a:cubicBezTo>
                    <a:cubicBezTo>
                      <a:pt x="134" y="34"/>
                      <a:pt x="107" y="0"/>
                      <a:pt x="64" y="0"/>
                    </a:cubicBezTo>
                    <a:close/>
                    <a:moveTo>
                      <a:pt x="103" y="158"/>
                    </a:moveTo>
                    <a:cubicBezTo>
                      <a:pt x="103" y="158"/>
                      <a:pt x="102" y="206"/>
                      <a:pt x="68" y="206"/>
                    </a:cubicBezTo>
                    <a:cubicBezTo>
                      <a:pt x="33" y="206"/>
                      <a:pt x="31" y="157"/>
                      <a:pt x="31" y="157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77"/>
                      <a:pt x="32" y="33"/>
                      <a:pt x="66" y="33"/>
                    </a:cubicBezTo>
                    <a:cubicBezTo>
                      <a:pt x="88" y="33"/>
                      <a:pt x="103" y="58"/>
                      <a:pt x="103" y="84"/>
                    </a:cubicBezTo>
                    <a:cubicBezTo>
                      <a:pt x="103" y="109"/>
                      <a:pt x="103" y="158"/>
                      <a:pt x="103" y="15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31" name="Group 58"/>
              <p:cNvGrpSpPr>
                <a:grpSpLocks noChangeAspect="1"/>
              </p:cNvGrpSpPr>
              <p:nvPr/>
            </p:nvGrpSpPr>
            <p:grpSpPr bwMode="auto">
              <a:xfrm>
                <a:off x="2808" y="2807"/>
                <a:ext cx="62" cy="63"/>
                <a:chOff x="1684" y="2400"/>
                <a:chExt cx="41" cy="41"/>
              </a:xfrm>
            </p:grpSpPr>
            <p:sp>
              <p:nvSpPr>
                <p:cNvPr id="36" name="Oval 59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  <p:sp>
              <p:nvSpPr>
                <p:cNvPr id="37" name="Oval 60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</p:grpSp>
          <p:grpSp>
            <p:nvGrpSpPr>
              <p:cNvPr id="32" name="Group 61"/>
              <p:cNvGrpSpPr>
                <a:grpSpLocks noChangeAspect="1"/>
              </p:cNvGrpSpPr>
              <p:nvPr/>
            </p:nvGrpSpPr>
            <p:grpSpPr bwMode="auto">
              <a:xfrm>
                <a:off x="2808" y="1211"/>
                <a:ext cx="62" cy="63"/>
                <a:chOff x="1684" y="2400"/>
                <a:chExt cx="41" cy="41"/>
              </a:xfrm>
            </p:grpSpPr>
            <p:sp>
              <p:nvSpPr>
                <p:cNvPr id="34" name="Oval 62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  <p:sp>
              <p:nvSpPr>
                <p:cNvPr id="35" name="Oval 63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cs typeface="Arial" pitchFamily="34" charset="0"/>
                  </a:endParaRPr>
                </a:p>
              </p:txBody>
            </p:sp>
          </p:grpSp>
          <p:pic>
            <p:nvPicPr>
              <p:cNvPr id="33" name="Picture 6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1885" y="1124"/>
                <a:ext cx="1644" cy="1060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</p:grpSp>
        <p:sp>
          <p:nvSpPr>
            <p:cNvPr id="22" name="53 Metin kutusu"/>
            <p:cNvSpPr txBox="1"/>
            <p:nvPr/>
          </p:nvSpPr>
          <p:spPr>
            <a:xfrm>
              <a:off x="3298727" y="5639162"/>
              <a:ext cx="5508000" cy="288000"/>
            </a:xfrm>
            <a:prstGeom prst="rect">
              <a:avLst/>
            </a:prstGeom>
            <a:noFill/>
            <a:ln w="317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 anchorCtr="0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r-TR" sz="1200" dirty="0" smtClean="0">
                  <a:latin typeface="Cambria" pitchFamily="18" charset="0"/>
                </a:rPr>
                <a:t>Tanımlardan biri soruluyor / Metin verilip hangi tanım olduğu soruluyor </a:t>
              </a:r>
              <a:endParaRPr lang="tr-TR" sz="1000" b="1" dirty="0" smtClean="0">
                <a:latin typeface="Cambr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25101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ÖLÇÜM YÖNTEMİ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252000" indent="-14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İnsan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vücudunun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titreşimle temasta olduğu noktalardan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ölçülür,</a:t>
            </a:r>
          </a:p>
          <a:p>
            <a:pPr marL="252000" indent="-14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52000" indent="-14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El kol titreşiminde ölçüm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elle tutulan veya aletin çalışan kısmı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üzerinden ölçülür, </a:t>
            </a:r>
          </a:p>
          <a:p>
            <a:pPr marL="252000" indent="-14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52000" indent="-14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üm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vücut titreşiminde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oturulan veya ayakta durulan noktalardan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ölçülür,</a:t>
            </a:r>
          </a:p>
          <a:p>
            <a:pPr marL="252000" indent="-14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TİTREŞİM ÖLÇÜM YÖNTEMİ – 1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384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ÖLÇÜM YÖNTEMİ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80000" indent="-14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Titreşim, vücuda yayıldığı nokta veya bölgeye en yakın yerden ölçülür. </a:t>
            </a: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80000" indent="-14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80000" indent="-14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Her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 kaynağı için bir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ölçüm kartı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tutulur.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Ölçüm yapılan noktalar ve alınan değerlerin tümü,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kayıt altına alınır,</a:t>
            </a:r>
          </a:p>
          <a:p>
            <a:pPr marL="180000" indent="-14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80000" indent="-14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ölçüm kartı yetkililerin her istediğinde gösterilmek üzere hazır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bulundurulur. Titreşim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ölçüm sonuçlarına, istemeleri halinde işçi ve/veya temsilcileri tarafından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ulaşılabilir.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80000" indent="-14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TİTREŞİM ÖLÇÜM YÖNTEMİ - 2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274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KEMİK-EKLEM VE ANJİONÖROTİK 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36000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Kemik-eklemler için; «Radyolojik İnceleme»</a:t>
            </a:r>
          </a:p>
          <a:p>
            <a:pPr marL="36000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Anjionörotik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Bozukluklar için; </a:t>
            </a:r>
          </a:p>
          <a:p>
            <a:pPr marL="637200" lvl="1" indent="-14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Termometre aracılığı ile parmağın dorsal yüzünde cilt sıcaklığı ölçümü (vardiya sonunda, başlangıçtan 5-6 derce fazla olmalı),</a:t>
            </a:r>
          </a:p>
          <a:p>
            <a:pPr marL="637200" lvl="1" indent="-14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637200" lvl="1" indent="-14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Bağlanarak 2 dakika dolaşımı durdurulmuş parmağın tekrar ısınması için 75 saniyeden fazla zaman geçmeli,</a:t>
            </a:r>
          </a:p>
          <a:p>
            <a:pPr marL="637200" lvl="1" indent="-14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endParaRPr lang="tr-TR" sz="11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637200" lvl="1" indent="-14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Parmak </a:t>
            </a: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pletismografisinden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yararlanılabilir,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80000" indent="-14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TİTREŞİM ÖLÇÜM YÖNTEMİ - 3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3391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46" name="Rectangle 130"/>
          <p:cNvSpPr>
            <a:spLocks noChangeArrowheads="1"/>
          </p:cNvSpPr>
          <p:nvPr/>
        </p:nvSpPr>
        <p:spPr bwMode="auto">
          <a:xfrm rot="5400000">
            <a:off x="4514850" y="2343150"/>
            <a:ext cx="114300" cy="914400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35" name="74 Dikdörtgen"/>
          <p:cNvSpPr/>
          <p:nvPr/>
        </p:nvSpPr>
        <p:spPr>
          <a:xfrm>
            <a:off x="761041" y="1415457"/>
            <a:ext cx="7610400" cy="4582090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59" name="Rectangle 11"/>
          <p:cNvSpPr>
            <a:spLocks noChangeArrowheads="1"/>
          </p:cNvSpPr>
          <p:nvPr/>
        </p:nvSpPr>
        <p:spPr bwMode="gray">
          <a:xfrm>
            <a:off x="742948" y="1003300"/>
            <a:ext cx="7603200" cy="418886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SESİN </a:t>
            </a: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TANIMI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FİZİKSEL </a:t>
            </a: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RİSK ETKENLERİ </a:t>
            </a:r>
          </a:p>
        </p:txBody>
      </p:sp>
      <p:sp>
        <p:nvSpPr>
          <p:cNvPr id="62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Sağ Ok 36"/>
          <p:cNvSpPr/>
          <p:nvPr/>
        </p:nvSpPr>
        <p:spPr>
          <a:xfrm>
            <a:off x="3307369" y="2034787"/>
            <a:ext cx="608957" cy="322984"/>
          </a:xfrm>
          <a:prstGeom prst="rightArrow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 anchor="ctr" anchorCtr="0"/>
          <a:lstStyle/>
          <a:p>
            <a:r>
              <a:rPr lang="tr-TR" sz="9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Kuvvet</a:t>
            </a:r>
          </a:p>
        </p:txBody>
      </p:sp>
      <p:sp>
        <p:nvSpPr>
          <p:cNvPr id="38" name="Sağ Ok 37"/>
          <p:cNvSpPr/>
          <p:nvPr/>
        </p:nvSpPr>
        <p:spPr>
          <a:xfrm>
            <a:off x="3309279" y="2369410"/>
            <a:ext cx="608957" cy="322984"/>
          </a:xfrm>
          <a:prstGeom prst="rightArrow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 anchor="ctr" anchorCtr="0"/>
          <a:lstStyle/>
          <a:p>
            <a:r>
              <a:rPr lang="tr-TR" sz="9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Kuvvet</a:t>
            </a:r>
          </a:p>
        </p:txBody>
      </p:sp>
      <p:sp>
        <p:nvSpPr>
          <p:cNvPr id="39" name="Sağ Ok 38"/>
          <p:cNvSpPr/>
          <p:nvPr/>
        </p:nvSpPr>
        <p:spPr>
          <a:xfrm>
            <a:off x="3307458" y="2717064"/>
            <a:ext cx="608957" cy="322984"/>
          </a:xfrm>
          <a:prstGeom prst="rightArrow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 anchor="ctr" anchorCtr="0"/>
          <a:lstStyle/>
          <a:p>
            <a:r>
              <a:rPr lang="tr-TR" sz="9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Kuvvet</a:t>
            </a:r>
          </a:p>
        </p:txBody>
      </p:sp>
      <p:grpSp>
        <p:nvGrpSpPr>
          <p:cNvPr id="40" name="Grup 39"/>
          <p:cNvGrpSpPr/>
          <p:nvPr/>
        </p:nvGrpSpPr>
        <p:grpSpPr>
          <a:xfrm>
            <a:off x="2289198" y="1749234"/>
            <a:ext cx="996928" cy="1592760"/>
            <a:chOff x="231797" y="3225609"/>
            <a:chExt cx="1190625" cy="1592760"/>
          </a:xfrm>
        </p:grpSpPr>
        <p:pic>
          <p:nvPicPr>
            <p:cNvPr id="41" name="Picture 2" descr="D:\DOKTOR\9-ISTUZMAN\1-EĞİTİM KURUMU\1. İstanbuluzman\Z.Resim-İkon\Müzik-Ses\kmixdocked_mut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797" y="3225609"/>
              <a:ext cx="1190625" cy="1592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53 Metin kutusu"/>
            <p:cNvSpPr txBox="1"/>
            <p:nvPr/>
          </p:nvSpPr>
          <p:spPr>
            <a:xfrm rot="16200000">
              <a:off x="137128" y="3837632"/>
              <a:ext cx="912331" cy="348721"/>
            </a:xfrm>
            <a:prstGeom prst="rect">
              <a:avLst/>
            </a:prstGeom>
            <a:noFill/>
            <a:ln w="3175" cmpd="sng"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 anchorCtr="0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sz="900" b="1" dirty="0" smtClean="0">
                  <a:solidFill>
                    <a:srgbClr val="000000"/>
                  </a:solidFill>
                  <a:latin typeface="Cambria" pitchFamily="18" charset="0"/>
                </a:rPr>
                <a:t>Ses Kaynağı</a:t>
              </a:r>
            </a:p>
          </p:txBody>
        </p:sp>
      </p:grpSp>
      <p:grpSp>
        <p:nvGrpSpPr>
          <p:cNvPr id="2" name="Grup 1"/>
          <p:cNvGrpSpPr/>
          <p:nvPr/>
        </p:nvGrpSpPr>
        <p:grpSpPr>
          <a:xfrm>
            <a:off x="666750" y="1579950"/>
            <a:ext cx="1819275" cy="1847492"/>
            <a:chOff x="866775" y="1373214"/>
            <a:chExt cx="2219325" cy="2228060"/>
          </a:xfrm>
        </p:grpSpPr>
        <p:pic>
          <p:nvPicPr>
            <p:cNvPr id="32771" name="Picture 3" descr="D:\DOKTOR\2-DRUZ\1. EĞİTİM KURUMU\1. İstanbuluzman\2-RESİMLER\Dünya-Uzay-Uçak\Earth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775" y="1373214"/>
              <a:ext cx="2219325" cy="2228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53 Metin kutusu"/>
            <p:cNvSpPr txBox="1"/>
            <p:nvPr/>
          </p:nvSpPr>
          <p:spPr>
            <a:xfrm>
              <a:off x="1282578" y="1936576"/>
              <a:ext cx="1222546" cy="348722"/>
            </a:xfrm>
            <a:prstGeom prst="rect">
              <a:avLst/>
            </a:prstGeom>
            <a:noFill/>
            <a:ln w="3175" cmpd="sng"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 anchorCtr="0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sz="1400" dirty="0" smtClean="0">
                  <a:solidFill>
                    <a:srgbClr val="000000"/>
                  </a:solidFill>
                  <a:latin typeface="Cambria" pitchFamily="18" charset="0"/>
                </a:rPr>
                <a:t>Atmosfer </a:t>
              </a:r>
            </a:p>
          </p:txBody>
        </p:sp>
      </p:grpSp>
      <p:pic>
        <p:nvPicPr>
          <p:cNvPr id="133" name="Picture 4" descr="Lwa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395" y="1911355"/>
            <a:ext cx="2811647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" name="Oval 133"/>
          <p:cNvSpPr/>
          <p:nvPr/>
        </p:nvSpPr>
        <p:spPr>
          <a:xfrm>
            <a:off x="3908627" y="1802250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4000611" y="2166167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4480872" y="235572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4577151" y="187394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4184852" y="1954650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4255195" y="2403901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4966647" y="250812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4853376" y="202634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4341033" y="1784655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4248037" y="2182818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4919022" y="2269998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4872426" y="1788218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3823895" y="202634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4095749" y="2574087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4414197" y="2612898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4510476" y="2131118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50" name="Oval 149"/>
          <p:cNvSpPr>
            <a:spLocks noChangeAspect="1"/>
          </p:cNvSpPr>
          <p:nvPr/>
        </p:nvSpPr>
        <p:spPr>
          <a:xfrm>
            <a:off x="4061027" y="1954650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51" name="Oval 150"/>
          <p:cNvSpPr>
            <a:spLocks noChangeAspect="1"/>
          </p:cNvSpPr>
          <p:nvPr/>
        </p:nvSpPr>
        <p:spPr>
          <a:xfrm>
            <a:off x="4067062" y="2420943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52" name="Oval 151"/>
          <p:cNvSpPr>
            <a:spLocks noChangeAspect="1"/>
          </p:cNvSpPr>
          <p:nvPr/>
        </p:nvSpPr>
        <p:spPr>
          <a:xfrm>
            <a:off x="4633272" y="2508123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53" name="Oval 152"/>
          <p:cNvSpPr>
            <a:spLocks noChangeAspect="1"/>
          </p:cNvSpPr>
          <p:nvPr/>
        </p:nvSpPr>
        <p:spPr>
          <a:xfrm>
            <a:off x="4729551" y="2026343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54" name="Oval 153"/>
          <p:cNvSpPr>
            <a:spLocks noChangeAspect="1"/>
          </p:cNvSpPr>
          <p:nvPr/>
        </p:nvSpPr>
        <p:spPr>
          <a:xfrm>
            <a:off x="3906170" y="2495885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55" name="Oval 154"/>
          <p:cNvSpPr>
            <a:spLocks noChangeAspect="1"/>
          </p:cNvSpPr>
          <p:nvPr/>
        </p:nvSpPr>
        <p:spPr>
          <a:xfrm>
            <a:off x="4651609" y="2694447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56" name="Oval 155"/>
          <p:cNvSpPr>
            <a:spLocks noChangeAspect="1"/>
          </p:cNvSpPr>
          <p:nvPr/>
        </p:nvSpPr>
        <p:spPr>
          <a:xfrm>
            <a:off x="4423308" y="1978065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57" name="Oval 156"/>
          <p:cNvSpPr>
            <a:spLocks noChangeAspect="1"/>
          </p:cNvSpPr>
          <p:nvPr/>
        </p:nvSpPr>
        <p:spPr>
          <a:xfrm>
            <a:off x="4178552" y="1827600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3852358" y="2321525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59" name="Oval 158"/>
          <p:cNvSpPr>
            <a:spLocks noChangeAspect="1"/>
          </p:cNvSpPr>
          <p:nvPr/>
        </p:nvSpPr>
        <p:spPr>
          <a:xfrm>
            <a:off x="4584821" y="1768102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60" name="Oval 159"/>
          <p:cNvSpPr>
            <a:spLocks noChangeAspect="1"/>
          </p:cNvSpPr>
          <p:nvPr/>
        </p:nvSpPr>
        <p:spPr>
          <a:xfrm>
            <a:off x="4757097" y="1834337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4518972" y="285102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4293295" y="2765461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4795197" y="300342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4861872" y="2765298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4255195" y="3021018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4452297" y="3108198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67" name="Oval 166"/>
          <p:cNvSpPr>
            <a:spLocks noChangeAspect="1"/>
          </p:cNvSpPr>
          <p:nvPr/>
        </p:nvSpPr>
        <p:spPr>
          <a:xfrm>
            <a:off x="4105162" y="2954343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68" name="Oval 167"/>
          <p:cNvSpPr>
            <a:spLocks noChangeAspect="1"/>
          </p:cNvSpPr>
          <p:nvPr/>
        </p:nvSpPr>
        <p:spPr>
          <a:xfrm>
            <a:off x="4671372" y="3003423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69" name="Oval 168"/>
          <p:cNvSpPr>
            <a:spLocks noChangeAspect="1"/>
          </p:cNvSpPr>
          <p:nvPr/>
        </p:nvSpPr>
        <p:spPr>
          <a:xfrm>
            <a:off x="4184852" y="2769663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70" name="Oval 169"/>
          <p:cNvSpPr>
            <a:spLocks noChangeAspect="1"/>
          </p:cNvSpPr>
          <p:nvPr/>
        </p:nvSpPr>
        <p:spPr>
          <a:xfrm>
            <a:off x="4689709" y="3189747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3910084" y="268248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3916552" y="2898648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3792727" y="2631509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74" name="Oval 173"/>
          <p:cNvSpPr>
            <a:spLocks noChangeAspect="1"/>
          </p:cNvSpPr>
          <p:nvPr/>
        </p:nvSpPr>
        <p:spPr>
          <a:xfrm>
            <a:off x="3792727" y="2898648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75" name="Oval 174"/>
          <p:cNvSpPr>
            <a:spLocks noChangeAspect="1"/>
          </p:cNvSpPr>
          <p:nvPr/>
        </p:nvSpPr>
        <p:spPr>
          <a:xfrm>
            <a:off x="4076852" y="3075290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4757097" y="2555516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77" name="Oval 176"/>
          <p:cNvSpPr>
            <a:spLocks noChangeAspect="1"/>
          </p:cNvSpPr>
          <p:nvPr/>
        </p:nvSpPr>
        <p:spPr>
          <a:xfrm>
            <a:off x="4671372" y="2260241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78" name="Oval 177"/>
          <p:cNvSpPr>
            <a:spLocks noChangeAspect="1"/>
          </p:cNvSpPr>
          <p:nvPr/>
        </p:nvSpPr>
        <p:spPr>
          <a:xfrm>
            <a:off x="5062701" y="2114507"/>
            <a:ext cx="190971" cy="190971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79" name="Oval 178"/>
          <p:cNvSpPr>
            <a:spLocks noChangeAspect="1"/>
          </p:cNvSpPr>
          <p:nvPr/>
        </p:nvSpPr>
        <p:spPr>
          <a:xfrm>
            <a:off x="4812096" y="2260241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80" name="Oval 179"/>
          <p:cNvSpPr>
            <a:spLocks noChangeAspect="1"/>
          </p:cNvSpPr>
          <p:nvPr/>
        </p:nvSpPr>
        <p:spPr>
          <a:xfrm>
            <a:off x="4768976" y="2413153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5224068" y="226854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5320347" y="178676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5129847" y="163436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5157393" y="2525718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5253672" y="2043938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86" name="Oval 185"/>
          <p:cNvSpPr>
            <a:spLocks noChangeAspect="1"/>
          </p:cNvSpPr>
          <p:nvPr/>
        </p:nvSpPr>
        <p:spPr>
          <a:xfrm>
            <a:off x="5376468" y="2420943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87" name="Oval 186"/>
          <p:cNvSpPr>
            <a:spLocks noChangeAspect="1"/>
          </p:cNvSpPr>
          <p:nvPr/>
        </p:nvSpPr>
        <p:spPr>
          <a:xfrm>
            <a:off x="5472747" y="1939163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88" name="Oval 187"/>
          <p:cNvSpPr>
            <a:spLocks noChangeAspect="1"/>
          </p:cNvSpPr>
          <p:nvPr/>
        </p:nvSpPr>
        <p:spPr>
          <a:xfrm>
            <a:off x="5394805" y="2607267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89" name="Oval 188"/>
          <p:cNvSpPr>
            <a:spLocks noChangeAspect="1"/>
          </p:cNvSpPr>
          <p:nvPr/>
        </p:nvSpPr>
        <p:spPr>
          <a:xfrm>
            <a:off x="5166504" y="1890885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90" name="Oval 189"/>
          <p:cNvSpPr>
            <a:spLocks noChangeAspect="1"/>
          </p:cNvSpPr>
          <p:nvPr/>
        </p:nvSpPr>
        <p:spPr>
          <a:xfrm>
            <a:off x="4842242" y="1614247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91" name="Oval 190"/>
          <p:cNvSpPr>
            <a:spLocks noChangeAspect="1"/>
          </p:cNvSpPr>
          <p:nvPr/>
        </p:nvSpPr>
        <p:spPr>
          <a:xfrm>
            <a:off x="5014518" y="1680482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92" name="Oval 191"/>
          <p:cNvSpPr/>
          <p:nvPr/>
        </p:nvSpPr>
        <p:spPr>
          <a:xfrm>
            <a:off x="5090718" y="276384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5366943" y="291624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95" name="Oval 194"/>
          <p:cNvSpPr/>
          <p:nvPr/>
        </p:nvSpPr>
        <p:spPr>
          <a:xfrm>
            <a:off x="5024043" y="3021018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96" name="Oval 195"/>
          <p:cNvSpPr>
            <a:spLocks noChangeAspect="1"/>
          </p:cNvSpPr>
          <p:nvPr/>
        </p:nvSpPr>
        <p:spPr>
          <a:xfrm>
            <a:off x="5243118" y="2916243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97" name="Oval 196"/>
          <p:cNvSpPr>
            <a:spLocks noChangeAspect="1"/>
          </p:cNvSpPr>
          <p:nvPr/>
        </p:nvSpPr>
        <p:spPr>
          <a:xfrm>
            <a:off x="5261455" y="3102567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98" name="Oval 197"/>
          <p:cNvSpPr/>
          <p:nvPr/>
        </p:nvSpPr>
        <p:spPr>
          <a:xfrm>
            <a:off x="5500293" y="2468336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99" name="Oval 198"/>
          <p:cNvSpPr>
            <a:spLocks noChangeAspect="1"/>
          </p:cNvSpPr>
          <p:nvPr/>
        </p:nvSpPr>
        <p:spPr>
          <a:xfrm>
            <a:off x="5414568" y="2173061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00" name="Oval 199"/>
          <p:cNvSpPr>
            <a:spLocks noChangeAspect="1"/>
          </p:cNvSpPr>
          <p:nvPr/>
        </p:nvSpPr>
        <p:spPr>
          <a:xfrm>
            <a:off x="5555292" y="2173061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01" name="Oval 200"/>
          <p:cNvSpPr>
            <a:spLocks noChangeAspect="1"/>
          </p:cNvSpPr>
          <p:nvPr/>
        </p:nvSpPr>
        <p:spPr>
          <a:xfrm>
            <a:off x="5512172" y="2325973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02" name="Oval 201"/>
          <p:cNvSpPr>
            <a:spLocks noChangeAspect="1"/>
          </p:cNvSpPr>
          <p:nvPr/>
        </p:nvSpPr>
        <p:spPr>
          <a:xfrm>
            <a:off x="5307484" y="2718689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03" name="Oval 202"/>
          <p:cNvSpPr/>
          <p:nvPr/>
        </p:nvSpPr>
        <p:spPr>
          <a:xfrm>
            <a:off x="4013402" y="1592700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04" name="Oval 203"/>
          <p:cNvSpPr/>
          <p:nvPr/>
        </p:nvSpPr>
        <p:spPr>
          <a:xfrm>
            <a:off x="4445808" y="1575105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05" name="Oval 204"/>
          <p:cNvSpPr>
            <a:spLocks noChangeAspect="1"/>
          </p:cNvSpPr>
          <p:nvPr/>
        </p:nvSpPr>
        <p:spPr>
          <a:xfrm>
            <a:off x="4283327" y="1618050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06" name="Oval 205"/>
          <p:cNvSpPr>
            <a:spLocks noChangeAspect="1"/>
          </p:cNvSpPr>
          <p:nvPr/>
        </p:nvSpPr>
        <p:spPr>
          <a:xfrm>
            <a:off x="4689596" y="1558552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07" name="Oval 206"/>
          <p:cNvSpPr>
            <a:spLocks noChangeAspect="1"/>
          </p:cNvSpPr>
          <p:nvPr/>
        </p:nvSpPr>
        <p:spPr>
          <a:xfrm>
            <a:off x="4842109" y="3218322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08" name="Oval 207"/>
          <p:cNvSpPr>
            <a:spLocks noChangeAspect="1"/>
          </p:cNvSpPr>
          <p:nvPr/>
        </p:nvSpPr>
        <p:spPr>
          <a:xfrm>
            <a:off x="4984984" y="3199272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09" name="Oval 208"/>
          <p:cNvSpPr/>
          <p:nvPr/>
        </p:nvSpPr>
        <p:spPr>
          <a:xfrm>
            <a:off x="5623127" y="1830825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10" name="Oval 209"/>
          <p:cNvSpPr/>
          <p:nvPr/>
        </p:nvSpPr>
        <p:spPr>
          <a:xfrm>
            <a:off x="5715111" y="2194742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11" name="Oval 210"/>
          <p:cNvSpPr/>
          <p:nvPr/>
        </p:nvSpPr>
        <p:spPr>
          <a:xfrm>
            <a:off x="6195372" y="2384298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12" name="Oval 211"/>
          <p:cNvSpPr/>
          <p:nvPr/>
        </p:nvSpPr>
        <p:spPr>
          <a:xfrm>
            <a:off x="6291651" y="1902518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13" name="Oval 212"/>
          <p:cNvSpPr/>
          <p:nvPr/>
        </p:nvSpPr>
        <p:spPr>
          <a:xfrm>
            <a:off x="5899352" y="1983225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14" name="Oval 213"/>
          <p:cNvSpPr/>
          <p:nvPr/>
        </p:nvSpPr>
        <p:spPr>
          <a:xfrm>
            <a:off x="5969695" y="2432476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17" name="Oval 216"/>
          <p:cNvSpPr/>
          <p:nvPr/>
        </p:nvSpPr>
        <p:spPr>
          <a:xfrm>
            <a:off x="6055533" y="1813230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18" name="Oval 217"/>
          <p:cNvSpPr/>
          <p:nvPr/>
        </p:nvSpPr>
        <p:spPr>
          <a:xfrm>
            <a:off x="5962537" y="221139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21" name="Oval 220"/>
          <p:cNvSpPr/>
          <p:nvPr/>
        </p:nvSpPr>
        <p:spPr>
          <a:xfrm>
            <a:off x="5538395" y="2054918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5810249" y="2602662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23" name="Oval 222"/>
          <p:cNvSpPr/>
          <p:nvPr/>
        </p:nvSpPr>
        <p:spPr>
          <a:xfrm>
            <a:off x="6128697" y="264147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24" name="Oval 223"/>
          <p:cNvSpPr/>
          <p:nvPr/>
        </p:nvSpPr>
        <p:spPr>
          <a:xfrm>
            <a:off x="6224976" y="215969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25" name="Oval 224"/>
          <p:cNvSpPr>
            <a:spLocks noChangeAspect="1"/>
          </p:cNvSpPr>
          <p:nvPr/>
        </p:nvSpPr>
        <p:spPr>
          <a:xfrm>
            <a:off x="5775527" y="1983225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26" name="Oval 225"/>
          <p:cNvSpPr>
            <a:spLocks noChangeAspect="1"/>
          </p:cNvSpPr>
          <p:nvPr/>
        </p:nvSpPr>
        <p:spPr>
          <a:xfrm>
            <a:off x="5781562" y="2449518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27" name="Oval 226"/>
          <p:cNvSpPr>
            <a:spLocks noChangeAspect="1"/>
          </p:cNvSpPr>
          <p:nvPr/>
        </p:nvSpPr>
        <p:spPr>
          <a:xfrm>
            <a:off x="6347772" y="2536698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28" name="Oval 227"/>
          <p:cNvSpPr>
            <a:spLocks noChangeAspect="1"/>
          </p:cNvSpPr>
          <p:nvPr/>
        </p:nvSpPr>
        <p:spPr>
          <a:xfrm>
            <a:off x="6444051" y="2054918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30" name="Oval 229"/>
          <p:cNvSpPr>
            <a:spLocks noChangeAspect="1"/>
          </p:cNvSpPr>
          <p:nvPr/>
        </p:nvSpPr>
        <p:spPr>
          <a:xfrm>
            <a:off x="6366109" y="2723022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31" name="Oval 230"/>
          <p:cNvSpPr>
            <a:spLocks noChangeAspect="1"/>
          </p:cNvSpPr>
          <p:nvPr/>
        </p:nvSpPr>
        <p:spPr>
          <a:xfrm>
            <a:off x="6137808" y="2006640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32" name="Oval 231"/>
          <p:cNvSpPr>
            <a:spLocks noChangeAspect="1"/>
          </p:cNvSpPr>
          <p:nvPr/>
        </p:nvSpPr>
        <p:spPr>
          <a:xfrm>
            <a:off x="5893052" y="1856175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34" name="Oval 233"/>
          <p:cNvSpPr>
            <a:spLocks noChangeAspect="1"/>
          </p:cNvSpPr>
          <p:nvPr/>
        </p:nvSpPr>
        <p:spPr>
          <a:xfrm>
            <a:off x="6299321" y="1796677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35" name="Oval 234"/>
          <p:cNvSpPr>
            <a:spLocks noChangeAspect="1"/>
          </p:cNvSpPr>
          <p:nvPr/>
        </p:nvSpPr>
        <p:spPr>
          <a:xfrm>
            <a:off x="6471597" y="1862912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36" name="Oval 235"/>
          <p:cNvSpPr/>
          <p:nvPr/>
        </p:nvSpPr>
        <p:spPr>
          <a:xfrm>
            <a:off x="6233472" y="2879598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37" name="Oval 236"/>
          <p:cNvSpPr/>
          <p:nvPr/>
        </p:nvSpPr>
        <p:spPr>
          <a:xfrm>
            <a:off x="6007795" y="2794036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38" name="Oval 237"/>
          <p:cNvSpPr/>
          <p:nvPr/>
        </p:nvSpPr>
        <p:spPr>
          <a:xfrm>
            <a:off x="6509697" y="3031998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40" name="Oval 239"/>
          <p:cNvSpPr/>
          <p:nvPr/>
        </p:nvSpPr>
        <p:spPr>
          <a:xfrm>
            <a:off x="5969695" y="304959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41" name="Oval 240"/>
          <p:cNvSpPr/>
          <p:nvPr/>
        </p:nvSpPr>
        <p:spPr>
          <a:xfrm>
            <a:off x="6166797" y="313677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42" name="Oval 241"/>
          <p:cNvSpPr>
            <a:spLocks noChangeAspect="1"/>
          </p:cNvSpPr>
          <p:nvPr/>
        </p:nvSpPr>
        <p:spPr>
          <a:xfrm>
            <a:off x="5819662" y="2982918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43" name="Oval 242"/>
          <p:cNvSpPr>
            <a:spLocks noChangeAspect="1"/>
          </p:cNvSpPr>
          <p:nvPr/>
        </p:nvSpPr>
        <p:spPr>
          <a:xfrm>
            <a:off x="6385872" y="3031998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44" name="Oval 243"/>
          <p:cNvSpPr>
            <a:spLocks noChangeAspect="1"/>
          </p:cNvSpPr>
          <p:nvPr/>
        </p:nvSpPr>
        <p:spPr>
          <a:xfrm>
            <a:off x="5899352" y="2798238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45" name="Oval 244"/>
          <p:cNvSpPr>
            <a:spLocks noChangeAspect="1"/>
          </p:cNvSpPr>
          <p:nvPr/>
        </p:nvSpPr>
        <p:spPr>
          <a:xfrm>
            <a:off x="6404209" y="3218322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47" name="Oval 246"/>
          <p:cNvSpPr/>
          <p:nvPr/>
        </p:nvSpPr>
        <p:spPr>
          <a:xfrm>
            <a:off x="5631052" y="292722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48" name="Oval 247"/>
          <p:cNvSpPr/>
          <p:nvPr/>
        </p:nvSpPr>
        <p:spPr>
          <a:xfrm>
            <a:off x="5507227" y="2660084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49" name="Oval 248"/>
          <p:cNvSpPr>
            <a:spLocks noChangeAspect="1"/>
          </p:cNvSpPr>
          <p:nvPr/>
        </p:nvSpPr>
        <p:spPr>
          <a:xfrm>
            <a:off x="5507227" y="2927223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50" name="Oval 249"/>
          <p:cNvSpPr>
            <a:spLocks noChangeAspect="1"/>
          </p:cNvSpPr>
          <p:nvPr/>
        </p:nvSpPr>
        <p:spPr>
          <a:xfrm>
            <a:off x="5791352" y="3103865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51" name="Oval 250"/>
          <p:cNvSpPr/>
          <p:nvPr/>
        </p:nvSpPr>
        <p:spPr>
          <a:xfrm>
            <a:off x="6471597" y="2584091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52" name="Oval 251"/>
          <p:cNvSpPr>
            <a:spLocks noChangeAspect="1"/>
          </p:cNvSpPr>
          <p:nvPr/>
        </p:nvSpPr>
        <p:spPr>
          <a:xfrm>
            <a:off x="6385872" y="2288816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55" name="Oval 254"/>
          <p:cNvSpPr>
            <a:spLocks noChangeAspect="1"/>
          </p:cNvSpPr>
          <p:nvPr/>
        </p:nvSpPr>
        <p:spPr>
          <a:xfrm>
            <a:off x="6483476" y="2441728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78" name="Oval 277"/>
          <p:cNvSpPr/>
          <p:nvPr/>
        </p:nvSpPr>
        <p:spPr>
          <a:xfrm>
            <a:off x="5727902" y="1621275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79" name="Oval 278"/>
          <p:cNvSpPr/>
          <p:nvPr/>
        </p:nvSpPr>
        <p:spPr>
          <a:xfrm>
            <a:off x="6160308" y="1603680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80" name="Oval 279"/>
          <p:cNvSpPr>
            <a:spLocks noChangeAspect="1"/>
          </p:cNvSpPr>
          <p:nvPr/>
        </p:nvSpPr>
        <p:spPr>
          <a:xfrm>
            <a:off x="5997827" y="1646625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81" name="Oval 280"/>
          <p:cNvSpPr>
            <a:spLocks noChangeAspect="1"/>
          </p:cNvSpPr>
          <p:nvPr/>
        </p:nvSpPr>
        <p:spPr>
          <a:xfrm>
            <a:off x="6404096" y="1587127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82" name="Oval 281"/>
          <p:cNvSpPr>
            <a:spLocks noChangeAspect="1"/>
          </p:cNvSpPr>
          <p:nvPr/>
        </p:nvSpPr>
        <p:spPr>
          <a:xfrm>
            <a:off x="6556609" y="3246897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84" name="Oval 283"/>
          <p:cNvSpPr/>
          <p:nvPr/>
        </p:nvSpPr>
        <p:spPr>
          <a:xfrm>
            <a:off x="5519097" y="3127248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85" name="Oval 284"/>
          <p:cNvSpPr/>
          <p:nvPr/>
        </p:nvSpPr>
        <p:spPr>
          <a:xfrm>
            <a:off x="4979095" y="314484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86" name="Oval 285"/>
          <p:cNvSpPr/>
          <p:nvPr/>
        </p:nvSpPr>
        <p:spPr>
          <a:xfrm>
            <a:off x="5176197" y="323202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87" name="Oval 286"/>
          <p:cNvSpPr>
            <a:spLocks noChangeAspect="1"/>
          </p:cNvSpPr>
          <p:nvPr/>
        </p:nvSpPr>
        <p:spPr>
          <a:xfrm>
            <a:off x="5395272" y="3127248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88" name="Oval 287"/>
          <p:cNvSpPr>
            <a:spLocks noChangeAspect="1"/>
          </p:cNvSpPr>
          <p:nvPr/>
        </p:nvSpPr>
        <p:spPr>
          <a:xfrm>
            <a:off x="5413609" y="3313572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89" name="Oval 288"/>
          <p:cNvSpPr/>
          <p:nvPr/>
        </p:nvSpPr>
        <p:spPr>
          <a:xfrm>
            <a:off x="5747943" y="314484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90" name="Oval 289"/>
          <p:cNvSpPr>
            <a:spLocks noChangeAspect="1"/>
          </p:cNvSpPr>
          <p:nvPr/>
        </p:nvSpPr>
        <p:spPr>
          <a:xfrm>
            <a:off x="5566009" y="3342147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91" name="Oval 290"/>
          <p:cNvSpPr>
            <a:spLocks noChangeAspect="1"/>
          </p:cNvSpPr>
          <p:nvPr/>
        </p:nvSpPr>
        <p:spPr>
          <a:xfrm>
            <a:off x="5708884" y="3323097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92" name="Oval 291"/>
          <p:cNvSpPr/>
          <p:nvPr/>
        </p:nvSpPr>
        <p:spPr>
          <a:xfrm>
            <a:off x="5680389" y="2774494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93" name="Oval 292"/>
          <p:cNvSpPr>
            <a:spLocks noChangeAspect="1"/>
          </p:cNvSpPr>
          <p:nvPr/>
        </p:nvSpPr>
        <p:spPr>
          <a:xfrm>
            <a:off x="5683352" y="2646318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94" name="Oval 293"/>
          <p:cNvSpPr>
            <a:spLocks noChangeAspect="1"/>
          </p:cNvSpPr>
          <p:nvPr/>
        </p:nvSpPr>
        <p:spPr>
          <a:xfrm>
            <a:off x="5995026" y="2846721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95" name="Oval 294"/>
          <p:cNvSpPr>
            <a:spLocks noChangeAspect="1"/>
          </p:cNvSpPr>
          <p:nvPr/>
        </p:nvSpPr>
        <p:spPr>
          <a:xfrm>
            <a:off x="4804606" y="2712979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96" name="Oval 295"/>
          <p:cNvSpPr>
            <a:spLocks noChangeAspect="1"/>
          </p:cNvSpPr>
          <p:nvPr/>
        </p:nvSpPr>
        <p:spPr>
          <a:xfrm>
            <a:off x="4957006" y="2741554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97" name="Oval 296"/>
          <p:cNvSpPr>
            <a:spLocks noChangeAspect="1"/>
          </p:cNvSpPr>
          <p:nvPr/>
        </p:nvSpPr>
        <p:spPr>
          <a:xfrm>
            <a:off x="5099881" y="2722504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98" name="Oval 297"/>
          <p:cNvSpPr/>
          <p:nvPr/>
        </p:nvSpPr>
        <p:spPr>
          <a:xfrm>
            <a:off x="5652563" y="2384298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99" name="Oval 298"/>
          <p:cNvSpPr>
            <a:spLocks noChangeAspect="1"/>
          </p:cNvSpPr>
          <p:nvPr/>
        </p:nvSpPr>
        <p:spPr>
          <a:xfrm>
            <a:off x="5595297" y="2331979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00" name="Oval 299"/>
          <p:cNvSpPr>
            <a:spLocks noChangeAspect="1"/>
          </p:cNvSpPr>
          <p:nvPr/>
        </p:nvSpPr>
        <p:spPr>
          <a:xfrm>
            <a:off x="5747697" y="2360554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01" name="Oval 300"/>
          <p:cNvSpPr>
            <a:spLocks noChangeAspect="1"/>
          </p:cNvSpPr>
          <p:nvPr/>
        </p:nvSpPr>
        <p:spPr>
          <a:xfrm>
            <a:off x="5890572" y="2341504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02" name="Oval 301"/>
          <p:cNvSpPr/>
          <p:nvPr/>
        </p:nvSpPr>
        <p:spPr>
          <a:xfrm>
            <a:off x="5462793" y="163436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03" name="Oval 302"/>
          <p:cNvSpPr>
            <a:spLocks noChangeAspect="1"/>
          </p:cNvSpPr>
          <p:nvPr/>
        </p:nvSpPr>
        <p:spPr>
          <a:xfrm>
            <a:off x="5052147" y="1585260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04" name="Oval 303"/>
          <p:cNvSpPr/>
          <p:nvPr/>
        </p:nvSpPr>
        <p:spPr>
          <a:xfrm>
            <a:off x="5292015" y="1567276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05" name="Oval 304"/>
          <p:cNvSpPr/>
          <p:nvPr/>
        </p:nvSpPr>
        <p:spPr>
          <a:xfrm>
            <a:off x="4985922" y="1950045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06" name="Oval 305"/>
          <p:cNvSpPr>
            <a:spLocks noChangeAspect="1"/>
          </p:cNvSpPr>
          <p:nvPr/>
        </p:nvSpPr>
        <p:spPr>
          <a:xfrm>
            <a:off x="3840774" y="3210805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07" name="Oval 306"/>
          <p:cNvSpPr>
            <a:spLocks noChangeAspect="1"/>
          </p:cNvSpPr>
          <p:nvPr/>
        </p:nvSpPr>
        <p:spPr>
          <a:xfrm>
            <a:off x="3993174" y="3239380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08" name="Oval 307"/>
          <p:cNvSpPr>
            <a:spLocks noChangeAspect="1"/>
          </p:cNvSpPr>
          <p:nvPr/>
        </p:nvSpPr>
        <p:spPr>
          <a:xfrm>
            <a:off x="4136049" y="3220330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09" name="Oval 308"/>
          <p:cNvSpPr>
            <a:spLocks noChangeAspect="1"/>
          </p:cNvSpPr>
          <p:nvPr/>
        </p:nvSpPr>
        <p:spPr>
          <a:xfrm>
            <a:off x="5555274" y="3239380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10" name="Oval 309"/>
          <p:cNvSpPr>
            <a:spLocks noChangeAspect="1"/>
          </p:cNvSpPr>
          <p:nvPr/>
        </p:nvSpPr>
        <p:spPr>
          <a:xfrm>
            <a:off x="5707674" y="3267955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11" name="Oval 310"/>
          <p:cNvSpPr>
            <a:spLocks noChangeAspect="1"/>
          </p:cNvSpPr>
          <p:nvPr/>
        </p:nvSpPr>
        <p:spPr>
          <a:xfrm>
            <a:off x="5850549" y="3248905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12" name="Oval 311"/>
          <p:cNvSpPr/>
          <p:nvPr/>
        </p:nvSpPr>
        <p:spPr>
          <a:xfrm>
            <a:off x="4327262" y="3253081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13" name="Oval 312"/>
          <p:cNvSpPr>
            <a:spLocks noChangeAspect="1"/>
          </p:cNvSpPr>
          <p:nvPr/>
        </p:nvSpPr>
        <p:spPr>
          <a:xfrm>
            <a:off x="4564674" y="3334630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14" name="Oval 313"/>
          <p:cNvSpPr>
            <a:spLocks noChangeAspect="1"/>
          </p:cNvSpPr>
          <p:nvPr/>
        </p:nvSpPr>
        <p:spPr>
          <a:xfrm>
            <a:off x="4717074" y="3363205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15" name="Oval 314"/>
          <p:cNvSpPr>
            <a:spLocks noChangeAspect="1"/>
          </p:cNvSpPr>
          <p:nvPr/>
        </p:nvSpPr>
        <p:spPr>
          <a:xfrm>
            <a:off x="4859949" y="3344155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16" name="Oval 315"/>
          <p:cNvSpPr>
            <a:spLocks noChangeAspect="1"/>
          </p:cNvSpPr>
          <p:nvPr/>
        </p:nvSpPr>
        <p:spPr>
          <a:xfrm>
            <a:off x="5868297" y="3297330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17" name="Oval 316"/>
          <p:cNvSpPr>
            <a:spLocks noChangeAspect="1"/>
          </p:cNvSpPr>
          <p:nvPr/>
        </p:nvSpPr>
        <p:spPr>
          <a:xfrm>
            <a:off x="6020697" y="3325905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18" name="Oval 317"/>
          <p:cNvSpPr>
            <a:spLocks noChangeAspect="1"/>
          </p:cNvSpPr>
          <p:nvPr/>
        </p:nvSpPr>
        <p:spPr>
          <a:xfrm>
            <a:off x="6163572" y="3306855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19" name="Oval 318"/>
          <p:cNvSpPr>
            <a:spLocks noChangeAspect="1"/>
          </p:cNvSpPr>
          <p:nvPr/>
        </p:nvSpPr>
        <p:spPr>
          <a:xfrm>
            <a:off x="6280889" y="3361108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20" name="Oval 319"/>
          <p:cNvSpPr>
            <a:spLocks noChangeAspect="1"/>
          </p:cNvSpPr>
          <p:nvPr/>
        </p:nvSpPr>
        <p:spPr>
          <a:xfrm>
            <a:off x="6423764" y="3342058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21" name="Oval 320"/>
          <p:cNvSpPr>
            <a:spLocks noChangeAspect="1"/>
          </p:cNvSpPr>
          <p:nvPr/>
        </p:nvSpPr>
        <p:spPr>
          <a:xfrm>
            <a:off x="6546379" y="3344066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25" name="Oval 324"/>
          <p:cNvSpPr>
            <a:spLocks noChangeAspect="1"/>
          </p:cNvSpPr>
          <p:nvPr/>
        </p:nvSpPr>
        <p:spPr>
          <a:xfrm>
            <a:off x="5002718" y="3372388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26" name="Oval 325"/>
          <p:cNvSpPr>
            <a:spLocks noChangeAspect="1"/>
          </p:cNvSpPr>
          <p:nvPr/>
        </p:nvSpPr>
        <p:spPr>
          <a:xfrm>
            <a:off x="5173604" y="3419302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27" name="Oval 326"/>
          <p:cNvSpPr/>
          <p:nvPr/>
        </p:nvSpPr>
        <p:spPr>
          <a:xfrm>
            <a:off x="4098548" y="3310871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28" name="Oval 327"/>
          <p:cNvSpPr/>
          <p:nvPr/>
        </p:nvSpPr>
        <p:spPr>
          <a:xfrm>
            <a:off x="3878354" y="331920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29" name="Oval 328"/>
          <p:cNvSpPr/>
          <p:nvPr/>
        </p:nvSpPr>
        <p:spPr>
          <a:xfrm>
            <a:off x="3869703" y="3081214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31" name="Oval 330"/>
          <p:cNvSpPr>
            <a:spLocks noChangeAspect="1"/>
          </p:cNvSpPr>
          <p:nvPr/>
        </p:nvSpPr>
        <p:spPr>
          <a:xfrm>
            <a:off x="3715895" y="2286527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32" name="Oval 331"/>
          <p:cNvSpPr>
            <a:spLocks noChangeAspect="1"/>
          </p:cNvSpPr>
          <p:nvPr/>
        </p:nvSpPr>
        <p:spPr>
          <a:xfrm>
            <a:off x="3674976" y="2658842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33" name="Oval 332"/>
          <p:cNvSpPr>
            <a:spLocks noChangeAspect="1"/>
          </p:cNvSpPr>
          <p:nvPr/>
        </p:nvSpPr>
        <p:spPr>
          <a:xfrm>
            <a:off x="3726474" y="3020305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34" name="Oval 333"/>
          <p:cNvSpPr>
            <a:spLocks noChangeAspect="1"/>
          </p:cNvSpPr>
          <p:nvPr/>
        </p:nvSpPr>
        <p:spPr>
          <a:xfrm>
            <a:off x="3712125" y="2010243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35" name="Oval 334"/>
          <p:cNvSpPr>
            <a:spLocks noChangeAspect="1"/>
          </p:cNvSpPr>
          <p:nvPr/>
        </p:nvSpPr>
        <p:spPr>
          <a:xfrm>
            <a:off x="3421979" y="3020305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36" name="Oval 335"/>
          <p:cNvSpPr>
            <a:spLocks noChangeAspect="1"/>
          </p:cNvSpPr>
          <p:nvPr/>
        </p:nvSpPr>
        <p:spPr>
          <a:xfrm>
            <a:off x="3574379" y="3048880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37" name="Oval 336"/>
          <p:cNvSpPr>
            <a:spLocks noChangeAspect="1"/>
          </p:cNvSpPr>
          <p:nvPr/>
        </p:nvSpPr>
        <p:spPr>
          <a:xfrm>
            <a:off x="3679154" y="3125080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38" name="Oval 337"/>
          <p:cNvSpPr/>
          <p:nvPr/>
        </p:nvSpPr>
        <p:spPr>
          <a:xfrm>
            <a:off x="3641653" y="3215621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39" name="Oval 338"/>
          <p:cNvSpPr/>
          <p:nvPr/>
        </p:nvSpPr>
        <p:spPr>
          <a:xfrm>
            <a:off x="3459559" y="3128703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40" name="Oval 339"/>
          <p:cNvSpPr>
            <a:spLocks noChangeAspect="1"/>
          </p:cNvSpPr>
          <p:nvPr/>
        </p:nvSpPr>
        <p:spPr>
          <a:xfrm>
            <a:off x="3619131" y="1668014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41" name="Oval 340"/>
          <p:cNvSpPr>
            <a:spLocks noChangeAspect="1"/>
          </p:cNvSpPr>
          <p:nvPr/>
        </p:nvSpPr>
        <p:spPr>
          <a:xfrm>
            <a:off x="3723906" y="1744214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42" name="Oval 341"/>
          <p:cNvSpPr/>
          <p:nvPr/>
        </p:nvSpPr>
        <p:spPr>
          <a:xfrm>
            <a:off x="3686405" y="1834755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43" name="Oval 342"/>
          <p:cNvSpPr/>
          <p:nvPr/>
        </p:nvSpPr>
        <p:spPr>
          <a:xfrm>
            <a:off x="3504311" y="1747837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44" name="Oval 343"/>
          <p:cNvSpPr>
            <a:spLocks noChangeAspect="1"/>
          </p:cNvSpPr>
          <p:nvPr/>
        </p:nvSpPr>
        <p:spPr>
          <a:xfrm>
            <a:off x="3800410" y="1668014"/>
            <a:ext cx="108000" cy="10800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45" name="Oval 344"/>
          <p:cNvSpPr/>
          <p:nvPr/>
        </p:nvSpPr>
        <p:spPr>
          <a:xfrm>
            <a:off x="3408059" y="1927842"/>
            <a:ext cx="190275" cy="174360"/>
          </a:xfrm>
          <a:prstGeom prst="ellipse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pic>
        <p:nvPicPr>
          <p:cNvPr id="246" name="Picture 3" descr="C:\Users\Ahmet Yiğitap\Desktop\Resim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435" y="1567261"/>
            <a:ext cx="1631083" cy="186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 3"/>
          <p:cNvGrpSpPr/>
          <p:nvPr/>
        </p:nvGrpSpPr>
        <p:grpSpPr>
          <a:xfrm>
            <a:off x="823911" y="3563173"/>
            <a:ext cx="7486032" cy="2347338"/>
            <a:chOff x="823911" y="3563173"/>
            <a:chExt cx="7486032" cy="2347338"/>
          </a:xfrm>
        </p:grpSpPr>
        <p:pic>
          <p:nvPicPr>
            <p:cNvPr id="32770" name="Picture 2" descr="C:\Users\Ahmet Yiğitap\Desktop\Dalga-Yeni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911" y="3563173"/>
              <a:ext cx="7486032" cy="2347338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Dikdörtgen 2"/>
            <p:cNvSpPr/>
            <p:nvPr/>
          </p:nvSpPr>
          <p:spPr>
            <a:xfrm>
              <a:off x="823911" y="3563173"/>
              <a:ext cx="423864" cy="9993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45791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hteck 4"/>
          <p:cNvSpPr>
            <a:spLocks noChangeArrowheads="1"/>
          </p:cNvSpPr>
          <p:nvPr/>
        </p:nvSpPr>
        <p:spPr bwMode="auto">
          <a:xfrm>
            <a:off x="172005" y="2516888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Titreşimden Korunma Yolları</a:t>
            </a:r>
            <a:endParaRPr lang="tr-TR" sz="60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251" y="1076325"/>
            <a:ext cx="2833984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8505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588" y="0"/>
            <a:ext cx="9144000" cy="6858001"/>
            <a:chOff x="0" y="0"/>
            <a:chExt cx="5760" cy="3747"/>
          </a:xfrm>
        </p:grpSpPr>
        <p:sp>
          <p:nvSpPr>
            <p:cNvPr id="46107" name="Rectangle 2"/>
            <p:cNvSpPr>
              <a:spLocks noChangeArrowheads="1"/>
            </p:cNvSpPr>
            <p:nvPr/>
          </p:nvSpPr>
          <p:spPr bwMode="gray">
            <a:xfrm flipV="1">
              <a:off x="0" y="0"/>
              <a:ext cx="5760" cy="165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6108" name="Rectangle 3"/>
            <p:cNvSpPr>
              <a:spLocks noChangeArrowheads="1"/>
            </p:cNvSpPr>
            <p:nvPr/>
          </p:nvSpPr>
          <p:spPr bwMode="gray">
            <a:xfrm>
              <a:off x="0" y="1842"/>
              <a:ext cx="5760" cy="928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DDDDD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6109" name="Rectangle 16"/>
            <p:cNvSpPr>
              <a:spLocks noChangeArrowheads="1"/>
            </p:cNvSpPr>
            <p:nvPr/>
          </p:nvSpPr>
          <p:spPr bwMode="gray">
            <a:xfrm flipV="1">
              <a:off x="0" y="1603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6110" name="Rectangle 5"/>
            <p:cNvSpPr>
              <a:spLocks noChangeArrowheads="1"/>
            </p:cNvSpPr>
            <p:nvPr/>
          </p:nvSpPr>
          <p:spPr bwMode="gray">
            <a:xfrm flipV="1">
              <a:off x="0" y="2762"/>
              <a:ext cx="5760" cy="98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0" y="-11113"/>
            <a:ext cx="9144000" cy="5948363"/>
            <a:chOff x="0" y="0"/>
            <a:chExt cx="5760" cy="3747"/>
          </a:xfrm>
        </p:grpSpPr>
        <p:sp>
          <p:nvSpPr>
            <p:cNvPr id="10" name="Rectangle 2"/>
            <p:cNvSpPr>
              <a:spLocks noChangeArrowheads="1"/>
            </p:cNvSpPr>
            <p:nvPr/>
          </p:nvSpPr>
          <p:spPr bwMode="gray">
            <a:xfrm flipV="1">
              <a:off x="0" y="0"/>
              <a:ext cx="5760" cy="165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1" name="Rectangle 3"/>
            <p:cNvSpPr>
              <a:spLocks noChangeArrowheads="1"/>
            </p:cNvSpPr>
            <p:nvPr/>
          </p:nvSpPr>
          <p:spPr bwMode="gray">
            <a:xfrm>
              <a:off x="0" y="1842"/>
              <a:ext cx="5760" cy="928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DDDDD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gray">
            <a:xfrm flipV="1">
              <a:off x="0" y="1603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gray">
            <a:xfrm flipV="1">
              <a:off x="0" y="2762"/>
              <a:ext cx="5760" cy="98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tr-TR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2278063" y="4903788"/>
            <a:ext cx="46799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62"/>
          <p:cNvGrpSpPr>
            <a:grpSpLocks/>
          </p:cNvGrpSpPr>
          <p:nvPr/>
        </p:nvGrpSpPr>
        <p:grpSpPr bwMode="auto">
          <a:xfrm>
            <a:off x="2967038" y="2170113"/>
            <a:ext cx="3248025" cy="3055937"/>
            <a:chOff x="1869" y="1671"/>
            <a:chExt cx="2046" cy="1925"/>
          </a:xfrm>
        </p:grpSpPr>
        <p:sp>
          <p:nvSpPr>
            <p:cNvPr id="16" name="Freeform 31"/>
            <p:cNvSpPr>
              <a:spLocks/>
            </p:cNvSpPr>
            <p:nvPr/>
          </p:nvSpPr>
          <p:spPr bwMode="gray">
            <a:xfrm>
              <a:off x="2127" y="2069"/>
              <a:ext cx="750" cy="1312"/>
            </a:xfrm>
            <a:custGeom>
              <a:avLst/>
              <a:gdLst>
                <a:gd name="T0" fmla="*/ 0 w 1859"/>
                <a:gd name="T1" fmla="*/ 0 h 3212"/>
                <a:gd name="T2" fmla="*/ 0 w 1859"/>
                <a:gd name="T3" fmla="*/ 1 h 3212"/>
                <a:gd name="T4" fmla="*/ 0 w 1859"/>
                <a:gd name="T5" fmla="*/ 0 h 3212"/>
                <a:gd name="T6" fmla="*/ 0 w 1859"/>
                <a:gd name="T7" fmla="*/ 0 h 32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59"/>
                <a:gd name="T13" fmla="*/ 0 h 3212"/>
                <a:gd name="T14" fmla="*/ 1859 w 1859"/>
                <a:gd name="T15" fmla="*/ 3212 h 32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59" h="3212">
                  <a:moveTo>
                    <a:pt x="1859" y="0"/>
                  </a:moveTo>
                  <a:lnTo>
                    <a:pt x="0" y="3212"/>
                  </a:lnTo>
                  <a:lnTo>
                    <a:pt x="1859" y="1769"/>
                  </a:lnTo>
                  <a:lnTo>
                    <a:pt x="1859" y="0"/>
                  </a:lnTo>
                  <a:close/>
                </a:path>
              </a:pathLst>
            </a:custGeom>
            <a:gradFill rotWithShape="1">
              <a:gsLst>
                <a:gs pos="0">
                  <a:srgbClr val="69A2E1"/>
                </a:gs>
                <a:gs pos="50000">
                  <a:srgbClr val="69A2E1">
                    <a:gamma/>
                    <a:shade val="66275"/>
                    <a:invGamma/>
                  </a:srgbClr>
                </a:gs>
                <a:gs pos="100000">
                  <a:srgbClr val="69A2E1"/>
                </a:gs>
              </a:gsLst>
              <a:lin ang="18900000" scaled="1"/>
            </a:gradFill>
            <a:ln w="9525">
              <a:solidFill>
                <a:srgbClr val="91919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gray">
            <a:xfrm>
              <a:off x="2137" y="2797"/>
              <a:ext cx="1505" cy="591"/>
            </a:xfrm>
            <a:custGeom>
              <a:avLst/>
              <a:gdLst>
                <a:gd name="T0" fmla="*/ 0 w 3730"/>
                <a:gd name="T1" fmla="*/ 0 h 1448"/>
                <a:gd name="T2" fmla="*/ 0 w 3730"/>
                <a:gd name="T3" fmla="*/ 0 h 1448"/>
                <a:gd name="T4" fmla="*/ 1 w 3730"/>
                <a:gd name="T5" fmla="*/ 0 h 1448"/>
                <a:gd name="T6" fmla="*/ 0 w 3730"/>
                <a:gd name="T7" fmla="*/ 0 h 14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30"/>
                <a:gd name="T13" fmla="*/ 0 h 1448"/>
                <a:gd name="T14" fmla="*/ 3730 w 3730"/>
                <a:gd name="T15" fmla="*/ 1448 h 14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30" h="1448">
                  <a:moveTo>
                    <a:pt x="1859" y="0"/>
                  </a:moveTo>
                  <a:lnTo>
                    <a:pt x="0" y="1441"/>
                  </a:lnTo>
                  <a:lnTo>
                    <a:pt x="3730" y="1448"/>
                  </a:lnTo>
                  <a:lnTo>
                    <a:pt x="1859" y="0"/>
                  </a:lnTo>
                  <a:close/>
                </a:path>
              </a:pathLst>
            </a:custGeom>
            <a:gradFill rotWithShape="1">
              <a:gsLst>
                <a:gs pos="0">
                  <a:srgbClr val="2A79D0"/>
                </a:gs>
                <a:gs pos="50000">
                  <a:srgbClr val="2A79D0">
                    <a:gamma/>
                    <a:shade val="66275"/>
                    <a:invGamma/>
                  </a:srgbClr>
                </a:gs>
                <a:gs pos="100000">
                  <a:srgbClr val="2A79D0"/>
                </a:gs>
              </a:gsLst>
              <a:lin ang="18900000" scaled="1"/>
            </a:gradFill>
            <a:ln w="9525" cap="flat" cmpd="sng">
              <a:solidFill>
                <a:srgbClr val="91919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sp>
          <p:nvSpPr>
            <p:cNvPr id="18" name="Freeform 39"/>
            <p:cNvSpPr>
              <a:spLocks/>
            </p:cNvSpPr>
            <p:nvPr/>
          </p:nvSpPr>
          <p:spPr bwMode="gray">
            <a:xfrm>
              <a:off x="2886" y="2072"/>
              <a:ext cx="760" cy="1313"/>
            </a:xfrm>
            <a:custGeom>
              <a:avLst/>
              <a:gdLst>
                <a:gd name="T0" fmla="*/ 1871 w 1871"/>
                <a:gd name="T1" fmla="*/ 3220 h 3220"/>
                <a:gd name="T2" fmla="*/ 0 w 1871"/>
                <a:gd name="T3" fmla="*/ 0 h 3220"/>
                <a:gd name="T4" fmla="*/ 0 w 1871"/>
                <a:gd name="T5" fmla="*/ 1770 h 3220"/>
                <a:gd name="T6" fmla="*/ 1871 w 1871"/>
                <a:gd name="T7" fmla="*/ 3220 h 32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71"/>
                <a:gd name="T13" fmla="*/ 0 h 3220"/>
                <a:gd name="T14" fmla="*/ 1871 w 1871"/>
                <a:gd name="T15" fmla="*/ 3220 h 32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71" h="3220">
                  <a:moveTo>
                    <a:pt x="1871" y="3220"/>
                  </a:moveTo>
                  <a:lnTo>
                    <a:pt x="0" y="0"/>
                  </a:lnTo>
                  <a:lnTo>
                    <a:pt x="0" y="1770"/>
                  </a:lnTo>
                  <a:lnTo>
                    <a:pt x="1871" y="3220"/>
                  </a:lnTo>
                  <a:close/>
                </a:path>
              </a:pathLst>
            </a:custGeom>
            <a:gradFill rotWithShape="1">
              <a:gsLst>
                <a:gs pos="0">
                  <a:srgbClr val="0061B2"/>
                </a:gs>
                <a:gs pos="50000">
                  <a:srgbClr val="0061B2">
                    <a:gamma/>
                    <a:shade val="66275"/>
                    <a:invGamma/>
                  </a:srgbClr>
                </a:gs>
                <a:gs pos="100000">
                  <a:srgbClr val="0061B2"/>
                </a:gs>
              </a:gsLst>
              <a:lin ang="18900000" scaled="1"/>
            </a:gradFill>
            <a:ln w="9525" cap="flat" cmpd="sng">
              <a:solidFill>
                <a:srgbClr val="91919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tr-TR">
                <a:solidFill>
                  <a:srgbClr val="000000"/>
                </a:solidFill>
              </a:endParaRPr>
            </a:p>
          </p:txBody>
        </p:sp>
        <p:cxnSp>
          <p:nvCxnSpPr>
            <p:cNvPr id="19" name="Gerade Verbindung mit Pfeil 12"/>
            <p:cNvCxnSpPr>
              <a:cxnSpLocks noChangeShapeType="1"/>
            </p:cNvCxnSpPr>
            <p:nvPr/>
          </p:nvCxnSpPr>
          <p:spPr bwMode="gray">
            <a:xfrm rot="5400000" flipH="1" flipV="1">
              <a:off x="2317" y="2233"/>
              <a:ext cx="1126" cy="2"/>
            </a:xfrm>
            <a:prstGeom prst="straightConnector1">
              <a:avLst/>
            </a:prstGeom>
            <a:noFill/>
            <a:ln w="22225" algn="ctr">
              <a:solidFill>
                <a:srgbClr val="919191"/>
              </a:solidFill>
              <a:round/>
              <a:headEnd/>
              <a:tailEnd type="triangle" w="med" len="med"/>
            </a:ln>
          </p:spPr>
        </p:cxnSp>
        <p:cxnSp>
          <p:nvCxnSpPr>
            <p:cNvPr id="20" name="Gerade Verbindung mit Pfeil 13"/>
            <p:cNvCxnSpPr>
              <a:cxnSpLocks noChangeShapeType="1"/>
            </p:cNvCxnSpPr>
            <p:nvPr/>
          </p:nvCxnSpPr>
          <p:spPr bwMode="gray">
            <a:xfrm rot="10800000" flipV="1">
              <a:off x="1869" y="2790"/>
              <a:ext cx="1014" cy="801"/>
            </a:xfrm>
            <a:prstGeom prst="straightConnector1">
              <a:avLst/>
            </a:prstGeom>
            <a:noFill/>
            <a:ln w="22225" algn="ctr">
              <a:solidFill>
                <a:srgbClr val="919191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Gerade Verbindung mit Pfeil 16"/>
            <p:cNvCxnSpPr>
              <a:cxnSpLocks noChangeShapeType="1"/>
            </p:cNvCxnSpPr>
            <p:nvPr/>
          </p:nvCxnSpPr>
          <p:spPr bwMode="gray">
            <a:xfrm>
              <a:off x="2880" y="2797"/>
              <a:ext cx="1035" cy="799"/>
            </a:xfrm>
            <a:prstGeom prst="straightConnector1">
              <a:avLst/>
            </a:prstGeom>
            <a:noFill/>
            <a:ln w="22225" algn="ctr">
              <a:solidFill>
                <a:srgbClr val="919191"/>
              </a:solidFill>
              <a:round/>
              <a:headEnd/>
              <a:tailEnd type="triangle" w="med" len="med"/>
            </a:ln>
          </p:spPr>
        </p:cxnSp>
      </p:grpSp>
      <p:sp>
        <p:nvSpPr>
          <p:cNvPr id="22" name="Text Box 19"/>
          <p:cNvSpPr txBox="1">
            <a:spLocks noChangeArrowheads="1"/>
          </p:cNvSpPr>
          <p:nvPr/>
        </p:nvSpPr>
        <p:spPr bwMode="gray">
          <a:xfrm>
            <a:off x="3681414" y="1631950"/>
            <a:ext cx="176847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1688">
              <a:spcAft>
                <a:spcPct val="40000"/>
              </a:spcAft>
            </a:pPr>
            <a:r>
              <a:rPr lang="tr-TR" sz="16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Maruziyeti Azaltıcı Yöntemler</a:t>
            </a:r>
            <a:endParaRPr lang="tr-TR" sz="16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gray">
          <a:xfrm>
            <a:off x="1472124" y="5238750"/>
            <a:ext cx="269583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lvl="1" algn="ctr"/>
            <a:r>
              <a:rPr lang="tr-T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Ergonomik tasarım ve uygun iş ekipmanı seçimi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gray">
          <a:xfrm>
            <a:off x="4680561" y="5242735"/>
            <a:ext cx="407003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lvl="1" algn="ctr"/>
            <a:r>
              <a:rPr lang="tr-T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Bütün vücut titreşimini azaltacak oturma yerleri ve el-kol titreşimini azaltacak el tutma </a:t>
            </a:r>
            <a:r>
              <a:rPr lang="tr-TR" sz="1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yerleri vb.</a:t>
            </a:r>
            <a:endParaRPr lang="tr-TR" sz="1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sz="3200" noProof="1" smtClean="0">
                <a:solidFill>
                  <a:srgbClr val="FFFFF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TİTREŞİMDEN KORUNMA YOLLARI</a:t>
            </a:r>
            <a:endParaRPr lang="en-GB" sz="3200" noProof="1" smtClean="0">
              <a:solidFill>
                <a:srgbClr val="FFFFFF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Dikdörtgen 26"/>
          <p:cNvSpPr/>
          <p:nvPr/>
        </p:nvSpPr>
        <p:spPr>
          <a:xfrm>
            <a:off x="5450682" y="1555005"/>
            <a:ext cx="3654934" cy="584775"/>
          </a:xfrm>
          <a:prstGeom prst="rect">
            <a:avLst/>
          </a:prstGeom>
          <a:ln w="6350"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1600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Yeterli çalışma sürelerini kapsayan uygun çalışma programı</a:t>
            </a:r>
          </a:p>
        </p:txBody>
      </p:sp>
      <p:sp>
        <p:nvSpPr>
          <p:cNvPr id="28" name="Dikdörtgen 27"/>
          <p:cNvSpPr/>
          <p:nvPr/>
        </p:nvSpPr>
        <p:spPr>
          <a:xfrm>
            <a:off x="5469732" y="3411915"/>
            <a:ext cx="3654934" cy="338554"/>
          </a:xfrm>
          <a:prstGeom prst="rect">
            <a:avLst/>
          </a:prstGeom>
          <a:ln w="6350"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1600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Uygun bakım programları</a:t>
            </a:r>
          </a:p>
        </p:txBody>
      </p:sp>
      <p:sp>
        <p:nvSpPr>
          <p:cNvPr id="29" name="Dikdörtgen 28"/>
          <p:cNvSpPr/>
          <p:nvPr/>
        </p:nvSpPr>
        <p:spPr>
          <a:xfrm>
            <a:off x="5460207" y="2257096"/>
            <a:ext cx="3654934" cy="584775"/>
          </a:xfrm>
          <a:prstGeom prst="rect">
            <a:avLst/>
          </a:prstGeom>
          <a:ln w="6350"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1600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İşyerinin ve çalışma yerlerinin tasarımı ve düzeni</a:t>
            </a:r>
          </a:p>
        </p:txBody>
      </p:sp>
      <p:sp>
        <p:nvSpPr>
          <p:cNvPr id="30" name="Dikdörtgen 29"/>
          <p:cNvSpPr/>
          <p:nvPr/>
        </p:nvSpPr>
        <p:spPr>
          <a:xfrm>
            <a:off x="5460207" y="2948075"/>
            <a:ext cx="3654934" cy="338554"/>
          </a:xfrm>
          <a:prstGeom prst="rect">
            <a:avLst/>
          </a:prstGeom>
          <a:ln w="6350"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1600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Bilgi, eğitim ve talimat verilmesi</a:t>
            </a:r>
          </a:p>
        </p:txBody>
      </p:sp>
      <p:sp>
        <p:nvSpPr>
          <p:cNvPr id="31" name="Dikdörtgen 30"/>
          <p:cNvSpPr/>
          <p:nvPr/>
        </p:nvSpPr>
        <p:spPr>
          <a:xfrm>
            <a:off x="0" y="2205187"/>
            <a:ext cx="3654934" cy="584775"/>
          </a:xfrm>
          <a:prstGeom prst="rect">
            <a:avLst/>
          </a:prstGeom>
          <a:ln w="6350"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1600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Maruz kalan işçiyi soğuktan ve nemden koruma</a:t>
            </a:r>
          </a:p>
        </p:txBody>
      </p:sp>
      <p:sp>
        <p:nvSpPr>
          <p:cNvPr id="32" name="Dikdörtgen 31"/>
          <p:cNvSpPr/>
          <p:nvPr/>
        </p:nvSpPr>
        <p:spPr>
          <a:xfrm>
            <a:off x="0" y="1539618"/>
            <a:ext cx="3654934" cy="584775"/>
          </a:xfrm>
          <a:prstGeom prst="rect">
            <a:avLst/>
          </a:prstGeom>
          <a:ln w="6350"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1600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Maruziyet süresi ve şiddetinin sınırlandırılması</a:t>
            </a:r>
          </a:p>
        </p:txBody>
      </p:sp>
    </p:spTree>
    <p:extLst>
      <p:ext uri="{BB962C8B-B14F-4D97-AF65-F5344CB8AC3E}">
        <p14:creationId xmlns:p14="http://schemas.microsoft.com/office/powerpoint/2010/main" val="38552867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4"/>
          <p:cNvSpPr>
            <a:spLocks noChangeArrowheads="1"/>
          </p:cNvSpPr>
          <p:nvPr/>
        </p:nvSpPr>
        <p:spPr bwMode="auto">
          <a:xfrm>
            <a:off x="0" y="3970361"/>
            <a:ext cx="9144000" cy="131018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90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Mevzuat</a:t>
            </a:r>
            <a:endParaRPr lang="tr-TR" sz="90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3002844" y="646049"/>
            <a:ext cx="3072635" cy="3573526"/>
            <a:chOff x="4267200" y="332656"/>
            <a:chExt cx="4876800" cy="4876800"/>
          </a:xfrm>
        </p:grpSpPr>
        <p:pic>
          <p:nvPicPr>
            <p:cNvPr id="21" name="Picture 2" descr="D:\DOKTOR\1-ISTANBULUZMAN\1-EĞİTİM KURUMU\1. İstanbuluzman\2-RESİMLER\Ev-Konut-Fabrika\Goverment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332656"/>
              <a:ext cx="4876800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7" descr="Türke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15272" y="2238642"/>
              <a:ext cx="324803" cy="432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7" descr="Türke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28184" y="2891813"/>
              <a:ext cx="324803" cy="432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529902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İşçi Sağlığı ve İş Güvenliği Tüzüğü </a:t>
            </a: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/ Madde-79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8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İşe alınırken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genel sağlık muayeneleri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yapılmalı, </a:t>
            </a:r>
          </a:p>
          <a:p>
            <a:pPr marL="457200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Kemik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eklem ve damar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sistemleri incelenmeli,</a:t>
            </a:r>
            <a:endParaRPr lang="tr-TR" sz="8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Periyodik sağlık muayeneleri yapılmalı, </a:t>
            </a:r>
          </a:p>
          <a:p>
            <a:pPr marL="457200" indent="-4572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emik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eklem ve damar sistemleri ile ilgili bir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hastalığı olanlar, çalıştırılmayacak, sonradan oluşmuş ise çalıştıkları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işlerden ayrılacak, kontrol ve tedavi altına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alınacaklardır.»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166" y="1342"/>
            <a:chExt cx="934" cy="934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66" y="1342"/>
              <a:ext cx="934" cy="934"/>
              <a:chOff x="1710" y="1035"/>
              <a:chExt cx="2316" cy="2316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3600000">
                <a:off x="1710" y="1035"/>
                <a:ext cx="2316" cy="2316"/>
                <a:chOff x="1710" y="1035"/>
                <a:chExt cx="2316" cy="2316"/>
              </a:xfrm>
            </p:grpSpPr>
            <p:sp>
              <p:nvSpPr>
                <p:cNvPr id="25624" name="Freeform 11"/>
                <p:cNvSpPr>
                  <a:spLocks/>
                </p:cNvSpPr>
                <p:nvPr/>
              </p:nvSpPr>
              <p:spPr bwMode="gray">
                <a:xfrm>
                  <a:off x="2866" y="1599"/>
                  <a:ext cx="1160" cy="1752"/>
                </a:xfrm>
                <a:custGeom>
                  <a:avLst/>
                  <a:gdLst>
                    <a:gd name="T0" fmla="*/ 688 w 794"/>
                    <a:gd name="T1" fmla="*/ 9 h 1200"/>
                    <a:gd name="T2" fmla="*/ 602 w 794"/>
                    <a:gd name="T3" fmla="*/ 59 h 1200"/>
                    <a:gd name="T4" fmla="*/ 598 w 794"/>
                    <a:gd name="T5" fmla="*/ 57 h 1200"/>
                    <a:gd name="T6" fmla="*/ 592 w 794"/>
                    <a:gd name="T7" fmla="*/ 40 h 1200"/>
                    <a:gd name="T8" fmla="*/ 589 w 794"/>
                    <a:gd name="T9" fmla="*/ 19 h 1200"/>
                    <a:gd name="T10" fmla="*/ 548 w 794"/>
                    <a:gd name="T11" fmla="*/ 8 h 1200"/>
                    <a:gd name="T12" fmla="*/ 537 w 794"/>
                    <a:gd name="T13" fmla="*/ 49 h 1200"/>
                    <a:gd name="T14" fmla="*/ 553 w 794"/>
                    <a:gd name="T15" fmla="*/ 62 h 1200"/>
                    <a:gd name="T16" fmla="*/ 553 w 794"/>
                    <a:gd name="T17" fmla="*/ 62 h 1200"/>
                    <a:gd name="T18" fmla="*/ 565 w 794"/>
                    <a:gd name="T19" fmla="*/ 76 h 1200"/>
                    <a:gd name="T20" fmla="*/ 565 w 794"/>
                    <a:gd name="T21" fmla="*/ 80 h 1200"/>
                    <a:gd name="T22" fmla="*/ 477 w 794"/>
                    <a:gd name="T23" fmla="*/ 131 h 1200"/>
                    <a:gd name="T24" fmla="*/ 551 w 794"/>
                    <a:gd name="T25" fmla="*/ 406 h 1200"/>
                    <a:gd name="T26" fmla="*/ 477 w 794"/>
                    <a:gd name="T27" fmla="*/ 681 h 1200"/>
                    <a:gd name="T28" fmla="*/ 0 w 794"/>
                    <a:gd name="T29" fmla="*/ 957 h 1200"/>
                    <a:gd name="T30" fmla="*/ 0 w 794"/>
                    <a:gd name="T31" fmla="*/ 1047 h 1200"/>
                    <a:gd name="T32" fmla="*/ 0 w 794"/>
                    <a:gd name="T33" fmla="*/ 1058 h 1200"/>
                    <a:gd name="T34" fmla="*/ 4 w 794"/>
                    <a:gd name="T35" fmla="*/ 1060 h 1200"/>
                    <a:gd name="T36" fmla="*/ 22 w 794"/>
                    <a:gd name="T37" fmla="*/ 1056 h 1200"/>
                    <a:gd name="T38" fmla="*/ 22 w 794"/>
                    <a:gd name="T39" fmla="*/ 1056 h 1200"/>
                    <a:gd name="T40" fmla="*/ 42 w 794"/>
                    <a:gd name="T41" fmla="*/ 1049 h 1200"/>
                    <a:gd name="T42" fmla="*/ 71 w 794"/>
                    <a:gd name="T43" fmla="*/ 1079 h 1200"/>
                    <a:gd name="T44" fmla="*/ 42 w 794"/>
                    <a:gd name="T45" fmla="*/ 1110 h 1200"/>
                    <a:gd name="T46" fmla="*/ 22 w 794"/>
                    <a:gd name="T47" fmla="*/ 1102 h 1200"/>
                    <a:gd name="T48" fmla="*/ 4 w 794"/>
                    <a:gd name="T49" fmla="*/ 1099 h 1200"/>
                    <a:gd name="T50" fmla="*/ 0 w 794"/>
                    <a:gd name="T51" fmla="*/ 1101 h 1200"/>
                    <a:gd name="T52" fmla="*/ 0 w 794"/>
                    <a:gd name="T53" fmla="*/ 1108 h 1200"/>
                    <a:gd name="T54" fmla="*/ 0 w 794"/>
                    <a:gd name="T55" fmla="*/ 1200 h 1200"/>
                    <a:gd name="T56" fmla="*/ 688 w 794"/>
                    <a:gd name="T57" fmla="*/ 803 h 1200"/>
                    <a:gd name="T58" fmla="*/ 794 w 794"/>
                    <a:gd name="T59" fmla="*/ 406 h 1200"/>
                    <a:gd name="T60" fmla="*/ 688 w 794"/>
                    <a:gd name="T61" fmla="*/ 9 h 12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794"/>
                    <a:gd name="T94" fmla="*/ 0 h 1200"/>
                    <a:gd name="T95" fmla="*/ 794 w 794"/>
                    <a:gd name="T96" fmla="*/ 1200 h 120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794" h="1200">
                      <a:moveTo>
                        <a:pt x="688" y="9"/>
                      </a:move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58"/>
                        <a:pt x="600" y="58"/>
                        <a:pt x="598" y="57"/>
                      </a:cubicBezTo>
                      <a:cubicBezTo>
                        <a:pt x="593" y="53"/>
                        <a:pt x="590" y="45"/>
                        <a:pt x="592" y="40"/>
                      </a:cubicBezTo>
                      <a:cubicBezTo>
                        <a:pt x="594" y="33"/>
                        <a:pt x="593" y="25"/>
                        <a:pt x="589" y="19"/>
                      </a:cubicBezTo>
                      <a:cubicBezTo>
                        <a:pt x="581" y="5"/>
                        <a:pt x="563" y="0"/>
                        <a:pt x="548" y="8"/>
                      </a:cubicBezTo>
                      <a:cubicBezTo>
                        <a:pt x="534" y="17"/>
                        <a:pt x="529" y="35"/>
                        <a:pt x="537" y="49"/>
                      </a:cubicBezTo>
                      <a:cubicBezTo>
                        <a:pt x="540" y="56"/>
                        <a:pt x="546" y="60"/>
                        <a:pt x="553" y="62"/>
                      </a:cubicBezTo>
                      <a:cubicBezTo>
                        <a:pt x="553" y="62"/>
                        <a:pt x="553" y="62"/>
                        <a:pt x="553" y="62"/>
                      </a:cubicBezTo>
                      <a:cubicBezTo>
                        <a:pt x="559" y="63"/>
                        <a:pt x="564" y="69"/>
                        <a:pt x="565" y="76"/>
                      </a:cubicBezTo>
                      <a:cubicBezTo>
                        <a:pt x="565" y="78"/>
                        <a:pt x="565" y="79"/>
                        <a:pt x="565" y="80"/>
                      </a:cubicBezTo>
                      <a:cubicBezTo>
                        <a:pt x="477" y="131"/>
                        <a:pt x="477" y="131"/>
                        <a:pt x="477" y="131"/>
                      </a:cubicBezTo>
                      <a:cubicBezTo>
                        <a:pt x="524" y="212"/>
                        <a:pt x="551" y="306"/>
                        <a:pt x="551" y="406"/>
                      </a:cubicBezTo>
                      <a:cubicBezTo>
                        <a:pt x="551" y="507"/>
                        <a:pt x="524" y="601"/>
                        <a:pt x="477" y="681"/>
                      </a:cubicBezTo>
                      <a:cubicBezTo>
                        <a:pt x="382" y="846"/>
                        <a:pt x="204" y="957"/>
                        <a:pt x="0" y="957"/>
                      </a:cubicBezTo>
                      <a:cubicBezTo>
                        <a:pt x="0" y="1047"/>
                        <a:pt x="0" y="1047"/>
                        <a:pt x="0" y="1047"/>
                      </a:cubicBezTo>
                      <a:cubicBezTo>
                        <a:pt x="0" y="1058"/>
                        <a:pt x="0" y="1058"/>
                        <a:pt x="0" y="1058"/>
                      </a:cubicBezTo>
                      <a:cubicBezTo>
                        <a:pt x="2" y="1058"/>
                        <a:pt x="3" y="1059"/>
                        <a:pt x="4" y="1060"/>
                      </a:cubicBezTo>
                      <a:cubicBezTo>
                        <a:pt x="10" y="1063"/>
                        <a:pt x="18" y="1061"/>
                        <a:pt x="22" y="1056"/>
                      </a:cubicBezTo>
                      <a:cubicBezTo>
                        <a:pt x="22" y="1056"/>
                        <a:pt x="22" y="1056"/>
                        <a:pt x="22" y="1056"/>
                      </a:cubicBezTo>
                      <a:cubicBezTo>
                        <a:pt x="27" y="1052"/>
                        <a:pt x="34" y="1049"/>
                        <a:pt x="42" y="1049"/>
                      </a:cubicBezTo>
                      <a:cubicBezTo>
                        <a:pt x="58" y="1049"/>
                        <a:pt x="71" y="1063"/>
                        <a:pt x="71" y="1079"/>
                      </a:cubicBezTo>
                      <a:cubicBezTo>
                        <a:pt x="71" y="1096"/>
                        <a:pt x="58" y="1110"/>
                        <a:pt x="42" y="1110"/>
                      </a:cubicBezTo>
                      <a:cubicBezTo>
                        <a:pt x="34" y="1110"/>
                        <a:pt x="27" y="1107"/>
                        <a:pt x="22" y="1102"/>
                      </a:cubicBezTo>
                      <a:cubicBezTo>
                        <a:pt x="18" y="1097"/>
                        <a:pt x="10" y="1096"/>
                        <a:pt x="4" y="1099"/>
                      </a:cubicBezTo>
                      <a:cubicBezTo>
                        <a:pt x="3" y="1099"/>
                        <a:pt x="2" y="1100"/>
                        <a:pt x="0" y="1101"/>
                      </a:cubicBezTo>
                      <a:cubicBezTo>
                        <a:pt x="0" y="1108"/>
                        <a:pt x="0" y="1108"/>
                        <a:pt x="0" y="1108"/>
                      </a:cubicBezTo>
                      <a:cubicBezTo>
                        <a:pt x="0" y="1200"/>
                        <a:pt x="0" y="1200"/>
                        <a:pt x="0" y="1200"/>
                      </a:cubicBezTo>
                      <a:cubicBezTo>
                        <a:pt x="294" y="1200"/>
                        <a:pt x="551" y="1040"/>
                        <a:pt x="688" y="803"/>
                      </a:cubicBezTo>
                      <a:cubicBezTo>
                        <a:pt x="755" y="686"/>
                        <a:pt x="794" y="551"/>
                        <a:pt x="794" y="406"/>
                      </a:cubicBezTo>
                      <a:cubicBezTo>
                        <a:pt x="794" y="262"/>
                        <a:pt x="755" y="126"/>
                        <a:pt x="688" y="9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5" name="Freeform 12"/>
                <p:cNvSpPr>
                  <a:spLocks/>
                </p:cNvSpPr>
                <p:nvPr/>
              </p:nvSpPr>
              <p:spPr bwMode="gray">
                <a:xfrm>
                  <a:off x="1710" y="1612"/>
                  <a:ext cx="1262" cy="1739"/>
                </a:xfrm>
                <a:custGeom>
                  <a:avLst/>
                  <a:gdLst>
                    <a:gd name="T0" fmla="*/ 835 w 864"/>
                    <a:gd name="T1" fmla="*/ 1040 h 1191"/>
                    <a:gd name="T2" fmla="*/ 815 w 864"/>
                    <a:gd name="T3" fmla="*/ 1047 h 1191"/>
                    <a:gd name="T4" fmla="*/ 815 w 864"/>
                    <a:gd name="T5" fmla="*/ 1047 h 1191"/>
                    <a:gd name="T6" fmla="*/ 797 w 864"/>
                    <a:gd name="T7" fmla="*/ 1051 h 1191"/>
                    <a:gd name="T8" fmla="*/ 793 w 864"/>
                    <a:gd name="T9" fmla="*/ 1049 h 1191"/>
                    <a:gd name="T10" fmla="*/ 793 w 864"/>
                    <a:gd name="T11" fmla="*/ 1038 h 1191"/>
                    <a:gd name="T12" fmla="*/ 793 w 864"/>
                    <a:gd name="T13" fmla="*/ 948 h 1191"/>
                    <a:gd name="T14" fmla="*/ 317 w 864"/>
                    <a:gd name="T15" fmla="*/ 672 h 1191"/>
                    <a:gd name="T16" fmla="*/ 243 w 864"/>
                    <a:gd name="T17" fmla="*/ 397 h 1191"/>
                    <a:gd name="T18" fmla="*/ 317 w 864"/>
                    <a:gd name="T19" fmla="*/ 122 h 1191"/>
                    <a:gd name="T20" fmla="*/ 231 w 864"/>
                    <a:gd name="T21" fmla="*/ 73 h 1191"/>
                    <a:gd name="T22" fmla="*/ 228 w 864"/>
                    <a:gd name="T23" fmla="*/ 75 h 1191"/>
                    <a:gd name="T24" fmla="*/ 221 w 864"/>
                    <a:gd name="T25" fmla="*/ 92 h 1191"/>
                    <a:gd name="T26" fmla="*/ 221 w 864"/>
                    <a:gd name="T27" fmla="*/ 92 h 1191"/>
                    <a:gd name="T28" fmla="*/ 218 w 864"/>
                    <a:gd name="T29" fmla="*/ 113 h 1191"/>
                    <a:gd name="T30" fmla="*/ 177 w 864"/>
                    <a:gd name="T31" fmla="*/ 123 h 1191"/>
                    <a:gd name="T32" fmla="*/ 166 w 864"/>
                    <a:gd name="T33" fmla="*/ 82 h 1191"/>
                    <a:gd name="T34" fmla="*/ 182 w 864"/>
                    <a:gd name="T35" fmla="*/ 69 h 1191"/>
                    <a:gd name="T36" fmla="*/ 194 w 864"/>
                    <a:gd name="T37" fmla="*/ 55 h 1191"/>
                    <a:gd name="T38" fmla="*/ 194 w 864"/>
                    <a:gd name="T39" fmla="*/ 51 h 1191"/>
                    <a:gd name="T40" fmla="*/ 106 w 864"/>
                    <a:gd name="T41" fmla="*/ 0 h 1191"/>
                    <a:gd name="T42" fmla="*/ 0 w 864"/>
                    <a:gd name="T43" fmla="*/ 397 h 1191"/>
                    <a:gd name="T44" fmla="*/ 106 w 864"/>
                    <a:gd name="T45" fmla="*/ 794 h 1191"/>
                    <a:gd name="T46" fmla="*/ 793 w 864"/>
                    <a:gd name="T47" fmla="*/ 1191 h 1191"/>
                    <a:gd name="T48" fmla="*/ 793 w 864"/>
                    <a:gd name="T49" fmla="*/ 1099 h 1191"/>
                    <a:gd name="T50" fmla="*/ 793 w 864"/>
                    <a:gd name="T51" fmla="*/ 1092 h 1191"/>
                    <a:gd name="T52" fmla="*/ 797 w 864"/>
                    <a:gd name="T53" fmla="*/ 1090 h 1191"/>
                    <a:gd name="T54" fmla="*/ 815 w 864"/>
                    <a:gd name="T55" fmla="*/ 1093 h 1191"/>
                    <a:gd name="T56" fmla="*/ 835 w 864"/>
                    <a:gd name="T57" fmla="*/ 1101 h 1191"/>
                    <a:gd name="T58" fmla="*/ 864 w 864"/>
                    <a:gd name="T59" fmla="*/ 1070 h 1191"/>
                    <a:gd name="T60" fmla="*/ 835 w 864"/>
                    <a:gd name="T61" fmla="*/ 1040 h 119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864"/>
                    <a:gd name="T94" fmla="*/ 0 h 1191"/>
                    <a:gd name="T95" fmla="*/ 864 w 864"/>
                    <a:gd name="T96" fmla="*/ 1191 h 119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864" h="1191">
                      <a:moveTo>
                        <a:pt x="835" y="1040"/>
                      </a:moveTo>
                      <a:cubicBezTo>
                        <a:pt x="827" y="1040"/>
                        <a:pt x="820" y="1043"/>
                        <a:pt x="815" y="1047"/>
                      </a:cubicBezTo>
                      <a:cubicBezTo>
                        <a:pt x="815" y="1047"/>
                        <a:pt x="815" y="1047"/>
                        <a:pt x="815" y="1047"/>
                      </a:cubicBezTo>
                      <a:cubicBezTo>
                        <a:pt x="811" y="1052"/>
                        <a:pt x="803" y="1054"/>
                        <a:pt x="797" y="1051"/>
                      </a:cubicBezTo>
                      <a:cubicBezTo>
                        <a:pt x="796" y="1050"/>
                        <a:pt x="795" y="1049"/>
                        <a:pt x="793" y="1049"/>
                      </a:cubicBezTo>
                      <a:cubicBezTo>
                        <a:pt x="793" y="1038"/>
                        <a:pt x="793" y="1038"/>
                        <a:pt x="793" y="1038"/>
                      </a:cubicBezTo>
                      <a:cubicBezTo>
                        <a:pt x="793" y="948"/>
                        <a:pt x="793" y="948"/>
                        <a:pt x="793" y="948"/>
                      </a:cubicBezTo>
                      <a:cubicBezTo>
                        <a:pt x="590" y="948"/>
                        <a:pt x="412" y="837"/>
                        <a:pt x="317" y="672"/>
                      </a:cubicBezTo>
                      <a:cubicBezTo>
                        <a:pt x="270" y="592"/>
                        <a:pt x="243" y="498"/>
                        <a:pt x="243" y="397"/>
                      </a:cubicBezTo>
                      <a:cubicBezTo>
                        <a:pt x="243" y="297"/>
                        <a:pt x="270" y="203"/>
                        <a:pt x="317" y="122"/>
                      </a:cubicBezTo>
                      <a:cubicBezTo>
                        <a:pt x="231" y="73"/>
                        <a:pt x="231" y="73"/>
                        <a:pt x="231" y="73"/>
                      </a:cubicBezTo>
                      <a:cubicBezTo>
                        <a:pt x="230" y="73"/>
                        <a:pt x="229" y="74"/>
                        <a:pt x="228" y="75"/>
                      </a:cubicBezTo>
                      <a:cubicBezTo>
                        <a:pt x="222" y="79"/>
                        <a:pt x="219" y="86"/>
                        <a:pt x="221" y="92"/>
                      </a:cubicBezTo>
                      <a:cubicBezTo>
                        <a:pt x="221" y="92"/>
                        <a:pt x="221" y="92"/>
                        <a:pt x="221" y="92"/>
                      </a:cubicBezTo>
                      <a:cubicBezTo>
                        <a:pt x="223" y="99"/>
                        <a:pt x="222" y="106"/>
                        <a:pt x="218" y="113"/>
                      </a:cubicBezTo>
                      <a:cubicBezTo>
                        <a:pt x="210" y="127"/>
                        <a:pt x="192" y="131"/>
                        <a:pt x="177" y="123"/>
                      </a:cubicBezTo>
                      <a:cubicBezTo>
                        <a:pt x="163" y="115"/>
                        <a:pt x="158" y="96"/>
                        <a:pt x="166" y="82"/>
                      </a:cubicBezTo>
                      <a:cubicBezTo>
                        <a:pt x="169" y="76"/>
                        <a:pt x="175" y="71"/>
                        <a:pt x="182" y="69"/>
                      </a:cubicBezTo>
                      <a:cubicBezTo>
                        <a:pt x="188" y="68"/>
                        <a:pt x="193" y="62"/>
                        <a:pt x="194" y="55"/>
                      </a:cubicBezTo>
                      <a:cubicBezTo>
                        <a:pt x="194" y="54"/>
                        <a:pt x="194" y="52"/>
                        <a:pt x="194" y="51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38" y="117"/>
                        <a:pt x="0" y="253"/>
                        <a:pt x="0" y="397"/>
                      </a:cubicBezTo>
                      <a:cubicBezTo>
                        <a:pt x="0" y="542"/>
                        <a:pt x="38" y="677"/>
                        <a:pt x="106" y="794"/>
                      </a:cubicBezTo>
                      <a:cubicBezTo>
                        <a:pt x="243" y="1031"/>
                        <a:pt x="500" y="1191"/>
                        <a:pt x="793" y="1191"/>
                      </a:cubicBezTo>
                      <a:cubicBezTo>
                        <a:pt x="793" y="1099"/>
                        <a:pt x="793" y="1099"/>
                        <a:pt x="793" y="1099"/>
                      </a:cubicBezTo>
                      <a:cubicBezTo>
                        <a:pt x="793" y="1092"/>
                        <a:pt x="793" y="1092"/>
                        <a:pt x="793" y="1092"/>
                      </a:cubicBezTo>
                      <a:cubicBezTo>
                        <a:pt x="795" y="1091"/>
                        <a:pt x="796" y="1090"/>
                        <a:pt x="797" y="1090"/>
                      </a:cubicBezTo>
                      <a:cubicBezTo>
                        <a:pt x="803" y="1087"/>
                        <a:pt x="811" y="1088"/>
                        <a:pt x="815" y="1093"/>
                      </a:cubicBezTo>
                      <a:cubicBezTo>
                        <a:pt x="820" y="1098"/>
                        <a:pt x="827" y="1101"/>
                        <a:pt x="835" y="1101"/>
                      </a:cubicBezTo>
                      <a:cubicBezTo>
                        <a:pt x="851" y="1101"/>
                        <a:pt x="864" y="1087"/>
                        <a:pt x="864" y="1070"/>
                      </a:cubicBezTo>
                      <a:cubicBezTo>
                        <a:pt x="864" y="1054"/>
                        <a:pt x="851" y="1040"/>
                        <a:pt x="835" y="1040"/>
                      </a:cubicBezTo>
                      <a:close/>
                    </a:path>
                  </a:pathLst>
                </a:custGeom>
                <a:solidFill>
                  <a:srgbClr val="A90404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6" name="Freeform 13"/>
                <p:cNvSpPr>
                  <a:spLocks/>
                </p:cNvSpPr>
                <p:nvPr/>
              </p:nvSpPr>
              <p:spPr bwMode="gray">
                <a:xfrm>
                  <a:off x="1862" y="1035"/>
                  <a:ext cx="2010" cy="768"/>
                </a:xfrm>
                <a:custGeom>
                  <a:avLst/>
                  <a:gdLst>
                    <a:gd name="T0" fmla="*/ 1164 w 1375"/>
                    <a:gd name="T1" fmla="*/ 518 h 527"/>
                    <a:gd name="T2" fmla="*/ 1252 w 1375"/>
                    <a:gd name="T3" fmla="*/ 467 h 527"/>
                    <a:gd name="T4" fmla="*/ 1252 w 1375"/>
                    <a:gd name="T5" fmla="*/ 463 h 527"/>
                    <a:gd name="T6" fmla="*/ 1240 w 1375"/>
                    <a:gd name="T7" fmla="*/ 449 h 527"/>
                    <a:gd name="T8" fmla="*/ 1240 w 1375"/>
                    <a:gd name="T9" fmla="*/ 449 h 527"/>
                    <a:gd name="T10" fmla="*/ 1224 w 1375"/>
                    <a:gd name="T11" fmla="*/ 436 h 527"/>
                    <a:gd name="T12" fmla="*/ 1235 w 1375"/>
                    <a:gd name="T13" fmla="*/ 395 h 527"/>
                    <a:gd name="T14" fmla="*/ 1276 w 1375"/>
                    <a:gd name="T15" fmla="*/ 406 h 527"/>
                    <a:gd name="T16" fmla="*/ 1279 w 1375"/>
                    <a:gd name="T17" fmla="*/ 427 h 527"/>
                    <a:gd name="T18" fmla="*/ 1285 w 1375"/>
                    <a:gd name="T19" fmla="*/ 444 h 527"/>
                    <a:gd name="T20" fmla="*/ 1289 w 1375"/>
                    <a:gd name="T21" fmla="*/ 446 h 527"/>
                    <a:gd name="T22" fmla="*/ 1375 w 1375"/>
                    <a:gd name="T23" fmla="*/ 396 h 527"/>
                    <a:gd name="T24" fmla="*/ 687 w 1375"/>
                    <a:gd name="T25" fmla="*/ 0 h 527"/>
                    <a:gd name="T26" fmla="*/ 0 w 1375"/>
                    <a:gd name="T27" fmla="*/ 396 h 527"/>
                    <a:gd name="T28" fmla="*/ 88 w 1375"/>
                    <a:gd name="T29" fmla="*/ 447 h 527"/>
                    <a:gd name="T30" fmla="*/ 88 w 1375"/>
                    <a:gd name="T31" fmla="*/ 451 h 527"/>
                    <a:gd name="T32" fmla="*/ 76 w 1375"/>
                    <a:gd name="T33" fmla="*/ 465 h 527"/>
                    <a:gd name="T34" fmla="*/ 60 w 1375"/>
                    <a:gd name="T35" fmla="*/ 478 h 527"/>
                    <a:gd name="T36" fmla="*/ 71 w 1375"/>
                    <a:gd name="T37" fmla="*/ 519 h 527"/>
                    <a:gd name="T38" fmla="*/ 112 w 1375"/>
                    <a:gd name="T39" fmla="*/ 509 h 527"/>
                    <a:gd name="T40" fmla="*/ 115 w 1375"/>
                    <a:gd name="T41" fmla="*/ 488 h 527"/>
                    <a:gd name="T42" fmla="*/ 115 w 1375"/>
                    <a:gd name="T43" fmla="*/ 488 h 527"/>
                    <a:gd name="T44" fmla="*/ 122 w 1375"/>
                    <a:gd name="T45" fmla="*/ 471 h 527"/>
                    <a:gd name="T46" fmla="*/ 125 w 1375"/>
                    <a:gd name="T47" fmla="*/ 469 h 527"/>
                    <a:gd name="T48" fmla="*/ 211 w 1375"/>
                    <a:gd name="T49" fmla="*/ 518 h 527"/>
                    <a:gd name="T50" fmla="*/ 687 w 1375"/>
                    <a:gd name="T51" fmla="*/ 243 h 527"/>
                    <a:gd name="T52" fmla="*/ 1164 w 1375"/>
                    <a:gd name="T53" fmla="*/ 518 h 52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375"/>
                    <a:gd name="T82" fmla="*/ 0 h 527"/>
                    <a:gd name="T83" fmla="*/ 1375 w 1375"/>
                    <a:gd name="T84" fmla="*/ 527 h 52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375" h="527">
                      <a:moveTo>
                        <a:pt x="1164" y="518"/>
                      </a:moveTo>
                      <a:cubicBezTo>
                        <a:pt x="1252" y="467"/>
                        <a:pt x="1252" y="467"/>
                        <a:pt x="1252" y="467"/>
                      </a:cubicBezTo>
                      <a:cubicBezTo>
                        <a:pt x="1252" y="466"/>
                        <a:pt x="1252" y="465"/>
                        <a:pt x="1252" y="463"/>
                      </a:cubicBezTo>
                      <a:cubicBezTo>
                        <a:pt x="1251" y="456"/>
                        <a:pt x="1246" y="450"/>
                        <a:pt x="1240" y="449"/>
                      </a:cubicBezTo>
                      <a:cubicBezTo>
                        <a:pt x="1240" y="449"/>
                        <a:pt x="1240" y="449"/>
                        <a:pt x="1240" y="449"/>
                      </a:cubicBezTo>
                      <a:cubicBezTo>
                        <a:pt x="1233" y="447"/>
                        <a:pt x="1227" y="443"/>
                        <a:pt x="1224" y="436"/>
                      </a:cubicBezTo>
                      <a:cubicBezTo>
                        <a:pt x="1216" y="422"/>
                        <a:pt x="1221" y="404"/>
                        <a:pt x="1235" y="395"/>
                      </a:cubicBezTo>
                      <a:cubicBezTo>
                        <a:pt x="1250" y="387"/>
                        <a:pt x="1268" y="392"/>
                        <a:pt x="1276" y="406"/>
                      </a:cubicBezTo>
                      <a:cubicBezTo>
                        <a:pt x="1280" y="412"/>
                        <a:pt x="1281" y="420"/>
                        <a:pt x="1279" y="427"/>
                      </a:cubicBezTo>
                      <a:cubicBezTo>
                        <a:pt x="1277" y="432"/>
                        <a:pt x="1280" y="440"/>
                        <a:pt x="1285" y="444"/>
                      </a:cubicBezTo>
                      <a:cubicBezTo>
                        <a:pt x="1287" y="445"/>
                        <a:pt x="1288" y="445"/>
                        <a:pt x="1289" y="446"/>
                      </a:cubicBezTo>
                      <a:cubicBezTo>
                        <a:pt x="1375" y="396"/>
                        <a:pt x="1375" y="396"/>
                        <a:pt x="1375" y="396"/>
                      </a:cubicBezTo>
                      <a:cubicBezTo>
                        <a:pt x="1238" y="159"/>
                        <a:pt x="981" y="0"/>
                        <a:pt x="687" y="0"/>
                      </a:cubicBezTo>
                      <a:cubicBezTo>
                        <a:pt x="394" y="0"/>
                        <a:pt x="137" y="159"/>
                        <a:pt x="0" y="396"/>
                      </a:cubicBezTo>
                      <a:cubicBezTo>
                        <a:pt x="88" y="447"/>
                        <a:pt x="88" y="447"/>
                        <a:pt x="88" y="447"/>
                      </a:cubicBezTo>
                      <a:cubicBezTo>
                        <a:pt x="88" y="448"/>
                        <a:pt x="88" y="450"/>
                        <a:pt x="88" y="451"/>
                      </a:cubicBezTo>
                      <a:cubicBezTo>
                        <a:pt x="87" y="458"/>
                        <a:pt x="82" y="464"/>
                        <a:pt x="76" y="465"/>
                      </a:cubicBezTo>
                      <a:cubicBezTo>
                        <a:pt x="69" y="467"/>
                        <a:pt x="63" y="472"/>
                        <a:pt x="60" y="478"/>
                      </a:cubicBezTo>
                      <a:cubicBezTo>
                        <a:pt x="52" y="492"/>
                        <a:pt x="57" y="511"/>
                        <a:pt x="71" y="519"/>
                      </a:cubicBezTo>
                      <a:cubicBezTo>
                        <a:pt x="86" y="527"/>
                        <a:pt x="104" y="523"/>
                        <a:pt x="112" y="509"/>
                      </a:cubicBezTo>
                      <a:cubicBezTo>
                        <a:pt x="116" y="502"/>
                        <a:pt x="117" y="495"/>
                        <a:pt x="115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3" y="482"/>
                        <a:pt x="116" y="475"/>
                        <a:pt x="122" y="471"/>
                      </a:cubicBezTo>
                      <a:cubicBezTo>
                        <a:pt x="123" y="470"/>
                        <a:pt x="124" y="469"/>
                        <a:pt x="125" y="469"/>
                      </a:cubicBezTo>
                      <a:cubicBezTo>
                        <a:pt x="211" y="518"/>
                        <a:pt x="211" y="518"/>
                        <a:pt x="211" y="518"/>
                      </a:cubicBezTo>
                      <a:cubicBezTo>
                        <a:pt x="306" y="354"/>
                        <a:pt x="484" y="243"/>
                        <a:pt x="687" y="243"/>
                      </a:cubicBezTo>
                      <a:cubicBezTo>
                        <a:pt x="891" y="243"/>
                        <a:pt x="1069" y="354"/>
                        <a:pt x="1164" y="518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7200000">
                <a:off x="2059" y="1386"/>
                <a:ext cx="1616" cy="1614"/>
                <a:chOff x="2060" y="1387"/>
                <a:chExt cx="1616" cy="1614"/>
              </a:xfrm>
            </p:grpSpPr>
            <p:sp>
              <p:nvSpPr>
                <p:cNvPr id="25621" name="Freeform 15"/>
                <p:cNvSpPr>
                  <a:spLocks/>
                </p:cNvSpPr>
                <p:nvPr/>
              </p:nvSpPr>
              <p:spPr bwMode="gray">
                <a:xfrm>
                  <a:off x="2060" y="1387"/>
                  <a:ext cx="808" cy="1225"/>
                </a:xfrm>
                <a:custGeom>
                  <a:avLst/>
                  <a:gdLst>
                    <a:gd name="T0" fmla="*/ 550 w 550"/>
                    <a:gd name="T1" fmla="*/ 132 h 836"/>
                    <a:gd name="T2" fmla="*/ 547 w 550"/>
                    <a:gd name="T3" fmla="*/ 130 h 836"/>
                    <a:gd name="T4" fmla="*/ 529 w 550"/>
                    <a:gd name="T5" fmla="*/ 133 h 836"/>
                    <a:gd name="T6" fmla="*/ 529 w 550"/>
                    <a:gd name="T7" fmla="*/ 133 h 836"/>
                    <a:gd name="T8" fmla="*/ 509 w 550"/>
                    <a:gd name="T9" fmla="*/ 141 h 836"/>
                    <a:gd name="T10" fmla="*/ 480 w 550"/>
                    <a:gd name="T11" fmla="*/ 111 h 836"/>
                    <a:gd name="T12" fmla="*/ 509 w 550"/>
                    <a:gd name="T13" fmla="*/ 80 h 836"/>
                    <a:gd name="T14" fmla="*/ 529 w 550"/>
                    <a:gd name="T15" fmla="*/ 88 h 836"/>
                    <a:gd name="T16" fmla="*/ 547 w 550"/>
                    <a:gd name="T17" fmla="*/ 91 h 836"/>
                    <a:gd name="T18" fmla="*/ 550 w 550"/>
                    <a:gd name="T19" fmla="*/ 89 h 836"/>
                    <a:gd name="T20" fmla="*/ 550 w 550"/>
                    <a:gd name="T21" fmla="*/ 82 h 836"/>
                    <a:gd name="T22" fmla="*/ 550 w 550"/>
                    <a:gd name="T23" fmla="*/ 0 h 836"/>
                    <a:gd name="T24" fmla="*/ 0 w 550"/>
                    <a:gd name="T25" fmla="*/ 550 h 836"/>
                    <a:gd name="T26" fmla="*/ 74 w 550"/>
                    <a:gd name="T27" fmla="*/ 825 h 836"/>
                    <a:gd name="T28" fmla="*/ 153 w 550"/>
                    <a:gd name="T29" fmla="*/ 780 h 836"/>
                    <a:gd name="T30" fmla="*/ 158 w 550"/>
                    <a:gd name="T31" fmla="*/ 796 h 836"/>
                    <a:gd name="T32" fmla="*/ 161 w 550"/>
                    <a:gd name="T33" fmla="*/ 817 h 836"/>
                    <a:gd name="T34" fmla="*/ 202 w 550"/>
                    <a:gd name="T35" fmla="*/ 827 h 836"/>
                    <a:gd name="T36" fmla="*/ 214 w 550"/>
                    <a:gd name="T37" fmla="*/ 786 h 836"/>
                    <a:gd name="T38" fmla="*/ 198 w 550"/>
                    <a:gd name="T39" fmla="*/ 773 h 836"/>
                    <a:gd name="T40" fmla="*/ 198 w 550"/>
                    <a:gd name="T41" fmla="*/ 773 h 836"/>
                    <a:gd name="T42" fmla="*/ 186 w 550"/>
                    <a:gd name="T43" fmla="*/ 761 h 836"/>
                    <a:gd name="T44" fmla="*/ 266 w 550"/>
                    <a:gd name="T45" fmla="*/ 714 h 836"/>
                    <a:gd name="T46" fmla="*/ 222 w 550"/>
                    <a:gd name="T47" fmla="*/ 550 h 836"/>
                    <a:gd name="T48" fmla="*/ 550 w 550"/>
                    <a:gd name="T49" fmla="*/ 222 h 836"/>
                    <a:gd name="T50" fmla="*/ 550 w 550"/>
                    <a:gd name="T51" fmla="*/ 143 h 836"/>
                    <a:gd name="T52" fmla="*/ 550 w 550"/>
                    <a:gd name="T53" fmla="*/ 132 h 8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0"/>
                    <a:gd name="T82" fmla="*/ 0 h 836"/>
                    <a:gd name="T83" fmla="*/ 550 w 550"/>
                    <a:gd name="T84" fmla="*/ 836 h 8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0" h="836">
                      <a:moveTo>
                        <a:pt x="550" y="132"/>
                      </a:moveTo>
                      <a:cubicBezTo>
                        <a:pt x="549" y="131"/>
                        <a:pt x="548" y="131"/>
                        <a:pt x="547" y="130"/>
                      </a:cubicBezTo>
                      <a:cubicBezTo>
                        <a:pt x="540" y="127"/>
                        <a:pt x="533" y="129"/>
                        <a:pt x="529" y="133"/>
                      </a:cubicBezTo>
                      <a:cubicBezTo>
                        <a:pt x="529" y="133"/>
                        <a:pt x="529" y="133"/>
                        <a:pt x="529" y="133"/>
                      </a:cubicBezTo>
                      <a:cubicBezTo>
                        <a:pt x="523" y="138"/>
                        <a:pt x="517" y="141"/>
                        <a:pt x="509" y="141"/>
                      </a:cubicBezTo>
                      <a:cubicBezTo>
                        <a:pt x="493" y="141"/>
                        <a:pt x="480" y="127"/>
                        <a:pt x="480" y="111"/>
                      </a:cubicBezTo>
                      <a:cubicBezTo>
                        <a:pt x="480" y="94"/>
                        <a:pt x="493" y="80"/>
                        <a:pt x="509" y="80"/>
                      </a:cubicBezTo>
                      <a:cubicBezTo>
                        <a:pt x="517" y="80"/>
                        <a:pt x="524" y="83"/>
                        <a:pt x="529" y="88"/>
                      </a:cubicBezTo>
                      <a:cubicBezTo>
                        <a:pt x="533" y="93"/>
                        <a:pt x="540" y="94"/>
                        <a:pt x="547" y="91"/>
                      </a:cubicBezTo>
                      <a:cubicBezTo>
                        <a:pt x="548" y="91"/>
                        <a:pt x="549" y="90"/>
                        <a:pt x="550" y="89"/>
                      </a:cubicBezTo>
                      <a:cubicBezTo>
                        <a:pt x="550" y="82"/>
                        <a:pt x="550" y="82"/>
                        <a:pt x="550" y="82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246" y="0"/>
                        <a:pt x="0" y="246"/>
                        <a:pt x="0" y="550"/>
                      </a:cubicBezTo>
                      <a:cubicBezTo>
                        <a:pt x="0" y="651"/>
                        <a:pt x="27" y="745"/>
                        <a:pt x="74" y="825"/>
                      </a:cubicBezTo>
                      <a:cubicBezTo>
                        <a:pt x="153" y="780"/>
                        <a:pt x="153" y="780"/>
                        <a:pt x="153" y="780"/>
                      </a:cubicBezTo>
                      <a:cubicBezTo>
                        <a:pt x="158" y="784"/>
                        <a:pt x="160" y="791"/>
                        <a:pt x="158" y="796"/>
                      </a:cubicBezTo>
                      <a:cubicBezTo>
                        <a:pt x="157" y="803"/>
                        <a:pt x="158" y="810"/>
                        <a:pt x="161" y="817"/>
                      </a:cubicBezTo>
                      <a:cubicBezTo>
                        <a:pt x="170" y="831"/>
                        <a:pt x="188" y="836"/>
                        <a:pt x="202" y="827"/>
                      </a:cubicBezTo>
                      <a:cubicBezTo>
                        <a:pt x="217" y="819"/>
                        <a:pt x="222" y="801"/>
                        <a:pt x="214" y="786"/>
                      </a:cubicBezTo>
                      <a:cubicBezTo>
                        <a:pt x="210" y="780"/>
                        <a:pt x="204" y="776"/>
                        <a:pt x="198" y="773"/>
                      </a:cubicBezTo>
                      <a:cubicBezTo>
                        <a:pt x="198" y="773"/>
                        <a:pt x="198" y="773"/>
                        <a:pt x="198" y="773"/>
                      </a:cubicBezTo>
                      <a:cubicBezTo>
                        <a:pt x="192" y="772"/>
                        <a:pt x="187" y="767"/>
                        <a:pt x="186" y="761"/>
                      </a:cubicBezTo>
                      <a:cubicBezTo>
                        <a:pt x="266" y="714"/>
                        <a:pt x="266" y="714"/>
                        <a:pt x="266" y="714"/>
                      </a:cubicBezTo>
                      <a:cubicBezTo>
                        <a:pt x="238" y="666"/>
                        <a:pt x="222" y="610"/>
                        <a:pt x="222" y="550"/>
                      </a:cubicBezTo>
                      <a:cubicBezTo>
                        <a:pt x="222" y="369"/>
                        <a:pt x="369" y="222"/>
                        <a:pt x="550" y="222"/>
                      </a:cubicBezTo>
                      <a:cubicBezTo>
                        <a:pt x="550" y="143"/>
                        <a:pt x="550" y="143"/>
                        <a:pt x="550" y="143"/>
                      </a:cubicBezTo>
                      <a:lnTo>
                        <a:pt x="550" y="132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2" name="Freeform 16"/>
                <p:cNvSpPr>
                  <a:spLocks/>
                </p:cNvSpPr>
                <p:nvPr/>
              </p:nvSpPr>
              <p:spPr bwMode="gray">
                <a:xfrm>
                  <a:off x="2764" y="1387"/>
                  <a:ext cx="912" cy="1210"/>
                </a:xfrm>
                <a:custGeom>
                  <a:avLst/>
                  <a:gdLst>
                    <a:gd name="T0" fmla="*/ 70 w 621"/>
                    <a:gd name="T1" fmla="*/ 0 h 826"/>
                    <a:gd name="T2" fmla="*/ 70 w 621"/>
                    <a:gd name="T3" fmla="*/ 82 h 826"/>
                    <a:gd name="T4" fmla="*/ 70 w 621"/>
                    <a:gd name="T5" fmla="*/ 89 h 826"/>
                    <a:gd name="T6" fmla="*/ 67 w 621"/>
                    <a:gd name="T7" fmla="*/ 91 h 826"/>
                    <a:gd name="T8" fmla="*/ 49 w 621"/>
                    <a:gd name="T9" fmla="*/ 88 h 826"/>
                    <a:gd name="T10" fmla="*/ 29 w 621"/>
                    <a:gd name="T11" fmla="*/ 80 h 826"/>
                    <a:gd name="T12" fmla="*/ 0 w 621"/>
                    <a:gd name="T13" fmla="*/ 111 h 826"/>
                    <a:gd name="T14" fmla="*/ 29 w 621"/>
                    <a:gd name="T15" fmla="*/ 141 h 826"/>
                    <a:gd name="T16" fmla="*/ 49 w 621"/>
                    <a:gd name="T17" fmla="*/ 133 h 826"/>
                    <a:gd name="T18" fmla="*/ 49 w 621"/>
                    <a:gd name="T19" fmla="*/ 133 h 826"/>
                    <a:gd name="T20" fmla="*/ 67 w 621"/>
                    <a:gd name="T21" fmla="*/ 130 h 826"/>
                    <a:gd name="T22" fmla="*/ 70 w 621"/>
                    <a:gd name="T23" fmla="*/ 132 h 826"/>
                    <a:gd name="T24" fmla="*/ 70 w 621"/>
                    <a:gd name="T25" fmla="*/ 143 h 826"/>
                    <a:gd name="T26" fmla="*/ 70 w 621"/>
                    <a:gd name="T27" fmla="*/ 222 h 826"/>
                    <a:gd name="T28" fmla="*/ 70 w 621"/>
                    <a:gd name="T29" fmla="*/ 222 h 826"/>
                    <a:gd name="T30" fmla="*/ 398 w 621"/>
                    <a:gd name="T31" fmla="*/ 550 h 826"/>
                    <a:gd name="T32" fmla="*/ 354 w 621"/>
                    <a:gd name="T33" fmla="*/ 714 h 826"/>
                    <a:gd name="T34" fmla="*/ 433 w 621"/>
                    <a:gd name="T35" fmla="*/ 759 h 826"/>
                    <a:gd name="T36" fmla="*/ 436 w 621"/>
                    <a:gd name="T37" fmla="*/ 758 h 826"/>
                    <a:gd name="T38" fmla="*/ 443 w 621"/>
                    <a:gd name="T39" fmla="*/ 740 h 826"/>
                    <a:gd name="T40" fmla="*/ 443 w 621"/>
                    <a:gd name="T41" fmla="*/ 740 h 826"/>
                    <a:gd name="T42" fmla="*/ 446 w 621"/>
                    <a:gd name="T43" fmla="*/ 720 h 826"/>
                    <a:gd name="T44" fmla="*/ 487 w 621"/>
                    <a:gd name="T45" fmla="*/ 709 h 826"/>
                    <a:gd name="T46" fmla="*/ 498 w 621"/>
                    <a:gd name="T47" fmla="*/ 750 h 826"/>
                    <a:gd name="T48" fmla="*/ 482 w 621"/>
                    <a:gd name="T49" fmla="*/ 763 h 826"/>
                    <a:gd name="T50" fmla="*/ 470 w 621"/>
                    <a:gd name="T51" fmla="*/ 777 h 826"/>
                    <a:gd name="T52" fmla="*/ 470 w 621"/>
                    <a:gd name="T53" fmla="*/ 781 h 826"/>
                    <a:gd name="T54" fmla="*/ 547 w 621"/>
                    <a:gd name="T55" fmla="*/ 826 h 826"/>
                    <a:gd name="T56" fmla="*/ 621 w 621"/>
                    <a:gd name="T57" fmla="*/ 550 h 826"/>
                    <a:gd name="T58" fmla="*/ 70 w 621"/>
                    <a:gd name="T59" fmla="*/ 0 h 82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21"/>
                    <a:gd name="T91" fmla="*/ 0 h 826"/>
                    <a:gd name="T92" fmla="*/ 621 w 621"/>
                    <a:gd name="T93" fmla="*/ 826 h 82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21" h="826">
                      <a:moveTo>
                        <a:pt x="70" y="0"/>
                      </a:moveTo>
                      <a:cubicBezTo>
                        <a:pt x="70" y="82"/>
                        <a:pt x="70" y="82"/>
                        <a:pt x="70" y="82"/>
                      </a:cubicBezTo>
                      <a:cubicBezTo>
                        <a:pt x="70" y="89"/>
                        <a:pt x="70" y="89"/>
                        <a:pt x="70" y="89"/>
                      </a:cubicBezTo>
                      <a:cubicBezTo>
                        <a:pt x="69" y="90"/>
                        <a:pt x="68" y="91"/>
                        <a:pt x="67" y="91"/>
                      </a:cubicBezTo>
                      <a:cubicBezTo>
                        <a:pt x="60" y="94"/>
                        <a:pt x="53" y="93"/>
                        <a:pt x="49" y="88"/>
                      </a:cubicBezTo>
                      <a:cubicBezTo>
                        <a:pt x="44" y="83"/>
                        <a:pt x="37" y="80"/>
                        <a:pt x="29" y="80"/>
                      </a:cubicBezTo>
                      <a:cubicBezTo>
                        <a:pt x="13" y="80"/>
                        <a:pt x="0" y="94"/>
                        <a:pt x="0" y="111"/>
                      </a:cubicBezTo>
                      <a:cubicBezTo>
                        <a:pt x="0" y="127"/>
                        <a:pt x="13" y="141"/>
                        <a:pt x="29" y="141"/>
                      </a:cubicBezTo>
                      <a:cubicBezTo>
                        <a:pt x="37" y="141"/>
                        <a:pt x="43" y="138"/>
                        <a:pt x="49" y="133"/>
                      </a:cubicBezTo>
                      <a:cubicBezTo>
                        <a:pt x="49" y="133"/>
                        <a:pt x="49" y="133"/>
                        <a:pt x="49" y="133"/>
                      </a:cubicBezTo>
                      <a:cubicBezTo>
                        <a:pt x="53" y="129"/>
                        <a:pt x="60" y="127"/>
                        <a:pt x="67" y="130"/>
                      </a:cubicBezTo>
                      <a:cubicBezTo>
                        <a:pt x="68" y="131"/>
                        <a:pt x="69" y="131"/>
                        <a:pt x="70" y="132"/>
                      </a:cubicBezTo>
                      <a:cubicBezTo>
                        <a:pt x="70" y="143"/>
                        <a:pt x="70" y="143"/>
                        <a:pt x="70" y="143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252" y="222"/>
                        <a:pt x="398" y="369"/>
                        <a:pt x="398" y="550"/>
                      </a:cubicBezTo>
                      <a:cubicBezTo>
                        <a:pt x="398" y="610"/>
                        <a:pt x="382" y="666"/>
                        <a:pt x="354" y="714"/>
                      </a:cubicBezTo>
                      <a:cubicBezTo>
                        <a:pt x="433" y="759"/>
                        <a:pt x="433" y="759"/>
                        <a:pt x="433" y="759"/>
                      </a:cubicBezTo>
                      <a:cubicBezTo>
                        <a:pt x="434" y="759"/>
                        <a:pt x="435" y="758"/>
                        <a:pt x="436" y="758"/>
                      </a:cubicBezTo>
                      <a:cubicBezTo>
                        <a:pt x="442" y="753"/>
                        <a:pt x="445" y="746"/>
                        <a:pt x="443" y="740"/>
                      </a:cubicBezTo>
                      <a:cubicBezTo>
                        <a:pt x="443" y="740"/>
                        <a:pt x="443" y="740"/>
                        <a:pt x="443" y="740"/>
                      </a:cubicBezTo>
                      <a:cubicBezTo>
                        <a:pt x="441" y="733"/>
                        <a:pt x="442" y="726"/>
                        <a:pt x="446" y="720"/>
                      </a:cubicBezTo>
                      <a:cubicBezTo>
                        <a:pt x="454" y="705"/>
                        <a:pt x="472" y="701"/>
                        <a:pt x="487" y="709"/>
                      </a:cubicBezTo>
                      <a:cubicBezTo>
                        <a:pt x="501" y="717"/>
                        <a:pt x="506" y="736"/>
                        <a:pt x="498" y="750"/>
                      </a:cubicBezTo>
                      <a:cubicBezTo>
                        <a:pt x="494" y="756"/>
                        <a:pt x="489" y="761"/>
                        <a:pt x="482" y="763"/>
                      </a:cubicBezTo>
                      <a:cubicBezTo>
                        <a:pt x="476" y="764"/>
                        <a:pt x="471" y="770"/>
                        <a:pt x="470" y="777"/>
                      </a:cubicBezTo>
                      <a:cubicBezTo>
                        <a:pt x="470" y="778"/>
                        <a:pt x="470" y="780"/>
                        <a:pt x="470" y="781"/>
                      </a:cubicBezTo>
                      <a:cubicBezTo>
                        <a:pt x="547" y="826"/>
                        <a:pt x="547" y="826"/>
                        <a:pt x="547" y="826"/>
                      </a:cubicBezTo>
                      <a:cubicBezTo>
                        <a:pt x="594" y="745"/>
                        <a:pt x="621" y="651"/>
                        <a:pt x="621" y="550"/>
                      </a:cubicBezTo>
                      <a:cubicBezTo>
                        <a:pt x="621" y="246"/>
                        <a:pt x="374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3" name="Freeform 17"/>
                <p:cNvSpPr>
                  <a:spLocks/>
                </p:cNvSpPr>
                <p:nvPr/>
              </p:nvSpPr>
              <p:spPr bwMode="gray">
                <a:xfrm>
                  <a:off x="2169" y="2414"/>
                  <a:ext cx="1397" cy="587"/>
                </a:xfrm>
                <a:custGeom>
                  <a:avLst/>
                  <a:gdLst>
                    <a:gd name="T0" fmla="*/ 876 w 953"/>
                    <a:gd name="T1" fmla="*/ 80 h 400"/>
                    <a:gd name="T2" fmla="*/ 876 w 953"/>
                    <a:gd name="T3" fmla="*/ 76 h 400"/>
                    <a:gd name="T4" fmla="*/ 888 w 953"/>
                    <a:gd name="T5" fmla="*/ 62 h 400"/>
                    <a:gd name="T6" fmla="*/ 904 w 953"/>
                    <a:gd name="T7" fmla="*/ 49 h 400"/>
                    <a:gd name="T8" fmla="*/ 893 w 953"/>
                    <a:gd name="T9" fmla="*/ 8 h 400"/>
                    <a:gd name="T10" fmla="*/ 852 w 953"/>
                    <a:gd name="T11" fmla="*/ 19 h 400"/>
                    <a:gd name="T12" fmla="*/ 849 w 953"/>
                    <a:gd name="T13" fmla="*/ 39 h 400"/>
                    <a:gd name="T14" fmla="*/ 849 w 953"/>
                    <a:gd name="T15" fmla="*/ 39 h 400"/>
                    <a:gd name="T16" fmla="*/ 842 w 953"/>
                    <a:gd name="T17" fmla="*/ 57 h 400"/>
                    <a:gd name="T18" fmla="*/ 839 w 953"/>
                    <a:gd name="T19" fmla="*/ 58 h 400"/>
                    <a:gd name="T20" fmla="*/ 760 w 953"/>
                    <a:gd name="T21" fmla="*/ 13 h 400"/>
                    <a:gd name="T22" fmla="*/ 476 w 953"/>
                    <a:gd name="T23" fmla="*/ 177 h 400"/>
                    <a:gd name="T24" fmla="*/ 192 w 953"/>
                    <a:gd name="T25" fmla="*/ 13 h 400"/>
                    <a:gd name="T26" fmla="*/ 112 w 953"/>
                    <a:gd name="T27" fmla="*/ 60 h 400"/>
                    <a:gd name="T28" fmla="*/ 124 w 953"/>
                    <a:gd name="T29" fmla="*/ 72 h 400"/>
                    <a:gd name="T30" fmla="*/ 124 w 953"/>
                    <a:gd name="T31" fmla="*/ 72 h 400"/>
                    <a:gd name="T32" fmla="*/ 140 w 953"/>
                    <a:gd name="T33" fmla="*/ 85 h 400"/>
                    <a:gd name="T34" fmla="*/ 128 w 953"/>
                    <a:gd name="T35" fmla="*/ 126 h 400"/>
                    <a:gd name="T36" fmla="*/ 87 w 953"/>
                    <a:gd name="T37" fmla="*/ 116 h 400"/>
                    <a:gd name="T38" fmla="*/ 84 w 953"/>
                    <a:gd name="T39" fmla="*/ 95 h 400"/>
                    <a:gd name="T40" fmla="*/ 79 w 953"/>
                    <a:gd name="T41" fmla="*/ 79 h 400"/>
                    <a:gd name="T42" fmla="*/ 0 w 953"/>
                    <a:gd name="T43" fmla="*/ 124 h 400"/>
                    <a:gd name="T44" fmla="*/ 476 w 953"/>
                    <a:gd name="T45" fmla="*/ 400 h 400"/>
                    <a:gd name="T46" fmla="*/ 953 w 953"/>
                    <a:gd name="T47" fmla="*/ 125 h 400"/>
                    <a:gd name="T48" fmla="*/ 876 w 953"/>
                    <a:gd name="T49" fmla="*/ 80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953"/>
                    <a:gd name="T76" fmla="*/ 0 h 400"/>
                    <a:gd name="T77" fmla="*/ 953 w 953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953" h="400">
                      <a:moveTo>
                        <a:pt x="876" y="80"/>
                      </a:moveTo>
                      <a:cubicBezTo>
                        <a:pt x="876" y="79"/>
                        <a:pt x="876" y="77"/>
                        <a:pt x="876" y="76"/>
                      </a:cubicBezTo>
                      <a:cubicBezTo>
                        <a:pt x="877" y="69"/>
                        <a:pt x="882" y="63"/>
                        <a:pt x="888" y="62"/>
                      </a:cubicBezTo>
                      <a:cubicBezTo>
                        <a:pt x="895" y="60"/>
                        <a:pt x="900" y="55"/>
                        <a:pt x="904" y="49"/>
                      </a:cubicBezTo>
                      <a:cubicBezTo>
                        <a:pt x="912" y="35"/>
                        <a:pt x="907" y="16"/>
                        <a:pt x="893" y="8"/>
                      </a:cubicBezTo>
                      <a:cubicBezTo>
                        <a:pt x="878" y="0"/>
                        <a:pt x="860" y="4"/>
                        <a:pt x="852" y="19"/>
                      </a:cubicBezTo>
                      <a:cubicBezTo>
                        <a:pt x="848" y="25"/>
                        <a:pt x="847" y="32"/>
                        <a:pt x="849" y="39"/>
                      </a:cubicBezTo>
                      <a:cubicBezTo>
                        <a:pt x="849" y="39"/>
                        <a:pt x="849" y="39"/>
                        <a:pt x="849" y="39"/>
                      </a:cubicBezTo>
                      <a:cubicBezTo>
                        <a:pt x="851" y="45"/>
                        <a:pt x="848" y="52"/>
                        <a:pt x="842" y="57"/>
                      </a:cubicBezTo>
                      <a:cubicBezTo>
                        <a:pt x="841" y="57"/>
                        <a:pt x="840" y="58"/>
                        <a:pt x="839" y="58"/>
                      </a:cubicBezTo>
                      <a:cubicBezTo>
                        <a:pt x="760" y="13"/>
                        <a:pt x="760" y="13"/>
                        <a:pt x="760" y="13"/>
                      </a:cubicBezTo>
                      <a:cubicBezTo>
                        <a:pt x="704" y="111"/>
                        <a:pt x="598" y="177"/>
                        <a:pt x="476" y="177"/>
                      </a:cubicBezTo>
                      <a:cubicBezTo>
                        <a:pt x="355" y="177"/>
                        <a:pt x="249" y="111"/>
                        <a:pt x="192" y="13"/>
                      </a:cubicBezTo>
                      <a:cubicBezTo>
                        <a:pt x="112" y="60"/>
                        <a:pt x="112" y="60"/>
                        <a:pt x="112" y="60"/>
                      </a:cubicBezTo>
                      <a:cubicBezTo>
                        <a:pt x="113" y="66"/>
                        <a:pt x="118" y="71"/>
                        <a:pt x="124" y="72"/>
                      </a:cubicBezTo>
                      <a:cubicBezTo>
                        <a:pt x="124" y="72"/>
                        <a:pt x="124" y="72"/>
                        <a:pt x="124" y="72"/>
                      </a:cubicBezTo>
                      <a:cubicBezTo>
                        <a:pt x="130" y="75"/>
                        <a:pt x="136" y="79"/>
                        <a:pt x="140" y="85"/>
                      </a:cubicBezTo>
                      <a:cubicBezTo>
                        <a:pt x="148" y="100"/>
                        <a:pt x="143" y="118"/>
                        <a:pt x="128" y="126"/>
                      </a:cubicBezTo>
                      <a:cubicBezTo>
                        <a:pt x="114" y="135"/>
                        <a:pt x="96" y="130"/>
                        <a:pt x="87" y="116"/>
                      </a:cubicBezTo>
                      <a:cubicBezTo>
                        <a:pt x="84" y="109"/>
                        <a:pt x="83" y="102"/>
                        <a:pt x="84" y="95"/>
                      </a:cubicBezTo>
                      <a:cubicBezTo>
                        <a:pt x="86" y="90"/>
                        <a:pt x="84" y="83"/>
                        <a:pt x="79" y="79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95" y="289"/>
                        <a:pt x="273" y="400"/>
                        <a:pt x="476" y="400"/>
                      </a:cubicBezTo>
                      <a:cubicBezTo>
                        <a:pt x="680" y="400"/>
                        <a:pt x="858" y="289"/>
                        <a:pt x="953" y="125"/>
                      </a:cubicBezTo>
                      <a:lnTo>
                        <a:pt x="876" y="8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5618" name="Oval 18"/>
            <p:cNvSpPr>
              <a:spLocks noChangeArrowheads="1"/>
            </p:cNvSpPr>
            <p:nvPr/>
          </p:nvSpPr>
          <p:spPr bwMode="auto">
            <a:xfrm>
              <a:off x="1460" y="1637"/>
              <a:ext cx="345" cy="344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8F8F8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r-TR" sz="3800" noProof="1">
                <a:solidFill>
                  <a:srgbClr val="000000"/>
                </a:solidFill>
              </a:endParaRPr>
            </a:p>
          </p:txBody>
        </p: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YASAL MEVZUAT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606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MEVZUAT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 sonucu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kemik-eklem zararları ve 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anijionörotik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bozukluklar”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olarak, Sosyal Sigortalar Sağlık İşlemleri Tüzüğü’ne ekli listede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belirtilmiştir.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SGK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yıllık istatistiklerinde, titreşimden ileri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gelen;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«meslek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hastalıklarına rastlanılmamaktadır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.»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Titreşimden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oluşan meslek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hastalığının;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«yükümlülük </a:t>
            </a:r>
            <a:r>
              <a:rPr lang="tr-TR" sz="2000" b="1" i="1" dirty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süres</a:t>
            </a:r>
            <a:r>
              <a:rPr lang="tr-TR" sz="2000" i="1" dirty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i </a:t>
            </a:r>
            <a:r>
              <a:rPr lang="tr-TR" sz="2000" b="1" i="1" dirty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2 yıldır</a:t>
            </a:r>
            <a:r>
              <a:rPr lang="tr-TR" sz="2000" b="1" i="1" dirty="0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.»</a:t>
            </a:r>
            <a:endParaRPr lang="tr-TR" sz="2000" b="1" i="1" dirty="0">
              <a:solidFill>
                <a:srgbClr val="6B9B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YASAL MEVZUAT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98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Yönetmeliklerdeki Ortak Yükümlülükler</a:t>
            </a: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latin typeface="Calibri" pitchFamily="34" charset="0"/>
              <a:cs typeface="Calibri" pitchFamily="34" charset="0"/>
            </a:endParaRPr>
          </a:p>
          <a:p>
            <a:pPr marL="914400" lvl="1" indent="-457200" defTabSz="449263">
              <a:buClr>
                <a:srgbClr val="000000"/>
              </a:buClr>
              <a:buSzPct val="100000"/>
              <a:buFont typeface="+mj-lt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tr-TR" sz="2000" i="1" dirty="0">
                <a:latin typeface="Calibri" pitchFamily="34" charset="0"/>
                <a:cs typeface="Calibri" pitchFamily="34" charset="0"/>
              </a:rPr>
              <a:t>Sağlık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Gözetimi,</a:t>
            </a:r>
          </a:p>
          <a:p>
            <a:pPr marL="914400" lvl="1" indent="-457200" defTabSz="449263">
              <a:buClr>
                <a:srgbClr val="000000"/>
              </a:buClr>
              <a:buSzPct val="100000"/>
              <a:buFont typeface="+mj-lt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tr-TR" sz="2000" i="1" dirty="0">
                <a:latin typeface="Calibri" pitchFamily="34" charset="0"/>
                <a:cs typeface="Calibri" pitchFamily="34" charset="0"/>
              </a:rPr>
              <a:t>Çalışanların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Bilgilendirilmesi,</a:t>
            </a:r>
          </a:p>
          <a:p>
            <a:pPr marL="914400" lvl="1" indent="-457200" defTabSz="449263">
              <a:buClr>
                <a:srgbClr val="000000"/>
              </a:buClr>
              <a:buSzPct val="100000"/>
              <a:buFont typeface="+mj-lt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tr-TR" sz="2000" i="1" dirty="0">
                <a:latin typeface="Calibri" pitchFamily="34" charset="0"/>
                <a:cs typeface="Calibri" pitchFamily="34" charset="0"/>
              </a:rPr>
              <a:t>Çalışanların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Eğitimi,</a:t>
            </a:r>
            <a:endParaRPr lang="tr-TR" sz="2000" i="1" dirty="0">
              <a:latin typeface="Calibri" pitchFamily="34" charset="0"/>
              <a:cs typeface="Calibri" pitchFamily="34" charset="0"/>
            </a:endParaRPr>
          </a:p>
          <a:p>
            <a:pPr marL="914400" lvl="1" indent="-457200" defTabSz="449263">
              <a:buClr>
                <a:srgbClr val="000000"/>
              </a:buClr>
              <a:buSzPct val="100000"/>
              <a:buFont typeface="+mj-lt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tr-TR" sz="2000" i="1" dirty="0">
                <a:latin typeface="Calibri" pitchFamily="34" charset="0"/>
                <a:cs typeface="Calibri" pitchFamily="34" charset="0"/>
              </a:rPr>
              <a:t>Risklerin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Değerlendirilmesi,</a:t>
            </a:r>
            <a:endParaRPr lang="tr-TR" sz="2000" i="1" dirty="0">
              <a:latin typeface="Calibri" pitchFamily="34" charset="0"/>
              <a:cs typeface="Calibri" pitchFamily="34" charset="0"/>
            </a:endParaRPr>
          </a:p>
          <a:p>
            <a:pPr marL="914400" lvl="1" indent="-457200" defTabSz="449263">
              <a:buClr>
                <a:srgbClr val="000000"/>
              </a:buClr>
              <a:buSzPct val="100000"/>
              <a:buFont typeface="+mj-lt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Çalışanların 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Görüşlerinin Alınması ve Katılımlarının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Sağlanması,</a:t>
            </a:r>
            <a:endParaRPr lang="tr-TR" sz="2000" i="1" dirty="0">
              <a:latin typeface="Calibri" pitchFamily="34" charset="0"/>
              <a:cs typeface="Calibri" pitchFamily="34" charset="0"/>
            </a:endParaRPr>
          </a:p>
          <a:p>
            <a:pPr algn="ctr" defTabSz="449263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tr-TR" sz="2000" dirty="0" smtClean="0">
              <a:cs typeface="Arial" pitchFamily="34" charset="0"/>
            </a:endParaRPr>
          </a:p>
          <a:p>
            <a:pPr algn="ctr" defTabSz="449263"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tr-TR" sz="2000" dirty="0">
              <a:cs typeface="Arial" pitchFamily="34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tr-TR" sz="2000" dirty="0">
              <a:cs typeface="Arial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166" y="1342"/>
            <a:chExt cx="934" cy="934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66" y="1342"/>
              <a:ext cx="934" cy="934"/>
              <a:chOff x="1710" y="1035"/>
              <a:chExt cx="2316" cy="2316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3600000">
                <a:off x="1710" y="1035"/>
                <a:ext cx="2316" cy="2316"/>
                <a:chOff x="1710" y="1035"/>
                <a:chExt cx="2316" cy="2316"/>
              </a:xfrm>
            </p:grpSpPr>
            <p:sp>
              <p:nvSpPr>
                <p:cNvPr id="25624" name="Freeform 11"/>
                <p:cNvSpPr>
                  <a:spLocks/>
                </p:cNvSpPr>
                <p:nvPr/>
              </p:nvSpPr>
              <p:spPr bwMode="gray">
                <a:xfrm>
                  <a:off x="2866" y="1599"/>
                  <a:ext cx="1160" cy="1752"/>
                </a:xfrm>
                <a:custGeom>
                  <a:avLst/>
                  <a:gdLst>
                    <a:gd name="T0" fmla="*/ 688 w 794"/>
                    <a:gd name="T1" fmla="*/ 9 h 1200"/>
                    <a:gd name="T2" fmla="*/ 602 w 794"/>
                    <a:gd name="T3" fmla="*/ 59 h 1200"/>
                    <a:gd name="T4" fmla="*/ 598 w 794"/>
                    <a:gd name="T5" fmla="*/ 57 h 1200"/>
                    <a:gd name="T6" fmla="*/ 592 w 794"/>
                    <a:gd name="T7" fmla="*/ 40 h 1200"/>
                    <a:gd name="T8" fmla="*/ 589 w 794"/>
                    <a:gd name="T9" fmla="*/ 19 h 1200"/>
                    <a:gd name="T10" fmla="*/ 548 w 794"/>
                    <a:gd name="T11" fmla="*/ 8 h 1200"/>
                    <a:gd name="T12" fmla="*/ 537 w 794"/>
                    <a:gd name="T13" fmla="*/ 49 h 1200"/>
                    <a:gd name="T14" fmla="*/ 553 w 794"/>
                    <a:gd name="T15" fmla="*/ 62 h 1200"/>
                    <a:gd name="T16" fmla="*/ 553 w 794"/>
                    <a:gd name="T17" fmla="*/ 62 h 1200"/>
                    <a:gd name="T18" fmla="*/ 565 w 794"/>
                    <a:gd name="T19" fmla="*/ 76 h 1200"/>
                    <a:gd name="T20" fmla="*/ 565 w 794"/>
                    <a:gd name="T21" fmla="*/ 80 h 1200"/>
                    <a:gd name="T22" fmla="*/ 477 w 794"/>
                    <a:gd name="T23" fmla="*/ 131 h 1200"/>
                    <a:gd name="T24" fmla="*/ 551 w 794"/>
                    <a:gd name="T25" fmla="*/ 406 h 1200"/>
                    <a:gd name="T26" fmla="*/ 477 w 794"/>
                    <a:gd name="T27" fmla="*/ 681 h 1200"/>
                    <a:gd name="T28" fmla="*/ 0 w 794"/>
                    <a:gd name="T29" fmla="*/ 957 h 1200"/>
                    <a:gd name="T30" fmla="*/ 0 w 794"/>
                    <a:gd name="T31" fmla="*/ 1047 h 1200"/>
                    <a:gd name="T32" fmla="*/ 0 w 794"/>
                    <a:gd name="T33" fmla="*/ 1058 h 1200"/>
                    <a:gd name="T34" fmla="*/ 4 w 794"/>
                    <a:gd name="T35" fmla="*/ 1060 h 1200"/>
                    <a:gd name="T36" fmla="*/ 22 w 794"/>
                    <a:gd name="T37" fmla="*/ 1056 h 1200"/>
                    <a:gd name="T38" fmla="*/ 22 w 794"/>
                    <a:gd name="T39" fmla="*/ 1056 h 1200"/>
                    <a:gd name="T40" fmla="*/ 42 w 794"/>
                    <a:gd name="T41" fmla="*/ 1049 h 1200"/>
                    <a:gd name="T42" fmla="*/ 71 w 794"/>
                    <a:gd name="T43" fmla="*/ 1079 h 1200"/>
                    <a:gd name="T44" fmla="*/ 42 w 794"/>
                    <a:gd name="T45" fmla="*/ 1110 h 1200"/>
                    <a:gd name="T46" fmla="*/ 22 w 794"/>
                    <a:gd name="T47" fmla="*/ 1102 h 1200"/>
                    <a:gd name="T48" fmla="*/ 4 w 794"/>
                    <a:gd name="T49" fmla="*/ 1099 h 1200"/>
                    <a:gd name="T50" fmla="*/ 0 w 794"/>
                    <a:gd name="T51" fmla="*/ 1101 h 1200"/>
                    <a:gd name="T52" fmla="*/ 0 w 794"/>
                    <a:gd name="T53" fmla="*/ 1108 h 1200"/>
                    <a:gd name="T54" fmla="*/ 0 w 794"/>
                    <a:gd name="T55" fmla="*/ 1200 h 1200"/>
                    <a:gd name="T56" fmla="*/ 688 w 794"/>
                    <a:gd name="T57" fmla="*/ 803 h 1200"/>
                    <a:gd name="T58" fmla="*/ 794 w 794"/>
                    <a:gd name="T59" fmla="*/ 406 h 1200"/>
                    <a:gd name="T60" fmla="*/ 688 w 794"/>
                    <a:gd name="T61" fmla="*/ 9 h 12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794"/>
                    <a:gd name="T94" fmla="*/ 0 h 1200"/>
                    <a:gd name="T95" fmla="*/ 794 w 794"/>
                    <a:gd name="T96" fmla="*/ 1200 h 120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794" h="1200">
                      <a:moveTo>
                        <a:pt x="688" y="9"/>
                      </a:move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58"/>
                        <a:pt x="600" y="58"/>
                        <a:pt x="598" y="57"/>
                      </a:cubicBezTo>
                      <a:cubicBezTo>
                        <a:pt x="593" y="53"/>
                        <a:pt x="590" y="45"/>
                        <a:pt x="592" y="40"/>
                      </a:cubicBezTo>
                      <a:cubicBezTo>
                        <a:pt x="594" y="33"/>
                        <a:pt x="593" y="25"/>
                        <a:pt x="589" y="19"/>
                      </a:cubicBezTo>
                      <a:cubicBezTo>
                        <a:pt x="581" y="5"/>
                        <a:pt x="563" y="0"/>
                        <a:pt x="548" y="8"/>
                      </a:cubicBezTo>
                      <a:cubicBezTo>
                        <a:pt x="534" y="17"/>
                        <a:pt x="529" y="35"/>
                        <a:pt x="537" y="49"/>
                      </a:cubicBezTo>
                      <a:cubicBezTo>
                        <a:pt x="540" y="56"/>
                        <a:pt x="546" y="60"/>
                        <a:pt x="553" y="62"/>
                      </a:cubicBezTo>
                      <a:cubicBezTo>
                        <a:pt x="553" y="62"/>
                        <a:pt x="553" y="62"/>
                        <a:pt x="553" y="62"/>
                      </a:cubicBezTo>
                      <a:cubicBezTo>
                        <a:pt x="559" y="63"/>
                        <a:pt x="564" y="69"/>
                        <a:pt x="565" y="76"/>
                      </a:cubicBezTo>
                      <a:cubicBezTo>
                        <a:pt x="565" y="78"/>
                        <a:pt x="565" y="79"/>
                        <a:pt x="565" y="80"/>
                      </a:cubicBezTo>
                      <a:cubicBezTo>
                        <a:pt x="477" y="131"/>
                        <a:pt x="477" y="131"/>
                        <a:pt x="477" y="131"/>
                      </a:cubicBezTo>
                      <a:cubicBezTo>
                        <a:pt x="524" y="212"/>
                        <a:pt x="551" y="306"/>
                        <a:pt x="551" y="406"/>
                      </a:cubicBezTo>
                      <a:cubicBezTo>
                        <a:pt x="551" y="507"/>
                        <a:pt x="524" y="601"/>
                        <a:pt x="477" y="681"/>
                      </a:cubicBezTo>
                      <a:cubicBezTo>
                        <a:pt x="382" y="846"/>
                        <a:pt x="204" y="957"/>
                        <a:pt x="0" y="957"/>
                      </a:cubicBezTo>
                      <a:cubicBezTo>
                        <a:pt x="0" y="1047"/>
                        <a:pt x="0" y="1047"/>
                        <a:pt x="0" y="1047"/>
                      </a:cubicBezTo>
                      <a:cubicBezTo>
                        <a:pt x="0" y="1058"/>
                        <a:pt x="0" y="1058"/>
                        <a:pt x="0" y="1058"/>
                      </a:cubicBezTo>
                      <a:cubicBezTo>
                        <a:pt x="2" y="1058"/>
                        <a:pt x="3" y="1059"/>
                        <a:pt x="4" y="1060"/>
                      </a:cubicBezTo>
                      <a:cubicBezTo>
                        <a:pt x="10" y="1063"/>
                        <a:pt x="18" y="1061"/>
                        <a:pt x="22" y="1056"/>
                      </a:cubicBezTo>
                      <a:cubicBezTo>
                        <a:pt x="22" y="1056"/>
                        <a:pt x="22" y="1056"/>
                        <a:pt x="22" y="1056"/>
                      </a:cubicBezTo>
                      <a:cubicBezTo>
                        <a:pt x="27" y="1052"/>
                        <a:pt x="34" y="1049"/>
                        <a:pt x="42" y="1049"/>
                      </a:cubicBezTo>
                      <a:cubicBezTo>
                        <a:pt x="58" y="1049"/>
                        <a:pt x="71" y="1063"/>
                        <a:pt x="71" y="1079"/>
                      </a:cubicBezTo>
                      <a:cubicBezTo>
                        <a:pt x="71" y="1096"/>
                        <a:pt x="58" y="1110"/>
                        <a:pt x="42" y="1110"/>
                      </a:cubicBezTo>
                      <a:cubicBezTo>
                        <a:pt x="34" y="1110"/>
                        <a:pt x="27" y="1107"/>
                        <a:pt x="22" y="1102"/>
                      </a:cubicBezTo>
                      <a:cubicBezTo>
                        <a:pt x="18" y="1097"/>
                        <a:pt x="10" y="1096"/>
                        <a:pt x="4" y="1099"/>
                      </a:cubicBezTo>
                      <a:cubicBezTo>
                        <a:pt x="3" y="1099"/>
                        <a:pt x="2" y="1100"/>
                        <a:pt x="0" y="1101"/>
                      </a:cubicBezTo>
                      <a:cubicBezTo>
                        <a:pt x="0" y="1108"/>
                        <a:pt x="0" y="1108"/>
                        <a:pt x="0" y="1108"/>
                      </a:cubicBezTo>
                      <a:cubicBezTo>
                        <a:pt x="0" y="1200"/>
                        <a:pt x="0" y="1200"/>
                        <a:pt x="0" y="1200"/>
                      </a:cubicBezTo>
                      <a:cubicBezTo>
                        <a:pt x="294" y="1200"/>
                        <a:pt x="551" y="1040"/>
                        <a:pt x="688" y="803"/>
                      </a:cubicBezTo>
                      <a:cubicBezTo>
                        <a:pt x="755" y="686"/>
                        <a:pt x="794" y="551"/>
                        <a:pt x="794" y="406"/>
                      </a:cubicBezTo>
                      <a:cubicBezTo>
                        <a:pt x="794" y="262"/>
                        <a:pt x="755" y="126"/>
                        <a:pt x="688" y="9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5" name="Freeform 12"/>
                <p:cNvSpPr>
                  <a:spLocks/>
                </p:cNvSpPr>
                <p:nvPr/>
              </p:nvSpPr>
              <p:spPr bwMode="gray">
                <a:xfrm>
                  <a:off x="1710" y="1612"/>
                  <a:ext cx="1262" cy="1739"/>
                </a:xfrm>
                <a:custGeom>
                  <a:avLst/>
                  <a:gdLst>
                    <a:gd name="T0" fmla="*/ 835 w 864"/>
                    <a:gd name="T1" fmla="*/ 1040 h 1191"/>
                    <a:gd name="T2" fmla="*/ 815 w 864"/>
                    <a:gd name="T3" fmla="*/ 1047 h 1191"/>
                    <a:gd name="T4" fmla="*/ 815 w 864"/>
                    <a:gd name="T5" fmla="*/ 1047 h 1191"/>
                    <a:gd name="T6" fmla="*/ 797 w 864"/>
                    <a:gd name="T7" fmla="*/ 1051 h 1191"/>
                    <a:gd name="T8" fmla="*/ 793 w 864"/>
                    <a:gd name="T9" fmla="*/ 1049 h 1191"/>
                    <a:gd name="T10" fmla="*/ 793 w 864"/>
                    <a:gd name="T11" fmla="*/ 1038 h 1191"/>
                    <a:gd name="T12" fmla="*/ 793 w 864"/>
                    <a:gd name="T13" fmla="*/ 948 h 1191"/>
                    <a:gd name="T14" fmla="*/ 317 w 864"/>
                    <a:gd name="T15" fmla="*/ 672 h 1191"/>
                    <a:gd name="T16" fmla="*/ 243 w 864"/>
                    <a:gd name="T17" fmla="*/ 397 h 1191"/>
                    <a:gd name="T18" fmla="*/ 317 w 864"/>
                    <a:gd name="T19" fmla="*/ 122 h 1191"/>
                    <a:gd name="T20" fmla="*/ 231 w 864"/>
                    <a:gd name="T21" fmla="*/ 73 h 1191"/>
                    <a:gd name="T22" fmla="*/ 228 w 864"/>
                    <a:gd name="T23" fmla="*/ 75 h 1191"/>
                    <a:gd name="T24" fmla="*/ 221 w 864"/>
                    <a:gd name="T25" fmla="*/ 92 h 1191"/>
                    <a:gd name="T26" fmla="*/ 221 w 864"/>
                    <a:gd name="T27" fmla="*/ 92 h 1191"/>
                    <a:gd name="T28" fmla="*/ 218 w 864"/>
                    <a:gd name="T29" fmla="*/ 113 h 1191"/>
                    <a:gd name="T30" fmla="*/ 177 w 864"/>
                    <a:gd name="T31" fmla="*/ 123 h 1191"/>
                    <a:gd name="T32" fmla="*/ 166 w 864"/>
                    <a:gd name="T33" fmla="*/ 82 h 1191"/>
                    <a:gd name="T34" fmla="*/ 182 w 864"/>
                    <a:gd name="T35" fmla="*/ 69 h 1191"/>
                    <a:gd name="T36" fmla="*/ 194 w 864"/>
                    <a:gd name="T37" fmla="*/ 55 h 1191"/>
                    <a:gd name="T38" fmla="*/ 194 w 864"/>
                    <a:gd name="T39" fmla="*/ 51 h 1191"/>
                    <a:gd name="T40" fmla="*/ 106 w 864"/>
                    <a:gd name="T41" fmla="*/ 0 h 1191"/>
                    <a:gd name="T42" fmla="*/ 0 w 864"/>
                    <a:gd name="T43" fmla="*/ 397 h 1191"/>
                    <a:gd name="T44" fmla="*/ 106 w 864"/>
                    <a:gd name="T45" fmla="*/ 794 h 1191"/>
                    <a:gd name="T46" fmla="*/ 793 w 864"/>
                    <a:gd name="T47" fmla="*/ 1191 h 1191"/>
                    <a:gd name="T48" fmla="*/ 793 w 864"/>
                    <a:gd name="T49" fmla="*/ 1099 h 1191"/>
                    <a:gd name="T50" fmla="*/ 793 w 864"/>
                    <a:gd name="T51" fmla="*/ 1092 h 1191"/>
                    <a:gd name="T52" fmla="*/ 797 w 864"/>
                    <a:gd name="T53" fmla="*/ 1090 h 1191"/>
                    <a:gd name="T54" fmla="*/ 815 w 864"/>
                    <a:gd name="T55" fmla="*/ 1093 h 1191"/>
                    <a:gd name="T56" fmla="*/ 835 w 864"/>
                    <a:gd name="T57" fmla="*/ 1101 h 1191"/>
                    <a:gd name="T58" fmla="*/ 864 w 864"/>
                    <a:gd name="T59" fmla="*/ 1070 h 1191"/>
                    <a:gd name="T60" fmla="*/ 835 w 864"/>
                    <a:gd name="T61" fmla="*/ 1040 h 119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864"/>
                    <a:gd name="T94" fmla="*/ 0 h 1191"/>
                    <a:gd name="T95" fmla="*/ 864 w 864"/>
                    <a:gd name="T96" fmla="*/ 1191 h 119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864" h="1191">
                      <a:moveTo>
                        <a:pt x="835" y="1040"/>
                      </a:moveTo>
                      <a:cubicBezTo>
                        <a:pt x="827" y="1040"/>
                        <a:pt x="820" y="1043"/>
                        <a:pt x="815" y="1047"/>
                      </a:cubicBezTo>
                      <a:cubicBezTo>
                        <a:pt x="815" y="1047"/>
                        <a:pt x="815" y="1047"/>
                        <a:pt x="815" y="1047"/>
                      </a:cubicBezTo>
                      <a:cubicBezTo>
                        <a:pt x="811" y="1052"/>
                        <a:pt x="803" y="1054"/>
                        <a:pt x="797" y="1051"/>
                      </a:cubicBezTo>
                      <a:cubicBezTo>
                        <a:pt x="796" y="1050"/>
                        <a:pt x="795" y="1049"/>
                        <a:pt x="793" y="1049"/>
                      </a:cubicBezTo>
                      <a:cubicBezTo>
                        <a:pt x="793" y="1038"/>
                        <a:pt x="793" y="1038"/>
                        <a:pt x="793" y="1038"/>
                      </a:cubicBezTo>
                      <a:cubicBezTo>
                        <a:pt x="793" y="948"/>
                        <a:pt x="793" y="948"/>
                        <a:pt x="793" y="948"/>
                      </a:cubicBezTo>
                      <a:cubicBezTo>
                        <a:pt x="590" y="948"/>
                        <a:pt x="412" y="837"/>
                        <a:pt x="317" y="672"/>
                      </a:cubicBezTo>
                      <a:cubicBezTo>
                        <a:pt x="270" y="592"/>
                        <a:pt x="243" y="498"/>
                        <a:pt x="243" y="397"/>
                      </a:cubicBezTo>
                      <a:cubicBezTo>
                        <a:pt x="243" y="297"/>
                        <a:pt x="270" y="203"/>
                        <a:pt x="317" y="122"/>
                      </a:cubicBezTo>
                      <a:cubicBezTo>
                        <a:pt x="231" y="73"/>
                        <a:pt x="231" y="73"/>
                        <a:pt x="231" y="73"/>
                      </a:cubicBezTo>
                      <a:cubicBezTo>
                        <a:pt x="230" y="73"/>
                        <a:pt x="229" y="74"/>
                        <a:pt x="228" y="75"/>
                      </a:cubicBezTo>
                      <a:cubicBezTo>
                        <a:pt x="222" y="79"/>
                        <a:pt x="219" y="86"/>
                        <a:pt x="221" y="92"/>
                      </a:cubicBezTo>
                      <a:cubicBezTo>
                        <a:pt x="221" y="92"/>
                        <a:pt x="221" y="92"/>
                        <a:pt x="221" y="92"/>
                      </a:cubicBezTo>
                      <a:cubicBezTo>
                        <a:pt x="223" y="99"/>
                        <a:pt x="222" y="106"/>
                        <a:pt x="218" y="113"/>
                      </a:cubicBezTo>
                      <a:cubicBezTo>
                        <a:pt x="210" y="127"/>
                        <a:pt x="192" y="131"/>
                        <a:pt x="177" y="123"/>
                      </a:cubicBezTo>
                      <a:cubicBezTo>
                        <a:pt x="163" y="115"/>
                        <a:pt x="158" y="96"/>
                        <a:pt x="166" y="82"/>
                      </a:cubicBezTo>
                      <a:cubicBezTo>
                        <a:pt x="169" y="76"/>
                        <a:pt x="175" y="71"/>
                        <a:pt x="182" y="69"/>
                      </a:cubicBezTo>
                      <a:cubicBezTo>
                        <a:pt x="188" y="68"/>
                        <a:pt x="193" y="62"/>
                        <a:pt x="194" y="55"/>
                      </a:cubicBezTo>
                      <a:cubicBezTo>
                        <a:pt x="194" y="54"/>
                        <a:pt x="194" y="52"/>
                        <a:pt x="194" y="51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38" y="117"/>
                        <a:pt x="0" y="253"/>
                        <a:pt x="0" y="397"/>
                      </a:cubicBezTo>
                      <a:cubicBezTo>
                        <a:pt x="0" y="542"/>
                        <a:pt x="38" y="677"/>
                        <a:pt x="106" y="794"/>
                      </a:cubicBezTo>
                      <a:cubicBezTo>
                        <a:pt x="243" y="1031"/>
                        <a:pt x="500" y="1191"/>
                        <a:pt x="793" y="1191"/>
                      </a:cubicBezTo>
                      <a:cubicBezTo>
                        <a:pt x="793" y="1099"/>
                        <a:pt x="793" y="1099"/>
                        <a:pt x="793" y="1099"/>
                      </a:cubicBezTo>
                      <a:cubicBezTo>
                        <a:pt x="793" y="1092"/>
                        <a:pt x="793" y="1092"/>
                        <a:pt x="793" y="1092"/>
                      </a:cubicBezTo>
                      <a:cubicBezTo>
                        <a:pt x="795" y="1091"/>
                        <a:pt x="796" y="1090"/>
                        <a:pt x="797" y="1090"/>
                      </a:cubicBezTo>
                      <a:cubicBezTo>
                        <a:pt x="803" y="1087"/>
                        <a:pt x="811" y="1088"/>
                        <a:pt x="815" y="1093"/>
                      </a:cubicBezTo>
                      <a:cubicBezTo>
                        <a:pt x="820" y="1098"/>
                        <a:pt x="827" y="1101"/>
                        <a:pt x="835" y="1101"/>
                      </a:cubicBezTo>
                      <a:cubicBezTo>
                        <a:pt x="851" y="1101"/>
                        <a:pt x="864" y="1087"/>
                        <a:pt x="864" y="1070"/>
                      </a:cubicBezTo>
                      <a:cubicBezTo>
                        <a:pt x="864" y="1054"/>
                        <a:pt x="851" y="1040"/>
                        <a:pt x="835" y="1040"/>
                      </a:cubicBezTo>
                      <a:close/>
                    </a:path>
                  </a:pathLst>
                </a:custGeom>
                <a:solidFill>
                  <a:srgbClr val="A90404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6" name="Freeform 13"/>
                <p:cNvSpPr>
                  <a:spLocks/>
                </p:cNvSpPr>
                <p:nvPr/>
              </p:nvSpPr>
              <p:spPr bwMode="gray">
                <a:xfrm>
                  <a:off x="1862" y="1035"/>
                  <a:ext cx="2010" cy="768"/>
                </a:xfrm>
                <a:custGeom>
                  <a:avLst/>
                  <a:gdLst>
                    <a:gd name="T0" fmla="*/ 1164 w 1375"/>
                    <a:gd name="T1" fmla="*/ 518 h 527"/>
                    <a:gd name="T2" fmla="*/ 1252 w 1375"/>
                    <a:gd name="T3" fmla="*/ 467 h 527"/>
                    <a:gd name="T4" fmla="*/ 1252 w 1375"/>
                    <a:gd name="T5" fmla="*/ 463 h 527"/>
                    <a:gd name="T6" fmla="*/ 1240 w 1375"/>
                    <a:gd name="T7" fmla="*/ 449 h 527"/>
                    <a:gd name="T8" fmla="*/ 1240 w 1375"/>
                    <a:gd name="T9" fmla="*/ 449 h 527"/>
                    <a:gd name="T10" fmla="*/ 1224 w 1375"/>
                    <a:gd name="T11" fmla="*/ 436 h 527"/>
                    <a:gd name="T12" fmla="*/ 1235 w 1375"/>
                    <a:gd name="T13" fmla="*/ 395 h 527"/>
                    <a:gd name="T14" fmla="*/ 1276 w 1375"/>
                    <a:gd name="T15" fmla="*/ 406 h 527"/>
                    <a:gd name="T16" fmla="*/ 1279 w 1375"/>
                    <a:gd name="T17" fmla="*/ 427 h 527"/>
                    <a:gd name="T18" fmla="*/ 1285 w 1375"/>
                    <a:gd name="T19" fmla="*/ 444 h 527"/>
                    <a:gd name="T20" fmla="*/ 1289 w 1375"/>
                    <a:gd name="T21" fmla="*/ 446 h 527"/>
                    <a:gd name="T22" fmla="*/ 1375 w 1375"/>
                    <a:gd name="T23" fmla="*/ 396 h 527"/>
                    <a:gd name="T24" fmla="*/ 687 w 1375"/>
                    <a:gd name="T25" fmla="*/ 0 h 527"/>
                    <a:gd name="T26" fmla="*/ 0 w 1375"/>
                    <a:gd name="T27" fmla="*/ 396 h 527"/>
                    <a:gd name="T28" fmla="*/ 88 w 1375"/>
                    <a:gd name="T29" fmla="*/ 447 h 527"/>
                    <a:gd name="T30" fmla="*/ 88 w 1375"/>
                    <a:gd name="T31" fmla="*/ 451 h 527"/>
                    <a:gd name="T32" fmla="*/ 76 w 1375"/>
                    <a:gd name="T33" fmla="*/ 465 h 527"/>
                    <a:gd name="T34" fmla="*/ 60 w 1375"/>
                    <a:gd name="T35" fmla="*/ 478 h 527"/>
                    <a:gd name="T36" fmla="*/ 71 w 1375"/>
                    <a:gd name="T37" fmla="*/ 519 h 527"/>
                    <a:gd name="T38" fmla="*/ 112 w 1375"/>
                    <a:gd name="T39" fmla="*/ 509 h 527"/>
                    <a:gd name="T40" fmla="*/ 115 w 1375"/>
                    <a:gd name="T41" fmla="*/ 488 h 527"/>
                    <a:gd name="T42" fmla="*/ 115 w 1375"/>
                    <a:gd name="T43" fmla="*/ 488 h 527"/>
                    <a:gd name="T44" fmla="*/ 122 w 1375"/>
                    <a:gd name="T45" fmla="*/ 471 h 527"/>
                    <a:gd name="T46" fmla="*/ 125 w 1375"/>
                    <a:gd name="T47" fmla="*/ 469 h 527"/>
                    <a:gd name="T48" fmla="*/ 211 w 1375"/>
                    <a:gd name="T49" fmla="*/ 518 h 527"/>
                    <a:gd name="T50" fmla="*/ 687 w 1375"/>
                    <a:gd name="T51" fmla="*/ 243 h 527"/>
                    <a:gd name="T52" fmla="*/ 1164 w 1375"/>
                    <a:gd name="T53" fmla="*/ 518 h 52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375"/>
                    <a:gd name="T82" fmla="*/ 0 h 527"/>
                    <a:gd name="T83" fmla="*/ 1375 w 1375"/>
                    <a:gd name="T84" fmla="*/ 527 h 52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375" h="527">
                      <a:moveTo>
                        <a:pt x="1164" y="518"/>
                      </a:moveTo>
                      <a:cubicBezTo>
                        <a:pt x="1252" y="467"/>
                        <a:pt x="1252" y="467"/>
                        <a:pt x="1252" y="467"/>
                      </a:cubicBezTo>
                      <a:cubicBezTo>
                        <a:pt x="1252" y="466"/>
                        <a:pt x="1252" y="465"/>
                        <a:pt x="1252" y="463"/>
                      </a:cubicBezTo>
                      <a:cubicBezTo>
                        <a:pt x="1251" y="456"/>
                        <a:pt x="1246" y="450"/>
                        <a:pt x="1240" y="449"/>
                      </a:cubicBezTo>
                      <a:cubicBezTo>
                        <a:pt x="1240" y="449"/>
                        <a:pt x="1240" y="449"/>
                        <a:pt x="1240" y="449"/>
                      </a:cubicBezTo>
                      <a:cubicBezTo>
                        <a:pt x="1233" y="447"/>
                        <a:pt x="1227" y="443"/>
                        <a:pt x="1224" y="436"/>
                      </a:cubicBezTo>
                      <a:cubicBezTo>
                        <a:pt x="1216" y="422"/>
                        <a:pt x="1221" y="404"/>
                        <a:pt x="1235" y="395"/>
                      </a:cubicBezTo>
                      <a:cubicBezTo>
                        <a:pt x="1250" y="387"/>
                        <a:pt x="1268" y="392"/>
                        <a:pt x="1276" y="406"/>
                      </a:cubicBezTo>
                      <a:cubicBezTo>
                        <a:pt x="1280" y="412"/>
                        <a:pt x="1281" y="420"/>
                        <a:pt x="1279" y="427"/>
                      </a:cubicBezTo>
                      <a:cubicBezTo>
                        <a:pt x="1277" y="432"/>
                        <a:pt x="1280" y="440"/>
                        <a:pt x="1285" y="444"/>
                      </a:cubicBezTo>
                      <a:cubicBezTo>
                        <a:pt x="1287" y="445"/>
                        <a:pt x="1288" y="445"/>
                        <a:pt x="1289" y="446"/>
                      </a:cubicBezTo>
                      <a:cubicBezTo>
                        <a:pt x="1375" y="396"/>
                        <a:pt x="1375" y="396"/>
                        <a:pt x="1375" y="396"/>
                      </a:cubicBezTo>
                      <a:cubicBezTo>
                        <a:pt x="1238" y="159"/>
                        <a:pt x="981" y="0"/>
                        <a:pt x="687" y="0"/>
                      </a:cubicBezTo>
                      <a:cubicBezTo>
                        <a:pt x="394" y="0"/>
                        <a:pt x="137" y="159"/>
                        <a:pt x="0" y="396"/>
                      </a:cubicBezTo>
                      <a:cubicBezTo>
                        <a:pt x="88" y="447"/>
                        <a:pt x="88" y="447"/>
                        <a:pt x="88" y="447"/>
                      </a:cubicBezTo>
                      <a:cubicBezTo>
                        <a:pt x="88" y="448"/>
                        <a:pt x="88" y="450"/>
                        <a:pt x="88" y="451"/>
                      </a:cubicBezTo>
                      <a:cubicBezTo>
                        <a:pt x="87" y="458"/>
                        <a:pt x="82" y="464"/>
                        <a:pt x="76" y="465"/>
                      </a:cubicBezTo>
                      <a:cubicBezTo>
                        <a:pt x="69" y="467"/>
                        <a:pt x="63" y="472"/>
                        <a:pt x="60" y="478"/>
                      </a:cubicBezTo>
                      <a:cubicBezTo>
                        <a:pt x="52" y="492"/>
                        <a:pt x="57" y="511"/>
                        <a:pt x="71" y="519"/>
                      </a:cubicBezTo>
                      <a:cubicBezTo>
                        <a:pt x="86" y="527"/>
                        <a:pt x="104" y="523"/>
                        <a:pt x="112" y="509"/>
                      </a:cubicBezTo>
                      <a:cubicBezTo>
                        <a:pt x="116" y="502"/>
                        <a:pt x="117" y="495"/>
                        <a:pt x="115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3" y="482"/>
                        <a:pt x="116" y="475"/>
                        <a:pt x="122" y="471"/>
                      </a:cubicBezTo>
                      <a:cubicBezTo>
                        <a:pt x="123" y="470"/>
                        <a:pt x="124" y="469"/>
                        <a:pt x="125" y="469"/>
                      </a:cubicBezTo>
                      <a:cubicBezTo>
                        <a:pt x="211" y="518"/>
                        <a:pt x="211" y="518"/>
                        <a:pt x="211" y="518"/>
                      </a:cubicBezTo>
                      <a:cubicBezTo>
                        <a:pt x="306" y="354"/>
                        <a:pt x="484" y="243"/>
                        <a:pt x="687" y="243"/>
                      </a:cubicBezTo>
                      <a:cubicBezTo>
                        <a:pt x="891" y="243"/>
                        <a:pt x="1069" y="354"/>
                        <a:pt x="1164" y="518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7200000">
                <a:off x="2059" y="1386"/>
                <a:ext cx="1616" cy="1614"/>
                <a:chOff x="2060" y="1387"/>
                <a:chExt cx="1616" cy="1614"/>
              </a:xfrm>
            </p:grpSpPr>
            <p:sp>
              <p:nvSpPr>
                <p:cNvPr id="25621" name="Freeform 15"/>
                <p:cNvSpPr>
                  <a:spLocks/>
                </p:cNvSpPr>
                <p:nvPr/>
              </p:nvSpPr>
              <p:spPr bwMode="gray">
                <a:xfrm>
                  <a:off x="2060" y="1387"/>
                  <a:ext cx="808" cy="1225"/>
                </a:xfrm>
                <a:custGeom>
                  <a:avLst/>
                  <a:gdLst>
                    <a:gd name="T0" fmla="*/ 550 w 550"/>
                    <a:gd name="T1" fmla="*/ 132 h 836"/>
                    <a:gd name="T2" fmla="*/ 547 w 550"/>
                    <a:gd name="T3" fmla="*/ 130 h 836"/>
                    <a:gd name="T4" fmla="*/ 529 w 550"/>
                    <a:gd name="T5" fmla="*/ 133 h 836"/>
                    <a:gd name="T6" fmla="*/ 529 w 550"/>
                    <a:gd name="T7" fmla="*/ 133 h 836"/>
                    <a:gd name="T8" fmla="*/ 509 w 550"/>
                    <a:gd name="T9" fmla="*/ 141 h 836"/>
                    <a:gd name="T10" fmla="*/ 480 w 550"/>
                    <a:gd name="T11" fmla="*/ 111 h 836"/>
                    <a:gd name="T12" fmla="*/ 509 w 550"/>
                    <a:gd name="T13" fmla="*/ 80 h 836"/>
                    <a:gd name="T14" fmla="*/ 529 w 550"/>
                    <a:gd name="T15" fmla="*/ 88 h 836"/>
                    <a:gd name="T16" fmla="*/ 547 w 550"/>
                    <a:gd name="T17" fmla="*/ 91 h 836"/>
                    <a:gd name="T18" fmla="*/ 550 w 550"/>
                    <a:gd name="T19" fmla="*/ 89 h 836"/>
                    <a:gd name="T20" fmla="*/ 550 w 550"/>
                    <a:gd name="T21" fmla="*/ 82 h 836"/>
                    <a:gd name="T22" fmla="*/ 550 w 550"/>
                    <a:gd name="T23" fmla="*/ 0 h 836"/>
                    <a:gd name="T24" fmla="*/ 0 w 550"/>
                    <a:gd name="T25" fmla="*/ 550 h 836"/>
                    <a:gd name="T26" fmla="*/ 74 w 550"/>
                    <a:gd name="T27" fmla="*/ 825 h 836"/>
                    <a:gd name="T28" fmla="*/ 153 w 550"/>
                    <a:gd name="T29" fmla="*/ 780 h 836"/>
                    <a:gd name="T30" fmla="*/ 158 w 550"/>
                    <a:gd name="T31" fmla="*/ 796 h 836"/>
                    <a:gd name="T32" fmla="*/ 161 w 550"/>
                    <a:gd name="T33" fmla="*/ 817 h 836"/>
                    <a:gd name="T34" fmla="*/ 202 w 550"/>
                    <a:gd name="T35" fmla="*/ 827 h 836"/>
                    <a:gd name="T36" fmla="*/ 214 w 550"/>
                    <a:gd name="T37" fmla="*/ 786 h 836"/>
                    <a:gd name="T38" fmla="*/ 198 w 550"/>
                    <a:gd name="T39" fmla="*/ 773 h 836"/>
                    <a:gd name="T40" fmla="*/ 198 w 550"/>
                    <a:gd name="T41" fmla="*/ 773 h 836"/>
                    <a:gd name="T42" fmla="*/ 186 w 550"/>
                    <a:gd name="T43" fmla="*/ 761 h 836"/>
                    <a:gd name="T44" fmla="*/ 266 w 550"/>
                    <a:gd name="T45" fmla="*/ 714 h 836"/>
                    <a:gd name="T46" fmla="*/ 222 w 550"/>
                    <a:gd name="T47" fmla="*/ 550 h 836"/>
                    <a:gd name="T48" fmla="*/ 550 w 550"/>
                    <a:gd name="T49" fmla="*/ 222 h 836"/>
                    <a:gd name="T50" fmla="*/ 550 w 550"/>
                    <a:gd name="T51" fmla="*/ 143 h 836"/>
                    <a:gd name="T52" fmla="*/ 550 w 550"/>
                    <a:gd name="T53" fmla="*/ 132 h 8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0"/>
                    <a:gd name="T82" fmla="*/ 0 h 836"/>
                    <a:gd name="T83" fmla="*/ 550 w 550"/>
                    <a:gd name="T84" fmla="*/ 836 h 8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0" h="836">
                      <a:moveTo>
                        <a:pt x="550" y="132"/>
                      </a:moveTo>
                      <a:cubicBezTo>
                        <a:pt x="549" y="131"/>
                        <a:pt x="548" y="131"/>
                        <a:pt x="547" y="130"/>
                      </a:cubicBezTo>
                      <a:cubicBezTo>
                        <a:pt x="540" y="127"/>
                        <a:pt x="533" y="129"/>
                        <a:pt x="529" y="133"/>
                      </a:cubicBezTo>
                      <a:cubicBezTo>
                        <a:pt x="529" y="133"/>
                        <a:pt x="529" y="133"/>
                        <a:pt x="529" y="133"/>
                      </a:cubicBezTo>
                      <a:cubicBezTo>
                        <a:pt x="523" y="138"/>
                        <a:pt x="517" y="141"/>
                        <a:pt x="509" y="141"/>
                      </a:cubicBezTo>
                      <a:cubicBezTo>
                        <a:pt x="493" y="141"/>
                        <a:pt x="480" y="127"/>
                        <a:pt x="480" y="111"/>
                      </a:cubicBezTo>
                      <a:cubicBezTo>
                        <a:pt x="480" y="94"/>
                        <a:pt x="493" y="80"/>
                        <a:pt x="509" y="80"/>
                      </a:cubicBezTo>
                      <a:cubicBezTo>
                        <a:pt x="517" y="80"/>
                        <a:pt x="524" y="83"/>
                        <a:pt x="529" y="88"/>
                      </a:cubicBezTo>
                      <a:cubicBezTo>
                        <a:pt x="533" y="93"/>
                        <a:pt x="540" y="94"/>
                        <a:pt x="547" y="91"/>
                      </a:cubicBezTo>
                      <a:cubicBezTo>
                        <a:pt x="548" y="91"/>
                        <a:pt x="549" y="90"/>
                        <a:pt x="550" y="89"/>
                      </a:cubicBezTo>
                      <a:cubicBezTo>
                        <a:pt x="550" y="82"/>
                        <a:pt x="550" y="82"/>
                        <a:pt x="550" y="82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246" y="0"/>
                        <a:pt x="0" y="246"/>
                        <a:pt x="0" y="550"/>
                      </a:cubicBezTo>
                      <a:cubicBezTo>
                        <a:pt x="0" y="651"/>
                        <a:pt x="27" y="745"/>
                        <a:pt x="74" y="825"/>
                      </a:cubicBezTo>
                      <a:cubicBezTo>
                        <a:pt x="153" y="780"/>
                        <a:pt x="153" y="780"/>
                        <a:pt x="153" y="780"/>
                      </a:cubicBezTo>
                      <a:cubicBezTo>
                        <a:pt x="158" y="784"/>
                        <a:pt x="160" y="791"/>
                        <a:pt x="158" y="796"/>
                      </a:cubicBezTo>
                      <a:cubicBezTo>
                        <a:pt x="157" y="803"/>
                        <a:pt x="158" y="810"/>
                        <a:pt x="161" y="817"/>
                      </a:cubicBezTo>
                      <a:cubicBezTo>
                        <a:pt x="170" y="831"/>
                        <a:pt x="188" y="836"/>
                        <a:pt x="202" y="827"/>
                      </a:cubicBezTo>
                      <a:cubicBezTo>
                        <a:pt x="217" y="819"/>
                        <a:pt x="222" y="801"/>
                        <a:pt x="214" y="786"/>
                      </a:cubicBezTo>
                      <a:cubicBezTo>
                        <a:pt x="210" y="780"/>
                        <a:pt x="204" y="776"/>
                        <a:pt x="198" y="773"/>
                      </a:cubicBezTo>
                      <a:cubicBezTo>
                        <a:pt x="198" y="773"/>
                        <a:pt x="198" y="773"/>
                        <a:pt x="198" y="773"/>
                      </a:cubicBezTo>
                      <a:cubicBezTo>
                        <a:pt x="192" y="772"/>
                        <a:pt x="187" y="767"/>
                        <a:pt x="186" y="761"/>
                      </a:cubicBezTo>
                      <a:cubicBezTo>
                        <a:pt x="266" y="714"/>
                        <a:pt x="266" y="714"/>
                        <a:pt x="266" y="714"/>
                      </a:cubicBezTo>
                      <a:cubicBezTo>
                        <a:pt x="238" y="666"/>
                        <a:pt x="222" y="610"/>
                        <a:pt x="222" y="550"/>
                      </a:cubicBezTo>
                      <a:cubicBezTo>
                        <a:pt x="222" y="369"/>
                        <a:pt x="369" y="222"/>
                        <a:pt x="550" y="222"/>
                      </a:cubicBezTo>
                      <a:cubicBezTo>
                        <a:pt x="550" y="143"/>
                        <a:pt x="550" y="143"/>
                        <a:pt x="550" y="143"/>
                      </a:cubicBezTo>
                      <a:lnTo>
                        <a:pt x="550" y="132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2" name="Freeform 16"/>
                <p:cNvSpPr>
                  <a:spLocks/>
                </p:cNvSpPr>
                <p:nvPr/>
              </p:nvSpPr>
              <p:spPr bwMode="gray">
                <a:xfrm>
                  <a:off x="2764" y="1387"/>
                  <a:ext cx="912" cy="1210"/>
                </a:xfrm>
                <a:custGeom>
                  <a:avLst/>
                  <a:gdLst>
                    <a:gd name="T0" fmla="*/ 70 w 621"/>
                    <a:gd name="T1" fmla="*/ 0 h 826"/>
                    <a:gd name="T2" fmla="*/ 70 w 621"/>
                    <a:gd name="T3" fmla="*/ 82 h 826"/>
                    <a:gd name="T4" fmla="*/ 70 w 621"/>
                    <a:gd name="T5" fmla="*/ 89 h 826"/>
                    <a:gd name="T6" fmla="*/ 67 w 621"/>
                    <a:gd name="T7" fmla="*/ 91 h 826"/>
                    <a:gd name="T8" fmla="*/ 49 w 621"/>
                    <a:gd name="T9" fmla="*/ 88 h 826"/>
                    <a:gd name="T10" fmla="*/ 29 w 621"/>
                    <a:gd name="T11" fmla="*/ 80 h 826"/>
                    <a:gd name="T12" fmla="*/ 0 w 621"/>
                    <a:gd name="T13" fmla="*/ 111 h 826"/>
                    <a:gd name="T14" fmla="*/ 29 w 621"/>
                    <a:gd name="T15" fmla="*/ 141 h 826"/>
                    <a:gd name="T16" fmla="*/ 49 w 621"/>
                    <a:gd name="T17" fmla="*/ 133 h 826"/>
                    <a:gd name="T18" fmla="*/ 49 w 621"/>
                    <a:gd name="T19" fmla="*/ 133 h 826"/>
                    <a:gd name="T20" fmla="*/ 67 w 621"/>
                    <a:gd name="T21" fmla="*/ 130 h 826"/>
                    <a:gd name="T22" fmla="*/ 70 w 621"/>
                    <a:gd name="T23" fmla="*/ 132 h 826"/>
                    <a:gd name="T24" fmla="*/ 70 w 621"/>
                    <a:gd name="T25" fmla="*/ 143 h 826"/>
                    <a:gd name="T26" fmla="*/ 70 w 621"/>
                    <a:gd name="T27" fmla="*/ 222 h 826"/>
                    <a:gd name="T28" fmla="*/ 70 w 621"/>
                    <a:gd name="T29" fmla="*/ 222 h 826"/>
                    <a:gd name="T30" fmla="*/ 398 w 621"/>
                    <a:gd name="T31" fmla="*/ 550 h 826"/>
                    <a:gd name="T32" fmla="*/ 354 w 621"/>
                    <a:gd name="T33" fmla="*/ 714 h 826"/>
                    <a:gd name="T34" fmla="*/ 433 w 621"/>
                    <a:gd name="T35" fmla="*/ 759 h 826"/>
                    <a:gd name="T36" fmla="*/ 436 w 621"/>
                    <a:gd name="T37" fmla="*/ 758 h 826"/>
                    <a:gd name="T38" fmla="*/ 443 w 621"/>
                    <a:gd name="T39" fmla="*/ 740 h 826"/>
                    <a:gd name="T40" fmla="*/ 443 w 621"/>
                    <a:gd name="T41" fmla="*/ 740 h 826"/>
                    <a:gd name="T42" fmla="*/ 446 w 621"/>
                    <a:gd name="T43" fmla="*/ 720 h 826"/>
                    <a:gd name="T44" fmla="*/ 487 w 621"/>
                    <a:gd name="T45" fmla="*/ 709 h 826"/>
                    <a:gd name="T46" fmla="*/ 498 w 621"/>
                    <a:gd name="T47" fmla="*/ 750 h 826"/>
                    <a:gd name="T48" fmla="*/ 482 w 621"/>
                    <a:gd name="T49" fmla="*/ 763 h 826"/>
                    <a:gd name="T50" fmla="*/ 470 w 621"/>
                    <a:gd name="T51" fmla="*/ 777 h 826"/>
                    <a:gd name="T52" fmla="*/ 470 w 621"/>
                    <a:gd name="T53" fmla="*/ 781 h 826"/>
                    <a:gd name="T54" fmla="*/ 547 w 621"/>
                    <a:gd name="T55" fmla="*/ 826 h 826"/>
                    <a:gd name="T56" fmla="*/ 621 w 621"/>
                    <a:gd name="T57" fmla="*/ 550 h 826"/>
                    <a:gd name="T58" fmla="*/ 70 w 621"/>
                    <a:gd name="T59" fmla="*/ 0 h 82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21"/>
                    <a:gd name="T91" fmla="*/ 0 h 826"/>
                    <a:gd name="T92" fmla="*/ 621 w 621"/>
                    <a:gd name="T93" fmla="*/ 826 h 82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21" h="826">
                      <a:moveTo>
                        <a:pt x="70" y="0"/>
                      </a:moveTo>
                      <a:cubicBezTo>
                        <a:pt x="70" y="82"/>
                        <a:pt x="70" y="82"/>
                        <a:pt x="70" y="82"/>
                      </a:cubicBezTo>
                      <a:cubicBezTo>
                        <a:pt x="70" y="89"/>
                        <a:pt x="70" y="89"/>
                        <a:pt x="70" y="89"/>
                      </a:cubicBezTo>
                      <a:cubicBezTo>
                        <a:pt x="69" y="90"/>
                        <a:pt x="68" y="91"/>
                        <a:pt x="67" y="91"/>
                      </a:cubicBezTo>
                      <a:cubicBezTo>
                        <a:pt x="60" y="94"/>
                        <a:pt x="53" y="93"/>
                        <a:pt x="49" y="88"/>
                      </a:cubicBezTo>
                      <a:cubicBezTo>
                        <a:pt x="44" y="83"/>
                        <a:pt x="37" y="80"/>
                        <a:pt x="29" y="80"/>
                      </a:cubicBezTo>
                      <a:cubicBezTo>
                        <a:pt x="13" y="80"/>
                        <a:pt x="0" y="94"/>
                        <a:pt x="0" y="111"/>
                      </a:cubicBezTo>
                      <a:cubicBezTo>
                        <a:pt x="0" y="127"/>
                        <a:pt x="13" y="141"/>
                        <a:pt x="29" y="141"/>
                      </a:cubicBezTo>
                      <a:cubicBezTo>
                        <a:pt x="37" y="141"/>
                        <a:pt x="43" y="138"/>
                        <a:pt x="49" y="133"/>
                      </a:cubicBezTo>
                      <a:cubicBezTo>
                        <a:pt x="49" y="133"/>
                        <a:pt x="49" y="133"/>
                        <a:pt x="49" y="133"/>
                      </a:cubicBezTo>
                      <a:cubicBezTo>
                        <a:pt x="53" y="129"/>
                        <a:pt x="60" y="127"/>
                        <a:pt x="67" y="130"/>
                      </a:cubicBezTo>
                      <a:cubicBezTo>
                        <a:pt x="68" y="131"/>
                        <a:pt x="69" y="131"/>
                        <a:pt x="70" y="132"/>
                      </a:cubicBezTo>
                      <a:cubicBezTo>
                        <a:pt x="70" y="143"/>
                        <a:pt x="70" y="143"/>
                        <a:pt x="70" y="143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252" y="222"/>
                        <a:pt x="398" y="369"/>
                        <a:pt x="398" y="550"/>
                      </a:cubicBezTo>
                      <a:cubicBezTo>
                        <a:pt x="398" y="610"/>
                        <a:pt x="382" y="666"/>
                        <a:pt x="354" y="714"/>
                      </a:cubicBezTo>
                      <a:cubicBezTo>
                        <a:pt x="433" y="759"/>
                        <a:pt x="433" y="759"/>
                        <a:pt x="433" y="759"/>
                      </a:cubicBezTo>
                      <a:cubicBezTo>
                        <a:pt x="434" y="759"/>
                        <a:pt x="435" y="758"/>
                        <a:pt x="436" y="758"/>
                      </a:cubicBezTo>
                      <a:cubicBezTo>
                        <a:pt x="442" y="753"/>
                        <a:pt x="445" y="746"/>
                        <a:pt x="443" y="740"/>
                      </a:cubicBezTo>
                      <a:cubicBezTo>
                        <a:pt x="443" y="740"/>
                        <a:pt x="443" y="740"/>
                        <a:pt x="443" y="740"/>
                      </a:cubicBezTo>
                      <a:cubicBezTo>
                        <a:pt x="441" y="733"/>
                        <a:pt x="442" y="726"/>
                        <a:pt x="446" y="720"/>
                      </a:cubicBezTo>
                      <a:cubicBezTo>
                        <a:pt x="454" y="705"/>
                        <a:pt x="472" y="701"/>
                        <a:pt x="487" y="709"/>
                      </a:cubicBezTo>
                      <a:cubicBezTo>
                        <a:pt x="501" y="717"/>
                        <a:pt x="506" y="736"/>
                        <a:pt x="498" y="750"/>
                      </a:cubicBezTo>
                      <a:cubicBezTo>
                        <a:pt x="494" y="756"/>
                        <a:pt x="489" y="761"/>
                        <a:pt x="482" y="763"/>
                      </a:cubicBezTo>
                      <a:cubicBezTo>
                        <a:pt x="476" y="764"/>
                        <a:pt x="471" y="770"/>
                        <a:pt x="470" y="777"/>
                      </a:cubicBezTo>
                      <a:cubicBezTo>
                        <a:pt x="470" y="778"/>
                        <a:pt x="470" y="780"/>
                        <a:pt x="470" y="781"/>
                      </a:cubicBezTo>
                      <a:cubicBezTo>
                        <a:pt x="547" y="826"/>
                        <a:pt x="547" y="826"/>
                        <a:pt x="547" y="826"/>
                      </a:cubicBezTo>
                      <a:cubicBezTo>
                        <a:pt x="594" y="745"/>
                        <a:pt x="621" y="651"/>
                        <a:pt x="621" y="550"/>
                      </a:cubicBezTo>
                      <a:cubicBezTo>
                        <a:pt x="621" y="246"/>
                        <a:pt x="374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3" name="Freeform 17"/>
                <p:cNvSpPr>
                  <a:spLocks/>
                </p:cNvSpPr>
                <p:nvPr/>
              </p:nvSpPr>
              <p:spPr bwMode="gray">
                <a:xfrm>
                  <a:off x="2169" y="2414"/>
                  <a:ext cx="1397" cy="587"/>
                </a:xfrm>
                <a:custGeom>
                  <a:avLst/>
                  <a:gdLst>
                    <a:gd name="T0" fmla="*/ 876 w 953"/>
                    <a:gd name="T1" fmla="*/ 80 h 400"/>
                    <a:gd name="T2" fmla="*/ 876 w 953"/>
                    <a:gd name="T3" fmla="*/ 76 h 400"/>
                    <a:gd name="T4" fmla="*/ 888 w 953"/>
                    <a:gd name="T5" fmla="*/ 62 h 400"/>
                    <a:gd name="T6" fmla="*/ 904 w 953"/>
                    <a:gd name="T7" fmla="*/ 49 h 400"/>
                    <a:gd name="T8" fmla="*/ 893 w 953"/>
                    <a:gd name="T9" fmla="*/ 8 h 400"/>
                    <a:gd name="T10" fmla="*/ 852 w 953"/>
                    <a:gd name="T11" fmla="*/ 19 h 400"/>
                    <a:gd name="T12" fmla="*/ 849 w 953"/>
                    <a:gd name="T13" fmla="*/ 39 h 400"/>
                    <a:gd name="T14" fmla="*/ 849 w 953"/>
                    <a:gd name="T15" fmla="*/ 39 h 400"/>
                    <a:gd name="T16" fmla="*/ 842 w 953"/>
                    <a:gd name="T17" fmla="*/ 57 h 400"/>
                    <a:gd name="T18" fmla="*/ 839 w 953"/>
                    <a:gd name="T19" fmla="*/ 58 h 400"/>
                    <a:gd name="T20" fmla="*/ 760 w 953"/>
                    <a:gd name="T21" fmla="*/ 13 h 400"/>
                    <a:gd name="T22" fmla="*/ 476 w 953"/>
                    <a:gd name="T23" fmla="*/ 177 h 400"/>
                    <a:gd name="T24" fmla="*/ 192 w 953"/>
                    <a:gd name="T25" fmla="*/ 13 h 400"/>
                    <a:gd name="T26" fmla="*/ 112 w 953"/>
                    <a:gd name="T27" fmla="*/ 60 h 400"/>
                    <a:gd name="T28" fmla="*/ 124 w 953"/>
                    <a:gd name="T29" fmla="*/ 72 h 400"/>
                    <a:gd name="T30" fmla="*/ 124 w 953"/>
                    <a:gd name="T31" fmla="*/ 72 h 400"/>
                    <a:gd name="T32" fmla="*/ 140 w 953"/>
                    <a:gd name="T33" fmla="*/ 85 h 400"/>
                    <a:gd name="T34" fmla="*/ 128 w 953"/>
                    <a:gd name="T35" fmla="*/ 126 h 400"/>
                    <a:gd name="T36" fmla="*/ 87 w 953"/>
                    <a:gd name="T37" fmla="*/ 116 h 400"/>
                    <a:gd name="T38" fmla="*/ 84 w 953"/>
                    <a:gd name="T39" fmla="*/ 95 h 400"/>
                    <a:gd name="T40" fmla="*/ 79 w 953"/>
                    <a:gd name="T41" fmla="*/ 79 h 400"/>
                    <a:gd name="T42" fmla="*/ 0 w 953"/>
                    <a:gd name="T43" fmla="*/ 124 h 400"/>
                    <a:gd name="T44" fmla="*/ 476 w 953"/>
                    <a:gd name="T45" fmla="*/ 400 h 400"/>
                    <a:gd name="T46" fmla="*/ 953 w 953"/>
                    <a:gd name="T47" fmla="*/ 125 h 400"/>
                    <a:gd name="T48" fmla="*/ 876 w 953"/>
                    <a:gd name="T49" fmla="*/ 80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953"/>
                    <a:gd name="T76" fmla="*/ 0 h 400"/>
                    <a:gd name="T77" fmla="*/ 953 w 953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953" h="400">
                      <a:moveTo>
                        <a:pt x="876" y="80"/>
                      </a:moveTo>
                      <a:cubicBezTo>
                        <a:pt x="876" y="79"/>
                        <a:pt x="876" y="77"/>
                        <a:pt x="876" y="76"/>
                      </a:cubicBezTo>
                      <a:cubicBezTo>
                        <a:pt x="877" y="69"/>
                        <a:pt x="882" y="63"/>
                        <a:pt x="888" y="62"/>
                      </a:cubicBezTo>
                      <a:cubicBezTo>
                        <a:pt x="895" y="60"/>
                        <a:pt x="900" y="55"/>
                        <a:pt x="904" y="49"/>
                      </a:cubicBezTo>
                      <a:cubicBezTo>
                        <a:pt x="912" y="35"/>
                        <a:pt x="907" y="16"/>
                        <a:pt x="893" y="8"/>
                      </a:cubicBezTo>
                      <a:cubicBezTo>
                        <a:pt x="878" y="0"/>
                        <a:pt x="860" y="4"/>
                        <a:pt x="852" y="19"/>
                      </a:cubicBezTo>
                      <a:cubicBezTo>
                        <a:pt x="848" y="25"/>
                        <a:pt x="847" y="32"/>
                        <a:pt x="849" y="39"/>
                      </a:cubicBezTo>
                      <a:cubicBezTo>
                        <a:pt x="849" y="39"/>
                        <a:pt x="849" y="39"/>
                        <a:pt x="849" y="39"/>
                      </a:cubicBezTo>
                      <a:cubicBezTo>
                        <a:pt x="851" y="45"/>
                        <a:pt x="848" y="52"/>
                        <a:pt x="842" y="57"/>
                      </a:cubicBezTo>
                      <a:cubicBezTo>
                        <a:pt x="841" y="57"/>
                        <a:pt x="840" y="58"/>
                        <a:pt x="839" y="58"/>
                      </a:cubicBezTo>
                      <a:cubicBezTo>
                        <a:pt x="760" y="13"/>
                        <a:pt x="760" y="13"/>
                        <a:pt x="760" y="13"/>
                      </a:cubicBezTo>
                      <a:cubicBezTo>
                        <a:pt x="704" y="111"/>
                        <a:pt x="598" y="177"/>
                        <a:pt x="476" y="177"/>
                      </a:cubicBezTo>
                      <a:cubicBezTo>
                        <a:pt x="355" y="177"/>
                        <a:pt x="249" y="111"/>
                        <a:pt x="192" y="13"/>
                      </a:cubicBezTo>
                      <a:cubicBezTo>
                        <a:pt x="112" y="60"/>
                        <a:pt x="112" y="60"/>
                        <a:pt x="112" y="60"/>
                      </a:cubicBezTo>
                      <a:cubicBezTo>
                        <a:pt x="113" y="66"/>
                        <a:pt x="118" y="71"/>
                        <a:pt x="124" y="72"/>
                      </a:cubicBezTo>
                      <a:cubicBezTo>
                        <a:pt x="124" y="72"/>
                        <a:pt x="124" y="72"/>
                        <a:pt x="124" y="72"/>
                      </a:cubicBezTo>
                      <a:cubicBezTo>
                        <a:pt x="130" y="75"/>
                        <a:pt x="136" y="79"/>
                        <a:pt x="140" y="85"/>
                      </a:cubicBezTo>
                      <a:cubicBezTo>
                        <a:pt x="148" y="100"/>
                        <a:pt x="143" y="118"/>
                        <a:pt x="128" y="126"/>
                      </a:cubicBezTo>
                      <a:cubicBezTo>
                        <a:pt x="114" y="135"/>
                        <a:pt x="96" y="130"/>
                        <a:pt x="87" y="116"/>
                      </a:cubicBezTo>
                      <a:cubicBezTo>
                        <a:pt x="84" y="109"/>
                        <a:pt x="83" y="102"/>
                        <a:pt x="84" y="95"/>
                      </a:cubicBezTo>
                      <a:cubicBezTo>
                        <a:pt x="86" y="90"/>
                        <a:pt x="84" y="83"/>
                        <a:pt x="79" y="79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95" y="289"/>
                        <a:pt x="273" y="400"/>
                        <a:pt x="476" y="400"/>
                      </a:cubicBezTo>
                      <a:cubicBezTo>
                        <a:pt x="680" y="400"/>
                        <a:pt x="858" y="289"/>
                        <a:pt x="953" y="125"/>
                      </a:cubicBezTo>
                      <a:lnTo>
                        <a:pt x="876" y="8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5618" name="Oval 18"/>
            <p:cNvSpPr>
              <a:spLocks noChangeArrowheads="1"/>
            </p:cNvSpPr>
            <p:nvPr/>
          </p:nvSpPr>
          <p:spPr bwMode="auto">
            <a:xfrm>
              <a:off x="1460" y="1637"/>
              <a:ext cx="345" cy="344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8F8F8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r-TR" sz="3800" noProof="1">
                <a:solidFill>
                  <a:srgbClr val="000000"/>
                </a:solidFill>
              </a:endParaRPr>
            </a:p>
          </p:txBody>
        </p: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YASAL MEVZUAT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6017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4"/>
          <p:cNvSpPr>
            <a:spLocks noChangeArrowheads="1"/>
          </p:cNvSpPr>
          <p:nvPr/>
        </p:nvSpPr>
        <p:spPr bwMode="auto">
          <a:xfrm>
            <a:off x="201882" y="3486151"/>
            <a:ext cx="8704612" cy="1514474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110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Termal Konfor</a:t>
            </a:r>
            <a:endParaRPr lang="tr-TR" sz="110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3799973" y="2113201"/>
            <a:ext cx="1508429" cy="1508429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9600" b="1" dirty="0" smtClean="0">
                <a:latin typeface="Calibri" pitchFamily="34" charset="0"/>
                <a:cs typeface="Calibri" pitchFamily="34" charset="0"/>
              </a:rPr>
              <a:t>3</a:t>
            </a:r>
            <a:endParaRPr lang="tr-TR" sz="96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750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TERMAL KONFOR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</a:rPr>
              <a:t>Bir </a:t>
            </a:r>
            <a:r>
              <a:rPr lang="tr-TR" sz="2000" b="1" i="1" dirty="0">
                <a:solidFill>
                  <a:prstClr val="black"/>
                </a:solidFill>
                <a:latin typeface="Calibri"/>
              </a:rPr>
              <a:t>işyerinde termal konfor denilince; O işyerinin </a:t>
            </a:r>
            <a:endParaRPr lang="tr-TR" sz="2000" b="1" i="1" dirty="0" smtClean="0">
              <a:solidFill>
                <a:prstClr val="black"/>
              </a:solidFill>
              <a:latin typeface="Calibri"/>
            </a:endParaRPr>
          </a:p>
          <a:p>
            <a:pPr marL="1365300" lvl="3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</a:rPr>
              <a:t>Hava sıcaklığı, </a:t>
            </a:r>
          </a:p>
          <a:p>
            <a:pPr marL="1365300" lvl="3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</a:rPr>
              <a:t>Nem yoğunluğu, </a:t>
            </a:r>
          </a:p>
          <a:p>
            <a:pPr marL="1365300" lvl="3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</a:rPr>
              <a:t>Hava akım hızı </a:t>
            </a:r>
          </a:p>
          <a:p>
            <a:pPr marL="1365300" lvl="3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</a:rPr>
              <a:t>Radyant ısısı ……………………akla gelmelidir. </a:t>
            </a:r>
            <a:endParaRPr lang="tr-TR" sz="2000" i="1" dirty="0" smtClean="0">
              <a:solidFill>
                <a:prstClr val="black"/>
              </a:solidFill>
              <a:latin typeface="Calibri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i="1" dirty="0">
                <a:solidFill>
                  <a:prstClr val="black"/>
                </a:solidFill>
                <a:latin typeface="Calibri"/>
              </a:rPr>
              <a:t>Genel olarak bir işyerinde çalışanların büyük çoğunluğunun </a:t>
            </a:r>
            <a:r>
              <a:rPr lang="tr-TR" sz="2000" b="1" i="1" dirty="0">
                <a:solidFill>
                  <a:prstClr val="black"/>
                </a:solidFill>
                <a:latin typeface="Calibri"/>
              </a:rPr>
              <a:t>sıcaklık, nem, hava akımı </a:t>
            </a:r>
            <a:r>
              <a:rPr lang="tr-TR" sz="2000" i="1" dirty="0">
                <a:solidFill>
                  <a:prstClr val="black"/>
                </a:solidFill>
                <a:latin typeface="Calibri"/>
              </a:rPr>
              <a:t>gibi iklim koşulları açısından, </a:t>
            </a:r>
            <a:r>
              <a:rPr lang="tr-TR" sz="2000" b="1" i="1" dirty="0">
                <a:solidFill>
                  <a:prstClr val="black"/>
                </a:solidFill>
                <a:latin typeface="Calibri"/>
              </a:rPr>
              <a:t>gerek bedensel, gerekse zihinsel faaliyetlerini sürdürürken</a:t>
            </a:r>
            <a:r>
              <a:rPr lang="tr-TR" sz="2000" i="1" dirty="0">
                <a:solidFill>
                  <a:prstClr val="black"/>
                </a:solidFill>
                <a:latin typeface="Calibri"/>
              </a:rPr>
              <a:t> belirli bir rahatlık içinde bulunmalarına </a:t>
            </a:r>
            <a:r>
              <a:rPr lang="tr-TR" sz="2000" b="1" i="1" dirty="0">
                <a:solidFill>
                  <a:prstClr val="black"/>
                </a:solidFill>
                <a:latin typeface="Calibri"/>
              </a:rPr>
              <a:t>«termal konfor» </a:t>
            </a:r>
            <a:r>
              <a:rPr lang="tr-TR" sz="2000" i="1" dirty="0">
                <a:solidFill>
                  <a:prstClr val="black"/>
                </a:solidFill>
                <a:latin typeface="Calibri"/>
              </a:rPr>
              <a:t>denir.</a:t>
            </a: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b="1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TERMAL – ISIL KONFOR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43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hteck 4"/>
          <p:cNvSpPr>
            <a:spLocks noChangeArrowheads="1"/>
          </p:cNvSpPr>
          <p:nvPr/>
        </p:nvSpPr>
        <p:spPr bwMode="auto">
          <a:xfrm>
            <a:off x="172005" y="2516888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Hava Sıcaklığı ‘Ortam Isısı’</a:t>
            </a:r>
            <a:endParaRPr lang="tr-TR" sz="60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C:\Users\ahmet\Desktop\weather-few-cloud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857250"/>
            <a:ext cx="1993900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Ahmet Yiğitap\Desktop\Resim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4505325"/>
            <a:ext cx="1993900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051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TANIM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4" y="1916111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800" b="1" i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«Isı bir enerji miktarı terimidir. Sıcaklık ise bir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cismin ne kadar soğuk ve ılık olduğunu ifade eden niceliktir.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Hava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sıcaklığının fiziksel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ölçüsüdür. Enerjinin miktarını değil seviyesini gösterir.» </a:t>
            </a: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 smtClean="0">
                <a:solidFill>
                  <a:srgbClr val="C00000"/>
                </a:solidFill>
                <a:latin typeface="Calibri"/>
                <a:cs typeface="Arial"/>
              </a:rPr>
              <a:t>Termal konforun ana parametresidir.</a:t>
            </a: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1000" b="1" i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800" b="1" i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İşyeri ortam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sıcaklığı;</a:t>
            </a: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 smtClean="0">
                <a:solidFill>
                  <a:srgbClr val="6B9B1A"/>
                </a:solidFill>
                <a:latin typeface="Calibri"/>
                <a:cs typeface="Arial"/>
              </a:rPr>
              <a:t>«kuru (cıvalı) termometreler»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ile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ölçülür. </a:t>
            </a:r>
            <a:endParaRPr lang="tr-TR" sz="2000" i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i="1" dirty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  <a:cs typeface="Arial"/>
              </a:rPr>
              <a:t>Birimi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; «Santigrat, </a:t>
            </a:r>
            <a:r>
              <a:rPr lang="tr-TR" sz="2000" i="1" dirty="0" err="1">
                <a:solidFill>
                  <a:prstClr val="black"/>
                </a:solidFill>
                <a:latin typeface="Calibri"/>
                <a:cs typeface="Arial"/>
              </a:rPr>
              <a:t>Fahrenheit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Arial"/>
              </a:rPr>
              <a:t> ve Kelvin’dir»</a:t>
            </a: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b="1" i="1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HAVA SICAKLIĞI (ORTAM ISISI)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4640131" y="5435128"/>
            <a:ext cx="2532194" cy="907162"/>
            <a:chOff x="4640131" y="5435128"/>
            <a:chExt cx="2532194" cy="907162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131" y="5435128"/>
              <a:ext cx="1236793" cy="907162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5499" y="5436955"/>
              <a:ext cx="1266826" cy="905335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6941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74 Dikdörtgen"/>
          <p:cNvSpPr/>
          <p:nvPr/>
        </p:nvSpPr>
        <p:spPr>
          <a:xfrm>
            <a:off x="761041" y="1444032"/>
            <a:ext cx="7610400" cy="458209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59" name="Rectangle 11"/>
          <p:cNvSpPr>
            <a:spLocks noChangeArrowheads="1"/>
          </p:cNvSpPr>
          <p:nvPr/>
        </p:nvSpPr>
        <p:spPr bwMode="gray">
          <a:xfrm>
            <a:off x="742948" y="1003300"/>
            <a:ext cx="7603200" cy="418886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BOYUNA «LONGİTUDİNAL» DALGALAR (SES DALGALARI)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FİZİKSEL </a:t>
            </a: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RİSK ETKENLERİ </a:t>
            </a:r>
          </a:p>
        </p:txBody>
      </p:sp>
      <p:sp>
        <p:nvSpPr>
          <p:cNvPr id="62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887742" y="1432918"/>
            <a:ext cx="7386780" cy="672323"/>
          </a:xfrm>
          <a:prstGeom prst="rect">
            <a:avLst/>
          </a:prstGeom>
        </p:spPr>
        <p:txBody>
          <a:bodyPr/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2619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720725" indent="-2746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9874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2541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1711325" indent="-2651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168525" indent="-2651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25725" indent="-2651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082925" indent="-265113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«Ortam parçacıklarının, dalganın hareket doğrultusuna 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paralel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hareket etmesiyle oluşup ilerleyen dalgaya </a:t>
            </a:r>
            <a:r>
              <a:rPr lang="tr-TR" sz="2000" b="1" i="1" dirty="0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boyuna dalga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denir.»</a:t>
            </a:r>
          </a:p>
        </p:txBody>
      </p:sp>
      <p:pic>
        <p:nvPicPr>
          <p:cNvPr id="13" name="Picture 4" descr="Lw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87" y="4284918"/>
            <a:ext cx="7525012" cy="100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l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41" y="5291498"/>
            <a:ext cx="7585107" cy="734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 2"/>
          <p:cNvGrpSpPr/>
          <p:nvPr/>
        </p:nvGrpSpPr>
        <p:grpSpPr>
          <a:xfrm>
            <a:off x="811541" y="2165699"/>
            <a:ext cx="7515557" cy="992160"/>
            <a:chOff x="821066" y="2412474"/>
            <a:chExt cx="7515557" cy="1497014"/>
          </a:xfrm>
        </p:grpSpPr>
        <p:pic>
          <p:nvPicPr>
            <p:cNvPr id="24578" name="Picture 2" descr="C:\Users\DOKTOR\Desktop\Resim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423" y="2412474"/>
              <a:ext cx="2650200" cy="1497013"/>
            </a:xfrm>
            <a:prstGeom prst="rect">
              <a:avLst/>
            </a:prstGeom>
            <a:noFill/>
            <a:ln w="0"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FG14_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343" b="31343"/>
            <a:stretch>
              <a:fillRect/>
            </a:stretch>
          </p:blipFill>
          <p:spPr bwMode="auto">
            <a:xfrm>
              <a:off x="821066" y="2412475"/>
              <a:ext cx="4874883" cy="1497013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8" descr="vibrating tuning fork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86" y="3202668"/>
            <a:ext cx="7525011" cy="10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2115880" y="3848986"/>
            <a:ext cx="5071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i="1" dirty="0" smtClean="0">
                <a:latin typeface="Calibri" pitchFamily="34" charset="0"/>
                <a:cs typeface="Calibri" pitchFamily="34" charset="0"/>
              </a:rPr>
              <a:t>Enerji Taşınması-Transportu</a:t>
            </a:r>
            <a:endParaRPr lang="tr-TR" i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Düz Ok Bağlayıcısı 14"/>
          <p:cNvCxnSpPr/>
          <p:nvPr/>
        </p:nvCxnSpPr>
        <p:spPr>
          <a:xfrm>
            <a:off x="809625" y="5410200"/>
            <a:ext cx="7452000" cy="0"/>
          </a:xfrm>
          <a:prstGeom prst="straightConnector1">
            <a:avLst/>
          </a:prstGeom>
          <a:ln>
            <a:solidFill>
              <a:srgbClr val="6B9B1A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4404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VÜCUT ISI DENGESİ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4" y="1916111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Arial"/>
              </a:rPr>
              <a:t>İnsan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Arial"/>
              </a:rPr>
              <a:t>vücudunun ısı alış-verişi, oksijen, tuz, tansiyon, asit-baz dengesi gibi bazı fiziksel ve kimyasal faktörlerin belli sınırlar içinde sürekli stabil olmaları gerekir.</a:t>
            </a: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800" b="1" i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marL="450900" lvl="1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</a:rPr>
              <a:t>Vücut Isısı</a:t>
            </a:r>
            <a:r>
              <a:rPr lang="tr-TR" sz="2000" b="1" i="1" dirty="0">
                <a:solidFill>
                  <a:prstClr val="black"/>
                </a:solidFill>
                <a:latin typeface="Calibri"/>
              </a:rPr>
              <a:t>	: 36,8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Calibri"/>
              </a:rPr>
              <a:t>±0,4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Calibri"/>
              </a:rPr>
              <a:t>  (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Calibri"/>
              </a:rPr>
              <a:t>36,4-37,2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Calibri"/>
              </a:rPr>
              <a:t>)</a:t>
            </a:r>
            <a:endParaRPr lang="tr-TR" sz="2000" i="1" dirty="0">
              <a:solidFill>
                <a:prstClr val="black"/>
              </a:solidFill>
              <a:latin typeface="Calibri"/>
            </a:endParaRPr>
          </a:p>
          <a:p>
            <a:pPr marL="1224000" lvl="2" indent="-1800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tr-TR" i="1" dirty="0" smtClean="0">
                <a:solidFill>
                  <a:prstClr val="black"/>
                </a:solidFill>
                <a:latin typeface="Calibri"/>
              </a:rPr>
              <a:t>Hipotermi</a:t>
            </a:r>
            <a:r>
              <a:rPr lang="tr-TR" i="1" dirty="0">
                <a:solidFill>
                  <a:prstClr val="black"/>
                </a:solidFill>
                <a:latin typeface="Calibri"/>
              </a:rPr>
              <a:t>	: &lt;34</a:t>
            </a:r>
          </a:p>
          <a:p>
            <a:pPr marL="1224000" lvl="2" indent="-1800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tr-TR" i="1" dirty="0">
                <a:solidFill>
                  <a:prstClr val="black"/>
                </a:solidFill>
                <a:latin typeface="Calibri"/>
              </a:rPr>
              <a:t>Normotermi	: 36-38</a:t>
            </a:r>
          </a:p>
          <a:p>
            <a:pPr marL="1224000" lvl="2" indent="-1800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tr-TR" i="1" dirty="0">
                <a:solidFill>
                  <a:prstClr val="black"/>
                </a:solidFill>
                <a:latin typeface="Calibri"/>
              </a:rPr>
              <a:t>Ateş		: 38-40</a:t>
            </a:r>
          </a:p>
          <a:p>
            <a:pPr marL="1224000" lvl="2" indent="-1800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tr-TR" i="1" dirty="0">
                <a:solidFill>
                  <a:prstClr val="black"/>
                </a:solidFill>
                <a:latin typeface="Calibri"/>
              </a:rPr>
              <a:t>Hipertermi	: </a:t>
            </a:r>
            <a:r>
              <a:rPr lang="tr-TR" i="1" dirty="0" smtClean="0">
                <a:solidFill>
                  <a:prstClr val="black"/>
                </a:solidFill>
                <a:latin typeface="Calibri"/>
              </a:rPr>
              <a:t>42-44</a:t>
            </a:r>
          </a:p>
          <a:p>
            <a:pPr marL="1224000" lvl="2" indent="-1800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tr-TR" sz="800" i="1" dirty="0">
              <a:solidFill>
                <a:prstClr val="black"/>
              </a:solidFill>
              <a:latin typeface="Calibri"/>
            </a:endParaRPr>
          </a:p>
          <a:p>
            <a:pPr marL="450900" lvl="1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b="1" i="1" dirty="0">
                <a:solidFill>
                  <a:srgbClr val="C00000"/>
                </a:solidFill>
                <a:latin typeface="Calibri"/>
              </a:rPr>
              <a:t>0,5 derecelik </a:t>
            </a:r>
            <a:r>
              <a:rPr lang="tr-TR" sz="2000" b="1" i="1" dirty="0" smtClean="0">
                <a:solidFill>
                  <a:srgbClr val="C00000"/>
                </a:solidFill>
                <a:latin typeface="Calibri"/>
              </a:rPr>
              <a:t>artış ve azalışlar </a:t>
            </a:r>
            <a:r>
              <a:rPr lang="tr-TR" sz="2000" b="1" i="1" dirty="0">
                <a:solidFill>
                  <a:prstClr val="black"/>
                </a:solidFill>
                <a:latin typeface="Calibri"/>
              </a:rPr>
              <a:t>patolojik kabul edilir.</a:t>
            </a:r>
          </a:p>
          <a:p>
            <a:pPr marL="108000" lvl="1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HAVA SICAKLIĞI (ORTAM ISISI)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414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VÜCUT </a:t>
            </a: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ISI DENGESİ</a:t>
            </a:r>
          </a:p>
        </p:txBody>
      </p:sp>
      <p:graphicFrame>
        <p:nvGraphicFramePr>
          <p:cNvPr id="7" name="3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232071"/>
              </p:ext>
            </p:extLst>
          </p:nvPr>
        </p:nvGraphicFramePr>
        <p:xfrm>
          <a:off x="66672" y="971549"/>
          <a:ext cx="8981796" cy="4266995"/>
        </p:xfrm>
        <a:graphic>
          <a:graphicData uri="http://schemas.openxmlformats.org/drawingml/2006/table">
            <a:tbl>
              <a:tblPr firstRow="1" bandRow="1"/>
              <a:tblGrid>
                <a:gridCol w="1496966"/>
                <a:gridCol w="1496966"/>
                <a:gridCol w="1496966"/>
                <a:gridCol w="1496966"/>
                <a:gridCol w="1496966"/>
                <a:gridCol w="1496966"/>
              </a:tblGrid>
              <a:tr h="7002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</a:t>
                      </a:r>
                      <a:r>
                        <a:rPr kumimoji="0" lang="tr-TR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 </a:t>
                      </a: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4726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Vücut </a:t>
                      </a: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Metabolik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Buharlaşma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Radyant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Konveksiyon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Kondüksiyon</a:t>
                      </a: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«Temas»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98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(+) (N) (-) </a:t>
                      </a: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(+)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(-)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(+) (-)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(+) (-)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(+) (-)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3050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Eğer, Vücut ısı yükü pozitif ise, ısı kazancı, negatif ise ısı kaybı meydana gelir.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200" b="0" i="1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Vücut ısı yükü sıfır ise vücudun ısı dengesi sabit kalır.</a:t>
                      </a:r>
                    </a:p>
                  </a:txBody>
                  <a:tcPr marL="91439" marR="91439" marB="36000" anchorCtr="1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Vücudun bazal ve fiziksel çalışması sırasında açığa çıkar.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200" b="0" i="1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Metabolik ısı vücudun ısı yükünü daima (+) yönde etkiler.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</a:txBody>
                  <a:tcPr marL="91439" marR="91439" marB="36000" anchorCtr="1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Buharlaşma (terleme) yoluyla vücuttan atılan ısıdır.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200" b="0" i="1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Isı yükünü daima (-) olarak etkiler ve ısı kaybını sağlar. </a:t>
                      </a:r>
                    </a:p>
                  </a:txBody>
                  <a:tcPr marL="91439" marR="91439" marB="36000" anchorCtr="1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Isının radyasyon (elektromanyetik dalga) yoluyla ortama taşınmasıdır.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200" b="0" i="1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Radyant ısı vücudun ısı yükünü (+) / (-) olarak etkiler.</a:t>
                      </a:r>
                    </a:p>
                  </a:txBody>
                  <a:tcPr marL="91439" marR="91439" marB="36000" anchorCtr="1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Isı enerjisinin hava/sıvı molekülleri ile taşınmasıyla meydana gelir. Ortam sıcaklığı cilt sıcaklığından fazla ise cilt sıcaklığı artacak, tersi ise cilt sıcaklığı düşecektir. Convektif ısı vücudun ısı yükünü (+) / (-) olarak etkiler.</a:t>
                      </a:r>
                    </a:p>
                  </a:txBody>
                  <a:tcPr marL="91439" marR="91439" marB="36000" anchorCtr="1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Vücudun herhangi bir madde ile direkt teması sonucunda ısı kazanması veya kaybetmesidir.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200" b="0" i="1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200" b="0" i="1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Temas vücudun ısı yükünü (+) / (-) olarak etkiler.</a:t>
                      </a:r>
                    </a:p>
                  </a:txBody>
                  <a:tcPr marL="91439" marR="91439" marB="36000" anchorCtr="1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3" name="Eşittir 2"/>
          <p:cNvSpPr/>
          <p:nvPr/>
        </p:nvSpPr>
        <p:spPr>
          <a:xfrm>
            <a:off x="1438275" y="1238250"/>
            <a:ext cx="257175" cy="247650"/>
          </a:xfrm>
          <a:prstGeom prst="mathEqual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4" name="Artı 3"/>
          <p:cNvSpPr/>
          <p:nvPr/>
        </p:nvSpPr>
        <p:spPr>
          <a:xfrm>
            <a:off x="2909887" y="1219200"/>
            <a:ext cx="295275" cy="295275"/>
          </a:xfrm>
          <a:prstGeom prst="mathPlus">
            <a:avLst/>
          </a:prstGeom>
          <a:solidFill>
            <a:schemeClr val="bg1"/>
          </a:solidFill>
          <a:ln w="12700">
            <a:solidFill>
              <a:srgbClr val="5A5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9" name="Artı 8"/>
          <p:cNvSpPr/>
          <p:nvPr/>
        </p:nvSpPr>
        <p:spPr>
          <a:xfrm>
            <a:off x="4414837" y="1238250"/>
            <a:ext cx="295275" cy="295275"/>
          </a:xfrm>
          <a:prstGeom prst="mathPlus">
            <a:avLst/>
          </a:prstGeom>
          <a:solidFill>
            <a:schemeClr val="bg1"/>
          </a:solidFill>
          <a:ln w="12700">
            <a:solidFill>
              <a:srgbClr val="5A5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0" name="Artı 9"/>
          <p:cNvSpPr/>
          <p:nvPr/>
        </p:nvSpPr>
        <p:spPr>
          <a:xfrm>
            <a:off x="5900737" y="1238250"/>
            <a:ext cx="295275" cy="295275"/>
          </a:xfrm>
          <a:prstGeom prst="mathPlus">
            <a:avLst/>
          </a:prstGeom>
          <a:solidFill>
            <a:schemeClr val="bg1"/>
          </a:solidFill>
          <a:ln w="12700">
            <a:solidFill>
              <a:srgbClr val="5A5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1" name="Artı 10"/>
          <p:cNvSpPr/>
          <p:nvPr/>
        </p:nvSpPr>
        <p:spPr>
          <a:xfrm>
            <a:off x="7415212" y="1238250"/>
            <a:ext cx="295275" cy="295275"/>
          </a:xfrm>
          <a:prstGeom prst="mathPlus">
            <a:avLst/>
          </a:prstGeom>
          <a:solidFill>
            <a:schemeClr val="bg1"/>
          </a:solidFill>
          <a:ln w="12700">
            <a:solidFill>
              <a:srgbClr val="5A5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6099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YÜKSEK SICAKLIĞIN ETKİLERİ – 1 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4" y="1916111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800" b="1" i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marL="450900" lvl="1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b="1" i="1" dirty="0">
                <a:solidFill>
                  <a:srgbClr val="6B9B1A"/>
                </a:solidFill>
                <a:latin typeface="Calibri"/>
              </a:rPr>
              <a:t>Vücut ısı regülasyonunun bozulması </a:t>
            </a:r>
            <a:r>
              <a:rPr lang="tr-TR" sz="2000" b="1" i="1" dirty="0">
                <a:solidFill>
                  <a:prstClr val="black"/>
                </a:solidFill>
                <a:latin typeface="Calibri"/>
              </a:rPr>
              <a:t>ile, vücut ısının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</a:rPr>
              <a:t>41°C’ye </a:t>
            </a:r>
            <a:r>
              <a:rPr lang="tr-TR" sz="2000" b="1" i="1" dirty="0">
                <a:solidFill>
                  <a:prstClr val="black"/>
                </a:solidFill>
                <a:latin typeface="Calibri"/>
              </a:rPr>
              <a:t>kadar ulaşması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</a:rPr>
              <a:t>sonucu </a:t>
            </a:r>
            <a:r>
              <a:rPr lang="tr-TR" sz="2000" b="1" i="1" dirty="0" smtClean="0">
                <a:solidFill>
                  <a:srgbClr val="FF0000"/>
                </a:solidFill>
                <a:latin typeface="Calibri"/>
              </a:rPr>
              <a:t>ısı-güneş </a:t>
            </a:r>
            <a:r>
              <a:rPr lang="tr-TR" sz="2000" b="1" i="1" dirty="0">
                <a:solidFill>
                  <a:srgbClr val="FF0000"/>
                </a:solidFill>
                <a:latin typeface="Calibri"/>
              </a:rPr>
              <a:t>çarpması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</a:rPr>
              <a:t>olur. Beyinde hasara ve ölüme neden olur.</a:t>
            </a:r>
          </a:p>
          <a:p>
            <a:pPr marL="450900" lvl="1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endParaRPr lang="tr-TR" sz="2000" b="1" i="1" dirty="0">
              <a:solidFill>
                <a:prstClr val="black"/>
              </a:solidFill>
              <a:latin typeface="Calibri"/>
            </a:endParaRPr>
          </a:p>
          <a:p>
            <a:pPr marL="450900" lvl="1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srgbClr val="6B9B1A"/>
                </a:solidFill>
                <a:latin typeface="Calibri"/>
              </a:rPr>
              <a:t>Aşırı </a:t>
            </a:r>
            <a:r>
              <a:rPr lang="tr-TR" sz="2000" b="1" i="1" dirty="0">
                <a:solidFill>
                  <a:srgbClr val="6B9B1A"/>
                </a:solidFill>
                <a:latin typeface="Calibri"/>
              </a:rPr>
              <a:t>terleme </a:t>
            </a:r>
            <a:r>
              <a:rPr lang="tr-TR" sz="2000" b="1" i="1" dirty="0">
                <a:solidFill>
                  <a:prstClr val="black"/>
                </a:solidFill>
                <a:latin typeface="Calibri"/>
              </a:rPr>
              <a:t>nedeni ile kaslarda ani kasılmalar şeklinde </a:t>
            </a:r>
            <a:r>
              <a:rPr lang="tr-TR" sz="2000" b="1" i="1" dirty="0">
                <a:solidFill>
                  <a:srgbClr val="FF0000"/>
                </a:solidFill>
                <a:latin typeface="Calibri"/>
              </a:rPr>
              <a:t>ısı krampları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</a:rPr>
              <a:t>olabilir,</a:t>
            </a:r>
          </a:p>
          <a:p>
            <a:pPr marL="108000" lvl="1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b="1" i="1" dirty="0">
              <a:solidFill>
                <a:prstClr val="black"/>
              </a:solidFill>
              <a:latin typeface="Calibri"/>
            </a:endParaRPr>
          </a:p>
          <a:p>
            <a:pPr marL="450900" lvl="1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srgbClr val="6B9B1A"/>
                </a:solidFill>
                <a:latin typeface="Calibri"/>
              </a:rPr>
              <a:t>Aşırı </a:t>
            </a:r>
            <a:r>
              <a:rPr lang="tr-TR" sz="2000" b="1" i="1" dirty="0">
                <a:solidFill>
                  <a:srgbClr val="6B9B1A"/>
                </a:solidFill>
                <a:latin typeface="Calibri"/>
              </a:rPr>
              <a:t>yükleme sonucu </a:t>
            </a:r>
            <a:r>
              <a:rPr lang="tr-TR" sz="2000" b="1" i="1" dirty="0" smtClean="0">
                <a:solidFill>
                  <a:srgbClr val="6B9B1A"/>
                </a:solidFill>
                <a:latin typeface="Calibri"/>
              </a:rPr>
              <a:t>oluşan sıvı kaybının tansiyon düşüklüğüne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</a:rPr>
              <a:t> ve </a:t>
            </a:r>
            <a:r>
              <a:rPr lang="tr-TR" sz="2000" b="1" i="1" dirty="0">
                <a:solidFill>
                  <a:prstClr val="black"/>
                </a:solidFill>
                <a:latin typeface="Calibri"/>
              </a:rPr>
              <a:t>baş dönmesine yol açan </a:t>
            </a:r>
            <a:r>
              <a:rPr lang="tr-TR" sz="2000" b="1" i="1" dirty="0">
                <a:solidFill>
                  <a:srgbClr val="FF0000"/>
                </a:solidFill>
                <a:latin typeface="Calibri"/>
              </a:rPr>
              <a:t>ısı yorgunlukları </a:t>
            </a:r>
            <a:r>
              <a:rPr lang="tr-TR" sz="2000" b="1" i="1" dirty="0">
                <a:solidFill>
                  <a:prstClr val="black"/>
                </a:solidFill>
                <a:latin typeface="Calibri"/>
              </a:rPr>
              <a:t>olabilir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</a:rPr>
              <a:t>.</a:t>
            </a:r>
            <a:endParaRPr lang="tr-TR" sz="2000" b="1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HAVA SICAKLIĞI (ORTAM ISISI)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475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YÜKSEK SICAKLIĞIN ETKİLERİ – 2 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4" y="1916111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800" b="1" i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lvl="1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 smtClean="0">
                <a:solidFill>
                  <a:srgbClr val="6B9B1A"/>
                </a:solidFill>
                <a:latin typeface="Calibri"/>
              </a:rPr>
              <a:t>Yüksek sıcaklık ayrıca;</a:t>
            </a:r>
            <a:endParaRPr lang="tr-TR" sz="2000" b="1" i="1" dirty="0">
              <a:solidFill>
                <a:srgbClr val="6B9B1A"/>
              </a:solidFill>
              <a:latin typeface="Calibri"/>
            </a:endParaRPr>
          </a:p>
          <a:p>
            <a:pPr marL="450900" lvl="1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b="1" i="1" dirty="0" smtClean="0">
                <a:latin typeface="Calibri"/>
              </a:rPr>
              <a:t>Kaşıntılı kırmızı lekeler şeklinde deri bozukluklarına,</a:t>
            </a:r>
          </a:p>
          <a:p>
            <a:pPr marL="450900" lvl="1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b="1" i="1" dirty="0" smtClean="0">
                <a:latin typeface="Calibri"/>
              </a:rPr>
              <a:t>Moral bozukluklarına,</a:t>
            </a:r>
          </a:p>
          <a:p>
            <a:pPr marL="450900" lvl="1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b="1" i="1" dirty="0" smtClean="0">
                <a:latin typeface="Calibri"/>
              </a:rPr>
              <a:t>Konsantrasyon bozukluklarına,</a:t>
            </a:r>
          </a:p>
          <a:p>
            <a:pPr marL="450900" lvl="1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b="1" i="1" dirty="0" smtClean="0">
                <a:latin typeface="Calibri"/>
              </a:rPr>
              <a:t>Aşırı duyarlılığa</a:t>
            </a:r>
          </a:p>
          <a:p>
            <a:pPr marL="450900" lvl="1" indent="-34290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sz="2000" b="1" i="1" dirty="0" smtClean="0">
                <a:latin typeface="Calibri"/>
              </a:rPr>
              <a:t>Endişeye, </a:t>
            </a:r>
          </a:p>
          <a:p>
            <a:pPr marL="108000" lvl="1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>
                <a:latin typeface="Calibri"/>
              </a:rPr>
              <a:t>	</a:t>
            </a:r>
            <a:r>
              <a:rPr lang="tr-TR" sz="2000" b="1" i="1" dirty="0" smtClean="0">
                <a:latin typeface="Calibri"/>
              </a:rPr>
              <a:t>		…………………sebep olabilir.</a:t>
            </a:r>
            <a:endParaRPr lang="tr-TR" sz="2000" b="1" i="1" dirty="0">
              <a:latin typeface="Calibri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HAVA SICAKLIĞI (ORTAM ISISI)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335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DÜŞÜK SICAKLIĞIN ETKİLERİ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4" y="1916111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800" b="1" i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b="1" i="1" dirty="0" smtClean="0">
              <a:solidFill>
                <a:prstClr val="black"/>
              </a:solidFill>
              <a:latin typeface="Calibri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</a:rPr>
              <a:t>Endüstride </a:t>
            </a:r>
            <a:r>
              <a:rPr lang="tr-TR" sz="2000" b="1" i="1" dirty="0">
                <a:solidFill>
                  <a:prstClr val="black"/>
                </a:solidFill>
                <a:latin typeface="Calibri"/>
              </a:rPr>
              <a:t>düşük ısıya daha az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</a:rPr>
              <a:t>rastlanır.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</a:rPr>
              <a:t>Soğuk </a:t>
            </a:r>
            <a:r>
              <a:rPr lang="tr-TR" sz="2000" i="1" dirty="0">
                <a:solidFill>
                  <a:prstClr val="black"/>
                </a:solidFill>
                <a:latin typeface="Calibri"/>
              </a:rPr>
              <a:t>işyeri ortamları, daha çok soğuk hava depolarında yapılan çalışmalarda ve kışın açıkta yapılan işlerde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</a:rPr>
              <a:t>görülür. </a:t>
            </a: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i="1" dirty="0">
              <a:solidFill>
                <a:prstClr val="black"/>
              </a:solidFill>
              <a:latin typeface="Calibri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</a:rPr>
              <a:t>Düşük </a:t>
            </a:r>
            <a:r>
              <a:rPr lang="tr-TR" sz="2000" i="1" dirty="0">
                <a:solidFill>
                  <a:prstClr val="black"/>
                </a:solidFill>
                <a:latin typeface="Calibri"/>
              </a:rPr>
              <a:t>sıcaklık, yani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</a:rPr>
              <a:t>soğuğun insan üzerine </a:t>
            </a:r>
            <a:r>
              <a:rPr lang="tr-TR" sz="2000" i="1" dirty="0">
                <a:solidFill>
                  <a:prstClr val="black"/>
                </a:solidFill>
                <a:latin typeface="Calibri"/>
              </a:rPr>
              <a:t>olumsuz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</a:rPr>
              <a:t>etkileri;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</a:rPr>
              <a:t>Uyuşukluk</a:t>
            </a:r>
            <a:r>
              <a:rPr lang="tr-TR" sz="2000" b="1" i="1" dirty="0">
                <a:solidFill>
                  <a:prstClr val="black"/>
                </a:solidFill>
                <a:latin typeface="Calibri"/>
              </a:rPr>
              <a:t>, uyku hali, organlarda hissizlik ve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</a:rPr>
              <a:t>donmadır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</a:rPr>
              <a:t>.</a:t>
            </a:r>
            <a:endParaRPr lang="tr-TR" sz="16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HAVA SICAKLIĞI (ORTAM ISISI)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65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22275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67000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SICAKLIK PERFORMANS İLİŞKİSİ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67000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lvl="1" indent="-222300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1200" b="1" i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lvl="1" indent="-222300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b="1" i="1" dirty="0" smtClean="0">
                <a:solidFill>
                  <a:prstClr val="black"/>
                </a:solidFill>
                <a:latin typeface="Calibri"/>
                <a:cs typeface="Arial"/>
              </a:rPr>
              <a:t>Aşırı </a:t>
            </a:r>
            <a:r>
              <a:rPr lang="tr-TR" b="1" i="1" dirty="0">
                <a:solidFill>
                  <a:prstClr val="black"/>
                </a:solidFill>
                <a:latin typeface="Calibri"/>
                <a:cs typeface="Arial"/>
              </a:rPr>
              <a:t>sıcaklığın üretim </a:t>
            </a:r>
            <a:r>
              <a:rPr lang="tr-TR" b="1" i="1" dirty="0" smtClean="0">
                <a:solidFill>
                  <a:prstClr val="black"/>
                </a:solidFill>
                <a:latin typeface="Calibri"/>
                <a:cs typeface="Arial"/>
              </a:rPr>
              <a:t>üzerindeki </a:t>
            </a:r>
            <a:r>
              <a:rPr lang="tr-TR" b="1" i="1" dirty="0">
                <a:solidFill>
                  <a:prstClr val="black"/>
                </a:solidFill>
                <a:latin typeface="Calibri"/>
                <a:cs typeface="Arial"/>
              </a:rPr>
              <a:t>olumsuz </a:t>
            </a:r>
            <a:r>
              <a:rPr lang="tr-TR" b="1" i="1" dirty="0" smtClean="0">
                <a:solidFill>
                  <a:prstClr val="black"/>
                </a:solidFill>
                <a:latin typeface="Calibri"/>
                <a:cs typeface="Arial"/>
              </a:rPr>
              <a:t>etkisi;</a:t>
            </a:r>
          </a:p>
          <a:p>
            <a:pPr lvl="1" indent="-222300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b="1" i="1" dirty="0" smtClean="0">
                <a:solidFill>
                  <a:prstClr val="black"/>
                </a:solidFill>
                <a:latin typeface="Calibri"/>
                <a:cs typeface="Arial"/>
              </a:rPr>
              <a:t>29 </a:t>
            </a:r>
            <a:r>
              <a:rPr lang="tr-TR" b="1" i="1" dirty="0">
                <a:solidFill>
                  <a:prstClr val="black"/>
                </a:solidFill>
                <a:latin typeface="Calibri"/>
                <a:cs typeface="Arial"/>
              </a:rPr>
              <a:t>°C olursa     performans 	%5 </a:t>
            </a:r>
            <a:r>
              <a:rPr lang="tr-TR" b="1" i="1" dirty="0" smtClean="0">
                <a:solidFill>
                  <a:prstClr val="black"/>
                </a:solidFill>
                <a:latin typeface="Calibri"/>
                <a:cs typeface="Arial"/>
              </a:rPr>
              <a:t>  düşer</a:t>
            </a:r>
          </a:p>
          <a:p>
            <a:pPr lvl="1" indent="-222300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b="1" i="1" dirty="0" smtClean="0">
                <a:solidFill>
                  <a:prstClr val="black"/>
                </a:solidFill>
                <a:latin typeface="Calibri"/>
                <a:cs typeface="Arial"/>
              </a:rPr>
              <a:t>30 </a:t>
            </a:r>
            <a:r>
              <a:rPr lang="tr-TR" b="1" i="1" dirty="0">
                <a:solidFill>
                  <a:prstClr val="black"/>
                </a:solidFill>
                <a:latin typeface="Calibri"/>
                <a:cs typeface="Arial"/>
              </a:rPr>
              <a:t>°C   "                      "       </a:t>
            </a:r>
            <a:r>
              <a:rPr lang="tr-TR" b="1" i="1" dirty="0" smtClean="0">
                <a:solidFill>
                  <a:prstClr val="black"/>
                </a:solidFill>
                <a:latin typeface="Calibri"/>
                <a:cs typeface="Arial"/>
              </a:rPr>
              <a:t>	</a:t>
            </a:r>
            <a:r>
              <a:rPr lang="tr-TR" b="1" i="1" dirty="0">
                <a:solidFill>
                  <a:prstClr val="black"/>
                </a:solidFill>
                <a:latin typeface="Calibri"/>
                <a:cs typeface="Arial"/>
              </a:rPr>
              <a:t>	%10   </a:t>
            </a:r>
            <a:r>
              <a:rPr lang="tr-TR" b="1" i="1" dirty="0" smtClean="0">
                <a:solidFill>
                  <a:prstClr val="black"/>
                </a:solidFill>
                <a:latin typeface="Calibri"/>
                <a:cs typeface="Arial"/>
              </a:rPr>
              <a:t>  </a:t>
            </a:r>
            <a:r>
              <a:rPr lang="tr-TR" b="1" i="1" dirty="0">
                <a:solidFill>
                  <a:prstClr val="black"/>
                </a:solidFill>
                <a:latin typeface="Calibri"/>
                <a:cs typeface="Arial"/>
              </a:rPr>
              <a:t>" </a:t>
            </a:r>
            <a:r>
              <a:rPr lang="tr-TR" b="1" i="1" dirty="0" smtClean="0">
                <a:solidFill>
                  <a:prstClr val="black"/>
                </a:solidFill>
                <a:latin typeface="Calibri"/>
                <a:cs typeface="Arial"/>
              </a:rPr>
              <a:t> </a:t>
            </a:r>
          </a:p>
          <a:p>
            <a:pPr lvl="1" indent="-222300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b="1" i="1" dirty="0" smtClean="0">
                <a:solidFill>
                  <a:prstClr val="black"/>
                </a:solidFill>
                <a:latin typeface="Calibri"/>
                <a:cs typeface="Arial"/>
              </a:rPr>
              <a:t>31 °C   "                      "          	%</a:t>
            </a:r>
            <a:r>
              <a:rPr lang="tr-TR" b="1" i="1" dirty="0">
                <a:solidFill>
                  <a:prstClr val="black"/>
                </a:solidFill>
                <a:latin typeface="Calibri"/>
                <a:cs typeface="Arial"/>
              </a:rPr>
              <a:t>17 </a:t>
            </a:r>
            <a:r>
              <a:rPr lang="tr-TR" b="1" i="1" dirty="0" smtClean="0">
                <a:solidFill>
                  <a:prstClr val="black"/>
                </a:solidFill>
                <a:latin typeface="Calibri"/>
                <a:cs typeface="Arial"/>
              </a:rPr>
              <a:t>    " 	</a:t>
            </a:r>
          </a:p>
          <a:p>
            <a:pPr lvl="1" indent="-222300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b="1" i="1" dirty="0" smtClean="0">
                <a:solidFill>
                  <a:prstClr val="black"/>
                </a:solidFill>
                <a:latin typeface="Calibri"/>
                <a:cs typeface="Arial"/>
              </a:rPr>
              <a:t>32 </a:t>
            </a:r>
            <a:r>
              <a:rPr lang="tr-TR" b="1" i="1" dirty="0">
                <a:solidFill>
                  <a:prstClr val="black"/>
                </a:solidFill>
                <a:latin typeface="Calibri"/>
                <a:cs typeface="Arial"/>
              </a:rPr>
              <a:t>°C   "                      "       </a:t>
            </a:r>
            <a:r>
              <a:rPr lang="tr-TR" b="1" i="1" dirty="0" smtClean="0">
                <a:solidFill>
                  <a:prstClr val="black"/>
                </a:solidFill>
                <a:latin typeface="Calibri"/>
                <a:cs typeface="Arial"/>
              </a:rPr>
              <a:t>	  </a:t>
            </a:r>
            <a:r>
              <a:rPr lang="tr-TR" b="1" i="1" dirty="0">
                <a:solidFill>
                  <a:prstClr val="black"/>
                </a:solidFill>
                <a:latin typeface="Calibri"/>
                <a:cs typeface="Arial"/>
              </a:rPr>
              <a:t>	</a:t>
            </a:r>
            <a:r>
              <a:rPr lang="tr-TR" b="1" i="1" dirty="0" smtClean="0">
                <a:solidFill>
                  <a:prstClr val="black"/>
                </a:solidFill>
                <a:latin typeface="Calibri"/>
                <a:cs typeface="Arial"/>
              </a:rPr>
              <a:t>%30     </a:t>
            </a:r>
            <a:r>
              <a:rPr lang="tr-TR" b="1" i="1" dirty="0">
                <a:solidFill>
                  <a:prstClr val="black"/>
                </a:solidFill>
                <a:latin typeface="Calibri"/>
                <a:cs typeface="Arial"/>
              </a:rPr>
              <a:t>" </a:t>
            </a:r>
            <a:endParaRPr lang="tr-TR" b="1" i="1" dirty="0" smtClean="0">
              <a:solidFill>
                <a:prstClr val="black"/>
              </a:solidFill>
              <a:latin typeface="Calibri"/>
              <a:cs typeface="Arial"/>
            </a:endParaRPr>
          </a:p>
          <a:p>
            <a:pPr lvl="1" indent="-108000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b="1" i="1" dirty="0">
              <a:solidFill>
                <a:prstClr val="black"/>
              </a:solidFill>
              <a:latin typeface="Calibri"/>
              <a:cs typeface="Arial"/>
            </a:endParaRPr>
          </a:p>
          <a:p>
            <a:pPr lvl="1" indent="-222300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b="1" i="1" dirty="0">
                <a:solidFill>
                  <a:srgbClr val="C00000"/>
                </a:solidFill>
                <a:latin typeface="Calibri"/>
              </a:rPr>
              <a:t>Faaliyetin Şekli			 Hava sıcaklığı (Derece)</a:t>
            </a:r>
          </a:p>
          <a:p>
            <a:pPr marL="177750" indent="-28575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b="1" i="1" dirty="0">
                <a:solidFill>
                  <a:prstClr val="black"/>
                </a:solidFill>
                <a:latin typeface="Calibri"/>
              </a:rPr>
              <a:t>Oturarak yapılan </a:t>
            </a:r>
            <a:r>
              <a:rPr lang="tr-TR" b="1" i="1" dirty="0" smtClean="0">
                <a:solidFill>
                  <a:prstClr val="black"/>
                </a:solidFill>
                <a:latin typeface="Calibri"/>
              </a:rPr>
              <a:t>hafif el-kol </a:t>
            </a:r>
            <a:r>
              <a:rPr lang="tr-TR" b="1" i="1" dirty="0">
                <a:solidFill>
                  <a:prstClr val="black"/>
                </a:solidFill>
                <a:latin typeface="Calibri"/>
              </a:rPr>
              <a:t>işleri  	            	</a:t>
            </a:r>
            <a:r>
              <a:rPr lang="tr-TR" b="1" i="1" dirty="0" smtClean="0">
                <a:solidFill>
                  <a:prstClr val="black"/>
                </a:solidFill>
                <a:latin typeface="Calibri"/>
              </a:rPr>
              <a:t>20</a:t>
            </a:r>
            <a:endParaRPr lang="tr-TR" b="1" i="1" dirty="0">
              <a:solidFill>
                <a:prstClr val="black"/>
              </a:solidFill>
              <a:latin typeface="Calibri"/>
            </a:endParaRPr>
          </a:p>
          <a:p>
            <a:pPr marL="177750" indent="-28575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b="1" i="1" dirty="0" smtClean="0">
                <a:solidFill>
                  <a:prstClr val="black"/>
                </a:solidFill>
                <a:latin typeface="Calibri"/>
              </a:rPr>
              <a:t>Ayakta </a:t>
            </a:r>
            <a:r>
              <a:rPr lang="tr-TR" b="1" i="1" dirty="0">
                <a:solidFill>
                  <a:prstClr val="black"/>
                </a:solidFill>
                <a:latin typeface="Calibri"/>
              </a:rPr>
              <a:t>yapılan ağır </a:t>
            </a:r>
            <a:r>
              <a:rPr lang="tr-TR" b="1" i="1" dirty="0" smtClean="0">
                <a:solidFill>
                  <a:prstClr val="black"/>
                </a:solidFill>
                <a:latin typeface="Calibri"/>
              </a:rPr>
              <a:t>el-kol </a:t>
            </a:r>
            <a:r>
              <a:rPr lang="tr-TR" b="1" i="1" dirty="0">
                <a:solidFill>
                  <a:prstClr val="black"/>
                </a:solidFill>
                <a:latin typeface="Calibri"/>
              </a:rPr>
              <a:t>işleri     	         	</a:t>
            </a:r>
            <a:r>
              <a:rPr lang="tr-TR" b="1" i="1" dirty="0" smtClean="0">
                <a:solidFill>
                  <a:prstClr val="black"/>
                </a:solidFill>
                <a:latin typeface="Calibri"/>
              </a:rPr>
              <a:t>17</a:t>
            </a:r>
            <a:r>
              <a:rPr lang="tr-TR" b="1" i="1" dirty="0">
                <a:solidFill>
                  <a:prstClr val="black"/>
                </a:solidFill>
                <a:latin typeface="Calibri"/>
              </a:rPr>
              <a:t>	</a:t>
            </a:r>
          </a:p>
          <a:p>
            <a:pPr marL="177750" indent="-28575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ü"/>
              <a:defRPr/>
            </a:pPr>
            <a:r>
              <a:rPr lang="tr-TR" b="1" i="1" dirty="0">
                <a:solidFill>
                  <a:prstClr val="black"/>
                </a:solidFill>
                <a:latin typeface="Calibri"/>
              </a:rPr>
              <a:t>Çok ağır </a:t>
            </a:r>
            <a:r>
              <a:rPr lang="tr-TR" b="1" i="1" dirty="0" smtClean="0">
                <a:solidFill>
                  <a:prstClr val="black"/>
                </a:solidFill>
                <a:latin typeface="Calibri"/>
              </a:rPr>
              <a:t>işlerin yapılması</a:t>
            </a:r>
            <a:r>
              <a:rPr lang="tr-TR" b="1" i="1" dirty="0">
                <a:solidFill>
                  <a:prstClr val="black"/>
                </a:solidFill>
                <a:latin typeface="Calibri"/>
              </a:rPr>
              <a:t>		</a:t>
            </a:r>
            <a:r>
              <a:rPr lang="tr-TR" b="1" i="1" dirty="0" smtClean="0">
                <a:solidFill>
                  <a:prstClr val="black"/>
                </a:solidFill>
                <a:latin typeface="Calibri"/>
              </a:rPr>
              <a:t>	15</a:t>
            </a:r>
            <a:endParaRPr lang="tr-TR" b="1" i="1" dirty="0">
              <a:solidFill>
                <a:prstClr val="black"/>
              </a:solidFill>
              <a:latin typeface="Calibri"/>
            </a:endParaRPr>
          </a:p>
          <a:p>
            <a:pPr lvl="1" indent="-108000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b="1" i="1" dirty="0">
              <a:solidFill>
                <a:prstClr val="black"/>
              </a:solidFill>
              <a:latin typeface="Calibri"/>
              <a:cs typeface="Arial"/>
            </a:endParaRPr>
          </a:p>
          <a:p>
            <a:pPr lvl="1" indent="-108000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i="1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HAVA SICAKLIĞI (ORTAM ISISI)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680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78" name="Rectangle 90"/>
          <p:cNvSpPr>
            <a:spLocks noChangeArrowheads="1"/>
          </p:cNvSpPr>
          <p:nvPr/>
        </p:nvSpPr>
        <p:spPr bwMode="auto">
          <a:xfrm rot="5400000">
            <a:off x="4514850" y="2343150"/>
            <a:ext cx="114300" cy="914400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C0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C0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prstClr val="white">
                  <a:lumMod val="65000"/>
                </a:prst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hteck 4"/>
          <p:cNvSpPr>
            <a:spLocks noChangeArrowheads="1"/>
          </p:cNvSpPr>
          <p:nvPr/>
        </p:nvSpPr>
        <p:spPr bwMode="auto">
          <a:xfrm>
            <a:off x="172005" y="2516888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Nem (Mutlak – Bağıl) </a:t>
            </a:r>
            <a:endParaRPr lang="tr-TR" sz="60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C:\Users\ahmet\Desktop\stock_weather-sn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919" y="546801"/>
            <a:ext cx="2570162" cy="257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74969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67000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NEM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900" i="1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Havadaki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nem miktarı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+mn-cs"/>
              </a:rPr>
              <a:t>mutlak ve bağıl nem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olarak ifade edilir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.</a:t>
            </a: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i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900" i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144000" lvl="1" indent="-324000">
              <a:spcBef>
                <a:spcPts val="0"/>
              </a:spcBef>
              <a:spcAft>
                <a:spcPts val="600"/>
              </a:spcAft>
              <a:buSzPct val="105000"/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Mutlak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+mn-cs"/>
              </a:rPr>
              <a:t>nem;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b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irim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havadaki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+mn-cs"/>
              </a:rPr>
              <a:t>su buharı miktarı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dır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.</a:t>
            </a:r>
          </a:p>
          <a:p>
            <a:pPr marL="144000" lvl="1" indent="-324000">
              <a:spcBef>
                <a:spcPts val="0"/>
              </a:spcBef>
              <a:spcAft>
                <a:spcPts val="600"/>
              </a:spcAft>
              <a:buSzPct val="105000"/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Bağıl nem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; aynı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sıcaklıkta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+mn-cs"/>
              </a:rPr>
              <a:t>doymuş havadaki mutlak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nemin yüzdesini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+mn-cs"/>
              </a:rPr>
              <a:t>ifade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eder.</a:t>
            </a:r>
          </a:p>
          <a:p>
            <a:pPr marL="207450" lvl="1" indent="-171450">
              <a:spcBef>
                <a:spcPts val="0"/>
              </a:spcBef>
              <a:spcAft>
                <a:spcPts val="0"/>
              </a:spcAft>
              <a:buSzPct val="105000"/>
              <a:buFont typeface="Wingdings" pitchFamily="2" charset="2"/>
              <a:buChar char="q"/>
              <a:defRPr/>
            </a:pPr>
            <a:endParaRPr lang="tr-TR" sz="900" i="1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108000" lvl="1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166" y="1342"/>
            <a:chExt cx="934" cy="934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66" y="1342"/>
              <a:ext cx="934" cy="934"/>
              <a:chOff x="1710" y="1035"/>
              <a:chExt cx="2316" cy="2316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3600000">
                <a:off x="1710" y="1035"/>
                <a:ext cx="2316" cy="2316"/>
                <a:chOff x="1710" y="1035"/>
                <a:chExt cx="2316" cy="2316"/>
              </a:xfrm>
            </p:grpSpPr>
            <p:sp>
              <p:nvSpPr>
                <p:cNvPr id="25624" name="Freeform 11"/>
                <p:cNvSpPr>
                  <a:spLocks/>
                </p:cNvSpPr>
                <p:nvPr/>
              </p:nvSpPr>
              <p:spPr bwMode="gray">
                <a:xfrm>
                  <a:off x="2866" y="1599"/>
                  <a:ext cx="1160" cy="1752"/>
                </a:xfrm>
                <a:custGeom>
                  <a:avLst/>
                  <a:gdLst>
                    <a:gd name="T0" fmla="*/ 688 w 794"/>
                    <a:gd name="T1" fmla="*/ 9 h 1200"/>
                    <a:gd name="T2" fmla="*/ 602 w 794"/>
                    <a:gd name="T3" fmla="*/ 59 h 1200"/>
                    <a:gd name="T4" fmla="*/ 598 w 794"/>
                    <a:gd name="T5" fmla="*/ 57 h 1200"/>
                    <a:gd name="T6" fmla="*/ 592 w 794"/>
                    <a:gd name="T7" fmla="*/ 40 h 1200"/>
                    <a:gd name="T8" fmla="*/ 589 w 794"/>
                    <a:gd name="T9" fmla="*/ 19 h 1200"/>
                    <a:gd name="T10" fmla="*/ 548 w 794"/>
                    <a:gd name="T11" fmla="*/ 8 h 1200"/>
                    <a:gd name="T12" fmla="*/ 537 w 794"/>
                    <a:gd name="T13" fmla="*/ 49 h 1200"/>
                    <a:gd name="T14" fmla="*/ 553 w 794"/>
                    <a:gd name="T15" fmla="*/ 62 h 1200"/>
                    <a:gd name="T16" fmla="*/ 553 w 794"/>
                    <a:gd name="T17" fmla="*/ 62 h 1200"/>
                    <a:gd name="T18" fmla="*/ 565 w 794"/>
                    <a:gd name="T19" fmla="*/ 76 h 1200"/>
                    <a:gd name="T20" fmla="*/ 565 w 794"/>
                    <a:gd name="T21" fmla="*/ 80 h 1200"/>
                    <a:gd name="T22" fmla="*/ 477 w 794"/>
                    <a:gd name="T23" fmla="*/ 131 h 1200"/>
                    <a:gd name="T24" fmla="*/ 551 w 794"/>
                    <a:gd name="T25" fmla="*/ 406 h 1200"/>
                    <a:gd name="T26" fmla="*/ 477 w 794"/>
                    <a:gd name="T27" fmla="*/ 681 h 1200"/>
                    <a:gd name="T28" fmla="*/ 0 w 794"/>
                    <a:gd name="T29" fmla="*/ 957 h 1200"/>
                    <a:gd name="T30" fmla="*/ 0 w 794"/>
                    <a:gd name="T31" fmla="*/ 1047 h 1200"/>
                    <a:gd name="T32" fmla="*/ 0 w 794"/>
                    <a:gd name="T33" fmla="*/ 1058 h 1200"/>
                    <a:gd name="T34" fmla="*/ 4 w 794"/>
                    <a:gd name="T35" fmla="*/ 1060 h 1200"/>
                    <a:gd name="T36" fmla="*/ 22 w 794"/>
                    <a:gd name="T37" fmla="*/ 1056 h 1200"/>
                    <a:gd name="T38" fmla="*/ 22 w 794"/>
                    <a:gd name="T39" fmla="*/ 1056 h 1200"/>
                    <a:gd name="T40" fmla="*/ 42 w 794"/>
                    <a:gd name="T41" fmla="*/ 1049 h 1200"/>
                    <a:gd name="T42" fmla="*/ 71 w 794"/>
                    <a:gd name="T43" fmla="*/ 1079 h 1200"/>
                    <a:gd name="T44" fmla="*/ 42 w 794"/>
                    <a:gd name="T45" fmla="*/ 1110 h 1200"/>
                    <a:gd name="T46" fmla="*/ 22 w 794"/>
                    <a:gd name="T47" fmla="*/ 1102 h 1200"/>
                    <a:gd name="T48" fmla="*/ 4 w 794"/>
                    <a:gd name="T49" fmla="*/ 1099 h 1200"/>
                    <a:gd name="T50" fmla="*/ 0 w 794"/>
                    <a:gd name="T51" fmla="*/ 1101 h 1200"/>
                    <a:gd name="T52" fmla="*/ 0 w 794"/>
                    <a:gd name="T53" fmla="*/ 1108 h 1200"/>
                    <a:gd name="T54" fmla="*/ 0 w 794"/>
                    <a:gd name="T55" fmla="*/ 1200 h 1200"/>
                    <a:gd name="T56" fmla="*/ 688 w 794"/>
                    <a:gd name="T57" fmla="*/ 803 h 1200"/>
                    <a:gd name="T58" fmla="*/ 794 w 794"/>
                    <a:gd name="T59" fmla="*/ 406 h 1200"/>
                    <a:gd name="T60" fmla="*/ 688 w 794"/>
                    <a:gd name="T61" fmla="*/ 9 h 120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794"/>
                    <a:gd name="T94" fmla="*/ 0 h 1200"/>
                    <a:gd name="T95" fmla="*/ 794 w 794"/>
                    <a:gd name="T96" fmla="*/ 1200 h 1200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794" h="1200">
                      <a:moveTo>
                        <a:pt x="688" y="9"/>
                      </a:move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58"/>
                        <a:pt x="600" y="58"/>
                        <a:pt x="598" y="57"/>
                      </a:cubicBezTo>
                      <a:cubicBezTo>
                        <a:pt x="593" y="53"/>
                        <a:pt x="590" y="45"/>
                        <a:pt x="592" y="40"/>
                      </a:cubicBezTo>
                      <a:cubicBezTo>
                        <a:pt x="594" y="33"/>
                        <a:pt x="593" y="25"/>
                        <a:pt x="589" y="19"/>
                      </a:cubicBezTo>
                      <a:cubicBezTo>
                        <a:pt x="581" y="5"/>
                        <a:pt x="563" y="0"/>
                        <a:pt x="548" y="8"/>
                      </a:cubicBezTo>
                      <a:cubicBezTo>
                        <a:pt x="534" y="17"/>
                        <a:pt x="529" y="35"/>
                        <a:pt x="537" y="49"/>
                      </a:cubicBezTo>
                      <a:cubicBezTo>
                        <a:pt x="540" y="56"/>
                        <a:pt x="546" y="60"/>
                        <a:pt x="553" y="62"/>
                      </a:cubicBezTo>
                      <a:cubicBezTo>
                        <a:pt x="553" y="62"/>
                        <a:pt x="553" y="62"/>
                        <a:pt x="553" y="62"/>
                      </a:cubicBezTo>
                      <a:cubicBezTo>
                        <a:pt x="559" y="63"/>
                        <a:pt x="564" y="69"/>
                        <a:pt x="565" y="76"/>
                      </a:cubicBezTo>
                      <a:cubicBezTo>
                        <a:pt x="565" y="78"/>
                        <a:pt x="565" y="79"/>
                        <a:pt x="565" y="80"/>
                      </a:cubicBezTo>
                      <a:cubicBezTo>
                        <a:pt x="477" y="131"/>
                        <a:pt x="477" y="131"/>
                        <a:pt x="477" y="131"/>
                      </a:cubicBezTo>
                      <a:cubicBezTo>
                        <a:pt x="524" y="212"/>
                        <a:pt x="551" y="306"/>
                        <a:pt x="551" y="406"/>
                      </a:cubicBezTo>
                      <a:cubicBezTo>
                        <a:pt x="551" y="507"/>
                        <a:pt x="524" y="601"/>
                        <a:pt x="477" y="681"/>
                      </a:cubicBezTo>
                      <a:cubicBezTo>
                        <a:pt x="382" y="846"/>
                        <a:pt x="204" y="957"/>
                        <a:pt x="0" y="957"/>
                      </a:cubicBezTo>
                      <a:cubicBezTo>
                        <a:pt x="0" y="1047"/>
                        <a:pt x="0" y="1047"/>
                        <a:pt x="0" y="1047"/>
                      </a:cubicBezTo>
                      <a:cubicBezTo>
                        <a:pt x="0" y="1058"/>
                        <a:pt x="0" y="1058"/>
                        <a:pt x="0" y="1058"/>
                      </a:cubicBezTo>
                      <a:cubicBezTo>
                        <a:pt x="2" y="1058"/>
                        <a:pt x="3" y="1059"/>
                        <a:pt x="4" y="1060"/>
                      </a:cubicBezTo>
                      <a:cubicBezTo>
                        <a:pt x="10" y="1063"/>
                        <a:pt x="18" y="1061"/>
                        <a:pt x="22" y="1056"/>
                      </a:cubicBezTo>
                      <a:cubicBezTo>
                        <a:pt x="22" y="1056"/>
                        <a:pt x="22" y="1056"/>
                        <a:pt x="22" y="1056"/>
                      </a:cubicBezTo>
                      <a:cubicBezTo>
                        <a:pt x="27" y="1052"/>
                        <a:pt x="34" y="1049"/>
                        <a:pt x="42" y="1049"/>
                      </a:cubicBezTo>
                      <a:cubicBezTo>
                        <a:pt x="58" y="1049"/>
                        <a:pt x="71" y="1063"/>
                        <a:pt x="71" y="1079"/>
                      </a:cubicBezTo>
                      <a:cubicBezTo>
                        <a:pt x="71" y="1096"/>
                        <a:pt x="58" y="1110"/>
                        <a:pt x="42" y="1110"/>
                      </a:cubicBezTo>
                      <a:cubicBezTo>
                        <a:pt x="34" y="1110"/>
                        <a:pt x="27" y="1107"/>
                        <a:pt x="22" y="1102"/>
                      </a:cubicBezTo>
                      <a:cubicBezTo>
                        <a:pt x="18" y="1097"/>
                        <a:pt x="10" y="1096"/>
                        <a:pt x="4" y="1099"/>
                      </a:cubicBezTo>
                      <a:cubicBezTo>
                        <a:pt x="3" y="1099"/>
                        <a:pt x="2" y="1100"/>
                        <a:pt x="0" y="1101"/>
                      </a:cubicBezTo>
                      <a:cubicBezTo>
                        <a:pt x="0" y="1108"/>
                        <a:pt x="0" y="1108"/>
                        <a:pt x="0" y="1108"/>
                      </a:cubicBezTo>
                      <a:cubicBezTo>
                        <a:pt x="0" y="1200"/>
                        <a:pt x="0" y="1200"/>
                        <a:pt x="0" y="1200"/>
                      </a:cubicBezTo>
                      <a:cubicBezTo>
                        <a:pt x="294" y="1200"/>
                        <a:pt x="551" y="1040"/>
                        <a:pt x="688" y="803"/>
                      </a:cubicBezTo>
                      <a:cubicBezTo>
                        <a:pt x="755" y="686"/>
                        <a:pt x="794" y="551"/>
                        <a:pt x="794" y="406"/>
                      </a:cubicBezTo>
                      <a:cubicBezTo>
                        <a:pt x="794" y="262"/>
                        <a:pt x="755" y="126"/>
                        <a:pt x="688" y="9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5" name="Freeform 12"/>
                <p:cNvSpPr>
                  <a:spLocks/>
                </p:cNvSpPr>
                <p:nvPr/>
              </p:nvSpPr>
              <p:spPr bwMode="gray">
                <a:xfrm>
                  <a:off x="1710" y="1612"/>
                  <a:ext cx="1262" cy="1739"/>
                </a:xfrm>
                <a:custGeom>
                  <a:avLst/>
                  <a:gdLst>
                    <a:gd name="T0" fmla="*/ 835 w 864"/>
                    <a:gd name="T1" fmla="*/ 1040 h 1191"/>
                    <a:gd name="T2" fmla="*/ 815 w 864"/>
                    <a:gd name="T3" fmla="*/ 1047 h 1191"/>
                    <a:gd name="T4" fmla="*/ 815 w 864"/>
                    <a:gd name="T5" fmla="*/ 1047 h 1191"/>
                    <a:gd name="T6" fmla="*/ 797 w 864"/>
                    <a:gd name="T7" fmla="*/ 1051 h 1191"/>
                    <a:gd name="T8" fmla="*/ 793 w 864"/>
                    <a:gd name="T9" fmla="*/ 1049 h 1191"/>
                    <a:gd name="T10" fmla="*/ 793 w 864"/>
                    <a:gd name="T11" fmla="*/ 1038 h 1191"/>
                    <a:gd name="T12" fmla="*/ 793 w 864"/>
                    <a:gd name="T13" fmla="*/ 948 h 1191"/>
                    <a:gd name="T14" fmla="*/ 317 w 864"/>
                    <a:gd name="T15" fmla="*/ 672 h 1191"/>
                    <a:gd name="T16" fmla="*/ 243 w 864"/>
                    <a:gd name="T17" fmla="*/ 397 h 1191"/>
                    <a:gd name="T18" fmla="*/ 317 w 864"/>
                    <a:gd name="T19" fmla="*/ 122 h 1191"/>
                    <a:gd name="T20" fmla="*/ 231 w 864"/>
                    <a:gd name="T21" fmla="*/ 73 h 1191"/>
                    <a:gd name="T22" fmla="*/ 228 w 864"/>
                    <a:gd name="T23" fmla="*/ 75 h 1191"/>
                    <a:gd name="T24" fmla="*/ 221 w 864"/>
                    <a:gd name="T25" fmla="*/ 92 h 1191"/>
                    <a:gd name="T26" fmla="*/ 221 w 864"/>
                    <a:gd name="T27" fmla="*/ 92 h 1191"/>
                    <a:gd name="T28" fmla="*/ 218 w 864"/>
                    <a:gd name="T29" fmla="*/ 113 h 1191"/>
                    <a:gd name="T30" fmla="*/ 177 w 864"/>
                    <a:gd name="T31" fmla="*/ 123 h 1191"/>
                    <a:gd name="T32" fmla="*/ 166 w 864"/>
                    <a:gd name="T33" fmla="*/ 82 h 1191"/>
                    <a:gd name="T34" fmla="*/ 182 w 864"/>
                    <a:gd name="T35" fmla="*/ 69 h 1191"/>
                    <a:gd name="T36" fmla="*/ 194 w 864"/>
                    <a:gd name="T37" fmla="*/ 55 h 1191"/>
                    <a:gd name="T38" fmla="*/ 194 w 864"/>
                    <a:gd name="T39" fmla="*/ 51 h 1191"/>
                    <a:gd name="T40" fmla="*/ 106 w 864"/>
                    <a:gd name="T41" fmla="*/ 0 h 1191"/>
                    <a:gd name="T42" fmla="*/ 0 w 864"/>
                    <a:gd name="T43" fmla="*/ 397 h 1191"/>
                    <a:gd name="T44" fmla="*/ 106 w 864"/>
                    <a:gd name="T45" fmla="*/ 794 h 1191"/>
                    <a:gd name="T46" fmla="*/ 793 w 864"/>
                    <a:gd name="T47" fmla="*/ 1191 h 1191"/>
                    <a:gd name="T48" fmla="*/ 793 w 864"/>
                    <a:gd name="T49" fmla="*/ 1099 h 1191"/>
                    <a:gd name="T50" fmla="*/ 793 w 864"/>
                    <a:gd name="T51" fmla="*/ 1092 h 1191"/>
                    <a:gd name="T52" fmla="*/ 797 w 864"/>
                    <a:gd name="T53" fmla="*/ 1090 h 1191"/>
                    <a:gd name="T54" fmla="*/ 815 w 864"/>
                    <a:gd name="T55" fmla="*/ 1093 h 1191"/>
                    <a:gd name="T56" fmla="*/ 835 w 864"/>
                    <a:gd name="T57" fmla="*/ 1101 h 1191"/>
                    <a:gd name="T58" fmla="*/ 864 w 864"/>
                    <a:gd name="T59" fmla="*/ 1070 h 1191"/>
                    <a:gd name="T60" fmla="*/ 835 w 864"/>
                    <a:gd name="T61" fmla="*/ 1040 h 119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864"/>
                    <a:gd name="T94" fmla="*/ 0 h 1191"/>
                    <a:gd name="T95" fmla="*/ 864 w 864"/>
                    <a:gd name="T96" fmla="*/ 1191 h 1191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864" h="1191">
                      <a:moveTo>
                        <a:pt x="835" y="1040"/>
                      </a:moveTo>
                      <a:cubicBezTo>
                        <a:pt x="827" y="1040"/>
                        <a:pt x="820" y="1043"/>
                        <a:pt x="815" y="1047"/>
                      </a:cubicBezTo>
                      <a:cubicBezTo>
                        <a:pt x="815" y="1047"/>
                        <a:pt x="815" y="1047"/>
                        <a:pt x="815" y="1047"/>
                      </a:cubicBezTo>
                      <a:cubicBezTo>
                        <a:pt x="811" y="1052"/>
                        <a:pt x="803" y="1054"/>
                        <a:pt x="797" y="1051"/>
                      </a:cubicBezTo>
                      <a:cubicBezTo>
                        <a:pt x="796" y="1050"/>
                        <a:pt x="795" y="1049"/>
                        <a:pt x="793" y="1049"/>
                      </a:cubicBezTo>
                      <a:cubicBezTo>
                        <a:pt x="793" y="1038"/>
                        <a:pt x="793" y="1038"/>
                        <a:pt x="793" y="1038"/>
                      </a:cubicBezTo>
                      <a:cubicBezTo>
                        <a:pt x="793" y="948"/>
                        <a:pt x="793" y="948"/>
                        <a:pt x="793" y="948"/>
                      </a:cubicBezTo>
                      <a:cubicBezTo>
                        <a:pt x="590" y="948"/>
                        <a:pt x="412" y="837"/>
                        <a:pt x="317" y="672"/>
                      </a:cubicBezTo>
                      <a:cubicBezTo>
                        <a:pt x="270" y="592"/>
                        <a:pt x="243" y="498"/>
                        <a:pt x="243" y="397"/>
                      </a:cubicBezTo>
                      <a:cubicBezTo>
                        <a:pt x="243" y="297"/>
                        <a:pt x="270" y="203"/>
                        <a:pt x="317" y="122"/>
                      </a:cubicBezTo>
                      <a:cubicBezTo>
                        <a:pt x="231" y="73"/>
                        <a:pt x="231" y="73"/>
                        <a:pt x="231" y="73"/>
                      </a:cubicBezTo>
                      <a:cubicBezTo>
                        <a:pt x="230" y="73"/>
                        <a:pt x="229" y="74"/>
                        <a:pt x="228" y="75"/>
                      </a:cubicBezTo>
                      <a:cubicBezTo>
                        <a:pt x="222" y="79"/>
                        <a:pt x="219" y="86"/>
                        <a:pt x="221" y="92"/>
                      </a:cubicBezTo>
                      <a:cubicBezTo>
                        <a:pt x="221" y="92"/>
                        <a:pt x="221" y="92"/>
                        <a:pt x="221" y="92"/>
                      </a:cubicBezTo>
                      <a:cubicBezTo>
                        <a:pt x="223" y="99"/>
                        <a:pt x="222" y="106"/>
                        <a:pt x="218" y="113"/>
                      </a:cubicBezTo>
                      <a:cubicBezTo>
                        <a:pt x="210" y="127"/>
                        <a:pt x="192" y="131"/>
                        <a:pt x="177" y="123"/>
                      </a:cubicBezTo>
                      <a:cubicBezTo>
                        <a:pt x="163" y="115"/>
                        <a:pt x="158" y="96"/>
                        <a:pt x="166" y="82"/>
                      </a:cubicBezTo>
                      <a:cubicBezTo>
                        <a:pt x="169" y="76"/>
                        <a:pt x="175" y="71"/>
                        <a:pt x="182" y="69"/>
                      </a:cubicBezTo>
                      <a:cubicBezTo>
                        <a:pt x="188" y="68"/>
                        <a:pt x="193" y="62"/>
                        <a:pt x="194" y="55"/>
                      </a:cubicBezTo>
                      <a:cubicBezTo>
                        <a:pt x="194" y="54"/>
                        <a:pt x="194" y="52"/>
                        <a:pt x="194" y="51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38" y="117"/>
                        <a:pt x="0" y="253"/>
                        <a:pt x="0" y="397"/>
                      </a:cubicBezTo>
                      <a:cubicBezTo>
                        <a:pt x="0" y="542"/>
                        <a:pt x="38" y="677"/>
                        <a:pt x="106" y="794"/>
                      </a:cubicBezTo>
                      <a:cubicBezTo>
                        <a:pt x="243" y="1031"/>
                        <a:pt x="500" y="1191"/>
                        <a:pt x="793" y="1191"/>
                      </a:cubicBezTo>
                      <a:cubicBezTo>
                        <a:pt x="793" y="1099"/>
                        <a:pt x="793" y="1099"/>
                        <a:pt x="793" y="1099"/>
                      </a:cubicBezTo>
                      <a:cubicBezTo>
                        <a:pt x="793" y="1092"/>
                        <a:pt x="793" y="1092"/>
                        <a:pt x="793" y="1092"/>
                      </a:cubicBezTo>
                      <a:cubicBezTo>
                        <a:pt x="795" y="1091"/>
                        <a:pt x="796" y="1090"/>
                        <a:pt x="797" y="1090"/>
                      </a:cubicBezTo>
                      <a:cubicBezTo>
                        <a:pt x="803" y="1087"/>
                        <a:pt x="811" y="1088"/>
                        <a:pt x="815" y="1093"/>
                      </a:cubicBezTo>
                      <a:cubicBezTo>
                        <a:pt x="820" y="1098"/>
                        <a:pt x="827" y="1101"/>
                        <a:pt x="835" y="1101"/>
                      </a:cubicBezTo>
                      <a:cubicBezTo>
                        <a:pt x="851" y="1101"/>
                        <a:pt x="864" y="1087"/>
                        <a:pt x="864" y="1070"/>
                      </a:cubicBezTo>
                      <a:cubicBezTo>
                        <a:pt x="864" y="1054"/>
                        <a:pt x="851" y="1040"/>
                        <a:pt x="835" y="1040"/>
                      </a:cubicBezTo>
                      <a:close/>
                    </a:path>
                  </a:pathLst>
                </a:custGeom>
                <a:solidFill>
                  <a:srgbClr val="A90404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6" name="Freeform 13"/>
                <p:cNvSpPr>
                  <a:spLocks/>
                </p:cNvSpPr>
                <p:nvPr/>
              </p:nvSpPr>
              <p:spPr bwMode="gray">
                <a:xfrm>
                  <a:off x="1862" y="1035"/>
                  <a:ext cx="2010" cy="768"/>
                </a:xfrm>
                <a:custGeom>
                  <a:avLst/>
                  <a:gdLst>
                    <a:gd name="T0" fmla="*/ 1164 w 1375"/>
                    <a:gd name="T1" fmla="*/ 518 h 527"/>
                    <a:gd name="T2" fmla="*/ 1252 w 1375"/>
                    <a:gd name="T3" fmla="*/ 467 h 527"/>
                    <a:gd name="T4" fmla="*/ 1252 w 1375"/>
                    <a:gd name="T5" fmla="*/ 463 h 527"/>
                    <a:gd name="T6" fmla="*/ 1240 w 1375"/>
                    <a:gd name="T7" fmla="*/ 449 h 527"/>
                    <a:gd name="T8" fmla="*/ 1240 w 1375"/>
                    <a:gd name="T9" fmla="*/ 449 h 527"/>
                    <a:gd name="T10" fmla="*/ 1224 w 1375"/>
                    <a:gd name="T11" fmla="*/ 436 h 527"/>
                    <a:gd name="T12" fmla="*/ 1235 w 1375"/>
                    <a:gd name="T13" fmla="*/ 395 h 527"/>
                    <a:gd name="T14" fmla="*/ 1276 w 1375"/>
                    <a:gd name="T15" fmla="*/ 406 h 527"/>
                    <a:gd name="T16" fmla="*/ 1279 w 1375"/>
                    <a:gd name="T17" fmla="*/ 427 h 527"/>
                    <a:gd name="T18" fmla="*/ 1285 w 1375"/>
                    <a:gd name="T19" fmla="*/ 444 h 527"/>
                    <a:gd name="T20" fmla="*/ 1289 w 1375"/>
                    <a:gd name="T21" fmla="*/ 446 h 527"/>
                    <a:gd name="T22" fmla="*/ 1375 w 1375"/>
                    <a:gd name="T23" fmla="*/ 396 h 527"/>
                    <a:gd name="T24" fmla="*/ 687 w 1375"/>
                    <a:gd name="T25" fmla="*/ 0 h 527"/>
                    <a:gd name="T26" fmla="*/ 0 w 1375"/>
                    <a:gd name="T27" fmla="*/ 396 h 527"/>
                    <a:gd name="T28" fmla="*/ 88 w 1375"/>
                    <a:gd name="T29" fmla="*/ 447 h 527"/>
                    <a:gd name="T30" fmla="*/ 88 w 1375"/>
                    <a:gd name="T31" fmla="*/ 451 h 527"/>
                    <a:gd name="T32" fmla="*/ 76 w 1375"/>
                    <a:gd name="T33" fmla="*/ 465 h 527"/>
                    <a:gd name="T34" fmla="*/ 60 w 1375"/>
                    <a:gd name="T35" fmla="*/ 478 h 527"/>
                    <a:gd name="T36" fmla="*/ 71 w 1375"/>
                    <a:gd name="T37" fmla="*/ 519 h 527"/>
                    <a:gd name="T38" fmla="*/ 112 w 1375"/>
                    <a:gd name="T39" fmla="*/ 509 h 527"/>
                    <a:gd name="T40" fmla="*/ 115 w 1375"/>
                    <a:gd name="T41" fmla="*/ 488 h 527"/>
                    <a:gd name="T42" fmla="*/ 115 w 1375"/>
                    <a:gd name="T43" fmla="*/ 488 h 527"/>
                    <a:gd name="T44" fmla="*/ 122 w 1375"/>
                    <a:gd name="T45" fmla="*/ 471 h 527"/>
                    <a:gd name="T46" fmla="*/ 125 w 1375"/>
                    <a:gd name="T47" fmla="*/ 469 h 527"/>
                    <a:gd name="T48" fmla="*/ 211 w 1375"/>
                    <a:gd name="T49" fmla="*/ 518 h 527"/>
                    <a:gd name="T50" fmla="*/ 687 w 1375"/>
                    <a:gd name="T51" fmla="*/ 243 h 527"/>
                    <a:gd name="T52" fmla="*/ 1164 w 1375"/>
                    <a:gd name="T53" fmla="*/ 518 h 527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375"/>
                    <a:gd name="T82" fmla="*/ 0 h 527"/>
                    <a:gd name="T83" fmla="*/ 1375 w 1375"/>
                    <a:gd name="T84" fmla="*/ 527 h 527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375" h="527">
                      <a:moveTo>
                        <a:pt x="1164" y="518"/>
                      </a:moveTo>
                      <a:cubicBezTo>
                        <a:pt x="1252" y="467"/>
                        <a:pt x="1252" y="467"/>
                        <a:pt x="1252" y="467"/>
                      </a:cubicBezTo>
                      <a:cubicBezTo>
                        <a:pt x="1252" y="466"/>
                        <a:pt x="1252" y="465"/>
                        <a:pt x="1252" y="463"/>
                      </a:cubicBezTo>
                      <a:cubicBezTo>
                        <a:pt x="1251" y="456"/>
                        <a:pt x="1246" y="450"/>
                        <a:pt x="1240" y="449"/>
                      </a:cubicBezTo>
                      <a:cubicBezTo>
                        <a:pt x="1240" y="449"/>
                        <a:pt x="1240" y="449"/>
                        <a:pt x="1240" y="449"/>
                      </a:cubicBezTo>
                      <a:cubicBezTo>
                        <a:pt x="1233" y="447"/>
                        <a:pt x="1227" y="443"/>
                        <a:pt x="1224" y="436"/>
                      </a:cubicBezTo>
                      <a:cubicBezTo>
                        <a:pt x="1216" y="422"/>
                        <a:pt x="1221" y="404"/>
                        <a:pt x="1235" y="395"/>
                      </a:cubicBezTo>
                      <a:cubicBezTo>
                        <a:pt x="1250" y="387"/>
                        <a:pt x="1268" y="392"/>
                        <a:pt x="1276" y="406"/>
                      </a:cubicBezTo>
                      <a:cubicBezTo>
                        <a:pt x="1280" y="412"/>
                        <a:pt x="1281" y="420"/>
                        <a:pt x="1279" y="427"/>
                      </a:cubicBezTo>
                      <a:cubicBezTo>
                        <a:pt x="1277" y="432"/>
                        <a:pt x="1280" y="440"/>
                        <a:pt x="1285" y="444"/>
                      </a:cubicBezTo>
                      <a:cubicBezTo>
                        <a:pt x="1287" y="445"/>
                        <a:pt x="1288" y="445"/>
                        <a:pt x="1289" y="446"/>
                      </a:cubicBezTo>
                      <a:cubicBezTo>
                        <a:pt x="1375" y="396"/>
                        <a:pt x="1375" y="396"/>
                        <a:pt x="1375" y="396"/>
                      </a:cubicBezTo>
                      <a:cubicBezTo>
                        <a:pt x="1238" y="159"/>
                        <a:pt x="981" y="0"/>
                        <a:pt x="687" y="0"/>
                      </a:cubicBezTo>
                      <a:cubicBezTo>
                        <a:pt x="394" y="0"/>
                        <a:pt x="137" y="159"/>
                        <a:pt x="0" y="396"/>
                      </a:cubicBezTo>
                      <a:cubicBezTo>
                        <a:pt x="88" y="447"/>
                        <a:pt x="88" y="447"/>
                        <a:pt x="88" y="447"/>
                      </a:cubicBezTo>
                      <a:cubicBezTo>
                        <a:pt x="88" y="448"/>
                        <a:pt x="88" y="450"/>
                        <a:pt x="88" y="451"/>
                      </a:cubicBezTo>
                      <a:cubicBezTo>
                        <a:pt x="87" y="458"/>
                        <a:pt x="82" y="464"/>
                        <a:pt x="76" y="465"/>
                      </a:cubicBezTo>
                      <a:cubicBezTo>
                        <a:pt x="69" y="467"/>
                        <a:pt x="63" y="472"/>
                        <a:pt x="60" y="478"/>
                      </a:cubicBezTo>
                      <a:cubicBezTo>
                        <a:pt x="52" y="492"/>
                        <a:pt x="57" y="511"/>
                        <a:pt x="71" y="519"/>
                      </a:cubicBezTo>
                      <a:cubicBezTo>
                        <a:pt x="86" y="527"/>
                        <a:pt x="104" y="523"/>
                        <a:pt x="112" y="509"/>
                      </a:cubicBezTo>
                      <a:cubicBezTo>
                        <a:pt x="116" y="502"/>
                        <a:pt x="117" y="495"/>
                        <a:pt x="115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3" y="482"/>
                        <a:pt x="116" y="475"/>
                        <a:pt x="122" y="471"/>
                      </a:cubicBezTo>
                      <a:cubicBezTo>
                        <a:pt x="123" y="470"/>
                        <a:pt x="124" y="469"/>
                        <a:pt x="125" y="469"/>
                      </a:cubicBezTo>
                      <a:cubicBezTo>
                        <a:pt x="211" y="518"/>
                        <a:pt x="211" y="518"/>
                        <a:pt x="211" y="518"/>
                      </a:cubicBezTo>
                      <a:cubicBezTo>
                        <a:pt x="306" y="354"/>
                        <a:pt x="484" y="243"/>
                        <a:pt x="687" y="243"/>
                      </a:cubicBezTo>
                      <a:cubicBezTo>
                        <a:pt x="891" y="243"/>
                        <a:pt x="1069" y="354"/>
                        <a:pt x="1164" y="518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7200000">
                <a:off x="2059" y="1386"/>
                <a:ext cx="1616" cy="1614"/>
                <a:chOff x="2060" y="1387"/>
                <a:chExt cx="1616" cy="1614"/>
              </a:xfrm>
            </p:grpSpPr>
            <p:sp>
              <p:nvSpPr>
                <p:cNvPr id="25621" name="Freeform 15"/>
                <p:cNvSpPr>
                  <a:spLocks/>
                </p:cNvSpPr>
                <p:nvPr/>
              </p:nvSpPr>
              <p:spPr bwMode="gray">
                <a:xfrm>
                  <a:off x="2060" y="1387"/>
                  <a:ext cx="808" cy="1225"/>
                </a:xfrm>
                <a:custGeom>
                  <a:avLst/>
                  <a:gdLst>
                    <a:gd name="T0" fmla="*/ 550 w 550"/>
                    <a:gd name="T1" fmla="*/ 132 h 836"/>
                    <a:gd name="T2" fmla="*/ 547 w 550"/>
                    <a:gd name="T3" fmla="*/ 130 h 836"/>
                    <a:gd name="T4" fmla="*/ 529 w 550"/>
                    <a:gd name="T5" fmla="*/ 133 h 836"/>
                    <a:gd name="T6" fmla="*/ 529 w 550"/>
                    <a:gd name="T7" fmla="*/ 133 h 836"/>
                    <a:gd name="T8" fmla="*/ 509 w 550"/>
                    <a:gd name="T9" fmla="*/ 141 h 836"/>
                    <a:gd name="T10" fmla="*/ 480 w 550"/>
                    <a:gd name="T11" fmla="*/ 111 h 836"/>
                    <a:gd name="T12" fmla="*/ 509 w 550"/>
                    <a:gd name="T13" fmla="*/ 80 h 836"/>
                    <a:gd name="T14" fmla="*/ 529 w 550"/>
                    <a:gd name="T15" fmla="*/ 88 h 836"/>
                    <a:gd name="T16" fmla="*/ 547 w 550"/>
                    <a:gd name="T17" fmla="*/ 91 h 836"/>
                    <a:gd name="T18" fmla="*/ 550 w 550"/>
                    <a:gd name="T19" fmla="*/ 89 h 836"/>
                    <a:gd name="T20" fmla="*/ 550 w 550"/>
                    <a:gd name="T21" fmla="*/ 82 h 836"/>
                    <a:gd name="T22" fmla="*/ 550 w 550"/>
                    <a:gd name="T23" fmla="*/ 0 h 836"/>
                    <a:gd name="T24" fmla="*/ 0 w 550"/>
                    <a:gd name="T25" fmla="*/ 550 h 836"/>
                    <a:gd name="T26" fmla="*/ 74 w 550"/>
                    <a:gd name="T27" fmla="*/ 825 h 836"/>
                    <a:gd name="T28" fmla="*/ 153 w 550"/>
                    <a:gd name="T29" fmla="*/ 780 h 836"/>
                    <a:gd name="T30" fmla="*/ 158 w 550"/>
                    <a:gd name="T31" fmla="*/ 796 h 836"/>
                    <a:gd name="T32" fmla="*/ 161 w 550"/>
                    <a:gd name="T33" fmla="*/ 817 h 836"/>
                    <a:gd name="T34" fmla="*/ 202 w 550"/>
                    <a:gd name="T35" fmla="*/ 827 h 836"/>
                    <a:gd name="T36" fmla="*/ 214 w 550"/>
                    <a:gd name="T37" fmla="*/ 786 h 836"/>
                    <a:gd name="T38" fmla="*/ 198 w 550"/>
                    <a:gd name="T39" fmla="*/ 773 h 836"/>
                    <a:gd name="T40" fmla="*/ 198 w 550"/>
                    <a:gd name="T41" fmla="*/ 773 h 836"/>
                    <a:gd name="T42" fmla="*/ 186 w 550"/>
                    <a:gd name="T43" fmla="*/ 761 h 836"/>
                    <a:gd name="T44" fmla="*/ 266 w 550"/>
                    <a:gd name="T45" fmla="*/ 714 h 836"/>
                    <a:gd name="T46" fmla="*/ 222 w 550"/>
                    <a:gd name="T47" fmla="*/ 550 h 836"/>
                    <a:gd name="T48" fmla="*/ 550 w 550"/>
                    <a:gd name="T49" fmla="*/ 222 h 836"/>
                    <a:gd name="T50" fmla="*/ 550 w 550"/>
                    <a:gd name="T51" fmla="*/ 143 h 836"/>
                    <a:gd name="T52" fmla="*/ 550 w 550"/>
                    <a:gd name="T53" fmla="*/ 132 h 8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550"/>
                    <a:gd name="T82" fmla="*/ 0 h 836"/>
                    <a:gd name="T83" fmla="*/ 550 w 550"/>
                    <a:gd name="T84" fmla="*/ 836 h 8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550" h="836">
                      <a:moveTo>
                        <a:pt x="550" y="132"/>
                      </a:moveTo>
                      <a:cubicBezTo>
                        <a:pt x="549" y="131"/>
                        <a:pt x="548" y="131"/>
                        <a:pt x="547" y="130"/>
                      </a:cubicBezTo>
                      <a:cubicBezTo>
                        <a:pt x="540" y="127"/>
                        <a:pt x="533" y="129"/>
                        <a:pt x="529" y="133"/>
                      </a:cubicBezTo>
                      <a:cubicBezTo>
                        <a:pt x="529" y="133"/>
                        <a:pt x="529" y="133"/>
                        <a:pt x="529" y="133"/>
                      </a:cubicBezTo>
                      <a:cubicBezTo>
                        <a:pt x="523" y="138"/>
                        <a:pt x="517" y="141"/>
                        <a:pt x="509" y="141"/>
                      </a:cubicBezTo>
                      <a:cubicBezTo>
                        <a:pt x="493" y="141"/>
                        <a:pt x="480" y="127"/>
                        <a:pt x="480" y="111"/>
                      </a:cubicBezTo>
                      <a:cubicBezTo>
                        <a:pt x="480" y="94"/>
                        <a:pt x="493" y="80"/>
                        <a:pt x="509" y="80"/>
                      </a:cubicBezTo>
                      <a:cubicBezTo>
                        <a:pt x="517" y="80"/>
                        <a:pt x="524" y="83"/>
                        <a:pt x="529" y="88"/>
                      </a:cubicBezTo>
                      <a:cubicBezTo>
                        <a:pt x="533" y="93"/>
                        <a:pt x="540" y="94"/>
                        <a:pt x="547" y="91"/>
                      </a:cubicBezTo>
                      <a:cubicBezTo>
                        <a:pt x="548" y="91"/>
                        <a:pt x="549" y="90"/>
                        <a:pt x="550" y="89"/>
                      </a:cubicBezTo>
                      <a:cubicBezTo>
                        <a:pt x="550" y="82"/>
                        <a:pt x="550" y="82"/>
                        <a:pt x="550" y="82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246" y="0"/>
                        <a:pt x="0" y="246"/>
                        <a:pt x="0" y="550"/>
                      </a:cubicBezTo>
                      <a:cubicBezTo>
                        <a:pt x="0" y="651"/>
                        <a:pt x="27" y="745"/>
                        <a:pt x="74" y="825"/>
                      </a:cubicBezTo>
                      <a:cubicBezTo>
                        <a:pt x="153" y="780"/>
                        <a:pt x="153" y="780"/>
                        <a:pt x="153" y="780"/>
                      </a:cubicBezTo>
                      <a:cubicBezTo>
                        <a:pt x="158" y="784"/>
                        <a:pt x="160" y="791"/>
                        <a:pt x="158" y="796"/>
                      </a:cubicBezTo>
                      <a:cubicBezTo>
                        <a:pt x="157" y="803"/>
                        <a:pt x="158" y="810"/>
                        <a:pt x="161" y="817"/>
                      </a:cubicBezTo>
                      <a:cubicBezTo>
                        <a:pt x="170" y="831"/>
                        <a:pt x="188" y="836"/>
                        <a:pt x="202" y="827"/>
                      </a:cubicBezTo>
                      <a:cubicBezTo>
                        <a:pt x="217" y="819"/>
                        <a:pt x="222" y="801"/>
                        <a:pt x="214" y="786"/>
                      </a:cubicBezTo>
                      <a:cubicBezTo>
                        <a:pt x="210" y="780"/>
                        <a:pt x="204" y="776"/>
                        <a:pt x="198" y="773"/>
                      </a:cubicBezTo>
                      <a:cubicBezTo>
                        <a:pt x="198" y="773"/>
                        <a:pt x="198" y="773"/>
                        <a:pt x="198" y="773"/>
                      </a:cubicBezTo>
                      <a:cubicBezTo>
                        <a:pt x="192" y="772"/>
                        <a:pt x="187" y="767"/>
                        <a:pt x="186" y="761"/>
                      </a:cubicBezTo>
                      <a:cubicBezTo>
                        <a:pt x="266" y="714"/>
                        <a:pt x="266" y="714"/>
                        <a:pt x="266" y="714"/>
                      </a:cubicBezTo>
                      <a:cubicBezTo>
                        <a:pt x="238" y="666"/>
                        <a:pt x="222" y="610"/>
                        <a:pt x="222" y="550"/>
                      </a:cubicBezTo>
                      <a:cubicBezTo>
                        <a:pt x="222" y="369"/>
                        <a:pt x="369" y="222"/>
                        <a:pt x="550" y="222"/>
                      </a:cubicBezTo>
                      <a:cubicBezTo>
                        <a:pt x="550" y="143"/>
                        <a:pt x="550" y="143"/>
                        <a:pt x="550" y="143"/>
                      </a:cubicBezTo>
                      <a:lnTo>
                        <a:pt x="550" y="132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2" name="Freeform 16"/>
                <p:cNvSpPr>
                  <a:spLocks/>
                </p:cNvSpPr>
                <p:nvPr/>
              </p:nvSpPr>
              <p:spPr bwMode="gray">
                <a:xfrm>
                  <a:off x="2764" y="1387"/>
                  <a:ext cx="912" cy="1210"/>
                </a:xfrm>
                <a:custGeom>
                  <a:avLst/>
                  <a:gdLst>
                    <a:gd name="T0" fmla="*/ 70 w 621"/>
                    <a:gd name="T1" fmla="*/ 0 h 826"/>
                    <a:gd name="T2" fmla="*/ 70 w 621"/>
                    <a:gd name="T3" fmla="*/ 82 h 826"/>
                    <a:gd name="T4" fmla="*/ 70 w 621"/>
                    <a:gd name="T5" fmla="*/ 89 h 826"/>
                    <a:gd name="T6" fmla="*/ 67 w 621"/>
                    <a:gd name="T7" fmla="*/ 91 h 826"/>
                    <a:gd name="T8" fmla="*/ 49 w 621"/>
                    <a:gd name="T9" fmla="*/ 88 h 826"/>
                    <a:gd name="T10" fmla="*/ 29 w 621"/>
                    <a:gd name="T11" fmla="*/ 80 h 826"/>
                    <a:gd name="T12" fmla="*/ 0 w 621"/>
                    <a:gd name="T13" fmla="*/ 111 h 826"/>
                    <a:gd name="T14" fmla="*/ 29 w 621"/>
                    <a:gd name="T15" fmla="*/ 141 h 826"/>
                    <a:gd name="T16" fmla="*/ 49 w 621"/>
                    <a:gd name="T17" fmla="*/ 133 h 826"/>
                    <a:gd name="T18" fmla="*/ 49 w 621"/>
                    <a:gd name="T19" fmla="*/ 133 h 826"/>
                    <a:gd name="T20" fmla="*/ 67 w 621"/>
                    <a:gd name="T21" fmla="*/ 130 h 826"/>
                    <a:gd name="T22" fmla="*/ 70 w 621"/>
                    <a:gd name="T23" fmla="*/ 132 h 826"/>
                    <a:gd name="T24" fmla="*/ 70 w 621"/>
                    <a:gd name="T25" fmla="*/ 143 h 826"/>
                    <a:gd name="T26" fmla="*/ 70 w 621"/>
                    <a:gd name="T27" fmla="*/ 222 h 826"/>
                    <a:gd name="T28" fmla="*/ 70 w 621"/>
                    <a:gd name="T29" fmla="*/ 222 h 826"/>
                    <a:gd name="T30" fmla="*/ 398 w 621"/>
                    <a:gd name="T31" fmla="*/ 550 h 826"/>
                    <a:gd name="T32" fmla="*/ 354 w 621"/>
                    <a:gd name="T33" fmla="*/ 714 h 826"/>
                    <a:gd name="T34" fmla="*/ 433 w 621"/>
                    <a:gd name="T35" fmla="*/ 759 h 826"/>
                    <a:gd name="T36" fmla="*/ 436 w 621"/>
                    <a:gd name="T37" fmla="*/ 758 h 826"/>
                    <a:gd name="T38" fmla="*/ 443 w 621"/>
                    <a:gd name="T39" fmla="*/ 740 h 826"/>
                    <a:gd name="T40" fmla="*/ 443 w 621"/>
                    <a:gd name="T41" fmla="*/ 740 h 826"/>
                    <a:gd name="T42" fmla="*/ 446 w 621"/>
                    <a:gd name="T43" fmla="*/ 720 h 826"/>
                    <a:gd name="T44" fmla="*/ 487 w 621"/>
                    <a:gd name="T45" fmla="*/ 709 h 826"/>
                    <a:gd name="T46" fmla="*/ 498 w 621"/>
                    <a:gd name="T47" fmla="*/ 750 h 826"/>
                    <a:gd name="T48" fmla="*/ 482 w 621"/>
                    <a:gd name="T49" fmla="*/ 763 h 826"/>
                    <a:gd name="T50" fmla="*/ 470 w 621"/>
                    <a:gd name="T51" fmla="*/ 777 h 826"/>
                    <a:gd name="T52" fmla="*/ 470 w 621"/>
                    <a:gd name="T53" fmla="*/ 781 h 826"/>
                    <a:gd name="T54" fmla="*/ 547 w 621"/>
                    <a:gd name="T55" fmla="*/ 826 h 826"/>
                    <a:gd name="T56" fmla="*/ 621 w 621"/>
                    <a:gd name="T57" fmla="*/ 550 h 826"/>
                    <a:gd name="T58" fmla="*/ 70 w 621"/>
                    <a:gd name="T59" fmla="*/ 0 h 82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621"/>
                    <a:gd name="T91" fmla="*/ 0 h 826"/>
                    <a:gd name="T92" fmla="*/ 621 w 621"/>
                    <a:gd name="T93" fmla="*/ 826 h 82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621" h="826">
                      <a:moveTo>
                        <a:pt x="70" y="0"/>
                      </a:moveTo>
                      <a:cubicBezTo>
                        <a:pt x="70" y="82"/>
                        <a:pt x="70" y="82"/>
                        <a:pt x="70" y="82"/>
                      </a:cubicBezTo>
                      <a:cubicBezTo>
                        <a:pt x="70" y="89"/>
                        <a:pt x="70" y="89"/>
                        <a:pt x="70" y="89"/>
                      </a:cubicBezTo>
                      <a:cubicBezTo>
                        <a:pt x="69" y="90"/>
                        <a:pt x="68" y="91"/>
                        <a:pt x="67" y="91"/>
                      </a:cubicBezTo>
                      <a:cubicBezTo>
                        <a:pt x="60" y="94"/>
                        <a:pt x="53" y="93"/>
                        <a:pt x="49" y="88"/>
                      </a:cubicBezTo>
                      <a:cubicBezTo>
                        <a:pt x="44" y="83"/>
                        <a:pt x="37" y="80"/>
                        <a:pt x="29" y="80"/>
                      </a:cubicBezTo>
                      <a:cubicBezTo>
                        <a:pt x="13" y="80"/>
                        <a:pt x="0" y="94"/>
                        <a:pt x="0" y="111"/>
                      </a:cubicBezTo>
                      <a:cubicBezTo>
                        <a:pt x="0" y="127"/>
                        <a:pt x="13" y="141"/>
                        <a:pt x="29" y="141"/>
                      </a:cubicBezTo>
                      <a:cubicBezTo>
                        <a:pt x="37" y="141"/>
                        <a:pt x="43" y="138"/>
                        <a:pt x="49" y="133"/>
                      </a:cubicBezTo>
                      <a:cubicBezTo>
                        <a:pt x="49" y="133"/>
                        <a:pt x="49" y="133"/>
                        <a:pt x="49" y="133"/>
                      </a:cubicBezTo>
                      <a:cubicBezTo>
                        <a:pt x="53" y="129"/>
                        <a:pt x="60" y="127"/>
                        <a:pt x="67" y="130"/>
                      </a:cubicBezTo>
                      <a:cubicBezTo>
                        <a:pt x="68" y="131"/>
                        <a:pt x="69" y="131"/>
                        <a:pt x="70" y="132"/>
                      </a:cubicBezTo>
                      <a:cubicBezTo>
                        <a:pt x="70" y="143"/>
                        <a:pt x="70" y="143"/>
                        <a:pt x="70" y="143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252" y="222"/>
                        <a:pt x="398" y="369"/>
                        <a:pt x="398" y="550"/>
                      </a:cubicBezTo>
                      <a:cubicBezTo>
                        <a:pt x="398" y="610"/>
                        <a:pt x="382" y="666"/>
                        <a:pt x="354" y="714"/>
                      </a:cubicBezTo>
                      <a:cubicBezTo>
                        <a:pt x="433" y="759"/>
                        <a:pt x="433" y="759"/>
                        <a:pt x="433" y="759"/>
                      </a:cubicBezTo>
                      <a:cubicBezTo>
                        <a:pt x="434" y="759"/>
                        <a:pt x="435" y="758"/>
                        <a:pt x="436" y="758"/>
                      </a:cubicBezTo>
                      <a:cubicBezTo>
                        <a:pt x="442" y="753"/>
                        <a:pt x="445" y="746"/>
                        <a:pt x="443" y="740"/>
                      </a:cubicBezTo>
                      <a:cubicBezTo>
                        <a:pt x="443" y="740"/>
                        <a:pt x="443" y="740"/>
                        <a:pt x="443" y="740"/>
                      </a:cubicBezTo>
                      <a:cubicBezTo>
                        <a:pt x="441" y="733"/>
                        <a:pt x="442" y="726"/>
                        <a:pt x="446" y="720"/>
                      </a:cubicBezTo>
                      <a:cubicBezTo>
                        <a:pt x="454" y="705"/>
                        <a:pt x="472" y="701"/>
                        <a:pt x="487" y="709"/>
                      </a:cubicBezTo>
                      <a:cubicBezTo>
                        <a:pt x="501" y="717"/>
                        <a:pt x="506" y="736"/>
                        <a:pt x="498" y="750"/>
                      </a:cubicBezTo>
                      <a:cubicBezTo>
                        <a:pt x="494" y="756"/>
                        <a:pt x="489" y="761"/>
                        <a:pt x="482" y="763"/>
                      </a:cubicBezTo>
                      <a:cubicBezTo>
                        <a:pt x="476" y="764"/>
                        <a:pt x="471" y="770"/>
                        <a:pt x="470" y="777"/>
                      </a:cubicBezTo>
                      <a:cubicBezTo>
                        <a:pt x="470" y="778"/>
                        <a:pt x="470" y="780"/>
                        <a:pt x="470" y="781"/>
                      </a:cubicBezTo>
                      <a:cubicBezTo>
                        <a:pt x="547" y="826"/>
                        <a:pt x="547" y="826"/>
                        <a:pt x="547" y="826"/>
                      </a:cubicBezTo>
                      <a:cubicBezTo>
                        <a:pt x="594" y="745"/>
                        <a:pt x="621" y="651"/>
                        <a:pt x="621" y="550"/>
                      </a:cubicBezTo>
                      <a:cubicBezTo>
                        <a:pt x="621" y="246"/>
                        <a:pt x="374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23" name="Freeform 17"/>
                <p:cNvSpPr>
                  <a:spLocks/>
                </p:cNvSpPr>
                <p:nvPr/>
              </p:nvSpPr>
              <p:spPr bwMode="gray">
                <a:xfrm>
                  <a:off x="2169" y="2414"/>
                  <a:ext cx="1397" cy="587"/>
                </a:xfrm>
                <a:custGeom>
                  <a:avLst/>
                  <a:gdLst>
                    <a:gd name="T0" fmla="*/ 876 w 953"/>
                    <a:gd name="T1" fmla="*/ 80 h 400"/>
                    <a:gd name="T2" fmla="*/ 876 w 953"/>
                    <a:gd name="T3" fmla="*/ 76 h 400"/>
                    <a:gd name="T4" fmla="*/ 888 w 953"/>
                    <a:gd name="T5" fmla="*/ 62 h 400"/>
                    <a:gd name="T6" fmla="*/ 904 w 953"/>
                    <a:gd name="T7" fmla="*/ 49 h 400"/>
                    <a:gd name="T8" fmla="*/ 893 w 953"/>
                    <a:gd name="T9" fmla="*/ 8 h 400"/>
                    <a:gd name="T10" fmla="*/ 852 w 953"/>
                    <a:gd name="T11" fmla="*/ 19 h 400"/>
                    <a:gd name="T12" fmla="*/ 849 w 953"/>
                    <a:gd name="T13" fmla="*/ 39 h 400"/>
                    <a:gd name="T14" fmla="*/ 849 w 953"/>
                    <a:gd name="T15" fmla="*/ 39 h 400"/>
                    <a:gd name="T16" fmla="*/ 842 w 953"/>
                    <a:gd name="T17" fmla="*/ 57 h 400"/>
                    <a:gd name="T18" fmla="*/ 839 w 953"/>
                    <a:gd name="T19" fmla="*/ 58 h 400"/>
                    <a:gd name="T20" fmla="*/ 760 w 953"/>
                    <a:gd name="T21" fmla="*/ 13 h 400"/>
                    <a:gd name="T22" fmla="*/ 476 w 953"/>
                    <a:gd name="T23" fmla="*/ 177 h 400"/>
                    <a:gd name="T24" fmla="*/ 192 w 953"/>
                    <a:gd name="T25" fmla="*/ 13 h 400"/>
                    <a:gd name="T26" fmla="*/ 112 w 953"/>
                    <a:gd name="T27" fmla="*/ 60 h 400"/>
                    <a:gd name="T28" fmla="*/ 124 w 953"/>
                    <a:gd name="T29" fmla="*/ 72 h 400"/>
                    <a:gd name="T30" fmla="*/ 124 w 953"/>
                    <a:gd name="T31" fmla="*/ 72 h 400"/>
                    <a:gd name="T32" fmla="*/ 140 w 953"/>
                    <a:gd name="T33" fmla="*/ 85 h 400"/>
                    <a:gd name="T34" fmla="*/ 128 w 953"/>
                    <a:gd name="T35" fmla="*/ 126 h 400"/>
                    <a:gd name="T36" fmla="*/ 87 w 953"/>
                    <a:gd name="T37" fmla="*/ 116 h 400"/>
                    <a:gd name="T38" fmla="*/ 84 w 953"/>
                    <a:gd name="T39" fmla="*/ 95 h 400"/>
                    <a:gd name="T40" fmla="*/ 79 w 953"/>
                    <a:gd name="T41" fmla="*/ 79 h 400"/>
                    <a:gd name="T42" fmla="*/ 0 w 953"/>
                    <a:gd name="T43" fmla="*/ 124 h 400"/>
                    <a:gd name="T44" fmla="*/ 476 w 953"/>
                    <a:gd name="T45" fmla="*/ 400 h 400"/>
                    <a:gd name="T46" fmla="*/ 953 w 953"/>
                    <a:gd name="T47" fmla="*/ 125 h 400"/>
                    <a:gd name="T48" fmla="*/ 876 w 953"/>
                    <a:gd name="T49" fmla="*/ 80 h 4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953"/>
                    <a:gd name="T76" fmla="*/ 0 h 400"/>
                    <a:gd name="T77" fmla="*/ 953 w 953"/>
                    <a:gd name="T78" fmla="*/ 400 h 4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953" h="400">
                      <a:moveTo>
                        <a:pt x="876" y="80"/>
                      </a:moveTo>
                      <a:cubicBezTo>
                        <a:pt x="876" y="79"/>
                        <a:pt x="876" y="77"/>
                        <a:pt x="876" y="76"/>
                      </a:cubicBezTo>
                      <a:cubicBezTo>
                        <a:pt x="877" y="69"/>
                        <a:pt x="882" y="63"/>
                        <a:pt x="888" y="62"/>
                      </a:cubicBezTo>
                      <a:cubicBezTo>
                        <a:pt x="895" y="60"/>
                        <a:pt x="900" y="55"/>
                        <a:pt x="904" y="49"/>
                      </a:cubicBezTo>
                      <a:cubicBezTo>
                        <a:pt x="912" y="35"/>
                        <a:pt x="907" y="16"/>
                        <a:pt x="893" y="8"/>
                      </a:cubicBezTo>
                      <a:cubicBezTo>
                        <a:pt x="878" y="0"/>
                        <a:pt x="860" y="4"/>
                        <a:pt x="852" y="19"/>
                      </a:cubicBezTo>
                      <a:cubicBezTo>
                        <a:pt x="848" y="25"/>
                        <a:pt x="847" y="32"/>
                        <a:pt x="849" y="39"/>
                      </a:cubicBezTo>
                      <a:cubicBezTo>
                        <a:pt x="849" y="39"/>
                        <a:pt x="849" y="39"/>
                        <a:pt x="849" y="39"/>
                      </a:cubicBezTo>
                      <a:cubicBezTo>
                        <a:pt x="851" y="45"/>
                        <a:pt x="848" y="52"/>
                        <a:pt x="842" y="57"/>
                      </a:cubicBezTo>
                      <a:cubicBezTo>
                        <a:pt x="841" y="57"/>
                        <a:pt x="840" y="58"/>
                        <a:pt x="839" y="58"/>
                      </a:cubicBezTo>
                      <a:cubicBezTo>
                        <a:pt x="760" y="13"/>
                        <a:pt x="760" y="13"/>
                        <a:pt x="760" y="13"/>
                      </a:cubicBezTo>
                      <a:cubicBezTo>
                        <a:pt x="704" y="111"/>
                        <a:pt x="598" y="177"/>
                        <a:pt x="476" y="177"/>
                      </a:cubicBezTo>
                      <a:cubicBezTo>
                        <a:pt x="355" y="177"/>
                        <a:pt x="249" y="111"/>
                        <a:pt x="192" y="13"/>
                      </a:cubicBezTo>
                      <a:cubicBezTo>
                        <a:pt x="112" y="60"/>
                        <a:pt x="112" y="60"/>
                        <a:pt x="112" y="60"/>
                      </a:cubicBezTo>
                      <a:cubicBezTo>
                        <a:pt x="113" y="66"/>
                        <a:pt x="118" y="71"/>
                        <a:pt x="124" y="72"/>
                      </a:cubicBezTo>
                      <a:cubicBezTo>
                        <a:pt x="124" y="72"/>
                        <a:pt x="124" y="72"/>
                        <a:pt x="124" y="72"/>
                      </a:cubicBezTo>
                      <a:cubicBezTo>
                        <a:pt x="130" y="75"/>
                        <a:pt x="136" y="79"/>
                        <a:pt x="140" y="85"/>
                      </a:cubicBezTo>
                      <a:cubicBezTo>
                        <a:pt x="148" y="100"/>
                        <a:pt x="143" y="118"/>
                        <a:pt x="128" y="126"/>
                      </a:cubicBezTo>
                      <a:cubicBezTo>
                        <a:pt x="114" y="135"/>
                        <a:pt x="96" y="130"/>
                        <a:pt x="87" y="116"/>
                      </a:cubicBezTo>
                      <a:cubicBezTo>
                        <a:pt x="84" y="109"/>
                        <a:pt x="83" y="102"/>
                        <a:pt x="84" y="95"/>
                      </a:cubicBezTo>
                      <a:cubicBezTo>
                        <a:pt x="86" y="90"/>
                        <a:pt x="84" y="83"/>
                        <a:pt x="79" y="79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95" y="289"/>
                        <a:pt x="273" y="400"/>
                        <a:pt x="476" y="400"/>
                      </a:cubicBezTo>
                      <a:cubicBezTo>
                        <a:pt x="680" y="400"/>
                        <a:pt x="858" y="289"/>
                        <a:pt x="953" y="125"/>
                      </a:cubicBezTo>
                      <a:lnTo>
                        <a:pt x="876" y="8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tr-TR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5618" name="Oval 18"/>
            <p:cNvSpPr>
              <a:spLocks noChangeArrowheads="1"/>
            </p:cNvSpPr>
            <p:nvPr/>
          </p:nvSpPr>
          <p:spPr bwMode="auto">
            <a:xfrm>
              <a:off x="1460" y="1637"/>
              <a:ext cx="345" cy="344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8F8F8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tr-TR" sz="3800" noProof="1">
                <a:solidFill>
                  <a:srgbClr val="000000"/>
                </a:solidFill>
              </a:endParaRPr>
            </a:p>
          </p:txBody>
        </p: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NEM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281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67000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NEMİN ETKİSİ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1000" i="1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>
                <a:solidFill>
                  <a:prstClr val="black"/>
                </a:solidFill>
                <a:latin typeface="Calibri"/>
                <a:cs typeface="+mn-cs"/>
              </a:rPr>
              <a:t>B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ir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+mn-cs"/>
              </a:rPr>
              <a:t>işyerinde bağıl nem %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30-80 </a:t>
            </a:r>
            <a:r>
              <a:rPr lang="tr-TR" sz="2000" i="1" dirty="0" smtClean="0">
                <a:solidFill>
                  <a:prstClr val="black"/>
                </a:solidFill>
                <a:latin typeface="Calibri"/>
                <a:cs typeface="+mn-cs"/>
              </a:rPr>
              <a:t>olmalıdır. </a:t>
            </a: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900" i="1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«Ortamdaki nem </a:t>
            </a:r>
            <a:r>
              <a:rPr lang="tr-TR" sz="2000" b="1" i="1" dirty="0" smtClean="0">
                <a:solidFill>
                  <a:srgbClr val="6B9B1A"/>
                </a:solidFill>
                <a:latin typeface="Calibri"/>
                <a:cs typeface="+mn-cs"/>
              </a:rPr>
              <a:t>Higrometre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 yada </a:t>
            </a:r>
            <a:r>
              <a:rPr lang="tr-TR" sz="2000" b="1" i="1" dirty="0" err="1" smtClean="0">
                <a:solidFill>
                  <a:srgbClr val="6B9B1A"/>
                </a:solidFill>
                <a:latin typeface="Calibri"/>
                <a:cs typeface="+mn-cs"/>
              </a:rPr>
              <a:t>Psikometre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 ile ölçülür.»</a:t>
            </a: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1000" i="1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Yüksek ortam sıcaklığında yüksek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+mn-cs"/>
              </a:rPr>
              <a:t>bağıl nem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(80-100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+mn-cs"/>
              </a:rPr>
              <a:t>)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bunalma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+mn-cs"/>
              </a:rPr>
              <a:t>hissine neden olur 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ve kişinin çalışma gücünü düşürür. </a:t>
            </a:r>
            <a:endParaRPr lang="tr-TR" sz="2000" i="1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1000" i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108000" lvl="1" algn="ctr">
              <a:spcBef>
                <a:spcPts val="0"/>
              </a:spcBef>
              <a:spcAft>
                <a:spcPts val="0"/>
              </a:spcAft>
              <a:buSzPct val="105000"/>
              <a:defRPr/>
            </a:pP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Düşük ortam sıcaklığında yüksek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+mn-cs"/>
              </a:rPr>
              <a:t>bağıl </a:t>
            </a:r>
            <a:r>
              <a:rPr lang="tr-TR" sz="2000" b="1" i="1" dirty="0" smtClean="0">
                <a:solidFill>
                  <a:prstClr val="black"/>
                </a:solidFill>
                <a:latin typeface="Calibri"/>
                <a:cs typeface="+mn-cs"/>
              </a:rPr>
              <a:t>nem ise </a:t>
            </a:r>
            <a:r>
              <a:rPr lang="tr-TR" sz="2000" b="1" i="1" dirty="0">
                <a:solidFill>
                  <a:prstClr val="black"/>
                </a:solidFill>
                <a:latin typeface="Calibri"/>
                <a:cs typeface="+mn-cs"/>
              </a:rPr>
              <a:t>üşüme ve ürperme hissi</a:t>
            </a:r>
            <a:r>
              <a:rPr lang="tr-TR" sz="2000" i="1" dirty="0">
                <a:solidFill>
                  <a:prstClr val="black"/>
                </a:solidFill>
                <a:latin typeface="Calibri"/>
                <a:cs typeface="+mn-cs"/>
              </a:rPr>
              <a:t> verir.</a:t>
            </a:r>
            <a:endParaRPr lang="tr-TR" sz="2000" i="1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108000" lvl="1">
              <a:spcBef>
                <a:spcPts val="0"/>
              </a:spcBef>
              <a:spcAft>
                <a:spcPts val="0"/>
              </a:spcAft>
              <a:buSzPct val="105000"/>
              <a:defRPr/>
            </a:pPr>
            <a:endParaRPr lang="tr-TR" sz="2000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BAĞIL NEMİN ORGANİZMAYA ETKİSİ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85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72005" y="2516888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Hava Akım Hızı</a:t>
            </a:r>
            <a:endParaRPr lang="tr-TR" sz="60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 descr="D:\DOKTOR\9-ISTUZMAN\1-EĞİTİM KURUMU\1. İstanbuluzman\ZZResim\Resim-İkon\refresh%20r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4" y="285749"/>
            <a:ext cx="2962275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729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2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4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5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6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8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7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6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0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1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3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5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36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37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Standarddesign">
  <a:themeElements>
    <a:clrScheme name="Gri Tonlamalı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4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6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7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8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19544</TotalTime>
  <Words>8658</Words>
  <Application>Microsoft Office PowerPoint</Application>
  <PresentationFormat>Ekran Gösterisi (4:3)</PresentationFormat>
  <Paragraphs>2290</Paragraphs>
  <Slides>181</Slides>
  <Notes>179</Notes>
  <HiddenSlides>0</HiddenSlides>
  <MMClips>0</MMClips>
  <ScaleCrop>false</ScaleCrop>
  <HeadingPairs>
    <vt:vector size="6" baseType="variant">
      <vt:variant>
        <vt:lpstr>Tema</vt:lpstr>
      </vt:variant>
      <vt:variant>
        <vt:i4>25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181</vt:i4>
      </vt:variant>
    </vt:vector>
  </HeadingPairs>
  <TitlesOfParts>
    <vt:vector size="207" baseType="lpstr">
      <vt:lpstr>1_Standarddesign</vt:lpstr>
      <vt:lpstr>4_Standarddesign</vt:lpstr>
      <vt:lpstr>8_Standarddesign</vt:lpstr>
      <vt:lpstr>5_Standarddesign</vt:lpstr>
      <vt:lpstr>12_Standarddesign</vt:lpstr>
      <vt:lpstr>14_Standarddesign</vt:lpstr>
      <vt:lpstr>16_Standarddesign</vt:lpstr>
      <vt:lpstr>17_Standarddesign</vt:lpstr>
      <vt:lpstr>18_Standarddesign</vt:lpstr>
      <vt:lpstr>22_Standarddesign</vt:lpstr>
      <vt:lpstr>23_Standarddesign</vt:lpstr>
      <vt:lpstr>24_Standarddesign</vt:lpstr>
      <vt:lpstr>25_Standarddesign</vt:lpstr>
      <vt:lpstr>26_Standarddesign</vt:lpstr>
      <vt:lpstr>28_Standarddesign</vt:lpstr>
      <vt:lpstr>7_Standarddesign</vt:lpstr>
      <vt:lpstr>6_Standarddesign</vt:lpstr>
      <vt:lpstr>10_Standarddesign</vt:lpstr>
      <vt:lpstr>3_Standarddesign</vt:lpstr>
      <vt:lpstr>11_Standarddesign</vt:lpstr>
      <vt:lpstr>13_Standarddesign</vt:lpstr>
      <vt:lpstr>15_Standarddesign</vt:lpstr>
      <vt:lpstr>2_Standarddesign</vt:lpstr>
      <vt:lpstr>36_Standarddesign</vt:lpstr>
      <vt:lpstr>37_Standarddesign</vt:lpstr>
      <vt:lpstr>Bit Eşlem Resmi</vt:lpstr>
      <vt:lpstr>PowerPoint Sunusu</vt:lpstr>
      <vt:lpstr>PowerPoint Sunusu</vt:lpstr>
      <vt:lpstr>FİZİKSEL RİSK ETKENLERİ (FRE)</vt:lpstr>
      <vt:lpstr>PowerPoint Sunusu</vt:lpstr>
      <vt:lpstr>İŞYERLERİNDEKİ FİZİKSEL RİSK ETKENLERİ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Inscale GmbH &amp; Co. KG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PresentationPackage</dc:title>
  <dc:creator>DOKTOR</dc:creator>
  <cp:lastModifiedBy>AhmetYigitalp</cp:lastModifiedBy>
  <cp:revision>1916</cp:revision>
  <cp:lastPrinted>2011-04-12T09:40:02Z</cp:lastPrinted>
  <dcterms:created xsi:type="dcterms:W3CDTF">2008-04-16T13:39:00Z</dcterms:created>
  <dcterms:modified xsi:type="dcterms:W3CDTF">2013-02-04T13:59:57Z</dcterms:modified>
</cp:coreProperties>
</file>