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20" r:id="rId2"/>
    <p:sldMasterId id="2147483732" r:id="rId3"/>
    <p:sldMasterId id="2147483828" r:id="rId4"/>
    <p:sldMasterId id="2147483840" r:id="rId5"/>
    <p:sldMasterId id="2147483912" r:id="rId6"/>
    <p:sldMasterId id="2147483936" r:id="rId7"/>
  </p:sldMasterIdLst>
  <p:notesMasterIdLst>
    <p:notesMasterId r:id="rId80"/>
  </p:notesMasterIdLst>
  <p:handoutMasterIdLst>
    <p:handoutMasterId r:id="rId81"/>
  </p:handoutMasterIdLst>
  <p:sldIdLst>
    <p:sldId id="1236" r:id="rId8"/>
    <p:sldId id="1349" r:id="rId9"/>
    <p:sldId id="1228" r:id="rId10"/>
    <p:sldId id="1506" r:id="rId11"/>
    <p:sldId id="1486" r:id="rId12"/>
    <p:sldId id="1485" r:id="rId13"/>
    <p:sldId id="1508" r:id="rId14"/>
    <p:sldId id="1484" r:id="rId15"/>
    <p:sldId id="1483" r:id="rId16"/>
    <p:sldId id="1509" r:id="rId17"/>
    <p:sldId id="1269" r:id="rId18"/>
    <p:sldId id="1270" r:id="rId19"/>
    <p:sldId id="1271" r:id="rId20"/>
    <p:sldId id="1391" r:id="rId21"/>
    <p:sldId id="1272" r:id="rId22"/>
    <p:sldId id="1231" r:id="rId23"/>
    <p:sldId id="1412" r:id="rId24"/>
    <p:sldId id="1274" r:id="rId25"/>
    <p:sldId id="1229" r:id="rId26"/>
    <p:sldId id="1250" r:id="rId27"/>
    <p:sldId id="1213" r:id="rId28"/>
    <p:sldId id="1218" r:id="rId29"/>
    <p:sldId id="1215" r:id="rId30"/>
    <p:sldId id="1214" r:id="rId31"/>
    <p:sldId id="1340" r:id="rId32"/>
    <p:sldId id="1216" r:id="rId33"/>
    <p:sldId id="1220" r:id="rId34"/>
    <p:sldId id="1251" r:id="rId35"/>
    <p:sldId id="1459" r:id="rId36"/>
    <p:sldId id="1465" r:id="rId37"/>
    <p:sldId id="1467" r:id="rId38"/>
    <p:sldId id="1469" r:id="rId39"/>
    <p:sldId id="1470" r:id="rId40"/>
    <p:sldId id="1357" r:id="rId41"/>
    <p:sldId id="1359" r:id="rId42"/>
    <p:sldId id="1151" r:id="rId43"/>
    <p:sldId id="1497" r:id="rId44"/>
    <p:sldId id="1378" r:id="rId45"/>
    <p:sldId id="1379" r:id="rId46"/>
    <p:sldId id="1472" r:id="rId47"/>
    <p:sldId id="1471" r:id="rId48"/>
    <p:sldId id="1360" r:id="rId49"/>
    <p:sldId id="1317" r:id="rId50"/>
    <p:sldId id="1320" r:id="rId51"/>
    <p:sldId id="1498" r:id="rId52"/>
    <p:sldId id="1473" r:id="rId53"/>
    <p:sldId id="1474" r:id="rId54"/>
    <p:sldId id="1321" r:id="rId55"/>
    <p:sldId id="1302" r:id="rId56"/>
    <p:sldId id="1373" r:id="rId57"/>
    <p:sldId id="1503" r:id="rId58"/>
    <p:sldId id="1453" r:id="rId59"/>
    <p:sldId id="1499" r:id="rId60"/>
    <p:sldId id="1475" r:id="rId61"/>
    <p:sldId id="1476" r:id="rId62"/>
    <p:sldId id="1482" r:id="rId63"/>
    <p:sldId id="1322" r:id="rId64"/>
    <p:sldId id="1345" r:id="rId65"/>
    <p:sldId id="1286" r:id="rId66"/>
    <p:sldId id="1462" r:id="rId67"/>
    <p:sldId id="1441" r:id="rId68"/>
    <p:sldId id="1429" r:id="rId69"/>
    <p:sldId id="1500" r:id="rId70"/>
    <p:sldId id="1477" r:id="rId71"/>
    <p:sldId id="1479" r:id="rId72"/>
    <p:sldId id="1478" r:id="rId73"/>
    <p:sldId id="1480" r:id="rId74"/>
    <p:sldId id="1481" r:id="rId75"/>
    <p:sldId id="1358" r:id="rId76"/>
    <p:sldId id="1309" r:id="rId77"/>
    <p:sldId id="1402" r:id="rId78"/>
    <p:sldId id="1244" r:id="rId7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5A5A59"/>
    <a:srgbClr val="575F57"/>
    <a:srgbClr val="004986"/>
    <a:srgbClr val="F2F2F2"/>
    <a:srgbClr val="D0D8E8"/>
    <a:srgbClr val="0066CC"/>
    <a:srgbClr val="00A4FF"/>
    <a:srgbClr val="004074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5221" autoAdjust="0"/>
  </p:normalViewPr>
  <p:slideViewPr>
    <p:cSldViewPr snapToGrid="0">
      <p:cViewPr>
        <p:scale>
          <a:sx n="100" d="100"/>
          <a:sy n="100" d="100"/>
        </p:scale>
        <p:origin x="-1944" y="-264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191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theme" Target="theme/theme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61" Type="http://schemas.openxmlformats.org/officeDocument/2006/relationships/slide" Target="slides/slide54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13.08.2013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36</a:t>
            </a:fld>
            <a:endParaRPr lang="de-DE" sz="120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36</a:t>
            </a:fld>
            <a:endParaRPr lang="en-GB" sz="130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35013D-58AF-41A3-B3EA-9C73B1138C1E}" type="slidenum">
              <a:rPr lang="de-DE" sz="1200">
                <a:solidFill>
                  <a:srgbClr val="000000"/>
                </a:solidFill>
              </a:rPr>
              <a:pPr algn="r"/>
              <a:t>37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3926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F48F08D-467B-440A-9300-13E83DFA35B6}" type="slidenum">
              <a:rPr lang="en-GB" sz="1300">
                <a:solidFill>
                  <a:srgbClr val="000000"/>
                </a:solidFill>
              </a:rPr>
              <a:pPr algn="r" defTabSz="947738"/>
              <a:t>37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3FC715-7997-4873-A080-7F162DAE0E7B}" type="slidenum">
              <a:rPr lang="de-DE" sz="1200">
                <a:solidFill>
                  <a:srgbClr val="000000"/>
                </a:solidFill>
              </a:rPr>
              <a:pPr algn="r"/>
              <a:t>38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2642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1D13A64-89E1-40F7-9B43-3AB25D346964}" type="slidenum">
              <a:rPr lang="en-GB" sz="1300">
                <a:solidFill>
                  <a:srgbClr val="000000"/>
                </a:solidFill>
              </a:rPr>
              <a:pPr algn="r" defTabSz="947738"/>
              <a:t>38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39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39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40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40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41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41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43</a:t>
            </a:fld>
            <a:endParaRPr lang="de-DE" sz="120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43</a:t>
            </a:fld>
            <a:endParaRPr lang="en-GB" sz="130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35013D-58AF-41A3-B3EA-9C73B1138C1E}" type="slidenum">
              <a:rPr lang="de-DE" sz="1200">
                <a:solidFill>
                  <a:srgbClr val="000000"/>
                </a:solidFill>
              </a:rPr>
              <a:pPr algn="r"/>
              <a:t>45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3926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F48F08D-467B-440A-9300-13E83DFA35B6}" type="slidenum">
              <a:rPr lang="en-GB" sz="1300">
                <a:solidFill>
                  <a:srgbClr val="000000"/>
                </a:solidFill>
              </a:rPr>
              <a:pPr algn="r" defTabSz="947738"/>
              <a:t>45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46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46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47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47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35013D-58AF-41A3-B3EA-9C73B1138C1E}" type="slidenum">
              <a:rPr lang="de-DE" sz="1200">
                <a:solidFill>
                  <a:srgbClr val="000000"/>
                </a:solidFill>
              </a:rPr>
              <a:pPr algn="r"/>
              <a:t>53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3926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F48F08D-467B-440A-9300-13E83DFA35B6}" type="slidenum">
              <a:rPr lang="en-GB" sz="1300">
                <a:solidFill>
                  <a:srgbClr val="000000"/>
                </a:solidFill>
              </a:rPr>
              <a:pPr algn="r" defTabSz="947738"/>
              <a:t>53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54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54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55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55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56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56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35013D-58AF-41A3-B3EA-9C73B1138C1E}" type="slidenum">
              <a:rPr lang="de-DE" sz="1200">
                <a:solidFill>
                  <a:srgbClr val="000000"/>
                </a:solidFill>
              </a:rPr>
              <a:pPr algn="r"/>
              <a:t>63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3926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F48F08D-467B-440A-9300-13E83DFA35B6}" type="slidenum">
              <a:rPr lang="en-GB" sz="1300">
                <a:solidFill>
                  <a:srgbClr val="000000"/>
                </a:solidFill>
              </a:rPr>
              <a:pPr algn="r" defTabSz="947738"/>
              <a:t>63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64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64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65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65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66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66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67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67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68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68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3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2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07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6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6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55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12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15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5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3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7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77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57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54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32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3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46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80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9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2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34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894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366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466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195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75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10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451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718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785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893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34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265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6991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83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950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9960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4920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64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480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9272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8792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5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3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113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2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46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474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118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00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641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6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2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1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1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75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590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126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253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827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714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6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1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6671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4707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FC4A454F-7D18-4F13-B186-C8A400FACE4E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7123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D1CB8C46-64F3-4C02-99D7-891F29D4774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25607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8704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02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721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229602" y="-236581"/>
            <a:ext cx="8791574" cy="30469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9600" dirty="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Zinde Eğitim Kurumu</a:t>
            </a:r>
            <a:endParaRPr lang="tr-TR" sz="96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Epidemiyoloji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72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Epidemiyolojide Strateji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çalışmalarda temel strateji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iki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 da daha fazla sayıda gruba ait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verileri karşılaştırmadır.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Karşılaştırma grup içi ya da gruplar arası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olabilir.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 grubu bu karşılaştırmaya ve varsa farklılığı göstermeye yarar.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972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kazası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meslek hastalıklarının sıklığı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ölüm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nedenlerini araştırır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İşyerinde işçilere verilen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eğitimlerin etkinliğini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araştırır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ortam ölçütlerinin işçi sağlığına etkilerini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inceler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sorunlarının zamanla gösterdiği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değişimi inceler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hastalığın klinik tablosunun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belirlenmesini inceler</a:t>
            </a:r>
            <a:endParaRPr lang="sv-SE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EPİDEMİYOLOJİNİN ÖZELLİKLERİ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up 41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6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Kişilerin belirli sağlık sorunları ile karşılaşma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olasılıklarının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belirlenmesini inceler</a:t>
            </a:r>
            <a:endParaRPr lang="nn-NO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3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7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sorunlarının çözümüne yönelik deneysel (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müdahaleli) çalışmalar yapar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8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topluluklarında hastalıkların dağılışı ve dinamiğini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inceler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9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etyolojisinde rol oynayan faktörleri, bu faktörlerle oluşan hastalığın ilerleme ve gelişim sürecini inceler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10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nedeni olan çevre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koşullarını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inceler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ve çevresel duyarlılık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faktörlerini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hasta sıklığını ve zamanla değişimini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inceler</a:t>
            </a:r>
            <a:endParaRPr lang="sv-SE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EPİDEMİYOLOJİNİN ÖZELLİKLERİ</a:t>
            </a:r>
            <a:endParaRPr lang="tr-TR" sz="3200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alanında yapılan müdahalelerin etkinliğini inceler</a:t>
            </a:r>
            <a:endParaRPr lang="nn-NO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03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Alınması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gerekli koruyucu sağlık önlemlerini inceler.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(Koruyucu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tıbbın en önemli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disiplinlerindendir 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sadece ölüm, hastalık, özürlülük durumları ile değil, aynı zamanda  sağlıklı olma durumları ve sağlığı iyileştirme ile 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ilgilidir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hastalık, sakatlık, maluliyet ve iş görmezlik gibi durumların, ölümlerin ortaya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çıkış faktörlerini inceleyen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bilim dalıdır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16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 olarak; Nüfus sayımı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bilgileri, Çalışma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hayatı ile ilgili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kayıtlar, İşyeri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biriminde tutulan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kayıtlar, Ulusal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ölüm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kayıtları…vb. kullanır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17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nin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uğraş alanı bireyler değil, belirli gruplar ve toplumdur</a:t>
            </a: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EPİDEMİYOLOJİNİN ÖZELLİKLERİ</a:t>
            </a:r>
            <a:endParaRPr lang="tr-TR" sz="3200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18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Epidemiyoloji; m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utlak 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sayılar yerine oran,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orantı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hız 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kavramlar kullanı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nn-NO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09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>
            <a:spLocks/>
          </p:cNvSpPr>
          <p:nvPr/>
        </p:nvSpPr>
        <p:spPr bwMode="gray">
          <a:xfrm>
            <a:off x="5171869" y="2467189"/>
            <a:ext cx="943187" cy="99511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i="1">
              <a:solidFill>
                <a:srgbClr val="000000"/>
              </a:solidFill>
            </a:endParaRPr>
          </a:p>
        </p:txBody>
      </p:sp>
      <p:grpSp>
        <p:nvGrpSpPr>
          <p:cNvPr id="52" name="Grup 51"/>
          <p:cNvGrpSpPr/>
          <p:nvPr/>
        </p:nvGrpSpPr>
        <p:grpSpPr>
          <a:xfrm>
            <a:off x="5580579" y="1485518"/>
            <a:ext cx="1762796" cy="954107"/>
            <a:chOff x="5780604" y="811859"/>
            <a:chExt cx="1762796" cy="954107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5780604" y="812281"/>
              <a:ext cx="1762796" cy="91216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zh-CN" sz="1400" i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5870368" y="811859"/>
              <a:ext cx="167303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tr-TR" altLang="zh-CN" sz="1400" b="1" i="1" dirty="0" smtClean="0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Etkenin Niteliği;</a:t>
              </a:r>
            </a:p>
            <a:p>
              <a:pPr marL="72000" indent="-108000" eaLnBrk="0" hangingPunct="0">
                <a:buFont typeface="+mj-lt"/>
                <a:buAutoNum type="arabicPeriod"/>
              </a:pPr>
              <a:r>
                <a:rPr lang="tr-TR" altLang="zh-CN" sz="1400" i="1" dirty="0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Karşılaşma sıklığı,</a:t>
              </a:r>
            </a:p>
            <a:p>
              <a:pPr marL="72000" indent="-108000" eaLnBrk="0" hangingPunct="0">
                <a:buFont typeface="+mj-lt"/>
                <a:buAutoNum type="arabicPeriod"/>
              </a:pPr>
              <a:r>
                <a:rPr lang="tr-TR" altLang="zh-CN" sz="1400" i="1" dirty="0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Etki süresi,</a:t>
              </a:r>
            </a:p>
            <a:p>
              <a:pPr marL="72000" indent="-108000" eaLnBrk="0" hangingPunct="0">
                <a:buFont typeface="+mj-lt"/>
                <a:buAutoNum type="arabicPeriod"/>
              </a:pPr>
              <a:r>
                <a:rPr lang="tr-TR" altLang="zh-CN" sz="1400" i="1" dirty="0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Giriş yolu,</a:t>
              </a:r>
            </a:p>
          </p:txBody>
        </p:sp>
      </p:grpSp>
      <p:sp>
        <p:nvSpPr>
          <p:cNvPr id="29" name="Sağ Ok 28"/>
          <p:cNvSpPr/>
          <p:nvPr/>
        </p:nvSpPr>
        <p:spPr>
          <a:xfrm>
            <a:off x="3009900" y="3578784"/>
            <a:ext cx="647700" cy="882057"/>
          </a:xfrm>
          <a:prstGeom prst="rightArrow">
            <a:avLst/>
          </a:prstGeom>
          <a:solidFill>
            <a:srgbClr val="575F57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59" name="Grup 58"/>
          <p:cNvGrpSpPr/>
          <p:nvPr/>
        </p:nvGrpSpPr>
        <p:grpSpPr>
          <a:xfrm>
            <a:off x="3684113" y="3462305"/>
            <a:ext cx="1838324" cy="1093782"/>
            <a:chOff x="3684113" y="3083921"/>
            <a:chExt cx="1838324" cy="1093782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697841" y="3083921"/>
              <a:ext cx="1769509" cy="109378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zh-CN" sz="20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3684113" y="3392696"/>
              <a:ext cx="18383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2400" b="1" dirty="0" smtClean="0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HASTALIK</a:t>
              </a:r>
              <a:endParaRPr lang="en-US" altLang="zh-CN" sz="2400" dirty="0">
                <a:solidFill>
                  <a:srgbClr val="000000"/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</p:grp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129283" y="309354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 (SAĞLIĞI ETKİLEYEN FAKTÖRLER)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Sağ Ok 34"/>
          <p:cNvSpPr/>
          <p:nvPr/>
        </p:nvSpPr>
        <p:spPr>
          <a:xfrm rot="5400000">
            <a:off x="4252054" y="2624293"/>
            <a:ext cx="571125" cy="1028700"/>
          </a:xfrm>
          <a:prstGeom prst="rightArrow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 i="1" dirty="0">
              <a:solidFill>
                <a:srgbClr val="000000"/>
              </a:solidFill>
            </a:endParaRPr>
          </a:p>
        </p:txBody>
      </p:sp>
      <p:sp>
        <p:nvSpPr>
          <p:cNvPr id="49" name="Sağ Ok 48"/>
          <p:cNvSpPr/>
          <p:nvPr/>
        </p:nvSpPr>
        <p:spPr>
          <a:xfrm rot="16200000">
            <a:off x="4337425" y="4351159"/>
            <a:ext cx="512650" cy="1028700"/>
          </a:xfrm>
          <a:prstGeom prst="rightArrow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 i="1" dirty="0">
              <a:solidFill>
                <a:srgbClr val="000000"/>
              </a:solidFill>
            </a:endParaRPr>
          </a:p>
        </p:txBody>
      </p:sp>
      <p:sp>
        <p:nvSpPr>
          <p:cNvPr id="50" name="Sağ Ok 49"/>
          <p:cNvSpPr/>
          <p:nvPr/>
        </p:nvSpPr>
        <p:spPr>
          <a:xfrm rot="10800000">
            <a:off x="5507032" y="3569254"/>
            <a:ext cx="647700" cy="882057"/>
          </a:xfrm>
          <a:prstGeom prst="rightArrow">
            <a:avLst/>
          </a:prstGeom>
          <a:solidFill>
            <a:srgbClr val="575F57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57" name="Grup 56"/>
          <p:cNvGrpSpPr/>
          <p:nvPr/>
        </p:nvGrpSpPr>
        <p:grpSpPr>
          <a:xfrm>
            <a:off x="6209724" y="3264942"/>
            <a:ext cx="2829453" cy="1472474"/>
            <a:chOff x="6209724" y="2886558"/>
            <a:chExt cx="2829453" cy="1472474"/>
          </a:xfrm>
        </p:grpSpPr>
        <p:grpSp>
          <p:nvGrpSpPr>
            <p:cNvPr id="51" name="Grup 50"/>
            <p:cNvGrpSpPr/>
            <p:nvPr/>
          </p:nvGrpSpPr>
          <p:grpSpPr>
            <a:xfrm>
              <a:off x="6209724" y="2886558"/>
              <a:ext cx="1996459" cy="1472474"/>
              <a:chOff x="6676449" y="2657958"/>
              <a:chExt cx="1996459" cy="1472474"/>
            </a:xfrm>
          </p:grpSpPr>
          <p:sp>
            <p:nvSpPr>
              <p:cNvPr id="40" name="AutoShape 5"/>
              <p:cNvSpPr>
                <a:spLocks noChangeArrowheads="1"/>
              </p:cNvSpPr>
              <p:nvPr/>
            </p:nvSpPr>
            <p:spPr bwMode="auto">
              <a:xfrm>
                <a:off x="6676449" y="2657958"/>
                <a:ext cx="1996459" cy="1472474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zh-CN" sz="1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6699785" y="2665771"/>
                <a:ext cx="1973123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tr-TR" altLang="zh-CN" sz="1400" b="1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Çevre Faktörleri;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Hava,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Su,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Besinler,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İklim şartları,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Ekolojik denge,</a:t>
                </a:r>
              </a:p>
            </p:txBody>
          </p:sp>
        </p:grpSp>
        <p:pic>
          <p:nvPicPr>
            <p:cNvPr id="5122" name="Picture 2" descr="D:\DOKTOR\1-DRUZ\1-EĞİTİM KURUMU\1. İstanbuluzman\2-RESİMLER\Dünya-Uzay-Uçak\earth (2).pn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7177" y="3228054"/>
              <a:ext cx="792000" cy="79200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up 55"/>
          <p:cNvGrpSpPr/>
          <p:nvPr/>
        </p:nvGrpSpPr>
        <p:grpSpPr>
          <a:xfrm>
            <a:off x="116639" y="3217317"/>
            <a:ext cx="2857539" cy="1646351"/>
            <a:chOff x="116639" y="2838933"/>
            <a:chExt cx="2857539" cy="1646351"/>
          </a:xfrm>
        </p:grpSpPr>
        <p:grpSp>
          <p:nvGrpSpPr>
            <p:cNvPr id="53" name="Grup 52"/>
            <p:cNvGrpSpPr/>
            <p:nvPr/>
          </p:nvGrpSpPr>
          <p:grpSpPr>
            <a:xfrm>
              <a:off x="954743" y="2838933"/>
              <a:ext cx="2019435" cy="1646351"/>
              <a:chOff x="87968" y="2619858"/>
              <a:chExt cx="2019435" cy="1646351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87968" y="2619858"/>
                <a:ext cx="1996459" cy="1646351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zh-CN" sz="1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130354" y="2665771"/>
                <a:ext cx="1977049" cy="160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tr-TR" altLang="zh-CN" sz="1400" b="1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İşyeri Faktörleri;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Fiziksel,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Kimyasal,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Biyolojik, 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Psikososyal,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Kaza faktörleri,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Kültürel-Ekonomik,</a:t>
                </a:r>
              </a:p>
            </p:txBody>
          </p:sp>
        </p:grpSp>
        <p:pic>
          <p:nvPicPr>
            <p:cNvPr id="5123" name="Picture 3" descr="D:\DOKTOR\1-DRUZ\1-EĞİTİM KURUMU\1. İstanbuluzman\2-RESİMLER\Ev-Konut-Fabrika\industry (2).png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39" y="3317640"/>
              <a:ext cx="792000" cy="792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up 57"/>
          <p:cNvGrpSpPr/>
          <p:nvPr/>
        </p:nvGrpSpPr>
        <p:grpSpPr>
          <a:xfrm>
            <a:off x="2764040" y="5161886"/>
            <a:ext cx="2826043" cy="1613737"/>
            <a:chOff x="2764040" y="4783502"/>
            <a:chExt cx="2826043" cy="1613737"/>
          </a:xfrm>
        </p:grpSpPr>
        <p:grpSp>
          <p:nvGrpSpPr>
            <p:cNvPr id="48" name="Grup 47"/>
            <p:cNvGrpSpPr/>
            <p:nvPr/>
          </p:nvGrpSpPr>
          <p:grpSpPr>
            <a:xfrm>
              <a:off x="3593624" y="4783502"/>
              <a:ext cx="1996459" cy="1613737"/>
              <a:chOff x="3412649" y="4631102"/>
              <a:chExt cx="1996459" cy="1781102"/>
            </a:xfrm>
          </p:grpSpPr>
          <p:sp>
            <p:nvSpPr>
              <p:cNvPr id="43" name="AutoShape 5"/>
              <p:cNvSpPr>
                <a:spLocks noChangeArrowheads="1"/>
              </p:cNvSpPr>
              <p:nvPr/>
            </p:nvSpPr>
            <p:spPr bwMode="auto">
              <a:xfrm>
                <a:off x="3412649" y="4631102"/>
                <a:ext cx="1996459" cy="1781102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zh-CN" sz="1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Text Box 6"/>
              <p:cNvSpPr txBox="1">
                <a:spLocks noChangeArrowheads="1"/>
              </p:cNvSpPr>
              <p:nvPr/>
            </p:nvSpPr>
            <p:spPr bwMode="auto">
              <a:xfrm>
                <a:off x="3435985" y="4677015"/>
                <a:ext cx="1940778" cy="160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tr-TR" altLang="zh-CN" sz="1400" b="1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Bireysel Faktörleri;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Genetik,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Beslenme,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Yaş-Cinsiyet-Irk,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Hastalık-Bağışıklık,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Kişilik,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Fiziksel kapasite,</a:t>
                </a:r>
              </a:p>
            </p:txBody>
          </p:sp>
        </p:grpSp>
        <p:pic>
          <p:nvPicPr>
            <p:cNvPr id="5124" name="Picture 4" descr="D:\DOKTOR\1-DRUZ\1-EĞİTİM KURUMU\1. İstanbuluzman\2-RESİMLER\Meslekler\firefighter (2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040" y="5194370"/>
              <a:ext cx="792000" cy="792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up 54"/>
          <p:cNvGrpSpPr/>
          <p:nvPr/>
        </p:nvGrpSpPr>
        <p:grpSpPr>
          <a:xfrm>
            <a:off x="2702204" y="1154140"/>
            <a:ext cx="2826959" cy="1653586"/>
            <a:chOff x="2702204" y="775756"/>
            <a:chExt cx="2826959" cy="1653586"/>
          </a:xfrm>
        </p:grpSpPr>
        <p:grpSp>
          <p:nvGrpSpPr>
            <p:cNvPr id="54" name="Grup 53"/>
            <p:cNvGrpSpPr/>
            <p:nvPr/>
          </p:nvGrpSpPr>
          <p:grpSpPr>
            <a:xfrm>
              <a:off x="3532704" y="775756"/>
              <a:ext cx="1996459" cy="1653586"/>
              <a:chOff x="3380304" y="480481"/>
              <a:chExt cx="1996459" cy="1653586"/>
            </a:xfrm>
          </p:grpSpPr>
          <p:sp>
            <p:nvSpPr>
              <p:cNvPr id="46" name="AutoShape 5"/>
              <p:cNvSpPr>
                <a:spLocks noChangeArrowheads="1"/>
              </p:cNvSpPr>
              <p:nvPr/>
            </p:nvSpPr>
            <p:spPr bwMode="auto">
              <a:xfrm>
                <a:off x="3380304" y="480481"/>
                <a:ext cx="1996459" cy="1653586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zh-CN" sz="1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Text Box 6"/>
              <p:cNvSpPr txBox="1">
                <a:spLocks noChangeArrowheads="1"/>
              </p:cNvSpPr>
              <p:nvPr/>
            </p:nvSpPr>
            <p:spPr bwMode="auto">
              <a:xfrm>
                <a:off x="3403640" y="497819"/>
                <a:ext cx="1973123" cy="160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tr-TR" altLang="zh-CN" sz="1400" b="1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Etken Özellikleri;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Fiziksel yapısı,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err="1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Toksisite</a:t>
                </a: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 düzeyi,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err="1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Potenti</a:t>
                </a: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Yoğunluk düzeyi,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Dalga boyu,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Çözünürlüğü,</a:t>
                </a:r>
              </a:p>
            </p:txBody>
          </p:sp>
        </p:grpSp>
        <p:pic>
          <p:nvPicPr>
            <p:cNvPr id="5125" name="Picture 5" descr="D:\DOKTOR\1-DRUZ\1-EĞİTİM KURUMU\1. İstanbuluzman\2-RESİMLER\Mikrobiyoloji\virus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204" y="1197313"/>
              <a:ext cx="792000" cy="792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30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  <p:bldP spid="35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200275" y="2955038"/>
            <a:ext cx="6706581" cy="1778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Epidemiyolojik Kavramlar</a:t>
            </a:r>
          </a:p>
        </p:txBody>
      </p:sp>
      <p:pic>
        <p:nvPicPr>
          <p:cNvPr id="6146" name="Picture 2" descr="D:\DOKTOR\1-DRUZ\1-EĞİTİM KURUMU\1. İstanbuluzman\2-RESİMLER\Dokuman\paper_text_penc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2057400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47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361950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Evren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361950" y="14017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Araştırma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kapsamına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alınan ve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aynı özelliği gösteren bireylerin ya da birimlerin tümünün oluşturduğu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topluluk.</a:t>
            </a: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Örnek; Behçet tanısı almış hastalar...</a:t>
            </a:r>
            <a:endParaRPr lang="tr-TR" sz="2000" i="1" noProof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en-US" sz="2000" i="1" noProof="1" smtClean="0"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US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gray">
          <a:xfrm>
            <a:off x="4614863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Örneklem – Araştırma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4614863" y="14017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>
                <a:latin typeface="Calibri" pitchFamily="34" charset="0"/>
                <a:cs typeface="Calibri" pitchFamily="34" charset="0"/>
              </a:rPr>
              <a:t>B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ir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evrenden seçilen, aynı özellikleri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taşıyan ve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evreni temsil edebilecek nitelikte ve nicelikteki bireylerin oluşturduğu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topluluk.</a:t>
            </a: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>
                <a:latin typeface="Calibri" pitchFamily="34" charset="0"/>
                <a:cs typeface="Calibri" pitchFamily="34" charset="0"/>
              </a:rPr>
              <a:t>Örnek;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1500 kişilik bir topluluktan çalışmaya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alınan 150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hasta gibi…</a:t>
            </a:r>
            <a:endParaRPr lang="tr-TR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gray">
          <a:xfrm>
            <a:off x="347663" y="36322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Denek – Populasyon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347663" y="3992562"/>
            <a:ext cx="4175125" cy="2274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Örneklemi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oluşturan her bir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birey/birim</a:t>
            </a: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tr-TR" sz="2000" i="1" noProof="1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Örnek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; İlaç uygulanıp sonuçlar elde edilmiş her bir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Behçet’li hasta gibi…</a:t>
            </a:r>
            <a:endParaRPr lang="en-US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gray">
          <a:xfrm>
            <a:off x="4600576" y="36322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Veri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4600576" y="3992562"/>
            <a:ext cx="4175125" cy="2274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sonuca varabilmek için gerekli olan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işlenmemiş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ilk bilgi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, istatistiğin ham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materyali…</a:t>
            </a: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tr-TR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45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tr-TR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803977" y="2632387"/>
            <a:ext cx="3011133" cy="1468379"/>
            <a:chOff x="603952" y="2632387"/>
            <a:chExt cx="3011133" cy="1468379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603952" y="2632387"/>
              <a:ext cx="3011133" cy="146837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Oval 309"/>
            <p:cNvSpPr>
              <a:spLocks noChangeAspect="1" noChangeArrowheads="1"/>
            </p:cNvSpPr>
            <p:nvPr/>
          </p:nvSpPr>
          <p:spPr bwMode="auto">
            <a:xfrm>
              <a:off x="1133021" y="3160368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Oval 309"/>
            <p:cNvSpPr>
              <a:spLocks noChangeAspect="1" noChangeArrowheads="1"/>
            </p:cNvSpPr>
            <p:nvPr/>
          </p:nvSpPr>
          <p:spPr bwMode="auto">
            <a:xfrm>
              <a:off x="1340013" y="316264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Oval 309"/>
            <p:cNvSpPr>
              <a:spLocks noChangeAspect="1" noChangeArrowheads="1"/>
            </p:cNvSpPr>
            <p:nvPr/>
          </p:nvSpPr>
          <p:spPr bwMode="auto">
            <a:xfrm>
              <a:off x="916925" y="316264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Oval 309"/>
            <p:cNvSpPr>
              <a:spLocks noChangeAspect="1" noChangeArrowheads="1"/>
            </p:cNvSpPr>
            <p:nvPr/>
          </p:nvSpPr>
          <p:spPr bwMode="auto">
            <a:xfrm>
              <a:off x="712205" y="316264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Oval 309"/>
            <p:cNvSpPr>
              <a:spLocks noChangeAspect="1" noChangeArrowheads="1"/>
            </p:cNvSpPr>
            <p:nvPr/>
          </p:nvSpPr>
          <p:spPr bwMode="auto">
            <a:xfrm>
              <a:off x="1135293" y="2916976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Oval 309"/>
            <p:cNvSpPr>
              <a:spLocks noChangeAspect="1" noChangeArrowheads="1"/>
            </p:cNvSpPr>
            <p:nvPr/>
          </p:nvSpPr>
          <p:spPr bwMode="auto">
            <a:xfrm>
              <a:off x="1342285" y="2919248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" name="Oval 309"/>
            <p:cNvSpPr>
              <a:spLocks noChangeAspect="1" noChangeArrowheads="1"/>
            </p:cNvSpPr>
            <p:nvPr/>
          </p:nvSpPr>
          <p:spPr bwMode="auto">
            <a:xfrm>
              <a:off x="919197" y="2919248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" name="Oval 309"/>
            <p:cNvSpPr>
              <a:spLocks noChangeAspect="1" noChangeArrowheads="1"/>
            </p:cNvSpPr>
            <p:nvPr/>
          </p:nvSpPr>
          <p:spPr bwMode="auto">
            <a:xfrm>
              <a:off x="714477" y="2919248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Oval 309"/>
            <p:cNvSpPr>
              <a:spLocks noChangeAspect="1" noChangeArrowheads="1"/>
            </p:cNvSpPr>
            <p:nvPr/>
          </p:nvSpPr>
          <p:spPr bwMode="auto">
            <a:xfrm>
              <a:off x="1135293" y="268496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" name="Oval 309"/>
            <p:cNvSpPr>
              <a:spLocks noChangeAspect="1" noChangeArrowheads="1"/>
            </p:cNvSpPr>
            <p:nvPr/>
          </p:nvSpPr>
          <p:spPr bwMode="auto">
            <a:xfrm>
              <a:off x="1342285" y="2687232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Oval 309"/>
            <p:cNvSpPr>
              <a:spLocks noChangeAspect="1" noChangeArrowheads="1"/>
            </p:cNvSpPr>
            <p:nvPr/>
          </p:nvSpPr>
          <p:spPr bwMode="auto">
            <a:xfrm>
              <a:off x="919197" y="2687232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Oval 309"/>
            <p:cNvSpPr>
              <a:spLocks noChangeAspect="1" noChangeArrowheads="1"/>
            </p:cNvSpPr>
            <p:nvPr/>
          </p:nvSpPr>
          <p:spPr bwMode="auto">
            <a:xfrm>
              <a:off x="714477" y="2687232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5" name="Oval 309"/>
            <p:cNvSpPr>
              <a:spLocks noChangeAspect="1" noChangeArrowheads="1"/>
            </p:cNvSpPr>
            <p:nvPr/>
          </p:nvSpPr>
          <p:spPr bwMode="auto">
            <a:xfrm>
              <a:off x="1602746" y="3176288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6" name="Oval 309"/>
            <p:cNvSpPr>
              <a:spLocks noChangeAspect="1" noChangeArrowheads="1"/>
            </p:cNvSpPr>
            <p:nvPr/>
          </p:nvSpPr>
          <p:spPr bwMode="auto">
            <a:xfrm>
              <a:off x="1605018" y="2932896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7" name="Oval 309"/>
            <p:cNvSpPr>
              <a:spLocks noChangeAspect="1" noChangeArrowheads="1"/>
            </p:cNvSpPr>
            <p:nvPr/>
          </p:nvSpPr>
          <p:spPr bwMode="auto">
            <a:xfrm>
              <a:off x="1605018" y="270088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8" name="Oval 309"/>
            <p:cNvSpPr>
              <a:spLocks noChangeAspect="1" noChangeArrowheads="1"/>
            </p:cNvSpPr>
            <p:nvPr/>
          </p:nvSpPr>
          <p:spPr bwMode="auto">
            <a:xfrm>
              <a:off x="1346955" y="3857462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9" name="Oval 309"/>
            <p:cNvSpPr>
              <a:spLocks noChangeAspect="1" noChangeArrowheads="1"/>
            </p:cNvSpPr>
            <p:nvPr/>
          </p:nvSpPr>
          <p:spPr bwMode="auto">
            <a:xfrm>
              <a:off x="1553947" y="385973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0" name="Oval 309"/>
            <p:cNvSpPr>
              <a:spLocks noChangeAspect="1" noChangeArrowheads="1"/>
            </p:cNvSpPr>
            <p:nvPr/>
          </p:nvSpPr>
          <p:spPr bwMode="auto">
            <a:xfrm>
              <a:off x="1130859" y="385973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1" name="Oval 309"/>
            <p:cNvSpPr>
              <a:spLocks noChangeAspect="1" noChangeArrowheads="1"/>
            </p:cNvSpPr>
            <p:nvPr/>
          </p:nvSpPr>
          <p:spPr bwMode="auto">
            <a:xfrm>
              <a:off x="926139" y="385973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2" name="Oval 309"/>
            <p:cNvSpPr>
              <a:spLocks noChangeAspect="1" noChangeArrowheads="1"/>
            </p:cNvSpPr>
            <p:nvPr/>
          </p:nvSpPr>
          <p:spPr bwMode="auto">
            <a:xfrm>
              <a:off x="1358331" y="3636822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3" name="Oval 309"/>
            <p:cNvSpPr>
              <a:spLocks noChangeAspect="1" noChangeArrowheads="1"/>
            </p:cNvSpPr>
            <p:nvPr/>
          </p:nvSpPr>
          <p:spPr bwMode="auto">
            <a:xfrm>
              <a:off x="1565323" y="363909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4" name="Oval 309"/>
            <p:cNvSpPr>
              <a:spLocks noChangeAspect="1" noChangeArrowheads="1"/>
            </p:cNvSpPr>
            <p:nvPr/>
          </p:nvSpPr>
          <p:spPr bwMode="auto">
            <a:xfrm>
              <a:off x="1142235" y="363909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5" name="Oval 309"/>
            <p:cNvSpPr>
              <a:spLocks noChangeAspect="1" noChangeArrowheads="1"/>
            </p:cNvSpPr>
            <p:nvPr/>
          </p:nvSpPr>
          <p:spPr bwMode="auto">
            <a:xfrm>
              <a:off x="937515" y="363909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6" name="Oval 309"/>
            <p:cNvSpPr>
              <a:spLocks noChangeAspect="1" noChangeArrowheads="1"/>
            </p:cNvSpPr>
            <p:nvPr/>
          </p:nvSpPr>
          <p:spPr bwMode="auto">
            <a:xfrm>
              <a:off x="1360603" y="3393430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7" name="Oval 309"/>
            <p:cNvSpPr>
              <a:spLocks noChangeAspect="1" noChangeArrowheads="1"/>
            </p:cNvSpPr>
            <p:nvPr/>
          </p:nvSpPr>
          <p:spPr bwMode="auto">
            <a:xfrm>
              <a:off x="1567595" y="3395702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8" name="Oval 309"/>
            <p:cNvSpPr>
              <a:spLocks noChangeAspect="1" noChangeArrowheads="1"/>
            </p:cNvSpPr>
            <p:nvPr/>
          </p:nvSpPr>
          <p:spPr bwMode="auto">
            <a:xfrm>
              <a:off x="1144507" y="3395702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9" name="Oval 309"/>
            <p:cNvSpPr>
              <a:spLocks noChangeAspect="1" noChangeArrowheads="1"/>
            </p:cNvSpPr>
            <p:nvPr/>
          </p:nvSpPr>
          <p:spPr bwMode="auto">
            <a:xfrm>
              <a:off x="939787" y="3395702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0" name="Oval 309"/>
            <p:cNvSpPr>
              <a:spLocks noChangeAspect="1" noChangeArrowheads="1"/>
            </p:cNvSpPr>
            <p:nvPr/>
          </p:nvSpPr>
          <p:spPr bwMode="auto">
            <a:xfrm>
              <a:off x="710043" y="387565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1" name="Oval 309"/>
            <p:cNvSpPr>
              <a:spLocks noChangeAspect="1" noChangeArrowheads="1"/>
            </p:cNvSpPr>
            <p:nvPr/>
          </p:nvSpPr>
          <p:spPr bwMode="auto">
            <a:xfrm>
              <a:off x="721419" y="365501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2" name="Oval 309"/>
            <p:cNvSpPr>
              <a:spLocks noChangeAspect="1" noChangeArrowheads="1"/>
            </p:cNvSpPr>
            <p:nvPr/>
          </p:nvSpPr>
          <p:spPr bwMode="auto">
            <a:xfrm>
              <a:off x="723691" y="3411622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3" name="Oval 309"/>
            <p:cNvSpPr>
              <a:spLocks noChangeAspect="1" noChangeArrowheads="1"/>
            </p:cNvSpPr>
            <p:nvPr/>
          </p:nvSpPr>
          <p:spPr bwMode="auto">
            <a:xfrm>
              <a:off x="3258298" y="3835759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5" name="Oval 309"/>
            <p:cNvSpPr>
              <a:spLocks noChangeAspect="1" noChangeArrowheads="1"/>
            </p:cNvSpPr>
            <p:nvPr/>
          </p:nvSpPr>
          <p:spPr bwMode="auto">
            <a:xfrm>
              <a:off x="3042202" y="3838031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7" name="Oval 309"/>
            <p:cNvSpPr>
              <a:spLocks noChangeAspect="1" noChangeArrowheads="1"/>
            </p:cNvSpPr>
            <p:nvPr/>
          </p:nvSpPr>
          <p:spPr bwMode="auto">
            <a:xfrm>
              <a:off x="2837482" y="3838031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8" name="Oval 309"/>
            <p:cNvSpPr>
              <a:spLocks noChangeAspect="1" noChangeArrowheads="1"/>
            </p:cNvSpPr>
            <p:nvPr/>
          </p:nvSpPr>
          <p:spPr bwMode="auto">
            <a:xfrm>
              <a:off x="2621386" y="3853951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9" name="Oval 309"/>
            <p:cNvSpPr>
              <a:spLocks noChangeAspect="1" noChangeArrowheads="1"/>
            </p:cNvSpPr>
            <p:nvPr/>
          </p:nvSpPr>
          <p:spPr bwMode="auto">
            <a:xfrm>
              <a:off x="1775462" y="38621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0" name="Oval 309"/>
            <p:cNvSpPr>
              <a:spLocks noChangeAspect="1" noChangeArrowheads="1"/>
            </p:cNvSpPr>
            <p:nvPr/>
          </p:nvSpPr>
          <p:spPr bwMode="auto">
            <a:xfrm>
              <a:off x="1982454" y="3864416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1" name="Oval 309"/>
            <p:cNvSpPr>
              <a:spLocks noChangeAspect="1" noChangeArrowheads="1"/>
            </p:cNvSpPr>
            <p:nvPr/>
          </p:nvSpPr>
          <p:spPr bwMode="auto">
            <a:xfrm>
              <a:off x="2187174" y="3864416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2" name="Oval 309"/>
            <p:cNvSpPr>
              <a:spLocks noChangeAspect="1" noChangeArrowheads="1"/>
            </p:cNvSpPr>
            <p:nvPr/>
          </p:nvSpPr>
          <p:spPr bwMode="auto">
            <a:xfrm>
              <a:off x="2405542" y="3864416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9" name="Oval 309"/>
            <p:cNvSpPr>
              <a:spLocks noChangeAspect="1" noChangeArrowheads="1"/>
            </p:cNvSpPr>
            <p:nvPr/>
          </p:nvSpPr>
          <p:spPr bwMode="auto">
            <a:xfrm>
              <a:off x="2421374" y="361535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0" name="Oval 309"/>
            <p:cNvSpPr>
              <a:spLocks noChangeAspect="1" noChangeArrowheads="1"/>
            </p:cNvSpPr>
            <p:nvPr/>
          </p:nvSpPr>
          <p:spPr bwMode="auto">
            <a:xfrm>
              <a:off x="2628366" y="3617626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1" name="Oval 309"/>
            <p:cNvSpPr>
              <a:spLocks noChangeAspect="1" noChangeArrowheads="1"/>
            </p:cNvSpPr>
            <p:nvPr/>
          </p:nvSpPr>
          <p:spPr bwMode="auto">
            <a:xfrm>
              <a:off x="2205278" y="3617626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2" name="Oval 309"/>
            <p:cNvSpPr>
              <a:spLocks noChangeAspect="1" noChangeArrowheads="1"/>
            </p:cNvSpPr>
            <p:nvPr/>
          </p:nvSpPr>
          <p:spPr bwMode="auto">
            <a:xfrm>
              <a:off x="2833086" y="3617626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3" name="Oval 309"/>
            <p:cNvSpPr>
              <a:spLocks noChangeAspect="1" noChangeArrowheads="1"/>
            </p:cNvSpPr>
            <p:nvPr/>
          </p:nvSpPr>
          <p:spPr bwMode="auto">
            <a:xfrm>
              <a:off x="3051454" y="3617626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4" name="Oval 309"/>
            <p:cNvSpPr>
              <a:spLocks noChangeAspect="1" noChangeArrowheads="1"/>
            </p:cNvSpPr>
            <p:nvPr/>
          </p:nvSpPr>
          <p:spPr bwMode="auto">
            <a:xfrm>
              <a:off x="2000558" y="3617626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6" name="Oval 309"/>
            <p:cNvSpPr>
              <a:spLocks noChangeAspect="1" noChangeArrowheads="1"/>
            </p:cNvSpPr>
            <p:nvPr/>
          </p:nvSpPr>
          <p:spPr bwMode="auto">
            <a:xfrm>
              <a:off x="1784462" y="3633546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7" name="Oval 309"/>
            <p:cNvSpPr>
              <a:spLocks noChangeAspect="1" noChangeArrowheads="1"/>
            </p:cNvSpPr>
            <p:nvPr/>
          </p:nvSpPr>
          <p:spPr bwMode="auto">
            <a:xfrm>
              <a:off x="3297441" y="3615270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" name="Oval 309"/>
            <p:cNvSpPr>
              <a:spLocks noChangeAspect="1" noChangeArrowheads="1"/>
            </p:cNvSpPr>
            <p:nvPr/>
          </p:nvSpPr>
          <p:spPr bwMode="auto">
            <a:xfrm>
              <a:off x="1811757" y="2710131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" name="Oval 309"/>
            <p:cNvSpPr>
              <a:spLocks noChangeAspect="1" noChangeArrowheads="1"/>
            </p:cNvSpPr>
            <p:nvPr/>
          </p:nvSpPr>
          <p:spPr bwMode="auto">
            <a:xfrm>
              <a:off x="2018749" y="2712403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6" name="Oval 415"/>
            <p:cNvSpPr>
              <a:spLocks noChangeAspect="1" noChangeArrowheads="1"/>
            </p:cNvSpPr>
            <p:nvPr/>
          </p:nvSpPr>
          <p:spPr bwMode="auto">
            <a:xfrm>
              <a:off x="2223469" y="2712403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7" name="Oval 309"/>
            <p:cNvSpPr>
              <a:spLocks noChangeAspect="1" noChangeArrowheads="1"/>
            </p:cNvSpPr>
            <p:nvPr/>
          </p:nvSpPr>
          <p:spPr bwMode="auto">
            <a:xfrm>
              <a:off x="2441837" y="2712403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9" name="Oval 309"/>
            <p:cNvSpPr>
              <a:spLocks noChangeAspect="1" noChangeArrowheads="1"/>
            </p:cNvSpPr>
            <p:nvPr/>
          </p:nvSpPr>
          <p:spPr bwMode="auto">
            <a:xfrm>
              <a:off x="2686432" y="2732109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0" name="Oval 309"/>
            <p:cNvSpPr>
              <a:spLocks noChangeAspect="1" noChangeArrowheads="1"/>
            </p:cNvSpPr>
            <p:nvPr/>
          </p:nvSpPr>
          <p:spPr bwMode="auto">
            <a:xfrm>
              <a:off x="3343010" y="2724618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1" name="Oval 309"/>
            <p:cNvSpPr>
              <a:spLocks noChangeAspect="1" noChangeArrowheads="1"/>
            </p:cNvSpPr>
            <p:nvPr/>
          </p:nvSpPr>
          <p:spPr bwMode="auto">
            <a:xfrm>
              <a:off x="3126914" y="272689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2" name="Oval 309"/>
            <p:cNvSpPr>
              <a:spLocks noChangeAspect="1" noChangeArrowheads="1"/>
            </p:cNvSpPr>
            <p:nvPr/>
          </p:nvSpPr>
          <p:spPr bwMode="auto">
            <a:xfrm>
              <a:off x="2922194" y="272689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3" name="Oval 309"/>
            <p:cNvSpPr>
              <a:spLocks noChangeAspect="1" noChangeArrowheads="1"/>
            </p:cNvSpPr>
            <p:nvPr/>
          </p:nvSpPr>
          <p:spPr bwMode="auto">
            <a:xfrm>
              <a:off x="1785513" y="3146591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4" name="Oval 309"/>
            <p:cNvSpPr>
              <a:spLocks noChangeAspect="1" noChangeArrowheads="1"/>
            </p:cNvSpPr>
            <p:nvPr/>
          </p:nvSpPr>
          <p:spPr bwMode="auto">
            <a:xfrm>
              <a:off x="1992505" y="3148863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6" name="Oval 425"/>
            <p:cNvSpPr>
              <a:spLocks noChangeAspect="1" noChangeArrowheads="1"/>
            </p:cNvSpPr>
            <p:nvPr/>
          </p:nvSpPr>
          <p:spPr bwMode="auto">
            <a:xfrm>
              <a:off x="2197225" y="3148863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7" name="Oval 309"/>
            <p:cNvSpPr>
              <a:spLocks noChangeAspect="1" noChangeArrowheads="1"/>
            </p:cNvSpPr>
            <p:nvPr/>
          </p:nvSpPr>
          <p:spPr bwMode="auto">
            <a:xfrm>
              <a:off x="2415593" y="3148863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9" name="Oval 309"/>
            <p:cNvSpPr>
              <a:spLocks noChangeAspect="1" noChangeArrowheads="1"/>
            </p:cNvSpPr>
            <p:nvPr/>
          </p:nvSpPr>
          <p:spPr bwMode="auto">
            <a:xfrm>
              <a:off x="2660188" y="3168569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0" name="Oval 309"/>
            <p:cNvSpPr>
              <a:spLocks noChangeAspect="1" noChangeArrowheads="1"/>
            </p:cNvSpPr>
            <p:nvPr/>
          </p:nvSpPr>
          <p:spPr bwMode="auto">
            <a:xfrm>
              <a:off x="3316766" y="3161078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1" name="Oval 309"/>
            <p:cNvSpPr>
              <a:spLocks noChangeAspect="1" noChangeArrowheads="1"/>
            </p:cNvSpPr>
            <p:nvPr/>
          </p:nvSpPr>
          <p:spPr bwMode="auto">
            <a:xfrm>
              <a:off x="3100670" y="316335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2" name="Oval 309"/>
            <p:cNvSpPr>
              <a:spLocks noChangeAspect="1" noChangeArrowheads="1"/>
            </p:cNvSpPr>
            <p:nvPr/>
          </p:nvSpPr>
          <p:spPr bwMode="auto">
            <a:xfrm>
              <a:off x="2895950" y="316335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3" name="Oval 309"/>
            <p:cNvSpPr>
              <a:spLocks noChangeAspect="1" noChangeArrowheads="1"/>
            </p:cNvSpPr>
            <p:nvPr/>
          </p:nvSpPr>
          <p:spPr bwMode="auto">
            <a:xfrm>
              <a:off x="2860129" y="29077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4" name="Oval 309"/>
            <p:cNvSpPr>
              <a:spLocks noChangeAspect="1" noChangeArrowheads="1"/>
            </p:cNvSpPr>
            <p:nvPr/>
          </p:nvSpPr>
          <p:spPr bwMode="auto">
            <a:xfrm>
              <a:off x="3067121" y="2910027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5" name="Oval 309"/>
            <p:cNvSpPr>
              <a:spLocks noChangeAspect="1" noChangeArrowheads="1"/>
            </p:cNvSpPr>
            <p:nvPr/>
          </p:nvSpPr>
          <p:spPr bwMode="auto">
            <a:xfrm>
              <a:off x="2644033" y="2910027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6" name="Oval 309"/>
            <p:cNvSpPr>
              <a:spLocks noChangeAspect="1" noChangeArrowheads="1"/>
            </p:cNvSpPr>
            <p:nvPr/>
          </p:nvSpPr>
          <p:spPr bwMode="auto">
            <a:xfrm>
              <a:off x="3271841" y="2910027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7" name="Oval 309"/>
            <p:cNvSpPr>
              <a:spLocks noChangeAspect="1" noChangeArrowheads="1"/>
            </p:cNvSpPr>
            <p:nvPr/>
          </p:nvSpPr>
          <p:spPr bwMode="auto">
            <a:xfrm>
              <a:off x="2439313" y="2910027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8" name="Oval 309"/>
            <p:cNvSpPr>
              <a:spLocks noChangeAspect="1" noChangeArrowheads="1"/>
            </p:cNvSpPr>
            <p:nvPr/>
          </p:nvSpPr>
          <p:spPr bwMode="auto">
            <a:xfrm>
              <a:off x="2223217" y="2925947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1" name="Oval 309"/>
            <p:cNvSpPr>
              <a:spLocks noChangeAspect="1" noChangeArrowheads="1"/>
            </p:cNvSpPr>
            <p:nvPr/>
          </p:nvSpPr>
          <p:spPr bwMode="auto">
            <a:xfrm>
              <a:off x="1789005" y="2936412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2" name="Oval 309"/>
            <p:cNvSpPr>
              <a:spLocks noChangeAspect="1" noChangeArrowheads="1"/>
            </p:cNvSpPr>
            <p:nvPr/>
          </p:nvSpPr>
          <p:spPr bwMode="auto">
            <a:xfrm>
              <a:off x="2007373" y="2936412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3" name="Oval 309"/>
            <p:cNvSpPr>
              <a:spLocks noChangeAspect="1" noChangeArrowheads="1"/>
            </p:cNvSpPr>
            <p:nvPr/>
          </p:nvSpPr>
          <p:spPr bwMode="auto">
            <a:xfrm>
              <a:off x="2873777" y="3369554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4" name="Oval 309"/>
            <p:cNvSpPr>
              <a:spLocks noChangeAspect="1" noChangeArrowheads="1"/>
            </p:cNvSpPr>
            <p:nvPr/>
          </p:nvSpPr>
          <p:spPr bwMode="auto">
            <a:xfrm>
              <a:off x="3080769" y="3371826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5" name="Oval 309"/>
            <p:cNvSpPr>
              <a:spLocks noChangeAspect="1" noChangeArrowheads="1"/>
            </p:cNvSpPr>
            <p:nvPr/>
          </p:nvSpPr>
          <p:spPr bwMode="auto">
            <a:xfrm>
              <a:off x="2657681" y="3371826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6" name="Oval 309"/>
            <p:cNvSpPr>
              <a:spLocks noChangeAspect="1" noChangeArrowheads="1"/>
            </p:cNvSpPr>
            <p:nvPr/>
          </p:nvSpPr>
          <p:spPr bwMode="auto">
            <a:xfrm>
              <a:off x="3285489" y="3371826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Oval 309"/>
            <p:cNvSpPr>
              <a:spLocks noChangeAspect="1" noChangeArrowheads="1"/>
            </p:cNvSpPr>
            <p:nvPr/>
          </p:nvSpPr>
          <p:spPr bwMode="auto">
            <a:xfrm>
              <a:off x="2452961" y="3371826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8" name="Oval 309"/>
            <p:cNvSpPr>
              <a:spLocks noChangeAspect="1" noChangeArrowheads="1"/>
            </p:cNvSpPr>
            <p:nvPr/>
          </p:nvSpPr>
          <p:spPr bwMode="auto">
            <a:xfrm>
              <a:off x="2236865" y="3387746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Oval 309"/>
            <p:cNvSpPr>
              <a:spLocks noChangeAspect="1" noChangeArrowheads="1"/>
            </p:cNvSpPr>
            <p:nvPr/>
          </p:nvSpPr>
          <p:spPr bwMode="auto">
            <a:xfrm>
              <a:off x="1802653" y="3398211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Oval 309"/>
            <p:cNvSpPr>
              <a:spLocks noChangeAspect="1" noChangeArrowheads="1"/>
            </p:cNvSpPr>
            <p:nvPr/>
          </p:nvSpPr>
          <p:spPr bwMode="auto">
            <a:xfrm>
              <a:off x="2021021" y="3398211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18" name="Rectangle 19"/>
          <p:cNvSpPr>
            <a:spLocks noChangeArrowheads="1"/>
          </p:cNvSpPr>
          <p:nvPr/>
        </p:nvSpPr>
        <p:spPr bwMode="gray">
          <a:xfrm>
            <a:off x="838326" y="2115289"/>
            <a:ext cx="2976784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Evren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0" name="Rectangle 19"/>
          <p:cNvSpPr>
            <a:spLocks noChangeArrowheads="1"/>
          </p:cNvSpPr>
          <p:nvPr/>
        </p:nvSpPr>
        <p:spPr bwMode="gray">
          <a:xfrm>
            <a:off x="4007386" y="2115288"/>
            <a:ext cx="2019297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Örneklem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4" name="Rectangle 19"/>
          <p:cNvSpPr>
            <a:spLocks noChangeArrowheads="1"/>
          </p:cNvSpPr>
          <p:nvPr/>
        </p:nvSpPr>
        <p:spPr bwMode="gray">
          <a:xfrm>
            <a:off x="6220191" y="2115289"/>
            <a:ext cx="2019297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Denek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4897505" y="2625824"/>
            <a:ext cx="524155" cy="1474941"/>
            <a:chOff x="4697480" y="2625824"/>
            <a:chExt cx="524155" cy="1474941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 rot="16200000">
              <a:off x="4222087" y="3101217"/>
              <a:ext cx="1474941" cy="52415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eaLnBrk="0" hangingPunct="0"/>
              <a:endParaRPr lang="zh-CN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3" name="Oval 309"/>
            <p:cNvSpPr>
              <a:spLocks noChangeAspect="1" noChangeArrowheads="1"/>
            </p:cNvSpPr>
            <p:nvPr/>
          </p:nvSpPr>
          <p:spPr bwMode="auto">
            <a:xfrm rot="16200000">
              <a:off x="4981010" y="3309047"/>
              <a:ext cx="169616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9" name="Oval 309"/>
            <p:cNvSpPr>
              <a:spLocks noChangeAspect="1" noChangeArrowheads="1"/>
            </p:cNvSpPr>
            <p:nvPr/>
          </p:nvSpPr>
          <p:spPr bwMode="auto">
            <a:xfrm rot="16200000">
              <a:off x="4760370" y="3298327"/>
              <a:ext cx="169616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1" name="Oval 309"/>
            <p:cNvSpPr>
              <a:spLocks noChangeAspect="1" noChangeArrowheads="1"/>
            </p:cNvSpPr>
            <p:nvPr/>
          </p:nvSpPr>
          <p:spPr bwMode="auto">
            <a:xfrm rot="16200000">
              <a:off x="4977880" y="3512676"/>
              <a:ext cx="169616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2" name="Oval 309"/>
            <p:cNvSpPr>
              <a:spLocks noChangeAspect="1" noChangeArrowheads="1"/>
            </p:cNvSpPr>
            <p:nvPr/>
          </p:nvSpPr>
          <p:spPr bwMode="auto">
            <a:xfrm rot="16200000">
              <a:off x="4757240" y="3501957"/>
              <a:ext cx="169616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7" name="Oval 309"/>
            <p:cNvSpPr>
              <a:spLocks noChangeAspect="1" noChangeArrowheads="1"/>
            </p:cNvSpPr>
            <p:nvPr/>
          </p:nvSpPr>
          <p:spPr bwMode="auto">
            <a:xfrm rot="16200000">
              <a:off x="4971302" y="3099098"/>
              <a:ext cx="169616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8" name="Oval 309"/>
            <p:cNvSpPr>
              <a:spLocks noChangeAspect="1" noChangeArrowheads="1"/>
            </p:cNvSpPr>
            <p:nvPr/>
          </p:nvSpPr>
          <p:spPr bwMode="auto">
            <a:xfrm rot="16200000">
              <a:off x="4973574" y="2904047"/>
              <a:ext cx="169616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9" name="Oval 309"/>
            <p:cNvSpPr>
              <a:spLocks noChangeAspect="1" noChangeArrowheads="1"/>
            </p:cNvSpPr>
            <p:nvPr/>
          </p:nvSpPr>
          <p:spPr bwMode="auto">
            <a:xfrm rot="16200000">
              <a:off x="4973574" y="2711138"/>
              <a:ext cx="169616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4" name="Oval 309"/>
            <p:cNvSpPr>
              <a:spLocks noChangeAspect="1" noChangeArrowheads="1"/>
            </p:cNvSpPr>
            <p:nvPr/>
          </p:nvSpPr>
          <p:spPr bwMode="auto">
            <a:xfrm rot="16200000">
              <a:off x="4769134" y="2702068"/>
              <a:ext cx="169616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5" name="Oval 309"/>
            <p:cNvSpPr>
              <a:spLocks noChangeAspect="1" noChangeArrowheads="1"/>
            </p:cNvSpPr>
            <p:nvPr/>
          </p:nvSpPr>
          <p:spPr bwMode="auto">
            <a:xfrm rot="16200000">
              <a:off x="4771406" y="2905697"/>
              <a:ext cx="169616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7" name="Oval 309"/>
            <p:cNvSpPr>
              <a:spLocks noChangeAspect="1" noChangeArrowheads="1"/>
            </p:cNvSpPr>
            <p:nvPr/>
          </p:nvSpPr>
          <p:spPr bwMode="auto">
            <a:xfrm rot="16200000">
              <a:off x="4771406" y="3098607"/>
              <a:ext cx="169616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Oval 309"/>
            <p:cNvSpPr>
              <a:spLocks noChangeAspect="1" noChangeArrowheads="1"/>
            </p:cNvSpPr>
            <p:nvPr/>
          </p:nvSpPr>
          <p:spPr bwMode="auto">
            <a:xfrm rot="16200000">
              <a:off x="4758888" y="3890792"/>
              <a:ext cx="169616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Oval 309"/>
            <p:cNvSpPr>
              <a:spLocks noChangeAspect="1" noChangeArrowheads="1"/>
            </p:cNvSpPr>
            <p:nvPr/>
          </p:nvSpPr>
          <p:spPr bwMode="auto">
            <a:xfrm rot="16200000">
              <a:off x="4761160" y="3695741"/>
              <a:ext cx="169616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Oval 309"/>
            <p:cNvSpPr>
              <a:spLocks noChangeAspect="1" noChangeArrowheads="1"/>
            </p:cNvSpPr>
            <p:nvPr/>
          </p:nvSpPr>
          <p:spPr bwMode="auto">
            <a:xfrm rot="16200000">
              <a:off x="4971302" y="3695741"/>
              <a:ext cx="169616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Oval 309"/>
            <p:cNvSpPr>
              <a:spLocks noChangeAspect="1" noChangeArrowheads="1"/>
            </p:cNvSpPr>
            <p:nvPr/>
          </p:nvSpPr>
          <p:spPr bwMode="auto">
            <a:xfrm rot="16200000">
              <a:off x="4971302" y="3888651"/>
              <a:ext cx="169616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7060883" y="2637133"/>
            <a:ext cx="337912" cy="1474941"/>
            <a:chOff x="5758089" y="2684959"/>
            <a:chExt cx="337912" cy="1474941"/>
          </a:xfrm>
        </p:grpSpPr>
        <p:sp>
          <p:nvSpPr>
            <p:cNvPr id="109" name="AutoShape 5"/>
            <p:cNvSpPr>
              <a:spLocks noChangeArrowheads="1"/>
            </p:cNvSpPr>
            <p:nvPr/>
          </p:nvSpPr>
          <p:spPr bwMode="auto">
            <a:xfrm rot="16200000">
              <a:off x="5189574" y="3253474"/>
              <a:ext cx="1474941" cy="33791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eaLnBrk="0" hangingPunct="0"/>
              <a:endParaRPr lang="zh-CN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Oval 309"/>
            <p:cNvSpPr>
              <a:spLocks noChangeAspect="1" noChangeArrowheads="1"/>
            </p:cNvSpPr>
            <p:nvPr/>
          </p:nvSpPr>
          <p:spPr bwMode="auto">
            <a:xfrm rot="16200000">
              <a:off x="5845358" y="3303655"/>
              <a:ext cx="169616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7" name="Oval 309"/>
            <p:cNvSpPr>
              <a:spLocks noChangeAspect="1" noChangeArrowheads="1"/>
            </p:cNvSpPr>
            <p:nvPr/>
          </p:nvSpPr>
          <p:spPr bwMode="auto">
            <a:xfrm rot="16200000">
              <a:off x="5829742" y="2761204"/>
              <a:ext cx="169616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Oval 309"/>
            <p:cNvSpPr>
              <a:spLocks noChangeAspect="1" noChangeArrowheads="1"/>
            </p:cNvSpPr>
            <p:nvPr/>
          </p:nvSpPr>
          <p:spPr bwMode="auto">
            <a:xfrm rot="16200000">
              <a:off x="5848071" y="3930878"/>
              <a:ext cx="169616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0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38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 animBg="1"/>
      <p:bldP spid="320" grpId="0" animBg="1"/>
      <p:bldP spid="3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 VERİ KAYNAKLARI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323850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Rutin Veriler (Kayıtlar)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323850" y="1401762"/>
            <a:ext cx="4175125" cy="442106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hekimi hasta kayıtları,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Hastane kayıtları,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Aile hekimi kayıtları,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 dosyaları,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Arşivler,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Nüfus kayıtları,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Doğum kayıtları,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Ölüm kayıtları,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Sigorta kayıtları,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……………………vb.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en-US" sz="2000" i="1" noProof="1" smtClean="0"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US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gray">
          <a:xfrm>
            <a:off x="4643438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Aktif Toplanan (Özel) Veriler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4643438" y="1401762"/>
            <a:ext cx="4175125" cy="442106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Doğrudan bir sağlık sorununun nedenini araştırmak ya da çalışanlar arasındaki sıklığını tespit etmek için toplanan veriler,</a:t>
            </a:r>
          </a:p>
          <a:p>
            <a:pPr marL="0" lvl="1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Eğer «evreni» temsil eden uygun «örnek» büyüklüğünü içeren bir çalışma grubundan veri toplanırsa, bu veriler güvenilir olur,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1148886" y="5894040"/>
            <a:ext cx="6162416" cy="663371"/>
            <a:chOff x="2644311" y="5451679"/>
            <a:chExt cx="6162416" cy="663371"/>
          </a:xfrm>
        </p:grpSpPr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6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7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8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23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5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6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24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29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 (VERİ ÇEŞİTLERİ)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323850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Nominal (Kategorik)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323850" y="14017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kategorize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eder;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sınıflandırmaları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Cinsiyet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düzeyi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Medeni durum</a:t>
            </a:r>
          </a:p>
          <a:p>
            <a:pPr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en-US" sz="2000" i="1" noProof="1" smtClean="0"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US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gray">
          <a:xfrm>
            <a:off x="4643438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Ordinal (Sıra)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4643438" y="14017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lvl="1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i="1" noProof="1">
                <a:latin typeface="Calibri" pitchFamily="34" charset="0"/>
                <a:cs typeface="Calibri" pitchFamily="34" charset="0"/>
              </a:rPr>
              <a:t>Veriler kategorilere göre </a:t>
            </a:r>
            <a:r>
              <a:rPr lang="tr-TR" sz="2000" b="1" i="1" noProof="1" smtClean="0">
                <a:latin typeface="Calibri" pitchFamily="34" charset="0"/>
                <a:cs typeface="Calibri" pitchFamily="34" charset="0"/>
              </a:rPr>
              <a:t>sıralar;</a:t>
            </a:r>
          </a:p>
          <a:p>
            <a:pPr marL="800100" lvl="2" indent="-3429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Hafif,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orta, şiddetli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2" indent="-3429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iyi, İyi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orta,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kötü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gray">
          <a:xfrm>
            <a:off x="309563" y="36322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İnterval (Ara)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309563" y="39925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i="1" noProof="1">
                <a:latin typeface="Calibri" pitchFamily="34" charset="0"/>
                <a:cs typeface="Calibri" pitchFamily="34" charset="0"/>
              </a:rPr>
              <a:t>Veriler arasındaki </a:t>
            </a:r>
            <a:r>
              <a:rPr lang="tr-TR" sz="2000" b="1" i="1" noProof="1" smtClean="0">
                <a:latin typeface="Calibri" pitchFamily="34" charset="0"/>
                <a:cs typeface="Calibri" pitchFamily="34" charset="0"/>
              </a:rPr>
              <a:t>uzaklığı belirtir;</a:t>
            </a:r>
          </a:p>
          <a:p>
            <a:pPr marL="800100" lvl="1" indent="-3429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15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 Yaş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–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49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 Y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aş</a:t>
            </a:r>
            <a:endParaRPr lang="es-ES" sz="2000" i="1" noProof="1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es-ES" sz="2000" i="1" noProof="1">
                <a:latin typeface="Calibri" pitchFamily="34" charset="0"/>
                <a:cs typeface="Calibri" pitchFamily="34" charset="0"/>
              </a:rPr>
              <a:t>280 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°C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– 350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°C</a:t>
            </a:r>
            <a:endParaRPr lang="es-ES" sz="2000" i="1" noProof="1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10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 Yıl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–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15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Y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ıl </a:t>
            </a:r>
            <a:endParaRPr lang="es-ES" sz="2000" i="1" noProof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tr-TR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gray">
          <a:xfrm>
            <a:off x="4629151" y="36322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Oransal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4629151" y="39925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b="1" i="1" noProof="1">
                <a:latin typeface="Calibri" pitchFamily="34" charset="0"/>
                <a:cs typeface="Calibri" pitchFamily="34" charset="0"/>
              </a:rPr>
              <a:t>İki </a:t>
            </a:r>
            <a:r>
              <a:rPr lang="tr-TR" sz="2000" b="1" i="1" noProof="1" smtClean="0">
                <a:latin typeface="Calibri" pitchFamily="34" charset="0"/>
                <a:cs typeface="Calibri" pitchFamily="34" charset="0"/>
              </a:rPr>
              <a:t>ölçüm veya değerlendirmenin </a:t>
            </a:r>
            <a:r>
              <a:rPr lang="tr-TR" sz="2000" b="1" i="1" noProof="1">
                <a:latin typeface="Calibri" pitchFamily="34" charset="0"/>
                <a:cs typeface="Calibri" pitchFamily="34" charset="0"/>
              </a:rPr>
              <a:t>hem </a:t>
            </a:r>
            <a:r>
              <a:rPr lang="tr-TR" sz="2000" b="1" i="1" noProof="1" smtClean="0">
                <a:latin typeface="Calibri" pitchFamily="34" charset="0"/>
                <a:cs typeface="Calibri" pitchFamily="34" charset="0"/>
              </a:rPr>
              <a:t>oran </a:t>
            </a:r>
            <a:r>
              <a:rPr lang="tr-TR" sz="2000" b="1" i="1" noProof="1">
                <a:latin typeface="Calibri" pitchFamily="34" charset="0"/>
                <a:cs typeface="Calibri" pitchFamily="34" charset="0"/>
              </a:rPr>
              <a:t>hem de </a:t>
            </a:r>
            <a:r>
              <a:rPr lang="tr-TR" sz="2000" b="1" i="1" noProof="1" smtClean="0">
                <a:latin typeface="Calibri" pitchFamily="34" charset="0"/>
                <a:cs typeface="Calibri" pitchFamily="34" charset="0"/>
              </a:rPr>
              <a:t>aralığını tanımlar;</a:t>
            </a:r>
            <a:endParaRPr lang="tr-TR" sz="2000" b="1" i="1" noProof="1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noProof="1">
                <a:latin typeface="Calibri" pitchFamily="34" charset="0"/>
                <a:cs typeface="Calibri" pitchFamily="34" charset="0"/>
              </a:rPr>
              <a:t>Hastalık insidansı</a:t>
            </a:r>
          </a:p>
          <a:p>
            <a:pPr marL="742950" lvl="1" indent="-28575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noProof="1">
                <a:latin typeface="Calibri" pitchFamily="34" charset="0"/>
                <a:cs typeface="Calibri" pitchFamily="34" charset="0"/>
              </a:rPr>
              <a:t>Morbidite</a:t>
            </a:r>
          </a:p>
          <a:p>
            <a:pPr marL="742950" lvl="1" indent="-28575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noProof="1">
                <a:latin typeface="Calibri" pitchFamily="34" charset="0"/>
                <a:cs typeface="Calibri" pitchFamily="34" charset="0"/>
              </a:rPr>
              <a:t>Uzunluk</a:t>
            </a:r>
          </a:p>
          <a:p>
            <a:pPr marL="742950" lvl="1" indent="-28575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noProof="1">
                <a:latin typeface="Calibri" pitchFamily="34" charset="0"/>
                <a:cs typeface="Calibri" pitchFamily="34" charset="0"/>
              </a:rPr>
              <a:t>Süre.... </a:t>
            </a: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tr-TR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19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838448" y="3031239"/>
            <a:ext cx="6116031" cy="13693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Tarihçe 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 descr="D:\DOKTOR\1-DRUZ DOK\2-DRUZ EGITIMLER\4-RESİMLER\z.Diğer\Doc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49669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40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608261" y="2955039"/>
            <a:ext cx="6346220" cy="12740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Ölçme Değerlendirme</a:t>
            </a:r>
          </a:p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Hipotez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D:\DOKTOR\1-DRUZ\1-EĞİTİM KURUMU\1. İstanbuluzman\2-RESİMLER\Kırtasiye\ruler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455">
            <a:off x="470017" y="3425057"/>
            <a:ext cx="2841625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KTOR\1-DRUZ\1-EĞİTİM KURUMU\1. İstanbuluzman\2-RESİMLER\Siyah\Extension-Manager_cs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28" y="2209800"/>
            <a:ext cx="292417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03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MORTALİTE VE MORBİDİTE ÖLÇÜTLERİ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Epidemiyolojide kullanılan ölçütler;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Hız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(Rate)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 (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Ratio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Orantı (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Proportion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Prevalans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insidans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77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HIZ (RATE)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 bütünün </a:t>
            </a:r>
            <a:r>
              <a:rPr lang="tr-T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parçalarından birinin bütüne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oranıdır.»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zamanda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meydana gelen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olay sayısının,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olayın olduğu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toplum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sayısına bölünmesi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elde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edilir. Belirli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zaman süresince, belirli bir olayın görülme miktarını yansıtan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ölçüttür»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3043236" y="3436938"/>
            <a:ext cx="4214814" cy="1878013"/>
            <a:chOff x="3538536" y="3160713"/>
            <a:chExt cx="4214814" cy="1878013"/>
          </a:xfrm>
        </p:grpSpPr>
        <p:grpSp>
          <p:nvGrpSpPr>
            <p:cNvPr id="18" name="Grup 17"/>
            <p:cNvGrpSpPr/>
            <p:nvPr/>
          </p:nvGrpSpPr>
          <p:grpSpPr>
            <a:xfrm>
              <a:off x="3538536" y="3160713"/>
              <a:ext cx="1881187" cy="1878013"/>
              <a:chOff x="3538542" y="2627313"/>
              <a:chExt cx="1447802" cy="1447801"/>
            </a:xfrm>
          </p:grpSpPr>
          <p:sp>
            <p:nvSpPr>
              <p:cNvPr id="21" name="AutoShape 4"/>
              <p:cNvSpPr>
                <a:spLocks noChangeArrowheads="1"/>
              </p:cNvSpPr>
              <p:nvPr/>
            </p:nvSpPr>
            <p:spPr bwMode="auto">
              <a:xfrm>
                <a:off x="3538542" y="2627313"/>
                <a:ext cx="1447802" cy="1447801"/>
              </a:xfrm>
              <a:prstGeom prst="octagon">
                <a:avLst>
                  <a:gd name="adj" fmla="val 2928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Line 5"/>
              <p:cNvSpPr>
                <a:spLocks noChangeShapeType="1"/>
              </p:cNvSpPr>
              <p:nvPr/>
            </p:nvSpPr>
            <p:spPr bwMode="auto">
              <a:xfrm>
                <a:off x="3962404" y="2647951"/>
                <a:ext cx="0" cy="6858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Line 6"/>
              <p:cNvSpPr>
                <a:spLocks noChangeShapeType="1"/>
              </p:cNvSpPr>
              <p:nvPr/>
            </p:nvSpPr>
            <p:spPr bwMode="auto">
              <a:xfrm>
                <a:off x="3961571" y="3323629"/>
                <a:ext cx="1008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4186238" y="3267076"/>
                <a:ext cx="457200" cy="545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sz="4000" b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b</a:t>
                </a:r>
                <a:endParaRPr lang="tr-TR" sz="40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" name="Text Box 8"/>
              <p:cNvSpPr txBox="1">
                <a:spLocks noChangeArrowheads="1"/>
              </p:cNvSpPr>
              <p:nvPr/>
            </p:nvSpPr>
            <p:spPr bwMode="auto">
              <a:xfrm>
                <a:off x="4152900" y="2705100"/>
                <a:ext cx="457200" cy="545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sz="4000" b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a</a:t>
                </a:r>
                <a:endParaRPr lang="tr-TR" sz="40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5543550" y="3324225"/>
              <a:ext cx="2209800" cy="70788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40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 / </a:t>
              </a:r>
              <a:r>
                <a:rPr lang="tr-TR" sz="4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 + b</a:t>
              </a:r>
              <a:endParaRPr lang="tr-TR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5543550" y="4079751"/>
              <a:ext cx="2209800" cy="70788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4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 </a:t>
              </a:r>
              <a:r>
                <a:rPr lang="tr-TR" sz="40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/ </a:t>
              </a:r>
              <a:r>
                <a:rPr lang="tr-TR" sz="4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 + b</a:t>
              </a:r>
              <a:endParaRPr lang="tr-TR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3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>
                  <a:latin typeface="Cambria" pitchFamily="18" charset="0"/>
                </a:rPr>
                <a:t>E</a:t>
              </a:r>
              <a:r>
                <a:rPr lang="tr-TR" sz="1200" dirty="0" smtClean="0">
                  <a:latin typeface="Cambria" pitchFamily="18" charset="0"/>
                </a:rPr>
                <a:t>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89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ORAN (RATIO)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bütünün </a:t>
            </a:r>
            <a:r>
              <a:rPr lang="tr-T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iki parçasının </a:t>
            </a:r>
            <a:r>
              <a:rPr lang="tr-T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birbirine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oranıdır.»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İki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farklı olayın birbirine bölünmesiyle elde edilen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ölçüt.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3824286" y="3341688"/>
            <a:ext cx="3795714" cy="1878013"/>
            <a:chOff x="3538536" y="3160713"/>
            <a:chExt cx="3795714" cy="1878013"/>
          </a:xfrm>
        </p:grpSpPr>
        <p:grpSp>
          <p:nvGrpSpPr>
            <p:cNvPr id="6" name="Grup 5"/>
            <p:cNvGrpSpPr/>
            <p:nvPr/>
          </p:nvGrpSpPr>
          <p:grpSpPr>
            <a:xfrm>
              <a:off x="3538536" y="3160713"/>
              <a:ext cx="1881187" cy="1878013"/>
              <a:chOff x="3538542" y="2627313"/>
              <a:chExt cx="1447802" cy="1447801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3538542" y="2627313"/>
                <a:ext cx="1447802" cy="1447801"/>
              </a:xfrm>
              <a:prstGeom prst="octagon">
                <a:avLst>
                  <a:gd name="adj" fmla="val 2928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3962404" y="2647951"/>
                <a:ext cx="0" cy="6858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3961571" y="3323629"/>
                <a:ext cx="1008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4186238" y="3267076"/>
                <a:ext cx="457200" cy="545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sz="4000" b="1" dirty="0" smtClean="0">
                    <a:latin typeface="Calibri" pitchFamily="34" charset="0"/>
                    <a:cs typeface="Calibri" pitchFamily="34" charset="0"/>
                  </a:rPr>
                  <a:t>b</a:t>
                </a:r>
                <a:endParaRPr lang="tr-TR" sz="40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4152900" y="2705100"/>
                <a:ext cx="457200" cy="545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sz="4000" b="1" dirty="0" smtClean="0">
                    <a:latin typeface="Calibri" pitchFamily="34" charset="0"/>
                    <a:cs typeface="Calibri" pitchFamily="34" charset="0"/>
                  </a:rPr>
                  <a:t>a</a:t>
                </a:r>
                <a:endParaRPr lang="tr-TR" sz="40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5543550" y="3333750"/>
              <a:ext cx="1790700" cy="70788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4000" b="1">
                  <a:latin typeface="Calibri" pitchFamily="34" charset="0"/>
                  <a:cs typeface="Calibri" pitchFamily="34" charset="0"/>
                </a:rPr>
                <a:t>a / b</a:t>
              </a: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5543550" y="4095754"/>
              <a:ext cx="1790700" cy="70788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4000" b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tr-TR" sz="4000" b="1" dirty="0">
                  <a:latin typeface="Calibri" pitchFamily="34" charset="0"/>
                  <a:cs typeface="Calibri" pitchFamily="34" charset="0"/>
                </a:rPr>
                <a:t>/ </a:t>
              </a:r>
              <a:r>
                <a:rPr lang="tr-TR" sz="4000" b="1" dirty="0" smtClean="0">
                  <a:latin typeface="Calibri" pitchFamily="34" charset="0"/>
                  <a:cs typeface="Calibri" pitchFamily="34" charset="0"/>
                </a:rPr>
                <a:t>a</a:t>
              </a:r>
              <a:endParaRPr lang="tr-TR" sz="4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3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67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ORANTI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(PROPORTION)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bütünün </a:t>
            </a:r>
            <a:r>
              <a:rPr lang="tr-T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parçalarından birinin bütüne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oranıdır.» Meydana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gelen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olay sayısının,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olayın olduğu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toplum sayısına bölünmesi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elde edilir.»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3538536" y="3132138"/>
            <a:ext cx="4214814" cy="1878013"/>
            <a:chOff x="3538536" y="3160713"/>
            <a:chExt cx="4214814" cy="1878013"/>
          </a:xfrm>
        </p:grpSpPr>
        <p:grpSp>
          <p:nvGrpSpPr>
            <p:cNvPr id="6" name="Grup 5"/>
            <p:cNvGrpSpPr/>
            <p:nvPr/>
          </p:nvGrpSpPr>
          <p:grpSpPr>
            <a:xfrm>
              <a:off x="3538536" y="3160713"/>
              <a:ext cx="1881187" cy="1878013"/>
              <a:chOff x="3538542" y="2627313"/>
              <a:chExt cx="1447802" cy="1447801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3538542" y="2627313"/>
                <a:ext cx="1447802" cy="1447801"/>
              </a:xfrm>
              <a:prstGeom prst="octagon">
                <a:avLst>
                  <a:gd name="adj" fmla="val 2928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3962404" y="2647951"/>
                <a:ext cx="0" cy="6858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3961571" y="3323629"/>
                <a:ext cx="1008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4186238" y="3267076"/>
                <a:ext cx="457200" cy="545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sz="4000" b="1" dirty="0" smtClean="0">
                    <a:latin typeface="Calibri" pitchFamily="34" charset="0"/>
                    <a:cs typeface="Calibri" pitchFamily="34" charset="0"/>
                  </a:rPr>
                  <a:t>b</a:t>
                </a:r>
                <a:endParaRPr lang="tr-TR" sz="40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4152900" y="2705100"/>
                <a:ext cx="457200" cy="545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sz="4000" b="1" dirty="0" smtClean="0">
                    <a:latin typeface="Calibri" pitchFamily="34" charset="0"/>
                    <a:cs typeface="Calibri" pitchFamily="34" charset="0"/>
                  </a:rPr>
                  <a:t>a</a:t>
                </a:r>
                <a:endParaRPr lang="tr-TR" sz="40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5543550" y="3324225"/>
              <a:ext cx="2209800" cy="70788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4000" b="1" dirty="0">
                  <a:latin typeface="Calibri" pitchFamily="34" charset="0"/>
                  <a:cs typeface="Calibri" pitchFamily="34" charset="0"/>
                </a:rPr>
                <a:t>a / </a:t>
              </a:r>
              <a:r>
                <a:rPr lang="tr-TR" sz="4000" b="1" dirty="0" smtClean="0">
                  <a:latin typeface="Calibri" pitchFamily="34" charset="0"/>
                  <a:cs typeface="Calibri" pitchFamily="34" charset="0"/>
                </a:rPr>
                <a:t>a + b</a:t>
              </a:r>
              <a:endParaRPr lang="tr-TR" sz="4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5543550" y="4079751"/>
              <a:ext cx="2209800" cy="70788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4000" b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tr-TR" sz="4000" b="1" dirty="0">
                  <a:latin typeface="Calibri" pitchFamily="34" charset="0"/>
                  <a:cs typeface="Calibri" pitchFamily="34" charset="0"/>
                </a:rPr>
                <a:t>/ </a:t>
              </a:r>
              <a:r>
                <a:rPr lang="tr-TR" sz="4000" b="1" dirty="0" smtClean="0">
                  <a:latin typeface="Calibri" pitchFamily="34" charset="0"/>
                  <a:cs typeface="Calibri" pitchFamily="34" charset="0"/>
                </a:rPr>
                <a:t>a + b</a:t>
              </a:r>
              <a:endParaRPr lang="tr-TR" sz="4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3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17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110921" y="2298752"/>
            <a:ext cx="2750271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Pay, Paydaya dahil mi?</a:t>
            </a:r>
            <a:endParaRPr lang="zh-CN" altLang="zh-CN" sz="2000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HIZ – ORAN – ORANTI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724400" y="3003860"/>
            <a:ext cx="1709193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Evet </a:t>
            </a:r>
            <a:r>
              <a:rPr lang="tr-TR" altLang="zh-CN" sz="2000" b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(a/</a:t>
            </a:r>
            <a:r>
              <a:rPr lang="tr-TR" altLang="zh-CN" sz="2000" b="1" dirty="0" err="1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a+b</a:t>
            </a:r>
            <a:r>
              <a:rPr lang="tr-TR" altLang="zh-CN" sz="2000" b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)</a:t>
            </a:r>
            <a:endParaRPr lang="zh-CN" altLang="zh-CN" sz="2000" b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174399" y="1125840"/>
            <a:ext cx="2750271" cy="6626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KESİR </a:t>
            </a:r>
            <a:r>
              <a:rPr lang="tr-TR" sz="2400" b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(a/b)</a:t>
            </a:r>
            <a:endParaRPr lang="zh-CN" altLang="zh-CN" sz="2400" b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3029522" y="1840900"/>
            <a:ext cx="876300" cy="405405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gray">
          <a:xfrm rot="17444198" flipV="1">
            <a:off x="1280506" y="2289700"/>
            <a:ext cx="593945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gray">
          <a:xfrm rot="15266531">
            <a:off x="5072055" y="2250753"/>
            <a:ext cx="593945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82880" y="2990759"/>
            <a:ext cx="1640046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Hayır </a:t>
            </a:r>
            <a:r>
              <a:rPr lang="tr-TR" altLang="zh-CN" sz="2000" b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(a/b)</a:t>
            </a:r>
            <a:endParaRPr lang="zh-CN" altLang="zh-CN" sz="2000" b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4212610" y="3936873"/>
            <a:ext cx="2750271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Paydada </a:t>
            </a:r>
            <a:r>
              <a:rPr lang="tr-TR" altLang="zh-CN" sz="2000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Zaman</a:t>
            </a:r>
            <a:r>
              <a:rPr lang="tr-TR" altLang="zh-CN" sz="2000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 Var mı?</a:t>
            </a:r>
            <a:endParaRPr lang="zh-CN" altLang="zh-CN" sz="2000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0" name="Aşağı Ok 29"/>
          <p:cNvSpPr/>
          <p:nvPr/>
        </p:nvSpPr>
        <p:spPr>
          <a:xfrm>
            <a:off x="5166836" y="3552818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2966734" y="4678961"/>
            <a:ext cx="1079626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Evet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7184158" y="4690836"/>
            <a:ext cx="1079626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Hayır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gray">
          <a:xfrm rot="17444198" flipV="1">
            <a:off x="3422644" y="3957262"/>
            <a:ext cx="593945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4" name="Freeform 7"/>
          <p:cNvSpPr>
            <a:spLocks/>
          </p:cNvSpPr>
          <p:nvPr/>
        </p:nvSpPr>
        <p:spPr bwMode="gray">
          <a:xfrm rot="15266531">
            <a:off x="7213320" y="3965816"/>
            <a:ext cx="593945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2548744" y="5597069"/>
            <a:ext cx="1908000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HIZ (Rate)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6461211" y="5587544"/>
            <a:ext cx="2591749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ORANTI (</a:t>
            </a:r>
            <a:r>
              <a:rPr lang="tr-TR" altLang="zh-CN" sz="2000" b="1" dirty="0" err="1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Proportion</a:t>
            </a:r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)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216204" y="5585663"/>
            <a:ext cx="1908000" cy="46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ORAN (</a:t>
            </a:r>
            <a:r>
              <a:rPr lang="tr-TR" altLang="zh-CN" sz="2000" b="1" dirty="0" err="1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Ratio</a:t>
            </a:r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)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9" name="Aşağı Ok 38"/>
          <p:cNvSpPr/>
          <p:nvPr/>
        </p:nvSpPr>
        <p:spPr>
          <a:xfrm>
            <a:off x="3068397" y="5222544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0" name="Aşağı Ok 39"/>
          <p:cNvSpPr/>
          <p:nvPr/>
        </p:nvSpPr>
        <p:spPr>
          <a:xfrm>
            <a:off x="7322781" y="5229725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1" name="Aşağı Ok 40"/>
          <p:cNvSpPr/>
          <p:nvPr/>
        </p:nvSpPr>
        <p:spPr>
          <a:xfrm>
            <a:off x="727463" y="3519328"/>
            <a:ext cx="876300" cy="2020545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79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İNSİDANS / HIZ (RATE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 [İnsidans Hızı]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Belli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süre (zaman)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içerisinde </a:t>
            </a:r>
            <a:r>
              <a:rPr lang="tr-T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yeni</a:t>
            </a:r>
            <a:r>
              <a:rPr lang="tr-TR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ortaya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çıkan hastalık sayısının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toplum sayısına b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ölünmesi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bulunur.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Yeni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vakaların görülme hızı ya da yayılma hızı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ölçütüdür»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3995818" y="3948155"/>
            <a:ext cx="3076575" cy="1218408"/>
            <a:chOff x="3538536" y="3160713"/>
            <a:chExt cx="4214814" cy="1878013"/>
          </a:xfrm>
        </p:grpSpPr>
        <p:grpSp>
          <p:nvGrpSpPr>
            <p:cNvPr id="6" name="Grup 5"/>
            <p:cNvGrpSpPr/>
            <p:nvPr/>
          </p:nvGrpSpPr>
          <p:grpSpPr>
            <a:xfrm>
              <a:off x="3538536" y="3160713"/>
              <a:ext cx="1881187" cy="1878013"/>
              <a:chOff x="3538542" y="2627313"/>
              <a:chExt cx="1447802" cy="1447801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3538542" y="2627313"/>
                <a:ext cx="1447802" cy="1447801"/>
              </a:xfrm>
              <a:prstGeom prst="octagon">
                <a:avLst>
                  <a:gd name="adj" fmla="val 29287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3962404" y="2647951"/>
                <a:ext cx="0" cy="6858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3961571" y="3323629"/>
                <a:ext cx="1008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4186238" y="3267075"/>
                <a:ext cx="457200" cy="438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b="1" dirty="0" smtClean="0">
                    <a:latin typeface="Calibri" pitchFamily="34" charset="0"/>
                    <a:cs typeface="Calibri" pitchFamily="34" charset="0"/>
                  </a:rPr>
                  <a:t>b</a:t>
                </a:r>
                <a:endParaRPr lang="tr-TR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4193499" y="2705100"/>
                <a:ext cx="457200" cy="438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b="1" dirty="0" smtClean="0">
                    <a:latin typeface="Calibri" pitchFamily="34" charset="0"/>
                    <a:cs typeface="Calibri" pitchFamily="34" charset="0"/>
                  </a:rPr>
                  <a:t>a</a:t>
                </a:r>
                <a:endParaRPr lang="tr-TR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5543550" y="3324226"/>
              <a:ext cx="2209800" cy="56927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b="1" dirty="0">
                  <a:latin typeface="Calibri" pitchFamily="34" charset="0"/>
                  <a:cs typeface="Calibri" pitchFamily="34" charset="0"/>
                </a:rPr>
                <a:t>a / </a:t>
              </a:r>
              <a:r>
                <a:rPr lang="tr-TR" b="1" dirty="0" smtClean="0">
                  <a:latin typeface="Calibri" pitchFamily="34" charset="0"/>
                  <a:cs typeface="Calibri" pitchFamily="34" charset="0"/>
                </a:rPr>
                <a:t>a + b</a:t>
              </a:r>
              <a:endParaRPr lang="tr-TR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5543550" y="4079751"/>
              <a:ext cx="2209800" cy="56927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b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tr-TR" b="1" dirty="0">
                  <a:latin typeface="Calibri" pitchFamily="34" charset="0"/>
                  <a:cs typeface="Calibri" pitchFamily="34" charset="0"/>
                </a:rPr>
                <a:t>/ </a:t>
              </a:r>
              <a:r>
                <a:rPr lang="tr-TR" b="1" dirty="0" smtClean="0">
                  <a:latin typeface="Calibri" pitchFamily="34" charset="0"/>
                  <a:cs typeface="Calibri" pitchFamily="34" charset="0"/>
                </a:rPr>
                <a:t>a + b</a:t>
              </a:r>
              <a:endParaRPr lang="tr-TR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2814718" y="3211545"/>
            <a:ext cx="5462493" cy="586171"/>
            <a:chOff x="2576593" y="4641715"/>
            <a:chExt cx="5177115" cy="586171"/>
          </a:xfrm>
        </p:grpSpPr>
        <p:cxnSp>
          <p:nvCxnSpPr>
            <p:cNvPr id="29" name="Düz Bağlayıcı 28"/>
            <p:cNvCxnSpPr/>
            <p:nvPr/>
          </p:nvCxnSpPr>
          <p:spPr>
            <a:xfrm>
              <a:off x="4042641" y="4929605"/>
              <a:ext cx="2968367" cy="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Metin kutusu 29"/>
            <p:cNvSpPr txBox="1"/>
            <p:nvPr/>
          </p:nvSpPr>
          <p:spPr>
            <a:xfrm>
              <a:off x="3983571" y="4641715"/>
              <a:ext cx="3201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Belli bir dönemdeki </a:t>
              </a:r>
              <a:r>
                <a:rPr lang="es-ES" sz="16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yeni</a:t>
              </a:r>
              <a:r>
                <a:rPr lang="es-ES" sz="16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olgular</a:t>
              </a:r>
            </a:p>
          </p:txBody>
        </p:sp>
        <p:sp>
          <p:nvSpPr>
            <p:cNvPr id="31" name="Metin kutusu 30"/>
            <p:cNvSpPr txBox="1"/>
            <p:nvPr/>
          </p:nvSpPr>
          <p:spPr>
            <a:xfrm>
              <a:off x="3902154" y="4889332"/>
              <a:ext cx="3355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Aynı dönemde risk altındaki toplum</a:t>
              </a:r>
            </a:p>
          </p:txBody>
        </p:sp>
        <p:sp>
          <p:nvSpPr>
            <p:cNvPr id="32" name="Metin kutusu 31"/>
            <p:cNvSpPr txBox="1"/>
            <p:nvPr/>
          </p:nvSpPr>
          <p:spPr>
            <a:xfrm>
              <a:off x="2576593" y="4744939"/>
              <a:ext cx="1519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İnsidans=</a:t>
              </a:r>
              <a:endPara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Metin kutusu 33"/>
            <p:cNvSpPr txBox="1"/>
            <p:nvPr/>
          </p:nvSpPr>
          <p:spPr>
            <a:xfrm>
              <a:off x="6905982" y="4753188"/>
              <a:ext cx="8477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X 1.000</a:t>
              </a:r>
              <a:endPara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" name="Grup 32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35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37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43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8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9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44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6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7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45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36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8563744" y="64951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97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PREVALANS / HIZ (RATE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 [Prevalans Hızı]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Belirli bir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anda </a:t>
            </a:r>
            <a:r>
              <a:rPr lang="tr-TR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veya sürede (zamanda)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belirlenen </a:t>
            </a:r>
            <a:r>
              <a:rPr lang="tr-T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eski </a:t>
            </a:r>
            <a:r>
              <a:rPr lang="tr-T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yeni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vakaların,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 sayısına bölünmesi ile bulunur. 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toplumda </a:t>
            </a:r>
            <a:r>
              <a:rPr lang="tr-TR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yaygınlığını/sıklığını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gösterir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sağlık planlaması yönünden önem kazanır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3972882" y="4038738"/>
            <a:ext cx="3076575" cy="1218408"/>
            <a:chOff x="3538536" y="3160713"/>
            <a:chExt cx="4214814" cy="1878013"/>
          </a:xfrm>
        </p:grpSpPr>
        <p:grpSp>
          <p:nvGrpSpPr>
            <p:cNvPr id="6" name="Grup 5"/>
            <p:cNvGrpSpPr/>
            <p:nvPr/>
          </p:nvGrpSpPr>
          <p:grpSpPr>
            <a:xfrm>
              <a:off x="3538536" y="3160713"/>
              <a:ext cx="1881187" cy="1878013"/>
              <a:chOff x="3538542" y="2627313"/>
              <a:chExt cx="1447802" cy="1447801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3538542" y="2627313"/>
                <a:ext cx="1447802" cy="1447801"/>
              </a:xfrm>
              <a:prstGeom prst="octagon">
                <a:avLst>
                  <a:gd name="adj" fmla="val 29287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3962404" y="2647951"/>
                <a:ext cx="0" cy="6858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3961571" y="3323629"/>
                <a:ext cx="1008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4186238" y="3267075"/>
                <a:ext cx="457200" cy="438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b="1" dirty="0" smtClean="0">
                    <a:latin typeface="Calibri" pitchFamily="34" charset="0"/>
                    <a:cs typeface="Calibri" pitchFamily="34" charset="0"/>
                  </a:rPr>
                  <a:t>b</a:t>
                </a:r>
                <a:endParaRPr lang="tr-TR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4193499" y="2705100"/>
                <a:ext cx="457200" cy="438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b="1" dirty="0" smtClean="0">
                    <a:latin typeface="Calibri" pitchFamily="34" charset="0"/>
                    <a:cs typeface="Calibri" pitchFamily="34" charset="0"/>
                  </a:rPr>
                  <a:t>a</a:t>
                </a:r>
                <a:endParaRPr lang="tr-TR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5543550" y="3324226"/>
              <a:ext cx="2209800" cy="56927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b="1" dirty="0">
                  <a:latin typeface="Calibri" pitchFamily="34" charset="0"/>
                  <a:cs typeface="Calibri" pitchFamily="34" charset="0"/>
                </a:rPr>
                <a:t>a / </a:t>
              </a:r>
              <a:r>
                <a:rPr lang="tr-TR" b="1" dirty="0" smtClean="0">
                  <a:latin typeface="Calibri" pitchFamily="34" charset="0"/>
                  <a:cs typeface="Calibri" pitchFamily="34" charset="0"/>
                </a:rPr>
                <a:t>a + b</a:t>
              </a:r>
              <a:endParaRPr lang="tr-TR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5543550" y="4079751"/>
              <a:ext cx="2209800" cy="56927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b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tr-TR" b="1" dirty="0">
                  <a:latin typeface="Calibri" pitchFamily="34" charset="0"/>
                  <a:cs typeface="Calibri" pitchFamily="34" charset="0"/>
                </a:rPr>
                <a:t>/ </a:t>
              </a:r>
              <a:r>
                <a:rPr lang="tr-TR" b="1" dirty="0" smtClean="0">
                  <a:latin typeface="Calibri" pitchFamily="34" charset="0"/>
                  <a:cs typeface="Calibri" pitchFamily="34" charset="0"/>
                </a:rPr>
                <a:t>a + b</a:t>
              </a:r>
              <a:endParaRPr lang="tr-TR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2812296" y="3347845"/>
            <a:ext cx="5833982" cy="586171"/>
            <a:chOff x="2576593" y="4641715"/>
            <a:chExt cx="5529182" cy="586171"/>
          </a:xfrm>
        </p:grpSpPr>
        <p:cxnSp>
          <p:nvCxnSpPr>
            <p:cNvPr id="29" name="Düz Bağlayıcı 28"/>
            <p:cNvCxnSpPr/>
            <p:nvPr/>
          </p:nvCxnSpPr>
          <p:spPr>
            <a:xfrm>
              <a:off x="4042641" y="4929605"/>
              <a:ext cx="3312000" cy="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Metin kutusu 29"/>
            <p:cNvSpPr txBox="1"/>
            <p:nvPr/>
          </p:nvSpPr>
          <p:spPr>
            <a:xfrm>
              <a:off x="3983571" y="4641715"/>
              <a:ext cx="34649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Belli bir dönemdeki </a:t>
              </a:r>
              <a:r>
                <a:rPr lang="es-ES" sz="16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eski ve yeni </a:t>
              </a:r>
              <a:r>
                <a:rPr lang="es-ES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olgular</a:t>
              </a:r>
            </a:p>
          </p:txBody>
        </p:sp>
        <p:sp>
          <p:nvSpPr>
            <p:cNvPr id="31" name="Metin kutusu 30"/>
            <p:cNvSpPr txBox="1"/>
            <p:nvPr/>
          </p:nvSpPr>
          <p:spPr>
            <a:xfrm>
              <a:off x="3902154" y="4889332"/>
              <a:ext cx="3355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Aynı dönemde risk altındaki toplum</a:t>
              </a:r>
            </a:p>
          </p:txBody>
        </p:sp>
        <p:sp>
          <p:nvSpPr>
            <p:cNvPr id="32" name="Metin kutusu 31"/>
            <p:cNvSpPr txBox="1"/>
            <p:nvPr/>
          </p:nvSpPr>
          <p:spPr>
            <a:xfrm>
              <a:off x="2576593" y="4744939"/>
              <a:ext cx="1519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Prevalans=</a:t>
              </a:r>
              <a:endPara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Metin kutusu 33"/>
            <p:cNvSpPr txBox="1"/>
            <p:nvPr/>
          </p:nvSpPr>
          <p:spPr>
            <a:xfrm>
              <a:off x="7267575" y="4743663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X 1.000</a:t>
              </a:r>
              <a:endPara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" name="Grup 32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35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37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43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8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9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44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6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7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45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36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1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467100" y="2729390"/>
            <a:ext cx="5125430" cy="1912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Araştırma </a:t>
            </a:r>
          </a:p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Yöntemleri</a:t>
            </a:r>
            <a:endParaRPr lang="tr-TR" sz="6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D:\DOKTOR\1-DRUZ\1-EĞİTİM KURUMU\1. İstanbuluzman\2-RESİMLER\Siyah\passport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5" y="2163520"/>
            <a:ext cx="3298125" cy="304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92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771311"/>
              </p:ext>
            </p:extLst>
          </p:nvPr>
        </p:nvGraphicFramePr>
        <p:xfrm>
          <a:off x="60345" y="958647"/>
          <a:ext cx="9007455" cy="5138746"/>
        </p:xfrm>
        <a:graphic>
          <a:graphicData uri="http://schemas.openxmlformats.org/drawingml/2006/table">
            <a:tbl>
              <a:tblPr firstRow="1" firstCol="1" bandRow="1"/>
              <a:tblGrid>
                <a:gridCol w="4922838"/>
                <a:gridCol w="4084617"/>
              </a:tblGrid>
              <a:tr h="7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  A-) Gözlemsel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B-) Deneysel–Müdahale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(Tanı-Tedavi) 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8509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None/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1. Tanımlayıcı-Deskriptif Epidemiyoloji 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None/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(Dağılımı İnceler)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 algn="l"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tr-TR" sz="2000" b="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Randomize</a:t>
                      </a:r>
                      <a:endParaRPr lang="tr-TR" sz="2000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62168">
                <a:tc>
                  <a:txBody>
                    <a:bodyPr/>
                    <a:lstStyle/>
                    <a:p>
                      <a:pPr marL="457200" lvl="0" indent="-457200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tr-TR" sz="20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Olgu Sunumu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0" lvl="1" indent="-342900" algn="l"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tr-TR" sz="2000" b="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Non-Randomize</a:t>
                      </a:r>
                      <a:endParaRPr lang="tr-TR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68">
                <a:tc>
                  <a:txBody>
                    <a:bodyPr/>
                    <a:lstStyle/>
                    <a:p>
                      <a:pPr marL="457200" lvl="0" indent="-457200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tr-TR" sz="2000" b="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Sürveyans</a:t>
                      </a:r>
                      <a:r>
                        <a:rPr lang="tr-TR" sz="20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Sistemler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 algn="l"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tr-TR" sz="20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Kontrollü</a:t>
                      </a:r>
                      <a:endParaRPr lang="tr-TR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62168">
                <a:tc>
                  <a:txBody>
                    <a:bodyPr/>
                    <a:lstStyle/>
                    <a:p>
                      <a:pPr marL="457200" lvl="0" indent="-457200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tr-TR" sz="20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Vaka Serileri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0" lvl="1" indent="-342900" algn="l"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tr-TR" sz="20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Kontrolsüz</a:t>
                      </a:r>
                      <a:endParaRPr lang="tr-TR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20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 algn="l"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tr-TR" sz="20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Tek Kör</a:t>
                      </a:r>
                      <a:endParaRPr lang="tr-TR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8509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2. Analitik Epidemiyoloji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(Nedenleri İnceler)</a:t>
                      </a:r>
                      <a:endParaRPr lang="tr-TR" sz="20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0" lvl="1" indent="-342900" algn="l"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tr-TR" sz="20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Çift Kör</a:t>
                      </a:r>
                      <a:endParaRPr lang="tr-TR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88">
                <a:tc>
                  <a:txBody>
                    <a:bodyPr/>
                    <a:lstStyle/>
                    <a:p>
                      <a:pPr marL="457200" lvl="0" indent="-457200" algn="l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tr-TR" sz="2000" b="0" i="1" dirty="0" err="1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Kesitsel</a:t>
                      </a:r>
                      <a:endParaRPr lang="tr-TR" sz="2000" b="0" i="1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endParaRPr lang="tr-TR" sz="20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62168">
                <a:tc>
                  <a:txBody>
                    <a:bodyPr/>
                    <a:lstStyle/>
                    <a:p>
                      <a:pPr marL="457200" lvl="0" indent="-457200" algn="l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tr-TR" sz="20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Vaka Kontrol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endParaRPr lang="tr-TR" sz="20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68">
                <a:tc>
                  <a:txBody>
                    <a:bodyPr/>
                    <a:lstStyle/>
                    <a:p>
                      <a:pPr marL="457200" lvl="0" indent="-457200" algn="l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tr-TR" sz="20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Kohort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endParaRPr lang="tr-TR" sz="20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1"/>
          <p:cNvSpPr txBox="1">
            <a:spLocks noChangeArrowheads="1"/>
          </p:cNvSpPr>
          <p:nvPr/>
        </p:nvSpPr>
        <p:spPr bwMode="gray">
          <a:xfrm>
            <a:off x="231797" y="344488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43539" y="6213334"/>
            <a:ext cx="7239762" cy="663371"/>
            <a:chOff x="2644311" y="5451679"/>
            <a:chExt cx="7239762" cy="663371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1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2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53 Metin kutusu"/>
            <p:cNvSpPr txBox="1"/>
            <p:nvPr/>
          </p:nvSpPr>
          <p:spPr>
            <a:xfrm>
              <a:off x="3298726" y="5639162"/>
              <a:ext cx="6585347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Ezberlenecektir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4939880" y="992187"/>
            <a:ext cx="136056" cy="5094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21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Hayati Olaylar ve Diğer Sağlık İstatistiklerinin Gelişmesi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kez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MÖ 5yy’da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Hipokrat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çevrenin sağlık üzerine etkilerini vurgulamıştır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John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Graunt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1662’de Londra’da “ölüm evrakının özellikleri ve politik gözlemler” isimli makalesinde ilk kez doğum ve ölümlerin haftalık raporlarını inceleyerek bir toplumdaki hastalık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paternlerini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belirlemiştir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80243" y="2029086"/>
            <a:ext cx="540000" cy="54000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Calibri" pitchFamily="34" charset="0"/>
              </a:rPr>
              <a:t>1</a:t>
            </a:r>
            <a:endParaRPr lang="tr-TR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27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şağı Ok 25"/>
          <p:cNvSpPr/>
          <p:nvPr/>
        </p:nvSpPr>
        <p:spPr>
          <a:xfrm>
            <a:off x="4789956" y="1983221"/>
            <a:ext cx="876300" cy="330430"/>
          </a:xfrm>
          <a:prstGeom prst="downArrow">
            <a:avLst/>
          </a:prstGeom>
          <a:gradFill>
            <a:gsLst>
              <a:gs pos="60417">
                <a:schemeClr val="bg1">
                  <a:lumMod val="75000"/>
                </a:schemeClr>
              </a:gs>
              <a:gs pos="39000">
                <a:srgbClr val="A6A6A6"/>
              </a:gs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48954" y="1218600"/>
            <a:ext cx="1640046" cy="737791"/>
            <a:chOff x="48954" y="1218600"/>
            <a:chExt cx="1640046" cy="737791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48954" y="1597836"/>
              <a:ext cx="1640046" cy="35855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sz="20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Deneysel</a:t>
              </a:r>
              <a:endParaRPr lang="zh-CN" altLang="zh-CN" sz="2000" b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sz="20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53" name="Aşağı Ok 52"/>
            <p:cNvSpPr/>
            <p:nvPr/>
          </p:nvSpPr>
          <p:spPr>
            <a:xfrm>
              <a:off x="397488" y="1218600"/>
              <a:ext cx="876300" cy="330430"/>
            </a:xfrm>
            <a:prstGeom prst="downArrow">
              <a:avLst/>
            </a:pr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6694839" y="2397758"/>
            <a:ext cx="1136438" cy="872420"/>
            <a:chOff x="6694839" y="2546620"/>
            <a:chExt cx="1136438" cy="872420"/>
          </a:xfrm>
        </p:grpSpPr>
        <p:sp>
          <p:nvSpPr>
            <p:cNvPr id="54" name="AutoShape 5"/>
            <p:cNvSpPr>
              <a:spLocks noChangeArrowheads="1"/>
            </p:cNvSpPr>
            <p:nvPr/>
          </p:nvSpPr>
          <p:spPr bwMode="auto">
            <a:xfrm>
              <a:off x="6751651" y="3128326"/>
              <a:ext cx="1079626" cy="2907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Hayır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15266531">
              <a:off x="6821784" y="2419675"/>
              <a:ext cx="593945" cy="847836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4373511" y="1258402"/>
            <a:ext cx="1709193" cy="697989"/>
            <a:chOff x="4373511" y="1258402"/>
            <a:chExt cx="1709193" cy="697989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4373511" y="1632203"/>
              <a:ext cx="1709193" cy="3241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sz="20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Gözlemsel</a:t>
              </a:r>
              <a:endParaRPr lang="zh-CN" altLang="zh-CN" sz="2000" b="1" dirty="0">
                <a:solidFill>
                  <a:srgbClr val="6B9B1A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sz="20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56" name="Aşağı Ok 55"/>
            <p:cNvSpPr/>
            <p:nvPr/>
          </p:nvSpPr>
          <p:spPr>
            <a:xfrm>
              <a:off x="4816928" y="1258402"/>
              <a:ext cx="876300" cy="330430"/>
            </a:xfrm>
            <a:prstGeom prst="downArrow">
              <a:avLst/>
            </a:pr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2550707" y="2387923"/>
            <a:ext cx="1175454" cy="868723"/>
            <a:chOff x="2550707" y="2536785"/>
            <a:chExt cx="1175454" cy="868723"/>
          </a:xfrm>
        </p:grpSpPr>
        <p:sp>
          <p:nvSpPr>
            <p:cNvPr id="51" name="AutoShape 5"/>
            <p:cNvSpPr>
              <a:spLocks noChangeArrowheads="1"/>
            </p:cNvSpPr>
            <p:nvPr/>
          </p:nvSpPr>
          <p:spPr bwMode="auto">
            <a:xfrm>
              <a:off x="2550707" y="3114794"/>
              <a:ext cx="1079626" cy="2907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Evet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gray">
            <a:xfrm rot="17444198" flipV="1">
              <a:off x="3022152" y="2426722"/>
              <a:ext cx="593945" cy="814072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329164" y="304544"/>
            <a:ext cx="1079626" cy="853552"/>
            <a:chOff x="329164" y="304544"/>
            <a:chExt cx="1079626" cy="853552"/>
          </a:xfrm>
        </p:grpSpPr>
        <p:sp>
          <p:nvSpPr>
            <p:cNvPr id="52" name="Freeform 7"/>
            <p:cNvSpPr>
              <a:spLocks/>
            </p:cNvSpPr>
            <p:nvPr/>
          </p:nvSpPr>
          <p:spPr bwMode="gray">
            <a:xfrm rot="17444198" flipV="1">
              <a:off x="675723" y="194481"/>
              <a:ext cx="593945" cy="814072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AutoShape 5"/>
            <p:cNvSpPr>
              <a:spLocks noChangeArrowheads="1"/>
            </p:cNvSpPr>
            <p:nvPr/>
          </p:nvSpPr>
          <p:spPr bwMode="auto">
            <a:xfrm>
              <a:off x="329164" y="867382"/>
              <a:ext cx="1079626" cy="2907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Evet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4531458" y="338998"/>
            <a:ext cx="1205872" cy="875162"/>
            <a:chOff x="4531458" y="338998"/>
            <a:chExt cx="1205872" cy="875162"/>
          </a:xfrm>
        </p:grpSpPr>
        <p:sp>
          <p:nvSpPr>
            <p:cNvPr id="39" name="AutoShape 5"/>
            <p:cNvSpPr>
              <a:spLocks noChangeArrowheads="1"/>
            </p:cNvSpPr>
            <p:nvPr/>
          </p:nvSpPr>
          <p:spPr bwMode="auto">
            <a:xfrm>
              <a:off x="4657704" y="923446"/>
              <a:ext cx="1079626" cy="2907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Hayır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gray">
            <a:xfrm rot="15266531">
              <a:off x="4658403" y="212053"/>
              <a:ext cx="593945" cy="847836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1408790" y="3309439"/>
            <a:ext cx="3440308" cy="676708"/>
            <a:chOff x="1408790" y="3458301"/>
            <a:chExt cx="3440308" cy="676708"/>
          </a:xfrm>
        </p:grpSpPr>
        <p:sp>
          <p:nvSpPr>
            <p:cNvPr id="48" name="Aşağı Ok 47"/>
            <p:cNvSpPr/>
            <p:nvPr/>
          </p:nvSpPr>
          <p:spPr>
            <a:xfrm>
              <a:off x="2652370" y="3458301"/>
              <a:ext cx="876300" cy="330430"/>
            </a:xfrm>
            <a:prstGeom prst="downArrow">
              <a:avLst/>
            </a:pr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41" name="AutoShape 5"/>
            <p:cNvSpPr>
              <a:spLocks noChangeArrowheads="1"/>
            </p:cNvSpPr>
            <p:nvPr/>
          </p:nvSpPr>
          <p:spPr bwMode="auto">
            <a:xfrm>
              <a:off x="3154318" y="3842430"/>
              <a:ext cx="1694780" cy="29152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dirty="0" err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Kohort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57" name="AutoShape 5"/>
            <p:cNvSpPr>
              <a:spLocks noChangeArrowheads="1"/>
            </p:cNvSpPr>
            <p:nvPr/>
          </p:nvSpPr>
          <p:spPr bwMode="auto">
            <a:xfrm>
              <a:off x="1408790" y="3843486"/>
              <a:ext cx="1694780" cy="29152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Vaka Kontrol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5596684" y="3341338"/>
            <a:ext cx="3440308" cy="634177"/>
            <a:chOff x="5596684" y="3490200"/>
            <a:chExt cx="3440308" cy="634177"/>
          </a:xfrm>
        </p:grpSpPr>
        <p:sp>
          <p:nvSpPr>
            <p:cNvPr id="49" name="Aşağı Ok 48"/>
            <p:cNvSpPr/>
            <p:nvPr/>
          </p:nvSpPr>
          <p:spPr>
            <a:xfrm>
              <a:off x="6853314" y="3490200"/>
              <a:ext cx="876300" cy="330430"/>
            </a:xfrm>
            <a:prstGeom prst="downArrow">
              <a:avLst/>
            </a:pr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8" name="AutoShape 5"/>
            <p:cNvSpPr>
              <a:spLocks noChangeArrowheads="1"/>
            </p:cNvSpPr>
            <p:nvPr/>
          </p:nvSpPr>
          <p:spPr bwMode="auto">
            <a:xfrm>
              <a:off x="7342212" y="3831798"/>
              <a:ext cx="1694780" cy="29152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dirty="0" err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Kesitsel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59" name="AutoShape 5"/>
            <p:cNvSpPr>
              <a:spLocks noChangeArrowheads="1"/>
            </p:cNvSpPr>
            <p:nvPr/>
          </p:nvSpPr>
          <p:spPr bwMode="auto">
            <a:xfrm>
              <a:off x="5596684" y="3832854"/>
              <a:ext cx="1694780" cy="29152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Tanımlayıcı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61" name="Aşağı Ok 60"/>
          <p:cNvSpPr/>
          <p:nvPr/>
        </p:nvSpPr>
        <p:spPr>
          <a:xfrm>
            <a:off x="5640063" y="5458672"/>
            <a:ext cx="876300" cy="330430"/>
          </a:xfrm>
          <a:prstGeom prst="downArrow">
            <a:avLst/>
          </a:prstGeom>
          <a:gradFill>
            <a:gsLst>
              <a:gs pos="60417">
                <a:schemeClr val="bg1">
                  <a:lumMod val="75000"/>
                </a:schemeClr>
              </a:gs>
              <a:gs pos="39000">
                <a:srgbClr val="A6A6A6"/>
              </a:gs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7" name="Aşağı Ok 66"/>
          <p:cNvSpPr/>
          <p:nvPr/>
        </p:nvSpPr>
        <p:spPr>
          <a:xfrm>
            <a:off x="6904062" y="4021425"/>
            <a:ext cx="876300" cy="330430"/>
          </a:xfrm>
          <a:prstGeom prst="downArrow">
            <a:avLst/>
          </a:prstGeom>
          <a:gradFill>
            <a:gsLst>
              <a:gs pos="60417">
                <a:schemeClr val="bg1">
                  <a:lumMod val="75000"/>
                </a:schemeClr>
              </a:gs>
              <a:gs pos="39000">
                <a:srgbClr val="A6A6A6"/>
              </a:gs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5523616" y="4489565"/>
            <a:ext cx="1145286" cy="885451"/>
            <a:chOff x="5523616" y="4638427"/>
            <a:chExt cx="1145286" cy="885451"/>
          </a:xfrm>
        </p:grpSpPr>
        <p:sp>
          <p:nvSpPr>
            <p:cNvPr id="66" name="Freeform 7"/>
            <p:cNvSpPr>
              <a:spLocks/>
            </p:cNvSpPr>
            <p:nvPr/>
          </p:nvSpPr>
          <p:spPr bwMode="gray">
            <a:xfrm rot="17444198" flipV="1">
              <a:off x="5964893" y="4528364"/>
              <a:ext cx="593945" cy="814072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AutoShape 5"/>
            <p:cNvSpPr>
              <a:spLocks noChangeArrowheads="1"/>
            </p:cNvSpPr>
            <p:nvPr/>
          </p:nvSpPr>
          <p:spPr bwMode="auto">
            <a:xfrm>
              <a:off x="5523616" y="5233164"/>
              <a:ext cx="1079626" cy="2907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Evet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20" name="Grup 19"/>
          <p:cNvGrpSpPr/>
          <p:nvPr/>
        </p:nvGrpSpPr>
        <p:grpSpPr>
          <a:xfrm>
            <a:off x="8032475" y="4500997"/>
            <a:ext cx="1079626" cy="893877"/>
            <a:chOff x="8032475" y="4649859"/>
            <a:chExt cx="1079626" cy="893877"/>
          </a:xfrm>
        </p:grpSpPr>
        <p:sp>
          <p:nvSpPr>
            <p:cNvPr id="65" name="Freeform 7"/>
            <p:cNvSpPr>
              <a:spLocks/>
            </p:cNvSpPr>
            <p:nvPr/>
          </p:nvSpPr>
          <p:spPr bwMode="gray">
            <a:xfrm rot="15266531">
              <a:off x="8166918" y="4522914"/>
              <a:ext cx="593945" cy="847836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AutoShape 5"/>
            <p:cNvSpPr>
              <a:spLocks noChangeArrowheads="1"/>
            </p:cNvSpPr>
            <p:nvPr/>
          </p:nvSpPr>
          <p:spPr bwMode="auto">
            <a:xfrm>
              <a:off x="8032475" y="5253022"/>
              <a:ext cx="1079626" cy="2907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Hayır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70" name="Aşağı Ok 69"/>
          <p:cNvSpPr/>
          <p:nvPr/>
        </p:nvSpPr>
        <p:spPr>
          <a:xfrm>
            <a:off x="8166037" y="5458672"/>
            <a:ext cx="876300" cy="330430"/>
          </a:xfrm>
          <a:prstGeom prst="downArrow">
            <a:avLst/>
          </a:prstGeom>
          <a:gradFill>
            <a:gsLst>
              <a:gs pos="60417">
                <a:schemeClr val="bg1">
                  <a:lumMod val="75000"/>
                </a:schemeClr>
              </a:gs>
              <a:gs pos="39000">
                <a:srgbClr val="A6A6A6"/>
              </a:gs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71" name="AutoShape 5"/>
          <p:cNvSpPr>
            <a:spLocks noChangeArrowheads="1"/>
          </p:cNvSpPr>
          <p:nvPr/>
        </p:nvSpPr>
        <p:spPr bwMode="auto">
          <a:xfrm>
            <a:off x="5405654" y="5815936"/>
            <a:ext cx="1354099" cy="2915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Tanımlayıcı</a:t>
            </a:r>
            <a:endParaRPr lang="zh-CN" altLang="zh-CN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72" name="AutoShape 5"/>
          <p:cNvSpPr>
            <a:spLocks noChangeArrowheads="1"/>
          </p:cNvSpPr>
          <p:nvPr/>
        </p:nvSpPr>
        <p:spPr bwMode="auto">
          <a:xfrm>
            <a:off x="8027937" y="5815936"/>
            <a:ext cx="1075050" cy="2915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err="1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Kesitsel</a:t>
            </a:r>
            <a:endParaRPr lang="zh-CN" altLang="zh-CN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74" name="Aşağı Ok 73"/>
          <p:cNvSpPr/>
          <p:nvPr/>
        </p:nvSpPr>
        <p:spPr>
          <a:xfrm>
            <a:off x="1408249" y="5469305"/>
            <a:ext cx="876300" cy="330430"/>
          </a:xfrm>
          <a:prstGeom prst="downArrow">
            <a:avLst/>
          </a:prstGeom>
          <a:gradFill>
            <a:gsLst>
              <a:gs pos="60417">
                <a:schemeClr val="bg1">
                  <a:lumMod val="75000"/>
                </a:schemeClr>
              </a:gs>
              <a:gs pos="39000">
                <a:srgbClr val="A6A6A6"/>
              </a:gs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1291802" y="4510831"/>
            <a:ext cx="1145286" cy="874818"/>
            <a:chOff x="1291802" y="4659693"/>
            <a:chExt cx="1145286" cy="874818"/>
          </a:xfrm>
        </p:grpSpPr>
        <p:sp>
          <p:nvSpPr>
            <p:cNvPr id="76" name="Freeform 7"/>
            <p:cNvSpPr>
              <a:spLocks/>
            </p:cNvSpPr>
            <p:nvPr/>
          </p:nvSpPr>
          <p:spPr bwMode="gray">
            <a:xfrm rot="17444198" flipV="1">
              <a:off x="1733079" y="4549630"/>
              <a:ext cx="593945" cy="814072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AutoShape 5"/>
            <p:cNvSpPr>
              <a:spLocks noChangeArrowheads="1"/>
            </p:cNvSpPr>
            <p:nvPr/>
          </p:nvSpPr>
          <p:spPr bwMode="auto">
            <a:xfrm>
              <a:off x="1291802" y="5243797"/>
              <a:ext cx="1079626" cy="2907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Geriye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3808159" y="4511630"/>
            <a:ext cx="1093394" cy="893877"/>
            <a:chOff x="3808159" y="4660492"/>
            <a:chExt cx="1093394" cy="893877"/>
          </a:xfrm>
        </p:grpSpPr>
        <p:sp>
          <p:nvSpPr>
            <p:cNvPr id="75" name="Freeform 7"/>
            <p:cNvSpPr>
              <a:spLocks/>
            </p:cNvSpPr>
            <p:nvPr/>
          </p:nvSpPr>
          <p:spPr bwMode="gray">
            <a:xfrm rot="15266531">
              <a:off x="3935104" y="4533547"/>
              <a:ext cx="593945" cy="847836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AutoShape 5"/>
            <p:cNvSpPr>
              <a:spLocks noChangeArrowheads="1"/>
            </p:cNvSpPr>
            <p:nvPr/>
          </p:nvSpPr>
          <p:spPr bwMode="auto">
            <a:xfrm>
              <a:off x="3821927" y="5263655"/>
              <a:ext cx="1079626" cy="2907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İleri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79" name="Aşağı Ok 78"/>
          <p:cNvSpPr/>
          <p:nvPr/>
        </p:nvSpPr>
        <p:spPr>
          <a:xfrm>
            <a:off x="3934223" y="5469305"/>
            <a:ext cx="876300" cy="330430"/>
          </a:xfrm>
          <a:prstGeom prst="downArrow">
            <a:avLst/>
          </a:prstGeom>
          <a:gradFill>
            <a:gsLst>
              <a:gs pos="60417">
                <a:schemeClr val="bg1">
                  <a:lumMod val="75000"/>
                </a:schemeClr>
              </a:gs>
              <a:gs pos="39000">
                <a:srgbClr val="A6A6A6"/>
              </a:gs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80" name="AutoShape 5"/>
          <p:cNvSpPr>
            <a:spLocks noChangeArrowheads="1"/>
          </p:cNvSpPr>
          <p:nvPr/>
        </p:nvSpPr>
        <p:spPr bwMode="auto">
          <a:xfrm>
            <a:off x="1173840" y="5826569"/>
            <a:ext cx="1354099" cy="2915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Vaka Kontrol</a:t>
            </a:r>
            <a:endParaRPr lang="zh-CN" altLang="zh-CN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81" name="AutoShape 5"/>
          <p:cNvSpPr>
            <a:spLocks noChangeArrowheads="1"/>
          </p:cNvSpPr>
          <p:nvPr/>
        </p:nvSpPr>
        <p:spPr bwMode="auto">
          <a:xfrm>
            <a:off x="3796123" y="5826569"/>
            <a:ext cx="1075050" cy="2915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err="1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Kohort</a:t>
            </a:r>
            <a:endParaRPr lang="zh-CN" altLang="zh-CN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82" name="Aşağı Ok 81"/>
          <p:cNvSpPr/>
          <p:nvPr/>
        </p:nvSpPr>
        <p:spPr>
          <a:xfrm>
            <a:off x="2698626" y="4030283"/>
            <a:ext cx="876300" cy="330430"/>
          </a:xfrm>
          <a:prstGeom prst="downArrow">
            <a:avLst/>
          </a:prstGeom>
          <a:gradFill>
            <a:gsLst>
              <a:gs pos="60417">
                <a:schemeClr val="bg1">
                  <a:lumMod val="75000"/>
                </a:schemeClr>
              </a:gs>
              <a:gs pos="39000">
                <a:srgbClr val="A6A6A6"/>
              </a:gs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479778" y="276448"/>
            <a:ext cx="2966293" cy="913547"/>
            <a:chOff x="1479778" y="276448"/>
            <a:chExt cx="2966293" cy="913547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1479778" y="276448"/>
              <a:ext cx="2966293" cy="40403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dirty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Müdahale Var mı?</a:t>
              </a:r>
              <a:endParaRPr lang="zh-CN" altLang="zh-CN" sz="2000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2716344" y="712384"/>
              <a:ext cx="485817" cy="47761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>
                  <a:solidFill>
                    <a:schemeClr val="tx1"/>
                  </a:solidFill>
                  <a:latin typeface="Calibri" pitchFamily="34" charset="0"/>
                </a:rPr>
                <a:t>1</a:t>
              </a:r>
              <a:endParaRPr lang="tr-TR" sz="2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3852971" y="2350516"/>
            <a:ext cx="2750271" cy="923452"/>
            <a:chOff x="3852971" y="2499378"/>
            <a:chExt cx="2750271" cy="923452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852971" y="2499378"/>
              <a:ext cx="2750271" cy="41394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20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Karşılaştırma Var mı?</a:t>
              </a:r>
              <a:endParaRPr lang="zh-CN" altLang="zh-CN" sz="2000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5055510" y="2945219"/>
              <a:ext cx="485817" cy="47761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>
                  <a:solidFill>
                    <a:schemeClr val="tx1"/>
                  </a:solidFill>
                  <a:latin typeface="Calibri" pitchFamily="34" charset="0"/>
                </a:rPr>
                <a:t>2</a:t>
              </a:r>
              <a:endParaRPr lang="tr-TR" sz="2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up 4"/>
          <p:cNvGrpSpPr/>
          <p:nvPr/>
        </p:nvGrpSpPr>
        <p:grpSpPr>
          <a:xfrm>
            <a:off x="2509658" y="4392612"/>
            <a:ext cx="1206768" cy="1043954"/>
            <a:chOff x="2509658" y="4541474"/>
            <a:chExt cx="1206768" cy="1043954"/>
          </a:xfrm>
        </p:grpSpPr>
        <p:sp>
          <p:nvSpPr>
            <p:cNvPr id="73" name="AutoShape 5"/>
            <p:cNvSpPr>
              <a:spLocks noChangeArrowheads="1"/>
            </p:cNvSpPr>
            <p:nvPr/>
          </p:nvSpPr>
          <p:spPr bwMode="auto">
            <a:xfrm>
              <a:off x="2509658" y="4541474"/>
              <a:ext cx="1206768" cy="51971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2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Araştırmanın </a:t>
              </a:r>
            </a:p>
            <a:p>
              <a:pPr algn="ctr"/>
              <a:r>
                <a:rPr lang="tr-TR" altLang="zh-CN" sz="12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Yönü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2893867" y="5107817"/>
              <a:ext cx="485817" cy="47761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>
                  <a:solidFill>
                    <a:schemeClr val="tx1"/>
                  </a:solidFill>
                  <a:latin typeface="Calibri" pitchFamily="34" charset="0"/>
                </a:rPr>
                <a:t>3</a:t>
              </a:r>
              <a:endParaRPr lang="tr-TR" sz="2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6741472" y="4381979"/>
            <a:ext cx="1206768" cy="1034161"/>
            <a:chOff x="6741472" y="4530841"/>
            <a:chExt cx="1206768" cy="1034161"/>
          </a:xfrm>
        </p:grpSpPr>
        <p:sp>
          <p:nvSpPr>
            <p:cNvPr id="60" name="AutoShape 5"/>
            <p:cNvSpPr>
              <a:spLocks noChangeArrowheads="1"/>
            </p:cNvSpPr>
            <p:nvPr/>
          </p:nvSpPr>
          <p:spPr bwMode="auto">
            <a:xfrm>
              <a:off x="6741472" y="4530841"/>
              <a:ext cx="1206768" cy="51971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2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Kişi-Yer-Zaman </a:t>
              </a:r>
            </a:p>
            <a:p>
              <a:pPr algn="ctr"/>
              <a:r>
                <a:rPr lang="tr-TR" altLang="zh-CN" sz="12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Tanımlaması</a:t>
              </a:r>
              <a:endParaRPr lang="zh-CN" altLang="zh-CN" sz="1200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7120977" y="5087391"/>
              <a:ext cx="485817" cy="47761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>
                  <a:solidFill>
                    <a:schemeClr val="tx1"/>
                  </a:solidFill>
                  <a:latin typeface="Calibri" pitchFamily="34" charset="0"/>
                </a:rPr>
                <a:t>4</a:t>
              </a:r>
              <a:endParaRPr lang="tr-TR" sz="2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26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1" grpId="0" animBg="1"/>
      <p:bldP spid="67" grpId="0" animBg="1"/>
      <p:bldP spid="70" grpId="0" animBg="1"/>
      <p:bldP spid="71" grpId="0" animBg="1"/>
      <p:bldP spid="72" grpId="0" animBg="1"/>
      <p:bldP spid="74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39606" y="1790582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ARAŞTIRMALARI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39606" y="2859967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9606" y="4391233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  <a:endParaRPr lang="tr-TR" altLang="zh-CN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39606" y="5453184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632223" y="2190750"/>
            <a:ext cx="1737220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VAKALAR</a:t>
            </a:r>
          </a:p>
          <a:p>
            <a:pPr algn="ctr"/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(Faktör Pozitif)</a:t>
            </a: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7797201" y="2608253"/>
            <a:ext cx="876300" cy="51116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>
            <a:off x="2755389" y="5396034"/>
            <a:ext cx="848258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641748" y="4838968"/>
            <a:ext cx="1737220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KONTROLLER</a:t>
            </a:r>
          </a:p>
          <a:p>
            <a:pPr algn="ctr"/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(Faktör Negatif)</a:t>
            </a: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V="1">
            <a:off x="2754181" y="4610537"/>
            <a:ext cx="848258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>
            <a:off x="2754181" y="2797837"/>
            <a:ext cx="848258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V="1">
            <a:off x="2752973" y="2012340"/>
            <a:ext cx="848258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gray">
          <a:xfrm flipV="1">
            <a:off x="5403406" y="2901072"/>
            <a:ext cx="848258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gray">
          <a:xfrm>
            <a:off x="5403406" y="4690654"/>
            <a:ext cx="848258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7789126" y="1562619"/>
            <a:ext cx="876300" cy="51116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8225984" y="1481798"/>
            <a:ext cx="90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 flipH="1">
            <a:off x="179234" y="1481557"/>
            <a:ext cx="33083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5582076" y="1481557"/>
            <a:ext cx="25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324225" y="1276350"/>
            <a:ext cx="247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7303567" y="1989991"/>
            <a:ext cx="191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</a:t>
            </a: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Başlangıcı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7517219" y="3209534"/>
            <a:ext cx="1552431" cy="19897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</a:t>
            </a:r>
            <a:endParaRPr lang="zh-CN" altLang="zh-CN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7800664" y="1088075"/>
            <a:ext cx="12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Zaman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22584" y="1961833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22583" y="3043503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  <a:endParaRPr lang="tr-TR" sz="2800" b="1" kern="0" dirty="0" smtClean="0">
              <a:solidFill>
                <a:srgbClr val="0049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6236" y="4567449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22584" y="5629400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5582076" y="3791521"/>
            <a:ext cx="1250128" cy="86991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Seçilen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Kayıtlar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Aşağı Ok 37"/>
          <p:cNvSpPr/>
          <p:nvPr/>
        </p:nvSpPr>
        <p:spPr>
          <a:xfrm rot="5400000">
            <a:off x="6733020" y="3933264"/>
            <a:ext cx="876300" cy="592816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50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540777" y="2231846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(+) İnsidans)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ARAŞTIRMASI (Retrospektif)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540777" y="3301231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</a:p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(-) </a:t>
            </a:r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İnsidans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540777" y="4345622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540777" y="5407573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114799" y="2672550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(+)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7211045" y="1844692"/>
            <a:ext cx="876300" cy="3697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flipH="1">
            <a:off x="5772787" y="5429339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124324" y="4833893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(-)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H="1" flipV="1">
            <a:off x="5771579" y="4643842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 flipH="1">
            <a:off x="5771579" y="3318017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H="1" flipV="1">
            <a:off x="5770371" y="2532520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7211045" y="1209372"/>
            <a:ext cx="876300" cy="39209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5753100" y="1150916"/>
            <a:ext cx="1908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9525" y="1109573"/>
            <a:ext cx="3531728" cy="13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400425" y="929250"/>
            <a:ext cx="247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</a:p>
          <a:p>
            <a:pPr algn="ctr"/>
            <a:r>
              <a:rPr lang="tr-TR" b="1" i="1" dirty="0" smtClean="0">
                <a:solidFill>
                  <a:srgbClr val="6B9B1A"/>
                </a:solidFill>
                <a:latin typeface="Cambria" pitchFamily="18" charset="0"/>
              </a:rPr>
              <a:t>(İzleme Süresi)</a:t>
            </a:r>
            <a:endParaRPr lang="tr-TR" b="1" i="1" dirty="0">
              <a:solidFill>
                <a:srgbClr val="6B9B1A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6236771" y="1518171"/>
            <a:ext cx="28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Araştırmanın Başlangıcı</a:t>
            </a:r>
            <a:endParaRPr lang="tr-TR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619375" y="4023352"/>
            <a:ext cx="1462814" cy="86991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Seçilen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Kayıtlar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gray">
          <a:xfrm flipH="1" flipV="1">
            <a:off x="3350753" y="3125671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gray">
          <a:xfrm flipH="1">
            <a:off x="3350753" y="4936076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Aşağı Ok 30"/>
          <p:cNvSpPr/>
          <p:nvPr/>
        </p:nvSpPr>
        <p:spPr>
          <a:xfrm rot="16200000">
            <a:off x="1766952" y="4102210"/>
            <a:ext cx="876300" cy="7142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8785560" y="236005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785559" y="344172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  <a:endParaRPr lang="tr-TR" sz="2800" b="1" kern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799212" y="4527520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8785560" y="5589471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</a:t>
            </a:r>
          </a:p>
        </p:txBody>
      </p:sp>
      <p:cxnSp>
        <p:nvCxnSpPr>
          <p:cNvPr id="36" name="Düz Ok Bağlayıcısı 35"/>
          <p:cNvCxnSpPr/>
          <p:nvPr/>
        </p:nvCxnSpPr>
        <p:spPr>
          <a:xfrm>
            <a:off x="7690804" y="1138307"/>
            <a:ext cx="133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Metin kutusu 36"/>
          <p:cNvSpPr txBox="1"/>
          <p:nvPr/>
        </p:nvSpPr>
        <p:spPr>
          <a:xfrm>
            <a:off x="7690804" y="744584"/>
            <a:ext cx="12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Zaman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127591" y="3140592"/>
            <a:ext cx="1647798" cy="261900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</a:t>
            </a:r>
            <a:endParaRPr lang="zh-CN" altLang="zh-CN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02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550302" y="1626221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(+) İnsidans)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ARAŞTIRMASI (Prospektif)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550302" y="2695606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</a:p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(-) </a:t>
            </a:r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İnsidans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550302" y="4226872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550302" y="5288823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124324" y="2066925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(+)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403259" y="2520047"/>
            <a:ext cx="876300" cy="666652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flipH="1">
            <a:off x="5782312" y="5310589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133849" y="4715143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(-)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884" y="3231560"/>
            <a:ext cx="1733550" cy="1681016"/>
          </a:xfrm>
          <a:prstGeom prst="ellipse">
            <a:avLst/>
          </a:prstGeom>
          <a:noFill/>
          <a:ln w="476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000000"/>
                </a:solidFill>
                <a:latin typeface="Cambria" pitchFamily="18" charset="0"/>
              </a:rPr>
              <a:t>RİSK ALTINDAKİ TOPLUM</a:t>
            </a:r>
            <a:endParaRPr lang="tr-TR" sz="16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H="1" flipV="1">
            <a:off x="5781104" y="4525092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 flipH="1">
            <a:off x="5781104" y="2712392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H="1" flipV="1">
            <a:off x="5779896" y="1926895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403259" y="1412967"/>
            <a:ext cx="876300" cy="653958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5648325" y="1364666"/>
            <a:ext cx="3276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9525" y="1323323"/>
            <a:ext cx="3531728" cy="13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400425" y="1143000"/>
            <a:ext cx="247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mbria" pitchFamily="18" charset="0"/>
              </a:rPr>
              <a:t>(İzleme Süresi)</a:t>
            </a:r>
            <a:endParaRPr lang="tr-TR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59485" y="1932510"/>
            <a:ext cx="164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Araştırmanın </a:t>
            </a:r>
          </a:p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Başlangıcı</a:t>
            </a:r>
            <a:endParaRPr lang="tr-TR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628900" y="3419743"/>
            <a:ext cx="1462814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Örneklem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(Hastalık Yok)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gray">
          <a:xfrm flipH="1" flipV="1">
            <a:off x="3360278" y="2520046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gray">
          <a:xfrm flipH="1">
            <a:off x="3360278" y="4817326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Aşağı Ok 30"/>
          <p:cNvSpPr/>
          <p:nvPr/>
        </p:nvSpPr>
        <p:spPr>
          <a:xfrm rot="16200000">
            <a:off x="1776477" y="3710335"/>
            <a:ext cx="876300" cy="7142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785560" y="180760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785559" y="288927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  <a:endParaRPr lang="tr-TR" sz="2800" b="1" kern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8799212" y="4384645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8785560" y="5446596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</a:t>
            </a:r>
          </a:p>
        </p:txBody>
      </p:sp>
      <p:cxnSp>
        <p:nvCxnSpPr>
          <p:cNvPr id="40" name="Düz Ok Bağlayıcısı 39"/>
          <p:cNvCxnSpPr/>
          <p:nvPr/>
        </p:nvCxnSpPr>
        <p:spPr>
          <a:xfrm>
            <a:off x="7498092" y="1163289"/>
            <a:ext cx="133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Metin kutusu 40"/>
          <p:cNvSpPr txBox="1"/>
          <p:nvPr/>
        </p:nvSpPr>
        <p:spPr>
          <a:xfrm>
            <a:off x="7498092" y="769566"/>
            <a:ext cx="12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Zaman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12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90526" y="2955039"/>
            <a:ext cx="8448674" cy="15598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Gözlemsel Araştırmalar</a:t>
            </a:r>
            <a:endParaRPr lang="tr-TR" sz="6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138613" y="204063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981205" y="2143896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endParaRPr lang="tr-TR" sz="2400" b="1" dirty="0">
              <a:latin typeface="Cambria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21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00300" y="2955039"/>
            <a:ext cx="6458930" cy="15598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Tanımlayıcı Araştırmalar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D:\DOKTOR\2-DRUZ\1. EĞİTİM KURUMU\1. İstanbuluzman\2-RESİMLER\Siyah\ExtensionManager_file_docu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2201991"/>
            <a:ext cx="2524126" cy="306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872038" y="240258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743449" y="2456048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r>
              <a:rPr lang="tr-TR" sz="2400" b="1" dirty="0" smtClean="0">
                <a:latin typeface="Cambria" pitchFamily="18" charset="0"/>
              </a:rPr>
              <a:t>.1</a:t>
            </a:r>
            <a:endParaRPr lang="tr-TR" sz="2400" b="1" dirty="0">
              <a:latin typeface="Cambria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46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567334"/>
              </p:ext>
            </p:extLst>
          </p:nvPr>
        </p:nvGraphicFramePr>
        <p:xfrm>
          <a:off x="76199" y="982665"/>
          <a:ext cx="8983075" cy="512805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705226"/>
                <a:gridCol w="5277849"/>
              </a:tblGrid>
              <a:tr h="474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1-) GÖZLEMSEL ARAŞTIRMALAR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318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A-) TANIMLAYICI ARAŞTIRMALAR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(Karşılaştırma-Kontrol Grubu Yok) 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Hipotez kurulur. Kontrol grubu yoktur. Kişi, yer, zaman özelliklerine göre tanımlama yapılır. OR, RR hesaplanamaz.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Ortamdaki önemli risklerin, tehlikelerin tespit edilmesi ve yeni bir mesleki riskin ortaya konmasını sağlamak için kullanılır. 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Hastalıkların görülüşünü, toplumda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insidans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prevelans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ve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mortalite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hızları açısından tanımlar.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Maliyeti düşüktür. Zaman tasarrufu sağlar.</a:t>
                      </a:r>
                      <a:endParaRPr kumimoji="0" lang="tr-T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</a:tr>
              <a:tr h="885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1. Olgu/Olay Sunumu (Raporları)</a:t>
                      </a:r>
                      <a:endParaRPr kumimoji="0" lang="tr-T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Birey/bireylerin öykü-klinik bulgularıyla </a:t>
                      </a:r>
                      <a:r>
                        <a:rPr kumimoji="0" lang="tr-T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maruziyet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etkeni ilişkisini kurar, ancak sınırlı bilgi verir. Çevresel </a:t>
                      </a:r>
                      <a:r>
                        <a:rPr kumimoji="0" lang="tr-T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toksik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etkiler inceler,</a:t>
                      </a: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</a:tr>
              <a:tr h="1510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2. 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Sürveyans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Sistemleri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kumimoji="0" lang="tr-TR" sz="1800" b="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Prevelans</a:t>
                      </a:r>
                      <a:r>
                        <a:rPr kumimoji="0" lang="tr-TR" sz="18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-Cross </a:t>
                      </a:r>
                      <a:r>
                        <a:rPr kumimoji="0" lang="tr-TR" sz="1800" b="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Sectional</a:t>
                      </a:r>
                      <a:r>
                        <a:rPr kumimoji="0" lang="tr-TR" sz="18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)</a:t>
                      </a:r>
                      <a:endParaRPr kumimoji="0" lang="tr-T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Farklı çevrelerin karşılaştırılması ve belirli bir kesimin bir zaman dilimindeki değişimi incelenir. Yaşamsal istatistiklerle, çevreye ait göstergeler ve veriler arasında olası bağlantıları araştırır. Geniş kapsamlı bilgi verir. 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Spesifik bir hastalığın oluşumuna, artış/eksilmesine olan etkileri için idealdir.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Organizasyon, çaba, para gerektirir.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</a:tr>
              <a:tr h="885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3. Vaka Serileri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(Case Series)</a:t>
                      </a: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Kısa bir zaman periyodunda birden fazla vakanın toplanmasıdır. Yeni hastalık veya epidemiye dikkat çeker. </a:t>
                      </a: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5" name="Grup 4"/>
          <p:cNvGrpSpPr/>
          <p:nvPr/>
        </p:nvGrpSpPr>
        <p:grpSpPr>
          <a:xfrm>
            <a:off x="93976" y="6152097"/>
            <a:ext cx="6162416" cy="663371"/>
            <a:chOff x="2644311" y="5451679"/>
            <a:chExt cx="6162416" cy="663371"/>
          </a:xfrm>
        </p:grpSpPr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9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1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Özellikler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25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YÖNTEMİN ANA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endParaRPr lang="tr-TR" sz="24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Müdahale yok</a:t>
            </a: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Kontrol grubu yok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Kişi, yer, zaman tanımlaması var</a:t>
            </a:r>
          </a:p>
          <a:p>
            <a:pPr marL="949325" lvl="1" indent="-457200">
              <a:buClr>
                <a:srgbClr val="292929"/>
              </a:buClr>
              <a:buFont typeface="+mj-lt"/>
              <a:buAutoNum type="arabicPeriod"/>
            </a:pP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949325" lvl="1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Dağılımı inceler</a:t>
            </a:r>
          </a:p>
          <a:p>
            <a:pPr marL="949325" lvl="1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OR ve RR hesaplanamaz</a:t>
            </a:r>
          </a:p>
          <a:p>
            <a:pPr marL="949325" lvl="1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Hipotez kurulur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  <a:p>
            <a:pPr marL="34925" algn="ctr">
              <a:buClr>
                <a:srgbClr val="292929"/>
              </a:buClr>
            </a:pP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3824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3825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3825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25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3825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TANIMLAYICI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(DESKRİPTİF)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84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35" name="Group 19"/>
          <p:cNvGrpSpPr>
            <a:grpSpLocks/>
          </p:cNvGrpSpPr>
          <p:nvPr/>
        </p:nvGrpSpPr>
        <p:grpSpPr bwMode="auto">
          <a:xfrm>
            <a:off x="1873589" y="3572345"/>
            <a:ext cx="5178425" cy="1583143"/>
            <a:chOff x="3680" y="861"/>
            <a:chExt cx="1812" cy="1114"/>
          </a:xfrm>
        </p:grpSpPr>
        <p:sp>
          <p:nvSpPr>
            <p:cNvPr id="58456" name="Rectangle 11"/>
            <p:cNvSpPr>
              <a:spLocks noChangeArrowheads="1"/>
            </p:cNvSpPr>
            <p:nvPr/>
          </p:nvSpPr>
          <p:spPr bwMode="gray">
            <a:xfrm>
              <a:off x="3680" y="861"/>
              <a:ext cx="1812" cy="354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SORULACAK </a:t>
              </a:r>
              <a:r>
                <a:rPr lang="tr-TR" sz="2800" b="1" noProof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SORULAR</a:t>
              </a:r>
            </a:p>
          </p:txBody>
        </p:sp>
        <p:sp>
          <p:nvSpPr>
            <p:cNvPr id="58457" name="Rectangle 5"/>
            <p:cNvSpPr>
              <a:spLocks noChangeArrowheads="1"/>
            </p:cNvSpPr>
            <p:nvPr/>
          </p:nvSpPr>
          <p:spPr bwMode="gray">
            <a:xfrm>
              <a:off x="3680" y="1215"/>
              <a:ext cx="1812" cy="7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algn="ctr">
                <a:buClr>
                  <a:srgbClr val="292929"/>
                </a:buClr>
                <a:buFont typeface="Wingdings" pitchFamily="2" charset="2"/>
                <a:buNone/>
              </a:pPr>
              <a:endParaRPr lang="tr-TR" sz="1100" b="1" i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buClr>
                  <a:srgbClr val="292929"/>
                </a:buClr>
                <a:buFont typeface="Wingdings" pitchFamily="2" charset="2"/>
                <a:buNone/>
              </a:pPr>
              <a:r>
                <a:rPr lang="tr-TR" sz="2800" b="1" i="1" dirty="0" smtClean="0">
                  <a:solidFill>
                    <a:srgbClr val="000000"/>
                  </a:solidFill>
                  <a:latin typeface="Calibri" pitchFamily="34" charset="0"/>
                </a:rPr>
                <a:t>Kim? Nerede? Ne </a:t>
              </a:r>
              <a:r>
                <a:rPr lang="tr-TR" sz="2800" b="1" i="1" dirty="0">
                  <a:solidFill>
                    <a:srgbClr val="000000"/>
                  </a:solidFill>
                  <a:latin typeface="Calibri" pitchFamily="34" charset="0"/>
                </a:rPr>
                <a:t>zaman</a:t>
              </a:r>
              <a:r>
                <a:rPr lang="tr-TR" sz="2800" b="1" i="1" dirty="0" smtClean="0">
                  <a:solidFill>
                    <a:srgbClr val="000000"/>
                  </a:solidFill>
                  <a:latin typeface="Calibri" pitchFamily="34" charset="0"/>
                </a:rPr>
                <a:t>?</a:t>
              </a:r>
              <a:endParaRPr lang="tr-TR" sz="2800" b="1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1161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TANIMLAYICI ARAŞTIRMALAR (DESKRİPTİF)</a:t>
            </a:r>
          </a:p>
        </p:txBody>
      </p:sp>
      <p:grpSp>
        <p:nvGrpSpPr>
          <p:cNvPr id="4" name="Grup 3"/>
          <p:cNvGrpSpPr>
            <a:grpSpLocks/>
          </p:cNvGrpSpPr>
          <p:nvPr/>
        </p:nvGrpSpPr>
        <p:grpSpPr bwMode="auto">
          <a:xfrm>
            <a:off x="1889465" y="1492363"/>
            <a:ext cx="1622425" cy="2003425"/>
            <a:chOff x="3457575" y="2057400"/>
            <a:chExt cx="1621754" cy="2003942"/>
          </a:xfrm>
        </p:grpSpPr>
        <p:pic>
          <p:nvPicPr>
            <p:cNvPr id="12" name="Picture 9" descr="j0216724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57575" y="2467081"/>
              <a:ext cx="1621754" cy="1594261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/>
          </p:spPr>
        </p:pic>
        <p:sp>
          <p:nvSpPr>
            <p:cNvPr id="3" name="Metin kutusu 2"/>
            <p:cNvSpPr txBox="1"/>
            <p:nvPr/>
          </p:nvSpPr>
          <p:spPr>
            <a:xfrm>
              <a:off x="3457575" y="2057400"/>
              <a:ext cx="1621754" cy="37633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r-TR" b="1">
                  <a:solidFill>
                    <a:srgbClr val="000000"/>
                  </a:solidFill>
                  <a:latin typeface="Calibri" pitchFamily="34" charset="0"/>
                </a:rPr>
                <a:t>KİŞİ</a:t>
              </a:r>
            </a:p>
          </p:txBody>
        </p:sp>
      </p:grpSp>
      <p:grpSp>
        <p:nvGrpSpPr>
          <p:cNvPr id="5" name="Grup 4"/>
          <p:cNvGrpSpPr>
            <a:grpSpLocks/>
          </p:cNvGrpSpPr>
          <p:nvPr/>
        </p:nvGrpSpPr>
        <p:grpSpPr bwMode="auto">
          <a:xfrm>
            <a:off x="3659528" y="1489828"/>
            <a:ext cx="1620837" cy="2004373"/>
            <a:chOff x="5227512" y="2055242"/>
            <a:chExt cx="1621754" cy="2003789"/>
          </a:xfrm>
        </p:grpSpPr>
        <p:pic>
          <p:nvPicPr>
            <p:cNvPr id="11" name="Picture 7" descr="j0335112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27512" y="2464058"/>
              <a:ext cx="1621754" cy="1594973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/>
          </p:spPr>
        </p:pic>
        <p:sp>
          <p:nvSpPr>
            <p:cNvPr id="16" name="Metin kutusu 15"/>
            <p:cNvSpPr txBox="1"/>
            <p:nvPr/>
          </p:nvSpPr>
          <p:spPr>
            <a:xfrm>
              <a:off x="5227512" y="2055242"/>
              <a:ext cx="1621754" cy="376127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r-TR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YER</a:t>
              </a:r>
            </a:p>
          </p:txBody>
        </p:sp>
      </p:grpSp>
      <p:grpSp>
        <p:nvGrpSpPr>
          <p:cNvPr id="6" name="Grup 5"/>
          <p:cNvGrpSpPr>
            <a:grpSpLocks/>
          </p:cNvGrpSpPr>
          <p:nvPr/>
        </p:nvGrpSpPr>
        <p:grpSpPr bwMode="auto">
          <a:xfrm>
            <a:off x="5429590" y="1489828"/>
            <a:ext cx="1622425" cy="2004373"/>
            <a:chOff x="6998371" y="2055242"/>
            <a:chExt cx="1621754" cy="2003789"/>
          </a:xfrm>
        </p:grpSpPr>
        <p:pic>
          <p:nvPicPr>
            <p:cNvPr id="13" name="Picture 10" descr="j0234131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98371" y="2464058"/>
              <a:ext cx="1621754" cy="1594973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/>
          </p:spPr>
        </p:pic>
        <p:sp>
          <p:nvSpPr>
            <p:cNvPr id="21" name="Metin kutusu 20"/>
            <p:cNvSpPr txBox="1"/>
            <p:nvPr/>
          </p:nvSpPr>
          <p:spPr>
            <a:xfrm>
              <a:off x="6998371" y="2055242"/>
              <a:ext cx="1621754" cy="376127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r-TR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ZAMAN</a:t>
              </a:r>
            </a:p>
          </p:txBody>
        </p:sp>
      </p:grp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8432610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69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İşyeri sağlık birimi kayıtlarından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40 işçi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birkaç kez göz yaşarması ve aksırık yakınmaları ile başvurmuş olduğu saptanıyor. Bu işçilerin,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işyerine geldikten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kısa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süre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sonra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bu yakınmalarının ortaya çıktığı ve işçilerin hepsinin de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aynı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bölüm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çalışmakta olduğu belirleniyor. </a:t>
            </a:r>
          </a:p>
          <a:p>
            <a:pPr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çalışma aşağıdaki epidemiyolojik araştırma türlerinden hangisine uymaktadır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tr-TR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Tanımlayıcı araştırma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Deneysel araştırma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Vaka-Kontrol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araştırması</a:t>
            </a: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TANIMLAYICI ARAŞTIRMALAR (DESKRİPTİF)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56514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yok, 3. Kişi-yer-zaman tanımlaması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var. </a:t>
            </a:r>
          </a:p>
          <a:p>
            <a:pPr algn="ctr" eaLnBrk="0" hangingPunct="0"/>
            <a:r>
              <a:rPr lang="tr-TR" sz="1600" i="1" dirty="0" smtClean="0">
                <a:latin typeface="Cambria" pitchFamily="18" charset="0"/>
                <a:sym typeface="Symbol" pitchFamily="18" charset="2"/>
              </a:rPr>
              <a:t>40 </a:t>
            </a:r>
            <a:r>
              <a:rPr lang="tr-TR" sz="1600" i="1" dirty="0">
                <a:latin typeface="Cambria" pitchFamily="18" charset="0"/>
                <a:sym typeface="Symbol" pitchFamily="18" charset="2"/>
              </a:rPr>
              <a:t>İşçi (kişi-kim?), Aynı bölümde (yer-nerede?), Kısa bir süre sonra (zaman-ne zaman</a:t>
            </a:r>
            <a:r>
              <a:rPr lang="tr-TR" sz="1600" i="1" dirty="0" smtClean="0">
                <a:latin typeface="Cambria" pitchFamily="18" charset="0"/>
                <a:sym typeface="Symbol" pitchFamily="18" charset="2"/>
              </a:rPr>
              <a:t>?)</a:t>
            </a:r>
            <a:endParaRPr lang="tr-TR" sz="1600" i="1" dirty="0"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1562" y="3864476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635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Hayati Olaylar ve Diğer Sağlık İstatistiklerinin Gelişmesi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1783’de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Dr. William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Farr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İngiltere ve Galler Genel Kayıt Bürosu’nda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tıbbi istatistik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işiyle görevlendirilmiş ölümlerin sayı ve nedenlerini rutin olarak toplayan bir kayıt sistemi kurmuştur.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80243" y="2029086"/>
            <a:ext cx="540000" cy="54000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Calibri" pitchFamily="34" charset="0"/>
              </a:rPr>
              <a:t>1</a:t>
            </a:r>
            <a:endParaRPr lang="tr-TR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29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Toplam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</a:rPr>
              <a:t>800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</a:rPr>
              <a:t>işçi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çalıştığı bir işyerinde iş kazaları konusunda bir inceleme yapılıyor.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Son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</a:rPr>
              <a:t>iki yılda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meydana gelen 25 iş kazasının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10 tanesinin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işletmenin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</a:rPr>
              <a:t>(A)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 bölümünde,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 9 tanesinin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</a:rPr>
              <a:t>(B)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 bölümünde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6 tanesinin de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 işletmenin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</a:rPr>
              <a:t>diğer bölümlerinde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meydana geldiği saptanmıştır. Kazaların 8 tanesi de son yılda işe başlayan işçilerde görülmüştür. Bu çalışma aşağıdaki epidemiyolojik araştırma türlerinden hangisine uymaktadır?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Tanımlayıcı araştırma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araştırması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Vaka-Kontrol araştırması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TANIMLAYICI ARAŞTIRMALAR (DESKRİPTİF)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81136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yok, 3. Kişi-yer-zaman tanımlaması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var. </a:t>
            </a:r>
          </a:p>
          <a:p>
            <a:pPr algn="ctr" eaLnBrk="0" hangingPunct="0"/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800 İşçi (kişi-kim?), İşletmenin A, B ve diğer bölümleri (yer-nerede?), Son iki yılda (zaman-ne zaman?) 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14727" y="3875109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827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Bir tekstil fabrikasında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çalışan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400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işçi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den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42 tanesi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son 5 yıl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içinde kaza geçirmiştir. Bu kazaların </a:t>
            </a:r>
            <a:r>
              <a:rPr lang="tr-TR" sz="2000" b="1" i="1" dirty="0">
                <a:latin typeface="Calibri" pitchFamily="34" charset="0"/>
              </a:rPr>
              <a:t>18 tanesi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tarak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bölümünde, </a:t>
            </a:r>
            <a:r>
              <a:rPr lang="tr-TR" sz="2000" b="1" i="1" dirty="0">
                <a:latin typeface="Calibri" pitchFamily="34" charset="0"/>
              </a:rPr>
              <a:t>11 tanesi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dokuma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bölümünde, </a:t>
            </a:r>
            <a:r>
              <a:rPr lang="tr-TR" sz="2000" b="1" i="1" dirty="0">
                <a:latin typeface="Calibri" pitchFamily="34" charset="0"/>
              </a:rPr>
              <a:t>8 tanesi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bakım-onarım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işçileri arasında meydana gelmiştir. </a:t>
            </a:r>
            <a:r>
              <a:rPr lang="tr-TR" sz="2000" b="1" i="1" dirty="0">
                <a:latin typeface="Calibri" pitchFamily="34" charset="0"/>
              </a:rPr>
              <a:t>5 kazada fabrikanın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değişik bölümlerinde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çalışan işçilerde olmuştur. </a:t>
            </a:r>
          </a:p>
          <a:p>
            <a:pPr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çalışma aşağıdaki epidemiyolojik araştırma türlerinden hangisine uymaktadır?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Tanımlayıcı araştırma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araştırması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Vaka-Kontrol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araştırması</a:t>
            </a: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TANIMLAYICI ARAŞTIRMALAR (DESKRİPTİF)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81136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yok, 3. Kişi-yer-zaman tanımlaması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var. </a:t>
            </a:r>
          </a:p>
          <a:p>
            <a:pPr algn="ctr" eaLnBrk="0" hangingPunct="0"/>
            <a:r>
              <a:rPr lang="tr-TR" sz="1600" i="1" dirty="0">
                <a:latin typeface="Cambria" pitchFamily="18" charset="0"/>
                <a:sym typeface="Symbol" pitchFamily="18" charset="2"/>
              </a:rPr>
              <a:t>400 İşçi (kişi-kim?), İşletmenin tarak, dokuma, bakım-onarım, diğer (yer-nerede?), Son 5 yıl içinde (zaman-ne zaman?)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14727" y="3875109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39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124200" y="2955039"/>
            <a:ext cx="5944580" cy="15598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Analitik Araştırmalar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DOKTOR\1-DRUZ\1-EĞİTİM KURUMU\1. İstanbuluzman\2-RESİMLER\Siyah\cr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" y="2232905"/>
            <a:ext cx="3572369" cy="33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058265" y="240258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886324" y="2456048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r>
              <a:rPr lang="tr-TR" sz="2400" b="1" dirty="0" smtClean="0">
                <a:latin typeface="Cambria" pitchFamily="18" charset="0"/>
              </a:rPr>
              <a:t>.2</a:t>
            </a:r>
            <a:endParaRPr lang="tr-TR" sz="2400" b="1" dirty="0">
              <a:latin typeface="Cambria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41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908889"/>
              </p:ext>
            </p:extLst>
          </p:nvPr>
        </p:nvGraphicFramePr>
        <p:xfrm>
          <a:off x="90424" y="1001712"/>
          <a:ext cx="8911071" cy="512286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62178"/>
                <a:gridCol w="5248893"/>
              </a:tblGrid>
              <a:tr h="550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1-) GÖZLEMSEL ARAŞTIRMALAR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B-) ANALİTİK ARAŞTIRMALAR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(Nedensellik Araştırmaları - </a:t>
                      </a:r>
                      <a:r>
                        <a:rPr kumimoji="0" lang="tr-TR" sz="16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Etyoloji</a:t>
                      </a:r>
                      <a:r>
                        <a:rPr kumimoji="0" lang="tr-T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Araştırmaları)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Hipotez test edilir. Neden-sonuç ilişkisini analiz eder.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Hastalar ve kontrol grupları vardır. Hastalıkların risk faktörlerini araştırır. Maliyet yüksektir.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1. </a:t>
                      </a:r>
                      <a:r>
                        <a:rPr kumimoji="0" lang="tr-TR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Kesitsel</a:t>
                      </a: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Araştırmalar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kumimoji="0" lang="tr-TR" sz="18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Prevalans</a:t>
                      </a:r>
                      <a:r>
                        <a:rPr kumimoji="0" lang="tr-TR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-Durum Saptama)</a:t>
                      </a:r>
                    </a:p>
                  </a:txBody>
                  <a:tcPr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Kontrol grubu yok. Fotoğraf çeker gibi neden sonuç ilişkisini inceler. Anket-Form-FM-Laboratuvar-Rutin Sağlık Kayıtlarını kullanır. Salgınların incelenmesi için idealdir.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Prevalans hızı hesaplanır. 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Tahmini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Rolatif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Risk (OR-TRR) ile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Rolatif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Risk (RR) hesaplanamaz. </a:t>
                      </a:r>
                    </a:p>
                  </a:txBody>
                  <a:tcPr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9065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2. Vaka </a:t>
                      </a:r>
                      <a:r>
                        <a:rPr lang="tr-T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Kontrol 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/>
                      </a:r>
                      <a:b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</a:b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(Retrospektif-Geriye </a:t>
                      </a:r>
                      <a:r>
                        <a:rPr lang="tr-T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Dönük Araştırmalar)</a:t>
                      </a:r>
                      <a:endParaRPr lang="tr-TR" sz="1600" b="0" i="1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Sonuçtan hareket  ederek nedeni bulur. Kontrol grubu vardır.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 hesaplanır.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 ve sağlamlar aynı anda izlenir (</a:t>
                      </a:r>
                      <a:r>
                        <a:rPr kumimoji="0" lang="tr-T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Bias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-Hata payı yüksek), Sonuçlar kısa sürede alınır, 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Sıklığı az,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latent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süresi uzun hastalıklar için uygundur.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Birden fazla </a:t>
                      </a:r>
                      <a:r>
                        <a:rPr kumimoji="0" lang="tr-T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maruziyet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etkisi değerlendirilebilir. İnsidans Hızı,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Geriye Dönük Veriler-Kayıtlar kullanılır,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ancak bunlar yetersizdir.</a:t>
                      </a:r>
                    </a:p>
                  </a:txBody>
                  <a:tcPr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3. Kohort 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(Prospektif ve Retrospektif </a:t>
                      </a:r>
                      <a:r>
                        <a:rPr lang="tr-T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)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/>
                      </a:r>
                      <a:b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</a:b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tr-T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Longitudina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, İnsidans, </a:t>
                      </a:r>
                      <a:r>
                        <a:rPr lang="tr-T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Follow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tr-T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up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, </a:t>
                      </a:r>
                      <a:r>
                        <a:rPr lang="tr-T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Forward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tr-T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looking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) </a:t>
                      </a:r>
                    </a:p>
                  </a:txBody>
                  <a:tcPr marL="857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Etiyolojik faktörden sonuca gider. Kontrol grubu var. RR hesaplanır. En güvenilir yöntemdir.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Herhangi bir etkenle karşılaşan ve karşılaşmayanların belirli bir süre içinde belirli bir hastalığa yakalanma olasılığı saptanır.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pSp>
        <p:nvGrpSpPr>
          <p:cNvPr id="5" name="Grup 4"/>
          <p:cNvGrpSpPr/>
          <p:nvPr/>
        </p:nvGrpSpPr>
        <p:grpSpPr>
          <a:xfrm>
            <a:off x="91611" y="6173621"/>
            <a:ext cx="6162416" cy="663371"/>
            <a:chOff x="2644311" y="5451679"/>
            <a:chExt cx="6162416" cy="663371"/>
          </a:xfrm>
        </p:grpSpPr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9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1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>
                  <a:latin typeface="Cambria" pitchFamily="18" charset="0"/>
                </a:rPr>
                <a:t>E</a:t>
              </a:r>
              <a:r>
                <a:rPr lang="tr-TR" sz="1200" dirty="0" smtClean="0">
                  <a:latin typeface="Cambria" pitchFamily="18" charset="0"/>
                </a:rPr>
                <a:t>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7197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152775" y="2955039"/>
            <a:ext cx="5944580" cy="15598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Kesitsel Araştırmalar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2038" y="240258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743449" y="2456048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r>
              <a:rPr lang="tr-TR" sz="2400" b="1" dirty="0" smtClean="0">
                <a:latin typeface="Cambria" pitchFamily="18" charset="0"/>
              </a:rPr>
              <a:t>.2.1</a:t>
            </a:r>
            <a:endParaRPr lang="tr-TR" sz="2400" b="1" dirty="0">
              <a:latin typeface="Cambria" pitchFamily="18" charset="0"/>
            </a:endParaRPr>
          </a:p>
        </p:txBody>
      </p:sp>
      <p:pic>
        <p:nvPicPr>
          <p:cNvPr id="7170" name="Picture 2" descr="D:\DOKTOR\2-DRUZ\1. EĞİTİM KURUMU\1. İstanbuluzman\2-RESİMLER\Siyah\Extension-Manager_cs3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2543174"/>
            <a:ext cx="28098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33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YÖNTEMİN ANA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Müdahale yok</a:t>
            </a: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Kontrol grubu yok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Kişi, yer, zaman tanımlaması yok</a:t>
            </a: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949325" lvl="1" indent="-457200">
              <a:buClr>
                <a:srgbClr val="292929"/>
              </a:buClr>
              <a:buFont typeface="Wingdings" pitchFamily="2" charset="2"/>
              <a:buChar char="q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Veri kaynağı olarak; </a:t>
            </a:r>
          </a:p>
          <a:p>
            <a:pPr marL="1406525" lvl="2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Kayıtlar, </a:t>
            </a:r>
          </a:p>
          <a:p>
            <a:pPr marL="1406525" lvl="2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Anketler, 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406525" lvl="2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FM bulguları, </a:t>
            </a:r>
          </a:p>
          <a:p>
            <a:pPr marL="1406525" lvl="2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Test ve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görüntüleme yöntemleri,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406525" lvl="2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Laboratuvar sonuçları vb.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……………kullanılır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  <a:p>
            <a:pPr marL="949325" lvl="1" indent="-457200">
              <a:buClr>
                <a:srgbClr val="292929"/>
              </a:buClr>
              <a:buFont typeface="+mj-lt"/>
              <a:buAutoNum type="arabicPeriod"/>
            </a:pP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34925" algn="ctr">
              <a:buClr>
                <a:srgbClr val="292929"/>
              </a:buClr>
            </a:pP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3824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3825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3825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25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3825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KESİTSEL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 (SURVEY)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94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İplik fabrikasında çalışan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300 işçide </a:t>
            </a:r>
            <a:r>
              <a:rPr lang="tr-TR" sz="2000" b="1" i="1" dirty="0" err="1">
                <a:solidFill>
                  <a:srgbClr val="6B9B1A"/>
                </a:solidFill>
                <a:latin typeface="Calibri" pitchFamily="34" charset="0"/>
              </a:rPr>
              <a:t>odyometrik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 muayene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 yapılıyor ve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25 işçide 40 desibel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 düzeyinde,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30 işçide 30 desibel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 düzeyinde </a:t>
            </a:r>
            <a:r>
              <a:rPr lang="tr-TR" sz="2000" b="1" i="1" dirty="0">
                <a:latin typeface="Calibri" pitchFamily="34" charset="0"/>
              </a:rPr>
              <a:t>işitme kaybı olduğu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belirleniyor. Bu işçilerin hepsinin </a:t>
            </a:r>
            <a:r>
              <a:rPr lang="tr-TR" sz="2000" b="1" i="1" dirty="0">
                <a:latin typeface="Calibri" pitchFamily="34" charset="0"/>
              </a:rPr>
              <a:t>gürültü düzeyinin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92 desibel dolayında olduğu bölümde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çalışmakta olduğu saptanıyor. </a:t>
            </a:r>
          </a:p>
          <a:p>
            <a:pPr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Bu çalışma aşağıdaki epidemiyolojik araştırma türlerinden hangisine uymaktadır?</a:t>
            </a:r>
          </a:p>
          <a:p>
            <a:pPr>
              <a:buClr>
                <a:srgbClr val="292929"/>
              </a:buClr>
            </a:pPr>
            <a:endParaRPr lang="tr-TR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</a:rPr>
              <a:t>Kesitsel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 araştırma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Deneysel araştırma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Vaka-Kontrol araştırması</a:t>
            </a: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KESİTSEL ARAŞTIRMALAR (SURVEY)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56514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yok, 3. Kişi-yer-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zaman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tanımlaması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yok.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</a:t>
            </a:r>
          </a:p>
          <a:p>
            <a:pPr algn="ctr" eaLnBrk="0" hangingPunct="0"/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Kayıtlar, Anket, FM bulguları, </a:t>
            </a:r>
            <a:r>
              <a:rPr lang="tr-TR" sz="16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Test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ve görüntüleme, Laboratuvar sonuçları vb.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kullanılır.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14727" y="3875109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46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Bir </a:t>
            </a:r>
            <a:r>
              <a:rPr lang="tr-TR" sz="2000" b="1" i="1" dirty="0">
                <a:latin typeface="Calibri" pitchFamily="34" charset="0"/>
              </a:rPr>
              <a:t>akümülatör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imalathanesinde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çalışmakta olan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120 işçiden </a:t>
            </a:r>
            <a:r>
              <a:rPr lang="tr-TR" sz="2000" b="1" i="1" dirty="0">
                <a:latin typeface="Calibri" pitchFamily="34" charset="0"/>
              </a:rPr>
              <a:t>alınan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 kan örneklerinde </a:t>
            </a:r>
            <a:r>
              <a:rPr lang="tr-TR" sz="2000" b="1" i="1" dirty="0">
                <a:latin typeface="Calibri" pitchFamily="34" charset="0"/>
              </a:rPr>
              <a:t>kurşun düzeyi ölçülüyor.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Sonuçlar şu şekilde bulunuyor: </a:t>
            </a:r>
            <a:r>
              <a:rPr lang="tr-TR" sz="2000" b="1" i="1" dirty="0">
                <a:latin typeface="Calibri" pitchFamily="34" charset="0"/>
              </a:rPr>
              <a:t>İşçilerin 9 tanesinde 25 mikrogram üzerinde, 30 işçide 10-24 mikrogram arasında kan kurşun düzeyi saptanıyor.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Diğer işçilerin kan kurşun düzeyleri ise 10 mikrogramın altında bulunuyor. </a:t>
            </a:r>
          </a:p>
          <a:p>
            <a:pPr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Bu çalışma aşağıdaki araştırma türlerinden hangisine uymaktadır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</a:p>
          <a:p>
            <a:pPr>
              <a:buClr>
                <a:srgbClr val="292929"/>
              </a:buClr>
            </a:pPr>
            <a:endParaRPr lang="tr-TR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</a:rPr>
              <a:t>Kesitsel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 araştırma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çalışması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Vaka-Kontrol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çalışması</a:t>
            </a: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KESİTSEL ARAŞTIRMALAR (SURVEY)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56514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yok, 3. Kişi-yer-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zaman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tanımlaması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yok.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</a:t>
            </a:r>
          </a:p>
          <a:p>
            <a:pPr algn="ctr" eaLnBrk="0" hangingPunct="0"/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Kayıtlar, Anket, FM bulguları, Test ve görüntüleme, </a:t>
            </a:r>
            <a:r>
              <a:rPr lang="tr-TR" sz="16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Laboratuvar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sonuçları vb.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kullanılır.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14727" y="3875109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83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57449" y="2621664"/>
            <a:ext cx="6686551" cy="22075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Vaka-Kontrol </a:t>
            </a:r>
            <a:r>
              <a:rPr lang="tr-TR" sz="4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(Case-Control) </a:t>
            </a:r>
          </a:p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Araştırmaları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7" name="Picture 3" descr="D:\DOKTOR\1-DRUZ\1-EĞİTİM KURUMU\1. İstanbuluzman\2-RESİMLER\Siyah\Network%20Connecti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95" y="2621664"/>
            <a:ext cx="3250407" cy="325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224463" y="205968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095874" y="2113148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r>
              <a:rPr lang="tr-TR" sz="2400" b="1" dirty="0" smtClean="0">
                <a:latin typeface="Cambria" pitchFamily="18" charset="0"/>
              </a:rPr>
              <a:t>.2.2</a:t>
            </a:r>
            <a:endParaRPr lang="tr-TR" sz="2400" b="1" dirty="0">
              <a:latin typeface="Cambria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43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39606" y="1790582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ARAŞTIRMALARI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39606" y="2859967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9606" y="4391233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  <a:endParaRPr lang="tr-TR" altLang="zh-CN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39606" y="5453184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632222" y="2190750"/>
            <a:ext cx="2286000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VAKALAR</a:t>
            </a:r>
          </a:p>
          <a:p>
            <a:pPr algn="ctr"/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(Faktör Pozitif)</a:t>
            </a: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7350615" y="2629519"/>
            <a:ext cx="876300" cy="51116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>
            <a:off x="2755389" y="5396034"/>
            <a:ext cx="848258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641747" y="4838968"/>
            <a:ext cx="2286000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KONTROLLER</a:t>
            </a:r>
          </a:p>
          <a:p>
            <a:pPr algn="ctr"/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(Faktör Negatif)</a:t>
            </a: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V="1">
            <a:off x="2754181" y="4610537"/>
            <a:ext cx="848258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>
            <a:off x="2754181" y="2797837"/>
            <a:ext cx="848258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V="1">
            <a:off x="2752973" y="2012340"/>
            <a:ext cx="848258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gray">
          <a:xfrm flipV="1">
            <a:off x="5956322" y="2518284"/>
            <a:ext cx="848258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gray">
          <a:xfrm>
            <a:off x="5956322" y="4945846"/>
            <a:ext cx="848258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7342540" y="1679582"/>
            <a:ext cx="876300" cy="51116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7800664" y="1481798"/>
            <a:ext cx="133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 flipH="1">
            <a:off x="179234" y="1481557"/>
            <a:ext cx="33083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5582076" y="1481557"/>
            <a:ext cx="2160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324225" y="1276350"/>
            <a:ext cx="247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6856981" y="2064422"/>
            <a:ext cx="191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</a:t>
            </a: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Başlangıcı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6814893" y="3209533"/>
            <a:ext cx="2254757" cy="261900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</a:t>
            </a:r>
            <a:endParaRPr lang="zh-CN" altLang="zh-CN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7800664" y="1088075"/>
            <a:ext cx="12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Zaman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22584" y="1961833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a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22583" y="3043503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kern="0" dirty="0"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  <a:endParaRPr kumimoji="0" lang="tr-TR" sz="2800" b="1" i="0" u="none" strike="noStrike" kern="0" cap="none" spc="0" normalizeH="0" baseline="0" noProof="0" dirty="0" smtClean="0">
              <a:ln>
                <a:noFill/>
              </a:ln>
              <a:solidFill>
                <a:srgbClr val="0049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6236" y="4567449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c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22584" y="5629400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d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92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Hastalık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Nedenlerinin Epidemiyolojik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İncelenmesi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1853’te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Dr. John </a:t>
            </a:r>
            <a:r>
              <a:rPr lang="tr-TR" sz="2000" b="1" i="1" dirty="0" err="1">
                <a:latin typeface="Calibri" pitchFamily="34" charset="0"/>
                <a:cs typeface="Calibri" pitchFamily="34" charset="0"/>
              </a:rPr>
              <a:t>Snow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Londra’daki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kolera salgınını araştırırken yaptığı değerlendirmeler epidemiyolojinin tarihçesinde çok önemli gelişmeler olarak yer alır.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</a:t>
            </a: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lk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kez epidemiyolojik harita kavramı gündeme gelmiştir. </a:t>
            </a: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0243" y="2029086"/>
            <a:ext cx="540000" cy="54000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Calibri" pitchFamily="34" charset="0"/>
              </a:rPr>
              <a:t>2</a:t>
            </a:r>
            <a:endParaRPr lang="tr-TR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30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KULLANDIĞI ÖLÇÜTLER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800" b="1" i="1" dirty="0" smtClean="0"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Tahmini Rölatif Risk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tr-TR" sz="2000" b="1" i="1" dirty="0" err="1" smtClean="0">
                <a:latin typeface="Calibri" pitchFamily="34" charset="0"/>
                <a:cs typeface="Calibri" pitchFamily="34" charset="0"/>
              </a:rPr>
              <a:t>Odds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latin typeface="Calibri" pitchFamily="34" charset="0"/>
                <a:cs typeface="Calibri" pitchFamily="34" charset="0"/>
              </a:rPr>
              <a:t>Ratio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= OR - TRR)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Olasılıklar Oranı (OO) </a:t>
            </a: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800" b="1" i="1" dirty="0" smtClean="0"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8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ARAŞTIRMALARI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55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ODDS RATIO–OR (TAHMİNİ RÖLATİF RİSK–TRR)</a:t>
            </a:r>
          </a:p>
        </p:txBody>
      </p:sp>
      <p:graphicFrame>
        <p:nvGraphicFramePr>
          <p:cNvPr id="7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281058"/>
              </p:ext>
            </p:extLst>
          </p:nvPr>
        </p:nvGraphicFramePr>
        <p:xfrm>
          <a:off x="300660" y="1229783"/>
          <a:ext cx="8503043" cy="36880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14015"/>
                <a:gridCol w="2612453"/>
                <a:gridCol w="3076575"/>
              </a:tblGrid>
              <a:tr h="688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FAKTÖR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OLGU–VAKA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KONTROL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Olmayanlar)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88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Pozitifler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88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Negatif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İçmeyen)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3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Etkenle Karşılaşma </a:t>
                      </a: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(Maruziyet) 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 / (a +b)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3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Etkenle Karşılaşmama </a:t>
                      </a: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(Maruziyet) 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 / (c + d)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Yuvarlatılmış Dikdörtgen 18"/>
          <p:cNvSpPr/>
          <p:nvPr/>
        </p:nvSpPr>
        <p:spPr>
          <a:xfrm>
            <a:off x="4002675" y="2143125"/>
            <a:ext cx="847725" cy="48016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6909185" y="2952750"/>
            <a:ext cx="847725" cy="48016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6888749" y="2143125"/>
            <a:ext cx="847725" cy="480167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4002674" y="2952750"/>
            <a:ext cx="847725" cy="480167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246132" y="4973029"/>
            <a:ext cx="6596800" cy="772521"/>
            <a:chOff x="291950" y="5383712"/>
            <a:chExt cx="6596800" cy="901150"/>
          </a:xfrm>
        </p:grpSpPr>
        <p:grpSp>
          <p:nvGrpSpPr>
            <p:cNvPr id="11" name="Grup 10"/>
            <p:cNvGrpSpPr/>
            <p:nvPr/>
          </p:nvGrpSpPr>
          <p:grpSpPr>
            <a:xfrm>
              <a:off x="291950" y="5383712"/>
              <a:ext cx="6596800" cy="901150"/>
              <a:chOff x="291950" y="5383712"/>
              <a:chExt cx="6596800" cy="901150"/>
            </a:xfrm>
          </p:grpSpPr>
          <p:sp>
            <p:nvSpPr>
              <p:cNvPr id="2" name="Metin kutusu 1"/>
              <p:cNvSpPr txBox="1"/>
              <p:nvPr/>
            </p:nvSpPr>
            <p:spPr>
              <a:xfrm>
                <a:off x="291950" y="5594228"/>
                <a:ext cx="47604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2000" b="1" i="1" dirty="0" smtClean="0">
                    <a:solidFill>
                      <a:prstClr val="black"/>
                    </a:solidFill>
                    <a:latin typeface="Cambria" pitchFamily="18" charset="0"/>
                  </a:rPr>
                  <a:t>Tahmini Rölatif Risk / </a:t>
                </a:r>
                <a:r>
                  <a:rPr lang="tr-TR" sz="2000" b="1" i="1" dirty="0" err="1" smtClean="0">
                    <a:solidFill>
                      <a:prstClr val="black"/>
                    </a:solidFill>
                    <a:latin typeface="Cambria" pitchFamily="18" charset="0"/>
                  </a:rPr>
                  <a:t>Odds</a:t>
                </a:r>
                <a:r>
                  <a:rPr lang="tr-TR" sz="2000" b="1" i="1" dirty="0" smtClean="0">
                    <a:solidFill>
                      <a:prstClr val="black"/>
                    </a:solidFill>
                    <a:latin typeface="Cambria" pitchFamily="18" charset="0"/>
                  </a:rPr>
                  <a:t> </a:t>
                </a:r>
                <a:r>
                  <a:rPr lang="tr-TR" sz="2000" b="1" i="1" dirty="0" err="1" smtClean="0">
                    <a:solidFill>
                      <a:prstClr val="black"/>
                    </a:solidFill>
                    <a:latin typeface="Cambria" pitchFamily="18" charset="0"/>
                  </a:rPr>
                  <a:t>Ratio</a:t>
                </a:r>
                <a:r>
                  <a:rPr lang="tr-TR" sz="2000" b="1" i="1" dirty="0" smtClean="0">
                    <a:solidFill>
                      <a:prstClr val="black"/>
                    </a:solidFill>
                    <a:latin typeface="Cambria" pitchFamily="18" charset="0"/>
                  </a:rPr>
                  <a:t> (OR) =</a:t>
                </a:r>
                <a:endParaRPr lang="tr-TR" sz="2000" b="1" i="1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  <p:sp>
            <p:nvSpPr>
              <p:cNvPr id="9" name="Metin kutusu 8"/>
              <p:cNvSpPr txBox="1"/>
              <p:nvPr/>
            </p:nvSpPr>
            <p:spPr>
              <a:xfrm>
                <a:off x="4967917" y="5434856"/>
                <a:ext cx="11092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000" b="1" i="1" dirty="0" smtClean="0">
                    <a:solidFill>
                      <a:srgbClr val="C00000"/>
                    </a:solidFill>
                    <a:latin typeface="Cambria" pitchFamily="18" charset="0"/>
                    <a:cs typeface="Calibri" pitchFamily="34" charset="0"/>
                  </a:rPr>
                  <a:t>(a x d)</a:t>
                </a:r>
                <a:endParaRPr lang="tr-TR" sz="2000" b="1" i="1" dirty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endParaRPr>
              </a:p>
            </p:txBody>
          </p:sp>
          <p:sp>
            <p:nvSpPr>
              <p:cNvPr id="10" name="Metin kutusu 9"/>
              <p:cNvSpPr txBox="1"/>
              <p:nvPr/>
            </p:nvSpPr>
            <p:spPr>
              <a:xfrm>
                <a:off x="4962102" y="5756123"/>
                <a:ext cx="1094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000" b="1" i="1" dirty="0" smtClean="0">
                    <a:solidFill>
                      <a:srgbClr val="6B9B1A"/>
                    </a:solidFill>
                    <a:latin typeface="Cambria" pitchFamily="18" charset="0"/>
                    <a:cs typeface="Calibri" pitchFamily="34" charset="0"/>
                  </a:rPr>
                  <a:t>(b x c)</a:t>
                </a:r>
                <a:endParaRPr lang="tr-TR" sz="2000" b="1" i="1" dirty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endParaRPr>
              </a:p>
            </p:txBody>
          </p:sp>
          <p:cxnSp>
            <p:nvCxnSpPr>
              <p:cNvPr id="4" name="Düz Bağlayıcı 3"/>
              <p:cNvCxnSpPr/>
              <p:nvPr/>
            </p:nvCxnSpPr>
            <p:spPr>
              <a:xfrm>
                <a:off x="5038264" y="5841901"/>
                <a:ext cx="9516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" name="Dikdörtgen 5"/>
              <p:cNvSpPr/>
              <p:nvPr/>
            </p:nvSpPr>
            <p:spPr>
              <a:xfrm>
                <a:off x="353644" y="5383712"/>
                <a:ext cx="6535106" cy="90115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000" i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Metin kutusu 15"/>
            <p:cNvSpPr txBox="1"/>
            <p:nvPr/>
          </p:nvSpPr>
          <p:spPr>
            <a:xfrm>
              <a:off x="5936356" y="5570655"/>
              <a:ext cx="540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X</a:t>
              </a:r>
              <a:r>
                <a:rPr lang="tr-TR" sz="2000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 </a:t>
              </a:r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k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46132" y="5829852"/>
            <a:ext cx="8707368" cy="772521"/>
            <a:chOff x="291950" y="5383712"/>
            <a:chExt cx="6596800" cy="901150"/>
          </a:xfrm>
        </p:grpSpPr>
        <p:grpSp>
          <p:nvGrpSpPr>
            <p:cNvPr id="21" name="Grup 20"/>
            <p:cNvGrpSpPr/>
            <p:nvPr/>
          </p:nvGrpSpPr>
          <p:grpSpPr>
            <a:xfrm>
              <a:off x="291950" y="5383712"/>
              <a:ext cx="6596800" cy="901150"/>
              <a:chOff x="291950" y="5383712"/>
              <a:chExt cx="6596800" cy="901150"/>
            </a:xfrm>
          </p:grpSpPr>
          <p:sp>
            <p:nvSpPr>
              <p:cNvPr id="25" name="Metin kutusu 24"/>
              <p:cNvSpPr txBox="1"/>
              <p:nvPr/>
            </p:nvSpPr>
            <p:spPr>
              <a:xfrm>
                <a:off x="291950" y="5594230"/>
                <a:ext cx="2202105" cy="46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2000" b="1" i="1" dirty="0" smtClean="0">
                    <a:solidFill>
                      <a:prstClr val="black"/>
                    </a:solidFill>
                    <a:latin typeface="Cambria" pitchFamily="18" charset="0"/>
                  </a:rPr>
                  <a:t>Olasılıklar </a:t>
                </a:r>
                <a:r>
                  <a:rPr lang="tr-TR" sz="2000" b="1" i="1" dirty="0">
                    <a:solidFill>
                      <a:prstClr val="black"/>
                    </a:solidFill>
                    <a:latin typeface="Cambria" pitchFamily="18" charset="0"/>
                  </a:rPr>
                  <a:t>Oranı (</a:t>
                </a:r>
                <a:r>
                  <a:rPr lang="tr-TR" sz="2000" b="1" i="1" dirty="0" smtClean="0">
                    <a:solidFill>
                      <a:prstClr val="black"/>
                    </a:solidFill>
                    <a:latin typeface="Cambria" pitchFamily="18" charset="0"/>
                  </a:rPr>
                  <a:t>OO) </a:t>
                </a:r>
                <a:endParaRPr lang="tr-TR" sz="2000" b="1" i="1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  <p:sp>
            <p:nvSpPr>
              <p:cNvPr id="26" name="Metin kutusu 25"/>
              <p:cNvSpPr txBox="1"/>
              <p:nvPr/>
            </p:nvSpPr>
            <p:spPr>
              <a:xfrm>
                <a:off x="4659346" y="5600921"/>
                <a:ext cx="850026" cy="46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000" b="1" i="1" dirty="0" smtClean="0">
                    <a:solidFill>
                      <a:srgbClr val="C00000"/>
                    </a:solidFill>
                    <a:latin typeface="Cambria" pitchFamily="18" charset="0"/>
                    <a:cs typeface="Calibri" pitchFamily="34" charset="0"/>
                  </a:rPr>
                  <a:t>(a/</a:t>
                </a:r>
                <a:r>
                  <a:rPr lang="tr-TR" sz="2000" b="1" i="1" dirty="0" err="1" smtClean="0">
                    <a:solidFill>
                      <a:srgbClr val="C00000"/>
                    </a:solidFill>
                    <a:latin typeface="Cambria" pitchFamily="18" charset="0"/>
                    <a:cs typeface="Calibri" pitchFamily="34" charset="0"/>
                  </a:rPr>
                  <a:t>a+b</a:t>
                </a:r>
                <a:r>
                  <a:rPr lang="tr-TR" sz="2000" b="1" i="1" dirty="0" smtClean="0">
                    <a:solidFill>
                      <a:srgbClr val="C00000"/>
                    </a:solidFill>
                    <a:latin typeface="Cambria" pitchFamily="18" charset="0"/>
                    <a:cs typeface="Calibri" pitchFamily="34" charset="0"/>
                  </a:rPr>
                  <a:t>)</a:t>
                </a:r>
                <a:endParaRPr lang="tr-TR" sz="2000" b="1" i="1" dirty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endParaRPr>
              </a:p>
            </p:txBody>
          </p:sp>
          <p:sp>
            <p:nvSpPr>
              <p:cNvPr id="27" name="Metin kutusu 26"/>
              <p:cNvSpPr txBox="1"/>
              <p:nvPr/>
            </p:nvSpPr>
            <p:spPr>
              <a:xfrm>
                <a:off x="5553731" y="5567179"/>
                <a:ext cx="848113" cy="46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000" b="1" i="1" dirty="0" smtClean="0">
                    <a:solidFill>
                      <a:srgbClr val="6B9B1A"/>
                    </a:solidFill>
                    <a:latin typeface="Cambria" pitchFamily="18" charset="0"/>
                    <a:cs typeface="Calibri" pitchFamily="34" charset="0"/>
                  </a:rPr>
                  <a:t>(c/</a:t>
                </a:r>
                <a:r>
                  <a:rPr lang="tr-TR" sz="2000" b="1" i="1" dirty="0" err="1" smtClean="0">
                    <a:solidFill>
                      <a:srgbClr val="6B9B1A"/>
                    </a:solidFill>
                    <a:latin typeface="Cambria" pitchFamily="18" charset="0"/>
                    <a:cs typeface="Calibri" pitchFamily="34" charset="0"/>
                  </a:rPr>
                  <a:t>c+d</a:t>
                </a:r>
                <a:r>
                  <a:rPr lang="tr-TR" sz="2000" b="1" i="1" dirty="0" smtClean="0">
                    <a:solidFill>
                      <a:srgbClr val="6B9B1A"/>
                    </a:solidFill>
                    <a:latin typeface="Cambria" pitchFamily="18" charset="0"/>
                    <a:cs typeface="Calibri" pitchFamily="34" charset="0"/>
                  </a:rPr>
                  <a:t>)</a:t>
                </a:r>
                <a:endParaRPr lang="tr-TR" sz="2000" b="1" i="1" dirty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endParaRPr>
              </a:p>
            </p:txBody>
          </p:sp>
          <p:sp>
            <p:nvSpPr>
              <p:cNvPr id="29" name="Dikdörtgen 28"/>
              <p:cNvSpPr/>
              <p:nvPr/>
            </p:nvSpPr>
            <p:spPr>
              <a:xfrm>
                <a:off x="353644" y="5383712"/>
                <a:ext cx="6535106" cy="90115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000" i="1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Metin kutusu 30"/>
              <p:cNvSpPr txBox="1"/>
              <p:nvPr/>
            </p:nvSpPr>
            <p:spPr>
              <a:xfrm>
                <a:off x="2446251" y="5600921"/>
                <a:ext cx="2326727" cy="46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000" b="1" i="1" dirty="0" smtClean="0">
                    <a:solidFill>
                      <a:prstClr val="black"/>
                    </a:solidFill>
                    <a:latin typeface="Cambria" pitchFamily="18" charset="0"/>
                    <a:cs typeface="Calibri" pitchFamily="34" charset="0"/>
                  </a:rPr>
                  <a:t>=</a:t>
                </a:r>
                <a:r>
                  <a:rPr lang="tr-TR" sz="2000" b="1" i="1" dirty="0" smtClean="0">
                    <a:solidFill>
                      <a:srgbClr val="C00000"/>
                    </a:solidFill>
                    <a:latin typeface="Cambria" pitchFamily="18" charset="0"/>
                    <a:cs typeface="Calibri" pitchFamily="34" charset="0"/>
                  </a:rPr>
                  <a:t> Etkenle (+) </a:t>
                </a:r>
                <a:r>
                  <a:rPr lang="tr-TR" sz="2000" b="1" i="1" dirty="0" smtClean="0">
                    <a:solidFill>
                      <a:prstClr val="black"/>
                    </a:solidFill>
                    <a:latin typeface="Cambria" pitchFamily="18" charset="0"/>
                    <a:cs typeface="Calibri" pitchFamily="34" charset="0"/>
                  </a:rPr>
                  <a:t>–</a:t>
                </a:r>
                <a:r>
                  <a:rPr lang="tr-TR" sz="2000" b="1" i="1" dirty="0" smtClean="0">
                    <a:solidFill>
                      <a:srgbClr val="C00000"/>
                    </a:solidFill>
                    <a:latin typeface="Cambria" pitchFamily="18" charset="0"/>
                    <a:cs typeface="Calibri" pitchFamily="34" charset="0"/>
                  </a:rPr>
                  <a:t> </a:t>
                </a:r>
                <a:r>
                  <a:rPr lang="tr-TR" sz="2000" b="1" i="1" dirty="0" smtClean="0">
                    <a:solidFill>
                      <a:srgbClr val="6B9B1A"/>
                    </a:solidFill>
                    <a:latin typeface="Cambria" pitchFamily="18" charset="0"/>
                    <a:cs typeface="Calibri" pitchFamily="34" charset="0"/>
                  </a:rPr>
                  <a:t>Etken (-) </a:t>
                </a:r>
                <a:r>
                  <a:rPr lang="tr-TR" sz="2000" b="1" i="1" dirty="0" smtClean="0">
                    <a:solidFill>
                      <a:prstClr val="black"/>
                    </a:solidFill>
                    <a:latin typeface="Cambria" pitchFamily="18" charset="0"/>
                    <a:cs typeface="Calibri" pitchFamily="34" charset="0"/>
                  </a:rPr>
                  <a:t>=</a:t>
                </a:r>
                <a:r>
                  <a:rPr lang="tr-TR" sz="2000" b="1" i="1" dirty="0" smtClean="0">
                    <a:solidFill>
                      <a:srgbClr val="6B9B1A"/>
                    </a:solidFill>
                    <a:latin typeface="Cambria" pitchFamily="18" charset="0"/>
                    <a:cs typeface="Calibri" pitchFamily="34" charset="0"/>
                  </a:rPr>
                  <a:t> </a:t>
                </a:r>
                <a:endParaRPr lang="tr-TR" sz="2000" b="1" i="1" dirty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endParaRPr>
              </a:p>
            </p:txBody>
          </p:sp>
        </p:grpSp>
        <p:sp>
          <p:nvSpPr>
            <p:cNvPr id="24" name="Metin kutusu 23"/>
            <p:cNvSpPr txBox="1"/>
            <p:nvPr/>
          </p:nvSpPr>
          <p:spPr>
            <a:xfrm>
              <a:off x="6250901" y="5600488"/>
              <a:ext cx="540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X</a:t>
              </a:r>
              <a:r>
                <a:rPr lang="tr-TR" sz="2000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 </a:t>
              </a:r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k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33" name="Metin kutusu 32"/>
          <p:cNvSpPr txBox="1"/>
          <p:nvPr/>
        </p:nvSpPr>
        <p:spPr>
          <a:xfrm>
            <a:off x="7017296" y="6016057"/>
            <a:ext cx="23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—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655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TAHMİNİ RÖLATİF RİSK (OR – TRR)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OR&lt;1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ise; 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«Etken,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nedeni değildir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R&gt;1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ise; 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«Etken ile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ilişki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(vardır) ve bulunan değer ölçüsünde de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nedenseldir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(Rölatif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= (184/1000) / (113/1000) =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1,63 ise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sigara içenlerde iş kazası,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içmeyenlere göre 1,63 defa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fazladır.)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ARAŞTIRMALARI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31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YÖNTEMİN ANA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endParaRPr lang="tr-TR" sz="24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Müdahale yok</a:t>
            </a: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Kontrol grubu var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Araştırmanın yönü geriye doğrudur</a:t>
            </a: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949325" lvl="1" indent="-457200">
              <a:buClr>
                <a:srgbClr val="292929"/>
              </a:buClr>
              <a:buFont typeface="Wingdings" pitchFamily="2" charset="2"/>
              <a:buChar char="q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Araştırmanın yönü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1406525" lvl="2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Sonuçtan nedene doğrudur</a:t>
            </a:r>
          </a:p>
          <a:p>
            <a:pPr marL="1406525" lvl="2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Maruziyetten etkene doğrudur</a:t>
            </a:r>
          </a:p>
          <a:p>
            <a:pPr marL="1406525" lvl="2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Hastalıktan etiyolojiye doğrudur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  <a:p>
            <a:pPr marL="949325" lvl="1" indent="-457200">
              <a:buClr>
                <a:srgbClr val="292929"/>
              </a:buClr>
              <a:buFont typeface="+mj-lt"/>
              <a:buAutoNum type="arabicPeriod"/>
            </a:pP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34925" algn="ctr">
              <a:buClr>
                <a:srgbClr val="292929"/>
              </a:buClr>
            </a:pP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3824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3825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3825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25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3825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ARAŞTIRMALARI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79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sz="2000" b="1" i="1" dirty="0">
                <a:latin typeface="Calibri" pitchFamily="34" charset="0"/>
              </a:rPr>
              <a:t>İş kazaları konusundaki bir çalışmada, son 2 yılda iş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kazası geçirmiş </a:t>
            </a:r>
            <a:r>
              <a:rPr lang="tr-TR" sz="2000" b="1" i="1" dirty="0">
                <a:latin typeface="Calibri" pitchFamily="34" charset="0"/>
              </a:rPr>
              <a:t>olan 50 işçi ile, aynı işletmede çalışan ve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kaza geçirmemiş </a:t>
            </a:r>
            <a:r>
              <a:rPr lang="tr-TR" sz="2000" b="1" i="1" dirty="0">
                <a:latin typeface="Calibri" pitchFamily="34" charset="0"/>
              </a:rPr>
              <a:t>olan 100 işçi çalışma kapsamına alınıyor. Sonuçta kaza geçirmiş olan işçiler arasında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eğitim düzeyi düşük olan ve çalışma süresi kısa </a:t>
            </a:r>
            <a:r>
              <a:rPr lang="tr-TR" sz="2000" b="1" i="1" dirty="0">
                <a:latin typeface="Calibri" pitchFamily="34" charset="0"/>
              </a:rPr>
              <a:t>olan işçilerin yüzde olarak daha çok olduğu saptanıyor. </a:t>
            </a:r>
            <a:endParaRPr lang="tr-TR" sz="2000" b="1" i="1" dirty="0" smtClean="0">
              <a:latin typeface="Calibri" pitchFamily="34" charset="0"/>
            </a:endParaRPr>
          </a:p>
          <a:p>
            <a:pPr>
              <a:buClr>
                <a:srgbClr val="292929"/>
              </a:buClr>
            </a:pPr>
            <a:r>
              <a:rPr lang="tr-TR" sz="2000" b="1" i="1" dirty="0" smtClean="0">
                <a:latin typeface="Calibri" pitchFamily="34" charset="0"/>
              </a:rPr>
              <a:t>Bu </a:t>
            </a:r>
            <a:r>
              <a:rPr lang="tr-TR" sz="2000" b="1" i="1" dirty="0">
                <a:latin typeface="Calibri" pitchFamily="34" charset="0"/>
              </a:rPr>
              <a:t>çalışma aşağıdaki epidemiyolojik araştırma türlerinden hangisine uymaktadır?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Vaka-Kontrol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araştırması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Tanımlayıcı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araştırma	</a:t>
            </a: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VAKA-KONTROL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81136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3. Araştırmanın yönü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geriye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doğrudur. </a:t>
            </a:r>
          </a:p>
          <a:p>
            <a:pPr algn="ctr" eaLnBrk="0" hangingPunct="0"/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Kaza geçirmiş ve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geçirmemiş (Vaka-Kontrol Grubu), Son iki yılda geçirilen kazaların nedeni eğitim düzeyinin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düşük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ve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çalışma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süresinin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kısa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olması (Sonuçtan Nedene – Geriye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D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oğru)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0252" y="3859626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08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sz="2000" b="1" i="1" dirty="0">
                <a:latin typeface="Calibri" pitchFamily="34" charset="0"/>
              </a:rPr>
              <a:t>Metal eşya imalatı yapılan bir işyerinde çalışmakta olan 300 işçiden 100 kişinin son 5 yıl içinde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iş kazası geçirmiş</a:t>
            </a:r>
            <a:r>
              <a:rPr lang="tr-TR" sz="2000" b="1" i="1" dirty="0">
                <a:latin typeface="Calibri" pitchFamily="34" charset="0"/>
              </a:rPr>
              <a:t> olduğu saptanıyor.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İş kazası geçirmiş </a:t>
            </a:r>
            <a:r>
              <a:rPr lang="tr-TR" sz="2000" b="1" i="1" dirty="0">
                <a:latin typeface="Calibri" pitchFamily="34" charset="0"/>
              </a:rPr>
              <a:t>olan işçiler ile iş kazası geçirmemiş olan işçilerin eğitim düzeyleri, çalışma süreleri, çalıştıkları bölümleri karşılaştırılıyor. </a:t>
            </a:r>
            <a:endParaRPr lang="tr-TR" sz="2000" b="1" i="1" dirty="0" smtClean="0">
              <a:latin typeface="Calibri" pitchFamily="34" charset="0"/>
            </a:endParaRPr>
          </a:p>
          <a:p>
            <a:pPr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çalışma aşağıdaki araştırma türlerinden hangisine uymaktadır?</a:t>
            </a:r>
          </a:p>
          <a:p>
            <a:pPr>
              <a:buClr>
                <a:srgbClr val="292929"/>
              </a:buClr>
            </a:pPr>
            <a:endParaRPr lang="tr-TR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Vaka-Kontrol araştırması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çalışması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</a:rPr>
              <a:t>Kesitsel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çalışma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VAKA-KONTROL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10575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3. Araştırmanın yönü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geriye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doğrudur. </a:t>
            </a:r>
          </a:p>
          <a:p>
            <a:pPr algn="ctr" eaLnBrk="0" hangingPunct="0"/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Kaza geçirmiş ve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geçirmemiş (Vaka-Kontrol Grubu), 5 yıl içinde geçirilen kazaların nedeni eğitim düzeyleri, çalışma süreleri ve çalıştıkları bölümler (Sonuçtan Nedene – Geriye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D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oğru)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8707" y="3859626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92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sz="2000" b="1" i="1" dirty="0">
                <a:latin typeface="Calibri" pitchFamily="34" charset="0"/>
              </a:rPr>
              <a:t>İşyeri sağlık birimi kayıtlarından ön kol derisinde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kaşıntı döküntüler </a:t>
            </a:r>
            <a:r>
              <a:rPr lang="tr-TR" sz="2000" b="1" i="1" dirty="0">
                <a:latin typeface="Calibri" pitchFamily="34" charset="0"/>
              </a:rPr>
              <a:t>nedeni ile birkaç kez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başvurmuş olan 40 kişi </a:t>
            </a:r>
            <a:r>
              <a:rPr lang="tr-TR" sz="2000" b="1" i="1" dirty="0">
                <a:latin typeface="Calibri" pitchFamily="34" charset="0"/>
              </a:rPr>
              <a:t>tespit ediliyor. Bu kişilerin çalıştıkları ortamda kullandıkları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kimyasal maddeler </a:t>
            </a:r>
            <a:r>
              <a:rPr lang="tr-TR" sz="2000" b="1" i="1" dirty="0">
                <a:latin typeface="Calibri" pitchFamily="34" charset="0"/>
              </a:rPr>
              <a:t>belirleniyor. Bu tür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yakınması olmayan 100 </a:t>
            </a:r>
            <a:r>
              <a:rPr lang="tr-TR" sz="2000" b="1" i="1" dirty="0">
                <a:latin typeface="Calibri" pitchFamily="34" charset="0"/>
              </a:rPr>
              <a:t>kişinin de kullandıkları maddeler öğreniliyor. </a:t>
            </a:r>
            <a:endParaRPr lang="tr-TR" sz="2000" b="1" i="1" dirty="0" smtClean="0">
              <a:latin typeface="Calibri" pitchFamily="34" charset="0"/>
            </a:endParaRPr>
          </a:p>
          <a:p>
            <a:pPr algn="ctr">
              <a:buClr>
                <a:srgbClr val="292929"/>
              </a:buClr>
            </a:pPr>
            <a:endParaRPr lang="tr-TR" sz="2000" b="1" i="1" dirty="0">
              <a:latin typeface="Calibri" pitchFamily="34" charset="0"/>
            </a:endParaRPr>
          </a:p>
          <a:p>
            <a:pPr>
              <a:buClr>
                <a:srgbClr val="292929"/>
              </a:buClr>
            </a:pPr>
            <a:r>
              <a:rPr lang="tr-TR" sz="2000" b="1" i="1" dirty="0" smtClean="0">
                <a:latin typeface="Calibri" pitchFamily="34" charset="0"/>
              </a:rPr>
              <a:t>Bu </a:t>
            </a:r>
            <a:r>
              <a:rPr lang="tr-TR" sz="2000" b="1" i="1" dirty="0">
                <a:latin typeface="Calibri" pitchFamily="34" charset="0"/>
              </a:rPr>
              <a:t>çalışma aşağıdaki epidemiyolojik araştırma türlerinden hangisine uymaktadır</a:t>
            </a:r>
            <a:r>
              <a:rPr lang="tr-TR" sz="2000" b="1" i="1" dirty="0" smtClean="0">
                <a:latin typeface="Calibri" pitchFamily="34" charset="0"/>
              </a:rPr>
              <a:t>?</a:t>
            </a:r>
            <a:endParaRPr lang="tr-TR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Vaka-Kontrol araştırması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çalışması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</a:rPr>
              <a:t>Kesitsel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çalışma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VAKA-KONTROL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81136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3. Araştırmanın yönü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geriye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doğrudur. </a:t>
            </a:r>
          </a:p>
          <a:p>
            <a:pPr algn="ctr" eaLnBrk="0" hangingPunct="0"/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Kaşıntılı döküntüleri olan 40 kişi, olmayan 100 kişi (Vaka-Kontrol Grubu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), kaşıntı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döküntülerin nedeni, kimyasal maddeler (Sonuçtan Nedene – Geriye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D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oğru)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8707" y="3859626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20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371849" y="2955039"/>
            <a:ext cx="5582631" cy="12359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Araştırmaları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D:\DOKTOR\1-DRUZ\1-EĞİTİM KURUMU\1. İstanbuluzman\2-RESİMLER\Siyah\Times and Dates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4369"/>
            <a:ext cx="3068638" cy="3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872038" y="240258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743449" y="2456048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r>
              <a:rPr lang="tr-TR" sz="2400" b="1" dirty="0" smtClean="0">
                <a:latin typeface="Cambria" pitchFamily="18" charset="0"/>
              </a:rPr>
              <a:t>.2.3</a:t>
            </a:r>
            <a:endParaRPr lang="tr-TR" sz="2400" b="1" dirty="0">
              <a:latin typeface="Cambria" pitchFamily="18" charset="0"/>
            </a:endParaRPr>
          </a:p>
        </p:txBody>
      </p:sp>
      <p:sp>
        <p:nvSpPr>
          <p:cNvPr id="8" name="Rechteck 4"/>
          <p:cNvSpPr>
            <a:spLocks noChangeArrowheads="1"/>
          </p:cNvSpPr>
          <p:nvPr/>
        </p:nvSpPr>
        <p:spPr bwMode="auto">
          <a:xfrm>
            <a:off x="152400" y="4911430"/>
            <a:ext cx="6386623" cy="12359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/>
            <a:r>
              <a:rPr lang="tr-TR" sz="2000" i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Incidence studies=İnsidans </a:t>
            </a:r>
            <a:r>
              <a:rPr lang="tr-TR" sz="2000" i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çalışması</a:t>
            </a:r>
          </a:p>
          <a:p>
            <a:pPr marL="36000"/>
            <a:r>
              <a:rPr lang="tr-TR" sz="2000" i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Longitudinal </a:t>
            </a:r>
            <a:r>
              <a:rPr lang="tr-TR" sz="2000" i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studies </a:t>
            </a:r>
            <a:r>
              <a:rPr lang="tr-TR" sz="2000" i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=Uzunlamasına </a:t>
            </a:r>
            <a:r>
              <a:rPr lang="tr-TR" sz="2000" i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çalışma</a:t>
            </a:r>
          </a:p>
          <a:p>
            <a:pPr marL="36000"/>
            <a:r>
              <a:rPr lang="tr-TR" sz="2000" i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Follow-up </a:t>
            </a:r>
            <a:r>
              <a:rPr lang="tr-TR" sz="2000" i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studies=İzleme </a:t>
            </a:r>
            <a:r>
              <a:rPr lang="tr-TR" sz="2000" i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çalışması</a:t>
            </a:r>
          </a:p>
          <a:p>
            <a:pPr marL="36000"/>
            <a:r>
              <a:rPr lang="tr-TR" sz="2000" i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Prospective </a:t>
            </a:r>
            <a:r>
              <a:rPr lang="tr-TR" sz="2000" i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studies=Prospektif </a:t>
            </a:r>
            <a:r>
              <a:rPr lang="tr-TR" sz="2000" i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(ileriye dönük) </a:t>
            </a:r>
            <a:r>
              <a:rPr lang="tr-TR" sz="2000" i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çalışma</a:t>
            </a:r>
            <a:endParaRPr lang="tr-TR" sz="2000" i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86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540777" y="2231846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(+) İnsidans)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ARAŞTIRMASI (Retrospektif)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540777" y="3301231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</a:p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(-) </a:t>
            </a:r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İnsidans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540777" y="4345622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540777" y="5407573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114799" y="2672550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(+)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7211045" y="1844692"/>
            <a:ext cx="876300" cy="3697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flipH="1">
            <a:off x="5772787" y="5429339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124324" y="4833893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(-)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359" y="3623435"/>
            <a:ext cx="1733550" cy="1681016"/>
          </a:xfrm>
          <a:prstGeom prst="ellipse">
            <a:avLst/>
          </a:prstGeom>
          <a:noFill/>
          <a:ln w="476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000000"/>
                </a:solidFill>
                <a:latin typeface="Cambria" pitchFamily="18" charset="0"/>
              </a:rPr>
              <a:t>RİSK ALTINDAKİ TOPLUM</a:t>
            </a:r>
            <a:endParaRPr lang="tr-TR" sz="16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H="1" flipV="1">
            <a:off x="5771579" y="4643842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 flipH="1">
            <a:off x="5771579" y="3318017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H="1" flipV="1">
            <a:off x="5770371" y="2532520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7211045" y="1209372"/>
            <a:ext cx="876300" cy="39209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5753100" y="1150916"/>
            <a:ext cx="1908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9525" y="1109573"/>
            <a:ext cx="3531728" cy="13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400425" y="929250"/>
            <a:ext cx="247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mbria" pitchFamily="18" charset="0"/>
              </a:rPr>
              <a:t>(İzleme Süresi)</a:t>
            </a:r>
            <a:endParaRPr lang="tr-TR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6236771" y="1518171"/>
            <a:ext cx="28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Araştırmanın Başlangıcı</a:t>
            </a:r>
            <a:endParaRPr lang="tr-TR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619375" y="4023352"/>
            <a:ext cx="1462814" cy="86991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Seçilen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Kayıtlar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gray">
          <a:xfrm flipH="1" flipV="1">
            <a:off x="3350753" y="3125671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gray">
          <a:xfrm flipH="1">
            <a:off x="3350753" y="4936076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Aşağı Ok 30"/>
          <p:cNvSpPr/>
          <p:nvPr/>
        </p:nvSpPr>
        <p:spPr>
          <a:xfrm rot="16200000">
            <a:off x="1766952" y="4102210"/>
            <a:ext cx="876300" cy="7142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8785560" y="236005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a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785559" y="344172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  <a:endParaRPr kumimoji="0" lang="tr-TR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799212" y="4527520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c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8785560" y="5589471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d</a:t>
            </a:r>
          </a:p>
        </p:txBody>
      </p:sp>
      <p:cxnSp>
        <p:nvCxnSpPr>
          <p:cNvPr id="36" name="Düz Ok Bağlayıcısı 35"/>
          <p:cNvCxnSpPr/>
          <p:nvPr/>
        </p:nvCxnSpPr>
        <p:spPr>
          <a:xfrm>
            <a:off x="7690804" y="1138307"/>
            <a:ext cx="133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Metin kutusu 36"/>
          <p:cNvSpPr txBox="1"/>
          <p:nvPr/>
        </p:nvSpPr>
        <p:spPr>
          <a:xfrm>
            <a:off x="7690804" y="744584"/>
            <a:ext cx="12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Zaman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67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550302" y="1626221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(+) İnsidans)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ARAŞTIRMASI (Prospektif)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550302" y="2695606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</a:p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(-) </a:t>
            </a:r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İnsidans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550302" y="4226872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550302" y="5288823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124324" y="2066925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(+)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403259" y="2520047"/>
            <a:ext cx="876300" cy="666652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flipH="1">
            <a:off x="5782312" y="5310589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133849" y="4715143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(-)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884" y="3231560"/>
            <a:ext cx="1733550" cy="1681016"/>
          </a:xfrm>
          <a:prstGeom prst="ellipse">
            <a:avLst/>
          </a:prstGeom>
          <a:noFill/>
          <a:ln w="476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000000"/>
                </a:solidFill>
                <a:latin typeface="Cambria" pitchFamily="18" charset="0"/>
              </a:rPr>
              <a:t>RİSK ALTINDAKİ TOPLUM</a:t>
            </a:r>
            <a:endParaRPr lang="tr-TR" sz="16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H="1" flipV="1">
            <a:off x="5781104" y="4525092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 flipH="1">
            <a:off x="5781104" y="2712392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H="1" flipV="1">
            <a:off x="5779896" y="1926895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403259" y="1412967"/>
            <a:ext cx="876300" cy="653958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5648325" y="1364666"/>
            <a:ext cx="3276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9525" y="1323323"/>
            <a:ext cx="3531728" cy="13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400425" y="1143000"/>
            <a:ext cx="247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İzleme Süresi</a:t>
            </a:r>
            <a:r>
              <a:rPr lang="tr-TR" i="1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tr-TR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59485" y="1932510"/>
            <a:ext cx="164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Araştırmanın </a:t>
            </a:r>
          </a:p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Başlangıcı</a:t>
            </a:r>
            <a:endParaRPr lang="tr-TR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628900" y="3419743"/>
            <a:ext cx="1462814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Örneklem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(Hastalık Yok)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gray">
          <a:xfrm flipH="1" flipV="1">
            <a:off x="3360278" y="2520046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gray">
          <a:xfrm flipH="1">
            <a:off x="3360278" y="4817326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Aşağı Ok 30"/>
          <p:cNvSpPr/>
          <p:nvPr/>
        </p:nvSpPr>
        <p:spPr>
          <a:xfrm rot="16200000">
            <a:off x="1776477" y="3710335"/>
            <a:ext cx="876300" cy="7142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785560" y="180760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a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785559" y="288927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  <a:endParaRPr kumimoji="0" lang="tr-TR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8799212" y="4384645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c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8785560" y="5446596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d</a:t>
            </a:r>
          </a:p>
        </p:txBody>
      </p:sp>
      <p:cxnSp>
        <p:nvCxnSpPr>
          <p:cNvPr id="40" name="Düz Ok Bağlayıcısı 39"/>
          <p:cNvCxnSpPr/>
          <p:nvPr/>
        </p:nvCxnSpPr>
        <p:spPr>
          <a:xfrm>
            <a:off x="7498092" y="1163289"/>
            <a:ext cx="133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Metin kutusu 40"/>
          <p:cNvSpPr txBox="1"/>
          <p:nvPr/>
        </p:nvSpPr>
        <p:spPr>
          <a:xfrm>
            <a:off x="7498092" y="769566"/>
            <a:ext cx="12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Zaman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0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İnsanlar Üzerinde Deneysel Epidemiyolojik Araştırmalar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James </a:t>
            </a:r>
            <a:r>
              <a:rPr lang="tr-TR" sz="2000" b="1" i="1" dirty="0" err="1">
                <a:latin typeface="Calibri" pitchFamily="34" charset="0"/>
                <a:cs typeface="Calibri" pitchFamily="34" charset="0"/>
              </a:rPr>
              <a:t>Lind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 </a:t>
            </a: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err="1" smtClean="0">
                <a:latin typeface="Calibri" pitchFamily="34" charset="0"/>
                <a:cs typeface="Calibri" pitchFamily="34" charset="0"/>
              </a:rPr>
              <a:t>Skorbüt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hastalığının nedeni ve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tedavisi, gözlemlerine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dayanarak geliştirdiği hipotezleri test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etmiştir.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latin typeface="Calibri" pitchFamily="34" charset="0"/>
                <a:cs typeface="Calibri" pitchFamily="34" charset="0"/>
              </a:rPr>
              <a:t>Semmelweis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(Viyana Üniversite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H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astanesi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 İki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ayrı doğum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koğuşunda, </a:t>
            </a:r>
            <a:r>
              <a:rPr lang="tr-TR" sz="2000" i="1" dirty="0" err="1">
                <a:latin typeface="Calibri" pitchFamily="34" charset="0"/>
                <a:cs typeface="Calibri" pitchFamily="34" charset="0"/>
              </a:rPr>
              <a:t>puerperal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ateş nedeniyle anne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ölümlerini incelemiştir.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0243" y="2029086"/>
            <a:ext cx="540000" cy="54000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Calibri" pitchFamily="34" charset="0"/>
              </a:rPr>
              <a:t>3</a:t>
            </a:r>
            <a:endParaRPr lang="tr-TR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55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RÖLATİF RİSK (RR) / ETKENE ATFEDİLEN RİSK (EAR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 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766160"/>
              </p:ext>
            </p:extLst>
          </p:nvPr>
        </p:nvGraphicFramePr>
        <p:xfrm>
          <a:off x="300660" y="1229783"/>
          <a:ext cx="8503043" cy="33223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14015"/>
                <a:gridCol w="2612453"/>
                <a:gridCol w="3076575"/>
              </a:tblGrid>
              <a:tr h="597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FAKTÖR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OLGU–VAKA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KONTROL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Olmayanlar)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97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Pozitifler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97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Negatif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İçmeyen)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2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İnsidans </a:t>
                      </a: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(Etken) (+)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 / (a +b)</a:t>
                      </a: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*k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02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İnsidans </a:t>
                      </a: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(Etken) (-)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 / (c + d)</a:t>
                      </a: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*k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466350" y="4736713"/>
            <a:ext cx="2502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</a:rPr>
              <a:t>Rölatif Risk (</a:t>
            </a:r>
            <a:r>
              <a:rPr lang="tr-TR" sz="2000" b="1" i="1" dirty="0">
                <a:solidFill>
                  <a:prstClr val="black"/>
                </a:solidFill>
                <a:latin typeface="Cambria" pitchFamily="18" charset="0"/>
              </a:rPr>
              <a:t>R</a:t>
            </a:r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</a:rPr>
              <a:t>R) =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866356" y="4589987"/>
            <a:ext cx="170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İnsidans (+)</a:t>
            </a:r>
            <a:endParaRPr lang="tr-TR" sz="2000" b="1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824915" y="4923129"/>
            <a:ext cx="1755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İnsidans (-)</a:t>
            </a:r>
            <a:endParaRPr lang="tr-TR" sz="2000" b="1" i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2936702" y="4974811"/>
            <a:ext cx="147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Dikdörtgen 5"/>
          <p:cNvSpPr/>
          <p:nvPr/>
        </p:nvSpPr>
        <p:spPr>
          <a:xfrm>
            <a:off x="318018" y="4633072"/>
            <a:ext cx="5756037" cy="6901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i="1">
              <a:solidFill>
                <a:prstClr val="white"/>
              </a:solidFill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4002675" y="2143125"/>
            <a:ext cx="847725" cy="4012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6909185" y="2952750"/>
            <a:ext cx="847725" cy="40125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6888749" y="2143125"/>
            <a:ext cx="847725" cy="40125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4002674" y="2952750"/>
            <a:ext cx="847725" cy="4012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485335" y="4601862"/>
            <a:ext cx="125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(a/</a:t>
            </a:r>
            <a:r>
              <a:rPr lang="tr-TR" sz="2000" b="1" i="1" dirty="0" err="1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a+b</a:t>
            </a:r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 )</a:t>
            </a:r>
            <a:endParaRPr lang="tr-TR" sz="2000" b="1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4553951" y="4923129"/>
            <a:ext cx="109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(c/</a:t>
            </a:r>
            <a:r>
              <a:rPr lang="tr-TR" sz="2000" b="1" i="1" dirty="0" err="1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c+d</a:t>
            </a:r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)</a:t>
            </a:r>
            <a:endParaRPr lang="tr-TR" sz="2000" b="1" i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</p:txBody>
      </p:sp>
      <p:cxnSp>
        <p:nvCxnSpPr>
          <p:cNvPr id="18" name="Düz Bağlayıcı 17"/>
          <p:cNvCxnSpPr/>
          <p:nvPr/>
        </p:nvCxnSpPr>
        <p:spPr>
          <a:xfrm>
            <a:off x="4630113" y="4986686"/>
            <a:ext cx="9516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4283577" y="4748367"/>
            <a:ext cx="436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=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250625" y="5364113"/>
            <a:ext cx="268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</a:rPr>
              <a:t>Atfedilen Risk (</a:t>
            </a:r>
            <a:r>
              <a:rPr lang="tr-TR" sz="2000" b="1" i="1" dirty="0">
                <a:solidFill>
                  <a:prstClr val="black"/>
                </a:solidFill>
                <a:latin typeface="Cambria" pitchFamily="18" charset="0"/>
              </a:rPr>
              <a:t>A</a:t>
            </a:r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</a:rPr>
              <a:t>R)=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2718063" y="5383753"/>
            <a:ext cx="161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İnsidans (+)</a:t>
            </a:r>
            <a:endParaRPr lang="tr-TR" sz="2000" b="1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4255556" y="5387516"/>
            <a:ext cx="1755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İnsidans (-)</a:t>
            </a:r>
            <a:endParaRPr lang="tr-TR" sz="2000" b="1" i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316042" y="5367348"/>
            <a:ext cx="8732423" cy="455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i="1">
              <a:solidFill>
                <a:prstClr val="white"/>
              </a:solidFill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4232620" y="5375641"/>
            <a:ext cx="23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—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6283864" y="5383753"/>
            <a:ext cx="125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(a/</a:t>
            </a:r>
            <a:r>
              <a:rPr lang="tr-TR" sz="2000" b="1" i="1" dirty="0" err="1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a+b</a:t>
            </a:r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 )</a:t>
            </a:r>
            <a:endParaRPr lang="tr-TR" sz="2000" b="1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7550743" y="5359344"/>
            <a:ext cx="109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(c/</a:t>
            </a:r>
            <a:r>
              <a:rPr lang="tr-TR" sz="2000" b="1" i="1" dirty="0" err="1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c+d</a:t>
            </a:r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)</a:t>
            </a:r>
            <a:endParaRPr lang="tr-TR" sz="2000" b="1" i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7307800" y="5375641"/>
            <a:ext cx="436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—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5999381" y="5375641"/>
            <a:ext cx="436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=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7633003" y="6594774"/>
            <a:ext cx="153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Not; </a:t>
            </a:r>
            <a:r>
              <a:rPr lang="tr-TR" sz="12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k=100</a:t>
            </a:r>
            <a:endParaRPr lang="tr-TR" sz="12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5533506" y="4738119"/>
            <a:ext cx="54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X</a:t>
            </a:r>
            <a:r>
              <a:rPr lang="tr-TR" sz="2000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k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8468111" y="5343742"/>
            <a:ext cx="54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X</a:t>
            </a:r>
            <a:r>
              <a:rPr lang="tr-TR" sz="2000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k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5712288" y="5365008"/>
            <a:ext cx="54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X</a:t>
            </a:r>
            <a:r>
              <a:rPr lang="tr-TR" sz="2000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k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466350" y="5975243"/>
            <a:ext cx="2502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i="1" dirty="0" err="1" smtClean="0">
                <a:solidFill>
                  <a:prstClr val="black"/>
                </a:solidFill>
                <a:latin typeface="Cambria" pitchFamily="18" charset="0"/>
              </a:rPr>
              <a:t>Korunabilirlik</a:t>
            </a:r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</a:rPr>
              <a:t> Hızı=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2866356" y="5828517"/>
            <a:ext cx="170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İnsidans (+)</a:t>
            </a:r>
            <a:endParaRPr lang="tr-TR" sz="2000" b="1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3766627" y="6161659"/>
            <a:ext cx="1755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İnsidans (+)</a:t>
            </a:r>
            <a:endParaRPr lang="tr-TR" sz="2000" b="1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cxnSp>
        <p:nvCxnSpPr>
          <p:cNvPr id="40" name="Düz Bağlayıcı 39"/>
          <p:cNvCxnSpPr/>
          <p:nvPr/>
        </p:nvCxnSpPr>
        <p:spPr>
          <a:xfrm>
            <a:off x="2936702" y="6213341"/>
            <a:ext cx="316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" name="Dikdörtgen 40"/>
          <p:cNvSpPr/>
          <p:nvPr/>
        </p:nvSpPr>
        <p:spPr>
          <a:xfrm>
            <a:off x="318018" y="5871602"/>
            <a:ext cx="8730447" cy="6901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i="1">
              <a:solidFill>
                <a:prstClr val="white"/>
              </a:solidFill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6164039" y="5840392"/>
            <a:ext cx="125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(a/</a:t>
            </a:r>
            <a:r>
              <a:rPr lang="tr-TR" sz="2000" b="1" i="1" dirty="0" err="1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a+b</a:t>
            </a:r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 )</a:t>
            </a:r>
            <a:endParaRPr lang="tr-TR" sz="2000" b="1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7409557" y="5837588"/>
            <a:ext cx="109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(c/</a:t>
            </a:r>
            <a:r>
              <a:rPr lang="tr-TR" sz="2000" b="1" i="1" dirty="0" err="1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c+d</a:t>
            </a:r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)</a:t>
            </a:r>
            <a:endParaRPr lang="tr-TR" sz="2000" b="1" i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</p:txBody>
      </p:sp>
      <p:cxnSp>
        <p:nvCxnSpPr>
          <p:cNvPr id="44" name="Düz Bağlayıcı 43"/>
          <p:cNvCxnSpPr/>
          <p:nvPr/>
        </p:nvCxnSpPr>
        <p:spPr>
          <a:xfrm>
            <a:off x="6308817" y="6225216"/>
            <a:ext cx="21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Metin kutusu 44"/>
          <p:cNvSpPr txBox="1"/>
          <p:nvPr/>
        </p:nvSpPr>
        <p:spPr>
          <a:xfrm>
            <a:off x="5989577" y="5986897"/>
            <a:ext cx="436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=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8508770" y="5976649"/>
            <a:ext cx="54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X</a:t>
            </a:r>
            <a:r>
              <a:rPr lang="tr-TR" sz="2000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k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4551866" y="5840392"/>
            <a:ext cx="1755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İnsidans (-)</a:t>
            </a:r>
            <a:endParaRPr lang="tr-TR" sz="2000" b="1" i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4451231" y="5841367"/>
            <a:ext cx="23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—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7271325" y="5871602"/>
            <a:ext cx="23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—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6643202" y="6161659"/>
            <a:ext cx="125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(a/</a:t>
            </a:r>
            <a:r>
              <a:rPr lang="tr-TR" sz="2000" b="1" i="1" dirty="0" err="1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a+b</a:t>
            </a:r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 )</a:t>
            </a:r>
            <a:endParaRPr lang="tr-TR" sz="2000" b="1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710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RÖLATİF RİSK (RR)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RR=1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ise; 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«Etken,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nedeni değildir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RR&gt;1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ise; 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«Etken ile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ilişki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(vardır) o ölçüde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nedenseldir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«RR sonucu OR sonucundan daha kesindir.»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ARAŞTIRMALARI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716850" y="2048797"/>
            <a:ext cx="6035263" cy="46166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de-DE"/>
            </a:defPPr>
            <a:lvl1pPr eaLnBrk="0" hangingPunct="0">
              <a:defRPr sz="1600" b="1" i="1">
                <a:latin typeface="Cambria" pitchFamily="18" charset="0"/>
                <a:cs typeface="Calibri" pitchFamily="34" charset="0"/>
              </a:defRPr>
            </a:lvl1pPr>
          </a:lstStyle>
          <a:p>
            <a:pPr algn="ctr"/>
            <a:r>
              <a:rPr lang="tr-TR" sz="2400" dirty="0" smtClean="0">
                <a:solidFill>
                  <a:srgbClr val="000000"/>
                </a:solidFill>
              </a:rPr>
              <a:t>İnsidans Etkileri </a:t>
            </a:r>
            <a:r>
              <a:rPr lang="tr-TR" sz="2400" dirty="0" smtClean="0">
                <a:solidFill>
                  <a:srgbClr val="C00000"/>
                </a:solidFill>
              </a:rPr>
              <a:t>(+) </a:t>
            </a:r>
            <a:r>
              <a:rPr lang="tr-TR" sz="2400" dirty="0" smtClean="0">
                <a:solidFill>
                  <a:srgbClr val="000000"/>
                </a:solidFill>
              </a:rPr>
              <a:t>/ İnsidans Etkileri </a:t>
            </a:r>
            <a:r>
              <a:rPr lang="tr-TR" sz="2400" dirty="0" smtClean="0">
                <a:solidFill>
                  <a:srgbClr val="C00000"/>
                </a:solidFill>
              </a:rPr>
              <a:t>(-)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26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ATFEDİLEN RİSK (AR)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AR (-)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ise;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Faktörün hastalığı önlediği ve insidansını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azalttığı anlamına gelir.»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AR≥0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ise; 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Faktörün hastalığın etyolojisinde önemli rol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aldığı anlama gelir.»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ARAŞTIRMALARI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736874" y="2048797"/>
            <a:ext cx="6013723" cy="46166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de-DE"/>
            </a:defPPr>
            <a:lvl1pPr eaLnBrk="0" hangingPunct="0">
              <a:defRPr sz="1600" b="1" i="1">
                <a:latin typeface="Cambria" pitchFamily="18" charset="0"/>
                <a:cs typeface="Calibri" pitchFamily="34" charset="0"/>
              </a:defRPr>
            </a:lvl1pPr>
          </a:lstStyle>
          <a:p>
            <a:pPr algn="ctr"/>
            <a:r>
              <a:rPr lang="tr-TR" sz="2400" dirty="0" smtClean="0">
                <a:solidFill>
                  <a:srgbClr val="000000"/>
                </a:solidFill>
              </a:rPr>
              <a:t>İnsidans Etkileri </a:t>
            </a:r>
            <a:r>
              <a:rPr lang="tr-TR" sz="2400" dirty="0" smtClean="0">
                <a:solidFill>
                  <a:srgbClr val="C00000"/>
                </a:solidFill>
              </a:rPr>
              <a:t>(+) </a:t>
            </a:r>
            <a:r>
              <a:rPr lang="tr-TR" sz="2400" dirty="0" smtClean="0">
                <a:solidFill>
                  <a:srgbClr val="000000"/>
                </a:solidFill>
              </a:rPr>
              <a:t>— İnsidans Etkileri </a:t>
            </a:r>
            <a:r>
              <a:rPr lang="tr-TR" sz="2400" dirty="0" smtClean="0">
                <a:solidFill>
                  <a:srgbClr val="C00000"/>
                </a:solidFill>
              </a:rPr>
              <a:t>(-)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45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YÖNTEMİN ANA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endParaRPr lang="tr-TR" sz="24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Müdahale yok</a:t>
            </a: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Kontrol grubu var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Araştırmanın yönü ileriye doğrudur</a:t>
            </a: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949325" lvl="1" indent="-457200">
              <a:buClr>
                <a:srgbClr val="292929"/>
              </a:buClr>
              <a:buFont typeface="Wingdings" pitchFamily="2" charset="2"/>
              <a:buChar char="q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Araştırmanın yönü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1406525" lvl="2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Nedenden-Etkenden doğrudur</a:t>
            </a:r>
          </a:p>
          <a:p>
            <a:pPr marL="1406525" lvl="2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Sonuçtan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maruziyete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doğrudur</a:t>
            </a:r>
          </a:p>
          <a:p>
            <a:pPr marL="1406525" lvl="2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Etiyolojiden hastalığa doğrudur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  <a:p>
            <a:pPr marL="949325" lvl="1" indent="-457200">
              <a:buClr>
                <a:srgbClr val="292929"/>
              </a:buClr>
              <a:buFont typeface="+mj-lt"/>
              <a:buAutoNum type="arabicPeriod"/>
            </a:pP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34925" algn="ctr">
              <a:buClr>
                <a:srgbClr val="292929"/>
              </a:buClr>
            </a:pP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3824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3825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3825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25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3825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ARAŞTIRMALARI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84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Asbestli</a:t>
            </a:r>
            <a:r>
              <a:rPr lang="tr-TR" sz="2000" b="1" i="1" dirty="0">
                <a:latin typeface="Calibri" pitchFamily="34" charset="0"/>
              </a:rPr>
              <a:t> malzeme üretimi yapılan bir işyerinde çalışmakta olan 1500 işçinin geçmiş 10 yıllık sağlık kayıtları inceleniyor. On yıl önceki kayıtlara göre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sigara içen </a:t>
            </a:r>
            <a:r>
              <a:rPr lang="tr-TR" sz="2000" b="1" i="1" dirty="0">
                <a:latin typeface="Calibri" pitchFamily="34" charset="0"/>
              </a:rPr>
              <a:t>600 işçi ile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sigara içmeyen </a:t>
            </a:r>
            <a:r>
              <a:rPr lang="tr-TR" sz="2000" b="1" i="1" dirty="0">
                <a:latin typeface="Calibri" pitchFamily="34" charset="0"/>
              </a:rPr>
              <a:t>900 </a:t>
            </a:r>
            <a:r>
              <a:rPr lang="tr-TR" sz="2000" b="1" i="1" dirty="0" smtClean="0">
                <a:latin typeface="Calibri" pitchFamily="34" charset="0"/>
              </a:rPr>
              <a:t>işçide </a:t>
            </a:r>
            <a:r>
              <a:rPr lang="tr-TR" sz="2000" b="1" i="1" dirty="0">
                <a:latin typeface="Calibri" pitchFamily="34" charset="0"/>
              </a:rPr>
              <a:t>geçen 10 yıl içinde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asbestozis</a:t>
            </a:r>
            <a:r>
              <a:rPr lang="tr-TR" sz="2000" b="1" i="1" dirty="0">
                <a:latin typeface="Calibri" pitchFamily="34" charset="0"/>
              </a:rPr>
              <a:t> tanısı konulan işçiler belirleniyor. </a:t>
            </a:r>
            <a:endParaRPr lang="tr-TR" sz="2000" b="1" i="1" dirty="0" smtClean="0">
              <a:latin typeface="Calibri" pitchFamily="34" charset="0"/>
            </a:endParaRPr>
          </a:p>
          <a:p>
            <a:pPr algn="ctr"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Bu çalışma aşağıdaki epidemiyolojik araştırma türlerinden hangisine uymaktadır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tr-TR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 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Vaka-Kontrol 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Deneysel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araştırma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araştırması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10575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3. Araştırmanın yönü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ileriye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doğrudur. </a:t>
            </a:r>
          </a:p>
          <a:p>
            <a:pPr algn="ctr" eaLnBrk="0" hangingPunct="0"/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Sigara içen, içmeyen (Vaka-Kontrol Grubu), Asbestle çalışan işçilerde asbestozis tanısı konulanlar –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asbest_neden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asbestozis_sonuç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–  (Nedenden Sonuca) (On yıl önceki kayıtlara göre Retrospektif 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Kohort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)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0252" y="3859626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25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Asbestli</a:t>
            </a:r>
            <a:r>
              <a:rPr lang="tr-TR" sz="2000" b="1" i="1" dirty="0">
                <a:latin typeface="Calibri" pitchFamily="34" charset="0"/>
              </a:rPr>
              <a:t> malzeme üretimi yapılan 450 işçinin çalıştığı bir işyerinde işyeri sağlık kayıtları ve personel kayıtlarından yararlanılarak bir çalışma planlanıyor. İşyerinde 1 yıl ve daha uzun süre çalışmış olan toplam 400 işçinin kayıtları değerlendirilerek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asbest maruziyeti </a:t>
            </a:r>
            <a:r>
              <a:rPr lang="tr-TR" sz="2000" b="1" i="1" dirty="0">
                <a:latin typeface="Calibri" pitchFamily="34" charset="0"/>
              </a:rPr>
              <a:t>ile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akciğer radyolojisinde </a:t>
            </a:r>
            <a:r>
              <a:rPr lang="tr-TR" sz="2000" b="1" i="1" dirty="0" err="1">
                <a:solidFill>
                  <a:srgbClr val="6B9B1A"/>
                </a:solidFill>
                <a:latin typeface="Calibri" pitchFamily="34" charset="0"/>
              </a:rPr>
              <a:t>fibrozis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>
                <a:latin typeface="Calibri" pitchFamily="34" charset="0"/>
              </a:rPr>
              <a:t>bulgularının varlığı arasında ilişki kurulmaya çalışılıyor. </a:t>
            </a:r>
            <a:endParaRPr lang="tr-TR" sz="2000" b="1" i="1" dirty="0" smtClean="0">
              <a:latin typeface="Calibri" pitchFamily="34" charset="0"/>
            </a:endParaRPr>
          </a:p>
          <a:p>
            <a:pPr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çalışma aşağıdaki epidemiyolojik araştırma türlerinden hangisine uymaktadır?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çalışması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Vaka-Kontrol çalışması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çalışması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Kesitsel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çalışma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10575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3. Araştırmanın yönü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ileriye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doğrudur. </a:t>
            </a:r>
          </a:p>
          <a:p>
            <a:pPr algn="ctr" eaLnBrk="0" hangingPunct="0"/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400 işçinin kayıtları….. Asbest-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fibrozis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ilişkisi (Vaka-Kontrol Grubu), Asbest maruziyeti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ile akciğer radyolojisinde </a:t>
            </a:r>
            <a:r>
              <a:rPr lang="tr-TR" sz="1600" i="1" dirty="0" err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fibrozis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–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asbest_neden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fibrozis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sonuç–  (Nedenden Sonuca) (İşyeri sağlık kayıtları Retrospektif Khort)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0252" y="4178616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60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sz="2000" b="1" i="1" dirty="0">
                <a:latin typeface="Calibri" pitchFamily="34" charset="0"/>
              </a:rPr>
              <a:t>Bir çalışmada, 5.209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erkek</a:t>
            </a:r>
            <a:r>
              <a:rPr lang="tr-TR" sz="2000" b="1" i="1" dirty="0">
                <a:latin typeface="Calibri" pitchFamily="34" charset="0"/>
              </a:rPr>
              <a:t> ve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kadın</a:t>
            </a:r>
            <a:r>
              <a:rPr lang="tr-TR" sz="2000" b="1" i="1" dirty="0">
                <a:latin typeface="Calibri" pitchFamily="34" charset="0"/>
              </a:rPr>
              <a:t> çeşitli etkenlerle karşılaşma durumlarına göre alt gruplara ayrılmış, </a:t>
            </a:r>
            <a:r>
              <a:rPr lang="tr-TR" sz="2000" b="1" i="1" dirty="0" err="1">
                <a:latin typeface="Calibri" pitchFamily="34" charset="0"/>
              </a:rPr>
              <a:t>kardiyovasküler</a:t>
            </a:r>
            <a:r>
              <a:rPr lang="tr-TR" sz="2000" b="1" i="1" dirty="0">
                <a:latin typeface="Calibri" pitchFamily="34" charset="0"/>
              </a:rPr>
              <a:t> hastalıklar yönünden 30 yılı aşkın bir süre izlenmiş ve çalışmanın sonunda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koroner kalp hastalığının risk faktörleri </a:t>
            </a:r>
            <a:r>
              <a:rPr lang="tr-TR" sz="2000" b="1" i="1" dirty="0">
                <a:latin typeface="Calibri" pitchFamily="34" charset="0"/>
              </a:rPr>
              <a:t>net bir şekilde belirlenmiş;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sigara kullanımı, kolesterol yüksekliği, hipertansiyon</a:t>
            </a:r>
            <a:r>
              <a:rPr lang="tr-TR" sz="2000" b="1" i="1" dirty="0">
                <a:latin typeface="Calibri" pitchFamily="34" charset="0"/>
              </a:rPr>
              <a:t> gibi durumların riski kaç kat arttırdığı saptanmış, yine bu çalışmada sağlamlardan yola çıkarak hipertansiyon </a:t>
            </a:r>
            <a:r>
              <a:rPr lang="tr-TR" sz="2000" b="1" i="1" dirty="0" err="1">
                <a:latin typeface="Calibri" pitchFamily="34" charset="0"/>
              </a:rPr>
              <a:t>insidansının</a:t>
            </a:r>
            <a:r>
              <a:rPr lang="tr-TR" sz="2000" b="1" i="1" dirty="0">
                <a:latin typeface="Calibri" pitchFamily="34" charset="0"/>
              </a:rPr>
              <a:t> ne olduğu da ortaya konmuştur</a:t>
            </a:r>
            <a:r>
              <a:rPr lang="tr-TR" sz="2000" b="1" i="1" dirty="0" smtClean="0">
                <a:latin typeface="Calibri" pitchFamily="34" charset="0"/>
              </a:rPr>
              <a:t>. </a:t>
            </a:r>
            <a:r>
              <a:rPr lang="tr-TR" sz="2000" b="1" i="1" dirty="0">
                <a:latin typeface="Calibri" pitchFamily="34" charset="0"/>
              </a:rPr>
              <a:t>Yukarıdaki çalışma ne tür bir çalışmadır</a:t>
            </a:r>
            <a:r>
              <a:rPr lang="tr-TR" sz="2000" b="1" i="1" dirty="0" smtClean="0">
                <a:latin typeface="Calibri" pitchFamily="34" charset="0"/>
              </a:rPr>
              <a:t>?</a:t>
            </a:r>
            <a:endParaRPr lang="tr-TR" sz="2000" b="1" i="1" dirty="0"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>
                <a:latin typeface="Calibri" pitchFamily="34" charset="0"/>
              </a:rPr>
              <a:t>Kohort</a:t>
            </a:r>
            <a:r>
              <a:rPr lang="tr-TR" sz="2000" i="1" dirty="0">
                <a:latin typeface="Calibri" pitchFamily="34" charset="0"/>
              </a:rPr>
              <a:t> çalışması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Vaka-Kontrol çalışması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çalışması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Kesitsel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çalışma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10575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3. Araştırmanın yönü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ileriye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doğrudur. </a:t>
            </a:r>
          </a:p>
          <a:p>
            <a:pPr algn="ctr" eaLnBrk="0" hangingPunct="0"/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Erkek ve Kadın (Vaka-Kontrol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Grubu),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Sigara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kullanımı, kolesterol yüksekliği,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hipertansiyon,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koroner kalp hastalığının risk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faktörleri 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(Nedenden Sonuca)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(30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yılı aşkın bir süre izlenmiş ve çalışmanın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sonunda; 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Prospektif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Kohort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)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0252" y="4157350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06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  <a:defRPr/>
            </a:pPr>
            <a:r>
              <a:rPr lang="tr-TR" b="1" i="1" dirty="0">
                <a:latin typeface="Calibri" pitchFamily="34" charset="0"/>
              </a:rPr>
              <a:t>Bir maden işletmesinde çalışan 5000 işçinin sağlık kayıtları ile işletmede çeşitli zamanlarda yapılmış olan toz ölçümleri değerlendiriliyor. Yirmi yıl öncesinden beri yapılmakta olan toz ölçümü sonuçlarına göre 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</a:rPr>
              <a:t>çok</a:t>
            </a:r>
            <a:r>
              <a:rPr lang="tr-TR" b="1" i="1" dirty="0">
                <a:latin typeface="Calibri" pitchFamily="34" charset="0"/>
              </a:rPr>
              <a:t>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toz</a:t>
            </a:r>
            <a:r>
              <a:rPr lang="tr-TR" b="1" i="1" dirty="0">
                <a:latin typeface="Calibri" pitchFamily="34" charset="0"/>
              </a:rPr>
              <a:t>lu bölümlerde çalışanlar arasında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silikozis</a:t>
            </a:r>
            <a:r>
              <a:rPr lang="tr-TR" b="1" i="1" dirty="0">
                <a:latin typeface="Calibri" pitchFamily="34" charset="0"/>
              </a:rPr>
              <a:t> sıklığı </a:t>
            </a:r>
            <a:r>
              <a:rPr lang="tr-TR" b="1" i="1" dirty="0">
                <a:solidFill>
                  <a:srgbClr val="0070C0"/>
                </a:solidFill>
                <a:latin typeface="Calibri" pitchFamily="34" charset="0"/>
              </a:rPr>
              <a:t>binde 8</a:t>
            </a:r>
            <a:r>
              <a:rPr lang="tr-TR" b="1" i="1" dirty="0">
                <a:latin typeface="Calibri" pitchFamily="34" charset="0"/>
              </a:rPr>
              <a:t>, 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</a:rPr>
              <a:t>az tozlu </a:t>
            </a:r>
            <a:r>
              <a:rPr lang="tr-TR" b="1" i="1" dirty="0">
                <a:latin typeface="Calibri" pitchFamily="34" charset="0"/>
              </a:rPr>
              <a:t>ortamlarda çalışanlarda ise </a:t>
            </a:r>
            <a:r>
              <a:rPr lang="tr-TR" b="1" i="1" dirty="0">
                <a:solidFill>
                  <a:srgbClr val="0070C0"/>
                </a:solidFill>
                <a:latin typeface="Calibri" pitchFamily="34" charset="0"/>
              </a:rPr>
              <a:t>binde 2</a:t>
            </a:r>
            <a:r>
              <a:rPr lang="tr-TR" b="1" i="1" dirty="0">
                <a:latin typeface="Calibri" pitchFamily="34" charset="0"/>
              </a:rPr>
              <a:t> olarak saptanıyor ve bu sonuçlara göre çok tozlu bölümlerde çalışanlarda silikozis sıklığının, az tozlu bölümlerde çalışanlara göre 4 kat fazla olduğu sonucuna varılıyor. </a:t>
            </a:r>
          </a:p>
          <a:p>
            <a:pPr>
              <a:buClr>
                <a:srgbClr val="292929"/>
              </a:buClr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Silikozis sıklığının 4 kat fazla olduğuna işaret eden bu değere ne ad verilir?</a:t>
            </a:r>
          </a:p>
          <a:p>
            <a:pPr lvl="1">
              <a:buClr>
                <a:srgbClr val="292929"/>
              </a:buClr>
              <a:defRPr/>
            </a:pPr>
            <a:endParaRPr lang="tr-TR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Rölatif risk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İnsidans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hızı 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Prevalans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hızı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Koruyuculuk oranı</a:t>
            </a: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10575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3. Araştırmanın yönü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ileriye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doğrudur. </a:t>
            </a:r>
          </a:p>
          <a:p>
            <a:pPr algn="ctr" eaLnBrk="0" hangingPunct="0"/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Çok tozlu, az tozlu (Vaka-Kontrol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Grubu),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Toz neden, silikozis sonuç (Nedenden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Sonuca) (Yirmi yıl öncesinden beri yapılmakta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olan..._Kayıtlar – Retrospektif 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Kohort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)</a:t>
            </a:r>
          </a:p>
          <a:p>
            <a:pPr algn="ctr" eaLnBrk="0" hangingPunct="0"/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(RR=İnsidans etkileri pozitif olanlar binde 8 / İnsidans etkileri negatif olanlar binde 2=4)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0252" y="4157350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86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Bir iplik fabrikasında gürültünün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97 desibel olduğu ip büküm bölümünde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çalışmakta olan 120 işçinin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20 tanesinde </a:t>
            </a:r>
            <a:r>
              <a:rPr lang="tr-TR" sz="2000" b="1" i="1" dirty="0" err="1">
                <a:latin typeface="Calibri" pitchFamily="34" charset="0"/>
                <a:cs typeface="Calibri" pitchFamily="34" charset="0"/>
              </a:rPr>
              <a:t>odyometrik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 muayenede işitme kaybı saptanmıştır. Gürültü düzeyinin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78 desibel olduğu bölümde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çalışan 120 işçinin ise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8 tanesinde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işitme kaybı saptanmıştır. Bu sonuçlara göre gürültülü yerlerde çalışan işçilerdeki işitme kaybı sıklığı, gürültünün düşük olduğu bölümlerde çalışanların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2,5 katı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olmaktadır. </a:t>
            </a: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İşitme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kaybı riskinin 2,5 kat yüksek olduğuna işaret eden ölçeğe ne ad verilmektedir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?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marL="720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Rölatif risk</a:t>
            </a:r>
          </a:p>
          <a:p>
            <a:pPr marL="720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Atfedilen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</a:t>
            </a:r>
          </a:p>
          <a:p>
            <a:pPr marL="720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Mutlak risk</a:t>
            </a:r>
          </a:p>
          <a:p>
            <a:pPr marL="720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İnsidans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riski</a:t>
            </a: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81136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3. Araştırmanın yönü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ileriye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doğrudur. </a:t>
            </a:r>
          </a:p>
          <a:p>
            <a:pPr algn="ctr" eaLnBrk="0" hangingPunct="0"/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97 dB, 78 dB (Vaka-Kontrol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Grubu),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Gürültü neden, işitme kaybı sonuç (Nedenden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Sonuca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)</a:t>
            </a:r>
          </a:p>
          <a:p>
            <a:pPr algn="ctr" eaLnBrk="0" hangingPunct="0"/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(RR=İnsidans etkileri pozitif olanlar 20 tane / İnsidans etkileri negatif olanlar 8 tane=2,5)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0252" y="4157350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87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933700" y="3136014"/>
            <a:ext cx="5276850" cy="15598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Deneysel-Müdahale </a:t>
            </a:r>
          </a:p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Araştırmalar</a:t>
            </a:r>
            <a:endParaRPr lang="tr-TR" sz="6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95875" y="204063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000000"/>
                </a:solidFill>
                <a:latin typeface="Cambria" pitchFamily="18" charset="0"/>
              </a:rPr>
              <a:t>2</a:t>
            </a:r>
            <a:endParaRPr lang="tr-TR" sz="48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5" name="Picture 2" descr="D:\DOKTOR\1-DRUZ\1-EĞİTİM KURUMU\1. İstanbuluzman\2-RESİMLER\Siyah\0993-propeller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057" y="2126512"/>
            <a:ext cx="3346155" cy="322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31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838448" y="3031239"/>
            <a:ext cx="6116031" cy="13693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Tanım &amp; Özellikleri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DOKTOR\1-DRUZ\1-EĞİTİM KURUMU\1. İstanbuluzman\2-RESİMLER\Kırtasiye\Whack_Notepad_++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3" y="2676525"/>
            <a:ext cx="2403522" cy="240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24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721752" y="1626221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</a:t>
            </a:r>
            <a:r>
              <a:rPr lang="tr-TR" altLang="zh-CN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zh-CN" altLang="zh-CN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DENEYSEL ARAŞTIRMALAR (KONTRÖLLÜ)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721752" y="2695606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İyileşme</a:t>
            </a:r>
            <a:endParaRPr lang="tr-TR" altLang="zh-CN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721752" y="4226872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</a:t>
            </a:r>
            <a:endParaRPr lang="zh-CN" altLang="zh-CN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721752" y="5288823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İyileşme</a:t>
            </a:r>
            <a:endParaRPr lang="zh-CN" altLang="zh-CN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295774" y="2066925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Deneysel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Tedavi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645959" y="2472421"/>
            <a:ext cx="876300" cy="7142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flipH="1">
            <a:off x="5953762" y="5310589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305299" y="4715143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Standart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Tedavi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7334" y="3231560"/>
            <a:ext cx="1733550" cy="1681016"/>
          </a:xfrm>
          <a:prstGeom prst="ellipse">
            <a:avLst/>
          </a:prstGeom>
          <a:noFill/>
          <a:ln w="476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000000"/>
                </a:solidFill>
                <a:latin typeface="Cambria" pitchFamily="18" charset="0"/>
              </a:rPr>
              <a:t>RİSK ALTINDAKİ TOPLUM</a:t>
            </a:r>
            <a:endParaRPr lang="tr-TR" sz="16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H="1" flipV="1">
            <a:off x="5952554" y="4525092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 flipH="1">
            <a:off x="5952554" y="2648594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H="1" flipV="1">
            <a:off x="5951346" y="1863097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645959" y="1412967"/>
            <a:ext cx="876300" cy="7142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5753100" y="1364666"/>
            <a:ext cx="3276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9525" y="1323323"/>
            <a:ext cx="3531728" cy="13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400425" y="1143000"/>
            <a:ext cx="247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mbria" pitchFamily="18" charset="0"/>
              </a:rPr>
              <a:t>(İzleme Süresi)</a:t>
            </a:r>
            <a:endParaRPr lang="tr-TR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-126440" y="2149265"/>
            <a:ext cx="28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Başlangıcı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800350" y="3419743"/>
            <a:ext cx="1212729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Referans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(Örnek)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gray">
          <a:xfrm flipH="1" flipV="1">
            <a:off x="3531728" y="2520046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gray">
          <a:xfrm flipH="1">
            <a:off x="3531728" y="4817326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Aşağı Ok 30"/>
          <p:cNvSpPr/>
          <p:nvPr/>
        </p:nvSpPr>
        <p:spPr>
          <a:xfrm rot="16200000">
            <a:off x="1947927" y="3710335"/>
            <a:ext cx="876300" cy="7142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4067493" y="3860159"/>
            <a:ext cx="2133600" cy="40011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ctr">
              <a:defRPr sz="2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tr-TR" i="1" dirty="0" err="1">
                <a:latin typeface="Cambria" pitchFamily="18" charset="0"/>
              </a:rPr>
              <a:t>Randomizasyon</a:t>
            </a:r>
            <a:endParaRPr lang="tr-TR" i="1" dirty="0">
              <a:latin typeface="Cambria" pitchFamily="18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784746" y="6025922"/>
            <a:ext cx="699094" cy="27699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sz="1200" b="1" i="1" dirty="0" smtClean="0">
                <a:solidFill>
                  <a:srgbClr val="800000"/>
                </a:solidFill>
                <a:latin typeface="Cambria" pitchFamily="18" charset="0"/>
              </a:rPr>
              <a:t>İzlem</a:t>
            </a:r>
            <a:endParaRPr lang="tr-TR" sz="1200" b="1" i="1" dirty="0">
              <a:solidFill>
                <a:srgbClr val="800000"/>
              </a:solidFill>
              <a:latin typeface="Cambria" pitchFamily="18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766975" y="3357930"/>
            <a:ext cx="699094" cy="27699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sz="1200" b="1" i="1" dirty="0" smtClean="0">
                <a:solidFill>
                  <a:srgbClr val="800000"/>
                </a:solidFill>
                <a:latin typeface="Cambria" pitchFamily="18" charset="0"/>
              </a:rPr>
              <a:t>Tedavi</a:t>
            </a:r>
            <a:endParaRPr lang="tr-TR" sz="1200" b="1" i="1" dirty="0">
              <a:solidFill>
                <a:srgbClr val="800000"/>
              </a:solidFill>
              <a:latin typeface="Cambria" pitchFamily="18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91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GENEL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3200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504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Hayvan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deneyleri</a:t>
            </a:r>
          </a:p>
          <a:p>
            <a:pPr marL="9504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Klinik deneyler</a:t>
            </a:r>
          </a:p>
          <a:p>
            <a:pPr marL="1407600" lvl="2" indent="-360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Tedaviye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yönelik</a:t>
            </a:r>
          </a:p>
          <a:p>
            <a:pPr marL="1407600" lvl="2" indent="-360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Korumaya yönelik</a:t>
            </a:r>
          </a:p>
          <a:p>
            <a:pPr marL="9504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deneyleri</a:t>
            </a:r>
          </a:p>
          <a:p>
            <a:pPr marL="9504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89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Teşhis, tedavi ve önlem amacıyla yapılan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araştırmalar,</a:t>
            </a:r>
          </a:p>
          <a:p>
            <a:pPr marL="4189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Randomize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tr-TR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non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randomize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kotrollü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kontrolsüz , tek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kör – çift kör</a:t>
            </a:r>
          </a:p>
          <a:p>
            <a:pPr marL="5904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DENEYSEL - MÜDAHALE ARAŞTIRMALARI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04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51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«Belirli bir toplumda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sağlıkla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ilgili olay ve durumların dağılımını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dağılımı etkileyen nedenleri inceleyen ve sağlık sorunlarının kontrolü için inceleme sonuçlarından yararlanan uygulamalı bilim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dalıdır.»</a:t>
            </a: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Yunancada Epidemiyoloji;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: Üstünde (üzerinde)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Demos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: Toplum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Logos	: Çalışma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56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sağlık sorununun, bir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toplumda;</a:t>
            </a:r>
          </a:p>
          <a:p>
            <a:pPr marL="432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Sıklığını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(zamanla değişimini), </a:t>
            </a:r>
          </a:p>
          <a:p>
            <a:pPr marL="432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Dağılımını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(hastalığın ilerleme ve gelişimini), </a:t>
            </a:r>
          </a:p>
          <a:p>
            <a:pPr marL="432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Nedenlerini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(etiyolojik faktörleri)</a:t>
            </a:r>
          </a:p>
          <a:p>
            <a:pPr marL="432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müdahalenin etkinliğini 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(tedavi, önlem)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…………………………araştıran bir bilim dalıdır.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30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13575</TotalTime>
  <Words>4337</Words>
  <Application>Microsoft Office PowerPoint</Application>
  <PresentationFormat>Ekran Gösterisi (4:3)</PresentationFormat>
  <Paragraphs>1108</Paragraphs>
  <Slides>72</Slides>
  <Notes>72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Slayt Başlıkları</vt:lpstr>
      </vt:variant>
      <vt:variant>
        <vt:i4>72</vt:i4>
      </vt:variant>
    </vt:vector>
  </HeadingPairs>
  <TitlesOfParts>
    <vt:vector size="79" baseType="lpstr">
      <vt:lpstr>1_Standarddesign</vt:lpstr>
      <vt:lpstr>4_Standarddesign</vt:lpstr>
      <vt:lpstr>3_Standarddesign</vt:lpstr>
      <vt:lpstr>7_Standarddesign</vt:lpstr>
      <vt:lpstr>10_Standarddesign</vt:lpstr>
      <vt:lpstr>2_Standarddesign</vt:lpstr>
      <vt:lpstr>6_Standarddesign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AhmetYigitalp</cp:lastModifiedBy>
  <cp:revision>1464</cp:revision>
  <cp:lastPrinted>2012-07-11T10:18:49Z</cp:lastPrinted>
  <dcterms:created xsi:type="dcterms:W3CDTF">2008-04-16T13:39:00Z</dcterms:created>
  <dcterms:modified xsi:type="dcterms:W3CDTF">2013-08-13T17:03:08Z</dcterms:modified>
</cp:coreProperties>
</file>