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theme/theme7.xml" ContentType="application/vnd.openxmlformats-officedocument.theme+xml"/>
  <Override PartName="/ppt/theme/theme8.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720" r:id="rId2"/>
    <p:sldMasterId id="2147483732" r:id="rId3"/>
    <p:sldMasterId id="2147483744" r:id="rId4"/>
    <p:sldMasterId id="2147483792" r:id="rId5"/>
    <p:sldMasterId id="2147483804" r:id="rId6"/>
  </p:sldMasterIdLst>
  <p:notesMasterIdLst>
    <p:notesMasterId r:id="rId96"/>
  </p:notesMasterIdLst>
  <p:handoutMasterIdLst>
    <p:handoutMasterId r:id="rId97"/>
  </p:handoutMasterIdLst>
  <p:sldIdLst>
    <p:sldId id="1236" r:id="rId7"/>
    <p:sldId id="1238" r:id="rId8"/>
    <p:sldId id="1342" r:id="rId9"/>
    <p:sldId id="1240" r:id="rId10"/>
    <p:sldId id="1241" r:id="rId11"/>
    <p:sldId id="1284" r:id="rId12"/>
    <p:sldId id="1282" r:id="rId13"/>
    <p:sldId id="1285" r:id="rId14"/>
    <p:sldId id="1281" r:id="rId15"/>
    <p:sldId id="1280" r:id="rId16"/>
    <p:sldId id="1327" r:id="rId17"/>
    <p:sldId id="1249" r:id="rId18"/>
    <p:sldId id="1349" r:id="rId19"/>
    <p:sldId id="1228" r:id="rId20"/>
    <p:sldId id="1347" r:id="rId21"/>
    <p:sldId id="1375" r:id="rId22"/>
    <p:sldId id="1269" r:id="rId23"/>
    <p:sldId id="1270" r:id="rId24"/>
    <p:sldId id="1271" r:id="rId25"/>
    <p:sldId id="1318" r:id="rId26"/>
    <p:sldId id="1272" r:id="rId27"/>
    <p:sldId id="1231" r:id="rId28"/>
    <p:sldId id="1248" r:id="rId29"/>
    <p:sldId id="1229" r:id="rId30"/>
    <p:sldId id="1274" r:id="rId31"/>
    <p:sldId id="1350" r:id="rId32"/>
    <p:sldId id="1232" r:id="rId33"/>
    <p:sldId id="1219" r:id="rId34"/>
    <p:sldId id="1233" r:id="rId35"/>
    <p:sldId id="1235" r:id="rId36"/>
    <p:sldId id="1234" r:id="rId37"/>
    <p:sldId id="1250" r:id="rId38"/>
    <p:sldId id="1230" r:id="rId39"/>
    <p:sldId id="1213" r:id="rId40"/>
    <p:sldId id="1218" r:id="rId41"/>
    <p:sldId id="1215" r:id="rId42"/>
    <p:sldId id="1214" r:id="rId43"/>
    <p:sldId id="1340" r:id="rId44"/>
    <p:sldId id="1216" r:id="rId45"/>
    <p:sldId id="1220" r:id="rId46"/>
    <p:sldId id="1351" r:id="rId47"/>
    <p:sldId id="1352" r:id="rId48"/>
    <p:sldId id="1251" r:id="rId49"/>
    <p:sldId id="1273" r:id="rId50"/>
    <p:sldId id="1357" r:id="rId51"/>
    <p:sldId id="1359" r:id="rId52"/>
    <p:sldId id="1151" r:id="rId53"/>
    <p:sldId id="1339" r:id="rId54"/>
    <p:sldId id="1355" r:id="rId55"/>
    <p:sldId id="1356" r:id="rId56"/>
    <p:sldId id="1328" r:id="rId57"/>
    <p:sldId id="1319" r:id="rId58"/>
    <p:sldId id="1360" r:id="rId59"/>
    <p:sldId id="1317" r:id="rId60"/>
    <p:sldId id="1369" r:id="rId61"/>
    <p:sldId id="1370" r:id="rId62"/>
    <p:sldId id="1320" r:id="rId63"/>
    <p:sldId id="1314" r:id="rId64"/>
    <p:sldId id="1367" r:id="rId65"/>
    <p:sldId id="1366" r:id="rId66"/>
    <p:sldId id="1313" r:id="rId67"/>
    <p:sldId id="1311" r:id="rId68"/>
    <p:sldId id="1294" r:id="rId69"/>
    <p:sldId id="1293" r:id="rId70"/>
    <p:sldId id="1321" r:id="rId71"/>
    <p:sldId id="1316" r:id="rId72"/>
    <p:sldId id="1315" r:id="rId73"/>
    <p:sldId id="1362" r:id="rId74"/>
    <p:sldId id="1302" r:id="rId75"/>
    <p:sldId id="1296" r:id="rId76"/>
    <p:sldId id="1295" r:id="rId77"/>
    <p:sldId id="1371" r:id="rId78"/>
    <p:sldId id="1298" r:id="rId79"/>
    <p:sldId id="1373" r:id="rId80"/>
    <p:sldId id="1301" r:id="rId81"/>
    <p:sldId id="1322" r:id="rId82"/>
    <p:sldId id="1335" r:id="rId83"/>
    <p:sldId id="1336" r:id="rId84"/>
    <p:sldId id="1364" r:id="rId85"/>
    <p:sldId id="1345" r:id="rId86"/>
    <p:sldId id="1286" r:id="rId87"/>
    <p:sldId id="1325" r:id="rId88"/>
    <p:sldId id="1374" r:id="rId89"/>
    <p:sldId id="1334" r:id="rId90"/>
    <p:sldId id="1326" r:id="rId91"/>
    <p:sldId id="1358" r:id="rId92"/>
    <p:sldId id="1309" r:id="rId93"/>
    <p:sldId id="1329" r:id="rId94"/>
    <p:sldId id="1244" r:id="rId95"/>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B9B1A"/>
    <a:srgbClr val="004986"/>
    <a:srgbClr val="F2F2F2"/>
    <a:srgbClr val="D0D8E8"/>
    <a:srgbClr val="575F57"/>
    <a:srgbClr val="0066CC"/>
    <a:srgbClr val="5A5A59"/>
    <a:srgbClr val="00A4FF"/>
    <a:srgbClr val="004074"/>
    <a:srgbClr val="41414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69C7853C-536D-4A76-A0AE-DD22124D55A5}" styleName="Tema Uygulanmış Stil 1 - Vurgu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344D84-9AFB-497E-A393-DC336BA19D2E}" styleName="Orta Stil 3 - Vurgu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ema Uygulanmış Stil 1 - Vurgu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775DCB02-9BB8-47FD-8907-85C794F793BA}" styleName="Tema Uygulanmış Stil 1 - Vurgu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E269D01E-BC32-4049-B463-5C60D7B0CCD2}" styleName="Tema Uygulanmış Stil 2 - Vurgu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8" autoAdjust="0"/>
    <p:restoredTop sz="95221" autoAdjust="0"/>
  </p:normalViewPr>
  <p:slideViewPr>
    <p:cSldViewPr snapToGrid="0">
      <p:cViewPr>
        <p:scale>
          <a:sx n="90" d="100"/>
          <a:sy n="90" d="100"/>
        </p:scale>
        <p:origin x="-2220" y="-492"/>
      </p:cViewPr>
      <p:guideLst>
        <p:guide orient="horz" pos="2294"/>
        <p:guide orient="horz" pos="1151"/>
        <p:guide orient="horz" pos="2018"/>
        <p:guide orient="horz" pos="2652"/>
        <p:guide pos="5579"/>
        <p:guide pos="5266"/>
        <p:guide pos="198"/>
        <p:guide pos="3193"/>
        <p:guide pos="49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70" d="100"/>
        <a:sy n="170" d="100"/>
      </p:scale>
      <p:origin x="0" y="0"/>
    </p:cViewPr>
  </p:sorterViewPr>
  <p:notesViewPr>
    <p:cSldViewPr snapToGrid="0">
      <p:cViewPr varScale="1">
        <p:scale>
          <a:sx n="85" d="100"/>
          <a:sy n="85" d="100"/>
        </p:scale>
        <p:origin x="-39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slide" Target="slides/slide57.xml"/><Relationship Id="rId68" Type="http://schemas.openxmlformats.org/officeDocument/2006/relationships/slide" Target="slides/slide62.xml"/><Relationship Id="rId76" Type="http://schemas.openxmlformats.org/officeDocument/2006/relationships/slide" Target="slides/slide70.xml"/><Relationship Id="rId84" Type="http://schemas.openxmlformats.org/officeDocument/2006/relationships/slide" Target="slides/slide78.xml"/><Relationship Id="rId89" Type="http://schemas.openxmlformats.org/officeDocument/2006/relationships/slide" Target="slides/slide83.xml"/><Relationship Id="rId97" Type="http://schemas.openxmlformats.org/officeDocument/2006/relationships/handoutMaster" Target="handoutMasters/handoutMaster1.xml"/><Relationship Id="rId7" Type="http://schemas.openxmlformats.org/officeDocument/2006/relationships/slide" Target="slides/slide1.xml"/><Relationship Id="rId71" Type="http://schemas.openxmlformats.org/officeDocument/2006/relationships/slide" Target="slides/slide65.xml"/><Relationship Id="rId92" Type="http://schemas.openxmlformats.org/officeDocument/2006/relationships/slide" Target="slides/slide86.xml"/><Relationship Id="rId2" Type="http://schemas.openxmlformats.org/officeDocument/2006/relationships/slideMaster" Target="slideMasters/slideMaster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slide" Target="slides/slide60.xml"/><Relationship Id="rId74" Type="http://schemas.openxmlformats.org/officeDocument/2006/relationships/slide" Target="slides/slide68.xml"/><Relationship Id="rId79" Type="http://schemas.openxmlformats.org/officeDocument/2006/relationships/slide" Target="slides/slide73.xml"/><Relationship Id="rId87" Type="http://schemas.openxmlformats.org/officeDocument/2006/relationships/slide" Target="slides/slide81.xml"/><Relationship Id="rId5" Type="http://schemas.openxmlformats.org/officeDocument/2006/relationships/slideMaster" Target="slideMasters/slideMaster5.xml"/><Relationship Id="rId61" Type="http://schemas.openxmlformats.org/officeDocument/2006/relationships/slide" Target="slides/slide55.xml"/><Relationship Id="rId82" Type="http://schemas.openxmlformats.org/officeDocument/2006/relationships/slide" Target="slides/slide76.xml"/><Relationship Id="rId90" Type="http://schemas.openxmlformats.org/officeDocument/2006/relationships/slide" Target="slides/slide84.xml"/><Relationship Id="rId95" Type="http://schemas.openxmlformats.org/officeDocument/2006/relationships/slide" Target="slides/slide89.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slide" Target="slides/slide58.xml"/><Relationship Id="rId69" Type="http://schemas.openxmlformats.org/officeDocument/2006/relationships/slide" Target="slides/slide63.xml"/><Relationship Id="rId77" Type="http://schemas.openxmlformats.org/officeDocument/2006/relationships/slide" Target="slides/slide71.xml"/><Relationship Id="rId100"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72" Type="http://schemas.openxmlformats.org/officeDocument/2006/relationships/slide" Target="slides/slide66.xml"/><Relationship Id="rId80" Type="http://schemas.openxmlformats.org/officeDocument/2006/relationships/slide" Target="slides/slide74.xml"/><Relationship Id="rId85" Type="http://schemas.openxmlformats.org/officeDocument/2006/relationships/slide" Target="slides/slide79.xml"/><Relationship Id="rId93" Type="http://schemas.openxmlformats.org/officeDocument/2006/relationships/slide" Target="slides/slide87.xml"/><Relationship Id="rId98"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slide" Target="slides/slide61.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70" Type="http://schemas.openxmlformats.org/officeDocument/2006/relationships/slide" Target="slides/slide64.xml"/><Relationship Id="rId75" Type="http://schemas.openxmlformats.org/officeDocument/2006/relationships/slide" Target="slides/slide69.xml"/><Relationship Id="rId83" Type="http://schemas.openxmlformats.org/officeDocument/2006/relationships/slide" Target="slides/slide77.xml"/><Relationship Id="rId88" Type="http://schemas.openxmlformats.org/officeDocument/2006/relationships/slide" Target="slides/slide82.xml"/><Relationship Id="rId91" Type="http://schemas.openxmlformats.org/officeDocument/2006/relationships/slide" Target="slides/slide85.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slide" Target="slides/slide59.xml"/><Relationship Id="rId73" Type="http://schemas.openxmlformats.org/officeDocument/2006/relationships/slide" Target="slides/slide67.xml"/><Relationship Id="rId78" Type="http://schemas.openxmlformats.org/officeDocument/2006/relationships/slide" Target="slides/slide72.xml"/><Relationship Id="rId81" Type="http://schemas.openxmlformats.org/officeDocument/2006/relationships/slide" Target="slides/slide75.xml"/><Relationship Id="rId86" Type="http://schemas.openxmlformats.org/officeDocument/2006/relationships/slide" Target="slides/slide80.xml"/><Relationship Id="rId94" Type="http://schemas.openxmlformats.org/officeDocument/2006/relationships/slide" Target="slides/slide88.xml"/><Relationship Id="rId99" Type="http://schemas.openxmlformats.org/officeDocument/2006/relationships/viewProps" Target="viewProps.xml"/><Relationship Id="rId101"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8.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86FBF181-6581-4E2F-849B-67FB4221BBBA}" type="datetimeFigureOut">
              <a:rPr lang="de-DE"/>
              <a:pPr>
                <a:defRPr/>
              </a:pPr>
              <a:t>04.03.2012</a:t>
            </a:fld>
            <a:endParaRPr lang="de-DE"/>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D42F2CB9-D2A6-4AD7-95AE-4B6DB534C3CB}" type="slidenum">
              <a:rPr lang="de-DE"/>
              <a:pPr>
                <a:defRPr/>
              </a:pPr>
              <a:t>‹#›</a:t>
            </a:fld>
            <a:endParaRPr lang="de-DE"/>
          </a:p>
        </p:txBody>
      </p:sp>
    </p:spTree>
    <p:extLst>
      <p:ext uri="{BB962C8B-B14F-4D97-AF65-F5344CB8AC3E}">
        <p14:creationId xmlns:p14="http://schemas.microsoft.com/office/powerpoint/2010/main" val="2139141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7.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noProof="1">
                <a:latin typeface="Arial" charset="0"/>
                <a:cs typeface="Arial" charset="0"/>
              </a:defRPr>
            </a:lvl1pPr>
          </a:lstStyle>
          <a:p>
            <a:pPr>
              <a:defRPr/>
            </a:pPr>
            <a:endParaRPr lang="de-DE"/>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5D5FAF4A-B3D3-49A6-BC24-6E15E10FCEAE}" type="slidenum">
              <a:rPr lang="de-DE"/>
              <a:pPr>
                <a:defRPr/>
              </a:pPr>
              <a:t>‹#›</a:t>
            </a:fld>
            <a:endParaRPr lang="de-DE"/>
          </a:p>
        </p:txBody>
      </p:sp>
    </p:spTree>
    <p:extLst>
      <p:ext uri="{BB962C8B-B14F-4D97-AF65-F5344CB8AC3E}">
        <p14:creationId xmlns:p14="http://schemas.microsoft.com/office/powerpoint/2010/main" val="19996423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tr-TR"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17</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17</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18</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18</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19</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19</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29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29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33</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33</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39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39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42</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42</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47</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47</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49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49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52</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52</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pPr algn="r"/>
              <a:t>54</a:t>
            </a:fld>
            <a:endParaRPr lang="de-DE" sz="1200"/>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pPr algn="r" defTabSz="947738"/>
              <a:t>54</a:t>
            </a:fld>
            <a:endParaRPr lang="en-GB" sz="1300"/>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56</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56</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57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57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61</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61</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69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69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70</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70</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71</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71</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72</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72</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73</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73</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76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76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82</a:t>
            </a:fld>
            <a:endParaRPr lang="de-DE" sz="120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82</a:t>
            </a:fld>
            <a:endParaRPr lang="en-GB" sz="130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83</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83</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84</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84</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89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89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748336120"/>
      </p:ext>
    </p:extLst>
  </p:cSld>
  <p:clrMapOvr>
    <a:masterClrMapping/>
  </p:clrMapOvr>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95426662"/>
      </p:ext>
    </p:extLst>
  </p:cSld>
  <p:clrMapOvr>
    <a:masterClrMapping/>
  </p:clrMapOvr>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9004076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1571669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28616159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00995580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7830124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53437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571544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74756113"/>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36636014"/>
      </p:ext>
    </p:extLst>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2445633086"/>
      </p:ext>
    </p:extLst>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74770465"/>
      </p:ext>
    </p:extLst>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8717734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7225738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9548540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9603200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61413914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45694605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7238015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9497051"/>
      </p:ext>
    </p:extLst>
  </p:cSld>
  <p:clrMapOvr>
    <a:masterClrMapping/>
  </p:clrMapOvr>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033729395"/>
      </p:ext>
    </p:extLst>
  </p:cSld>
  <p:clrMapOvr>
    <a:masterClrMapping/>
  </p:clrMapOvr>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836544855"/>
      </p:ext>
    </p:extLst>
  </p:cSld>
  <p:clrMapOvr>
    <a:masterClrMapping/>
  </p:clrMapOvr>
  <p:transition/>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722029149"/>
      </p:ext>
    </p:extLst>
  </p:cSld>
  <p:clrMapOvr>
    <a:masterClrMapping/>
  </p:clrMapOvr>
  <p:transition/>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26272790"/>
      </p:ext>
    </p:extLst>
  </p:cSld>
  <p:clrMapOvr>
    <a:masterClrMapping/>
  </p:clrMapOv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018330990"/>
      </p:ext>
    </p:extLst>
  </p:cSld>
  <p:clrMapOvr>
    <a:masterClrMapping/>
  </p:clrMapOv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21325084"/>
      </p:ext>
    </p:extLst>
  </p:cSld>
  <p:clrMapOvr>
    <a:masterClrMapping/>
  </p:clrMapOv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62447064"/>
      </p:ext>
    </p:extLst>
  </p:cSld>
  <p:clrMapOvr>
    <a:masterClrMapping/>
  </p:clrMapOv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63833835"/>
      </p:ext>
    </p:extLst>
  </p:cSld>
  <p:clrMapOvr>
    <a:masterClrMapping/>
  </p:clrMapOv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57620715"/>
      </p:ext>
    </p:extLst>
  </p:cSld>
  <p:clrMapOvr>
    <a:masterClrMapping/>
  </p:clrMapOv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74322612"/>
      </p:ext>
    </p:extLst>
  </p:cSld>
  <p:clrMapOvr>
    <a:masterClrMapping/>
  </p:clrMapOv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42838476"/>
      </p:ext>
    </p:extLst>
  </p:cSld>
  <p:clrMapOvr>
    <a:masterClrMapping/>
  </p:clrMapOvr>
  <p:transition/>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457982097"/>
      </p:ext>
    </p:extLst>
  </p:cSld>
  <p:clrMapOvr>
    <a:masterClrMapping/>
  </p:clrMapOvr>
  <p:transition/>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prstClr val="black"/>
              </a:solidFill>
            </a:endParaRPr>
          </a:p>
        </p:txBody>
      </p:sp>
    </p:spTree>
    <p:extLst>
      <p:ext uri="{BB962C8B-B14F-4D97-AF65-F5344CB8AC3E}">
        <p14:creationId xmlns:p14="http://schemas.microsoft.com/office/powerpoint/2010/main" val="1473341517"/>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21803347"/>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277872232"/>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70774008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4065829675"/>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468234302"/>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360476207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424725786"/>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724371635"/>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433260036"/>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129397548"/>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prstClr val="black"/>
              </a:solidFill>
            </a:endParaRPr>
          </a:p>
        </p:txBody>
      </p:sp>
    </p:spTree>
    <p:extLst>
      <p:ext uri="{BB962C8B-B14F-4D97-AF65-F5344CB8AC3E}">
        <p14:creationId xmlns:p14="http://schemas.microsoft.com/office/powerpoint/2010/main" val="2402938105"/>
      </p:ext>
    </p:extLst>
  </p:cSld>
  <p:clrMapOvr>
    <a:masterClrMapping/>
  </p:clrMapOvr>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787078885"/>
      </p:ext>
    </p:extLst>
  </p:cSld>
  <p:clrMapOvr>
    <a:masterClrMapping/>
  </p:clrMapOvr>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615362573"/>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665821030"/>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331910980"/>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24522778"/>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prstClr val="white"/>
              </a:solidFill>
            </a:endParaRPr>
          </a:p>
        </p:txBody>
      </p:sp>
    </p:spTree>
    <p:extLst>
      <p:ext uri="{BB962C8B-B14F-4D97-AF65-F5344CB8AC3E}">
        <p14:creationId xmlns:p14="http://schemas.microsoft.com/office/powerpoint/2010/main" val="319377542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82515658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311136478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1381768153"/>
      </p:ext>
    </p:extLst>
  </p:cSld>
  <p:clrMapOvr>
    <a:masterClrMapping/>
  </p:clrMapOvr>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prstClr val="white"/>
              </a:solidFill>
            </a:endParaRPr>
          </a:p>
        </p:txBody>
      </p:sp>
    </p:spTree>
    <p:extLst>
      <p:ext uri="{BB962C8B-B14F-4D97-AF65-F5344CB8AC3E}">
        <p14:creationId xmlns:p14="http://schemas.microsoft.com/office/powerpoint/2010/main" val="985801080"/>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latin typeface="Arial" pitchFamily="34" charset="0"/>
                <a:cs typeface="Arial" pitchFamily="34" charset="0"/>
              </a:rPr>
              <a:t>Page </a:t>
            </a:r>
            <a:r>
              <a:rPr lang="de-DE" sz="1000">
                <a:latin typeface="Arial" pitchFamily="34" charset="0"/>
                <a:cs typeface="Arial" pitchFamily="34" charset="0"/>
                <a:sym typeface="Wingdings" pitchFamily="2" charset="2"/>
              </a:rPr>
              <a:t></a:t>
            </a:r>
            <a:r>
              <a:rPr lang="de-DE" sz="1000">
                <a:latin typeface="Arial" pitchFamily="34" charset="0"/>
                <a:cs typeface="Arial" pitchFamily="34" charset="0"/>
              </a:rPr>
              <a:t> </a:t>
            </a:r>
            <a:fld id="{CF825FEF-9EFF-427A-BA79-FFBBF98227EB}" type="slidenum">
              <a:rPr lang="de-DE" sz="1000">
                <a:latin typeface="Arial" pitchFamily="34" charset="0"/>
                <a:cs typeface="Arial" pitchFamily="34" charset="0"/>
              </a:rPr>
              <a:pPr>
                <a:defRPr/>
              </a:pPr>
              <a:t>‹#›</a:t>
            </a:fld>
            <a:endParaRPr lang="de-DE" sz="1000">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95"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iming>
    <p:tnLst>
      <p:par>
        <p:cTn id="1" dur="indefinite" restart="never" nodeType="tmRoot"/>
      </p:par>
    </p:tnLst>
  </p:timing>
  <p:hf sldNum="0" hdr="0" ftr="0"/>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966713171"/>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547071607"/>
      </p:ext>
    </p:extLst>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303743000"/>
      </p:ext>
    </p:extLst>
  </p:cSld>
  <p:clrMap bg1="lt1" tx1="dk1" bg2="lt2" tx2="dk2" accent1="accent1" accent2="accent2" accent3="accent3" accent4="accent4" accent5="accent5" accent6="accent6" hlink="hlink" folHlink="folHlink"/>
  <p:sldLayoutIdLst>
    <p:sldLayoutId id="2147483745" r:id="rId1"/>
    <p:sldLayoutId id="2147483746" r:id="rId2"/>
    <p:sldLayoutId id="2147483747" r:id="rId3"/>
    <p:sldLayoutId id="2147483748" r:id="rId4"/>
    <p:sldLayoutId id="2147483749" r:id="rId5"/>
    <p:sldLayoutId id="2147483750" r:id="rId6"/>
    <p:sldLayoutId id="2147483751" r:id="rId7"/>
    <p:sldLayoutId id="2147483752" r:id="rId8"/>
    <p:sldLayoutId id="2147483753" r:id="rId9"/>
    <p:sldLayoutId id="2147483754" r:id="rId10"/>
    <p:sldLayoutId id="2147483755"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prstClr val="white"/>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prstClr val="black"/>
                </a:solidFill>
                <a:latin typeface="Arial" pitchFamily="34" charset="0"/>
                <a:cs typeface="Arial" pitchFamily="34" charset="0"/>
              </a:rPr>
              <a:t>Page </a:t>
            </a:r>
            <a:r>
              <a:rPr lang="de-DE" sz="1000">
                <a:solidFill>
                  <a:prstClr val="black"/>
                </a:solidFill>
                <a:latin typeface="Arial" pitchFamily="34" charset="0"/>
                <a:cs typeface="Arial" pitchFamily="34" charset="0"/>
                <a:sym typeface="Wingdings" pitchFamily="2" charset="2"/>
              </a:rPr>
              <a:t></a:t>
            </a:r>
            <a:r>
              <a:rPr lang="de-DE" sz="1000">
                <a:solidFill>
                  <a:prstClr val="black"/>
                </a:solidFill>
                <a:latin typeface="Arial" pitchFamily="34" charset="0"/>
                <a:cs typeface="Arial" pitchFamily="34" charset="0"/>
              </a:rPr>
              <a:t> </a:t>
            </a:r>
            <a:fld id="{CF825FEF-9EFF-427A-BA79-FFBBF98227EB}" type="slidenum">
              <a:rPr lang="de-DE" sz="1000">
                <a:solidFill>
                  <a:prstClr val="black"/>
                </a:solidFill>
                <a:latin typeface="Arial" pitchFamily="34" charset="0"/>
                <a:cs typeface="Arial" pitchFamily="34" charset="0"/>
              </a:rPr>
              <a:pPr>
                <a:defRPr/>
              </a:pPr>
              <a:t>‹#›</a:t>
            </a:fld>
            <a:endParaRPr lang="de-DE" sz="1000">
              <a:solidFill>
                <a:prstClr val="black"/>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669497789"/>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iming>
    <p:tnLst>
      <p:par>
        <p:cTn id="1" dur="indefinite" restart="never" nodeType="tmRoot"/>
      </p:par>
    </p:tnLst>
  </p:timing>
  <p:hf sldNum="0" hdr="0" ftr="0"/>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prstClr val="white"/>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prstClr val="black"/>
                </a:solidFill>
                <a:latin typeface="Arial" pitchFamily="34" charset="0"/>
                <a:cs typeface="Arial" pitchFamily="34" charset="0"/>
              </a:rPr>
              <a:t>Page </a:t>
            </a:r>
            <a:r>
              <a:rPr lang="de-DE" sz="1000">
                <a:solidFill>
                  <a:prstClr val="black"/>
                </a:solidFill>
                <a:latin typeface="Arial" pitchFamily="34" charset="0"/>
                <a:cs typeface="Arial" pitchFamily="34" charset="0"/>
                <a:sym typeface="Wingdings" pitchFamily="2" charset="2"/>
              </a:rPr>
              <a:t></a:t>
            </a:r>
            <a:r>
              <a:rPr lang="de-DE" sz="1000">
                <a:solidFill>
                  <a:prstClr val="black"/>
                </a:solidFill>
                <a:latin typeface="Arial" pitchFamily="34" charset="0"/>
                <a:cs typeface="Arial" pitchFamily="34" charset="0"/>
              </a:rPr>
              <a:t> </a:t>
            </a:r>
            <a:fld id="{CF825FEF-9EFF-427A-BA79-FFBBF98227EB}" type="slidenum">
              <a:rPr lang="de-DE" sz="1000">
                <a:solidFill>
                  <a:prstClr val="black"/>
                </a:solidFill>
                <a:latin typeface="Arial" pitchFamily="34" charset="0"/>
                <a:cs typeface="Arial" pitchFamily="34" charset="0"/>
              </a:rPr>
              <a:pPr>
                <a:defRPr/>
              </a:pPr>
              <a:t>‹#›</a:t>
            </a:fld>
            <a:endParaRPr lang="de-DE" sz="1000">
              <a:solidFill>
                <a:prstClr val="black"/>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849473495"/>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iming>
    <p:tnLst>
      <p:par>
        <p:cTn id="1" dur="indefinite" restart="never" nodeType="tmRoot"/>
      </p:par>
    </p:tnLst>
  </p:timing>
  <p:hf sldNum="0" hdr="0" ftr="0"/>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0.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0.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0.xml"/></Relationships>
</file>

<file path=ppt/slides/_rels/slide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6.xml"/><Relationship Id="rId1" Type="http://schemas.openxmlformats.org/officeDocument/2006/relationships/slideLayout" Target="../slideLayouts/slideLayout29.xml"/><Relationship Id="rId6" Type="http://schemas.openxmlformats.org/officeDocument/2006/relationships/image" Target="../media/image13.png"/><Relationship Id="rId5" Type="http://schemas.openxmlformats.org/officeDocument/2006/relationships/image" Target="../media/image12.png"/><Relationship Id="rId4" Type="http://schemas.openxmlformats.org/officeDocument/2006/relationships/image" Target="../media/image11.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8.xml"/><Relationship Id="rId1" Type="http://schemas.openxmlformats.org/officeDocument/2006/relationships/slideLayout" Target="../slideLayouts/slideLayout18.xml"/><Relationship Id="rId4" Type="http://schemas.openxmlformats.org/officeDocument/2006/relationships/image" Target="../media/image19.png"/></Relationships>
</file>

<file path=ppt/slides/_rels/slide2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8.xml"/><Relationship Id="rId1" Type="http://schemas.openxmlformats.org/officeDocument/2006/relationships/vmlDrawing" Target="../drawings/vmlDrawing1.vml"/><Relationship Id="rId5" Type="http://schemas.openxmlformats.org/officeDocument/2006/relationships/image" Target="../media/image21.emf"/><Relationship Id="rId4" Type="http://schemas.openxmlformats.org/officeDocument/2006/relationships/oleObject" Target="../embeddings/oleObject1.bin"/></Relationships>
</file>

<file path=ppt/slides/_rels/slide3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32.xml"/><Relationship Id="rId1" Type="http://schemas.openxmlformats.org/officeDocument/2006/relationships/slideLayout" Target="../slideLayouts/slideLayout29.xml"/><Relationship Id="rId4" Type="http://schemas.openxmlformats.org/officeDocument/2006/relationships/image" Target="../media/image24.pn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9.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43.xml"/><Relationship Id="rId1" Type="http://schemas.openxmlformats.org/officeDocument/2006/relationships/slideLayout" Target="../slideLayouts/slideLayout29.xml"/><Relationship Id="rId4" Type="http://schemas.microsoft.com/office/2007/relationships/hdphoto" Target="../media/hdphoto1.wdp"/></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9.xml"/></Relationships>
</file>

<file path=ppt/slides/_rels/slide4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46.xml"/><Relationship Id="rId1" Type="http://schemas.openxmlformats.org/officeDocument/2006/relationships/slideLayout" Target="../slideLayouts/slideLayout29.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notesSlide" Target="../notesSlides/notesSlide48.xml"/><Relationship Id="rId1" Type="http://schemas.openxmlformats.org/officeDocument/2006/relationships/slideLayout" Target="../slideLayouts/slideLayout18.xml"/><Relationship Id="rId5" Type="http://schemas.openxmlformats.org/officeDocument/2006/relationships/image" Target="../media/image29.wmf"/><Relationship Id="rId4" Type="http://schemas.openxmlformats.org/officeDocument/2006/relationships/image" Target="../media/image28.wmf"/></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29.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9.xml"/></Relationships>
</file>

<file path=ppt/slides/_rels/slide5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53.xml"/><Relationship Id="rId1" Type="http://schemas.openxmlformats.org/officeDocument/2006/relationships/slideLayout" Target="../slideLayouts/slideLayout29.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29.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57.xml"/><Relationship Id="rId1" Type="http://schemas.openxmlformats.org/officeDocument/2006/relationships/slideLayout" Target="../slideLayouts/slideLayout29.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9.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29.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29.xml"/></Relationships>
</file>

<file path=ppt/slides/_rels/slide6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65.xml"/><Relationship Id="rId1" Type="http://schemas.openxmlformats.org/officeDocument/2006/relationships/slideLayout" Target="../slideLayouts/slideLayout29.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9.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51.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51.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51.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51.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9.xml"/></Relationships>
</file>

<file path=ppt/slides/_rels/slide76.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76.xml"/><Relationship Id="rId1" Type="http://schemas.openxmlformats.org/officeDocument/2006/relationships/slideLayout" Target="../slideLayouts/slideLayout29.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29.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9.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62.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29.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9.xml"/></Relationships>
</file>

<file path=ppt/slides/_rels/slide8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86.xml"/><Relationship Id="rId1" Type="http://schemas.openxmlformats.org/officeDocument/2006/relationships/slideLayout" Target="../slideLayouts/slideLayout29.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29.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9.xml"/></Relationships>
</file>

<file path=ppt/slides/_rels/slide89.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89.xml"/><Relationship Id="rId1" Type="http://schemas.openxmlformats.org/officeDocument/2006/relationships/slideLayout" Target="../slideLayouts/slideLayout2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Dikdörtgen"/>
          <p:cNvSpPr/>
          <p:nvPr/>
        </p:nvSpPr>
        <p:spPr>
          <a:xfrm>
            <a:off x="176274" y="364980"/>
            <a:ext cx="8791574" cy="1631216"/>
          </a:xfrm>
          <a:prstGeom prst="rect">
            <a:avLst/>
          </a:prstGeom>
          <a:noFill/>
          <a:ln>
            <a:noFill/>
          </a:ln>
          <a:effectLst>
            <a:glow rad="228600">
              <a:schemeClr val="accent4">
                <a:satMod val="175000"/>
                <a:alpha val="40000"/>
              </a:schemeClr>
            </a:glow>
            <a:outerShdw blurRad="107950" dist="12700" dir="5400000" algn="ctr">
              <a:srgbClr val="7DC4FF"/>
            </a:outerShdw>
            <a:softEdge rad="127000"/>
          </a:effectLst>
          <a:scene3d>
            <a:camera prst="orthographicFront">
              <a:rot lat="0" lon="0" rev="0"/>
            </a:camera>
            <a:lightRig rig="soft" dir="t">
              <a:rot lat="0" lon="0" rev="0"/>
            </a:lightRig>
          </a:scene3d>
          <a:sp3d prstMaterial="dkEdge">
            <a:bevelT w="63500" h="63500"/>
            <a:contourClr>
              <a:schemeClr val="bg2">
                <a:lumMod val="20000"/>
                <a:lumOff val="80000"/>
              </a:schemeClr>
            </a:contourClr>
          </a:sp3d>
        </p:spPr>
        <p:txBody>
          <a:bodyPr wrap="square" anchor="ctr" anchorCtr="1">
            <a:spAutoFit/>
          </a:bodyPr>
          <a:lstStyle/>
          <a:p>
            <a:pPr algn="ctr">
              <a:defRPr/>
            </a:pPr>
            <a:r>
              <a:rPr lang="tr-TR" sz="10000" dirty="0" smtClean="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rPr>
              <a:t>İstanbulUzman</a:t>
            </a:r>
            <a:endParaRPr lang="tr-TR" sz="10000" dirty="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endParaRPr>
          </a:p>
        </p:txBody>
      </p:sp>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6" name="WordArt 7"/>
          <p:cNvSpPr>
            <a:spLocks noChangeArrowheads="1" noChangeShapeType="1" noTextEdit="1"/>
          </p:cNvSpPr>
          <p:nvPr/>
        </p:nvSpPr>
        <p:spPr bwMode="auto">
          <a:xfrm>
            <a:off x="66676" y="3406239"/>
            <a:ext cx="8954500" cy="2180107"/>
          </a:xfrm>
          <a:prstGeom prst="rect">
            <a:avLst/>
          </a:prstGeom>
          <a:effectLst>
            <a:glow rad="63500">
              <a:schemeClr val="tx1">
                <a:lumMod val="95000"/>
                <a:lumOff val="5000"/>
                <a:alpha val="40000"/>
              </a:schemeClr>
            </a:glow>
            <a:innerShdw blurRad="114300">
              <a:schemeClr val="bg1">
                <a:lumMod val="50000"/>
              </a:schemeClr>
            </a:innerShdw>
          </a:effectLst>
          <a:scene3d>
            <a:camera prst="orthographicFront">
              <a:rot lat="1200000" lon="21599987" rev="21594348"/>
            </a:camera>
            <a:lightRig rig="threePt" dir="t"/>
          </a:scene3d>
        </p:spPr>
        <p:txBody>
          <a:bodyPr wrap="none" fromWordArt="1">
            <a:prstTxWarp prst="textPlain">
              <a:avLst>
                <a:gd name="adj" fmla="val 50000"/>
              </a:avLst>
            </a:prstTxWarp>
            <a:scene3d>
              <a:camera prst="legacyPerspectiveBottomRight">
                <a:rot lat="0" lon="21239990" rev="0"/>
              </a:camera>
              <a:lightRig rig="legacyHarsh3" dir="l"/>
            </a:scene3d>
            <a:sp3d extrusionH="430200" prstMaterial="legacyMatte">
              <a:extrusionClr>
                <a:srgbClr val="C0C0C0"/>
              </a:extrusionClr>
            </a:sp3d>
          </a:bodyPr>
          <a:lstStyle/>
          <a:p>
            <a:pPr algn="ctr"/>
            <a:r>
              <a:rPr lang="tr-TR" sz="3600" b="1" i="1" kern="10" dirty="0" smtClean="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rPr>
              <a:t>Epidemiyoloji</a:t>
            </a:r>
            <a:endParaRPr lang="tr-TR" sz="3600" b="1" i="1" kern="10" dirty="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endParaRPr>
          </a:p>
        </p:txBody>
      </p:sp>
    </p:spTree>
    <p:extLst>
      <p:ext uri="{BB962C8B-B14F-4D97-AF65-F5344CB8AC3E}">
        <p14:creationId xmlns:p14="http://schemas.microsoft.com/office/powerpoint/2010/main" val="1516872251"/>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up 2"/>
          <p:cNvGrpSpPr/>
          <p:nvPr/>
        </p:nvGrpSpPr>
        <p:grpSpPr>
          <a:xfrm>
            <a:off x="10080" y="940500"/>
            <a:ext cx="9133920" cy="5184075"/>
            <a:chOff x="10080" y="940500"/>
            <a:chExt cx="9133920" cy="5184075"/>
          </a:xfrm>
        </p:grpSpPr>
        <p:sp>
          <p:nvSpPr>
            <p:cNvPr id="12" name="Rechteck 4"/>
            <p:cNvSpPr>
              <a:spLocks noChangeArrowheads="1"/>
            </p:cNvSpPr>
            <p:nvPr/>
          </p:nvSpPr>
          <p:spPr bwMode="auto">
            <a:xfrm>
              <a:off x="10080" y="3202688"/>
              <a:ext cx="9133920"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Amaç &amp; Öğrenme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Hedefleri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6" name="Picture 2" descr="C:\Users\DOKTOR\Desktop\birds_and_sig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126" y="940500"/>
              <a:ext cx="5860795" cy="2243138"/>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3190875" y="1943100"/>
              <a:ext cx="3057525" cy="400110"/>
            </a:xfrm>
            <a:prstGeom prst="rect">
              <a:avLst/>
            </a:prstGeom>
            <a:noFill/>
          </p:spPr>
          <p:txBody>
            <a:bodyPr wrap="square" rtlCol="0">
              <a:spAutoFit/>
            </a:bodyPr>
            <a:lstStyle/>
            <a:p>
              <a:pPr algn="ctr"/>
              <a:r>
                <a:rPr lang="tr-TR" sz="2000" b="1" i="1" dirty="0" smtClean="0">
                  <a:solidFill>
                    <a:srgbClr val="000000"/>
                  </a:solidFill>
                  <a:latin typeface="Calibri" pitchFamily="34" charset="0"/>
                  <a:cs typeface="Calibri" pitchFamily="34" charset="0"/>
                </a:rPr>
                <a:t>Amaç Öğrenme Hedefleri</a:t>
              </a:r>
              <a:endParaRPr lang="tr-TR" sz="2000" b="1" i="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3608867835"/>
      </p:ext>
    </p:extLst>
  </p:cSld>
  <p:clrMapOvr>
    <a:masterClrMapping/>
  </p:clrMapOvr>
  <p:transition>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1"/>
          <p:cNvSpPr>
            <a:spLocks noGrp="1" noChangeArrowheads="1"/>
          </p:cNvSpPr>
          <p:nvPr>
            <p:ph type="title" idx="4294967295"/>
          </p:nvPr>
        </p:nvSpPr>
        <p:spPr>
          <a:xfrm>
            <a:off x="231797" y="411163"/>
            <a:ext cx="8816669" cy="647700"/>
          </a:xfrm>
        </p:spPr>
        <p:txBody>
          <a:bodyPr anchor="ctr" anchorCtr="0"/>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EPİDEMİYOLOJİ</a:t>
            </a:r>
            <a:endParaRPr lang="tr-TR" sz="3200" kern="1200" noProof="1">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grpSp>
        <p:nvGrpSpPr>
          <p:cNvPr id="2" name="Grup 1"/>
          <p:cNvGrpSpPr/>
          <p:nvPr/>
        </p:nvGrpSpPr>
        <p:grpSpPr>
          <a:xfrm>
            <a:off x="112736" y="980703"/>
            <a:ext cx="2878902" cy="5324843"/>
            <a:chOff x="112735" y="1037855"/>
            <a:chExt cx="2878902" cy="5324843"/>
          </a:xfrm>
        </p:grpSpPr>
        <p:sp>
          <p:nvSpPr>
            <p:cNvPr id="20" name="Rectangle 5"/>
            <p:cNvSpPr>
              <a:spLocks noChangeArrowheads="1"/>
            </p:cNvSpPr>
            <p:nvPr/>
          </p:nvSpPr>
          <p:spPr bwMode="gray">
            <a:xfrm>
              <a:off x="112736" y="1926657"/>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342900" indent="-342900" algn="ctr">
                <a:lnSpc>
                  <a:spcPct val="90000"/>
                </a:lnSpc>
                <a:spcAft>
                  <a:spcPct val="20000"/>
                </a:spcAft>
                <a:buClr>
                  <a:srgbClr val="292929"/>
                </a:buClr>
                <a:buFont typeface="+mj-lt"/>
                <a:buAutoNum type="arabicPeriod"/>
              </a:pPr>
              <a:endParaRPr lang="tr-TR" b="1" i="1" noProof="1" smtClean="0">
                <a:solidFill>
                  <a:srgbClr val="000000"/>
                </a:solidFill>
                <a:latin typeface="Calibri" pitchFamily="34" charset="0"/>
                <a:cs typeface="Calibri" pitchFamily="34" charset="0"/>
              </a:endParaRPr>
            </a:p>
            <a:p>
              <a:pPr marL="36000" algn="ctr">
                <a:lnSpc>
                  <a:spcPct val="90000"/>
                </a:lnSpc>
                <a:spcAft>
                  <a:spcPct val="20000"/>
                </a:spcAft>
                <a:buClr>
                  <a:srgbClr val="292929"/>
                </a:buClr>
              </a:pPr>
              <a:r>
                <a:rPr lang="tr-TR" b="1" i="1" noProof="1" smtClean="0">
                  <a:solidFill>
                    <a:srgbClr val="000000"/>
                  </a:solidFill>
                  <a:latin typeface="Calibri" pitchFamily="34" charset="0"/>
                  <a:cs typeface="Calibri" pitchFamily="34" charset="0"/>
                </a:rPr>
                <a:t>Katılımcıların;</a:t>
              </a:r>
            </a:p>
            <a:p>
              <a:pPr marL="36000" algn="ctr">
                <a:lnSpc>
                  <a:spcPct val="90000"/>
                </a:lnSpc>
                <a:spcAft>
                  <a:spcPct val="20000"/>
                </a:spcAft>
                <a:buClr>
                  <a:srgbClr val="292929"/>
                </a:buClr>
              </a:pPr>
              <a:r>
                <a:rPr lang="tr-TR" b="1" i="1" noProof="1">
                  <a:solidFill>
                    <a:srgbClr val="000000"/>
                  </a:solidFill>
                  <a:latin typeface="Calibri" pitchFamily="34" charset="0"/>
                  <a:cs typeface="Calibri" pitchFamily="34" charset="0"/>
                </a:rPr>
                <a:t>«Katılımcıların, işyerinde kullanılabilecek epidemiyoloji, kayıt - istatistik ve araştırma yöntemlerini tanımalarına ve bu yöntemlere ilişkin temel kavramları öğrenmelerine yardımcı </a:t>
              </a:r>
              <a:r>
                <a:rPr lang="tr-TR" b="1" i="1" noProof="1" smtClean="0">
                  <a:solidFill>
                    <a:srgbClr val="000000"/>
                  </a:solidFill>
                  <a:latin typeface="Calibri" pitchFamily="34" charset="0"/>
                  <a:cs typeface="Calibri" pitchFamily="34" charset="0"/>
                </a:rPr>
                <a:t>olmaktır.»</a:t>
              </a:r>
              <a:endParaRPr lang="tr-TR" b="1" i="1" noProof="1">
                <a:solidFill>
                  <a:srgbClr val="000000"/>
                </a:solidFill>
                <a:latin typeface="Calibri" pitchFamily="34" charset="0"/>
                <a:cs typeface="Calibri" pitchFamily="34" charset="0"/>
              </a:endParaRPr>
            </a:p>
          </p:txBody>
        </p:sp>
        <p:sp>
          <p:nvSpPr>
            <p:cNvPr id="14" name="Rectangle 11"/>
            <p:cNvSpPr>
              <a:spLocks noChangeArrowheads="1"/>
            </p:cNvSpPr>
            <p:nvPr/>
          </p:nvSpPr>
          <p:spPr bwMode="gray">
            <a:xfrm>
              <a:off x="112735" y="1037855"/>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Genel Amacı</a:t>
              </a:r>
            </a:p>
          </p:txBody>
        </p:sp>
      </p:grpSp>
      <p:grpSp>
        <p:nvGrpSpPr>
          <p:cNvPr id="3" name="Grup 2"/>
          <p:cNvGrpSpPr/>
          <p:nvPr/>
        </p:nvGrpSpPr>
        <p:grpSpPr>
          <a:xfrm>
            <a:off x="3130901" y="980704"/>
            <a:ext cx="2878901" cy="5324845"/>
            <a:chOff x="3130901" y="1037854"/>
            <a:chExt cx="2878901" cy="5324845"/>
          </a:xfrm>
        </p:grpSpPr>
        <p:sp>
          <p:nvSpPr>
            <p:cNvPr id="26" name="Rectangle 5"/>
            <p:cNvSpPr>
              <a:spLocks noChangeArrowheads="1"/>
            </p:cNvSpPr>
            <p:nvPr/>
          </p:nvSpPr>
          <p:spPr bwMode="gray">
            <a:xfrm>
              <a:off x="3130901" y="1926657"/>
              <a:ext cx="2878901" cy="4436042"/>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 tanımını yapar ve kullanılan yöntemleri sıralar.</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Epidemiyolojinin temel kavramlarını söyler.</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İşyeri hekiminin işyerinde araştırma yapmakla ilgili etik sorumluluklarını ifade eder. </a:t>
              </a:r>
            </a:p>
          </p:txBody>
        </p:sp>
        <p:sp>
          <p:nvSpPr>
            <p:cNvPr id="23" name="Rectangle 11"/>
            <p:cNvSpPr>
              <a:spLocks noChangeArrowheads="1"/>
            </p:cNvSpPr>
            <p:nvPr/>
          </p:nvSpPr>
          <p:spPr bwMode="gray">
            <a:xfrm>
              <a:off x="3130901" y="1037854"/>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Öğrenme </a:t>
              </a:r>
            </a:p>
            <a:p>
              <a:pPr algn="ctr" defTabSz="801688" eaLnBrk="0" hangingPunct="0">
                <a:defRPr/>
              </a:pPr>
              <a:r>
                <a:rPr lang="tr-TR" sz="2400" b="1" dirty="0">
                  <a:solidFill>
                    <a:srgbClr val="FFFFFF"/>
                  </a:solidFill>
                  <a:latin typeface="Calibri" pitchFamily="34" charset="0"/>
                  <a:cs typeface="Calibri" pitchFamily="34" charset="0"/>
                </a:rPr>
                <a:t>Hedefleri</a:t>
              </a:r>
            </a:p>
          </p:txBody>
        </p:sp>
      </p:grpSp>
      <p:grpSp>
        <p:nvGrpSpPr>
          <p:cNvPr id="4" name="Grup 3"/>
          <p:cNvGrpSpPr/>
          <p:nvPr/>
        </p:nvGrpSpPr>
        <p:grpSpPr>
          <a:xfrm>
            <a:off x="6140441" y="980703"/>
            <a:ext cx="2878901" cy="5324846"/>
            <a:chOff x="6140441" y="1037853"/>
            <a:chExt cx="2878901" cy="5324846"/>
          </a:xfrm>
        </p:grpSpPr>
        <p:sp>
          <p:nvSpPr>
            <p:cNvPr id="29" name="Rectangle 5"/>
            <p:cNvSpPr>
              <a:spLocks noChangeArrowheads="1"/>
            </p:cNvSpPr>
            <p:nvPr/>
          </p:nvSpPr>
          <p:spPr bwMode="gray">
            <a:xfrm>
              <a:off x="6140441" y="1926658"/>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Epidemiyolojinin tanımı </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Epidemiyolojinin temel kavramları</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Epidemiyolojide veri kaynakları</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Epidemiyolojinin iş sağlığı alanında kullanım amaçları </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İşyeri hekiminin işyerinde araştırma yapmakla ilgili etik sorumlulukları</a:t>
              </a:r>
            </a:p>
            <a:p>
              <a:pPr marL="216000" indent="-180000">
                <a:spcBef>
                  <a:spcPts val="0"/>
                </a:spcBef>
                <a:spcAft>
                  <a:spcPts val="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Çalışma yaşamında kullanılan epidemiyolojik araştırma yöntemleri: </a:t>
              </a:r>
            </a:p>
            <a:p>
              <a:pPr marL="684000" lvl="1" indent="-108000">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Kesitsel araştırmalar</a:t>
              </a:r>
            </a:p>
            <a:p>
              <a:pPr marL="684000" lvl="1" indent="-108000">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Vaka-kontrol araştırmaları</a:t>
              </a:r>
            </a:p>
            <a:p>
              <a:pPr marL="684000" lvl="1" indent="-108000">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Kohort araştırmaları</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İşyerinde araştırma örneklerinin </a:t>
              </a:r>
              <a:r>
                <a:rPr lang="tr-TR" sz="1400" i="1" noProof="1" smtClean="0">
                  <a:solidFill>
                    <a:srgbClr val="000000"/>
                  </a:solidFill>
                  <a:latin typeface="Calibri" pitchFamily="34" charset="0"/>
                  <a:cs typeface="Calibri" pitchFamily="34" charset="0"/>
                </a:rPr>
                <a:t>sunumu</a:t>
              </a:r>
              <a:endParaRPr lang="tr-TR" sz="1400" i="1" noProof="1">
                <a:solidFill>
                  <a:srgbClr val="000000"/>
                </a:solidFill>
                <a:latin typeface="Calibri" pitchFamily="34" charset="0"/>
                <a:cs typeface="Calibri" pitchFamily="34" charset="0"/>
              </a:endParaRPr>
            </a:p>
          </p:txBody>
        </p:sp>
        <p:sp>
          <p:nvSpPr>
            <p:cNvPr id="30" name="Rectangle 11"/>
            <p:cNvSpPr>
              <a:spLocks noChangeArrowheads="1"/>
            </p:cNvSpPr>
            <p:nvPr/>
          </p:nvSpPr>
          <p:spPr bwMode="gray">
            <a:xfrm>
              <a:off x="6140441" y="1037853"/>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Alt Başlıkları</a:t>
              </a:r>
            </a:p>
          </p:txBody>
        </p:sp>
      </p:grpSp>
      <p:sp>
        <p:nvSpPr>
          <p:cNvPr id="3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2897787470"/>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2" name="Rechteck 4"/>
          <p:cNvSpPr>
            <a:spLocks noChangeArrowheads="1"/>
          </p:cNvSpPr>
          <p:nvPr/>
        </p:nvSpPr>
        <p:spPr bwMode="auto">
          <a:xfrm>
            <a:off x="10080" y="3155064"/>
            <a:ext cx="9133920" cy="1359786"/>
          </a:xfrm>
          <a:prstGeom prst="rect">
            <a:avLst/>
          </a:prstGeom>
          <a:noFill/>
          <a:ln w="9525" algn="ctr">
            <a:noFill/>
            <a:round/>
            <a:headEnd/>
            <a:tailEnd/>
          </a:ln>
        </p:spPr>
        <p:txBody>
          <a:bodyPr wrap="none" lIns="0" tIns="0" rIns="0" bIns="0"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Sınav Soruları</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098" name="Picture 2" descr="D:\DOKTOR\1-ISTANBULUZMAN\1-EĞİTİM KURUMU\1. İstanbuluzman\2-RESİMLER\z.Diğer\Gnome-Help-Faq-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824" y="2771774"/>
            <a:ext cx="676275" cy="676275"/>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82"/>
          <p:cNvGrpSpPr>
            <a:grpSpLocks/>
          </p:cNvGrpSpPr>
          <p:nvPr/>
        </p:nvGrpSpPr>
        <p:grpSpPr bwMode="auto">
          <a:xfrm>
            <a:off x="3338790" y="704850"/>
            <a:ext cx="2476500" cy="2586594"/>
            <a:chOff x="1671" y="1171"/>
            <a:chExt cx="2321" cy="2628"/>
          </a:xfrm>
        </p:grpSpPr>
        <p:pic>
          <p:nvPicPr>
            <p:cNvPr id="11" name="Picture 27"/>
            <p:cNvPicPr>
              <a:picLocks noChangeAspect="1" noChangeArrowheads="1"/>
            </p:cNvPicPr>
            <p:nvPr/>
          </p:nvPicPr>
          <p:blipFill>
            <a:blip r:embed="rId4" cstate="print"/>
            <a:srcRect/>
            <a:stretch>
              <a:fillRect/>
            </a:stretch>
          </p:blipFill>
          <p:spPr bwMode="auto">
            <a:xfrm>
              <a:off x="1671" y="3199"/>
              <a:ext cx="2321" cy="600"/>
            </a:xfrm>
            <a:prstGeom prst="rect">
              <a:avLst/>
            </a:prstGeom>
            <a:noFill/>
            <a:ln w="9525">
              <a:noFill/>
              <a:miter lim="800000"/>
              <a:headEnd/>
              <a:tailEnd/>
            </a:ln>
          </p:spPr>
        </p:pic>
        <p:sp>
          <p:nvSpPr>
            <p:cNvPr id="13" name="Freeform 15"/>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solidFill>
              <a:srgbClr val="FFFFFF"/>
            </a:solidFill>
            <a:ln w="9525">
              <a:noFill/>
              <a:round/>
              <a:headEnd/>
              <a:tailEnd/>
            </a:ln>
          </p:spPr>
          <p:txBody>
            <a:bodyPr/>
            <a:lstStyle/>
            <a:p>
              <a:endParaRPr lang="en-US">
                <a:solidFill>
                  <a:srgbClr val="000000"/>
                </a:solidFill>
              </a:endParaRPr>
            </a:p>
          </p:txBody>
        </p:sp>
        <p:sp>
          <p:nvSpPr>
            <p:cNvPr id="14" name="Freeform 16"/>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gradFill rotWithShape="1">
              <a:gsLst>
                <a:gs pos="0">
                  <a:srgbClr val="860000"/>
                </a:gs>
                <a:gs pos="100000">
                  <a:srgbClr val="D60000"/>
                </a:gs>
              </a:gsLst>
              <a:lin ang="5400000" scaled="1"/>
            </a:gradFill>
            <a:ln w="9525">
              <a:solidFill>
                <a:srgbClr val="C0C0C0"/>
              </a:solidFill>
              <a:miter lim="800000"/>
              <a:headEnd/>
              <a:tailEnd/>
            </a:ln>
          </p:spPr>
          <p:txBody>
            <a:bodyPr/>
            <a:lstStyle/>
            <a:p>
              <a:endParaRPr lang="en-US">
                <a:solidFill>
                  <a:srgbClr val="000000"/>
                </a:solidFill>
              </a:endParaRPr>
            </a:p>
          </p:txBody>
        </p:sp>
        <p:sp>
          <p:nvSpPr>
            <p:cNvPr id="15" name="Freeform 17"/>
            <p:cNvSpPr>
              <a:spLocks noChangeAspect="1"/>
            </p:cNvSpPr>
            <p:nvPr/>
          </p:nvSpPr>
          <p:spPr bwMode="auto">
            <a:xfrm>
              <a:off x="1950" y="1439"/>
              <a:ext cx="1789" cy="1555"/>
            </a:xfrm>
            <a:custGeom>
              <a:avLst/>
              <a:gdLst>
                <a:gd name="T0" fmla="*/ 2279 w 285"/>
                <a:gd name="T1" fmla="*/ 70006 h 248"/>
                <a:gd name="T2" fmla="*/ 841 w 285"/>
                <a:gd name="T3" fmla="*/ 67185 h 248"/>
                <a:gd name="T4" fmla="*/ 38787 w 285"/>
                <a:gd name="T5" fmla="*/ 1430 h 248"/>
                <a:gd name="T6" fmla="*/ 41900 w 285"/>
                <a:gd name="T7" fmla="*/ 1430 h 248"/>
                <a:gd name="T8" fmla="*/ 79846 w 285"/>
                <a:gd name="T9" fmla="*/ 67185 h 248"/>
                <a:gd name="T10" fmla="*/ 78408 w 285"/>
                <a:gd name="T11" fmla="*/ 70006 h 248"/>
                <a:gd name="T12" fmla="*/ 2279 w 285"/>
                <a:gd name="T13" fmla="*/ 70006 h 248"/>
                <a:gd name="T14" fmla="*/ 0 60000 65536"/>
                <a:gd name="T15" fmla="*/ 0 60000 65536"/>
                <a:gd name="T16" fmla="*/ 0 60000 65536"/>
                <a:gd name="T17" fmla="*/ 0 60000 65536"/>
                <a:gd name="T18" fmla="*/ 0 60000 65536"/>
                <a:gd name="T19" fmla="*/ 0 60000 65536"/>
                <a:gd name="T20" fmla="*/ 0 60000 65536"/>
                <a:gd name="T21" fmla="*/ 0 w 285"/>
                <a:gd name="T22" fmla="*/ 0 h 248"/>
                <a:gd name="T23" fmla="*/ 285 w 285"/>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solidFill>
              <a:srgbClr val="FFFFFF"/>
            </a:solidFill>
            <a:ln w="9525">
              <a:noFill/>
              <a:round/>
              <a:headEnd/>
              <a:tailEnd/>
            </a:ln>
          </p:spPr>
          <p:txBody>
            <a:bodyPr/>
            <a:lstStyle/>
            <a:p>
              <a:endParaRPr lang="en-US">
                <a:solidFill>
                  <a:srgbClr val="000000"/>
                </a:solidFill>
              </a:endParaRPr>
            </a:p>
          </p:txBody>
        </p:sp>
        <p:sp>
          <p:nvSpPr>
            <p:cNvPr id="16" name="Freeform 18"/>
            <p:cNvSpPr>
              <a:spLocks noChangeAspect="1"/>
            </p:cNvSpPr>
            <p:nvPr/>
          </p:nvSpPr>
          <p:spPr bwMode="auto">
            <a:xfrm>
              <a:off x="1950" y="1441"/>
              <a:ext cx="1789" cy="1555"/>
            </a:xfrm>
            <a:custGeom>
              <a:avLst/>
              <a:gdLst/>
              <a:ahLst/>
              <a:cxnLst>
                <a:cxn ang="0">
                  <a:pos x="8" y="248"/>
                </a:cxn>
                <a:cxn ang="0">
                  <a:pos x="3" y="238"/>
                </a:cxn>
                <a:cxn ang="0">
                  <a:pos x="137" y="5"/>
                </a:cxn>
                <a:cxn ang="0">
                  <a:pos x="148" y="5"/>
                </a:cxn>
                <a:cxn ang="0">
                  <a:pos x="282" y="238"/>
                </a:cxn>
                <a:cxn ang="0">
                  <a:pos x="277" y="248"/>
                </a:cxn>
                <a:cxn ang="0">
                  <a:pos x="8" y="248"/>
                </a:cxn>
              </a:cxnLst>
              <a:rect l="0" t="0" r="r" b="b"/>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gradFill rotWithShape="1">
              <a:gsLst>
                <a:gs pos="0">
                  <a:schemeClr val="bg1">
                    <a:gamma/>
                    <a:shade val="76863"/>
                    <a:invGamma/>
                  </a:schemeClr>
                </a:gs>
                <a:gs pos="50000">
                  <a:schemeClr val="bg1"/>
                </a:gs>
                <a:gs pos="100000">
                  <a:schemeClr val="bg1">
                    <a:gamma/>
                    <a:shade val="76863"/>
                    <a:invGamma/>
                  </a:schemeClr>
                </a:gs>
              </a:gsLst>
              <a:lin ang="5400000" scaled="1"/>
            </a:gradFill>
            <a:ln w="9525">
              <a:solidFill>
                <a:srgbClr val="C0C0C0"/>
              </a:solidFill>
              <a:miter lim="800000"/>
              <a:headEnd/>
              <a:tailEnd/>
            </a:ln>
          </p:spPr>
          <p:txBody>
            <a:bodyPr/>
            <a:lstStyle/>
            <a:p>
              <a:pPr>
                <a:defRPr/>
              </a:pPr>
              <a:endParaRPr lang="de-DE">
                <a:solidFill>
                  <a:srgbClr val="000000"/>
                </a:solidFill>
              </a:endParaRPr>
            </a:p>
          </p:txBody>
        </p:sp>
        <p:sp>
          <p:nvSpPr>
            <p:cNvPr id="17" name="Freeform 19"/>
            <p:cNvSpPr>
              <a:spLocks noChangeAspect="1"/>
            </p:cNvSpPr>
            <p:nvPr/>
          </p:nvSpPr>
          <p:spPr bwMode="auto">
            <a:xfrm>
              <a:off x="2728" y="1736"/>
              <a:ext cx="234" cy="784"/>
            </a:xfrm>
            <a:custGeom>
              <a:avLst/>
              <a:gdLst>
                <a:gd name="T0" fmla="*/ 13 w 720"/>
                <a:gd name="T1" fmla="*/ 0 h 2437"/>
                <a:gd name="T2" fmla="*/ 24 w 720"/>
                <a:gd name="T3" fmla="*/ 4 h 2437"/>
                <a:gd name="T4" fmla="*/ 28 w 720"/>
                <a:gd name="T5" fmla="*/ 16 h 2437"/>
                <a:gd name="T6" fmla="*/ 21 w 720"/>
                <a:gd name="T7" fmla="*/ 89 h 2437"/>
                <a:gd name="T8" fmla="*/ 15 w 720"/>
                <a:gd name="T9" fmla="*/ 93 h 2437"/>
                <a:gd name="T10" fmla="*/ 13 w 720"/>
                <a:gd name="T11" fmla="*/ 93 h 2437"/>
                <a:gd name="T12" fmla="*/ 7 w 720"/>
                <a:gd name="T13" fmla="*/ 89 h 2437"/>
                <a:gd name="T14" fmla="*/ 0 w 720"/>
                <a:gd name="T15" fmla="*/ 16 h 2437"/>
                <a:gd name="T16" fmla="*/ 4 w 720"/>
                <a:gd name="T17" fmla="*/ 4 h 2437"/>
                <a:gd name="T18" fmla="*/ 14 w 720"/>
                <a:gd name="T19" fmla="*/ 0 h 24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0"/>
                <a:gd name="T31" fmla="*/ 0 h 2437"/>
                <a:gd name="T32" fmla="*/ 720 w 720"/>
                <a:gd name="T33" fmla="*/ 2437 h 24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0" h="2437">
                  <a:moveTo>
                    <a:pt x="339" y="0"/>
                  </a:moveTo>
                  <a:cubicBezTo>
                    <a:pt x="445" y="0"/>
                    <a:pt x="551" y="42"/>
                    <a:pt x="614" y="106"/>
                  </a:cubicBezTo>
                  <a:cubicBezTo>
                    <a:pt x="678" y="191"/>
                    <a:pt x="720" y="297"/>
                    <a:pt x="720" y="424"/>
                  </a:cubicBezTo>
                  <a:cubicBezTo>
                    <a:pt x="710" y="795"/>
                    <a:pt x="607" y="1996"/>
                    <a:pt x="551" y="2331"/>
                  </a:cubicBezTo>
                  <a:cubicBezTo>
                    <a:pt x="508" y="2416"/>
                    <a:pt x="445" y="2437"/>
                    <a:pt x="381" y="2437"/>
                  </a:cubicBezTo>
                  <a:cubicBezTo>
                    <a:pt x="339" y="2437"/>
                    <a:pt x="339" y="2437"/>
                    <a:pt x="339" y="2437"/>
                  </a:cubicBezTo>
                  <a:cubicBezTo>
                    <a:pt x="254" y="2437"/>
                    <a:pt x="212" y="2418"/>
                    <a:pt x="169" y="2331"/>
                  </a:cubicBezTo>
                  <a:cubicBezTo>
                    <a:pt x="113" y="1996"/>
                    <a:pt x="10" y="795"/>
                    <a:pt x="0" y="424"/>
                  </a:cubicBezTo>
                  <a:cubicBezTo>
                    <a:pt x="0" y="297"/>
                    <a:pt x="42" y="191"/>
                    <a:pt x="106" y="106"/>
                  </a:cubicBezTo>
                  <a:cubicBezTo>
                    <a:pt x="169" y="42"/>
                    <a:pt x="254" y="0"/>
                    <a:pt x="360" y="0"/>
                  </a:cubicBezTo>
                </a:path>
              </a:pathLst>
            </a:custGeom>
            <a:solidFill>
              <a:srgbClr val="000000"/>
            </a:solidFill>
            <a:ln w="9525">
              <a:noFill/>
              <a:round/>
              <a:headEnd/>
              <a:tailEnd/>
            </a:ln>
          </p:spPr>
          <p:txBody>
            <a:bodyPr/>
            <a:lstStyle/>
            <a:p>
              <a:endParaRPr lang="en-US">
                <a:solidFill>
                  <a:srgbClr val="000000"/>
                </a:solidFill>
              </a:endParaRPr>
            </a:p>
          </p:txBody>
        </p:sp>
        <p:pic>
          <p:nvPicPr>
            <p:cNvPr id="18" name="Picture 20"/>
            <p:cNvPicPr>
              <a:picLocks noChangeAspect="1" noChangeArrowheads="1"/>
            </p:cNvPicPr>
            <p:nvPr/>
          </p:nvPicPr>
          <p:blipFill>
            <a:blip r:embed="rId5" cstate="print"/>
            <a:srcRect/>
            <a:stretch>
              <a:fillRect/>
            </a:stretch>
          </p:blipFill>
          <p:spPr bwMode="auto">
            <a:xfrm>
              <a:off x="2037" y="1203"/>
              <a:ext cx="1298" cy="1330"/>
            </a:xfrm>
            <a:prstGeom prst="rect">
              <a:avLst/>
            </a:prstGeom>
            <a:noFill/>
            <a:ln w="11176">
              <a:noFill/>
              <a:miter lim="800000"/>
              <a:headEnd/>
              <a:tailEnd/>
            </a:ln>
          </p:spPr>
        </p:pic>
        <p:sp>
          <p:nvSpPr>
            <p:cNvPr id="19" name="Oval 21"/>
            <p:cNvSpPr>
              <a:spLocks noChangeAspect="1" noChangeArrowheads="1"/>
            </p:cNvSpPr>
            <p:nvPr/>
          </p:nvSpPr>
          <p:spPr bwMode="auto">
            <a:xfrm>
              <a:off x="2751" y="2644"/>
              <a:ext cx="190" cy="190"/>
            </a:xfrm>
            <a:prstGeom prst="ellipse">
              <a:avLst/>
            </a:prstGeom>
            <a:solidFill>
              <a:schemeClr val="tx1"/>
            </a:solidFill>
            <a:ln w="11176">
              <a:solidFill>
                <a:srgbClr val="161316"/>
              </a:solidFill>
              <a:round/>
              <a:headEnd/>
              <a:tailEnd/>
            </a:ln>
          </p:spPr>
          <p:txBody>
            <a:bodyPr wrap="none" anchor="ctr"/>
            <a:lstStyle/>
            <a:p>
              <a:endParaRPr lang="en-US">
                <a:solidFill>
                  <a:srgbClr val="000000"/>
                </a:solidFill>
              </a:endParaRPr>
            </a:p>
          </p:txBody>
        </p:sp>
      </p:grpSp>
      <p:sp>
        <p:nvSpPr>
          <p:cNvPr id="20" name="Metin kutusu 19"/>
          <p:cNvSpPr txBox="1"/>
          <p:nvPr/>
        </p:nvSpPr>
        <p:spPr>
          <a:xfrm>
            <a:off x="2388968" y="4278754"/>
            <a:ext cx="4468417" cy="523220"/>
          </a:xfrm>
          <a:prstGeom prst="rect">
            <a:avLst/>
          </a:prstGeom>
          <a:noFill/>
        </p:spPr>
        <p:txBody>
          <a:bodyPr wrap="square" rtlCol="0">
            <a:spAutoFit/>
          </a:bodyPr>
          <a:lstStyle/>
          <a:p>
            <a:pPr algn="ctr"/>
            <a:r>
              <a:rPr lang="tr-TR" sz="2800" dirty="0" smtClean="0">
                <a:latin typeface="Calibri" pitchFamily="34" charset="0"/>
                <a:cs typeface="Calibri" pitchFamily="34" charset="0"/>
              </a:rPr>
              <a:t>[</a:t>
            </a:r>
            <a:r>
              <a:rPr lang="tr-TR" sz="2000" dirty="0" smtClean="0">
                <a:latin typeface="Calibri" pitchFamily="34" charset="0"/>
                <a:cs typeface="Calibri" pitchFamily="34" charset="0"/>
              </a:rPr>
              <a:t>Temmuz - Aralık 2010 / Toplam 7 Soru</a:t>
            </a:r>
            <a:r>
              <a:rPr lang="tr-TR" sz="2400" dirty="0" smtClean="0">
                <a:latin typeface="Calibri" pitchFamily="34" charset="0"/>
                <a:cs typeface="Calibri" pitchFamily="34" charset="0"/>
              </a:rPr>
              <a:t>]</a:t>
            </a:r>
            <a:r>
              <a:rPr lang="tr-TR" sz="2000" dirty="0" smtClean="0">
                <a:latin typeface="Calibri" pitchFamily="34" charset="0"/>
                <a:cs typeface="Calibri" pitchFamily="34" charset="0"/>
              </a:rPr>
              <a:t> </a:t>
            </a:r>
            <a:endParaRPr lang="tr-TR" sz="2000" dirty="0">
              <a:latin typeface="Calibri" pitchFamily="34" charset="0"/>
              <a:cs typeface="Calibri" pitchFamily="34" charset="0"/>
            </a:endParaRPr>
          </a:p>
        </p:txBody>
      </p:sp>
    </p:spTree>
    <p:extLst>
      <p:ext uri="{BB962C8B-B14F-4D97-AF65-F5344CB8AC3E}">
        <p14:creationId xmlns:p14="http://schemas.microsoft.com/office/powerpoint/2010/main" val="3079910487"/>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Epidemiyoloji </a:t>
            </a:r>
            <a:r>
              <a:rPr lang="tr-TR" sz="2000" b="1" i="1" dirty="0">
                <a:solidFill>
                  <a:srgbClr val="000000"/>
                </a:solidFill>
                <a:latin typeface="Calibri" pitchFamily="34" charset="0"/>
                <a:cs typeface="Calibri" pitchFamily="34" charset="0"/>
              </a:rPr>
              <a:t>ile ilgili aşağıdaki ifadelerden hangisi doğrudur?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sağlık olaylarının incelenmesi bilimidir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konusunda temel ilkeleri Hipokrat ortaya koymuştur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bilimi sanayi devrimi ile birlikte ortaya çıkmıştır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bulaşıcı hastalıkların incelenmesi ile ilgili bilimdir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52537" y="275750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İH-36</a:t>
            </a:r>
          </a:p>
        </p:txBody>
      </p:sp>
    </p:spTree>
    <p:extLst>
      <p:ext uri="{BB962C8B-B14F-4D97-AF65-F5344CB8AC3E}">
        <p14:creationId xmlns:p14="http://schemas.microsoft.com/office/powerpoint/2010/main" val="263594344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1600" b="1" i="1" dirty="0">
                <a:solidFill>
                  <a:srgbClr val="000000"/>
                </a:solidFill>
                <a:latin typeface="Calibri" pitchFamily="34" charset="0"/>
                <a:cs typeface="Calibri" pitchFamily="34" charset="0"/>
              </a:rPr>
              <a:t>Toplam 800 işçinin çalıştığı bir işyerinde iş kazaları konusunda bir inceleme yapılıyor. Son iki yılda meydana gelen 25 iş kazasının 10 tanesinin işletmenin (A) bölümünde, 9 tanesinin (B) bölümünde 6 tanesinin de işletmenin diğer bölümlerinde meydana geldiği saptanmıştır. Kazaların 8 tanesi de son yılda işe başlayan işçilerde görülmüştür. </a:t>
            </a:r>
            <a:endParaRPr lang="tr-TR" sz="1600" b="1" i="1" dirty="0" smtClean="0">
              <a:solidFill>
                <a:srgbClr val="000000"/>
              </a:solidFill>
              <a:latin typeface="Calibri" pitchFamily="34" charset="0"/>
              <a:cs typeface="Calibri" pitchFamily="34" charset="0"/>
            </a:endParaRPr>
          </a:p>
          <a:p>
            <a:pPr>
              <a:spcAft>
                <a:spcPts val="0"/>
              </a:spcAft>
              <a:buClr>
                <a:srgbClr val="292929"/>
              </a:buClr>
              <a:defRPr/>
            </a:pPr>
            <a:r>
              <a:rPr lang="tr-TR" sz="1600" b="1" i="1" dirty="0" smtClean="0">
                <a:solidFill>
                  <a:srgbClr val="000000"/>
                </a:solidFill>
                <a:latin typeface="Calibri" pitchFamily="34" charset="0"/>
                <a:cs typeface="Calibri" pitchFamily="34" charset="0"/>
              </a:rPr>
              <a:t>Bu </a:t>
            </a:r>
            <a:r>
              <a:rPr lang="tr-TR" sz="1600" b="1" i="1" dirty="0">
                <a:solidFill>
                  <a:srgbClr val="000000"/>
                </a:solidFill>
                <a:latin typeface="Calibri" pitchFamily="34" charset="0"/>
                <a:cs typeface="Calibri" pitchFamily="34" charset="0"/>
              </a:rPr>
              <a:t>çalışma aşağıdaki epidemiyolojik araştırma 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Kohort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Müdahale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Tanımlayıcı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62062" y="4591081"/>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İH-37</a:t>
            </a:r>
          </a:p>
        </p:txBody>
      </p:sp>
    </p:spTree>
    <p:extLst>
      <p:ext uri="{BB962C8B-B14F-4D97-AF65-F5344CB8AC3E}">
        <p14:creationId xmlns:p14="http://schemas.microsoft.com/office/powerpoint/2010/main" val="290050876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İşyeri sağlık birimi kayıtlarından 40 işçinin </a:t>
            </a:r>
            <a:r>
              <a:rPr lang="tr-TR" b="1" i="1" dirty="0" smtClean="0">
                <a:solidFill>
                  <a:srgbClr val="000000"/>
                </a:solidFill>
                <a:latin typeface="Calibri" pitchFamily="34" charset="0"/>
                <a:cs typeface="Calibri" pitchFamily="34" charset="0"/>
              </a:rPr>
              <a:t>birkaç </a:t>
            </a:r>
            <a:r>
              <a:rPr lang="tr-TR" b="1" i="1" dirty="0">
                <a:solidFill>
                  <a:srgbClr val="000000"/>
                </a:solidFill>
                <a:latin typeface="Calibri" pitchFamily="34" charset="0"/>
                <a:cs typeface="Calibri" pitchFamily="34" charset="0"/>
              </a:rPr>
              <a:t>kez göz yaşarması ve aksırık yakınmaları ile başvurmuş olduğu saptanıyor. Bu işçilerin, işyerine geldikten kısa süre sonra bu </a:t>
            </a:r>
            <a:r>
              <a:rPr lang="tr-TR" b="1" i="1" dirty="0" smtClean="0">
                <a:solidFill>
                  <a:srgbClr val="000000"/>
                </a:solidFill>
                <a:latin typeface="Calibri" pitchFamily="34" charset="0"/>
                <a:cs typeface="Calibri" pitchFamily="34" charset="0"/>
              </a:rPr>
              <a:t>yakınmalarının </a:t>
            </a:r>
            <a:r>
              <a:rPr lang="tr-TR" b="1" i="1" dirty="0">
                <a:solidFill>
                  <a:srgbClr val="000000"/>
                </a:solidFill>
                <a:latin typeface="Calibri" pitchFamily="34" charset="0"/>
                <a:cs typeface="Calibri" pitchFamily="34" charset="0"/>
              </a:rPr>
              <a:t>ortaya çıktığı ve işçilerin hepsinin de aynı bölümde çalışmakta olduğu belirleniyor</a:t>
            </a:r>
            <a:r>
              <a:rPr lang="tr-TR" b="1" i="1" dirty="0" smtClean="0">
                <a:solidFill>
                  <a:srgbClr val="000000"/>
                </a:solidFill>
                <a:latin typeface="Calibri" pitchFamily="34" charset="0"/>
                <a:cs typeface="Calibri" pitchFamily="34" charset="0"/>
              </a:rPr>
              <a:t>. </a:t>
            </a: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Kohort </a:t>
            </a:r>
            <a:r>
              <a:rPr lang="tr-TR" i="1" dirty="0">
                <a:solidFill>
                  <a:srgbClr val="000000"/>
                </a:solidFill>
                <a:latin typeface="Calibri" pitchFamily="34" charset="0"/>
                <a:cs typeface="Calibri" pitchFamily="34" charset="0"/>
              </a:rPr>
              <a:t>araştırması</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Deneysel </a:t>
            </a:r>
            <a:r>
              <a:rPr lang="tr-TR" i="1" dirty="0">
                <a:solidFill>
                  <a:srgbClr val="000000"/>
                </a:solidFill>
                <a:latin typeface="Calibri" pitchFamily="34" charset="0"/>
                <a:cs typeface="Calibri" pitchFamily="34" charset="0"/>
              </a:rPr>
              <a:t>araştırma</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Tanımlayıcı </a:t>
            </a:r>
            <a:r>
              <a:rPr lang="tr-TR" i="1" dirty="0">
                <a:solidFill>
                  <a:srgbClr val="000000"/>
                </a:solidFill>
                <a:latin typeface="Calibri" pitchFamily="34" charset="0"/>
                <a:cs typeface="Calibri" pitchFamily="34" charset="0"/>
              </a:rPr>
              <a:t>araştırma</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Vaka-Kontrol </a:t>
            </a:r>
            <a:r>
              <a:rPr lang="tr-TR" i="1" dirty="0">
                <a:solidFill>
                  <a:srgbClr val="000000"/>
                </a:solidFill>
                <a:latin typeface="Calibri" pitchFamily="34" charset="0"/>
                <a:cs typeface="Calibri" pitchFamily="34" charset="0"/>
              </a:rPr>
              <a:t>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4629150"/>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İH-92</a:t>
            </a:r>
          </a:p>
        </p:txBody>
      </p:sp>
    </p:spTree>
    <p:extLst>
      <p:ext uri="{BB962C8B-B14F-4D97-AF65-F5344CB8AC3E}">
        <p14:creationId xmlns:p14="http://schemas.microsoft.com/office/powerpoint/2010/main" val="15127178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İplik fabrikasında çalışan 300 işçide </a:t>
            </a:r>
            <a:r>
              <a:rPr lang="tr-TR" b="1" i="1" dirty="0" err="1">
                <a:solidFill>
                  <a:srgbClr val="000000"/>
                </a:solidFill>
                <a:latin typeface="Calibri" pitchFamily="34" charset="0"/>
                <a:cs typeface="Calibri" pitchFamily="34" charset="0"/>
              </a:rPr>
              <a:t>odyometrik</a:t>
            </a:r>
            <a:r>
              <a:rPr lang="tr-TR" b="1" i="1" dirty="0">
                <a:solidFill>
                  <a:srgbClr val="000000"/>
                </a:solidFill>
                <a:latin typeface="Calibri" pitchFamily="34" charset="0"/>
                <a:cs typeface="Calibri" pitchFamily="34" charset="0"/>
              </a:rPr>
              <a:t> muayene yapılıyor ve 25 işçide 40 desibel düzeyinde, 30 işçide 30 desibel düzeyinde işitme kaybı olduğu belirleniyor. Bu işçilerin hepsinin gürültü düzeyinin 92 desibel dolayında olduğu bölümde çalışmakta olduğu saptanıyor. </a:t>
            </a:r>
            <a:endParaRPr lang="tr-TR" b="1" i="1" dirty="0" smtClean="0">
              <a:solidFill>
                <a:srgbClr val="000000"/>
              </a:solidFill>
              <a:latin typeface="Calibri" pitchFamily="34" charset="0"/>
              <a:cs typeface="Calibri" pitchFamily="34" charset="0"/>
            </a:endParaRP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araştırma 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err="1">
                <a:solidFill>
                  <a:srgbClr val="000000"/>
                </a:solidFill>
                <a:latin typeface="Calibri" pitchFamily="34" charset="0"/>
                <a:cs typeface="Calibri" pitchFamily="34" charset="0"/>
              </a:rPr>
              <a:t>Kesitsel</a:t>
            </a:r>
            <a:r>
              <a:rPr lang="tr-TR" sz="1600" i="1" dirty="0">
                <a:solidFill>
                  <a:srgbClr val="000000"/>
                </a:solidFill>
                <a:latin typeface="Calibri" pitchFamily="34" charset="0"/>
                <a:cs typeface="Calibri" pitchFamily="34" charset="0"/>
              </a:rPr>
              <a:t>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Deneysel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Müdahale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43011" y="4068824"/>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İH-38</a:t>
            </a:r>
          </a:p>
        </p:txBody>
      </p:sp>
    </p:spTree>
    <p:extLst>
      <p:ext uri="{BB962C8B-B14F-4D97-AF65-F5344CB8AC3E}">
        <p14:creationId xmlns:p14="http://schemas.microsoft.com/office/powerpoint/2010/main" val="30759788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İş kazaları konusundaki bir çalışmada, son 2 yılda iş kazası geçirmiş olan 50 işçi ile, aynı işletmede çalışan ve kaza geçirmemiş olan 100 işçi çalışma kapsamına alınıyor. Sonuçta kaza geçirmiş olan işçiler arasında eğitim düzeyi düşük olan ve çalışma süresi kısa olan işçilerin yüzde olarak daha çok olduğu </a:t>
            </a:r>
            <a:r>
              <a:rPr lang="tr-TR" b="1" i="1" dirty="0" smtClean="0">
                <a:solidFill>
                  <a:srgbClr val="000000"/>
                </a:solidFill>
                <a:latin typeface="Calibri" pitchFamily="34" charset="0"/>
                <a:cs typeface="Calibri" pitchFamily="34" charset="0"/>
              </a:rPr>
              <a:t>saptanıyor. 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Kohort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Müdahale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Tanımlayıcı araştırma</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4922837"/>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İH-94</a:t>
            </a:r>
          </a:p>
        </p:txBody>
      </p:sp>
    </p:spTree>
    <p:extLst>
      <p:ext uri="{BB962C8B-B14F-4D97-AF65-F5344CB8AC3E}">
        <p14:creationId xmlns:p14="http://schemas.microsoft.com/office/powerpoint/2010/main" val="40812374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Asbestli malzeme üretimi yapılan bir işyerinde çalışmakta olan 1500 işçinin geçmiş 10 yıllık sağlık kayıtları inceleniyor. On yıl önceki </a:t>
            </a:r>
            <a:r>
              <a:rPr lang="tr-TR" b="1" i="1" dirty="0" smtClean="0">
                <a:solidFill>
                  <a:srgbClr val="000000"/>
                </a:solidFill>
                <a:latin typeface="Calibri" pitchFamily="34" charset="0"/>
                <a:cs typeface="Calibri" pitchFamily="34" charset="0"/>
              </a:rPr>
              <a:t>kayıtlara </a:t>
            </a:r>
            <a:r>
              <a:rPr lang="tr-TR" b="1" i="1" dirty="0">
                <a:solidFill>
                  <a:srgbClr val="000000"/>
                </a:solidFill>
                <a:latin typeface="Calibri" pitchFamily="34" charset="0"/>
                <a:cs typeface="Calibri" pitchFamily="34" charset="0"/>
              </a:rPr>
              <a:t>göre sigara içen 600 işçi ile sigara </a:t>
            </a:r>
            <a:r>
              <a:rPr lang="tr-TR" b="1" i="1" dirty="0" smtClean="0">
                <a:solidFill>
                  <a:srgbClr val="000000"/>
                </a:solidFill>
                <a:latin typeface="Calibri" pitchFamily="34" charset="0"/>
                <a:cs typeface="Calibri" pitchFamily="34" charset="0"/>
              </a:rPr>
              <a:t>içmeyen </a:t>
            </a:r>
            <a:r>
              <a:rPr lang="tr-TR" b="1" i="1" dirty="0">
                <a:solidFill>
                  <a:srgbClr val="000000"/>
                </a:solidFill>
                <a:latin typeface="Calibri" pitchFamily="34" charset="0"/>
                <a:cs typeface="Calibri" pitchFamily="34" charset="0"/>
              </a:rPr>
              <a:t>900 işçide, geçen 10 yıl içinde </a:t>
            </a:r>
            <a:r>
              <a:rPr lang="tr-TR" b="1" i="1" dirty="0" err="1">
                <a:solidFill>
                  <a:srgbClr val="000000"/>
                </a:solidFill>
                <a:latin typeface="Calibri" pitchFamily="34" charset="0"/>
                <a:cs typeface="Calibri" pitchFamily="34" charset="0"/>
              </a:rPr>
              <a:t>asbestozis</a:t>
            </a:r>
            <a:r>
              <a:rPr lang="tr-TR" b="1" i="1" dirty="0">
                <a:solidFill>
                  <a:srgbClr val="000000"/>
                </a:solidFill>
                <a:latin typeface="Calibri" pitchFamily="34" charset="0"/>
                <a:cs typeface="Calibri" pitchFamily="34" charset="0"/>
              </a:rPr>
              <a:t> tanısı konulan işçiler belirleniyor. </a:t>
            </a:r>
            <a:endParaRPr lang="tr-TR" b="1" i="1" dirty="0" smtClean="0">
              <a:solidFill>
                <a:srgbClr val="000000"/>
              </a:solidFill>
              <a:latin typeface="Calibri" pitchFamily="34" charset="0"/>
              <a:cs typeface="Calibri" pitchFamily="34" charset="0"/>
            </a:endParaRP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r>
              <a:rPr lang="tr-TR" b="1" i="1" dirty="0" smtClean="0">
                <a:solidFill>
                  <a:srgbClr val="000000"/>
                </a:solidFill>
                <a:latin typeface="Calibri" pitchFamily="34" charset="0"/>
                <a:cs typeface="Calibri" pitchFamily="34" charset="0"/>
              </a:rPr>
              <a:t>?</a:t>
            </a:r>
            <a:endParaRPr lang="tr-TR" b="1" i="1" dirty="0">
              <a:solidFill>
                <a:srgbClr val="000000"/>
              </a:solidFill>
              <a:latin typeface="Calibri" pitchFamily="34" charset="0"/>
              <a:cs typeface="Calibri" pitchFamily="34" charset="0"/>
            </a:endParaRP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Kohort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Deneysel araştırma</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Müdahale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Vaka-Kontrol </a:t>
            </a:r>
            <a:r>
              <a:rPr lang="tr-TR" i="1" dirty="0" smtClean="0">
                <a:solidFill>
                  <a:srgbClr val="000000"/>
                </a:solidFill>
                <a:latin typeface="Calibri" pitchFamily="34" charset="0"/>
                <a:cs typeface="Calibri" pitchFamily="34" charset="0"/>
              </a:rPr>
              <a:t>araştırması</a:t>
            </a:r>
            <a:endParaRPr lang="tr-TR"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43250" y="4085431"/>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İH-93</a:t>
            </a:r>
          </a:p>
        </p:txBody>
      </p:sp>
    </p:spTree>
    <p:extLst>
      <p:ext uri="{BB962C8B-B14F-4D97-AF65-F5344CB8AC3E}">
        <p14:creationId xmlns:p14="http://schemas.microsoft.com/office/powerpoint/2010/main" val="139588415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1400" b="1" i="1" dirty="0">
                <a:solidFill>
                  <a:srgbClr val="000000"/>
                </a:solidFill>
                <a:latin typeface="Calibri" pitchFamily="34" charset="0"/>
                <a:cs typeface="Calibri" pitchFamily="34" charset="0"/>
              </a:rPr>
              <a:t>Bir maden işletmesinde çalışan 5000 işçinin sağlık kayıtları ile işletmede çeşitli zamanlarda yapılmış olan toz ölçümleri değerlendiriliyor. Yirmi yıl öncesinden beri yapılmakta olan toz ölçümü sonuçlarına göre çok tozlu bölümlerde çalışanlar arasında </a:t>
            </a:r>
            <a:r>
              <a:rPr lang="tr-TR" sz="1400" b="1" i="1" dirty="0" err="1">
                <a:solidFill>
                  <a:srgbClr val="000000"/>
                </a:solidFill>
                <a:latin typeface="Calibri" pitchFamily="34" charset="0"/>
                <a:cs typeface="Calibri" pitchFamily="34" charset="0"/>
              </a:rPr>
              <a:t>silikozis</a:t>
            </a:r>
            <a:r>
              <a:rPr lang="tr-TR" sz="1400" b="1" i="1" dirty="0">
                <a:solidFill>
                  <a:srgbClr val="000000"/>
                </a:solidFill>
                <a:latin typeface="Calibri" pitchFamily="34" charset="0"/>
                <a:cs typeface="Calibri" pitchFamily="34" charset="0"/>
              </a:rPr>
              <a:t> sıklığı binde 8, az tozlu ortamlarda çalışanlarda ise binde 2 olarak saptanıyor ve bu sonuçlara göre çok tozlu bölümlerde çalışanlarda </a:t>
            </a:r>
            <a:r>
              <a:rPr lang="tr-TR" sz="1400" b="1" i="1" dirty="0" err="1">
                <a:solidFill>
                  <a:srgbClr val="000000"/>
                </a:solidFill>
                <a:latin typeface="Calibri" pitchFamily="34" charset="0"/>
                <a:cs typeface="Calibri" pitchFamily="34" charset="0"/>
              </a:rPr>
              <a:t>silikozis</a:t>
            </a:r>
            <a:r>
              <a:rPr lang="tr-TR" sz="1400" b="1" i="1" dirty="0">
                <a:solidFill>
                  <a:srgbClr val="000000"/>
                </a:solidFill>
                <a:latin typeface="Calibri" pitchFamily="34" charset="0"/>
                <a:cs typeface="Calibri" pitchFamily="34" charset="0"/>
              </a:rPr>
              <a:t> sıklığının, az tozlu bölümlerde çalışanlara göre 4 kat fazla olduğu sonucuna varılıyor. </a:t>
            </a:r>
            <a:endParaRPr lang="tr-TR" sz="1400" b="1" i="1" dirty="0" smtClean="0">
              <a:solidFill>
                <a:srgbClr val="000000"/>
              </a:solidFill>
              <a:latin typeface="Calibri" pitchFamily="34" charset="0"/>
              <a:cs typeface="Calibri" pitchFamily="34" charset="0"/>
            </a:endParaRPr>
          </a:p>
          <a:p>
            <a:pPr>
              <a:spcAft>
                <a:spcPts val="0"/>
              </a:spcAft>
              <a:buClr>
                <a:srgbClr val="292929"/>
              </a:buClr>
              <a:defRPr/>
            </a:pPr>
            <a:r>
              <a:rPr lang="tr-TR" sz="1400" b="1" i="1" dirty="0" err="1" smtClean="0">
                <a:solidFill>
                  <a:srgbClr val="000000"/>
                </a:solidFill>
                <a:latin typeface="Calibri" pitchFamily="34" charset="0"/>
                <a:cs typeface="Calibri" pitchFamily="34" charset="0"/>
              </a:rPr>
              <a:t>Silikozis</a:t>
            </a:r>
            <a:r>
              <a:rPr lang="tr-TR" sz="1400" b="1" i="1" dirty="0" smtClean="0">
                <a:solidFill>
                  <a:srgbClr val="000000"/>
                </a:solidFill>
                <a:latin typeface="Calibri" pitchFamily="34" charset="0"/>
                <a:cs typeface="Calibri" pitchFamily="34" charset="0"/>
              </a:rPr>
              <a:t> </a:t>
            </a:r>
            <a:r>
              <a:rPr lang="tr-TR" sz="1400" b="1" i="1" dirty="0">
                <a:solidFill>
                  <a:srgbClr val="000000"/>
                </a:solidFill>
                <a:latin typeface="Calibri" pitchFamily="34" charset="0"/>
                <a:cs typeface="Calibri" pitchFamily="34" charset="0"/>
              </a:rPr>
              <a:t>sıklığının 4 kat fazla olduğuna işaret eden bu değere ne ad verilir?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İnsidans hızı </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Rölatif risk</a:t>
            </a:r>
          </a:p>
          <a:p>
            <a:pPr marL="360000" lvl="1" indent="-288000">
              <a:spcAft>
                <a:spcPts val="0"/>
              </a:spcAft>
              <a:buClr>
                <a:srgbClr val="292929"/>
              </a:buClr>
              <a:buFont typeface="+mj-lt"/>
              <a:buAutoNum type="alphaUcPeriod"/>
              <a:defRPr/>
            </a:pPr>
            <a:r>
              <a:rPr lang="tr-TR" sz="1600" i="1" dirty="0" err="1">
                <a:solidFill>
                  <a:srgbClr val="000000"/>
                </a:solidFill>
                <a:latin typeface="Calibri" pitchFamily="34" charset="0"/>
                <a:cs typeface="Calibri" pitchFamily="34" charset="0"/>
              </a:rPr>
              <a:t>Prevalans</a:t>
            </a:r>
            <a:r>
              <a:rPr lang="tr-TR" sz="1600" i="1" dirty="0">
                <a:solidFill>
                  <a:srgbClr val="000000"/>
                </a:solidFill>
                <a:latin typeface="Calibri" pitchFamily="34" charset="0"/>
                <a:cs typeface="Calibri" pitchFamily="34" charset="0"/>
              </a:rPr>
              <a:t> hızı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Koruyuculuk oranı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52537" y="4114862"/>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İH-38</a:t>
            </a:r>
          </a:p>
        </p:txBody>
      </p:sp>
    </p:spTree>
    <p:extLst>
      <p:ext uri="{BB962C8B-B14F-4D97-AF65-F5344CB8AC3E}">
        <p14:creationId xmlns:p14="http://schemas.microsoft.com/office/powerpoint/2010/main" val="428679733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955039"/>
            <a:ext cx="8782476" cy="1721736"/>
          </a:xfrm>
          <a:prstGeom prst="rect">
            <a:avLst/>
          </a:prstGeom>
          <a:noFill/>
          <a:ln w="9525" algn="ctr">
            <a:noFill/>
            <a:round/>
            <a:headEnd/>
            <a:tailEnd/>
          </a:ln>
        </p:spPr>
        <p:txBody>
          <a:bodyPr wrap="none" anchor="ctr"/>
          <a:lstStyle/>
          <a:p>
            <a:pPr marL="36000" algn="ctr"/>
            <a:r>
              <a:rPr lang="tr-TR" sz="9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p>
        </p:txBody>
      </p:sp>
      <p:pic>
        <p:nvPicPr>
          <p:cNvPr id="2" name="Picture 2" descr="D:\DOKTOR\2-DRUZ\1. EĞİTİM KURUMU\1. İstanbuluzman\2-RESİMLER\z.Diğer\Hourglas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62350" y="485775"/>
            <a:ext cx="2782068" cy="2782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2248846"/>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838448" y="3031239"/>
            <a:ext cx="6116031" cy="1369312"/>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Tanım &amp; Özellikleri</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122" name="Picture 2" descr="D:\DOKTOR\1-DRUZ\1-EĞİTİM KURUMU\1. İstanbuluzman\2-RESİMLER\Kırtasiye\Whack_Notepad_++.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553" y="2676525"/>
            <a:ext cx="2403522" cy="2403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5740631"/>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TANIM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800"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a:solidFill>
                  <a:srgbClr val="000000"/>
                </a:solidFill>
                <a:latin typeface="Calibri" pitchFamily="34" charset="0"/>
                <a:cs typeface="Calibri" pitchFamily="34" charset="0"/>
              </a:rPr>
              <a:t>«Belirli bir toplumda </a:t>
            </a:r>
            <a:r>
              <a:rPr lang="tr-TR" sz="2000" b="1" i="1" dirty="0">
                <a:solidFill>
                  <a:srgbClr val="6B9B1A"/>
                </a:solidFill>
                <a:latin typeface="Calibri" pitchFamily="34" charset="0"/>
                <a:cs typeface="Calibri" pitchFamily="34" charset="0"/>
              </a:rPr>
              <a:t>sağlıkla</a:t>
            </a:r>
            <a:r>
              <a:rPr lang="tr-TR" sz="2000" b="1" i="1" dirty="0">
                <a:solidFill>
                  <a:srgbClr val="000000"/>
                </a:solidFill>
                <a:latin typeface="Calibri" pitchFamily="34" charset="0"/>
                <a:cs typeface="Calibri" pitchFamily="34" charset="0"/>
              </a:rPr>
              <a:t> ilgili olay ve durumların dağılımını </a:t>
            </a:r>
            <a:r>
              <a:rPr lang="tr-TR" sz="2000" b="1" i="1" dirty="0" smtClean="0">
                <a:solidFill>
                  <a:srgbClr val="000000"/>
                </a:solidFill>
                <a:latin typeface="Calibri" pitchFamily="34" charset="0"/>
                <a:cs typeface="Calibri" pitchFamily="34" charset="0"/>
              </a:rPr>
              <a:t>ve </a:t>
            </a:r>
            <a:r>
              <a:rPr lang="tr-TR" sz="2000" b="1" i="1" dirty="0">
                <a:solidFill>
                  <a:srgbClr val="000000"/>
                </a:solidFill>
                <a:latin typeface="Calibri" pitchFamily="34" charset="0"/>
                <a:cs typeface="Calibri" pitchFamily="34" charset="0"/>
              </a:rPr>
              <a:t>bu dağılımı etkileyen nedenleri inceleyen ve sağlık sorunlarının kontrolü için inceleme sonuçlarından yararlanan uygulamalı bilim </a:t>
            </a:r>
            <a:r>
              <a:rPr lang="tr-TR" sz="2000" b="1" i="1" dirty="0" smtClean="0">
                <a:solidFill>
                  <a:srgbClr val="000000"/>
                </a:solidFill>
                <a:latin typeface="Calibri" pitchFamily="34" charset="0"/>
                <a:cs typeface="Calibri" pitchFamily="34" charset="0"/>
              </a:rPr>
              <a:t>dalıdır.»</a:t>
            </a:r>
          </a:p>
          <a:p>
            <a:pPr algn="ctr">
              <a:spcAft>
                <a:spcPts val="1200"/>
              </a:spcAft>
              <a:buClr>
                <a:srgbClr val="292929"/>
              </a:buClr>
              <a:defRPr/>
            </a:pPr>
            <a:r>
              <a:rPr lang="tr-TR" sz="2000" b="1" i="1" dirty="0">
                <a:solidFill>
                  <a:srgbClr val="000000"/>
                </a:solidFill>
                <a:latin typeface="Calibri" pitchFamily="34" charset="0"/>
                <a:cs typeface="Calibri" pitchFamily="34" charset="0"/>
              </a:rPr>
              <a:t> </a:t>
            </a:r>
            <a:endParaRPr lang="tr-TR" sz="2000"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6725273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TANIM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800" i="1" dirty="0" smtClean="0">
              <a:solidFill>
                <a:srgbClr val="000000"/>
              </a:solidFill>
              <a:latin typeface="Calibri" pitchFamily="34" charset="0"/>
              <a:cs typeface="Calibri" pitchFamily="34" charset="0"/>
            </a:endParaRPr>
          </a:p>
          <a:p>
            <a:pPr>
              <a:spcAft>
                <a:spcPts val="0"/>
              </a:spcAft>
              <a:buClr>
                <a:srgbClr val="292929"/>
              </a:buClr>
              <a:defRPr/>
            </a:pPr>
            <a:r>
              <a:rPr lang="tr-TR" sz="2000" i="1" dirty="0" smtClean="0">
                <a:solidFill>
                  <a:srgbClr val="000000"/>
                </a:solidFill>
                <a:latin typeface="Calibri" pitchFamily="34" charset="0"/>
                <a:cs typeface="Calibri" pitchFamily="34" charset="0"/>
              </a:rPr>
              <a:t>Epidemiyoloji, </a:t>
            </a:r>
            <a:r>
              <a:rPr lang="tr-TR" sz="2000" i="1" dirty="0">
                <a:solidFill>
                  <a:srgbClr val="000000"/>
                </a:solidFill>
                <a:latin typeface="Calibri" pitchFamily="34" charset="0"/>
                <a:cs typeface="Calibri" pitchFamily="34" charset="0"/>
              </a:rPr>
              <a:t>bir sağlık sorununun, bir </a:t>
            </a:r>
            <a:r>
              <a:rPr lang="tr-TR" sz="2000" i="1" dirty="0" smtClean="0">
                <a:solidFill>
                  <a:srgbClr val="000000"/>
                </a:solidFill>
                <a:latin typeface="Calibri" pitchFamily="34" charset="0"/>
                <a:cs typeface="Calibri" pitchFamily="34" charset="0"/>
              </a:rPr>
              <a:t>toplumda;</a:t>
            </a:r>
          </a:p>
          <a:p>
            <a:pPr marL="432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Sıklığını </a:t>
            </a:r>
            <a:r>
              <a:rPr lang="tr-TR" sz="2000" i="1" dirty="0" smtClean="0">
                <a:solidFill>
                  <a:srgbClr val="000000"/>
                </a:solidFill>
                <a:latin typeface="Calibri" pitchFamily="34" charset="0"/>
                <a:cs typeface="Calibri" pitchFamily="34" charset="0"/>
              </a:rPr>
              <a:t>(zamanla değişimini), </a:t>
            </a:r>
          </a:p>
          <a:p>
            <a:pPr marL="432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Dağılımını </a:t>
            </a:r>
            <a:r>
              <a:rPr lang="tr-TR" sz="2000" i="1" dirty="0" smtClean="0">
                <a:solidFill>
                  <a:srgbClr val="000000"/>
                </a:solidFill>
                <a:latin typeface="Calibri" pitchFamily="34" charset="0"/>
                <a:cs typeface="Calibri" pitchFamily="34" charset="0"/>
              </a:rPr>
              <a:t>(hastalığın ilerleme ve gelişimini), </a:t>
            </a:r>
          </a:p>
          <a:p>
            <a:pPr marL="432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Nedenlerini </a:t>
            </a:r>
          </a:p>
          <a:p>
            <a:pPr marL="432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Yapılan müdahalenin etkinliğini </a:t>
            </a:r>
            <a:endParaRPr lang="tr-TR" sz="2000" i="1" dirty="0">
              <a:solidFill>
                <a:srgbClr val="000000"/>
              </a:solidFill>
              <a:latin typeface="Calibri" pitchFamily="34" charset="0"/>
              <a:cs typeface="Calibri" pitchFamily="34" charset="0"/>
            </a:endParaRPr>
          </a:p>
          <a:p>
            <a:pPr marL="180000">
              <a:spcAft>
                <a:spcPts val="0"/>
              </a:spcAft>
              <a:buClr>
                <a:srgbClr val="292929"/>
              </a:buClr>
              <a:defRPr/>
            </a:pPr>
            <a:endParaRPr lang="tr-TR" sz="2000" i="1" dirty="0" smtClean="0">
              <a:solidFill>
                <a:srgbClr val="000000"/>
              </a:solidFill>
              <a:latin typeface="Calibri" pitchFamily="34" charset="0"/>
              <a:cs typeface="Calibri" pitchFamily="34" charset="0"/>
            </a:endParaRPr>
          </a:p>
          <a:p>
            <a:pPr marL="180000">
              <a:spcAft>
                <a:spcPts val="0"/>
              </a:spcAft>
              <a:buClr>
                <a:srgbClr val="292929"/>
              </a:buClr>
              <a:defRPr/>
            </a:pPr>
            <a:r>
              <a:rPr lang="tr-TR" sz="2000" i="1" dirty="0" smtClean="0">
                <a:solidFill>
                  <a:srgbClr val="000000"/>
                </a:solidFill>
                <a:latin typeface="Calibri" pitchFamily="34" charset="0"/>
                <a:cs typeface="Calibri" pitchFamily="34" charset="0"/>
              </a:rPr>
              <a:t>………………………………………araştıran bir bilim dalıdır. </a:t>
            </a:r>
            <a:endParaRPr lang="tr-TR" sz="2000"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9198196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1" name="Freeform 7"/>
          <p:cNvSpPr>
            <a:spLocks/>
          </p:cNvSpPr>
          <p:nvPr/>
        </p:nvSpPr>
        <p:spPr bwMode="gray">
          <a:xfrm>
            <a:off x="5171869" y="2467189"/>
            <a:ext cx="943187" cy="99511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solidFill>
            <a:schemeClr val="bg2">
              <a:lumMod val="60000"/>
              <a:lumOff val="40000"/>
            </a:schemeClr>
          </a:solidFill>
          <a:ln w="0">
            <a:noFill/>
            <a:prstDash val="solid"/>
            <a:round/>
            <a:headEnd/>
            <a:tailEnd/>
          </a:ln>
        </p:spPr>
        <p:txBody>
          <a:bodyPr/>
          <a:lstStyle/>
          <a:p>
            <a:endParaRPr lang="zh-CN" altLang="en-US" i="1">
              <a:solidFill>
                <a:srgbClr val="000000"/>
              </a:solidFill>
            </a:endParaRPr>
          </a:p>
        </p:txBody>
      </p:sp>
      <p:grpSp>
        <p:nvGrpSpPr>
          <p:cNvPr id="52" name="Grup 51"/>
          <p:cNvGrpSpPr/>
          <p:nvPr/>
        </p:nvGrpSpPr>
        <p:grpSpPr>
          <a:xfrm>
            <a:off x="5580579" y="1485518"/>
            <a:ext cx="1762796" cy="954107"/>
            <a:chOff x="5780604" y="811859"/>
            <a:chExt cx="1762796" cy="954107"/>
          </a:xfrm>
        </p:grpSpPr>
        <p:sp>
          <p:nvSpPr>
            <p:cNvPr id="7" name="AutoShape 3"/>
            <p:cNvSpPr>
              <a:spLocks noChangeArrowheads="1"/>
            </p:cNvSpPr>
            <p:nvPr/>
          </p:nvSpPr>
          <p:spPr bwMode="auto">
            <a:xfrm>
              <a:off x="5780604" y="812281"/>
              <a:ext cx="1762796" cy="912166"/>
            </a:xfrm>
            <a:prstGeom prst="roundRect">
              <a:avLst>
                <a:gd name="adj" fmla="val 16667"/>
              </a:avLst>
            </a:prstGeom>
            <a:noFill/>
            <a:ln w="38100">
              <a:solidFill>
                <a:schemeClr val="bg1">
                  <a:lumMod val="65000"/>
                </a:schemeClr>
              </a:solidFill>
              <a:round/>
              <a:headEnd/>
              <a:tailEnd/>
            </a:ln>
            <a:effectLst/>
          </p:spPr>
          <p:txBody>
            <a:bodyPr wrap="none" anchor="ctr"/>
            <a:lstStyle/>
            <a:p>
              <a:pPr algn="ctr" eaLnBrk="0" hangingPunct="0"/>
              <a:endParaRPr lang="zh-CN" altLang="zh-CN" sz="1400" i="1">
                <a:solidFill>
                  <a:srgbClr val="000000"/>
                </a:solidFill>
                <a:latin typeface="Verdana" pitchFamily="34" charset="0"/>
              </a:endParaRPr>
            </a:p>
          </p:txBody>
        </p:sp>
        <p:sp>
          <p:nvSpPr>
            <p:cNvPr id="26" name="Text Box 6"/>
            <p:cNvSpPr txBox="1">
              <a:spLocks noChangeArrowheads="1"/>
            </p:cNvSpPr>
            <p:nvPr/>
          </p:nvSpPr>
          <p:spPr bwMode="auto">
            <a:xfrm>
              <a:off x="5870368" y="811859"/>
              <a:ext cx="1673032" cy="954107"/>
            </a:xfrm>
            <a:prstGeom prst="rect">
              <a:avLst/>
            </a:prstGeom>
            <a:noFill/>
            <a:ln w="9525">
              <a:noFill/>
              <a:miter lim="800000"/>
              <a:headEnd/>
              <a:tailEnd/>
            </a:ln>
            <a:effectLst/>
          </p:spPr>
          <p:txBody>
            <a:bodyPr wrap="square">
              <a:spAutoFit/>
            </a:bodyPr>
            <a:lstStyle/>
            <a:p>
              <a:pPr eaLnBrk="0" hangingPunct="0"/>
              <a:r>
                <a:rPr lang="tr-TR" altLang="zh-CN" sz="1400" b="1" i="1" dirty="0" smtClean="0">
                  <a:solidFill>
                    <a:srgbClr val="000000"/>
                  </a:solidFill>
                  <a:latin typeface="Calibri" pitchFamily="34" charset="0"/>
                  <a:ea typeface="宋体" charset="-122"/>
                  <a:cs typeface="Calibri" pitchFamily="34" charset="0"/>
                </a:rPr>
                <a:t>Etkenin Niteliği;</a:t>
              </a:r>
            </a:p>
            <a:p>
              <a:pPr marL="72000" indent="-108000" eaLnBrk="0" hangingPunct="0">
                <a:buFont typeface="+mj-lt"/>
                <a:buAutoNum type="arabicPeriod"/>
              </a:pPr>
              <a:r>
                <a:rPr lang="tr-TR" altLang="zh-CN" sz="1400" i="1" dirty="0">
                  <a:solidFill>
                    <a:srgbClr val="000000"/>
                  </a:solidFill>
                  <a:latin typeface="Calibri" pitchFamily="34" charset="0"/>
                  <a:ea typeface="宋体" charset="-122"/>
                  <a:cs typeface="Calibri" pitchFamily="34" charset="0"/>
                </a:rPr>
                <a:t>Karşılaşma sıklığı,</a:t>
              </a:r>
            </a:p>
            <a:p>
              <a:pPr marL="72000" indent="-108000" eaLnBrk="0" hangingPunct="0">
                <a:buFont typeface="+mj-lt"/>
                <a:buAutoNum type="arabicPeriod"/>
              </a:pPr>
              <a:r>
                <a:rPr lang="tr-TR" altLang="zh-CN" sz="1400" i="1" dirty="0">
                  <a:solidFill>
                    <a:srgbClr val="000000"/>
                  </a:solidFill>
                  <a:latin typeface="Calibri" pitchFamily="34" charset="0"/>
                  <a:ea typeface="宋体" charset="-122"/>
                  <a:cs typeface="Calibri" pitchFamily="34" charset="0"/>
                </a:rPr>
                <a:t>Etki süresi,</a:t>
              </a:r>
            </a:p>
            <a:p>
              <a:pPr marL="72000" indent="-108000" eaLnBrk="0" hangingPunct="0">
                <a:buFont typeface="+mj-lt"/>
                <a:buAutoNum type="arabicPeriod"/>
              </a:pPr>
              <a:r>
                <a:rPr lang="tr-TR" altLang="zh-CN" sz="1400" i="1" dirty="0">
                  <a:solidFill>
                    <a:srgbClr val="000000"/>
                  </a:solidFill>
                  <a:latin typeface="Calibri" pitchFamily="34" charset="0"/>
                  <a:ea typeface="宋体" charset="-122"/>
                  <a:cs typeface="Calibri" pitchFamily="34" charset="0"/>
                </a:rPr>
                <a:t>Giriş yolu,</a:t>
              </a:r>
            </a:p>
          </p:txBody>
        </p:sp>
      </p:grpSp>
      <p:sp>
        <p:nvSpPr>
          <p:cNvPr id="29" name="Sağ Ok 28"/>
          <p:cNvSpPr/>
          <p:nvPr/>
        </p:nvSpPr>
        <p:spPr>
          <a:xfrm>
            <a:off x="3009900" y="3578784"/>
            <a:ext cx="647700" cy="882057"/>
          </a:xfrm>
          <a:prstGeom prst="rightArrow">
            <a:avLst/>
          </a:prstGeom>
          <a:solidFill>
            <a:srgbClr val="575F57"/>
          </a:solidFill>
          <a:ln w="0">
            <a:noFill/>
            <a:prstDash val="solid"/>
            <a:round/>
            <a:headEnd/>
            <a:tailEnd/>
          </a:ln>
        </p:spPr>
        <p:txBody>
          <a:bodyPr/>
          <a:lstStyle/>
          <a:p>
            <a:endParaRPr lang="tr-TR">
              <a:solidFill>
                <a:srgbClr val="000000"/>
              </a:solidFill>
            </a:endParaRPr>
          </a:p>
        </p:txBody>
      </p:sp>
      <p:grpSp>
        <p:nvGrpSpPr>
          <p:cNvPr id="59" name="Grup 58"/>
          <p:cNvGrpSpPr/>
          <p:nvPr/>
        </p:nvGrpSpPr>
        <p:grpSpPr>
          <a:xfrm>
            <a:off x="3684113" y="3462305"/>
            <a:ext cx="1838324" cy="1093782"/>
            <a:chOff x="3684113" y="3083921"/>
            <a:chExt cx="1838324" cy="1093782"/>
          </a:xfrm>
        </p:grpSpPr>
        <p:sp>
          <p:nvSpPr>
            <p:cNvPr id="25" name="AutoShape 5"/>
            <p:cNvSpPr>
              <a:spLocks noChangeArrowheads="1"/>
            </p:cNvSpPr>
            <p:nvPr/>
          </p:nvSpPr>
          <p:spPr bwMode="auto">
            <a:xfrm>
              <a:off x="3697841" y="3083921"/>
              <a:ext cx="1769509" cy="1093782"/>
            </a:xfrm>
            <a:prstGeom prst="roundRect">
              <a:avLst>
                <a:gd name="adj" fmla="val 16667"/>
              </a:avLst>
            </a:prstGeom>
            <a:noFill/>
            <a:ln w="38100">
              <a:solidFill>
                <a:schemeClr val="tx1"/>
              </a:solidFill>
              <a:round/>
              <a:headEnd/>
              <a:tailEnd/>
            </a:ln>
            <a:effectLst/>
          </p:spPr>
          <p:txBody>
            <a:bodyPr wrap="none" anchor="ctr"/>
            <a:lstStyle/>
            <a:p>
              <a:pPr algn="ctr" eaLnBrk="0" hangingPunct="0"/>
              <a:endParaRPr lang="zh-CN" altLang="zh-CN" sz="2000" i="1" dirty="0">
                <a:solidFill>
                  <a:srgbClr val="000000"/>
                </a:solidFill>
                <a:latin typeface="Verdana" pitchFamily="34" charset="0"/>
              </a:endParaRPr>
            </a:p>
          </p:txBody>
        </p:sp>
        <p:sp>
          <p:nvSpPr>
            <p:cNvPr id="33" name="Text Box 6"/>
            <p:cNvSpPr txBox="1">
              <a:spLocks noChangeArrowheads="1"/>
            </p:cNvSpPr>
            <p:nvPr/>
          </p:nvSpPr>
          <p:spPr bwMode="auto">
            <a:xfrm>
              <a:off x="3684113" y="3392696"/>
              <a:ext cx="1838324" cy="461665"/>
            </a:xfrm>
            <a:prstGeom prst="rect">
              <a:avLst/>
            </a:prstGeom>
            <a:noFill/>
            <a:ln w="9525">
              <a:noFill/>
              <a:miter lim="800000"/>
              <a:headEnd/>
              <a:tailEnd/>
            </a:ln>
            <a:effectLst/>
          </p:spPr>
          <p:txBody>
            <a:bodyPr wrap="square">
              <a:spAutoFit/>
            </a:bodyPr>
            <a:lstStyle/>
            <a:p>
              <a:pPr algn="ctr" eaLnBrk="0" hangingPunct="0"/>
              <a:r>
                <a:rPr lang="tr-TR" altLang="zh-CN" sz="2400" b="1" dirty="0" smtClean="0">
                  <a:solidFill>
                    <a:srgbClr val="000000"/>
                  </a:solidFill>
                  <a:latin typeface="Calibri" pitchFamily="34" charset="0"/>
                  <a:ea typeface="宋体" charset="-122"/>
                  <a:cs typeface="Calibri" pitchFamily="34" charset="0"/>
                </a:rPr>
                <a:t>HASTALIK</a:t>
              </a:r>
              <a:endParaRPr lang="en-US" altLang="zh-CN" sz="2400" dirty="0">
                <a:solidFill>
                  <a:srgbClr val="000000"/>
                </a:solidFill>
                <a:latin typeface="Calibri" pitchFamily="34" charset="0"/>
                <a:ea typeface="宋体" charset="-122"/>
                <a:cs typeface="Calibri" pitchFamily="34" charset="0"/>
              </a:endParaRPr>
            </a:p>
          </p:txBody>
        </p:sp>
      </p:grpSp>
      <p:sp>
        <p:nvSpPr>
          <p:cNvPr id="34" name="Rectangle 31"/>
          <p:cNvSpPr txBox="1">
            <a:spLocks noChangeArrowheads="1"/>
          </p:cNvSpPr>
          <p:nvPr/>
        </p:nvSpPr>
        <p:spPr bwMode="gray">
          <a:xfrm>
            <a:off x="129283" y="309354"/>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 (SAĞLIĞI ETKİLEYEN FAKTÖRLER)</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5" name="Sağ Ok 34"/>
          <p:cNvSpPr/>
          <p:nvPr/>
        </p:nvSpPr>
        <p:spPr>
          <a:xfrm rot="5400000">
            <a:off x="4252054" y="2624293"/>
            <a:ext cx="571125" cy="1028700"/>
          </a:xfrm>
          <a:prstGeom prst="rightArrow">
            <a:avLst/>
          </a:pr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endParaRPr lang="tr-TR" i="1" dirty="0">
              <a:solidFill>
                <a:srgbClr val="000000"/>
              </a:solidFill>
            </a:endParaRPr>
          </a:p>
        </p:txBody>
      </p:sp>
      <p:sp>
        <p:nvSpPr>
          <p:cNvPr id="49" name="Sağ Ok 48"/>
          <p:cNvSpPr/>
          <p:nvPr/>
        </p:nvSpPr>
        <p:spPr>
          <a:xfrm rot="16200000">
            <a:off x="4337425" y="4351159"/>
            <a:ext cx="512650" cy="1028700"/>
          </a:xfrm>
          <a:prstGeom prst="rightArrow">
            <a:avLst/>
          </a:pr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endParaRPr lang="tr-TR" i="1" dirty="0">
              <a:solidFill>
                <a:srgbClr val="000000"/>
              </a:solidFill>
            </a:endParaRPr>
          </a:p>
        </p:txBody>
      </p:sp>
      <p:sp>
        <p:nvSpPr>
          <p:cNvPr id="50" name="Sağ Ok 49"/>
          <p:cNvSpPr/>
          <p:nvPr/>
        </p:nvSpPr>
        <p:spPr>
          <a:xfrm rot="10800000">
            <a:off x="5507032" y="3569254"/>
            <a:ext cx="647700" cy="882057"/>
          </a:xfrm>
          <a:prstGeom prst="rightArrow">
            <a:avLst/>
          </a:prstGeom>
          <a:solidFill>
            <a:srgbClr val="575F57"/>
          </a:solidFill>
          <a:ln w="0">
            <a:noFill/>
            <a:prstDash val="solid"/>
            <a:round/>
            <a:headEnd/>
            <a:tailEnd/>
          </a:ln>
        </p:spPr>
        <p:txBody>
          <a:bodyPr/>
          <a:lstStyle/>
          <a:p>
            <a:endParaRPr lang="tr-TR">
              <a:solidFill>
                <a:srgbClr val="000000"/>
              </a:solidFill>
            </a:endParaRPr>
          </a:p>
        </p:txBody>
      </p:sp>
      <p:grpSp>
        <p:nvGrpSpPr>
          <p:cNvPr id="57" name="Grup 56"/>
          <p:cNvGrpSpPr/>
          <p:nvPr/>
        </p:nvGrpSpPr>
        <p:grpSpPr>
          <a:xfrm>
            <a:off x="6209724" y="3264942"/>
            <a:ext cx="2829453" cy="1472474"/>
            <a:chOff x="6209724" y="2886558"/>
            <a:chExt cx="2829453" cy="1472474"/>
          </a:xfrm>
        </p:grpSpPr>
        <p:grpSp>
          <p:nvGrpSpPr>
            <p:cNvPr id="51" name="Grup 50"/>
            <p:cNvGrpSpPr/>
            <p:nvPr/>
          </p:nvGrpSpPr>
          <p:grpSpPr>
            <a:xfrm>
              <a:off x="6209724" y="2886558"/>
              <a:ext cx="1996459" cy="1472474"/>
              <a:chOff x="6676449" y="2657958"/>
              <a:chExt cx="1996459" cy="1472474"/>
            </a:xfrm>
          </p:grpSpPr>
          <p:sp>
            <p:nvSpPr>
              <p:cNvPr id="40" name="AutoShape 5"/>
              <p:cNvSpPr>
                <a:spLocks noChangeArrowheads="1"/>
              </p:cNvSpPr>
              <p:nvPr/>
            </p:nvSpPr>
            <p:spPr bwMode="auto">
              <a:xfrm>
                <a:off x="6676449" y="2657958"/>
                <a:ext cx="1996459" cy="1472474"/>
              </a:xfrm>
              <a:prstGeom prst="roundRect">
                <a:avLst>
                  <a:gd name="adj" fmla="val 16667"/>
                </a:avLst>
              </a:prstGeom>
              <a:noFill/>
              <a:ln w="38100">
                <a:solidFill>
                  <a:schemeClr val="bg1">
                    <a:lumMod val="65000"/>
                  </a:schemeClr>
                </a:solidFill>
                <a:round/>
                <a:headEnd/>
                <a:tailEnd/>
              </a:ln>
              <a:effectLst/>
            </p:spPr>
            <p:txBody>
              <a:bodyPr wrap="none" anchor="ctr"/>
              <a:lstStyle/>
              <a:p>
                <a:pPr algn="ctr" eaLnBrk="0" hangingPunct="0"/>
                <a:endParaRPr lang="zh-CN" altLang="zh-CN" sz="1400" i="1">
                  <a:solidFill>
                    <a:srgbClr val="000000"/>
                  </a:solidFill>
                  <a:latin typeface="Verdana" pitchFamily="34" charset="0"/>
                </a:endParaRPr>
              </a:p>
            </p:txBody>
          </p:sp>
          <p:sp>
            <p:nvSpPr>
              <p:cNvPr id="41" name="Text Box 6"/>
              <p:cNvSpPr txBox="1">
                <a:spLocks noChangeArrowheads="1"/>
              </p:cNvSpPr>
              <p:nvPr/>
            </p:nvSpPr>
            <p:spPr bwMode="auto">
              <a:xfrm>
                <a:off x="6699785" y="2665771"/>
                <a:ext cx="1973123" cy="1384995"/>
              </a:xfrm>
              <a:prstGeom prst="rect">
                <a:avLst/>
              </a:prstGeom>
              <a:noFill/>
              <a:ln w="9525">
                <a:noFill/>
                <a:miter lim="800000"/>
                <a:headEnd/>
                <a:tailEnd/>
              </a:ln>
              <a:effectLst/>
            </p:spPr>
            <p:txBody>
              <a:bodyPr wrap="square">
                <a:spAutoFit/>
              </a:bodyPr>
              <a:lstStyle/>
              <a:p>
                <a:pPr eaLnBrk="0" hangingPunct="0"/>
                <a:r>
                  <a:rPr lang="tr-TR" altLang="zh-CN" sz="1400" b="1" i="1" dirty="0" smtClean="0">
                    <a:solidFill>
                      <a:srgbClr val="000000"/>
                    </a:solidFill>
                    <a:latin typeface="Calibri" pitchFamily="34" charset="0"/>
                    <a:ea typeface="宋体" charset="-122"/>
                    <a:cs typeface="Calibri" pitchFamily="34" charset="0"/>
                  </a:rPr>
                  <a:t>Çevre Faktörleri;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Hava,</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Su,</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Besinler,</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İklim şartları,</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Ekolojik denge,</a:t>
                </a:r>
              </a:p>
            </p:txBody>
          </p:sp>
        </p:grpSp>
        <p:pic>
          <p:nvPicPr>
            <p:cNvPr id="5122" name="Picture 2" descr="D:\DOKTOR\1-DRUZ\1-EĞİTİM KURUMU\1. İstanbuluzman\2-RESİMLER\Dünya-Uzay-Uçak\earth (2).png"/>
            <p:cNvPicPr preferRelativeResize="0">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47177" y="3228054"/>
              <a:ext cx="792000" cy="792000"/>
            </a:xfrm>
            <a:prstGeom prst="rect">
              <a:avLst/>
            </a:prstGeom>
            <a:noFill/>
            <a:ln w="6350">
              <a:solidFill>
                <a:schemeClr val="bg1">
                  <a:lumMod val="65000"/>
                </a:schemeClr>
              </a:solidFill>
            </a:ln>
            <a:extLst>
              <a:ext uri="{909E8E84-426E-40DD-AFC4-6F175D3DCCD1}">
                <a14:hiddenFill xmlns:a14="http://schemas.microsoft.com/office/drawing/2010/main">
                  <a:solidFill>
                    <a:srgbClr val="FFFFFF"/>
                  </a:solidFill>
                </a14:hiddenFill>
              </a:ext>
            </a:extLst>
          </p:spPr>
        </p:pic>
      </p:grpSp>
      <p:grpSp>
        <p:nvGrpSpPr>
          <p:cNvPr id="56" name="Grup 55"/>
          <p:cNvGrpSpPr/>
          <p:nvPr/>
        </p:nvGrpSpPr>
        <p:grpSpPr>
          <a:xfrm>
            <a:off x="116639" y="3217317"/>
            <a:ext cx="2857539" cy="1646351"/>
            <a:chOff x="116639" y="2838933"/>
            <a:chExt cx="2857539" cy="1646351"/>
          </a:xfrm>
        </p:grpSpPr>
        <p:grpSp>
          <p:nvGrpSpPr>
            <p:cNvPr id="53" name="Grup 52"/>
            <p:cNvGrpSpPr/>
            <p:nvPr/>
          </p:nvGrpSpPr>
          <p:grpSpPr>
            <a:xfrm>
              <a:off x="954743" y="2838933"/>
              <a:ext cx="2019435" cy="1646351"/>
              <a:chOff x="87968" y="2619858"/>
              <a:chExt cx="2019435" cy="1646351"/>
            </a:xfrm>
          </p:grpSpPr>
          <p:sp>
            <p:nvSpPr>
              <p:cNvPr id="9" name="AutoShape 5"/>
              <p:cNvSpPr>
                <a:spLocks noChangeArrowheads="1"/>
              </p:cNvSpPr>
              <p:nvPr/>
            </p:nvSpPr>
            <p:spPr bwMode="auto">
              <a:xfrm>
                <a:off x="87968" y="2619858"/>
                <a:ext cx="1996459" cy="1646351"/>
              </a:xfrm>
              <a:prstGeom prst="roundRect">
                <a:avLst>
                  <a:gd name="adj" fmla="val 16667"/>
                </a:avLst>
              </a:prstGeom>
              <a:noFill/>
              <a:ln w="38100">
                <a:solidFill>
                  <a:schemeClr val="bg1">
                    <a:lumMod val="65000"/>
                  </a:schemeClr>
                </a:solidFill>
                <a:round/>
                <a:headEnd/>
                <a:tailEnd/>
              </a:ln>
              <a:effectLst/>
            </p:spPr>
            <p:txBody>
              <a:bodyPr wrap="none" anchor="ctr"/>
              <a:lstStyle/>
              <a:p>
                <a:pPr algn="ctr" eaLnBrk="0" hangingPunct="0"/>
                <a:endParaRPr lang="zh-CN" altLang="zh-CN" sz="1400" i="1">
                  <a:solidFill>
                    <a:srgbClr val="000000"/>
                  </a:solidFill>
                  <a:latin typeface="Verdana" pitchFamily="34" charset="0"/>
                </a:endParaRPr>
              </a:p>
            </p:txBody>
          </p:sp>
          <p:sp>
            <p:nvSpPr>
              <p:cNvPr id="10" name="Text Box 6"/>
              <p:cNvSpPr txBox="1">
                <a:spLocks noChangeArrowheads="1"/>
              </p:cNvSpPr>
              <p:nvPr/>
            </p:nvSpPr>
            <p:spPr bwMode="auto">
              <a:xfrm>
                <a:off x="130354" y="2665771"/>
                <a:ext cx="1977049" cy="1600438"/>
              </a:xfrm>
              <a:prstGeom prst="rect">
                <a:avLst/>
              </a:prstGeom>
              <a:noFill/>
              <a:ln w="9525">
                <a:noFill/>
                <a:miter lim="800000"/>
                <a:headEnd/>
                <a:tailEnd/>
              </a:ln>
              <a:effectLst/>
            </p:spPr>
            <p:txBody>
              <a:bodyPr wrap="square">
                <a:spAutoFit/>
              </a:bodyPr>
              <a:lstStyle/>
              <a:p>
                <a:pPr eaLnBrk="0" hangingPunct="0"/>
                <a:r>
                  <a:rPr lang="tr-TR" altLang="zh-CN" sz="1400" b="1" i="1" dirty="0" smtClean="0">
                    <a:solidFill>
                      <a:srgbClr val="000000"/>
                    </a:solidFill>
                    <a:latin typeface="Calibri" pitchFamily="34" charset="0"/>
                    <a:ea typeface="宋体" charset="-122"/>
                    <a:cs typeface="Calibri" pitchFamily="34" charset="0"/>
                  </a:rPr>
                  <a:t>İşyeri Faktörleri;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Fiziksel,</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Kimyasal,</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Biyolojik, </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Psikososyal,</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Kaza faktörleri,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Kültürel-Ekonomik,</a:t>
                </a:r>
              </a:p>
            </p:txBody>
          </p:sp>
        </p:grpSp>
        <p:pic>
          <p:nvPicPr>
            <p:cNvPr id="5123" name="Picture 3" descr="D:\DOKTOR\1-DRUZ\1-EĞİTİM KURUMU\1. İstanbuluzman\2-RESİMLER\Ev-Konut-Fabrika\industry (2).png"/>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6639" y="3317640"/>
              <a:ext cx="792000" cy="792000"/>
            </a:xfrm>
            <a:prstGeom prst="rect">
              <a:avLst/>
            </a:prstGeom>
            <a:noFill/>
            <a:ln>
              <a:solidFill>
                <a:schemeClr val="bg1">
                  <a:lumMod val="65000"/>
                </a:schemeClr>
              </a:solidFill>
            </a:ln>
            <a:extLst>
              <a:ext uri="{909E8E84-426E-40DD-AFC4-6F175D3DCCD1}">
                <a14:hiddenFill xmlns:a14="http://schemas.microsoft.com/office/drawing/2010/main">
                  <a:solidFill>
                    <a:srgbClr val="FFFFFF"/>
                  </a:solidFill>
                </a14:hiddenFill>
              </a:ext>
            </a:extLst>
          </p:spPr>
        </p:pic>
      </p:grpSp>
      <p:grpSp>
        <p:nvGrpSpPr>
          <p:cNvPr id="58" name="Grup 57"/>
          <p:cNvGrpSpPr/>
          <p:nvPr/>
        </p:nvGrpSpPr>
        <p:grpSpPr>
          <a:xfrm>
            <a:off x="2764040" y="5161886"/>
            <a:ext cx="2826043" cy="1613737"/>
            <a:chOff x="2764040" y="4783502"/>
            <a:chExt cx="2826043" cy="1613737"/>
          </a:xfrm>
        </p:grpSpPr>
        <p:grpSp>
          <p:nvGrpSpPr>
            <p:cNvPr id="48" name="Grup 47"/>
            <p:cNvGrpSpPr/>
            <p:nvPr/>
          </p:nvGrpSpPr>
          <p:grpSpPr>
            <a:xfrm>
              <a:off x="3593624" y="4783502"/>
              <a:ext cx="1996459" cy="1613737"/>
              <a:chOff x="3412649" y="4631102"/>
              <a:chExt cx="1996459" cy="1781102"/>
            </a:xfrm>
          </p:grpSpPr>
          <p:sp>
            <p:nvSpPr>
              <p:cNvPr id="43" name="AutoShape 5"/>
              <p:cNvSpPr>
                <a:spLocks noChangeArrowheads="1"/>
              </p:cNvSpPr>
              <p:nvPr/>
            </p:nvSpPr>
            <p:spPr bwMode="auto">
              <a:xfrm>
                <a:off x="3412649" y="4631102"/>
                <a:ext cx="1996459" cy="1781102"/>
              </a:xfrm>
              <a:prstGeom prst="roundRect">
                <a:avLst>
                  <a:gd name="adj" fmla="val 16667"/>
                </a:avLst>
              </a:prstGeom>
              <a:noFill/>
              <a:ln w="38100">
                <a:solidFill>
                  <a:schemeClr val="bg1">
                    <a:lumMod val="65000"/>
                  </a:schemeClr>
                </a:solidFill>
                <a:round/>
                <a:headEnd/>
                <a:tailEnd/>
              </a:ln>
              <a:effectLst/>
            </p:spPr>
            <p:txBody>
              <a:bodyPr wrap="none" anchor="ctr"/>
              <a:lstStyle/>
              <a:p>
                <a:pPr algn="ctr" eaLnBrk="0" hangingPunct="0"/>
                <a:endParaRPr lang="zh-CN" altLang="zh-CN" sz="1400" i="1">
                  <a:solidFill>
                    <a:srgbClr val="000000"/>
                  </a:solidFill>
                  <a:latin typeface="Verdana" pitchFamily="34" charset="0"/>
                </a:endParaRPr>
              </a:p>
            </p:txBody>
          </p:sp>
          <p:sp>
            <p:nvSpPr>
              <p:cNvPr id="44" name="Text Box 6"/>
              <p:cNvSpPr txBox="1">
                <a:spLocks noChangeArrowheads="1"/>
              </p:cNvSpPr>
              <p:nvPr/>
            </p:nvSpPr>
            <p:spPr bwMode="auto">
              <a:xfrm>
                <a:off x="3435985" y="4677015"/>
                <a:ext cx="1940778" cy="1600438"/>
              </a:xfrm>
              <a:prstGeom prst="rect">
                <a:avLst/>
              </a:prstGeom>
              <a:noFill/>
              <a:ln w="9525">
                <a:noFill/>
                <a:miter lim="800000"/>
                <a:headEnd/>
                <a:tailEnd/>
              </a:ln>
              <a:effectLst/>
            </p:spPr>
            <p:txBody>
              <a:bodyPr wrap="square">
                <a:spAutoFit/>
              </a:bodyPr>
              <a:lstStyle/>
              <a:p>
                <a:pPr eaLnBrk="0" hangingPunct="0"/>
                <a:r>
                  <a:rPr lang="tr-TR" altLang="zh-CN" sz="1400" b="1" i="1" dirty="0" smtClean="0">
                    <a:solidFill>
                      <a:srgbClr val="000000"/>
                    </a:solidFill>
                    <a:latin typeface="Calibri" pitchFamily="34" charset="0"/>
                    <a:ea typeface="宋体" charset="-122"/>
                    <a:cs typeface="Calibri" pitchFamily="34" charset="0"/>
                  </a:rPr>
                  <a:t>Bireysel Faktörleri;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Genetik,</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Beslenme,</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Yaş-Cinsiyet-Irk,</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Hastalık-Bağışıklık,</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Kişilik,</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Fiziksel kapasite,</a:t>
                </a:r>
              </a:p>
            </p:txBody>
          </p:sp>
        </p:grpSp>
        <p:pic>
          <p:nvPicPr>
            <p:cNvPr id="5124" name="Picture 4" descr="D:\DOKTOR\1-DRUZ\1-EĞİTİM KURUMU\1. İstanbuluzman\2-RESİMLER\Meslekler\firefighter (2).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64040" y="5194370"/>
              <a:ext cx="792000" cy="792000"/>
            </a:xfrm>
            <a:prstGeom prst="rect">
              <a:avLst/>
            </a:prstGeom>
            <a:noFill/>
            <a:ln>
              <a:solidFill>
                <a:schemeClr val="bg1">
                  <a:lumMod val="65000"/>
                </a:schemeClr>
              </a:solidFill>
            </a:ln>
            <a:extLst>
              <a:ext uri="{909E8E84-426E-40DD-AFC4-6F175D3DCCD1}">
                <a14:hiddenFill xmlns:a14="http://schemas.microsoft.com/office/drawing/2010/main">
                  <a:solidFill>
                    <a:srgbClr val="FFFFFF"/>
                  </a:solidFill>
                </a14:hiddenFill>
              </a:ext>
            </a:extLst>
          </p:spPr>
        </p:pic>
      </p:grpSp>
      <p:grpSp>
        <p:nvGrpSpPr>
          <p:cNvPr id="55" name="Grup 54"/>
          <p:cNvGrpSpPr/>
          <p:nvPr/>
        </p:nvGrpSpPr>
        <p:grpSpPr>
          <a:xfrm>
            <a:off x="2702204" y="1154140"/>
            <a:ext cx="2826959" cy="1653586"/>
            <a:chOff x="2702204" y="775756"/>
            <a:chExt cx="2826959" cy="1653586"/>
          </a:xfrm>
        </p:grpSpPr>
        <p:grpSp>
          <p:nvGrpSpPr>
            <p:cNvPr id="54" name="Grup 53"/>
            <p:cNvGrpSpPr/>
            <p:nvPr/>
          </p:nvGrpSpPr>
          <p:grpSpPr>
            <a:xfrm>
              <a:off x="3532704" y="775756"/>
              <a:ext cx="1996459" cy="1653586"/>
              <a:chOff x="3380304" y="480481"/>
              <a:chExt cx="1996459" cy="1653586"/>
            </a:xfrm>
          </p:grpSpPr>
          <p:sp>
            <p:nvSpPr>
              <p:cNvPr id="46" name="AutoShape 5"/>
              <p:cNvSpPr>
                <a:spLocks noChangeArrowheads="1"/>
              </p:cNvSpPr>
              <p:nvPr/>
            </p:nvSpPr>
            <p:spPr bwMode="auto">
              <a:xfrm>
                <a:off x="3380304" y="480481"/>
                <a:ext cx="1996459" cy="1653586"/>
              </a:xfrm>
              <a:prstGeom prst="roundRect">
                <a:avLst>
                  <a:gd name="adj" fmla="val 16667"/>
                </a:avLst>
              </a:prstGeom>
              <a:noFill/>
              <a:ln w="38100">
                <a:solidFill>
                  <a:schemeClr val="bg1">
                    <a:lumMod val="65000"/>
                  </a:schemeClr>
                </a:solidFill>
                <a:round/>
                <a:headEnd/>
                <a:tailEnd/>
              </a:ln>
              <a:effectLst/>
            </p:spPr>
            <p:txBody>
              <a:bodyPr wrap="none" anchor="ctr"/>
              <a:lstStyle/>
              <a:p>
                <a:pPr algn="ctr" eaLnBrk="0" hangingPunct="0"/>
                <a:endParaRPr lang="zh-CN" altLang="zh-CN" sz="1400" i="1">
                  <a:solidFill>
                    <a:srgbClr val="000000"/>
                  </a:solidFill>
                  <a:latin typeface="Verdana" pitchFamily="34" charset="0"/>
                </a:endParaRPr>
              </a:p>
            </p:txBody>
          </p:sp>
          <p:sp>
            <p:nvSpPr>
              <p:cNvPr id="47" name="Text Box 6"/>
              <p:cNvSpPr txBox="1">
                <a:spLocks noChangeArrowheads="1"/>
              </p:cNvSpPr>
              <p:nvPr/>
            </p:nvSpPr>
            <p:spPr bwMode="auto">
              <a:xfrm>
                <a:off x="3403640" y="497819"/>
                <a:ext cx="1973123" cy="1600438"/>
              </a:xfrm>
              <a:prstGeom prst="rect">
                <a:avLst/>
              </a:prstGeom>
              <a:noFill/>
              <a:ln w="9525">
                <a:noFill/>
                <a:miter lim="800000"/>
                <a:headEnd/>
                <a:tailEnd/>
              </a:ln>
              <a:effectLst/>
            </p:spPr>
            <p:txBody>
              <a:bodyPr wrap="square">
                <a:spAutoFit/>
              </a:bodyPr>
              <a:lstStyle/>
              <a:p>
                <a:pPr eaLnBrk="0" hangingPunct="0"/>
                <a:r>
                  <a:rPr lang="tr-TR" altLang="zh-CN" sz="1400" b="1" i="1" dirty="0" smtClean="0">
                    <a:solidFill>
                      <a:srgbClr val="000000"/>
                    </a:solidFill>
                    <a:latin typeface="Calibri" pitchFamily="34" charset="0"/>
                    <a:ea typeface="宋体" charset="-122"/>
                    <a:cs typeface="Calibri" pitchFamily="34" charset="0"/>
                  </a:rPr>
                  <a:t>Etken Özellikleri;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Fiziksel yapısı,</a:t>
                </a:r>
              </a:p>
              <a:p>
                <a:pPr marL="72000" indent="-108000" eaLnBrk="0" hangingPunct="0">
                  <a:buFont typeface="+mj-lt"/>
                  <a:buAutoNum type="arabicPeriod"/>
                </a:pPr>
                <a:r>
                  <a:rPr lang="tr-TR" altLang="zh-CN" sz="1400" i="1" dirty="0" err="1" smtClean="0">
                    <a:solidFill>
                      <a:srgbClr val="000000"/>
                    </a:solidFill>
                    <a:latin typeface="Calibri" pitchFamily="34" charset="0"/>
                    <a:ea typeface="宋体" charset="-122"/>
                    <a:cs typeface="Calibri" pitchFamily="34" charset="0"/>
                  </a:rPr>
                  <a:t>Toksisite</a:t>
                </a:r>
                <a:r>
                  <a:rPr lang="tr-TR" altLang="zh-CN" sz="1400" i="1" dirty="0" smtClean="0">
                    <a:solidFill>
                      <a:srgbClr val="000000"/>
                    </a:solidFill>
                    <a:latin typeface="Calibri" pitchFamily="34" charset="0"/>
                    <a:ea typeface="宋体" charset="-122"/>
                    <a:cs typeface="Calibri" pitchFamily="34" charset="0"/>
                  </a:rPr>
                  <a:t> düzeyi,</a:t>
                </a:r>
              </a:p>
              <a:p>
                <a:pPr marL="72000" indent="-108000" eaLnBrk="0" hangingPunct="0">
                  <a:buFont typeface="+mj-lt"/>
                  <a:buAutoNum type="arabicPeriod"/>
                </a:pPr>
                <a:r>
                  <a:rPr lang="tr-TR" altLang="zh-CN" sz="1400" i="1" dirty="0" err="1" smtClean="0">
                    <a:solidFill>
                      <a:srgbClr val="000000"/>
                    </a:solidFill>
                    <a:latin typeface="Calibri" pitchFamily="34" charset="0"/>
                    <a:ea typeface="宋体" charset="-122"/>
                    <a:cs typeface="Calibri" pitchFamily="34" charset="0"/>
                  </a:rPr>
                  <a:t>Potenti</a:t>
                </a:r>
                <a:r>
                  <a:rPr lang="tr-TR" altLang="zh-CN" sz="1400" i="1" dirty="0" smtClean="0">
                    <a:solidFill>
                      <a:srgbClr val="000000"/>
                    </a:solidFill>
                    <a:latin typeface="Calibri" pitchFamily="34" charset="0"/>
                    <a:ea typeface="宋体" charset="-122"/>
                    <a:cs typeface="Calibri" pitchFamily="34" charset="0"/>
                  </a:rPr>
                  <a:t>,</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Yoğunluk düzeyi,</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Dalga boyu,</a:t>
                </a:r>
              </a:p>
              <a:p>
                <a:pPr marL="72000" indent="-108000" eaLnBrk="0" hangingPunct="0">
                  <a:buFont typeface="+mj-lt"/>
                  <a:buAutoNum type="arabicPeriod"/>
                </a:pPr>
                <a:r>
                  <a:rPr lang="tr-TR" altLang="zh-CN" sz="1400" i="1" dirty="0" smtClean="0">
                    <a:solidFill>
                      <a:srgbClr val="000000"/>
                    </a:solidFill>
                    <a:latin typeface="Calibri" pitchFamily="34" charset="0"/>
                    <a:ea typeface="宋体" charset="-122"/>
                    <a:cs typeface="Calibri" pitchFamily="34" charset="0"/>
                  </a:rPr>
                  <a:t>Çözünürlüğü,</a:t>
                </a:r>
              </a:p>
            </p:txBody>
          </p:sp>
        </p:grpSp>
        <p:pic>
          <p:nvPicPr>
            <p:cNvPr id="5125" name="Picture 5" descr="D:\DOKTOR\1-DRUZ\1-EĞİTİM KURUMU\1. İstanbuluzman\2-RESİMLER\Mikrobiyoloji\virus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2702204" y="1197313"/>
              <a:ext cx="792000" cy="792000"/>
            </a:xfrm>
            <a:prstGeom prst="rect">
              <a:avLst/>
            </a:prstGeom>
            <a:noFill/>
            <a:ln>
              <a:solidFill>
                <a:schemeClr val="bg1">
                  <a:lumMod val="65000"/>
                </a:schemeClr>
              </a:solidFill>
            </a:ln>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3929082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59"/>
                                        </p:tgtEl>
                                        <p:attrNameLst>
                                          <p:attrName>style.visibility</p:attrName>
                                        </p:attrNameLst>
                                      </p:cBhvr>
                                      <p:to>
                                        <p:strVal val="visible"/>
                                      </p:to>
                                    </p:set>
                                    <p:animEffect transition="in" filter="barn(inVertical)">
                                      <p:cBhvr>
                                        <p:cTn id="7" dur="500"/>
                                        <p:tgtEl>
                                          <p:spTgt spid="59"/>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56"/>
                                        </p:tgtEl>
                                        <p:attrNameLst>
                                          <p:attrName>style.visibility</p:attrName>
                                        </p:attrNameLst>
                                      </p:cBhvr>
                                      <p:to>
                                        <p:strVal val="visible"/>
                                      </p:to>
                                    </p:set>
                                    <p:animEffect transition="in" filter="circle(in)">
                                      <p:cBhvr>
                                        <p:cTn id="12" dur="500"/>
                                        <p:tgtEl>
                                          <p:spTgt spid="56"/>
                                        </p:tgtEl>
                                      </p:cBhvr>
                                    </p:animEffect>
                                  </p:childTnLst>
                                </p:cTn>
                              </p:par>
                            </p:childTnLst>
                          </p:cTn>
                        </p:par>
                        <p:par>
                          <p:cTn id="13" fill="hold">
                            <p:stCondLst>
                              <p:cond delay="500"/>
                            </p:stCondLst>
                            <p:childTnLst>
                              <p:par>
                                <p:cTn id="14" presetID="16" presetClass="entr" presetSubtype="21" fill="hold" grpId="0" nodeType="afterEffect">
                                  <p:stCondLst>
                                    <p:cond delay="0"/>
                                  </p:stCondLst>
                                  <p:childTnLst>
                                    <p:set>
                                      <p:cBhvr>
                                        <p:cTn id="15" dur="1" fill="hold">
                                          <p:stCondLst>
                                            <p:cond delay="0"/>
                                          </p:stCondLst>
                                        </p:cTn>
                                        <p:tgtEl>
                                          <p:spTgt spid="29"/>
                                        </p:tgtEl>
                                        <p:attrNameLst>
                                          <p:attrName>style.visibility</p:attrName>
                                        </p:attrNameLst>
                                      </p:cBhvr>
                                      <p:to>
                                        <p:strVal val="visible"/>
                                      </p:to>
                                    </p:set>
                                    <p:animEffect transition="in" filter="barn(inVertical)">
                                      <p:cBhvr>
                                        <p:cTn id="16" dur="500"/>
                                        <p:tgtEl>
                                          <p:spTgt spid="29"/>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nodeType="clickEffect">
                                  <p:stCondLst>
                                    <p:cond delay="0"/>
                                  </p:stCondLst>
                                  <p:childTnLst>
                                    <p:set>
                                      <p:cBhvr>
                                        <p:cTn id="20" dur="1" fill="hold">
                                          <p:stCondLst>
                                            <p:cond delay="0"/>
                                          </p:stCondLst>
                                        </p:cTn>
                                        <p:tgtEl>
                                          <p:spTgt spid="55"/>
                                        </p:tgtEl>
                                        <p:attrNameLst>
                                          <p:attrName>style.visibility</p:attrName>
                                        </p:attrNameLst>
                                      </p:cBhvr>
                                      <p:to>
                                        <p:strVal val="visible"/>
                                      </p:to>
                                    </p:set>
                                    <p:animEffect transition="in" filter="circle(in)">
                                      <p:cBhvr>
                                        <p:cTn id="21" dur="500"/>
                                        <p:tgtEl>
                                          <p:spTgt spid="55"/>
                                        </p:tgtEl>
                                      </p:cBhvr>
                                    </p:animEffect>
                                  </p:childTnLst>
                                </p:cTn>
                              </p:par>
                            </p:childTnLst>
                          </p:cTn>
                        </p:par>
                        <p:par>
                          <p:cTn id="22" fill="hold">
                            <p:stCondLst>
                              <p:cond delay="500"/>
                            </p:stCondLst>
                            <p:childTnLst>
                              <p:par>
                                <p:cTn id="23" presetID="22" presetClass="entr" presetSubtype="4" fill="hold" grpId="0" nodeType="afterEffect">
                                  <p:stCondLst>
                                    <p:cond delay="0"/>
                                  </p:stCondLst>
                                  <p:childTnLst>
                                    <p:set>
                                      <p:cBhvr>
                                        <p:cTn id="24" dur="1" fill="hold">
                                          <p:stCondLst>
                                            <p:cond delay="0"/>
                                          </p:stCondLst>
                                        </p:cTn>
                                        <p:tgtEl>
                                          <p:spTgt spid="35"/>
                                        </p:tgtEl>
                                        <p:attrNameLst>
                                          <p:attrName>style.visibility</p:attrName>
                                        </p:attrNameLst>
                                      </p:cBhvr>
                                      <p:to>
                                        <p:strVal val="visible"/>
                                      </p:to>
                                    </p:set>
                                    <p:animEffect transition="in" filter="wipe(down)">
                                      <p:cBhvr>
                                        <p:cTn id="25" dur="500"/>
                                        <p:tgtEl>
                                          <p:spTgt spid="3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52"/>
                                        </p:tgtEl>
                                        <p:attrNameLst>
                                          <p:attrName>style.visibility</p:attrName>
                                        </p:attrNameLst>
                                      </p:cBhvr>
                                      <p:to>
                                        <p:strVal val="visible"/>
                                      </p:to>
                                    </p:set>
                                    <p:animEffect transition="in" filter="barn(inVertical)">
                                      <p:cBhvr>
                                        <p:cTn id="30" dur="500"/>
                                        <p:tgtEl>
                                          <p:spTgt spid="52"/>
                                        </p:tgtEl>
                                      </p:cBhvr>
                                    </p:animEffect>
                                  </p:childTnLst>
                                </p:cTn>
                              </p:par>
                            </p:childTnLst>
                          </p:cTn>
                        </p:par>
                        <p:par>
                          <p:cTn id="31" fill="hold">
                            <p:stCondLst>
                              <p:cond delay="500"/>
                            </p:stCondLst>
                            <p:childTnLst>
                              <p:par>
                                <p:cTn id="32" presetID="6" presetClass="entr" presetSubtype="16" fill="hold" grpId="0" nodeType="after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circle(in)">
                                      <p:cBhvr>
                                        <p:cTn id="34" dur="500"/>
                                        <p:tgtEl>
                                          <p:spTgt spid="11"/>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nodeType="click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barn(inVertical)">
                                      <p:cBhvr>
                                        <p:cTn id="39" dur="500"/>
                                        <p:tgtEl>
                                          <p:spTgt spid="57"/>
                                        </p:tgtEl>
                                      </p:cBhvr>
                                    </p:animEffect>
                                  </p:childTnLst>
                                </p:cTn>
                              </p:par>
                            </p:childTnLst>
                          </p:cTn>
                        </p:par>
                        <p:par>
                          <p:cTn id="40" fill="hold">
                            <p:stCondLst>
                              <p:cond delay="500"/>
                            </p:stCondLst>
                            <p:childTnLst>
                              <p:par>
                                <p:cTn id="41" presetID="16" presetClass="entr" presetSubtype="21" fill="hold" grpId="0" nodeType="afterEffect">
                                  <p:stCondLst>
                                    <p:cond delay="0"/>
                                  </p:stCondLst>
                                  <p:childTnLst>
                                    <p:set>
                                      <p:cBhvr>
                                        <p:cTn id="42" dur="1" fill="hold">
                                          <p:stCondLst>
                                            <p:cond delay="0"/>
                                          </p:stCondLst>
                                        </p:cTn>
                                        <p:tgtEl>
                                          <p:spTgt spid="50"/>
                                        </p:tgtEl>
                                        <p:attrNameLst>
                                          <p:attrName>style.visibility</p:attrName>
                                        </p:attrNameLst>
                                      </p:cBhvr>
                                      <p:to>
                                        <p:strVal val="visible"/>
                                      </p:to>
                                    </p:set>
                                    <p:animEffect transition="in" filter="barn(inVertical)">
                                      <p:cBhvr>
                                        <p:cTn id="43" dur="500"/>
                                        <p:tgtEl>
                                          <p:spTgt spid="50"/>
                                        </p:tgtEl>
                                      </p:cBhvr>
                                    </p:animEffect>
                                  </p:childTnLst>
                                </p:cTn>
                              </p:par>
                            </p:childTnLst>
                          </p:cTn>
                        </p:par>
                      </p:childTnLst>
                    </p:cTn>
                  </p:par>
                  <p:par>
                    <p:cTn id="44" fill="hold">
                      <p:stCondLst>
                        <p:cond delay="indefinite"/>
                      </p:stCondLst>
                      <p:childTnLst>
                        <p:par>
                          <p:cTn id="45" fill="hold">
                            <p:stCondLst>
                              <p:cond delay="0"/>
                            </p:stCondLst>
                            <p:childTnLst>
                              <p:par>
                                <p:cTn id="46" presetID="16" presetClass="entr" presetSubtype="21" fill="hold" nodeType="clickEffect">
                                  <p:stCondLst>
                                    <p:cond delay="0"/>
                                  </p:stCondLst>
                                  <p:childTnLst>
                                    <p:set>
                                      <p:cBhvr>
                                        <p:cTn id="47" dur="1" fill="hold">
                                          <p:stCondLst>
                                            <p:cond delay="0"/>
                                          </p:stCondLst>
                                        </p:cTn>
                                        <p:tgtEl>
                                          <p:spTgt spid="58"/>
                                        </p:tgtEl>
                                        <p:attrNameLst>
                                          <p:attrName>style.visibility</p:attrName>
                                        </p:attrNameLst>
                                      </p:cBhvr>
                                      <p:to>
                                        <p:strVal val="visible"/>
                                      </p:to>
                                    </p:set>
                                    <p:animEffect transition="in" filter="barn(inVertical)">
                                      <p:cBhvr>
                                        <p:cTn id="48" dur="500"/>
                                        <p:tgtEl>
                                          <p:spTgt spid="58"/>
                                        </p:tgtEl>
                                      </p:cBhvr>
                                    </p:animEffect>
                                  </p:childTnLst>
                                </p:cTn>
                              </p:par>
                            </p:childTnLst>
                          </p:cTn>
                        </p:par>
                        <p:par>
                          <p:cTn id="49" fill="hold">
                            <p:stCondLst>
                              <p:cond delay="500"/>
                            </p:stCondLst>
                            <p:childTnLst>
                              <p:par>
                                <p:cTn id="50" presetID="22" presetClass="entr" presetSubtype="4" fill="hold" grpId="0" nodeType="afterEffect">
                                  <p:stCondLst>
                                    <p:cond delay="0"/>
                                  </p:stCondLst>
                                  <p:childTnLst>
                                    <p:set>
                                      <p:cBhvr>
                                        <p:cTn id="51" dur="1" fill="hold">
                                          <p:stCondLst>
                                            <p:cond delay="0"/>
                                          </p:stCondLst>
                                        </p:cTn>
                                        <p:tgtEl>
                                          <p:spTgt spid="49"/>
                                        </p:tgtEl>
                                        <p:attrNameLst>
                                          <p:attrName>style.visibility</p:attrName>
                                        </p:attrNameLst>
                                      </p:cBhvr>
                                      <p:to>
                                        <p:strVal val="visible"/>
                                      </p:to>
                                    </p:set>
                                    <p:animEffect transition="in" filter="wipe(down)">
                                      <p:cBhvr>
                                        <p:cTn id="52"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29" grpId="0" animBg="1"/>
      <p:bldP spid="35" grpId="0" animBg="1"/>
      <p:bldP spid="49" grpId="0" animBg="1"/>
      <p:bldP spid="50"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İş kazası </a:t>
            </a:r>
            <a:r>
              <a:rPr lang="tr-TR" sz="2000" b="1" i="1" dirty="0" smtClean="0">
                <a:solidFill>
                  <a:srgbClr val="000000"/>
                </a:solidFill>
                <a:latin typeface="Calibri" pitchFamily="34" charset="0"/>
                <a:cs typeface="Calibri" pitchFamily="34" charset="0"/>
              </a:rPr>
              <a:t>ve meslek hastalıklarının sıklığı </a:t>
            </a:r>
            <a:r>
              <a:rPr lang="tr-TR" sz="2000" b="1" i="1" dirty="0">
                <a:solidFill>
                  <a:srgbClr val="000000"/>
                </a:solidFill>
                <a:latin typeface="Calibri" pitchFamily="34" charset="0"/>
                <a:cs typeface="Calibri" pitchFamily="34" charset="0"/>
              </a:rPr>
              <a:t>ve ölüm </a:t>
            </a:r>
            <a:r>
              <a:rPr lang="tr-TR" sz="2000" b="1" i="1" dirty="0" smtClean="0">
                <a:solidFill>
                  <a:srgbClr val="000000"/>
                </a:solidFill>
                <a:latin typeface="Calibri" pitchFamily="34" charset="0"/>
                <a:cs typeface="Calibri" pitchFamily="34" charset="0"/>
              </a:rPr>
              <a:t>nedenlerini araştırır</a:t>
            </a:r>
            <a:endParaRPr lang="tr-TR" sz="2000" b="1" i="1" dirty="0">
              <a:solidFill>
                <a:srgbClr val="000000"/>
              </a:solidFill>
              <a:latin typeface="Calibri" pitchFamily="34" charset="0"/>
              <a:cs typeface="Calibri" pitchFamily="34" charset="0"/>
            </a:endParaRP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İşyerinde işçilere verilen </a:t>
            </a:r>
            <a:r>
              <a:rPr lang="tr-TR" sz="2000" b="1" i="1" dirty="0">
                <a:solidFill>
                  <a:srgbClr val="000000"/>
                </a:solidFill>
                <a:latin typeface="Calibri" pitchFamily="34" charset="0"/>
                <a:cs typeface="Calibri" pitchFamily="34" charset="0"/>
              </a:rPr>
              <a:t>eğitimlerin etkinliğini </a:t>
            </a:r>
            <a:r>
              <a:rPr lang="tr-TR" sz="2000" b="1" i="1" dirty="0" smtClean="0">
                <a:solidFill>
                  <a:srgbClr val="000000"/>
                </a:solidFill>
                <a:latin typeface="Calibri" pitchFamily="34" charset="0"/>
                <a:cs typeface="Calibri" pitchFamily="34" charset="0"/>
              </a:rPr>
              <a:t>araştırır</a:t>
            </a:r>
            <a:endParaRPr lang="tr-TR" sz="2000" b="1" i="1" dirty="0">
              <a:solidFill>
                <a:srgbClr val="000000"/>
              </a:solidFill>
              <a:latin typeface="Calibri" pitchFamily="34" charset="0"/>
              <a:cs typeface="Calibri" pitchFamily="34" charset="0"/>
            </a:endParaRP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3</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İşyeri ortam ölçütlerinin işçi sağlığına etkilerini </a:t>
            </a:r>
            <a:r>
              <a:rPr lang="tr-TR" sz="2000" b="1" i="1" dirty="0" smtClean="0">
                <a:solidFill>
                  <a:srgbClr val="000000"/>
                </a:solidFill>
                <a:latin typeface="Calibri" pitchFamily="34" charset="0"/>
                <a:cs typeface="Calibri" pitchFamily="34" charset="0"/>
              </a:rPr>
              <a:t>inceler</a:t>
            </a:r>
            <a:endParaRPr lang="tr-TR" sz="2000" i="1" dirty="0">
              <a:solidFill>
                <a:srgbClr val="000000"/>
              </a:solidFill>
              <a:latin typeface="Calibri" pitchFamily="34" charset="0"/>
              <a:cs typeface="Calibri" pitchFamily="34" charset="0"/>
            </a:endParaRP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4</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Sağlık sorunlarının zamanla gösterdiği </a:t>
            </a:r>
            <a:r>
              <a:rPr lang="tr-TR" sz="2000" b="1" i="1" dirty="0" smtClean="0">
                <a:solidFill>
                  <a:srgbClr val="000000"/>
                </a:solidFill>
                <a:latin typeface="Calibri" pitchFamily="34" charset="0"/>
                <a:cs typeface="Calibri" pitchFamily="34" charset="0"/>
              </a:rPr>
              <a:t>değişimi inceler</a:t>
            </a:r>
            <a:endParaRPr lang="tr-TR" sz="2000" b="1"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5</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Bir hastalığın klinik tablosunun </a:t>
            </a:r>
            <a:r>
              <a:rPr lang="tr-TR" sz="2000" b="1" i="1" dirty="0" smtClean="0">
                <a:solidFill>
                  <a:srgbClr val="000000"/>
                </a:solidFill>
                <a:latin typeface="Calibri" pitchFamily="34" charset="0"/>
                <a:cs typeface="Calibri" pitchFamily="34" charset="0"/>
              </a:rPr>
              <a:t>belirlenmesini inceler</a:t>
            </a:r>
            <a:endParaRPr lang="sv-SE" sz="2000" i="1" dirty="0">
              <a:solidFill>
                <a:srgbClr val="000000"/>
              </a:solidFill>
              <a:latin typeface="Calibri" pitchFamily="34" charset="0"/>
              <a:cs typeface="Calibri" pitchFamily="34" charset="0"/>
            </a:endParaRP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EPİDEMİYOLOJİNİN ÖZELLİKLERİ</a:t>
            </a:r>
            <a:endParaRPr lang="en-GB"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42" name="Grup 41"/>
          <p:cNvGrpSpPr/>
          <p:nvPr/>
        </p:nvGrpSpPr>
        <p:grpSpPr>
          <a:xfrm>
            <a:off x="231797" y="5885030"/>
            <a:ext cx="6162416" cy="663371"/>
            <a:chOff x="2644311" y="5451679"/>
            <a:chExt cx="6162416" cy="663371"/>
          </a:xfrm>
        </p:grpSpPr>
        <p:grpSp>
          <p:nvGrpSpPr>
            <p:cNvPr id="43" name="Group 51"/>
            <p:cNvGrpSpPr>
              <a:grpSpLocks/>
            </p:cNvGrpSpPr>
            <p:nvPr/>
          </p:nvGrpSpPr>
          <p:grpSpPr bwMode="auto">
            <a:xfrm>
              <a:off x="2644311" y="5451679"/>
              <a:ext cx="648968" cy="663371"/>
              <a:chOff x="1868" y="1082"/>
              <a:chExt cx="1942" cy="1942"/>
            </a:xfrm>
          </p:grpSpPr>
          <p:sp>
            <p:nvSpPr>
              <p:cNvPr id="45"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4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4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48"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49"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50"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51" name="Group 58"/>
              <p:cNvGrpSpPr>
                <a:grpSpLocks noChangeAspect="1"/>
              </p:cNvGrpSpPr>
              <p:nvPr/>
            </p:nvGrpSpPr>
            <p:grpSpPr bwMode="auto">
              <a:xfrm>
                <a:off x="2808" y="2807"/>
                <a:ext cx="62" cy="63"/>
                <a:chOff x="1684" y="2400"/>
                <a:chExt cx="41" cy="41"/>
              </a:xfrm>
            </p:grpSpPr>
            <p:sp>
              <p:nvSpPr>
                <p:cNvPr id="56"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57"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52" name="Group 61"/>
              <p:cNvGrpSpPr>
                <a:grpSpLocks noChangeAspect="1"/>
              </p:cNvGrpSpPr>
              <p:nvPr/>
            </p:nvGrpSpPr>
            <p:grpSpPr bwMode="auto">
              <a:xfrm>
                <a:off x="2808" y="1211"/>
                <a:ext cx="62" cy="63"/>
                <a:chOff x="1684" y="2400"/>
                <a:chExt cx="41" cy="41"/>
              </a:xfrm>
            </p:grpSpPr>
            <p:sp>
              <p:nvSpPr>
                <p:cNvPr id="54"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55"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53"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44"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6</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nn-NO" sz="2000" b="1" i="1" dirty="0">
                <a:solidFill>
                  <a:srgbClr val="000000"/>
                </a:solidFill>
                <a:latin typeface="Calibri" pitchFamily="34" charset="0"/>
                <a:cs typeface="Calibri" pitchFamily="34" charset="0"/>
              </a:rPr>
              <a:t>Kişilerin belirli sağlık sorunları ile karşılaşma </a:t>
            </a:r>
            <a:r>
              <a:rPr lang="nn-NO" sz="2000" b="1" i="1" dirty="0" smtClean="0">
                <a:solidFill>
                  <a:srgbClr val="000000"/>
                </a:solidFill>
                <a:latin typeface="Calibri" pitchFamily="34" charset="0"/>
                <a:cs typeface="Calibri" pitchFamily="34" charset="0"/>
              </a:rPr>
              <a:t>olasılıklarının</a:t>
            </a:r>
            <a:r>
              <a:rPr lang="tr-TR" sz="2000" b="1" i="1" dirty="0" smtClean="0">
                <a:solidFill>
                  <a:srgbClr val="000000"/>
                </a:solidFill>
                <a:latin typeface="Calibri" pitchFamily="34" charset="0"/>
                <a:cs typeface="Calibri" pitchFamily="34" charset="0"/>
              </a:rPr>
              <a:t> ve</a:t>
            </a:r>
            <a:r>
              <a:rPr lang="nn-NO" sz="2000" b="1" i="1" dirty="0" smtClean="0">
                <a:solidFill>
                  <a:srgbClr val="000000"/>
                </a:solidFill>
                <a:latin typeface="Calibri" pitchFamily="34" charset="0"/>
                <a:cs typeface="Calibri" pitchFamily="34" charset="0"/>
              </a:rPr>
              <a:t> </a:t>
            </a:r>
            <a:r>
              <a:rPr lang="nn-NO" sz="2000" b="1" i="1" dirty="0">
                <a:solidFill>
                  <a:srgbClr val="000000"/>
                </a:solidFill>
                <a:latin typeface="Calibri" pitchFamily="34" charset="0"/>
                <a:cs typeface="Calibri" pitchFamily="34" charset="0"/>
              </a:rPr>
              <a:t>risklerinin </a:t>
            </a:r>
            <a:r>
              <a:rPr lang="tr-TR" sz="2000" b="1" i="1" dirty="0" smtClean="0">
                <a:solidFill>
                  <a:srgbClr val="000000"/>
                </a:solidFill>
                <a:latin typeface="Calibri" pitchFamily="34" charset="0"/>
                <a:cs typeface="Calibri" pitchFamily="34" charset="0"/>
              </a:rPr>
              <a:t>belirlenmesini inceler</a:t>
            </a:r>
            <a:endParaRPr lang="nn-NO" sz="20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32800398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7</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Sağlık sorunlarının çözümüne yönelik deneysel (</a:t>
            </a:r>
            <a:r>
              <a:rPr lang="tr-TR" sz="2000" b="1" i="1" dirty="0" smtClean="0">
                <a:solidFill>
                  <a:srgbClr val="000000"/>
                </a:solidFill>
                <a:latin typeface="Calibri" pitchFamily="34" charset="0"/>
                <a:cs typeface="Calibri" pitchFamily="34" charset="0"/>
              </a:rPr>
              <a:t>müdahaleli) çalışmalar yapar</a:t>
            </a:r>
            <a:endParaRPr lang="tr-TR" sz="2000" i="1" dirty="0">
              <a:solidFill>
                <a:srgbClr val="000000"/>
              </a:solidFill>
              <a:latin typeface="Calibri" pitchFamily="34" charset="0"/>
              <a:cs typeface="Calibri" pitchFamily="34" charset="0"/>
            </a:endParaRP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8</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İnsan topluluklarında hastalıkların dağılışı ve dinamiğini </a:t>
            </a:r>
            <a:r>
              <a:rPr lang="tr-TR" sz="2000" b="1" i="1" dirty="0" smtClean="0">
                <a:solidFill>
                  <a:srgbClr val="000000"/>
                </a:solidFill>
                <a:latin typeface="Calibri" pitchFamily="34" charset="0"/>
                <a:cs typeface="Calibri" pitchFamily="34" charset="0"/>
              </a:rPr>
              <a:t>inceler</a:t>
            </a:r>
            <a:endParaRPr lang="tr-TR" sz="2000" b="1" i="1" dirty="0">
              <a:solidFill>
                <a:srgbClr val="000000"/>
              </a:solidFill>
              <a:latin typeface="Calibri" pitchFamily="34" charset="0"/>
              <a:cs typeface="Calibri" pitchFamily="34" charset="0"/>
            </a:endParaRP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9</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Hastalık etyolojisinde rol oynayan faktörleri, bu faktörlerle oluşan hastalığın ilerleme ve gelişim sürecini inceler</a:t>
            </a:r>
            <a:endParaRPr lang="tr-TR" sz="2000" b="1" i="1" dirty="0">
              <a:solidFill>
                <a:srgbClr val="000000"/>
              </a:solidFill>
              <a:latin typeface="Calibri" pitchFamily="34" charset="0"/>
              <a:cs typeface="Calibri" pitchFamily="34" charset="0"/>
            </a:endParaRP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10</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Hastalık nedeni olan çevre </a:t>
            </a:r>
            <a:r>
              <a:rPr lang="tr-TR" sz="2000" b="1" i="1" dirty="0">
                <a:solidFill>
                  <a:srgbClr val="000000"/>
                </a:solidFill>
                <a:latin typeface="Calibri" pitchFamily="34" charset="0"/>
                <a:cs typeface="Calibri" pitchFamily="34" charset="0"/>
              </a:rPr>
              <a:t>koşullarını </a:t>
            </a:r>
            <a:r>
              <a:rPr lang="tr-TR" sz="2000" b="1" i="1" dirty="0" smtClean="0">
                <a:solidFill>
                  <a:srgbClr val="000000"/>
                </a:solidFill>
                <a:latin typeface="Calibri" pitchFamily="34" charset="0"/>
                <a:cs typeface="Calibri" pitchFamily="34" charset="0"/>
              </a:rPr>
              <a:t>inceler</a:t>
            </a:r>
            <a:endParaRPr lang="tr-TR" sz="2000"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11</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a:solidFill>
                  <a:srgbClr val="000000"/>
                </a:solidFill>
                <a:latin typeface="Calibri" pitchFamily="34" charset="0"/>
                <a:cs typeface="Calibri" pitchFamily="34" charset="0"/>
              </a:rPr>
              <a:t>Kişisel ve çevresel duyarlılık </a:t>
            </a:r>
            <a:r>
              <a:rPr lang="sv-SE" sz="2000" b="1" i="1" dirty="0" smtClean="0">
                <a:solidFill>
                  <a:srgbClr val="000000"/>
                </a:solidFill>
                <a:latin typeface="Calibri" pitchFamily="34" charset="0"/>
                <a:cs typeface="Calibri" pitchFamily="34" charset="0"/>
              </a:rPr>
              <a:t>faktörlerini</a:t>
            </a:r>
            <a:r>
              <a:rPr lang="tr-TR" sz="2000" b="1" i="1" dirty="0" smtClean="0">
                <a:solidFill>
                  <a:srgbClr val="000000"/>
                </a:solidFill>
                <a:latin typeface="Calibri" pitchFamily="34" charset="0"/>
                <a:cs typeface="Calibri" pitchFamily="34" charset="0"/>
              </a:rPr>
              <a:t>, hasta sıklığını ve zamanla değişimini</a:t>
            </a:r>
            <a:r>
              <a:rPr lang="sv-SE" sz="2000" b="1" i="1" dirty="0" smtClean="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inceler</a:t>
            </a:r>
            <a:endParaRPr lang="sv-SE" sz="2000" b="1" i="1" dirty="0">
              <a:solidFill>
                <a:srgbClr val="000000"/>
              </a:solidFill>
              <a:latin typeface="Calibri" pitchFamily="34" charset="0"/>
              <a:cs typeface="Calibri" pitchFamily="34" charset="0"/>
            </a:endParaRP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rPr>
              <a:t>EPİDEMİYOLOJİNİN ÖZELLİKLERİ</a:t>
            </a:r>
            <a:endPar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12</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Sağlık alanında yapılan müdahalelerin etkinliğini inceler</a:t>
            </a:r>
            <a:endParaRPr lang="nn-NO" sz="2000" b="1" i="1" dirty="0">
              <a:solidFill>
                <a:srgbClr val="000000"/>
              </a:solidFill>
              <a:latin typeface="Calibri" pitchFamily="34" charset="0"/>
              <a:cs typeface="Calibri" pitchFamily="34" charset="0"/>
            </a:endParaRPr>
          </a:p>
        </p:txBody>
      </p:sp>
      <p:grpSp>
        <p:nvGrpSpPr>
          <p:cNvPr id="18" name="Grup 17"/>
          <p:cNvGrpSpPr/>
          <p:nvPr/>
        </p:nvGrpSpPr>
        <p:grpSpPr>
          <a:xfrm>
            <a:off x="231797" y="5885030"/>
            <a:ext cx="6162416" cy="663371"/>
            <a:chOff x="2644311" y="5451679"/>
            <a:chExt cx="6162416" cy="663371"/>
          </a:xfrm>
        </p:grpSpPr>
        <p:grpSp>
          <p:nvGrpSpPr>
            <p:cNvPr id="19" name="Group 51"/>
            <p:cNvGrpSpPr>
              <a:grpSpLocks/>
            </p:cNvGrpSpPr>
            <p:nvPr/>
          </p:nvGrpSpPr>
          <p:grpSpPr bwMode="auto">
            <a:xfrm>
              <a:off x="2644311" y="5451679"/>
              <a:ext cx="648968" cy="663371"/>
              <a:chOff x="1868" y="1082"/>
              <a:chExt cx="1942" cy="1942"/>
            </a:xfrm>
          </p:grpSpPr>
          <p:sp>
            <p:nvSpPr>
              <p:cNvPr id="23"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32"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3"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4"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5" name="Group 58"/>
              <p:cNvGrpSpPr>
                <a:grpSpLocks noChangeAspect="1"/>
              </p:cNvGrpSpPr>
              <p:nvPr/>
            </p:nvGrpSpPr>
            <p:grpSpPr bwMode="auto">
              <a:xfrm>
                <a:off x="2808" y="2807"/>
                <a:ext cx="62" cy="63"/>
                <a:chOff x="1684" y="2400"/>
                <a:chExt cx="41" cy="41"/>
              </a:xfrm>
            </p:grpSpPr>
            <p:sp>
              <p:nvSpPr>
                <p:cNvPr id="43"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4"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6" name="Group 61"/>
              <p:cNvGrpSpPr>
                <a:grpSpLocks noChangeAspect="1"/>
              </p:cNvGrpSpPr>
              <p:nvPr/>
            </p:nvGrpSpPr>
            <p:grpSpPr bwMode="auto">
              <a:xfrm>
                <a:off x="2808" y="1211"/>
                <a:ext cx="62" cy="63"/>
                <a:chOff x="1684" y="2400"/>
                <a:chExt cx="41" cy="41"/>
              </a:xfrm>
            </p:grpSpPr>
            <p:sp>
              <p:nvSpPr>
                <p:cNvPr id="4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2"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9"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433603602"/>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43087" y="110066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13</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843352" y="11006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Koruyucu tıbbın en önemli disiplinlerindendir. </a:t>
            </a:r>
            <a:r>
              <a:rPr lang="tr-TR" sz="2000" b="1" i="1" dirty="0" smtClean="0">
                <a:solidFill>
                  <a:srgbClr val="000000"/>
                </a:solidFill>
                <a:latin typeface="Calibri" pitchFamily="34" charset="0"/>
                <a:cs typeface="Calibri" pitchFamily="34" charset="0"/>
              </a:rPr>
              <a:t> Alınması </a:t>
            </a:r>
            <a:r>
              <a:rPr lang="tr-TR" sz="2000" b="1" i="1" dirty="0">
                <a:solidFill>
                  <a:srgbClr val="000000"/>
                </a:solidFill>
                <a:latin typeface="Calibri" pitchFamily="34" charset="0"/>
                <a:cs typeface="Calibri" pitchFamily="34" charset="0"/>
              </a:rPr>
              <a:t>gerekli koruyucu sağlık önlemlerini inceler  </a:t>
            </a:r>
          </a:p>
        </p:txBody>
      </p:sp>
      <p:sp>
        <p:nvSpPr>
          <p:cNvPr id="20" name="Rectangle 55"/>
          <p:cNvSpPr>
            <a:spLocks noChangeArrowheads="1"/>
          </p:cNvSpPr>
          <p:nvPr/>
        </p:nvSpPr>
        <p:spPr bwMode="gray">
          <a:xfrm>
            <a:off x="143089" y="19102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14</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843352" y="191028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Epidemiyoloji </a:t>
            </a:r>
            <a:r>
              <a:rPr lang="tr-TR" sz="2000" b="1" i="1" dirty="0">
                <a:solidFill>
                  <a:srgbClr val="000000"/>
                </a:solidFill>
                <a:latin typeface="Calibri" pitchFamily="34" charset="0"/>
                <a:cs typeface="Calibri" pitchFamily="34" charset="0"/>
              </a:rPr>
              <a:t>sadece ölüm, hastalık, özürlülük durumları ile değil, aynı zamanda  sağlıklı olma durumları ve sağlığı iyileştirme ile de </a:t>
            </a:r>
            <a:r>
              <a:rPr lang="tr-TR" sz="2000" b="1" i="1" dirty="0" smtClean="0">
                <a:solidFill>
                  <a:srgbClr val="000000"/>
                </a:solidFill>
                <a:latin typeface="Calibri" pitchFamily="34" charset="0"/>
                <a:cs typeface="Calibri" pitchFamily="34" charset="0"/>
              </a:rPr>
              <a:t>ilgilidir</a:t>
            </a:r>
            <a:endParaRPr lang="tr-TR" sz="2000" b="1" i="1" dirty="0">
              <a:solidFill>
                <a:srgbClr val="000000"/>
              </a:solidFill>
              <a:latin typeface="Calibri" pitchFamily="34" charset="0"/>
              <a:cs typeface="Calibri" pitchFamily="34" charset="0"/>
            </a:endParaRPr>
          </a:p>
        </p:txBody>
      </p:sp>
      <p:sp>
        <p:nvSpPr>
          <p:cNvPr id="24" name="Rectangle 55"/>
          <p:cNvSpPr>
            <a:spLocks noChangeArrowheads="1"/>
          </p:cNvSpPr>
          <p:nvPr/>
        </p:nvSpPr>
        <p:spPr bwMode="gray">
          <a:xfrm>
            <a:off x="143089" y="27199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15</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843352" y="271991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Toplumda </a:t>
            </a:r>
            <a:r>
              <a:rPr lang="tr-TR" sz="2000" b="1" i="1" dirty="0" smtClean="0">
                <a:solidFill>
                  <a:srgbClr val="000000"/>
                </a:solidFill>
                <a:latin typeface="Calibri" pitchFamily="34" charset="0"/>
                <a:cs typeface="Calibri" pitchFamily="34" charset="0"/>
              </a:rPr>
              <a:t>sağlık</a:t>
            </a:r>
            <a:r>
              <a:rPr lang="tr-TR" sz="2000" b="1" i="1" dirty="0">
                <a:solidFill>
                  <a:srgbClr val="000000"/>
                </a:solidFill>
                <a:latin typeface="Calibri" pitchFamily="34" charset="0"/>
                <a:cs typeface="Calibri" pitchFamily="34" charset="0"/>
              </a:rPr>
              <a:t>, hastalık, sakatlık, maluliyet ve iş görmezlik gibi durumların, ölümlerin ortaya </a:t>
            </a:r>
            <a:r>
              <a:rPr lang="tr-TR" sz="2000" b="1" i="1" dirty="0" smtClean="0">
                <a:solidFill>
                  <a:srgbClr val="000000"/>
                </a:solidFill>
                <a:latin typeface="Calibri" pitchFamily="34" charset="0"/>
                <a:cs typeface="Calibri" pitchFamily="34" charset="0"/>
              </a:rPr>
              <a:t>çıkış faktörlerini inceleyen </a:t>
            </a:r>
            <a:r>
              <a:rPr lang="tr-TR" sz="2000" b="1" i="1" dirty="0">
                <a:solidFill>
                  <a:srgbClr val="000000"/>
                </a:solidFill>
                <a:latin typeface="Calibri" pitchFamily="34" charset="0"/>
                <a:cs typeface="Calibri" pitchFamily="34" charset="0"/>
              </a:rPr>
              <a:t>bir bilim dalıdır</a:t>
            </a:r>
          </a:p>
        </p:txBody>
      </p:sp>
      <p:sp>
        <p:nvSpPr>
          <p:cNvPr id="28" name="Rectangle 55"/>
          <p:cNvSpPr>
            <a:spLocks noChangeArrowheads="1"/>
          </p:cNvSpPr>
          <p:nvPr/>
        </p:nvSpPr>
        <p:spPr bwMode="gray">
          <a:xfrm>
            <a:off x="143089" y="35295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16</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843352" y="3529538"/>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Veri </a:t>
            </a:r>
            <a:r>
              <a:rPr lang="tr-TR" sz="2000" b="1" i="1" dirty="0">
                <a:solidFill>
                  <a:srgbClr val="000000"/>
                </a:solidFill>
                <a:latin typeface="Calibri" pitchFamily="34" charset="0"/>
                <a:cs typeface="Calibri" pitchFamily="34" charset="0"/>
              </a:rPr>
              <a:t>kaynağı olarak; Nüfus sayımı </a:t>
            </a:r>
            <a:r>
              <a:rPr lang="tr-TR" sz="2000" b="1" i="1" dirty="0" smtClean="0">
                <a:solidFill>
                  <a:srgbClr val="000000"/>
                </a:solidFill>
                <a:latin typeface="Calibri" pitchFamily="34" charset="0"/>
                <a:cs typeface="Calibri" pitchFamily="34" charset="0"/>
              </a:rPr>
              <a:t>bilgileri, Çalışma </a:t>
            </a:r>
            <a:r>
              <a:rPr lang="tr-TR" sz="2000" b="1" i="1" dirty="0">
                <a:solidFill>
                  <a:srgbClr val="000000"/>
                </a:solidFill>
                <a:latin typeface="Calibri" pitchFamily="34" charset="0"/>
                <a:cs typeface="Calibri" pitchFamily="34" charset="0"/>
              </a:rPr>
              <a:t>hayatı ile ilgili </a:t>
            </a:r>
            <a:r>
              <a:rPr lang="tr-TR" sz="2000" b="1" i="1" dirty="0" smtClean="0">
                <a:solidFill>
                  <a:srgbClr val="000000"/>
                </a:solidFill>
                <a:latin typeface="Calibri" pitchFamily="34" charset="0"/>
                <a:cs typeface="Calibri" pitchFamily="34" charset="0"/>
              </a:rPr>
              <a:t>kayıtlar, İşyeri </a:t>
            </a:r>
            <a:r>
              <a:rPr lang="tr-TR" sz="2000" b="1" i="1" dirty="0">
                <a:solidFill>
                  <a:srgbClr val="000000"/>
                </a:solidFill>
                <a:latin typeface="Calibri" pitchFamily="34" charset="0"/>
                <a:cs typeface="Calibri" pitchFamily="34" charset="0"/>
              </a:rPr>
              <a:t>sağlık biriminde tutulan </a:t>
            </a:r>
            <a:r>
              <a:rPr lang="tr-TR" sz="2000" b="1" i="1" dirty="0" smtClean="0">
                <a:solidFill>
                  <a:srgbClr val="000000"/>
                </a:solidFill>
                <a:latin typeface="Calibri" pitchFamily="34" charset="0"/>
                <a:cs typeface="Calibri" pitchFamily="34" charset="0"/>
              </a:rPr>
              <a:t>kayıtlar, Ulusal </a:t>
            </a:r>
            <a:r>
              <a:rPr lang="tr-TR" sz="2000" b="1" i="1" dirty="0">
                <a:solidFill>
                  <a:srgbClr val="000000"/>
                </a:solidFill>
                <a:latin typeface="Calibri" pitchFamily="34" charset="0"/>
                <a:cs typeface="Calibri" pitchFamily="34" charset="0"/>
              </a:rPr>
              <a:t>ölüm </a:t>
            </a:r>
            <a:r>
              <a:rPr lang="tr-TR" sz="2000" b="1" i="1" dirty="0" smtClean="0">
                <a:solidFill>
                  <a:srgbClr val="000000"/>
                </a:solidFill>
                <a:latin typeface="Calibri" pitchFamily="34" charset="0"/>
                <a:cs typeface="Calibri" pitchFamily="34" charset="0"/>
              </a:rPr>
              <a:t>kayıtları…vb. kullanır</a:t>
            </a:r>
            <a:endParaRPr lang="tr-TR" sz="2000" b="1"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43089" y="43391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17</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843352" y="4339163"/>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sv-SE" sz="2000" b="1" i="1" dirty="0" smtClean="0">
                <a:solidFill>
                  <a:srgbClr val="000000"/>
                </a:solidFill>
                <a:latin typeface="Calibri" pitchFamily="34" charset="0"/>
                <a:cs typeface="Calibri" pitchFamily="34" charset="0"/>
              </a:rPr>
              <a:t>Epidemiyoloji</a:t>
            </a:r>
            <a:r>
              <a:rPr lang="tr-TR" sz="2000" b="1" i="1" dirty="0" smtClean="0">
                <a:solidFill>
                  <a:srgbClr val="000000"/>
                </a:solidFill>
                <a:latin typeface="Calibri" pitchFamily="34" charset="0"/>
                <a:cs typeface="Calibri" pitchFamily="34" charset="0"/>
              </a:rPr>
              <a:t>’</a:t>
            </a:r>
            <a:r>
              <a:rPr lang="tr-TR" sz="2000" b="1" i="1" dirty="0" err="1" smtClean="0">
                <a:solidFill>
                  <a:srgbClr val="000000"/>
                </a:solidFill>
                <a:latin typeface="Calibri" pitchFamily="34" charset="0"/>
                <a:cs typeface="Calibri" pitchFamily="34" charset="0"/>
              </a:rPr>
              <a:t>nin</a:t>
            </a:r>
            <a:r>
              <a:rPr lang="sv-SE" sz="2000" b="1" i="1" dirty="0" smtClean="0">
                <a:solidFill>
                  <a:srgbClr val="000000"/>
                </a:solidFill>
                <a:latin typeface="Calibri" pitchFamily="34" charset="0"/>
                <a:cs typeface="Calibri" pitchFamily="34" charset="0"/>
              </a:rPr>
              <a:t> </a:t>
            </a:r>
            <a:r>
              <a:rPr lang="sv-SE" sz="2000" b="1" i="1" dirty="0">
                <a:solidFill>
                  <a:srgbClr val="000000"/>
                </a:solidFill>
                <a:latin typeface="Calibri" pitchFamily="34" charset="0"/>
                <a:cs typeface="Calibri" pitchFamily="34" charset="0"/>
              </a:rPr>
              <a:t>uğraş alanı bireyler değil, belirli gruplar ve toplumdur</a:t>
            </a: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rPr>
              <a:t>EPİDEMİYOLOJİNİN ÖZELLİKLERİ</a:t>
            </a:r>
            <a:endPar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9" name="Rectangle 55"/>
          <p:cNvSpPr>
            <a:spLocks noChangeArrowheads="1"/>
          </p:cNvSpPr>
          <p:nvPr/>
        </p:nvSpPr>
        <p:spPr bwMode="gray">
          <a:xfrm>
            <a:off x="143798" y="5136605"/>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18</a:t>
            </a:r>
            <a:endParaRPr lang="tr-TR" sz="2400" b="1" dirty="0">
              <a:solidFill>
                <a:srgbClr val="FFFFFF"/>
              </a:solidFill>
              <a:latin typeface="Cambria" pitchFamily="18" charset="0"/>
              <a:cs typeface="Calibri" pitchFamily="34" charset="0"/>
            </a:endParaRPr>
          </a:p>
        </p:txBody>
      </p:sp>
      <p:sp>
        <p:nvSpPr>
          <p:cNvPr id="60" name="Rectangle 5"/>
          <p:cNvSpPr>
            <a:spLocks noChangeArrowheads="1"/>
          </p:cNvSpPr>
          <p:nvPr/>
        </p:nvSpPr>
        <p:spPr bwMode="gray">
          <a:xfrm>
            <a:off x="865327" y="5136605"/>
            <a:ext cx="81778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Epidemiyoloji; m</a:t>
            </a:r>
            <a:r>
              <a:rPr lang="nn-NO" sz="2000" b="1" i="1" dirty="0" smtClean="0">
                <a:solidFill>
                  <a:srgbClr val="000000"/>
                </a:solidFill>
                <a:latin typeface="Calibri" pitchFamily="34" charset="0"/>
                <a:cs typeface="Calibri" pitchFamily="34" charset="0"/>
              </a:rPr>
              <a:t>utlak </a:t>
            </a:r>
            <a:r>
              <a:rPr lang="nn-NO" sz="2000" b="1" i="1" dirty="0">
                <a:solidFill>
                  <a:srgbClr val="000000"/>
                </a:solidFill>
                <a:latin typeface="Calibri" pitchFamily="34" charset="0"/>
                <a:cs typeface="Calibri" pitchFamily="34" charset="0"/>
              </a:rPr>
              <a:t>sayılar yerine oran, </a:t>
            </a:r>
            <a:r>
              <a:rPr lang="nn-NO" sz="2000" b="1" i="1" dirty="0" smtClean="0">
                <a:solidFill>
                  <a:srgbClr val="000000"/>
                </a:solidFill>
                <a:latin typeface="Calibri" pitchFamily="34" charset="0"/>
                <a:cs typeface="Calibri" pitchFamily="34" charset="0"/>
              </a:rPr>
              <a:t>orantı</a:t>
            </a:r>
            <a:r>
              <a:rPr lang="tr-TR" sz="2000" b="1" i="1" dirty="0" smtClean="0">
                <a:solidFill>
                  <a:srgbClr val="000000"/>
                </a:solidFill>
                <a:latin typeface="Calibri" pitchFamily="34" charset="0"/>
                <a:cs typeface="Calibri" pitchFamily="34" charset="0"/>
              </a:rPr>
              <a:t>, </a:t>
            </a:r>
            <a:r>
              <a:rPr lang="nn-NO" sz="2000" b="1" i="1" dirty="0" smtClean="0">
                <a:solidFill>
                  <a:srgbClr val="000000"/>
                </a:solidFill>
                <a:latin typeface="Calibri" pitchFamily="34" charset="0"/>
                <a:cs typeface="Calibri" pitchFamily="34" charset="0"/>
              </a:rPr>
              <a:t>hız </a:t>
            </a:r>
            <a:r>
              <a:rPr lang="nn-NO" sz="2000" b="1" i="1" dirty="0">
                <a:solidFill>
                  <a:srgbClr val="000000"/>
                </a:solidFill>
                <a:latin typeface="Calibri" pitchFamily="34" charset="0"/>
                <a:cs typeface="Calibri" pitchFamily="34" charset="0"/>
              </a:rPr>
              <a:t>gibi </a:t>
            </a:r>
            <a:r>
              <a:rPr lang="nn-NO" sz="2000" b="1" i="1" dirty="0" smtClean="0">
                <a:solidFill>
                  <a:srgbClr val="000000"/>
                </a:solidFill>
                <a:latin typeface="Calibri" pitchFamily="34" charset="0"/>
                <a:cs typeface="Calibri" pitchFamily="34" charset="0"/>
              </a:rPr>
              <a:t>kavramlar kullanı</a:t>
            </a:r>
            <a:r>
              <a:rPr lang="tr-TR" sz="2000" b="1" i="1" dirty="0" smtClean="0">
                <a:solidFill>
                  <a:srgbClr val="000000"/>
                </a:solidFill>
                <a:latin typeface="Calibri" pitchFamily="34" charset="0"/>
                <a:cs typeface="Calibri" pitchFamily="34" charset="0"/>
              </a:rPr>
              <a:t>r</a:t>
            </a:r>
            <a:endParaRPr lang="nn-NO" sz="2000" b="1" i="1" dirty="0">
              <a:solidFill>
                <a:srgbClr val="000000"/>
              </a:solidFill>
              <a:latin typeface="Calibri" pitchFamily="34" charset="0"/>
              <a:cs typeface="Calibri" pitchFamily="34" charset="0"/>
            </a:endParaRPr>
          </a:p>
        </p:txBody>
      </p:sp>
      <p:grpSp>
        <p:nvGrpSpPr>
          <p:cNvPr id="18" name="Grup 17"/>
          <p:cNvGrpSpPr/>
          <p:nvPr/>
        </p:nvGrpSpPr>
        <p:grpSpPr>
          <a:xfrm>
            <a:off x="231797" y="5885030"/>
            <a:ext cx="6162416" cy="663371"/>
            <a:chOff x="2644311" y="5451679"/>
            <a:chExt cx="6162416" cy="663371"/>
          </a:xfrm>
        </p:grpSpPr>
        <p:grpSp>
          <p:nvGrpSpPr>
            <p:cNvPr id="19" name="Group 51"/>
            <p:cNvGrpSpPr>
              <a:grpSpLocks/>
            </p:cNvGrpSpPr>
            <p:nvPr/>
          </p:nvGrpSpPr>
          <p:grpSpPr bwMode="auto">
            <a:xfrm>
              <a:off x="2644311" y="5451679"/>
              <a:ext cx="648968" cy="663371"/>
              <a:chOff x="1868" y="1082"/>
              <a:chExt cx="1942" cy="1942"/>
            </a:xfrm>
          </p:grpSpPr>
          <p:sp>
            <p:nvSpPr>
              <p:cNvPr id="23"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32"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3"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4"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5" name="Group 58"/>
              <p:cNvGrpSpPr>
                <a:grpSpLocks noChangeAspect="1"/>
              </p:cNvGrpSpPr>
              <p:nvPr/>
            </p:nvGrpSpPr>
            <p:grpSpPr bwMode="auto">
              <a:xfrm>
                <a:off x="2808" y="2807"/>
                <a:ext cx="62" cy="63"/>
                <a:chOff x="1684" y="2400"/>
                <a:chExt cx="41" cy="41"/>
              </a:xfrm>
            </p:grpSpPr>
            <p:sp>
              <p:nvSpPr>
                <p:cNvPr id="43"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4"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6" name="Group 61"/>
              <p:cNvGrpSpPr>
                <a:grpSpLocks noChangeAspect="1"/>
              </p:cNvGrpSpPr>
              <p:nvPr/>
            </p:nvGrpSpPr>
            <p:grpSpPr bwMode="auto">
              <a:xfrm>
                <a:off x="2808" y="1211"/>
                <a:ext cx="62" cy="63"/>
                <a:chOff x="1684" y="2400"/>
                <a:chExt cx="41" cy="41"/>
              </a:xfrm>
            </p:grpSpPr>
            <p:sp>
              <p:nvSpPr>
                <p:cNvPr id="40"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42"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9"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Özelliklerdendir-değildir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3983709794"/>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Epidemiyoloji </a:t>
            </a:r>
            <a:r>
              <a:rPr lang="tr-TR" sz="2000" b="1" i="1" dirty="0">
                <a:solidFill>
                  <a:srgbClr val="000000"/>
                </a:solidFill>
                <a:latin typeface="Calibri" pitchFamily="34" charset="0"/>
                <a:cs typeface="Calibri" pitchFamily="34" charset="0"/>
              </a:rPr>
              <a:t>ile ilgili aşağıdaki ifadelerden hangisi doğrudur?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sağlık olaylarının incelenmesi bilimidir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konusunda temel ilkeleri Hipokrat ortaya koymuştur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bilimi sanayi devrimi ile birlikte ortaya çıkmıştır</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Epidemiyoloji bulaşıcı hastalıkların incelenmesi ile ilgili bilimdir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52537" y="275750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İH-36</a:t>
            </a:r>
          </a:p>
        </p:txBody>
      </p:sp>
    </p:spTree>
    <p:extLst>
      <p:ext uri="{BB962C8B-B14F-4D97-AF65-F5344CB8AC3E}">
        <p14:creationId xmlns:p14="http://schemas.microsoft.com/office/powerpoint/2010/main" val="384003756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200275" y="2955038"/>
            <a:ext cx="6706581" cy="1778887"/>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Epidemiyolojik Kavramlar</a:t>
            </a:r>
          </a:p>
        </p:txBody>
      </p:sp>
      <p:pic>
        <p:nvPicPr>
          <p:cNvPr id="6146" name="Picture 2" descr="D:\DOKTOR\1-DRUZ\1-EĞİTİM KURUMU\1. İstanbuluzman\2-RESİMLER\Dokuman\paper_text_pencil.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628900"/>
            <a:ext cx="2057400" cy="22415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547278"/>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8" name="Rectangle 31"/>
          <p:cNvSpPr txBox="1">
            <a:spLocks noChangeArrowheads="1"/>
          </p:cNvSpPr>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0" name="Rectangle 19"/>
          <p:cNvSpPr>
            <a:spLocks noChangeArrowheads="1"/>
          </p:cNvSpPr>
          <p:nvPr/>
        </p:nvSpPr>
        <p:spPr bwMode="gray">
          <a:xfrm>
            <a:off x="361950"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Evren</a:t>
            </a:r>
            <a:endParaRPr lang="en-US" sz="2400" b="1" noProof="1">
              <a:solidFill>
                <a:srgbClr val="FFFFFF"/>
              </a:solidFill>
              <a:latin typeface="Calibri" pitchFamily="34" charset="0"/>
              <a:cs typeface="Calibri" pitchFamily="34" charset="0"/>
            </a:endParaRPr>
          </a:p>
        </p:txBody>
      </p:sp>
      <p:sp>
        <p:nvSpPr>
          <p:cNvPr id="11" name="Rectangle 5"/>
          <p:cNvSpPr>
            <a:spLocks noChangeArrowheads="1"/>
          </p:cNvSpPr>
          <p:nvPr/>
        </p:nvSpPr>
        <p:spPr bwMode="gray">
          <a:xfrm>
            <a:off x="361950" y="14017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ct val="40000"/>
              </a:spcAft>
              <a:buClr>
                <a:srgbClr val="292929"/>
              </a:buClr>
            </a:pPr>
            <a:r>
              <a:rPr lang="tr-TR" sz="2000" i="1" noProof="1" smtClean="0">
                <a:latin typeface="Calibri" pitchFamily="34" charset="0"/>
                <a:cs typeface="Calibri" pitchFamily="34" charset="0"/>
              </a:rPr>
              <a:t>Araştırma </a:t>
            </a:r>
            <a:r>
              <a:rPr lang="tr-TR" sz="2000" i="1" noProof="1">
                <a:latin typeface="Calibri" pitchFamily="34" charset="0"/>
                <a:cs typeface="Calibri" pitchFamily="34" charset="0"/>
              </a:rPr>
              <a:t>kapsamına </a:t>
            </a:r>
            <a:r>
              <a:rPr lang="tr-TR" sz="2000" i="1" noProof="1" smtClean="0">
                <a:latin typeface="Calibri" pitchFamily="34" charset="0"/>
                <a:cs typeface="Calibri" pitchFamily="34" charset="0"/>
              </a:rPr>
              <a:t>alınan ve </a:t>
            </a:r>
            <a:r>
              <a:rPr lang="tr-TR" sz="2000" i="1" noProof="1">
                <a:latin typeface="Calibri" pitchFamily="34" charset="0"/>
                <a:cs typeface="Calibri" pitchFamily="34" charset="0"/>
              </a:rPr>
              <a:t>aynı özelliği gösteren bireylerin ya da birimlerin tümünün oluşturduğu </a:t>
            </a:r>
            <a:r>
              <a:rPr lang="tr-TR" sz="2000" i="1" noProof="1" smtClean="0">
                <a:latin typeface="Calibri" pitchFamily="34" charset="0"/>
                <a:cs typeface="Calibri" pitchFamily="34" charset="0"/>
              </a:rPr>
              <a:t>topluluk.</a:t>
            </a:r>
          </a:p>
          <a:p>
            <a:pPr algn="ctr">
              <a:lnSpc>
                <a:spcPct val="95000"/>
              </a:lnSpc>
              <a:spcAft>
                <a:spcPct val="40000"/>
              </a:spcAft>
              <a:buClr>
                <a:srgbClr val="292929"/>
              </a:buClr>
            </a:pPr>
            <a:r>
              <a:rPr lang="tr-TR" sz="2000" i="1" noProof="1" smtClean="0">
                <a:latin typeface="Calibri" pitchFamily="34" charset="0"/>
                <a:cs typeface="Calibri" pitchFamily="34" charset="0"/>
              </a:rPr>
              <a:t>Örnek; Behçet tanısı almış hastalar...</a:t>
            </a:r>
            <a:endParaRPr lang="tr-TR" sz="2000" i="1" noProof="1">
              <a:latin typeface="Calibri" pitchFamily="34" charset="0"/>
              <a:cs typeface="Calibri" pitchFamily="34" charset="0"/>
            </a:endParaRPr>
          </a:p>
          <a:p>
            <a:pPr>
              <a:lnSpc>
                <a:spcPct val="95000"/>
              </a:lnSpc>
              <a:spcAft>
                <a:spcPct val="40000"/>
              </a:spcAft>
              <a:buClr>
                <a:srgbClr val="292929"/>
              </a:buClr>
            </a:pPr>
            <a:endParaRPr lang="en-US" sz="2000" i="1" noProof="1" smtClean="0">
              <a:latin typeface="Calibri" pitchFamily="34" charset="0"/>
              <a:cs typeface="Calibri" pitchFamily="34" charset="0"/>
            </a:endParaRPr>
          </a:p>
          <a:p>
            <a:pPr marL="190500" indent="-190500">
              <a:lnSpc>
                <a:spcPct val="95000"/>
              </a:lnSpc>
              <a:spcAft>
                <a:spcPct val="40000"/>
              </a:spcAft>
              <a:buClr>
                <a:srgbClr val="292929"/>
              </a:buClr>
              <a:buFont typeface="Wingdings" pitchFamily="2" charset="2"/>
              <a:buChar char="§"/>
            </a:pPr>
            <a:endParaRPr lang="en-US" sz="2000" i="1" noProof="1">
              <a:latin typeface="Calibri" pitchFamily="34" charset="0"/>
              <a:cs typeface="Calibri" pitchFamily="34" charset="0"/>
            </a:endParaRPr>
          </a:p>
        </p:txBody>
      </p:sp>
      <p:sp>
        <p:nvSpPr>
          <p:cNvPr id="14" name="Rectangle 19"/>
          <p:cNvSpPr>
            <a:spLocks noChangeArrowheads="1"/>
          </p:cNvSpPr>
          <p:nvPr/>
        </p:nvSpPr>
        <p:spPr bwMode="gray">
          <a:xfrm>
            <a:off x="4614863"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Örneklem – Araştırma</a:t>
            </a:r>
            <a:endParaRPr lang="en-US" sz="2400" b="1" noProof="1">
              <a:solidFill>
                <a:srgbClr val="FFFFFF"/>
              </a:solidFill>
              <a:latin typeface="Calibri" pitchFamily="34" charset="0"/>
              <a:cs typeface="Calibri" pitchFamily="34" charset="0"/>
            </a:endParaRPr>
          </a:p>
        </p:txBody>
      </p:sp>
      <p:sp>
        <p:nvSpPr>
          <p:cNvPr id="15" name="Rectangle 5"/>
          <p:cNvSpPr>
            <a:spLocks noChangeArrowheads="1"/>
          </p:cNvSpPr>
          <p:nvPr/>
        </p:nvSpPr>
        <p:spPr bwMode="gray">
          <a:xfrm>
            <a:off x="4614863" y="14017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ct val="40000"/>
              </a:spcAft>
              <a:buClr>
                <a:srgbClr val="292929"/>
              </a:buClr>
            </a:pPr>
            <a:r>
              <a:rPr lang="tr-TR" sz="2000" i="1" noProof="1">
                <a:latin typeface="Calibri" pitchFamily="34" charset="0"/>
                <a:cs typeface="Calibri" pitchFamily="34" charset="0"/>
              </a:rPr>
              <a:t>B</a:t>
            </a:r>
            <a:r>
              <a:rPr lang="tr-TR" sz="2000" i="1" noProof="1" smtClean="0">
                <a:latin typeface="Calibri" pitchFamily="34" charset="0"/>
                <a:cs typeface="Calibri" pitchFamily="34" charset="0"/>
              </a:rPr>
              <a:t>ir </a:t>
            </a:r>
            <a:r>
              <a:rPr lang="tr-TR" sz="2000" i="1" noProof="1">
                <a:latin typeface="Calibri" pitchFamily="34" charset="0"/>
                <a:cs typeface="Calibri" pitchFamily="34" charset="0"/>
              </a:rPr>
              <a:t>evrenden seçilen, aynı özellikleri </a:t>
            </a:r>
            <a:r>
              <a:rPr lang="tr-TR" sz="2000" i="1" noProof="1" smtClean="0">
                <a:latin typeface="Calibri" pitchFamily="34" charset="0"/>
                <a:cs typeface="Calibri" pitchFamily="34" charset="0"/>
              </a:rPr>
              <a:t>taşıyan ve </a:t>
            </a:r>
            <a:r>
              <a:rPr lang="tr-TR" sz="2000" i="1" noProof="1">
                <a:latin typeface="Calibri" pitchFamily="34" charset="0"/>
                <a:cs typeface="Calibri" pitchFamily="34" charset="0"/>
              </a:rPr>
              <a:t>evreni temsil edebilecek nitelikte ve nicelikteki bireylerin oluşturduğu </a:t>
            </a:r>
            <a:r>
              <a:rPr lang="tr-TR" sz="2000" i="1" noProof="1" smtClean="0">
                <a:latin typeface="Calibri" pitchFamily="34" charset="0"/>
                <a:cs typeface="Calibri" pitchFamily="34" charset="0"/>
              </a:rPr>
              <a:t>topluluk.</a:t>
            </a:r>
          </a:p>
          <a:p>
            <a:pPr algn="ctr">
              <a:lnSpc>
                <a:spcPct val="95000"/>
              </a:lnSpc>
              <a:spcAft>
                <a:spcPct val="40000"/>
              </a:spcAft>
              <a:buClr>
                <a:srgbClr val="292929"/>
              </a:buClr>
            </a:pPr>
            <a:r>
              <a:rPr lang="tr-TR" sz="2000" i="1" noProof="1">
                <a:latin typeface="Calibri" pitchFamily="34" charset="0"/>
                <a:cs typeface="Calibri" pitchFamily="34" charset="0"/>
              </a:rPr>
              <a:t>Örnek; </a:t>
            </a:r>
            <a:r>
              <a:rPr lang="tr-TR" sz="2000" i="1" noProof="1" smtClean="0">
                <a:latin typeface="Calibri" pitchFamily="34" charset="0"/>
                <a:cs typeface="Calibri" pitchFamily="34" charset="0"/>
              </a:rPr>
              <a:t>1500 kişilik bir topluluktan çalışmaya </a:t>
            </a:r>
            <a:r>
              <a:rPr lang="tr-TR" sz="2000" i="1" noProof="1">
                <a:latin typeface="Calibri" pitchFamily="34" charset="0"/>
                <a:cs typeface="Calibri" pitchFamily="34" charset="0"/>
              </a:rPr>
              <a:t>alınan 150 </a:t>
            </a:r>
            <a:r>
              <a:rPr lang="tr-TR" sz="2000" i="1" noProof="1" smtClean="0">
                <a:latin typeface="Calibri" pitchFamily="34" charset="0"/>
                <a:cs typeface="Calibri" pitchFamily="34" charset="0"/>
              </a:rPr>
              <a:t>hasta gibi…</a:t>
            </a:r>
            <a:endParaRPr lang="tr-TR" sz="2000" i="1" noProof="1">
              <a:latin typeface="Calibri" pitchFamily="34" charset="0"/>
              <a:cs typeface="Calibri" pitchFamily="34" charset="0"/>
            </a:endParaRPr>
          </a:p>
        </p:txBody>
      </p:sp>
      <p:sp>
        <p:nvSpPr>
          <p:cNvPr id="23" name="Rectangle 19"/>
          <p:cNvSpPr>
            <a:spLocks noChangeArrowheads="1"/>
          </p:cNvSpPr>
          <p:nvPr/>
        </p:nvSpPr>
        <p:spPr bwMode="gray">
          <a:xfrm>
            <a:off x="347663" y="36322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Denek – Populasyon</a:t>
            </a:r>
            <a:endParaRPr lang="en-US" sz="2400" b="1" noProof="1">
              <a:solidFill>
                <a:srgbClr val="FFFFFF"/>
              </a:solidFill>
              <a:latin typeface="Calibri" pitchFamily="34" charset="0"/>
              <a:cs typeface="Calibri" pitchFamily="34" charset="0"/>
            </a:endParaRPr>
          </a:p>
        </p:txBody>
      </p:sp>
      <p:sp>
        <p:nvSpPr>
          <p:cNvPr id="24" name="Rectangle 5"/>
          <p:cNvSpPr>
            <a:spLocks noChangeArrowheads="1"/>
          </p:cNvSpPr>
          <p:nvPr/>
        </p:nvSpPr>
        <p:spPr bwMode="gray">
          <a:xfrm>
            <a:off x="347663" y="3992562"/>
            <a:ext cx="4175125" cy="227488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ct val="40000"/>
              </a:spcAft>
              <a:buClr>
                <a:srgbClr val="292929"/>
              </a:buClr>
            </a:pPr>
            <a:r>
              <a:rPr lang="tr-TR" sz="2000" i="1" noProof="1" smtClean="0">
                <a:latin typeface="Calibri" pitchFamily="34" charset="0"/>
                <a:cs typeface="Calibri" pitchFamily="34" charset="0"/>
              </a:rPr>
              <a:t>Örneklemi </a:t>
            </a:r>
            <a:r>
              <a:rPr lang="tr-TR" sz="2000" i="1" noProof="1">
                <a:latin typeface="Calibri" pitchFamily="34" charset="0"/>
                <a:cs typeface="Calibri" pitchFamily="34" charset="0"/>
              </a:rPr>
              <a:t>oluşturan her bir </a:t>
            </a:r>
            <a:r>
              <a:rPr lang="tr-TR" sz="2000" i="1" noProof="1" smtClean="0">
                <a:latin typeface="Calibri" pitchFamily="34" charset="0"/>
                <a:cs typeface="Calibri" pitchFamily="34" charset="0"/>
              </a:rPr>
              <a:t>birey/birim</a:t>
            </a:r>
          </a:p>
          <a:p>
            <a:pPr algn="ctr">
              <a:lnSpc>
                <a:spcPct val="95000"/>
              </a:lnSpc>
              <a:spcAft>
                <a:spcPct val="40000"/>
              </a:spcAft>
              <a:buClr>
                <a:srgbClr val="292929"/>
              </a:buClr>
            </a:pPr>
            <a:endParaRPr lang="tr-TR" sz="2000" i="1" noProof="1">
              <a:latin typeface="Calibri" pitchFamily="34" charset="0"/>
              <a:cs typeface="Calibri" pitchFamily="34" charset="0"/>
            </a:endParaRPr>
          </a:p>
          <a:p>
            <a:pPr algn="ctr">
              <a:lnSpc>
                <a:spcPct val="95000"/>
              </a:lnSpc>
              <a:spcAft>
                <a:spcPct val="40000"/>
              </a:spcAft>
              <a:buClr>
                <a:srgbClr val="292929"/>
              </a:buClr>
            </a:pPr>
            <a:r>
              <a:rPr lang="tr-TR" sz="2000" i="1" noProof="1" smtClean="0">
                <a:latin typeface="Calibri" pitchFamily="34" charset="0"/>
                <a:cs typeface="Calibri" pitchFamily="34" charset="0"/>
              </a:rPr>
              <a:t>Örnek</a:t>
            </a:r>
            <a:r>
              <a:rPr lang="tr-TR" sz="2000" i="1" noProof="1">
                <a:latin typeface="Calibri" pitchFamily="34" charset="0"/>
                <a:cs typeface="Calibri" pitchFamily="34" charset="0"/>
              </a:rPr>
              <a:t>; İlaç uygulanıp sonuçlar elde edilmiş her bir </a:t>
            </a:r>
            <a:r>
              <a:rPr lang="tr-TR" sz="2000" i="1" noProof="1" smtClean="0">
                <a:latin typeface="Calibri" pitchFamily="34" charset="0"/>
                <a:cs typeface="Calibri" pitchFamily="34" charset="0"/>
              </a:rPr>
              <a:t>Behçet’li hasta gibi…</a:t>
            </a:r>
            <a:endParaRPr lang="en-US" sz="2000" i="1" noProof="1">
              <a:latin typeface="Calibri" pitchFamily="34" charset="0"/>
              <a:cs typeface="Calibri" pitchFamily="34" charset="0"/>
            </a:endParaRPr>
          </a:p>
        </p:txBody>
      </p:sp>
      <p:sp>
        <p:nvSpPr>
          <p:cNvPr id="26" name="Rectangle 19"/>
          <p:cNvSpPr>
            <a:spLocks noChangeArrowheads="1"/>
          </p:cNvSpPr>
          <p:nvPr/>
        </p:nvSpPr>
        <p:spPr bwMode="gray">
          <a:xfrm>
            <a:off x="4600576" y="36322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Veri</a:t>
            </a:r>
            <a:endParaRPr lang="en-US" sz="2400" b="1" noProof="1">
              <a:solidFill>
                <a:srgbClr val="FFFFFF"/>
              </a:solidFill>
              <a:latin typeface="Calibri" pitchFamily="34" charset="0"/>
              <a:cs typeface="Calibri" pitchFamily="34" charset="0"/>
            </a:endParaRPr>
          </a:p>
        </p:txBody>
      </p:sp>
      <p:sp>
        <p:nvSpPr>
          <p:cNvPr id="27" name="Rectangle 5"/>
          <p:cNvSpPr>
            <a:spLocks noChangeArrowheads="1"/>
          </p:cNvSpPr>
          <p:nvPr/>
        </p:nvSpPr>
        <p:spPr bwMode="gray">
          <a:xfrm>
            <a:off x="4600576" y="3992562"/>
            <a:ext cx="4175125" cy="227488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ct val="40000"/>
              </a:spcAft>
              <a:buClr>
                <a:srgbClr val="292929"/>
              </a:buClr>
            </a:pPr>
            <a:r>
              <a:rPr lang="tr-TR" sz="2000" i="1" noProof="1" smtClean="0">
                <a:latin typeface="Calibri" pitchFamily="34" charset="0"/>
                <a:cs typeface="Calibri" pitchFamily="34" charset="0"/>
              </a:rPr>
              <a:t>Bir </a:t>
            </a:r>
            <a:r>
              <a:rPr lang="tr-TR" sz="2000" i="1" noProof="1">
                <a:latin typeface="Calibri" pitchFamily="34" charset="0"/>
                <a:cs typeface="Calibri" pitchFamily="34" charset="0"/>
              </a:rPr>
              <a:t>sonuca varabilmek için gerekli olan </a:t>
            </a:r>
            <a:r>
              <a:rPr lang="tr-TR" sz="2000" i="1" noProof="1" smtClean="0">
                <a:latin typeface="Calibri" pitchFamily="34" charset="0"/>
                <a:cs typeface="Calibri" pitchFamily="34" charset="0"/>
              </a:rPr>
              <a:t>işlenmemiş</a:t>
            </a:r>
            <a:r>
              <a:rPr lang="tr-TR" sz="2000" i="1" noProof="1">
                <a:latin typeface="Calibri" pitchFamily="34" charset="0"/>
                <a:cs typeface="Calibri" pitchFamily="34" charset="0"/>
              </a:rPr>
              <a:t> </a:t>
            </a:r>
            <a:r>
              <a:rPr lang="tr-TR" sz="2000" i="1" noProof="1" smtClean="0">
                <a:latin typeface="Calibri" pitchFamily="34" charset="0"/>
                <a:cs typeface="Calibri" pitchFamily="34" charset="0"/>
              </a:rPr>
              <a:t>ilk bilgi</a:t>
            </a:r>
            <a:r>
              <a:rPr lang="tr-TR" sz="2000" i="1" noProof="1">
                <a:latin typeface="Calibri" pitchFamily="34" charset="0"/>
                <a:cs typeface="Calibri" pitchFamily="34" charset="0"/>
              </a:rPr>
              <a:t>, istatistiğin ham </a:t>
            </a:r>
            <a:r>
              <a:rPr lang="tr-TR" sz="2000" i="1" noProof="1" smtClean="0">
                <a:latin typeface="Calibri" pitchFamily="34" charset="0"/>
                <a:cs typeface="Calibri" pitchFamily="34" charset="0"/>
              </a:rPr>
              <a:t>materyali…</a:t>
            </a:r>
          </a:p>
          <a:p>
            <a:pPr algn="ctr">
              <a:lnSpc>
                <a:spcPct val="95000"/>
              </a:lnSpc>
              <a:spcAft>
                <a:spcPct val="40000"/>
              </a:spcAft>
              <a:buClr>
                <a:srgbClr val="292929"/>
              </a:buClr>
            </a:pPr>
            <a:endParaRPr lang="tr-TR" sz="2000" i="1" noProof="1">
              <a:latin typeface="Calibri" pitchFamily="34" charset="0"/>
              <a:cs typeface="Calibri" pitchFamily="34" charset="0"/>
            </a:endParaRPr>
          </a:p>
        </p:txBody>
      </p:sp>
    </p:spTree>
    <p:extLst>
      <p:ext uri="{BB962C8B-B14F-4D97-AF65-F5344CB8AC3E}">
        <p14:creationId xmlns:p14="http://schemas.microsoft.com/office/powerpoint/2010/main" val="759145615"/>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619374" y="2658619"/>
            <a:ext cx="6058881" cy="1683637"/>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Veri Çeşitleri - Kaynakları</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122" name="Picture 2" descr="D:\DOKTOR\1-DRUZ\1-EĞİTİM KURUMU\1. İstanbuluzman\2-RESİMLER\Dokuman\format-indent-mor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4" y="2371726"/>
            <a:ext cx="2257424" cy="22574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67630251"/>
      </p:ext>
    </p:extLst>
  </p:cSld>
  <p:clrMapOvr>
    <a:masterClrMapping/>
  </p:clrMapOvr>
  <p:transition>
    <p:fade/>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8" name="Rectangle 31"/>
          <p:cNvSpPr txBox="1">
            <a:spLocks noChangeArrowheads="1"/>
          </p:cNvSpPr>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 (VERİ ÇEŞİTLERİ)</a:t>
            </a:r>
            <a:endPar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0" name="Rectangle 19"/>
          <p:cNvSpPr>
            <a:spLocks noChangeArrowheads="1"/>
          </p:cNvSpPr>
          <p:nvPr/>
        </p:nvSpPr>
        <p:spPr bwMode="gray">
          <a:xfrm>
            <a:off x="323850"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Nominal (Kategorik)</a:t>
            </a:r>
            <a:endParaRPr lang="en-US" sz="2400" b="1" noProof="1">
              <a:solidFill>
                <a:srgbClr val="FFFFFF"/>
              </a:solidFill>
              <a:latin typeface="Calibri" pitchFamily="34" charset="0"/>
              <a:cs typeface="Calibri" pitchFamily="34" charset="0"/>
            </a:endParaRPr>
          </a:p>
        </p:txBody>
      </p:sp>
      <p:sp>
        <p:nvSpPr>
          <p:cNvPr id="11" name="Rectangle 5"/>
          <p:cNvSpPr>
            <a:spLocks noChangeArrowheads="1"/>
          </p:cNvSpPr>
          <p:nvPr/>
        </p:nvSpPr>
        <p:spPr bwMode="gray">
          <a:xfrm>
            <a:off x="323850" y="14017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Verileri </a:t>
            </a:r>
            <a:r>
              <a:rPr lang="tr-TR" sz="2000" b="1" i="1" dirty="0" smtClean="0">
                <a:solidFill>
                  <a:srgbClr val="000000"/>
                </a:solidFill>
                <a:latin typeface="Calibri" pitchFamily="34" charset="0"/>
                <a:cs typeface="Calibri" pitchFamily="34" charset="0"/>
              </a:rPr>
              <a:t>kategorize </a:t>
            </a:r>
            <a:r>
              <a:rPr lang="tr-TR" sz="2000" b="1" i="1" dirty="0">
                <a:solidFill>
                  <a:srgbClr val="000000"/>
                </a:solidFill>
                <a:latin typeface="Calibri" pitchFamily="34" charset="0"/>
                <a:cs typeface="Calibri" pitchFamily="34" charset="0"/>
              </a:rPr>
              <a:t>eder;</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Hastalık sınıflandırmaları</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Cinsiyet</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Eğitim düzeyi</a:t>
            </a:r>
          </a:p>
          <a:p>
            <a:pPr marL="800100" lvl="1" indent="-342900">
              <a:spcAft>
                <a:spcPts val="0"/>
              </a:spcAft>
              <a:buClr>
                <a:srgbClr val="292929"/>
              </a:buClr>
              <a:buFont typeface="Wingdings" pitchFamily="2" charset="2"/>
              <a:buChar char="ü"/>
              <a:defRPr/>
            </a:pPr>
            <a:r>
              <a:rPr lang="tr-TR" sz="2000" i="1" dirty="0">
                <a:solidFill>
                  <a:srgbClr val="000000"/>
                </a:solidFill>
                <a:latin typeface="Calibri" pitchFamily="34" charset="0"/>
                <a:cs typeface="Calibri" pitchFamily="34" charset="0"/>
              </a:rPr>
              <a:t>Medeni durum</a:t>
            </a:r>
          </a:p>
          <a:p>
            <a:pPr>
              <a:lnSpc>
                <a:spcPct val="95000"/>
              </a:lnSpc>
              <a:spcAft>
                <a:spcPct val="40000"/>
              </a:spcAft>
              <a:buClr>
                <a:srgbClr val="292929"/>
              </a:buClr>
            </a:pPr>
            <a:endParaRPr lang="en-US" sz="2000" i="1" noProof="1" smtClean="0">
              <a:latin typeface="Calibri" pitchFamily="34" charset="0"/>
              <a:cs typeface="Calibri" pitchFamily="34" charset="0"/>
            </a:endParaRPr>
          </a:p>
          <a:p>
            <a:pPr marL="190500" indent="-190500">
              <a:lnSpc>
                <a:spcPct val="95000"/>
              </a:lnSpc>
              <a:spcAft>
                <a:spcPct val="40000"/>
              </a:spcAft>
              <a:buClr>
                <a:srgbClr val="292929"/>
              </a:buClr>
              <a:buFont typeface="Wingdings" pitchFamily="2" charset="2"/>
              <a:buChar char="§"/>
            </a:pPr>
            <a:endParaRPr lang="en-US" sz="2000" i="1" noProof="1">
              <a:latin typeface="Calibri" pitchFamily="34" charset="0"/>
              <a:cs typeface="Calibri" pitchFamily="34" charset="0"/>
            </a:endParaRPr>
          </a:p>
        </p:txBody>
      </p:sp>
      <p:sp>
        <p:nvSpPr>
          <p:cNvPr id="14" name="Rectangle 19"/>
          <p:cNvSpPr>
            <a:spLocks noChangeArrowheads="1"/>
          </p:cNvSpPr>
          <p:nvPr/>
        </p:nvSpPr>
        <p:spPr bwMode="gray">
          <a:xfrm>
            <a:off x="4643438"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Ordinal (Sıra)</a:t>
            </a:r>
            <a:endParaRPr lang="en-US" sz="2400" b="1" noProof="1">
              <a:solidFill>
                <a:srgbClr val="FFFFFF"/>
              </a:solidFill>
              <a:latin typeface="Calibri" pitchFamily="34" charset="0"/>
              <a:cs typeface="Calibri" pitchFamily="34" charset="0"/>
            </a:endParaRPr>
          </a:p>
        </p:txBody>
      </p:sp>
      <p:sp>
        <p:nvSpPr>
          <p:cNvPr id="15" name="Rectangle 5"/>
          <p:cNvSpPr>
            <a:spLocks noChangeArrowheads="1"/>
          </p:cNvSpPr>
          <p:nvPr/>
        </p:nvSpPr>
        <p:spPr bwMode="gray">
          <a:xfrm>
            <a:off x="4643438" y="14017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lvl="1">
              <a:lnSpc>
                <a:spcPct val="95000"/>
              </a:lnSpc>
              <a:spcAft>
                <a:spcPts val="0"/>
              </a:spcAft>
              <a:buClr>
                <a:srgbClr val="292929"/>
              </a:buClr>
            </a:pPr>
            <a:r>
              <a:rPr lang="tr-TR" sz="2000" b="1" i="1" noProof="1">
                <a:latin typeface="Calibri" pitchFamily="34" charset="0"/>
                <a:cs typeface="Calibri" pitchFamily="34" charset="0"/>
              </a:rPr>
              <a:t>Veriler kategorilere göre </a:t>
            </a:r>
            <a:r>
              <a:rPr lang="tr-TR" sz="2000" b="1" i="1" noProof="1" smtClean="0">
                <a:latin typeface="Calibri" pitchFamily="34" charset="0"/>
                <a:cs typeface="Calibri" pitchFamily="34" charset="0"/>
              </a:rPr>
              <a:t>sıralar;</a:t>
            </a:r>
          </a:p>
          <a:p>
            <a:pPr marL="800100" lvl="2" indent="-342900">
              <a:lnSpc>
                <a:spcPct val="95000"/>
              </a:lnSpc>
              <a:spcAft>
                <a:spcPts val="0"/>
              </a:spcAft>
              <a:buClr>
                <a:srgbClr val="292929"/>
              </a:buClr>
              <a:buFont typeface="Wingdings" pitchFamily="2" charset="2"/>
              <a:buChar char="ü"/>
            </a:pPr>
            <a:r>
              <a:rPr lang="tr-TR" sz="2000" i="1" dirty="0">
                <a:solidFill>
                  <a:srgbClr val="000000"/>
                </a:solidFill>
                <a:latin typeface="Calibri" pitchFamily="34" charset="0"/>
                <a:cs typeface="Calibri" pitchFamily="34" charset="0"/>
              </a:rPr>
              <a:t>Hafif, </a:t>
            </a:r>
            <a:r>
              <a:rPr lang="tr-TR" sz="2000" i="1" dirty="0" smtClean="0">
                <a:solidFill>
                  <a:srgbClr val="000000"/>
                </a:solidFill>
                <a:latin typeface="Calibri" pitchFamily="34" charset="0"/>
                <a:cs typeface="Calibri" pitchFamily="34" charset="0"/>
              </a:rPr>
              <a:t>orta, şiddetli</a:t>
            </a:r>
            <a:endParaRPr lang="tr-TR" sz="2000" i="1" dirty="0">
              <a:solidFill>
                <a:srgbClr val="000000"/>
              </a:solidFill>
              <a:latin typeface="Calibri" pitchFamily="34" charset="0"/>
              <a:cs typeface="Calibri" pitchFamily="34" charset="0"/>
            </a:endParaRPr>
          </a:p>
          <a:p>
            <a:pPr marL="800100" lvl="2" indent="-342900">
              <a:lnSpc>
                <a:spcPct val="95000"/>
              </a:lnSpc>
              <a:spcAft>
                <a:spcPts val="0"/>
              </a:spcAft>
              <a:buClr>
                <a:srgbClr val="292929"/>
              </a:buClr>
              <a:buFont typeface="Wingdings" pitchFamily="2" charset="2"/>
              <a:buChar char="ü"/>
            </a:pPr>
            <a:r>
              <a:rPr lang="tr-TR" sz="2000" i="1" dirty="0" smtClean="0">
                <a:solidFill>
                  <a:srgbClr val="000000"/>
                </a:solidFill>
                <a:latin typeface="Calibri" pitchFamily="34" charset="0"/>
                <a:cs typeface="Calibri" pitchFamily="34" charset="0"/>
              </a:rPr>
              <a:t>Çok iyi, İyi</a:t>
            </a:r>
            <a:r>
              <a:rPr lang="tr-TR" sz="2000" i="1" dirty="0">
                <a:solidFill>
                  <a:srgbClr val="000000"/>
                </a:solidFill>
                <a:latin typeface="Calibri" pitchFamily="34" charset="0"/>
                <a:cs typeface="Calibri" pitchFamily="34" charset="0"/>
              </a:rPr>
              <a:t>, orta, </a:t>
            </a:r>
            <a:r>
              <a:rPr lang="tr-TR" sz="2000" i="1" dirty="0" smtClean="0">
                <a:solidFill>
                  <a:srgbClr val="000000"/>
                </a:solidFill>
                <a:latin typeface="Calibri" pitchFamily="34" charset="0"/>
                <a:cs typeface="Calibri" pitchFamily="34" charset="0"/>
              </a:rPr>
              <a:t>kötü</a:t>
            </a:r>
            <a:endParaRPr lang="tr-TR" sz="2000" i="1" dirty="0">
              <a:solidFill>
                <a:srgbClr val="000000"/>
              </a:solidFill>
              <a:latin typeface="Calibri" pitchFamily="34" charset="0"/>
              <a:cs typeface="Calibri" pitchFamily="34" charset="0"/>
            </a:endParaRPr>
          </a:p>
        </p:txBody>
      </p:sp>
      <p:sp>
        <p:nvSpPr>
          <p:cNvPr id="23" name="Rectangle 19"/>
          <p:cNvSpPr>
            <a:spLocks noChangeArrowheads="1"/>
          </p:cNvSpPr>
          <p:nvPr/>
        </p:nvSpPr>
        <p:spPr bwMode="gray">
          <a:xfrm>
            <a:off x="309563" y="36322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İnterval (Ara)</a:t>
            </a:r>
            <a:endParaRPr lang="en-US" sz="2400" b="1" noProof="1">
              <a:solidFill>
                <a:srgbClr val="FFFFFF"/>
              </a:solidFill>
              <a:latin typeface="Calibri" pitchFamily="34" charset="0"/>
              <a:cs typeface="Calibri" pitchFamily="34" charset="0"/>
            </a:endParaRPr>
          </a:p>
        </p:txBody>
      </p:sp>
      <p:sp>
        <p:nvSpPr>
          <p:cNvPr id="24" name="Rectangle 5"/>
          <p:cNvSpPr>
            <a:spLocks noChangeArrowheads="1"/>
          </p:cNvSpPr>
          <p:nvPr/>
        </p:nvSpPr>
        <p:spPr bwMode="gray">
          <a:xfrm>
            <a:off x="309563" y="39925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ts val="0"/>
              </a:spcAft>
              <a:buClr>
                <a:srgbClr val="292929"/>
              </a:buClr>
            </a:pPr>
            <a:r>
              <a:rPr lang="tr-TR" sz="2000" b="1" i="1" noProof="1">
                <a:latin typeface="Calibri" pitchFamily="34" charset="0"/>
                <a:cs typeface="Calibri" pitchFamily="34" charset="0"/>
              </a:rPr>
              <a:t>Veriler arasındaki </a:t>
            </a:r>
            <a:r>
              <a:rPr lang="tr-TR" sz="2000" b="1" i="1" noProof="1" smtClean="0">
                <a:latin typeface="Calibri" pitchFamily="34" charset="0"/>
                <a:cs typeface="Calibri" pitchFamily="34" charset="0"/>
              </a:rPr>
              <a:t>uzaklığı belirtir;</a:t>
            </a:r>
          </a:p>
          <a:p>
            <a:pPr marL="800100" lvl="1" indent="-342900">
              <a:lnSpc>
                <a:spcPct val="95000"/>
              </a:lnSpc>
              <a:spcAft>
                <a:spcPts val="0"/>
              </a:spcAft>
              <a:buClr>
                <a:srgbClr val="292929"/>
              </a:buClr>
              <a:buFont typeface="Wingdings" pitchFamily="2" charset="2"/>
              <a:buChar char="ü"/>
            </a:pPr>
            <a:r>
              <a:rPr lang="es-ES" sz="2000" i="1" noProof="1" smtClean="0">
                <a:latin typeface="Calibri" pitchFamily="34" charset="0"/>
                <a:cs typeface="Calibri" pitchFamily="34" charset="0"/>
              </a:rPr>
              <a:t>15</a:t>
            </a:r>
            <a:r>
              <a:rPr lang="tr-TR" sz="2000" i="1" noProof="1" smtClean="0">
                <a:latin typeface="Calibri" pitchFamily="34" charset="0"/>
                <a:cs typeface="Calibri" pitchFamily="34" charset="0"/>
              </a:rPr>
              <a:t> Yaş</a:t>
            </a:r>
            <a:r>
              <a:rPr lang="es-ES" sz="2000" i="1" noProof="1" smtClean="0">
                <a:latin typeface="Calibri" pitchFamily="34" charset="0"/>
                <a:cs typeface="Calibri" pitchFamily="34" charset="0"/>
              </a:rPr>
              <a:t>–</a:t>
            </a:r>
            <a:r>
              <a:rPr lang="tr-TR" sz="2000" i="1" noProof="1" smtClean="0">
                <a:latin typeface="Calibri" pitchFamily="34" charset="0"/>
                <a:cs typeface="Calibri" pitchFamily="34" charset="0"/>
              </a:rPr>
              <a:t> </a:t>
            </a:r>
            <a:r>
              <a:rPr lang="es-ES" sz="2000" i="1" noProof="1" smtClean="0">
                <a:latin typeface="Calibri" pitchFamily="34" charset="0"/>
                <a:cs typeface="Calibri" pitchFamily="34" charset="0"/>
              </a:rPr>
              <a:t>49</a:t>
            </a:r>
            <a:r>
              <a:rPr lang="tr-TR" sz="2000" i="1" noProof="1" smtClean="0">
                <a:latin typeface="Calibri" pitchFamily="34" charset="0"/>
                <a:cs typeface="Calibri" pitchFamily="34" charset="0"/>
              </a:rPr>
              <a:t> Y</a:t>
            </a:r>
            <a:r>
              <a:rPr lang="es-ES" sz="2000" i="1" noProof="1" smtClean="0">
                <a:latin typeface="Calibri" pitchFamily="34" charset="0"/>
                <a:cs typeface="Calibri" pitchFamily="34" charset="0"/>
              </a:rPr>
              <a:t>aş</a:t>
            </a:r>
            <a:endParaRPr lang="es-ES" sz="2000" i="1" noProof="1">
              <a:latin typeface="Calibri" pitchFamily="34" charset="0"/>
              <a:cs typeface="Calibri" pitchFamily="34" charset="0"/>
            </a:endParaRPr>
          </a:p>
          <a:p>
            <a:pPr marL="800100" lvl="1" indent="-342900">
              <a:lnSpc>
                <a:spcPct val="95000"/>
              </a:lnSpc>
              <a:spcAft>
                <a:spcPts val="0"/>
              </a:spcAft>
              <a:buClr>
                <a:srgbClr val="292929"/>
              </a:buClr>
              <a:buFont typeface="Wingdings" pitchFamily="2" charset="2"/>
              <a:buChar char="ü"/>
            </a:pPr>
            <a:r>
              <a:rPr lang="es-ES" sz="2000" i="1" noProof="1">
                <a:latin typeface="Calibri" pitchFamily="34" charset="0"/>
                <a:cs typeface="Calibri" pitchFamily="34" charset="0"/>
              </a:rPr>
              <a:t>280 </a:t>
            </a:r>
            <a:r>
              <a:rPr lang="es-ES" sz="2000" i="1" noProof="1" smtClean="0">
                <a:latin typeface="Calibri" pitchFamily="34" charset="0"/>
                <a:cs typeface="Calibri" pitchFamily="34" charset="0"/>
              </a:rPr>
              <a:t>°C</a:t>
            </a:r>
            <a:r>
              <a:rPr lang="tr-TR" sz="2000" i="1" noProof="1" smtClean="0">
                <a:latin typeface="Calibri" pitchFamily="34" charset="0"/>
                <a:cs typeface="Calibri" pitchFamily="34" charset="0"/>
              </a:rPr>
              <a:t> </a:t>
            </a:r>
            <a:r>
              <a:rPr lang="es-ES" sz="2000" i="1" noProof="1" smtClean="0">
                <a:latin typeface="Calibri" pitchFamily="34" charset="0"/>
                <a:cs typeface="Calibri" pitchFamily="34" charset="0"/>
              </a:rPr>
              <a:t>– 350</a:t>
            </a:r>
            <a:r>
              <a:rPr lang="tr-TR" sz="2000" i="1" noProof="1" smtClean="0">
                <a:latin typeface="Calibri" pitchFamily="34" charset="0"/>
                <a:cs typeface="Calibri" pitchFamily="34" charset="0"/>
              </a:rPr>
              <a:t> </a:t>
            </a:r>
            <a:r>
              <a:rPr lang="es-ES" sz="2000" i="1" noProof="1" smtClean="0">
                <a:latin typeface="Calibri" pitchFamily="34" charset="0"/>
                <a:cs typeface="Calibri" pitchFamily="34" charset="0"/>
              </a:rPr>
              <a:t>°C</a:t>
            </a:r>
            <a:endParaRPr lang="es-ES" sz="2000" i="1" noProof="1">
              <a:latin typeface="Calibri" pitchFamily="34" charset="0"/>
              <a:cs typeface="Calibri" pitchFamily="34" charset="0"/>
            </a:endParaRPr>
          </a:p>
          <a:p>
            <a:pPr marL="800100" lvl="1" indent="-342900">
              <a:lnSpc>
                <a:spcPct val="95000"/>
              </a:lnSpc>
              <a:spcAft>
                <a:spcPts val="0"/>
              </a:spcAft>
              <a:buClr>
                <a:srgbClr val="292929"/>
              </a:buClr>
              <a:buFont typeface="Wingdings" pitchFamily="2" charset="2"/>
              <a:buChar char="ü"/>
            </a:pPr>
            <a:r>
              <a:rPr lang="es-ES" sz="2000" i="1" noProof="1" smtClean="0">
                <a:latin typeface="Calibri" pitchFamily="34" charset="0"/>
                <a:cs typeface="Calibri" pitchFamily="34" charset="0"/>
              </a:rPr>
              <a:t>10</a:t>
            </a:r>
            <a:r>
              <a:rPr lang="tr-TR" sz="2000" i="1" noProof="1" smtClean="0">
                <a:latin typeface="Calibri" pitchFamily="34" charset="0"/>
                <a:cs typeface="Calibri" pitchFamily="34" charset="0"/>
              </a:rPr>
              <a:t> Yıl</a:t>
            </a:r>
            <a:r>
              <a:rPr lang="es-ES" sz="2000" i="1" noProof="1" smtClean="0">
                <a:latin typeface="Calibri" pitchFamily="34" charset="0"/>
                <a:cs typeface="Calibri" pitchFamily="34" charset="0"/>
              </a:rPr>
              <a:t>–</a:t>
            </a:r>
            <a:r>
              <a:rPr lang="tr-TR" sz="2000" i="1" noProof="1" smtClean="0">
                <a:latin typeface="Calibri" pitchFamily="34" charset="0"/>
                <a:cs typeface="Calibri" pitchFamily="34" charset="0"/>
              </a:rPr>
              <a:t> </a:t>
            </a:r>
            <a:r>
              <a:rPr lang="es-ES" sz="2000" i="1" noProof="1" smtClean="0">
                <a:latin typeface="Calibri" pitchFamily="34" charset="0"/>
                <a:cs typeface="Calibri" pitchFamily="34" charset="0"/>
              </a:rPr>
              <a:t>15</a:t>
            </a:r>
            <a:r>
              <a:rPr lang="tr-TR" sz="2000" i="1" noProof="1" smtClean="0">
                <a:latin typeface="Calibri" pitchFamily="34" charset="0"/>
                <a:cs typeface="Calibri" pitchFamily="34" charset="0"/>
              </a:rPr>
              <a:t> </a:t>
            </a:r>
            <a:r>
              <a:rPr lang="tr-TR" sz="2000" i="1" noProof="1">
                <a:latin typeface="Calibri" pitchFamily="34" charset="0"/>
                <a:cs typeface="Calibri" pitchFamily="34" charset="0"/>
              </a:rPr>
              <a:t>Y</a:t>
            </a:r>
            <a:r>
              <a:rPr lang="es-ES" sz="2000" i="1" noProof="1" smtClean="0">
                <a:latin typeface="Calibri" pitchFamily="34" charset="0"/>
                <a:cs typeface="Calibri" pitchFamily="34" charset="0"/>
              </a:rPr>
              <a:t>ıl </a:t>
            </a:r>
            <a:endParaRPr lang="es-ES" sz="2000" i="1" noProof="1">
              <a:latin typeface="Calibri" pitchFamily="34" charset="0"/>
              <a:cs typeface="Calibri" pitchFamily="34" charset="0"/>
            </a:endParaRPr>
          </a:p>
          <a:p>
            <a:pPr>
              <a:lnSpc>
                <a:spcPct val="95000"/>
              </a:lnSpc>
              <a:spcAft>
                <a:spcPct val="40000"/>
              </a:spcAft>
              <a:buClr>
                <a:srgbClr val="292929"/>
              </a:buClr>
            </a:pPr>
            <a:endParaRPr lang="tr-TR" sz="2000" i="1" noProof="1">
              <a:latin typeface="Calibri" pitchFamily="34" charset="0"/>
              <a:cs typeface="Calibri" pitchFamily="34" charset="0"/>
            </a:endParaRPr>
          </a:p>
        </p:txBody>
      </p:sp>
      <p:sp>
        <p:nvSpPr>
          <p:cNvPr id="26" name="Rectangle 19"/>
          <p:cNvSpPr>
            <a:spLocks noChangeArrowheads="1"/>
          </p:cNvSpPr>
          <p:nvPr/>
        </p:nvSpPr>
        <p:spPr bwMode="gray">
          <a:xfrm>
            <a:off x="4629151" y="36322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Oransal</a:t>
            </a:r>
            <a:endParaRPr lang="en-US" sz="2400" b="1" noProof="1">
              <a:solidFill>
                <a:srgbClr val="FFFFFF"/>
              </a:solidFill>
              <a:latin typeface="Calibri" pitchFamily="34" charset="0"/>
              <a:cs typeface="Calibri" pitchFamily="34" charset="0"/>
            </a:endParaRPr>
          </a:p>
        </p:txBody>
      </p:sp>
      <p:sp>
        <p:nvSpPr>
          <p:cNvPr id="27" name="Rectangle 5"/>
          <p:cNvSpPr>
            <a:spLocks noChangeArrowheads="1"/>
          </p:cNvSpPr>
          <p:nvPr/>
        </p:nvSpPr>
        <p:spPr bwMode="gray">
          <a:xfrm>
            <a:off x="4629151" y="3992562"/>
            <a:ext cx="4175125" cy="214153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algn="ctr">
              <a:lnSpc>
                <a:spcPct val="95000"/>
              </a:lnSpc>
              <a:spcAft>
                <a:spcPct val="40000"/>
              </a:spcAft>
              <a:buClr>
                <a:srgbClr val="292929"/>
              </a:buClr>
            </a:pPr>
            <a:r>
              <a:rPr lang="tr-TR" sz="2000" b="1" i="1" noProof="1">
                <a:latin typeface="Calibri" pitchFamily="34" charset="0"/>
                <a:cs typeface="Calibri" pitchFamily="34" charset="0"/>
              </a:rPr>
              <a:t>İki </a:t>
            </a:r>
            <a:r>
              <a:rPr lang="tr-TR" sz="2000" b="1" i="1" noProof="1" smtClean="0">
                <a:latin typeface="Calibri" pitchFamily="34" charset="0"/>
                <a:cs typeface="Calibri" pitchFamily="34" charset="0"/>
              </a:rPr>
              <a:t>ölçüm/değerlendirmenin </a:t>
            </a:r>
            <a:r>
              <a:rPr lang="tr-TR" sz="2000" b="1" i="1" noProof="1">
                <a:latin typeface="Calibri" pitchFamily="34" charset="0"/>
                <a:cs typeface="Calibri" pitchFamily="34" charset="0"/>
              </a:rPr>
              <a:t>hem oranı hem de </a:t>
            </a:r>
            <a:r>
              <a:rPr lang="tr-TR" sz="2000" b="1" i="1" noProof="1" smtClean="0">
                <a:latin typeface="Calibri" pitchFamily="34" charset="0"/>
                <a:cs typeface="Calibri" pitchFamily="34" charset="0"/>
              </a:rPr>
              <a:t>aralığını tanımlar;</a:t>
            </a:r>
            <a:endParaRPr lang="tr-TR" sz="2000" b="1" i="1" noProof="1">
              <a:latin typeface="Calibri" pitchFamily="34" charset="0"/>
              <a:cs typeface="Calibri" pitchFamily="34" charset="0"/>
            </a:endParaRPr>
          </a:p>
          <a:p>
            <a:pPr marL="742950" lvl="1" indent="-285750">
              <a:lnSpc>
                <a:spcPct val="95000"/>
              </a:lnSpc>
              <a:spcAft>
                <a:spcPts val="0"/>
              </a:spcAft>
              <a:buClr>
                <a:srgbClr val="292929"/>
              </a:buClr>
              <a:buFont typeface="Wingdings" pitchFamily="2" charset="2"/>
              <a:buChar char="ü"/>
            </a:pPr>
            <a:r>
              <a:rPr lang="tr-TR" sz="2000" i="1" noProof="1">
                <a:latin typeface="Calibri" pitchFamily="34" charset="0"/>
                <a:cs typeface="Calibri" pitchFamily="34" charset="0"/>
              </a:rPr>
              <a:t>Hastalık insidansı</a:t>
            </a:r>
          </a:p>
          <a:p>
            <a:pPr marL="742950" lvl="1" indent="-285750">
              <a:lnSpc>
                <a:spcPct val="95000"/>
              </a:lnSpc>
              <a:spcAft>
                <a:spcPts val="0"/>
              </a:spcAft>
              <a:buClr>
                <a:srgbClr val="292929"/>
              </a:buClr>
              <a:buFont typeface="Wingdings" pitchFamily="2" charset="2"/>
              <a:buChar char="ü"/>
            </a:pPr>
            <a:r>
              <a:rPr lang="tr-TR" sz="2000" i="1" noProof="1">
                <a:latin typeface="Calibri" pitchFamily="34" charset="0"/>
                <a:cs typeface="Calibri" pitchFamily="34" charset="0"/>
              </a:rPr>
              <a:t>Morbidite</a:t>
            </a:r>
          </a:p>
          <a:p>
            <a:pPr marL="742950" lvl="1" indent="-285750">
              <a:lnSpc>
                <a:spcPct val="95000"/>
              </a:lnSpc>
              <a:spcAft>
                <a:spcPts val="0"/>
              </a:spcAft>
              <a:buClr>
                <a:srgbClr val="292929"/>
              </a:buClr>
              <a:buFont typeface="Wingdings" pitchFamily="2" charset="2"/>
              <a:buChar char="ü"/>
            </a:pPr>
            <a:r>
              <a:rPr lang="tr-TR" sz="2000" i="1" noProof="1">
                <a:latin typeface="Calibri" pitchFamily="34" charset="0"/>
                <a:cs typeface="Calibri" pitchFamily="34" charset="0"/>
              </a:rPr>
              <a:t>Uzunluk</a:t>
            </a:r>
          </a:p>
          <a:p>
            <a:pPr marL="742950" lvl="1" indent="-285750">
              <a:lnSpc>
                <a:spcPct val="95000"/>
              </a:lnSpc>
              <a:spcAft>
                <a:spcPts val="0"/>
              </a:spcAft>
              <a:buClr>
                <a:srgbClr val="292929"/>
              </a:buClr>
              <a:buFont typeface="Wingdings" pitchFamily="2" charset="2"/>
              <a:buChar char="ü"/>
            </a:pPr>
            <a:r>
              <a:rPr lang="tr-TR" sz="2000" i="1" noProof="1">
                <a:latin typeface="Calibri" pitchFamily="34" charset="0"/>
                <a:cs typeface="Calibri" pitchFamily="34" charset="0"/>
              </a:rPr>
              <a:t>Süre.... </a:t>
            </a:r>
          </a:p>
          <a:p>
            <a:pPr algn="ctr">
              <a:lnSpc>
                <a:spcPct val="95000"/>
              </a:lnSpc>
              <a:spcAft>
                <a:spcPct val="40000"/>
              </a:spcAft>
              <a:buClr>
                <a:srgbClr val="292929"/>
              </a:buClr>
            </a:pPr>
            <a:endParaRPr lang="tr-TR" sz="2000" i="1" noProof="1">
              <a:latin typeface="Calibri" pitchFamily="34" charset="0"/>
              <a:cs typeface="Calibri" pitchFamily="34" charset="0"/>
            </a:endParaRPr>
          </a:p>
        </p:txBody>
      </p:sp>
    </p:spTree>
    <p:extLst>
      <p:ext uri="{BB962C8B-B14F-4D97-AF65-F5344CB8AC3E}">
        <p14:creationId xmlns:p14="http://schemas.microsoft.com/office/powerpoint/2010/main" val="2459719541"/>
      </p:ext>
    </p:extLst>
  </p:cSld>
  <p:clrMapOvr>
    <a:masterClrMapping/>
  </p:clrMapOvr>
  <p:transition>
    <p:fade/>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8" name="Rectangle 31"/>
          <p:cNvSpPr txBox="1">
            <a:spLocks noChangeArrowheads="1"/>
          </p:cNvSpPr>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 (VERİ KAYNAKLARI)</a:t>
            </a:r>
            <a:endPar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0" name="Rectangle 19"/>
          <p:cNvSpPr>
            <a:spLocks noChangeArrowheads="1"/>
          </p:cNvSpPr>
          <p:nvPr/>
        </p:nvSpPr>
        <p:spPr bwMode="gray">
          <a:xfrm>
            <a:off x="323850"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Rutin Veriler (Kayıtlar)</a:t>
            </a:r>
            <a:endParaRPr lang="en-US" sz="2400" b="1" noProof="1">
              <a:solidFill>
                <a:srgbClr val="FFFFFF"/>
              </a:solidFill>
              <a:latin typeface="Calibri" pitchFamily="34" charset="0"/>
              <a:cs typeface="Calibri" pitchFamily="34" charset="0"/>
            </a:endParaRPr>
          </a:p>
        </p:txBody>
      </p:sp>
      <p:sp>
        <p:nvSpPr>
          <p:cNvPr id="11" name="Rectangle 5"/>
          <p:cNvSpPr>
            <a:spLocks noChangeArrowheads="1"/>
          </p:cNvSpPr>
          <p:nvPr/>
        </p:nvSpPr>
        <p:spPr bwMode="gray">
          <a:xfrm>
            <a:off x="323850" y="1401762"/>
            <a:ext cx="4175125" cy="442106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İşyeri hekimi hasta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Hastane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Aile hekimi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Hasta dosyaları,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Arşivler,</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Nüfus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Doğum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Ölüm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Sigorta kayıtları,</a:t>
            </a:r>
          </a:p>
          <a:p>
            <a:pPr marL="342900" indent="-342900">
              <a:spcAft>
                <a:spcPts val="0"/>
              </a:spcAft>
              <a:buClr>
                <a:srgbClr val="292929"/>
              </a:buClr>
              <a:buFont typeface="Wingdings" pitchFamily="2" charset="2"/>
              <a:buChar char="ü"/>
              <a:defRPr/>
            </a:pPr>
            <a:r>
              <a:rPr lang="tr-TR" sz="2000" i="1" dirty="0" smtClean="0">
                <a:solidFill>
                  <a:srgbClr val="000000"/>
                </a:solidFill>
                <a:latin typeface="Calibri" pitchFamily="34" charset="0"/>
                <a:cs typeface="Calibri" pitchFamily="34" charset="0"/>
              </a:rPr>
              <a:t>……………………vb.</a:t>
            </a:r>
          </a:p>
          <a:p>
            <a:pPr marL="342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342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342900"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marL="342900" indent="-342900">
              <a:spcAft>
                <a:spcPts val="0"/>
              </a:spcAft>
              <a:buClr>
                <a:srgbClr val="292929"/>
              </a:buClr>
              <a:buFont typeface="Wingdings" pitchFamily="2" charset="2"/>
              <a:buChar char="ü"/>
              <a:defRPr/>
            </a:pPr>
            <a:endParaRPr lang="tr-TR" sz="2000" i="1" dirty="0">
              <a:solidFill>
                <a:srgbClr val="000000"/>
              </a:solidFill>
              <a:latin typeface="Calibri" pitchFamily="34" charset="0"/>
              <a:cs typeface="Calibri" pitchFamily="34" charset="0"/>
            </a:endParaRPr>
          </a:p>
          <a:p>
            <a:pPr>
              <a:lnSpc>
                <a:spcPct val="95000"/>
              </a:lnSpc>
              <a:spcAft>
                <a:spcPct val="40000"/>
              </a:spcAft>
              <a:buClr>
                <a:srgbClr val="292929"/>
              </a:buClr>
            </a:pPr>
            <a:endParaRPr lang="en-US" sz="2000" i="1" noProof="1" smtClean="0">
              <a:latin typeface="Calibri" pitchFamily="34" charset="0"/>
              <a:cs typeface="Calibri" pitchFamily="34" charset="0"/>
            </a:endParaRPr>
          </a:p>
          <a:p>
            <a:pPr marL="190500" indent="-190500">
              <a:lnSpc>
                <a:spcPct val="95000"/>
              </a:lnSpc>
              <a:spcAft>
                <a:spcPct val="40000"/>
              </a:spcAft>
              <a:buClr>
                <a:srgbClr val="292929"/>
              </a:buClr>
              <a:buFont typeface="Wingdings" pitchFamily="2" charset="2"/>
              <a:buChar char="§"/>
            </a:pPr>
            <a:endParaRPr lang="en-US" sz="2000" i="1" noProof="1">
              <a:latin typeface="Calibri" pitchFamily="34" charset="0"/>
              <a:cs typeface="Calibri" pitchFamily="34" charset="0"/>
            </a:endParaRPr>
          </a:p>
        </p:txBody>
      </p:sp>
      <p:sp>
        <p:nvSpPr>
          <p:cNvPr id="14" name="Rectangle 19"/>
          <p:cNvSpPr>
            <a:spLocks noChangeArrowheads="1"/>
          </p:cNvSpPr>
          <p:nvPr/>
        </p:nvSpPr>
        <p:spPr bwMode="gray">
          <a:xfrm>
            <a:off x="4643438" y="1041400"/>
            <a:ext cx="4175125" cy="360363"/>
          </a:xfrm>
          <a:prstGeom prst="rect">
            <a:avLst/>
          </a:prstGeom>
          <a:gradFill rotWithShape="1">
            <a:gsLst>
              <a:gs pos="0">
                <a:srgbClr val="C6C7C8"/>
              </a:gs>
              <a:gs pos="100000">
                <a:srgbClr val="5C5C5D"/>
              </a:gs>
            </a:gsLst>
            <a:lin ang="5400000" scaled="1"/>
          </a:gradFill>
          <a:ln w="12700">
            <a:solidFill>
              <a:srgbClr val="C0C0C0"/>
            </a:solidFill>
            <a:miter lim="800000"/>
            <a:headEnd/>
            <a:tailEnd/>
          </a:ln>
        </p:spPr>
        <p:txBody>
          <a:bodyPr lIns="288000" tIns="0" rIns="0" bIns="0" anchor="ctr"/>
          <a:lstStyle/>
          <a:p>
            <a:pPr algn="ctr" defTabSz="801688" eaLnBrk="0" hangingPunct="0"/>
            <a:r>
              <a:rPr lang="tr-TR" sz="2400" b="1" noProof="1" smtClean="0">
                <a:solidFill>
                  <a:srgbClr val="FFFFFF"/>
                </a:solidFill>
                <a:latin typeface="Calibri" pitchFamily="34" charset="0"/>
                <a:cs typeface="Calibri" pitchFamily="34" charset="0"/>
              </a:rPr>
              <a:t>Aktif Toplanan (Özel) Veriler</a:t>
            </a:r>
            <a:endParaRPr lang="en-US" sz="2400" b="1" noProof="1">
              <a:solidFill>
                <a:srgbClr val="FFFFFF"/>
              </a:solidFill>
              <a:latin typeface="Calibri" pitchFamily="34" charset="0"/>
              <a:cs typeface="Calibri" pitchFamily="34" charset="0"/>
            </a:endParaRPr>
          </a:p>
        </p:txBody>
      </p:sp>
      <p:sp>
        <p:nvSpPr>
          <p:cNvPr id="15" name="Rectangle 5"/>
          <p:cNvSpPr>
            <a:spLocks noChangeArrowheads="1"/>
          </p:cNvSpPr>
          <p:nvPr/>
        </p:nvSpPr>
        <p:spPr bwMode="gray">
          <a:xfrm>
            <a:off x="4643438" y="1401762"/>
            <a:ext cx="4175125" cy="4421068"/>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marL="342900" lvl="1" indent="-342900">
              <a:lnSpc>
                <a:spcPct val="95000"/>
              </a:lnSpc>
              <a:spcAft>
                <a:spcPts val="0"/>
              </a:spcAft>
              <a:buClr>
                <a:srgbClr val="292929"/>
              </a:buClr>
              <a:buFont typeface="Wingdings" pitchFamily="2" charset="2"/>
              <a:buChar char="ü"/>
            </a:pPr>
            <a:r>
              <a:rPr lang="tr-TR" sz="2000" i="1" dirty="0" smtClean="0">
                <a:solidFill>
                  <a:srgbClr val="000000"/>
                </a:solidFill>
                <a:latin typeface="Calibri" pitchFamily="34" charset="0"/>
                <a:cs typeface="Calibri" pitchFamily="34" charset="0"/>
              </a:rPr>
              <a:t>Doğrudan bir sağlık sorununun nedenini araştırmak ya da çalışanlar arasındaki sıklığını tespit etmek için işçiler arasından toplanan veriler,</a:t>
            </a:r>
          </a:p>
          <a:p>
            <a:pPr marL="0" lvl="1">
              <a:lnSpc>
                <a:spcPct val="95000"/>
              </a:lnSpc>
              <a:spcAft>
                <a:spcPts val="0"/>
              </a:spcAft>
              <a:buClr>
                <a:srgbClr val="292929"/>
              </a:buClr>
            </a:pPr>
            <a:endParaRPr lang="tr-TR" sz="2000" i="1" dirty="0" smtClean="0">
              <a:solidFill>
                <a:srgbClr val="000000"/>
              </a:solidFill>
              <a:latin typeface="Calibri" pitchFamily="34" charset="0"/>
              <a:cs typeface="Calibri" pitchFamily="34" charset="0"/>
            </a:endParaRPr>
          </a:p>
          <a:p>
            <a:pPr marL="0" lvl="1" algn="ctr">
              <a:lnSpc>
                <a:spcPct val="95000"/>
              </a:lnSpc>
              <a:spcAft>
                <a:spcPts val="0"/>
              </a:spcAft>
              <a:buClr>
                <a:srgbClr val="292929"/>
              </a:buClr>
            </a:pPr>
            <a:r>
              <a:rPr lang="tr-TR" sz="2000" i="1" dirty="0" smtClean="0">
                <a:solidFill>
                  <a:srgbClr val="000000"/>
                </a:solidFill>
                <a:latin typeface="Calibri" pitchFamily="34" charset="0"/>
                <a:cs typeface="Calibri" pitchFamily="34" charset="0"/>
              </a:rPr>
              <a:t>Eğer «evreni» temsil eden uygun «örnek» büyüklüğünü içeren bir çalışma grubundan veri toplanırsa, bu veriler güvenilir olur,</a:t>
            </a:r>
            <a:endParaRPr lang="tr-TR" sz="20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3501229842"/>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619374" y="2658619"/>
            <a:ext cx="6401801" cy="1683637"/>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Verilerin Sunum Şekli</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6146" name="Picture 2" descr="D:\DOKTOR\2-DRUZ\1. EĞİTİM KURUMU\1. İstanbuluzman\2-RESİMLER\z.Diğer\iCha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 y="2343150"/>
            <a:ext cx="2438400" cy="2438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88714992"/>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VERİLERİN SUNUMU</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Sıklık (Frekans</a:t>
            </a:r>
            <a:r>
              <a:rPr lang="tr-TR" sz="2000" b="1" i="1" dirty="0">
                <a:solidFill>
                  <a:srgbClr val="000000"/>
                </a:solidFill>
                <a:latin typeface="Calibri" pitchFamily="34" charset="0"/>
                <a:cs typeface="Calibri" pitchFamily="34" charset="0"/>
              </a:rPr>
              <a:t>) T</a:t>
            </a:r>
            <a:r>
              <a:rPr lang="tr-TR" sz="2000" b="1" i="1" dirty="0" smtClean="0">
                <a:solidFill>
                  <a:srgbClr val="000000"/>
                </a:solidFill>
                <a:latin typeface="Calibri" pitchFamily="34" charset="0"/>
                <a:cs typeface="Calibri" pitchFamily="34" charset="0"/>
              </a:rPr>
              <a:t>abloları</a:t>
            </a:r>
            <a:endParaRPr lang="tr-TR" sz="2000" b="1"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Çapraz </a:t>
            </a:r>
            <a:r>
              <a:rPr lang="tr-TR" sz="2000" b="1" i="1" dirty="0" smtClean="0">
                <a:solidFill>
                  <a:srgbClr val="000000"/>
                </a:solidFill>
                <a:latin typeface="Calibri" pitchFamily="34" charset="0"/>
                <a:cs typeface="Calibri" pitchFamily="34" charset="0"/>
              </a:rPr>
              <a:t>Tablolar</a:t>
            </a:r>
            <a:endParaRPr lang="tr-TR" sz="2000" b="1" i="1" dirty="0">
              <a:solidFill>
                <a:srgbClr val="000000"/>
              </a:solidFill>
              <a:latin typeface="Calibri" pitchFamily="34" charset="0"/>
              <a:cs typeface="Calibri" pitchFamily="34" charset="0"/>
            </a:endParaRPr>
          </a:p>
          <a:p>
            <a:pPr marL="800100" lvl="1" indent="-3429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Çubuk Grafik</a:t>
            </a:r>
          </a:p>
          <a:p>
            <a:pPr marL="800100" lvl="1" indent="-3429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Daire Grafik</a:t>
            </a:r>
          </a:p>
          <a:p>
            <a:pPr marL="800100" lvl="1" indent="-3429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Çizgi </a:t>
            </a:r>
            <a:r>
              <a:rPr lang="tr-TR" sz="2000" b="1" i="1" dirty="0" smtClean="0">
                <a:solidFill>
                  <a:srgbClr val="000000"/>
                </a:solidFill>
                <a:latin typeface="Calibri" pitchFamily="34" charset="0"/>
                <a:cs typeface="Calibri" pitchFamily="34" charset="0"/>
              </a:rPr>
              <a:t>Grafik</a:t>
            </a:r>
          </a:p>
          <a:p>
            <a:pPr marL="800100" lvl="1" indent="-3429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…………………vb.</a:t>
            </a: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b="1" i="1" dirty="0">
              <a:solidFill>
                <a:srgbClr val="000000"/>
              </a:solidFill>
              <a:latin typeface="Calibri" pitchFamily="34" charset="0"/>
              <a:cs typeface="Calibri" pitchFamily="34" charset="0"/>
            </a:endParaRPr>
          </a:p>
          <a:p>
            <a:pPr>
              <a:spcAft>
                <a:spcPts val="1200"/>
              </a:spcAft>
              <a:buClr>
                <a:srgbClr val="292929"/>
              </a:buClr>
              <a:defRPr/>
            </a:pPr>
            <a:endParaRPr lang="tr-TR" sz="2000"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2084497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FREKANS TABLOSU</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8500" y="2433109"/>
            <a:ext cx="5302250" cy="278104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8500" y="2048797"/>
            <a:ext cx="5302250" cy="384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36974996"/>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ÇAPRAZ TABLO</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a:xfrm>
            <a:off x="2726429" y="2020757"/>
            <a:ext cx="5969895" cy="592931"/>
          </a:xfrm>
          <a:prstGeom prst="rect">
            <a:avLst/>
          </a:prstGeom>
        </p:spPr>
        <p:txBody>
          <a:bodyPr/>
          <a:lst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a:lstStyle>
          <a:p>
            <a:pPr algn="ctr">
              <a:buFont typeface="Wingdings" pitchFamily="2" charset="2"/>
              <a:buNone/>
            </a:pPr>
            <a:r>
              <a:rPr lang="tr-TR" dirty="0" smtClean="0">
                <a:latin typeface="Calibri" pitchFamily="34" charset="0"/>
                <a:cs typeface="Calibri" pitchFamily="34" charset="0"/>
              </a:rPr>
              <a:t>TABLO: 2 / ANA SINIFI ÖĞRENCİLERİNİN HB DEĞERLERİ VE  CİNSİYETE GÖRE DAĞILIMI</a:t>
            </a:r>
            <a:endParaRPr lang="tr-TR" dirty="0">
              <a:latin typeface="Calibri" pitchFamily="34" charset="0"/>
              <a:cs typeface="Calibri" pitchFamily="34" charset="0"/>
            </a:endParaRPr>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0880" y="2689888"/>
            <a:ext cx="5925444" cy="2647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377417088"/>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ÇUBUK GRAFİK</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a:xfrm>
            <a:off x="2726429" y="2020757"/>
            <a:ext cx="5969895" cy="592931"/>
          </a:xfrm>
          <a:prstGeom prst="rect">
            <a:avLst/>
          </a:prstGeom>
        </p:spPr>
        <p:txBody>
          <a:bodyPr/>
          <a:lst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a:lstStyle>
          <a:p>
            <a:pPr algn="ctr">
              <a:buNone/>
            </a:pPr>
            <a:r>
              <a:rPr lang="tr-TR" dirty="0">
                <a:latin typeface="Calibri" pitchFamily="34" charset="0"/>
                <a:cs typeface="Calibri" pitchFamily="34" charset="0"/>
              </a:rPr>
              <a:t>GRAFİK: 1 / ANA SINIFI ÖĞRENCİLERİNİN HB DEĞERLERİ VE CİNSİYETE GÖRE DAĞILIMI</a:t>
            </a:r>
          </a:p>
        </p:txBody>
      </p:sp>
      <p:graphicFrame>
        <p:nvGraphicFramePr>
          <p:cNvPr id="2" name="Nesne 1"/>
          <p:cNvGraphicFramePr>
            <a:graphicFrameLocks noChangeAspect="1"/>
          </p:cNvGraphicFramePr>
          <p:nvPr>
            <p:extLst>
              <p:ext uri="{D42A27DB-BD31-4B8C-83A1-F6EECF244321}">
                <p14:modId xmlns:p14="http://schemas.microsoft.com/office/powerpoint/2010/main" val="2746732010"/>
              </p:ext>
            </p:extLst>
          </p:nvPr>
        </p:nvGraphicFramePr>
        <p:xfrm>
          <a:off x="2726430" y="2652728"/>
          <a:ext cx="6074670" cy="2705747"/>
        </p:xfrm>
        <a:graphic>
          <a:graphicData uri="http://schemas.openxmlformats.org/presentationml/2006/ole">
            <mc:AlternateContent xmlns:mc="http://schemas.openxmlformats.org/markup-compatibility/2006">
              <mc:Choice xmlns:v="urn:schemas-microsoft-com:vml" Requires="v">
                <p:oleObj spid="_x0000_s4266" name="Grafik" r:id="rId4" imgW="7991343" imgH="4581630" progId="MSGraph.Chart.8">
                  <p:embed followColorScheme="full"/>
                </p:oleObj>
              </mc:Choice>
              <mc:Fallback>
                <p:oleObj name="Grafik" r:id="rId4" imgW="7991343" imgH="4581630" progId="MSGraph.Chart.8">
                  <p:embed followColorScheme="full"/>
                  <p:pic>
                    <p:nvPicPr>
                      <p:cNvPr id="0" nam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26430" y="2652728"/>
                        <a:ext cx="6074670" cy="2705747"/>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655502496"/>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PAY GRAFİK</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00100" lvl="1" indent="-342900">
              <a:spcAft>
                <a:spcPts val="0"/>
              </a:spcAft>
              <a:buClr>
                <a:srgbClr val="292929"/>
              </a:buClr>
              <a:buFont typeface="Wingdings" pitchFamily="2" charset="2"/>
              <a:buChar char="ü"/>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a:xfrm>
            <a:off x="2726429" y="2020757"/>
            <a:ext cx="5969895" cy="592931"/>
          </a:xfrm>
          <a:prstGeom prst="rect">
            <a:avLst/>
          </a:prstGeom>
        </p:spPr>
        <p:txBody>
          <a:bodyPr/>
          <a:lst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a:lstStyle>
          <a:p>
            <a:pPr algn="ctr">
              <a:buNone/>
            </a:pPr>
            <a:r>
              <a:rPr lang="tr-TR" dirty="0" smtClean="0">
                <a:latin typeface="Calibri" pitchFamily="34" charset="0"/>
                <a:cs typeface="Calibri" pitchFamily="34" charset="0"/>
              </a:rPr>
              <a:t>GRAFİK: 2 / ANA SINIFI ÖĞRENCİLERİNİN HB DEĞERLERİNE GÖRE DAĞILIMI</a:t>
            </a:r>
            <a:endParaRPr lang="tr-TR" dirty="0">
              <a:latin typeface="Calibri" pitchFamily="34" charset="0"/>
              <a:cs typeface="Calibri" pitchFamily="34" charset="0"/>
            </a:endParaRPr>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94087" y="2282121"/>
            <a:ext cx="4832350" cy="3089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76200" cap="flat" cmpd="sng" algn="ctr">
                <a:solidFill>
                  <a:schemeClr val="tx1"/>
                </a:solidFill>
                <a:prstDash val="solid"/>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82516160"/>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608261" y="2955039"/>
            <a:ext cx="6346220" cy="1274062"/>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Ölçme Değerlendirme</a:t>
            </a:r>
          </a:p>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Hipotez</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7170" name="Picture 2" descr="D:\DOKTOR\1-DRUZ\1-EĞİTİM KURUMU\1. İstanbuluzman\2-RESİMLER\Kırtasiye\ruler-128.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513455">
            <a:off x="470017" y="3425057"/>
            <a:ext cx="2841625" cy="2841625"/>
          </a:xfrm>
          <a:prstGeom prst="rect">
            <a:avLst/>
          </a:prstGeom>
          <a:noFill/>
          <a:extLst>
            <a:ext uri="{909E8E84-426E-40DD-AFC4-6F175D3DCCD1}">
              <a14:hiddenFill xmlns:a14="http://schemas.microsoft.com/office/drawing/2010/main">
                <a:solidFill>
                  <a:srgbClr val="FFFFFF"/>
                </a:solidFill>
              </a14:hiddenFill>
            </a:ext>
          </a:extLst>
        </p:spPr>
      </p:pic>
      <p:pic>
        <p:nvPicPr>
          <p:cNvPr id="7171" name="Picture 3" descr="D:\DOKTOR\1-DRUZ\1-EĞİTİM KURUMU\1. İstanbuluzman\2-RESİMLER\Siyah\Extension-Manager_cs3.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028" y="2209800"/>
            <a:ext cx="2924175" cy="2924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1103766"/>
      </p:ext>
    </p:extLst>
  </p:cSld>
  <p:clrMapOvr>
    <a:masterClrMapping/>
  </p:clrMapOvr>
  <p:transition>
    <p:fade/>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ÖLÇME VE DEĞERLENDİRME</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1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Ölçme </a:t>
            </a:r>
            <a:r>
              <a:rPr lang="tr-TR" sz="2000" b="1" i="1" dirty="0">
                <a:solidFill>
                  <a:srgbClr val="000000"/>
                </a:solidFill>
                <a:latin typeface="Calibri" pitchFamily="34" charset="0"/>
                <a:cs typeface="Calibri" pitchFamily="34" charset="0"/>
              </a:rPr>
              <a:t>ve sayısal değerlendirme, bilimsel araştırmaların </a:t>
            </a:r>
            <a:r>
              <a:rPr lang="tr-TR" sz="2000" b="1" i="1" dirty="0" smtClean="0">
                <a:solidFill>
                  <a:srgbClr val="000000"/>
                </a:solidFill>
                <a:latin typeface="Calibri" pitchFamily="34" charset="0"/>
                <a:cs typeface="Calibri" pitchFamily="34" charset="0"/>
              </a:rPr>
              <a:t>esasıdır.</a:t>
            </a: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Kantitatif </a:t>
            </a:r>
            <a:r>
              <a:rPr lang="tr-TR" sz="2000" i="1" dirty="0">
                <a:solidFill>
                  <a:srgbClr val="000000"/>
                </a:solidFill>
                <a:latin typeface="Calibri" pitchFamily="34" charset="0"/>
                <a:cs typeface="Calibri" pitchFamily="34" charset="0"/>
              </a:rPr>
              <a:t>ölçümlerin en </a:t>
            </a:r>
            <a:r>
              <a:rPr lang="tr-TR" sz="2000" i="1" dirty="0" smtClean="0">
                <a:solidFill>
                  <a:srgbClr val="000000"/>
                </a:solidFill>
                <a:latin typeface="Calibri" pitchFamily="34" charset="0"/>
                <a:cs typeface="Calibri" pitchFamily="34" charset="0"/>
              </a:rPr>
              <a:t>basiti </a:t>
            </a:r>
            <a:r>
              <a:rPr lang="tr-TR" sz="2000" i="1" dirty="0">
                <a:solidFill>
                  <a:srgbClr val="000000"/>
                </a:solidFill>
                <a:latin typeface="Calibri" pitchFamily="34" charset="0"/>
                <a:cs typeface="Calibri" pitchFamily="34" charset="0"/>
              </a:rPr>
              <a:t>salt sayılardır. Fakat salt sayılar </a:t>
            </a:r>
            <a:r>
              <a:rPr lang="tr-TR" sz="2000" i="1" dirty="0" smtClean="0">
                <a:solidFill>
                  <a:srgbClr val="000000"/>
                </a:solidFill>
                <a:latin typeface="Calibri" pitchFamily="34" charset="0"/>
                <a:cs typeface="Calibri" pitchFamily="34" charset="0"/>
              </a:rPr>
              <a:t>bir </a:t>
            </a:r>
            <a:r>
              <a:rPr lang="tr-TR" sz="2000" i="1" dirty="0">
                <a:solidFill>
                  <a:srgbClr val="000000"/>
                </a:solidFill>
                <a:latin typeface="Calibri" pitchFamily="34" charset="0"/>
                <a:cs typeface="Calibri" pitchFamily="34" charset="0"/>
              </a:rPr>
              <a:t>olayın var </a:t>
            </a:r>
            <a:r>
              <a:rPr lang="tr-TR" sz="2000" i="1" dirty="0" smtClean="0">
                <a:solidFill>
                  <a:srgbClr val="000000"/>
                </a:solidFill>
                <a:latin typeface="Calibri" pitchFamily="34" charset="0"/>
                <a:cs typeface="Calibri" pitchFamily="34" charset="0"/>
              </a:rPr>
              <a:t>olduğunu, </a:t>
            </a:r>
            <a:r>
              <a:rPr lang="tr-TR" sz="2000" i="1" dirty="0">
                <a:solidFill>
                  <a:srgbClr val="000000"/>
                </a:solidFill>
                <a:latin typeface="Calibri" pitchFamily="34" charset="0"/>
                <a:cs typeface="Calibri" pitchFamily="34" charset="0"/>
              </a:rPr>
              <a:t>incelenmesi gerektiğini </a:t>
            </a:r>
            <a:r>
              <a:rPr lang="tr-TR" sz="2000" i="1" dirty="0" smtClean="0">
                <a:solidFill>
                  <a:srgbClr val="000000"/>
                </a:solidFill>
                <a:latin typeface="Calibri" pitchFamily="34" charset="0"/>
                <a:cs typeface="Calibri" pitchFamily="34" charset="0"/>
              </a:rPr>
              <a:t>gösterir ama </a:t>
            </a:r>
            <a:r>
              <a:rPr lang="tr-TR" sz="2000" i="1" dirty="0">
                <a:solidFill>
                  <a:srgbClr val="000000"/>
                </a:solidFill>
                <a:latin typeface="Calibri" pitchFamily="34" charset="0"/>
                <a:cs typeface="Calibri" pitchFamily="34" charset="0"/>
              </a:rPr>
              <a:t>olayın çapı hakkında bilgi </a:t>
            </a:r>
            <a:r>
              <a:rPr lang="tr-TR" sz="2000" i="1" dirty="0" smtClean="0">
                <a:solidFill>
                  <a:srgbClr val="000000"/>
                </a:solidFill>
                <a:latin typeface="Calibri" pitchFamily="34" charset="0"/>
                <a:cs typeface="Calibri" pitchFamily="34" charset="0"/>
              </a:rPr>
              <a:t>vermezler.</a:t>
            </a:r>
          </a:p>
          <a:p>
            <a:pPr algn="ctr">
              <a:spcAft>
                <a:spcPts val="1200"/>
              </a:spcAft>
              <a:buClr>
                <a:srgbClr val="292929"/>
              </a:buClr>
              <a:defRPr/>
            </a:pPr>
            <a:endParaRPr lang="tr-TR" sz="800"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Epidemiyolojide </a:t>
            </a:r>
            <a:r>
              <a:rPr lang="tr-TR" sz="2000" b="1" i="1" dirty="0">
                <a:solidFill>
                  <a:srgbClr val="000000"/>
                </a:solidFill>
                <a:latin typeface="Calibri" pitchFamily="34" charset="0"/>
                <a:cs typeface="Calibri" pitchFamily="34" charset="0"/>
              </a:rPr>
              <a:t>salt sayılar değil kıyaslamaya </a:t>
            </a:r>
            <a:r>
              <a:rPr lang="tr-TR" sz="2000" b="1" i="1" dirty="0" smtClean="0">
                <a:solidFill>
                  <a:srgbClr val="000000"/>
                </a:solidFill>
                <a:latin typeface="Calibri" pitchFamily="34" charset="0"/>
                <a:cs typeface="Calibri" pitchFamily="34" charset="0"/>
              </a:rPr>
              <a:t>imkan </a:t>
            </a:r>
            <a:r>
              <a:rPr lang="tr-TR" sz="2000" b="1" i="1" dirty="0">
                <a:solidFill>
                  <a:srgbClr val="000000"/>
                </a:solidFill>
                <a:latin typeface="Calibri" pitchFamily="34" charset="0"/>
                <a:cs typeface="Calibri" pitchFamily="34" charset="0"/>
              </a:rPr>
              <a:t>veren ve olayın çapını </a:t>
            </a:r>
            <a:r>
              <a:rPr lang="tr-TR" sz="2000" b="1" i="1" dirty="0" smtClean="0">
                <a:solidFill>
                  <a:srgbClr val="000000"/>
                </a:solidFill>
                <a:latin typeface="Calibri" pitchFamily="34" charset="0"/>
                <a:cs typeface="Calibri" pitchFamily="34" charset="0"/>
              </a:rPr>
              <a:t>açıkça gösteren ölçütler </a:t>
            </a:r>
            <a:r>
              <a:rPr lang="tr-TR" sz="2000" b="1" i="1" dirty="0">
                <a:solidFill>
                  <a:srgbClr val="000000"/>
                </a:solidFill>
                <a:latin typeface="Calibri" pitchFamily="34" charset="0"/>
                <a:cs typeface="Calibri" pitchFamily="34" charset="0"/>
              </a:rPr>
              <a:t>kullanılır.</a:t>
            </a: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lgn="ctr">
              <a:spcAft>
                <a:spcPts val="1200"/>
              </a:spcAft>
              <a:buClr>
                <a:srgbClr val="292929"/>
              </a:buClr>
              <a:defRPr/>
            </a:pPr>
            <a:endParaRPr lang="tr-TR" sz="2000"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2000" i="1" dirty="0">
              <a:solidFill>
                <a:srgbClr val="000000"/>
              </a:solidFill>
              <a:latin typeface="Calibri" pitchFamily="34" charset="0"/>
              <a:cs typeface="Calibri" pitchFamily="34" charset="0"/>
            </a:endParaRPr>
          </a:p>
          <a:p>
            <a:pPr>
              <a:spcAft>
                <a:spcPts val="1200"/>
              </a:spcAft>
              <a:buClr>
                <a:srgbClr val="292929"/>
              </a:buClr>
              <a:defRPr/>
            </a:pPr>
            <a:endParaRPr lang="tr-TR" sz="2000"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83019058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MORTALİTE VE MORBİDİTE ÖLÇÜTLERİ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42900" indent="-342900">
              <a:spcAft>
                <a:spcPts val="0"/>
              </a:spcAft>
              <a:buClr>
                <a:srgbClr val="292929"/>
              </a:buClr>
              <a:buFont typeface="+mj-lt"/>
              <a:buAutoNum type="arabicPeriod"/>
              <a:defRPr/>
            </a:pPr>
            <a:endParaRPr lang="tr-TR" b="1" i="1" dirty="0" smtClean="0">
              <a:solidFill>
                <a:srgbClr val="000000"/>
              </a:solidFill>
              <a:latin typeface="Calibri" pitchFamily="34" charset="0"/>
              <a:cs typeface="Calibri" pitchFamily="34" charset="0"/>
            </a:endParaRPr>
          </a:p>
          <a:p>
            <a:pPr marL="800100" lvl="1" indent="-342900">
              <a:spcAft>
                <a:spcPts val="0"/>
              </a:spcAft>
              <a:buClr>
                <a:srgbClr val="292929"/>
              </a:buClr>
              <a:buFont typeface="+mj-lt"/>
              <a:buAutoNum type="arabicPeriod"/>
              <a:defRPr/>
            </a:pPr>
            <a:r>
              <a:rPr lang="tr-TR" sz="2000" b="1" i="1" dirty="0">
                <a:solidFill>
                  <a:srgbClr val="000000"/>
                </a:solidFill>
                <a:latin typeface="Calibri" pitchFamily="34" charset="0"/>
                <a:cs typeface="Calibri" pitchFamily="34" charset="0"/>
              </a:rPr>
              <a:t>Hız (Rate)</a:t>
            </a:r>
          </a:p>
          <a:p>
            <a:pPr marL="800100" lvl="1" indent="-3429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Oran (</a:t>
            </a:r>
            <a:r>
              <a:rPr lang="tr-TR" sz="2000" b="1" i="1" dirty="0" err="1" smtClean="0">
                <a:solidFill>
                  <a:srgbClr val="000000"/>
                </a:solidFill>
                <a:latin typeface="Calibri" pitchFamily="34" charset="0"/>
                <a:cs typeface="Calibri" pitchFamily="34" charset="0"/>
              </a:rPr>
              <a:t>Ratio</a:t>
            </a:r>
            <a:r>
              <a:rPr lang="tr-TR" sz="2000" b="1" i="1" dirty="0">
                <a:solidFill>
                  <a:srgbClr val="000000"/>
                </a:solidFill>
                <a:latin typeface="Calibri" pitchFamily="34" charset="0"/>
                <a:cs typeface="Calibri" pitchFamily="34" charset="0"/>
              </a:rPr>
              <a:t>) </a:t>
            </a:r>
          </a:p>
          <a:p>
            <a:pPr marL="800100" lvl="1" indent="-3429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Orantı (</a:t>
            </a:r>
            <a:r>
              <a:rPr lang="tr-TR" sz="2000" b="1" i="1" dirty="0" err="1" smtClean="0">
                <a:solidFill>
                  <a:srgbClr val="000000"/>
                </a:solidFill>
                <a:latin typeface="Calibri" pitchFamily="34" charset="0"/>
                <a:cs typeface="Calibri" pitchFamily="34" charset="0"/>
              </a:rPr>
              <a:t>Proportion</a:t>
            </a:r>
            <a:r>
              <a:rPr lang="tr-TR" sz="2000" b="1" i="1" dirty="0">
                <a:solidFill>
                  <a:srgbClr val="000000"/>
                </a:solidFill>
                <a:latin typeface="Calibri" pitchFamily="34" charset="0"/>
                <a:cs typeface="Calibri" pitchFamily="34" charset="0"/>
              </a:rPr>
              <a:t>)</a:t>
            </a:r>
          </a:p>
          <a:p>
            <a:pPr marL="800100" lvl="1" indent="-342900">
              <a:spcAft>
                <a:spcPts val="0"/>
              </a:spcAft>
              <a:buClr>
                <a:srgbClr val="292929"/>
              </a:buClr>
              <a:buFont typeface="+mj-lt"/>
              <a:buAutoNum type="arabicPeriod"/>
              <a:defRPr/>
            </a:pPr>
            <a:r>
              <a:rPr lang="tr-TR" sz="2000" b="1" i="1" dirty="0" err="1" smtClean="0">
                <a:solidFill>
                  <a:srgbClr val="000000"/>
                </a:solidFill>
                <a:latin typeface="Calibri" pitchFamily="34" charset="0"/>
                <a:cs typeface="Calibri" pitchFamily="34" charset="0"/>
              </a:rPr>
              <a:t>Prevalans</a:t>
            </a:r>
            <a:endParaRPr lang="tr-TR" sz="2000" b="1" i="1" dirty="0" smtClean="0">
              <a:solidFill>
                <a:srgbClr val="000000"/>
              </a:solidFill>
              <a:latin typeface="Calibri" pitchFamily="34" charset="0"/>
              <a:cs typeface="Calibri" pitchFamily="34" charset="0"/>
            </a:endParaRPr>
          </a:p>
          <a:p>
            <a:pPr marL="800100" lvl="1" indent="-342900">
              <a:spcAft>
                <a:spcPts val="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insidans</a:t>
            </a: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62887798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HIZ (RATE)</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000" b="1" i="1" dirty="0" smtClean="0">
                <a:solidFill>
                  <a:srgbClr val="000000"/>
                </a:solidFill>
                <a:latin typeface="Calibri" pitchFamily="34" charset="0"/>
                <a:cs typeface="Calibri" pitchFamily="34" charset="0"/>
              </a:rPr>
              <a:t>Belirli </a:t>
            </a:r>
            <a:r>
              <a:rPr lang="tr-TR" sz="2000" b="1" i="1" dirty="0">
                <a:solidFill>
                  <a:srgbClr val="000000"/>
                </a:solidFill>
                <a:latin typeface="Calibri" pitchFamily="34" charset="0"/>
                <a:cs typeface="Calibri" pitchFamily="34" charset="0"/>
              </a:rPr>
              <a:t>bir zamanda meydana gelen </a:t>
            </a:r>
            <a:r>
              <a:rPr lang="tr-TR" sz="2000" b="1" i="1" dirty="0">
                <a:solidFill>
                  <a:srgbClr val="C00000"/>
                </a:solidFill>
                <a:latin typeface="Calibri" pitchFamily="34" charset="0"/>
                <a:cs typeface="Calibri" pitchFamily="34" charset="0"/>
              </a:rPr>
              <a:t>olay sayısının</a:t>
            </a:r>
            <a:r>
              <a:rPr lang="tr-TR" sz="2000" b="1" i="1" dirty="0">
                <a:solidFill>
                  <a:srgbClr val="000000"/>
                </a:solidFill>
                <a:latin typeface="Calibri" pitchFamily="34" charset="0"/>
                <a:cs typeface="Calibri" pitchFamily="34" charset="0"/>
              </a:rPr>
              <a:t>, olayın olduğu </a:t>
            </a:r>
            <a:r>
              <a:rPr lang="tr-TR" sz="2000" b="1" i="1" dirty="0" smtClean="0">
                <a:solidFill>
                  <a:srgbClr val="C00000"/>
                </a:solidFill>
                <a:latin typeface="Calibri" pitchFamily="34" charset="0"/>
                <a:cs typeface="Calibri" pitchFamily="34" charset="0"/>
              </a:rPr>
              <a:t>toplum </a:t>
            </a:r>
            <a:r>
              <a:rPr lang="tr-TR" sz="2000" b="1" i="1" dirty="0">
                <a:solidFill>
                  <a:srgbClr val="C00000"/>
                </a:solidFill>
                <a:latin typeface="Calibri" pitchFamily="34" charset="0"/>
                <a:cs typeface="Calibri" pitchFamily="34" charset="0"/>
              </a:rPr>
              <a:t>sayısına bölünmesi </a:t>
            </a:r>
            <a:r>
              <a:rPr lang="tr-TR" sz="2000" b="1" i="1" dirty="0">
                <a:solidFill>
                  <a:srgbClr val="000000"/>
                </a:solidFill>
                <a:latin typeface="Calibri" pitchFamily="34" charset="0"/>
                <a:cs typeface="Calibri" pitchFamily="34" charset="0"/>
              </a:rPr>
              <a:t>ile elde edilir. </a:t>
            </a:r>
            <a:r>
              <a:rPr lang="tr-TR" sz="2000" b="1" i="1" dirty="0" smtClean="0">
                <a:solidFill>
                  <a:srgbClr val="000000"/>
                </a:solidFill>
                <a:latin typeface="Calibri" pitchFamily="34" charset="0"/>
                <a:cs typeface="Calibri" pitchFamily="34" charset="0"/>
              </a:rPr>
              <a:t>«</a:t>
            </a:r>
            <a:r>
              <a:rPr lang="tr-TR" sz="2000" b="1" i="1" dirty="0">
                <a:solidFill>
                  <a:srgbClr val="000000"/>
                </a:solidFill>
                <a:latin typeface="Calibri" pitchFamily="34" charset="0"/>
                <a:cs typeface="Calibri" pitchFamily="34" charset="0"/>
              </a:rPr>
              <a:t>Belirli bir zaman süresince, belirli bir olayın görülme miktarını yansıtan </a:t>
            </a:r>
            <a:r>
              <a:rPr lang="tr-TR" sz="2000" b="1" i="1" dirty="0" smtClean="0">
                <a:solidFill>
                  <a:srgbClr val="000000"/>
                </a:solidFill>
                <a:latin typeface="Calibri" pitchFamily="34" charset="0"/>
                <a:cs typeface="Calibri" pitchFamily="34" charset="0"/>
              </a:rPr>
              <a:t>ölçüttür»</a:t>
            </a:r>
          </a:p>
          <a:p>
            <a:pPr algn="ctr">
              <a:spcAft>
                <a:spcPts val="1200"/>
              </a:spcAft>
              <a:buClr>
                <a:srgbClr val="292929"/>
              </a:buClr>
              <a:defRPr/>
            </a:pPr>
            <a:endParaRPr lang="tr-TR"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b="1" i="1" dirty="0">
              <a:solidFill>
                <a:srgbClr val="000000"/>
              </a:solidFill>
              <a:latin typeface="Calibri" pitchFamily="34" charset="0"/>
              <a:cs typeface="Calibri" pitchFamily="34" charset="0"/>
            </a:endParaRPr>
          </a:p>
          <a:p>
            <a:pPr algn="ctr">
              <a:spcAft>
                <a:spcPts val="1200"/>
              </a:spcAft>
              <a:buClr>
                <a:srgbClr val="292929"/>
              </a:buClr>
              <a:defRPr/>
            </a:pPr>
            <a:endParaRPr lang="tr-TR" sz="900" b="1" i="1" dirty="0" smtClean="0">
              <a:solidFill>
                <a:srgbClr val="000000"/>
              </a:solidFill>
              <a:latin typeface="Calibri" pitchFamily="34" charset="0"/>
              <a:cs typeface="Calibri" pitchFamily="34" charset="0"/>
            </a:endParaRPr>
          </a:p>
          <a:p>
            <a:pPr algn="ctr">
              <a:spcAft>
                <a:spcPts val="1200"/>
              </a:spcAft>
              <a:buClr>
                <a:srgbClr val="292929"/>
              </a:buClr>
              <a:defRPr/>
            </a:pPr>
            <a:endParaRPr lang="tr-TR" sz="1000" b="1" i="1" dirty="0">
              <a:solidFill>
                <a:srgbClr val="000000"/>
              </a:solidFill>
              <a:latin typeface="Calibri" pitchFamily="34" charset="0"/>
              <a:cs typeface="Calibri" pitchFamily="34" charset="0"/>
            </a:endParaRPr>
          </a:p>
          <a:p>
            <a:pPr>
              <a:spcAft>
                <a:spcPts val="1200"/>
              </a:spcAft>
              <a:buClr>
                <a:srgbClr val="292929"/>
              </a:buClr>
              <a:defRPr/>
            </a:pPr>
            <a:endParaRPr lang="tr-TR"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17" name="Grup 16"/>
          <p:cNvGrpSpPr/>
          <p:nvPr/>
        </p:nvGrpSpPr>
        <p:grpSpPr>
          <a:xfrm>
            <a:off x="3043236" y="3436938"/>
            <a:ext cx="4214814" cy="1878013"/>
            <a:chOff x="3538536" y="3160713"/>
            <a:chExt cx="4214814" cy="1878013"/>
          </a:xfrm>
        </p:grpSpPr>
        <p:grpSp>
          <p:nvGrpSpPr>
            <p:cNvPr id="18" name="Grup 17"/>
            <p:cNvGrpSpPr/>
            <p:nvPr/>
          </p:nvGrpSpPr>
          <p:grpSpPr>
            <a:xfrm>
              <a:off x="3538536" y="3160713"/>
              <a:ext cx="1881187" cy="1878013"/>
              <a:chOff x="3538542" y="2627313"/>
              <a:chExt cx="1447802" cy="1447801"/>
            </a:xfrm>
          </p:grpSpPr>
          <p:sp>
            <p:nvSpPr>
              <p:cNvPr id="21" name="AutoShape 4"/>
              <p:cNvSpPr>
                <a:spLocks noChangeArrowheads="1"/>
              </p:cNvSpPr>
              <p:nvPr/>
            </p:nvSpPr>
            <p:spPr bwMode="auto">
              <a:xfrm>
                <a:off x="3538542" y="2627313"/>
                <a:ext cx="1447802" cy="1447801"/>
              </a:xfrm>
              <a:prstGeom prst="octagon">
                <a:avLst>
                  <a:gd name="adj" fmla="val 2928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endParaRPr lang="tr-TR">
                  <a:solidFill>
                    <a:srgbClr val="FFFFFF"/>
                  </a:solidFill>
                </a:endParaRPr>
              </a:p>
            </p:txBody>
          </p:sp>
          <p:sp>
            <p:nvSpPr>
              <p:cNvPr id="22" name="Line 5"/>
              <p:cNvSpPr>
                <a:spLocks noChangeShapeType="1"/>
              </p:cNvSpPr>
              <p:nvPr/>
            </p:nvSpPr>
            <p:spPr bwMode="auto">
              <a:xfrm>
                <a:off x="3962404" y="2647951"/>
                <a:ext cx="0" cy="685801"/>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solidFill>
                    <a:srgbClr val="000000"/>
                  </a:solidFill>
                </a:endParaRPr>
              </a:p>
            </p:txBody>
          </p:sp>
          <p:sp>
            <p:nvSpPr>
              <p:cNvPr id="23" name="Line 6"/>
              <p:cNvSpPr>
                <a:spLocks noChangeShapeType="1"/>
              </p:cNvSpPr>
              <p:nvPr/>
            </p:nvSpPr>
            <p:spPr bwMode="auto">
              <a:xfrm>
                <a:off x="3961571" y="3323629"/>
                <a:ext cx="1008000" cy="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solidFill>
                    <a:srgbClr val="000000"/>
                  </a:solidFill>
                </a:endParaRPr>
              </a:p>
            </p:txBody>
          </p:sp>
          <p:sp>
            <p:nvSpPr>
              <p:cNvPr id="26" name="Text Box 7"/>
              <p:cNvSpPr txBox="1">
                <a:spLocks noChangeArrowheads="1"/>
              </p:cNvSpPr>
              <p:nvPr/>
            </p:nvSpPr>
            <p:spPr bwMode="auto">
              <a:xfrm>
                <a:off x="4186238" y="3267076"/>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tr-TR" sz="4000" b="1" dirty="0">
                    <a:solidFill>
                      <a:srgbClr val="000000"/>
                    </a:solidFill>
                    <a:latin typeface="Calibri" pitchFamily="34" charset="0"/>
                    <a:cs typeface="Calibri" pitchFamily="34" charset="0"/>
                  </a:rPr>
                  <a:t>a</a:t>
                </a:r>
              </a:p>
            </p:txBody>
          </p:sp>
          <p:sp>
            <p:nvSpPr>
              <p:cNvPr id="27" name="Text Box 8"/>
              <p:cNvSpPr txBox="1">
                <a:spLocks noChangeArrowheads="1"/>
              </p:cNvSpPr>
              <p:nvPr/>
            </p:nvSpPr>
            <p:spPr bwMode="auto">
              <a:xfrm>
                <a:off x="4152900" y="2705100"/>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tr-TR" sz="4000" b="1" dirty="0">
                    <a:solidFill>
                      <a:srgbClr val="000000"/>
                    </a:solidFill>
                    <a:latin typeface="Calibri" pitchFamily="34" charset="0"/>
                    <a:cs typeface="Calibri" pitchFamily="34" charset="0"/>
                  </a:rPr>
                  <a:t>b</a:t>
                </a:r>
              </a:p>
            </p:txBody>
          </p:sp>
        </p:grpSp>
        <p:sp>
          <p:nvSpPr>
            <p:cNvPr id="19" name="Text Box 9"/>
            <p:cNvSpPr txBox="1">
              <a:spLocks noChangeArrowheads="1"/>
            </p:cNvSpPr>
            <p:nvPr/>
          </p:nvSpPr>
          <p:spPr bwMode="auto">
            <a:xfrm>
              <a:off x="5543550" y="3324225"/>
              <a:ext cx="22098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dirty="0">
                  <a:solidFill>
                    <a:srgbClr val="000000"/>
                  </a:solidFill>
                  <a:latin typeface="Calibri" pitchFamily="34" charset="0"/>
                  <a:cs typeface="Calibri" pitchFamily="34" charset="0"/>
                </a:rPr>
                <a:t>a / </a:t>
              </a:r>
              <a:r>
                <a:rPr lang="tr-TR" sz="4000" b="1" dirty="0" smtClean="0">
                  <a:solidFill>
                    <a:srgbClr val="000000"/>
                  </a:solidFill>
                  <a:latin typeface="Calibri" pitchFamily="34" charset="0"/>
                  <a:cs typeface="Calibri" pitchFamily="34" charset="0"/>
                </a:rPr>
                <a:t>a + b</a:t>
              </a:r>
              <a:endParaRPr lang="tr-TR" sz="4000" b="1" dirty="0">
                <a:solidFill>
                  <a:srgbClr val="000000"/>
                </a:solidFill>
                <a:latin typeface="Calibri" pitchFamily="34" charset="0"/>
                <a:cs typeface="Calibri" pitchFamily="34" charset="0"/>
              </a:endParaRPr>
            </a:p>
          </p:txBody>
        </p:sp>
        <p:sp>
          <p:nvSpPr>
            <p:cNvPr id="20" name="Text Box 9"/>
            <p:cNvSpPr txBox="1">
              <a:spLocks noChangeArrowheads="1"/>
            </p:cNvSpPr>
            <p:nvPr/>
          </p:nvSpPr>
          <p:spPr bwMode="auto">
            <a:xfrm>
              <a:off x="5543550" y="4079751"/>
              <a:ext cx="22098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dirty="0" smtClean="0">
                  <a:solidFill>
                    <a:srgbClr val="000000"/>
                  </a:solidFill>
                  <a:latin typeface="Calibri" pitchFamily="34" charset="0"/>
                  <a:cs typeface="Calibri" pitchFamily="34" charset="0"/>
                </a:rPr>
                <a:t>b </a:t>
              </a:r>
              <a:r>
                <a:rPr lang="tr-TR" sz="4000" b="1" dirty="0">
                  <a:solidFill>
                    <a:srgbClr val="000000"/>
                  </a:solidFill>
                  <a:latin typeface="Calibri" pitchFamily="34" charset="0"/>
                  <a:cs typeface="Calibri" pitchFamily="34" charset="0"/>
                </a:rPr>
                <a:t>/ </a:t>
              </a:r>
              <a:r>
                <a:rPr lang="tr-TR" sz="4000" b="1" dirty="0" smtClean="0">
                  <a:solidFill>
                    <a:srgbClr val="000000"/>
                  </a:solidFill>
                  <a:latin typeface="Calibri" pitchFamily="34" charset="0"/>
                  <a:cs typeface="Calibri" pitchFamily="34" charset="0"/>
                </a:rPr>
                <a:t>a + b</a:t>
              </a:r>
              <a:endParaRPr lang="tr-TR" sz="4000" b="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138718931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randombar(horizontal)">
                                      <p:cBhvr>
                                        <p:cTn id="17"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ORAN (RATIO)</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10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Bir </a:t>
            </a:r>
            <a:r>
              <a:rPr lang="tr-TR" sz="2000" b="1" i="1" dirty="0">
                <a:solidFill>
                  <a:srgbClr val="000000"/>
                </a:solidFill>
                <a:latin typeface="Calibri" pitchFamily="34" charset="0"/>
                <a:cs typeface="Calibri" pitchFamily="34" charset="0"/>
              </a:rPr>
              <a:t>bütünün iki parçasının </a:t>
            </a:r>
            <a:r>
              <a:rPr lang="tr-TR" sz="2000" b="1" i="1" dirty="0" smtClean="0">
                <a:solidFill>
                  <a:srgbClr val="6B9B1A"/>
                </a:solidFill>
                <a:latin typeface="Calibri" pitchFamily="34" charset="0"/>
                <a:cs typeface="Calibri" pitchFamily="34" charset="0"/>
              </a:rPr>
              <a:t>birbirine</a:t>
            </a:r>
            <a:r>
              <a:rPr lang="tr-TR" sz="2000" b="1" i="1" dirty="0" smtClean="0">
                <a:solidFill>
                  <a:srgbClr val="000000"/>
                </a:solidFill>
                <a:latin typeface="Calibri" pitchFamily="34" charset="0"/>
                <a:cs typeface="Calibri" pitchFamily="34" charset="0"/>
              </a:rPr>
              <a:t> oranıdır.</a:t>
            </a:r>
          </a:p>
          <a:p>
            <a:pPr algn="ctr">
              <a:spcAft>
                <a:spcPts val="1200"/>
              </a:spcAft>
              <a:buClr>
                <a:srgbClr val="292929"/>
              </a:buClr>
              <a:defRPr/>
            </a:pPr>
            <a:r>
              <a:rPr lang="tr-TR" sz="2000" i="1" dirty="0">
                <a:solidFill>
                  <a:srgbClr val="000000"/>
                </a:solidFill>
                <a:latin typeface="Calibri" pitchFamily="34" charset="0"/>
                <a:cs typeface="Calibri" pitchFamily="34" charset="0"/>
              </a:rPr>
              <a:t>«İki farklı olayın birbirine bölünmesiyle elde edilen </a:t>
            </a:r>
            <a:r>
              <a:rPr lang="tr-TR" sz="2000" i="1" dirty="0" smtClean="0">
                <a:solidFill>
                  <a:srgbClr val="000000"/>
                </a:solidFill>
                <a:latin typeface="Calibri" pitchFamily="34" charset="0"/>
                <a:cs typeface="Calibri" pitchFamily="34" charset="0"/>
              </a:rPr>
              <a:t>ölçüt» </a:t>
            </a:r>
            <a:endParaRPr lang="tr-TR" sz="2000"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7" name="Grup 6"/>
          <p:cNvGrpSpPr/>
          <p:nvPr/>
        </p:nvGrpSpPr>
        <p:grpSpPr>
          <a:xfrm>
            <a:off x="3824286" y="3341688"/>
            <a:ext cx="3795714" cy="1878013"/>
            <a:chOff x="3538536" y="3160713"/>
            <a:chExt cx="3795714" cy="1878013"/>
          </a:xfrm>
        </p:grpSpPr>
        <p:grpSp>
          <p:nvGrpSpPr>
            <p:cNvPr id="6" name="Grup 5"/>
            <p:cNvGrpSpPr/>
            <p:nvPr/>
          </p:nvGrpSpPr>
          <p:grpSpPr>
            <a:xfrm>
              <a:off x="3538536" y="3160713"/>
              <a:ext cx="1881187" cy="1878013"/>
              <a:chOff x="3538542" y="2627313"/>
              <a:chExt cx="1447802" cy="1447801"/>
            </a:xfrm>
          </p:grpSpPr>
          <p:sp>
            <p:nvSpPr>
              <p:cNvPr id="19" name="AutoShape 4"/>
              <p:cNvSpPr>
                <a:spLocks noChangeArrowheads="1"/>
              </p:cNvSpPr>
              <p:nvPr/>
            </p:nvSpPr>
            <p:spPr bwMode="auto">
              <a:xfrm>
                <a:off x="3538542" y="2627313"/>
                <a:ext cx="1447802" cy="1447801"/>
              </a:xfrm>
              <a:prstGeom prst="octagon">
                <a:avLst>
                  <a:gd name="adj" fmla="val 2928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endParaRPr lang="tr-TR"/>
              </a:p>
            </p:txBody>
          </p:sp>
          <p:sp>
            <p:nvSpPr>
              <p:cNvPr id="20" name="Line 5"/>
              <p:cNvSpPr>
                <a:spLocks noChangeShapeType="1"/>
              </p:cNvSpPr>
              <p:nvPr/>
            </p:nvSpPr>
            <p:spPr bwMode="auto">
              <a:xfrm>
                <a:off x="3962404" y="2647951"/>
                <a:ext cx="0" cy="685801"/>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1" name="Line 6"/>
              <p:cNvSpPr>
                <a:spLocks noChangeShapeType="1"/>
              </p:cNvSpPr>
              <p:nvPr/>
            </p:nvSpPr>
            <p:spPr bwMode="auto">
              <a:xfrm>
                <a:off x="3961571" y="3323629"/>
                <a:ext cx="1008000" cy="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2" name="Text Box 7"/>
              <p:cNvSpPr txBox="1">
                <a:spLocks noChangeArrowheads="1"/>
              </p:cNvSpPr>
              <p:nvPr/>
            </p:nvSpPr>
            <p:spPr bwMode="auto">
              <a:xfrm>
                <a:off x="4186238" y="3267076"/>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tr-TR" sz="4000" b="1" dirty="0">
                    <a:latin typeface="Calibri" pitchFamily="34" charset="0"/>
                    <a:cs typeface="Calibri" pitchFamily="34" charset="0"/>
                  </a:rPr>
                  <a:t>a</a:t>
                </a:r>
              </a:p>
            </p:txBody>
          </p:sp>
          <p:sp>
            <p:nvSpPr>
              <p:cNvPr id="23" name="Text Box 8"/>
              <p:cNvSpPr txBox="1">
                <a:spLocks noChangeArrowheads="1"/>
              </p:cNvSpPr>
              <p:nvPr/>
            </p:nvSpPr>
            <p:spPr bwMode="auto">
              <a:xfrm>
                <a:off x="4152900" y="2705100"/>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tr-TR" sz="4000" b="1" dirty="0">
                    <a:latin typeface="Calibri" pitchFamily="34" charset="0"/>
                    <a:cs typeface="Calibri" pitchFamily="34" charset="0"/>
                  </a:rPr>
                  <a:t>b</a:t>
                </a:r>
              </a:p>
            </p:txBody>
          </p:sp>
        </p:grpSp>
        <p:sp>
          <p:nvSpPr>
            <p:cNvPr id="26" name="Text Box 9"/>
            <p:cNvSpPr txBox="1">
              <a:spLocks noChangeArrowheads="1"/>
            </p:cNvSpPr>
            <p:nvPr/>
          </p:nvSpPr>
          <p:spPr bwMode="auto">
            <a:xfrm>
              <a:off x="5543550" y="3333750"/>
              <a:ext cx="17907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a:latin typeface="Calibri" pitchFamily="34" charset="0"/>
                  <a:cs typeface="Calibri" pitchFamily="34" charset="0"/>
                </a:rPr>
                <a:t>a / b</a:t>
              </a:r>
            </a:p>
          </p:txBody>
        </p:sp>
        <p:sp>
          <p:nvSpPr>
            <p:cNvPr id="27" name="Text Box 9"/>
            <p:cNvSpPr txBox="1">
              <a:spLocks noChangeArrowheads="1"/>
            </p:cNvSpPr>
            <p:nvPr/>
          </p:nvSpPr>
          <p:spPr bwMode="auto">
            <a:xfrm>
              <a:off x="5543550" y="4095754"/>
              <a:ext cx="17907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dirty="0" smtClean="0">
                  <a:latin typeface="Calibri" pitchFamily="34" charset="0"/>
                  <a:cs typeface="Calibri" pitchFamily="34" charset="0"/>
                </a:rPr>
                <a:t>b </a:t>
              </a:r>
              <a:r>
                <a:rPr lang="tr-TR" sz="4000" b="1" dirty="0">
                  <a:latin typeface="Calibri" pitchFamily="34" charset="0"/>
                  <a:cs typeface="Calibri" pitchFamily="34" charset="0"/>
                </a:rPr>
                <a:t>/ </a:t>
              </a:r>
              <a:r>
                <a:rPr lang="tr-TR" sz="4000" b="1" dirty="0" smtClean="0">
                  <a:latin typeface="Calibri" pitchFamily="34" charset="0"/>
                  <a:cs typeface="Calibri" pitchFamily="34" charset="0"/>
                </a:rPr>
                <a:t>a</a:t>
              </a:r>
              <a:endParaRPr lang="tr-TR" sz="4000" b="1" dirty="0">
                <a:latin typeface="Calibri" pitchFamily="34" charset="0"/>
                <a:cs typeface="Calibri" pitchFamily="34" charset="0"/>
              </a:endParaRPr>
            </a:p>
          </p:txBody>
        </p:sp>
      </p:grpSp>
    </p:spTree>
    <p:extLst>
      <p:ext uri="{BB962C8B-B14F-4D97-AF65-F5344CB8AC3E}">
        <p14:creationId xmlns:p14="http://schemas.microsoft.com/office/powerpoint/2010/main" val="23479678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ORANTI </a:t>
            </a: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(PROPORTION)</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endParaRPr lang="tr-TR" sz="8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Bir </a:t>
            </a:r>
            <a:r>
              <a:rPr lang="tr-TR" sz="2000" b="1" i="1" dirty="0">
                <a:solidFill>
                  <a:srgbClr val="000000"/>
                </a:solidFill>
                <a:latin typeface="Calibri" pitchFamily="34" charset="0"/>
                <a:cs typeface="Calibri" pitchFamily="34" charset="0"/>
              </a:rPr>
              <a:t>bütünün </a:t>
            </a:r>
            <a:r>
              <a:rPr lang="tr-TR" sz="2000" b="1" i="1" dirty="0" smtClean="0">
                <a:solidFill>
                  <a:srgbClr val="000000"/>
                </a:solidFill>
                <a:latin typeface="Calibri" pitchFamily="34" charset="0"/>
                <a:cs typeface="Calibri" pitchFamily="34" charset="0"/>
              </a:rPr>
              <a:t>parçalarından </a:t>
            </a:r>
            <a:r>
              <a:rPr lang="tr-TR" sz="2000" b="1" i="1" dirty="0" smtClean="0">
                <a:solidFill>
                  <a:srgbClr val="6B9B1A"/>
                </a:solidFill>
                <a:latin typeface="Calibri" pitchFamily="34" charset="0"/>
                <a:cs typeface="Calibri" pitchFamily="34" charset="0"/>
              </a:rPr>
              <a:t>birinin bütüne </a:t>
            </a:r>
            <a:r>
              <a:rPr lang="tr-TR" sz="2000" b="1" i="1" dirty="0" smtClean="0">
                <a:solidFill>
                  <a:srgbClr val="000000"/>
                </a:solidFill>
                <a:latin typeface="Calibri" pitchFamily="34" charset="0"/>
                <a:cs typeface="Calibri" pitchFamily="34" charset="0"/>
              </a:rPr>
              <a:t>oranıdır.</a:t>
            </a:r>
            <a:endParaRPr lang="tr-TR" sz="2000" b="1" i="1" dirty="0">
              <a:solidFill>
                <a:srgbClr val="000000"/>
              </a:solidFill>
              <a:latin typeface="Calibri" pitchFamily="34" charset="0"/>
              <a:cs typeface="Calibri" pitchFamily="34" charset="0"/>
            </a:endParaRPr>
          </a:p>
          <a:p>
            <a:pPr algn="ctr">
              <a:spcAft>
                <a:spcPts val="1200"/>
              </a:spcAft>
              <a:buClr>
                <a:srgbClr val="292929"/>
              </a:buClr>
              <a:defRPr/>
            </a:pPr>
            <a:endParaRPr lang="tr-TR"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7" name="Grup 6"/>
          <p:cNvGrpSpPr/>
          <p:nvPr/>
        </p:nvGrpSpPr>
        <p:grpSpPr>
          <a:xfrm>
            <a:off x="3538536" y="3132138"/>
            <a:ext cx="4214814" cy="1878013"/>
            <a:chOff x="3538536" y="3160713"/>
            <a:chExt cx="4214814" cy="1878013"/>
          </a:xfrm>
        </p:grpSpPr>
        <p:grpSp>
          <p:nvGrpSpPr>
            <p:cNvPr id="6" name="Grup 5"/>
            <p:cNvGrpSpPr/>
            <p:nvPr/>
          </p:nvGrpSpPr>
          <p:grpSpPr>
            <a:xfrm>
              <a:off x="3538536" y="3160713"/>
              <a:ext cx="1881187" cy="1878013"/>
              <a:chOff x="3538542" y="2627313"/>
              <a:chExt cx="1447802" cy="1447801"/>
            </a:xfrm>
          </p:grpSpPr>
          <p:sp>
            <p:nvSpPr>
              <p:cNvPr id="19" name="AutoShape 4"/>
              <p:cNvSpPr>
                <a:spLocks noChangeArrowheads="1"/>
              </p:cNvSpPr>
              <p:nvPr/>
            </p:nvSpPr>
            <p:spPr bwMode="auto">
              <a:xfrm>
                <a:off x="3538542" y="2627313"/>
                <a:ext cx="1447802" cy="1447801"/>
              </a:xfrm>
              <a:prstGeom prst="octagon">
                <a:avLst>
                  <a:gd name="adj" fmla="val 2928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endParaRPr lang="tr-TR"/>
              </a:p>
            </p:txBody>
          </p:sp>
          <p:sp>
            <p:nvSpPr>
              <p:cNvPr id="20" name="Line 5"/>
              <p:cNvSpPr>
                <a:spLocks noChangeShapeType="1"/>
              </p:cNvSpPr>
              <p:nvPr/>
            </p:nvSpPr>
            <p:spPr bwMode="auto">
              <a:xfrm>
                <a:off x="3962404" y="2647951"/>
                <a:ext cx="0" cy="685801"/>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1" name="Line 6"/>
              <p:cNvSpPr>
                <a:spLocks noChangeShapeType="1"/>
              </p:cNvSpPr>
              <p:nvPr/>
            </p:nvSpPr>
            <p:spPr bwMode="auto">
              <a:xfrm>
                <a:off x="3961571" y="3323629"/>
                <a:ext cx="1008000" cy="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2" name="Text Box 7"/>
              <p:cNvSpPr txBox="1">
                <a:spLocks noChangeArrowheads="1"/>
              </p:cNvSpPr>
              <p:nvPr/>
            </p:nvSpPr>
            <p:spPr bwMode="auto">
              <a:xfrm>
                <a:off x="4186238" y="3267076"/>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tr-TR" sz="4000" b="1" dirty="0">
                    <a:latin typeface="Calibri" pitchFamily="34" charset="0"/>
                    <a:cs typeface="Calibri" pitchFamily="34" charset="0"/>
                  </a:rPr>
                  <a:t>a</a:t>
                </a:r>
              </a:p>
            </p:txBody>
          </p:sp>
          <p:sp>
            <p:nvSpPr>
              <p:cNvPr id="23" name="Text Box 8"/>
              <p:cNvSpPr txBox="1">
                <a:spLocks noChangeArrowheads="1"/>
              </p:cNvSpPr>
              <p:nvPr/>
            </p:nvSpPr>
            <p:spPr bwMode="auto">
              <a:xfrm>
                <a:off x="4152900" y="2705100"/>
                <a:ext cx="457200"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tr-TR" sz="4000" b="1" dirty="0">
                    <a:latin typeface="Calibri" pitchFamily="34" charset="0"/>
                    <a:cs typeface="Calibri" pitchFamily="34" charset="0"/>
                  </a:rPr>
                  <a:t>b</a:t>
                </a:r>
              </a:p>
            </p:txBody>
          </p:sp>
        </p:grpSp>
        <p:sp>
          <p:nvSpPr>
            <p:cNvPr id="26" name="Text Box 9"/>
            <p:cNvSpPr txBox="1">
              <a:spLocks noChangeArrowheads="1"/>
            </p:cNvSpPr>
            <p:nvPr/>
          </p:nvSpPr>
          <p:spPr bwMode="auto">
            <a:xfrm>
              <a:off x="5543550" y="3324225"/>
              <a:ext cx="22098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dirty="0">
                  <a:latin typeface="Calibri" pitchFamily="34" charset="0"/>
                  <a:cs typeface="Calibri" pitchFamily="34" charset="0"/>
                </a:rPr>
                <a:t>a / </a:t>
              </a:r>
              <a:r>
                <a:rPr lang="tr-TR" sz="4000" b="1" dirty="0" smtClean="0">
                  <a:latin typeface="Calibri" pitchFamily="34" charset="0"/>
                  <a:cs typeface="Calibri" pitchFamily="34" charset="0"/>
                </a:rPr>
                <a:t>a + b</a:t>
              </a:r>
              <a:endParaRPr lang="tr-TR" sz="4000" b="1" dirty="0">
                <a:latin typeface="Calibri" pitchFamily="34" charset="0"/>
                <a:cs typeface="Calibri" pitchFamily="34" charset="0"/>
              </a:endParaRPr>
            </a:p>
          </p:txBody>
        </p:sp>
        <p:sp>
          <p:nvSpPr>
            <p:cNvPr id="27" name="Text Box 9"/>
            <p:cNvSpPr txBox="1">
              <a:spLocks noChangeArrowheads="1"/>
            </p:cNvSpPr>
            <p:nvPr/>
          </p:nvSpPr>
          <p:spPr bwMode="auto">
            <a:xfrm>
              <a:off x="5543550" y="4079751"/>
              <a:ext cx="2209800" cy="70788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sz="4000" b="1" dirty="0" smtClean="0">
                  <a:latin typeface="Calibri" pitchFamily="34" charset="0"/>
                  <a:cs typeface="Calibri" pitchFamily="34" charset="0"/>
                </a:rPr>
                <a:t>b </a:t>
              </a:r>
              <a:r>
                <a:rPr lang="tr-TR" sz="4000" b="1" dirty="0">
                  <a:latin typeface="Calibri" pitchFamily="34" charset="0"/>
                  <a:cs typeface="Calibri" pitchFamily="34" charset="0"/>
                </a:rPr>
                <a:t>/ </a:t>
              </a:r>
              <a:r>
                <a:rPr lang="tr-TR" sz="4000" b="1" dirty="0" smtClean="0">
                  <a:latin typeface="Calibri" pitchFamily="34" charset="0"/>
                  <a:cs typeface="Calibri" pitchFamily="34" charset="0"/>
                </a:rPr>
                <a:t>a + b</a:t>
              </a:r>
              <a:endParaRPr lang="tr-TR" sz="4000" b="1" dirty="0">
                <a:latin typeface="Calibri" pitchFamily="34" charset="0"/>
                <a:cs typeface="Calibri" pitchFamily="34" charset="0"/>
              </a:endParaRPr>
            </a:p>
          </p:txBody>
        </p:sp>
      </p:grpSp>
    </p:spTree>
    <p:extLst>
      <p:ext uri="{BB962C8B-B14F-4D97-AF65-F5344CB8AC3E}">
        <p14:creationId xmlns:p14="http://schemas.microsoft.com/office/powerpoint/2010/main" val="351481765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14" presetClass="entr" presetSubtype="1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5" name="AutoShape 5"/>
          <p:cNvSpPr>
            <a:spLocks noChangeArrowheads="1"/>
          </p:cNvSpPr>
          <p:nvPr/>
        </p:nvSpPr>
        <p:spPr bwMode="auto">
          <a:xfrm>
            <a:off x="4149271" y="2298752"/>
            <a:ext cx="2750271" cy="47631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mbria" pitchFamily="18" charset="0"/>
                <a:cs typeface="Calibri" pitchFamily="34" charset="0"/>
              </a:rPr>
              <a:t>Pay, Paydaya Dahil mi?</a:t>
            </a:r>
            <a:endParaRPr lang="zh-CN" altLang="zh-CN" sz="2000" dirty="0">
              <a:solidFill>
                <a:srgbClr val="000000"/>
              </a:solidFill>
              <a:latin typeface="Cambria" pitchFamily="18"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HIZ–ORAN–ORANTI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9" name="AutoShape 5"/>
          <p:cNvSpPr>
            <a:spLocks noChangeArrowheads="1"/>
          </p:cNvSpPr>
          <p:nvPr/>
        </p:nvSpPr>
        <p:spPr bwMode="auto">
          <a:xfrm>
            <a:off x="2456946" y="3003860"/>
            <a:ext cx="1414422" cy="47631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mbria" pitchFamily="18" charset="0"/>
              <a:cs typeface="Calibri" pitchFamily="34" charset="0"/>
            </a:endParaRPr>
          </a:p>
          <a:p>
            <a:pPr algn="ctr"/>
            <a:r>
              <a:rPr lang="tr-TR" altLang="zh-CN" sz="2000" b="1" dirty="0" smtClean="0">
                <a:solidFill>
                  <a:srgbClr val="000000"/>
                </a:solidFill>
                <a:latin typeface="Cambria" pitchFamily="18" charset="0"/>
                <a:cs typeface="Calibri" pitchFamily="34" charset="0"/>
              </a:rPr>
              <a:t>Evet</a:t>
            </a:r>
            <a:endParaRPr lang="zh-CN" altLang="zh-CN" sz="2000" b="1" dirty="0">
              <a:solidFill>
                <a:srgbClr val="000000"/>
              </a:solidFill>
              <a:latin typeface="Cambria" pitchFamily="18" charset="0"/>
              <a:cs typeface="Calibri" pitchFamily="34" charset="0"/>
            </a:endParaRPr>
          </a:p>
          <a:p>
            <a:pPr algn="ctr" eaLnBrk="0" hangingPunct="0"/>
            <a:endParaRPr lang="zh-CN" altLang="zh-CN" sz="2000" b="1" dirty="0">
              <a:solidFill>
                <a:srgbClr val="000000"/>
              </a:solidFill>
              <a:latin typeface="Cambria" pitchFamily="18" charset="0"/>
              <a:cs typeface="Calibri" pitchFamily="34" charset="0"/>
            </a:endParaRPr>
          </a:p>
        </p:txBody>
      </p:sp>
      <p:sp>
        <p:nvSpPr>
          <p:cNvPr id="11" name="AutoShape 5"/>
          <p:cNvSpPr>
            <a:spLocks noChangeArrowheads="1"/>
          </p:cNvSpPr>
          <p:nvPr/>
        </p:nvSpPr>
        <p:spPr bwMode="auto">
          <a:xfrm>
            <a:off x="4212749" y="1125840"/>
            <a:ext cx="2750271" cy="662639"/>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400" b="1" dirty="0" smtClean="0">
                <a:solidFill>
                  <a:srgbClr val="000000"/>
                </a:solidFill>
                <a:latin typeface="Cambria" pitchFamily="18" charset="0"/>
                <a:cs typeface="Calibri" pitchFamily="34" charset="0"/>
              </a:rPr>
              <a:t>KESİR</a:t>
            </a:r>
            <a:endParaRPr lang="zh-CN" altLang="zh-CN" sz="2400" b="1" dirty="0">
              <a:solidFill>
                <a:srgbClr val="000000"/>
              </a:solidFill>
              <a:latin typeface="Cambria" pitchFamily="18" charset="0"/>
              <a:cs typeface="Calibri" pitchFamily="34" charset="0"/>
            </a:endParaRPr>
          </a:p>
        </p:txBody>
      </p:sp>
      <p:sp>
        <p:nvSpPr>
          <p:cNvPr id="12" name="Aşağı Ok 11"/>
          <p:cNvSpPr/>
          <p:nvPr/>
        </p:nvSpPr>
        <p:spPr>
          <a:xfrm>
            <a:off x="5067872" y="1869475"/>
            <a:ext cx="876300" cy="40540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3" name="Freeform 7"/>
          <p:cNvSpPr>
            <a:spLocks/>
          </p:cNvSpPr>
          <p:nvPr/>
        </p:nvSpPr>
        <p:spPr bwMode="gray">
          <a:xfrm rot="17444198" flipV="1">
            <a:off x="3366481" y="2289700"/>
            <a:ext cx="593945"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4" name="Freeform 7"/>
          <p:cNvSpPr>
            <a:spLocks/>
          </p:cNvSpPr>
          <p:nvPr/>
        </p:nvSpPr>
        <p:spPr bwMode="gray">
          <a:xfrm rot="15266531">
            <a:off x="7098374" y="2287726"/>
            <a:ext cx="593945"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7" name="AutoShape 5"/>
          <p:cNvSpPr>
            <a:spLocks noChangeArrowheads="1"/>
          </p:cNvSpPr>
          <p:nvPr/>
        </p:nvSpPr>
        <p:spPr bwMode="auto">
          <a:xfrm>
            <a:off x="6981434" y="3003860"/>
            <a:ext cx="1414422" cy="47631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mbria" pitchFamily="18" charset="0"/>
              <a:cs typeface="Calibri" pitchFamily="34" charset="0"/>
            </a:endParaRPr>
          </a:p>
          <a:p>
            <a:pPr algn="ctr"/>
            <a:r>
              <a:rPr lang="tr-TR" altLang="zh-CN" sz="2000" b="1" dirty="0" smtClean="0">
                <a:solidFill>
                  <a:srgbClr val="000000"/>
                </a:solidFill>
                <a:latin typeface="Cambria" pitchFamily="18" charset="0"/>
                <a:cs typeface="Calibri" pitchFamily="34" charset="0"/>
              </a:rPr>
              <a:t>Hayır</a:t>
            </a:r>
            <a:endParaRPr lang="zh-CN" altLang="zh-CN" sz="2000" b="1" dirty="0">
              <a:solidFill>
                <a:srgbClr val="000000"/>
              </a:solidFill>
              <a:latin typeface="Cambria" pitchFamily="18" charset="0"/>
              <a:cs typeface="Calibri" pitchFamily="34" charset="0"/>
            </a:endParaRPr>
          </a:p>
          <a:p>
            <a:pPr algn="ctr" eaLnBrk="0" hangingPunct="0"/>
            <a:endParaRPr lang="zh-CN" altLang="zh-CN" sz="2000" b="1" dirty="0">
              <a:solidFill>
                <a:srgbClr val="000000"/>
              </a:solidFill>
              <a:latin typeface="Cambria" pitchFamily="18" charset="0"/>
              <a:cs typeface="Calibri" pitchFamily="34" charset="0"/>
            </a:endParaRPr>
          </a:p>
        </p:txBody>
      </p:sp>
      <p:sp>
        <p:nvSpPr>
          <p:cNvPr id="28" name="AutoShape 5"/>
          <p:cNvSpPr>
            <a:spLocks noChangeArrowheads="1"/>
          </p:cNvSpPr>
          <p:nvPr/>
        </p:nvSpPr>
        <p:spPr bwMode="auto">
          <a:xfrm>
            <a:off x="1774210" y="3936873"/>
            <a:ext cx="2750271" cy="47631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mbria" pitchFamily="18" charset="0"/>
                <a:cs typeface="Calibri" pitchFamily="34" charset="0"/>
              </a:rPr>
              <a:t>Paydada Zaman Var mı?</a:t>
            </a:r>
            <a:endParaRPr lang="zh-CN" altLang="zh-CN" sz="2000" dirty="0">
              <a:solidFill>
                <a:srgbClr val="000000"/>
              </a:solidFill>
              <a:latin typeface="Cambria" pitchFamily="18" charset="0"/>
              <a:cs typeface="Calibri" pitchFamily="34" charset="0"/>
            </a:endParaRPr>
          </a:p>
        </p:txBody>
      </p:sp>
      <p:sp>
        <p:nvSpPr>
          <p:cNvPr id="30" name="Aşağı Ok 29"/>
          <p:cNvSpPr/>
          <p:nvPr/>
        </p:nvSpPr>
        <p:spPr>
          <a:xfrm>
            <a:off x="2728436" y="3552818"/>
            <a:ext cx="876300" cy="330430"/>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31" name="AutoShape 5"/>
          <p:cNvSpPr>
            <a:spLocks noChangeArrowheads="1"/>
          </p:cNvSpPr>
          <p:nvPr/>
        </p:nvSpPr>
        <p:spPr bwMode="auto">
          <a:xfrm>
            <a:off x="528334" y="4678961"/>
            <a:ext cx="1079626" cy="47631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mbria" pitchFamily="18" charset="0"/>
              <a:cs typeface="Calibri" pitchFamily="34" charset="0"/>
            </a:endParaRPr>
          </a:p>
          <a:p>
            <a:pPr algn="ctr"/>
            <a:r>
              <a:rPr lang="tr-TR" altLang="zh-CN" sz="2000" b="1" dirty="0" smtClean="0">
                <a:solidFill>
                  <a:srgbClr val="000000"/>
                </a:solidFill>
                <a:latin typeface="Cambria" pitchFamily="18" charset="0"/>
                <a:cs typeface="Calibri" pitchFamily="34" charset="0"/>
              </a:rPr>
              <a:t>Evet</a:t>
            </a:r>
            <a:endParaRPr lang="zh-CN" altLang="zh-CN" sz="2000" b="1" dirty="0">
              <a:solidFill>
                <a:srgbClr val="000000"/>
              </a:solidFill>
              <a:latin typeface="Cambria" pitchFamily="18" charset="0"/>
              <a:cs typeface="Calibri" pitchFamily="34" charset="0"/>
            </a:endParaRPr>
          </a:p>
          <a:p>
            <a:pPr algn="ctr" eaLnBrk="0" hangingPunct="0"/>
            <a:endParaRPr lang="zh-CN" altLang="zh-CN" sz="2000" b="1" dirty="0">
              <a:solidFill>
                <a:srgbClr val="000000"/>
              </a:solidFill>
              <a:latin typeface="Cambria" pitchFamily="18" charset="0"/>
              <a:cs typeface="Calibri" pitchFamily="34" charset="0"/>
            </a:endParaRPr>
          </a:p>
        </p:txBody>
      </p:sp>
      <p:sp>
        <p:nvSpPr>
          <p:cNvPr id="32" name="AutoShape 5"/>
          <p:cNvSpPr>
            <a:spLocks noChangeArrowheads="1"/>
          </p:cNvSpPr>
          <p:nvPr/>
        </p:nvSpPr>
        <p:spPr bwMode="auto">
          <a:xfrm>
            <a:off x="4745758" y="4690836"/>
            <a:ext cx="1079626" cy="47631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mbria" pitchFamily="18" charset="0"/>
              <a:cs typeface="Calibri" pitchFamily="34" charset="0"/>
            </a:endParaRPr>
          </a:p>
          <a:p>
            <a:pPr algn="ctr"/>
            <a:r>
              <a:rPr lang="tr-TR" altLang="zh-CN" sz="2000" b="1" dirty="0" smtClean="0">
                <a:solidFill>
                  <a:srgbClr val="000000"/>
                </a:solidFill>
                <a:latin typeface="Cambria" pitchFamily="18" charset="0"/>
                <a:cs typeface="Calibri" pitchFamily="34" charset="0"/>
              </a:rPr>
              <a:t>Hayır</a:t>
            </a:r>
            <a:endParaRPr lang="zh-CN" altLang="zh-CN" sz="2000" b="1" dirty="0">
              <a:solidFill>
                <a:srgbClr val="000000"/>
              </a:solidFill>
              <a:latin typeface="Cambria" pitchFamily="18" charset="0"/>
              <a:cs typeface="Calibri" pitchFamily="34" charset="0"/>
            </a:endParaRPr>
          </a:p>
          <a:p>
            <a:pPr algn="ctr" eaLnBrk="0" hangingPunct="0"/>
            <a:endParaRPr lang="zh-CN" altLang="zh-CN" sz="2000" b="1" dirty="0">
              <a:solidFill>
                <a:srgbClr val="000000"/>
              </a:solidFill>
              <a:latin typeface="Cambria" pitchFamily="18" charset="0"/>
              <a:cs typeface="Calibri" pitchFamily="34" charset="0"/>
            </a:endParaRPr>
          </a:p>
        </p:txBody>
      </p:sp>
      <p:sp>
        <p:nvSpPr>
          <p:cNvPr id="33" name="Freeform 7"/>
          <p:cNvSpPr>
            <a:spLocks/>
          </p:cNvSpPr>
          <p:nvPr/>
        </p:nvSpPr>
        <p:spPr bwMode="gray">
          <a:xfrm rot="17444198" flipV="1">
            <a:off x="1003294" y="3957262"/>
            <a:ext cx="593945"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4" name="Freeform 7"/>
          <p:cNvSpPr>
            <a:spLocks/>
          </p:cNvSpPr>
          <p:nvPr/>
        </p:nvSpPr>
        <p:spPr bwMode="gray">
          <a:xfrm rot="15266531">
            <a:off x="4774920" y="3965816"/>
            <a:ext cx="593945"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6" name="AutoShape 5"/>
          <p:cNvSpPr>
            <a:spLocks noChangeArrowheads="1"/>
          </p:cNvSpPr>
          <p:nvPr/>
        </p:nvSpPr>
        <p:spPr bwMode="auto">
          <a:xfrm>
            <a:off x="24619" y="5587544"/>
            <a:ext cx="2001277" cy="47631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mbria" pitchFamily="18" charset="0"/>
                <a:cs typeface="Calibri" pitchFamily="34" charset="0"/>
              </a:rPr>
              <a:t>HIZ (Rate)</a:t>
            </a:r>
            <a:endParaRPr lang="zh-CN" altLang="zh-CN" sz="2000" b="1" dirty="0">
              <a:solidFill>
                <a:srgbClr val="000000"/>
              </a:solidFill>
              <a:latin typeface="Cambria" pitchFamily="18" charset="0"/>
              <a:cs typeface="Calibri" pitchFamily="34" charset="0"/>
            </a:endParaRPr>
          </a:p>
        </p:txBody>
      </p:sp>
      <p:sp>
        <p:nvSpPr>
          <p:cNvPr id="37" name="AutoShape 5"/>
          <p:cNvSpPr>
            <a:spLocks noChangeArrowheads="1"/>
          </p:cNvSpPr>
          <p:nvPr/>
        </p:nvSpPr>
        <p:spPr bwMode="auto">
          <a:xfrm>
            <a:off x="4022811" y="5587544"/>
            <a:ext cx="2591749" cy="47631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mbria" pitchFamily="18" charset="0"/>
                <a:cs typeface="Calibri" pitchFamily="34" charset="0"/>
              </a:rPr>
              <a:t>ORANTI (</a:t>
            </a:r>
            <a:r>
              <a:rPr lang="tr-TR" altLang="zh-CN" sz="2000" b="1" dirty="0" err="1" smtClean="0">
                <a:solidFill>
                  <a:srgbClr val="000000"/>
                </a:solidFill>
                <a:latin typeface="Cambria" pitchFamily="18" charset="0"/>
                <a:cs typeface="Calibri" pitchFamily="34" charset="0"/>
              </a:rPr>
              <a:t>Proportion</a:t>
            </a:r>
            <a:r>
              <a:rPr lang="tr-TR" altLang="zh-CN" sz="2000" b="1" dirty="0" smtClean="0">
                <a:solidFill>
                  <a:srgbClr val="000000"/>
                </a:solidFill>
                <a:latin typeface="Cambria" pitchFamily="18" charset="0"/>
                <a:cs typeface="Calibri" pitchFamily="34" charset="0"/>
              </a:rPr>
              <a:t>)</a:t>
            </a:r>
            <a:endParaRPr lang="zh-CN" altLang="zh-CN" sz="2000" b="1" dirty="0">
              <a:solidFill>
                <a:srgbClr val="000000"/>
              </a:solidFill>
              <a:latin typeface="Cambria" pitchFamily="18" charset="0"/>
              <a:cs typeface="Calibri" pitchFamily="34" charset="0"/>
            </a:endParaRPr>
          </a:p>
        </p:txBody>
      </p:sp>
      <p:sp>
        <p:nvSpPr>
          <p:cNvPr id="38" name="AutoShape 5"/>
          <p:cNvSpPr>
            <a:spLocks noChangeArrowheads="1"/>
          </p:cNvSpPr>
          <p:nvPr/>
        </p:nvSpPr>
        <p:spPr bwMode="auto">
          <a:xfrm>
            <a:off x="6755810" y="5598764"/>
            <a:ext cx="2138808" cy="47631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mbria" pitchFamily="18" charset="0"/>
                <a:cs typeface="Calibri" pitchFamily="34" charset="0"/>
              </a:rPr>
              <a:t>ORAN (</a:t>
            </a:r>
            <a:r>
              <a:rPr lang="tr-TR" altLang="zh-CN" sz="2000" b="1" dirty="0" err="1" smtClean="0">
                <a:solidFill>
                  <a:srgbClr val="000000"/>
                </a:solidFill>
                <a:latin typeface="Cambria" pitchFamily="18" charset="0"/>
                <a:cs typeface="Calibri" pitchFamily="34" charset="0"/>
              </a:rPr>
              <a:t>Ratio</a:t>
            </a:r>
            <a:r>
              <a:rPr lang="tr-TR" altLang="zh-CN" sz="2000" b="1" dirty="0" smtClean="0">
                <a:solidFill>
                  <a:srgbClr val="000000"/>
                </a:solidFill>
                <a:latin typeface="Cambria" pitchFamily="18" charset="0"/>
                <a:cs typeface="Calibri" pitchFamily="34" charset="0"/>
              </a:rPr>
              <a:t>)</a:t>
            </a:r>
            <a:endParaRPr lang="zh-CN" altLang="zh-CN" sz="2000" b="1" dirty="0">
              <a:solidFill>
                <a:srgbClr val="000000"/>
              </a:solidFill>
              <a:latin typeface="Cambria" pitchFamily="18" charset="0"/>
              <a:cs typeface="Calibri" pitchFamily="34" charset="0"/>
            </a:endParaRPr>
          </a:p>
        </p:txBody>
      </p:sp>
      <p:sp>
        <p:nvSpPr>
          <p:cNvPr id="39" name="Aşağı Ok 38"/>
          <p:cNvSpPr/>
          <p:nvPr/>
        </p:nvSpPr>
        <p:spPr>
          <a:xfrm>
            <a:off x="629997" y="5222544"/>
            <a:ext cx="876300" cy="330430"/>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40" name="Aşağı Ok 39"/>
          <p:cNvSpPr/>
          <p:nvPr/>
        </p:nvSpPr>
        <p:spPr>
          <a:xfrm>
            <a:off x="4884381" y="5229725"/>
            <a:ext cx="876300" cy="330430"/>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41" name="Aşağı Ok 40"/>
          <p:cNvSpPr/>
          <p:nvPr/>
        </p:nvSpPr>
        <p:spPr>
          <a:xfrm>
            <a:off x="7333743" y="3532429"/>
            <a:ext cx="876300" cy="202054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Tree>
    <p:extLst>
      <p:ext uri="{BB962C8B-B14F-4D97-AF65-F5344CB8AC3E}">
        <p14:creationId xmlns:p14="http://schemas.microsoft.com/office/powerpoint/2010/main" val="3067679916"/>
      </p:ext>
    </p:extLst>
  </p:cSld>
  <p:clrMapOvr>
    <a:masterClrMapping/>
  </p:clrMapOvr>
  <p:transition>
    <p:fade/>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İNSİDANS</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b="1" i="1" dirty="0" smtClean="0">
                <a:solidFill>
                  <a:srgbClr val="000000"/>
                </a:solidFill>
                <a:latin typeface="Calibri" pitchFamily="34" charset="0"/>
                <a:cs typeface="Calibri" pitchFamily="34" charset="0"/>
              </a:rPr>
              <a:t>Belli </a:t>
            </a:r>
            <a:r>
              <a:rPr lang="tr-TR" b="1" i="1" dirty="0">
                <a:solidFill>
                  <a:srgbClr val="000000"/>
                </a:solidFill>
                <a:latin typeface="Calibri" pitchFamily="34" charset="0"/>
                <a:cs typeface="Calibri" pitchFamily="34" charset="0"/>
              </a:rPr>
              <a:t>bir süre içerisinde </a:t>
            </a:r>
            <a:r>
              <a:rPr lang="tr-TR"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yeni</a:t>
            </a:r>
            <a:r>
              <a:rPr lang="tr-TR" b="1" i="1" dirty="0">
                <a:solidFill>
                  <a:srgbClr val="FF0000"/>
                </a:solidFill>
                <a:latin typeface="Calibri" pitchFamily="34" charset="0"/>
                <a:cs typeface="Calibri" pitchFamily="34" charset="0"/>
              </a:rPr>
              <a:t> </a:t>
            </a:r>
            <a:r>
              <a:rPr lang="tr-TR" b="1" i="1" dirty="0">
                <a:solidFill>
                  <a:srgbClr val="000000"/>
                </a:solidFill>
                <a:latin typeface="Calibri" pitchFamily="34" charset="0"/>
                <a:cs typeface="Calibri" pitchFamily="34" charset="0"/>
              </a:rPr>
              <a:t>ortaya </a:t>
            </a:r>
            <a:r>
              <a:rPr lang="tr-TR" b="1" i="1" dirty="0" smtClean="0">
                <a:solidFill>
                  <a:srgbClr val="000000"/>
                </a:solidFill>
                <a:latin typeface="Calibri" pitchFamily="34" charset="0"/>
                <a:cs typeface="Calibri" pitchFamily="34" charset="0"/>
              </a:rPr>
              <a:t>çıkan hastalık sayısının</a:t>
            </a:r>
            <a:r>
              <a:rPr lang="tr-TR" b="1" i="1" dirty="0">
                <a:solidFill>
                  <a:srgbClr val="000000"/>
                </a:solidFill>
                <a:latin typeface="Calibri" pitchFamily="34" charset="0"/>
                <a:cs typeface="Calibri" pitchFamily="34" charset="0"/>
              </a:rPr>
              <a:t>, toplum sayısına </a:t>
            </a:r>
            <a:r>
              <a:rPr lang="tr-TR" b="1" i="1" dirty="0" smtClean="0">
                <a:solidFill>
                  <a:srgbClr val="000000"/>
                </a:solidFill>
                <a:latin typeface="Calibri" pitchFamily="34" charset="0"/>
                <a:cs typeface="Calibri" pitchFamily="34" charset="0"/>
              </a:rPr>
              <a:t>ölünmesi </a:t>
            </a:r>
            <a:r>
              <a:rPr lang="tr-TR" b="1" i="1" dirty="0">
                <a:solidFill>
                  <a:srgbClr val="000000"/>
                </a:solidFill>
                <a:latin typeface="Calibri" pitchFamily="34" charset="0"/>
                <a:cs typeface="Calibri" pitchFamily="34" charset="0"/>
              </a:rPr>
              <a:t>ile bulunur.</a:t>
            </a:r>
            <a:endParaRPr lang="tr-TR"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i="1" dirty="0" smtClean="0">
                <a:solidFill>
                  <a:srgbClr val="000000"/>
                </a:solidFill>
                <a:latin typeface="Calibri" pitchFamily="34" charset="0"/>
                <a:cs typeface="Calibri" pitchFamily="34" charset="0"/>
              </a:rPr>
              <a:t>«Yeni </a:t>
            </a:r>
            <a:r>
              <a:rPr lang="tr-TR" i="1" dirty="0">
                <a:solidFill>
                  <a:srgbClr val="000000"/>
                </a:solidFill>
                <a:latin typeface="Calibri" pitchFamily="34" charset="0"/>
                <a:cs typeface="Calibri" pitchFamily="34" charset="0"/>
              </a:rPr>
              <a:t>vakaların görülme hızı ya da yayılma hızı </a:t>
            </a:r>
            <a:r>
              <a:rPr lang="tr-TR" i="1" dirty="0" smtClean="0">
                <a:solidFill>
                  <a:srgbClr val="000000"/>
                </a:solidFill>
                <a:latin typeface="Calibri" pitchFamily="34" charset="0"/>
                <a:cs typeface="Calibri" pitchFamily="34" charset="0"/>
              </a:rPr>
              <a:t>ölçütüdür»</a:t>
            </a:r>
          </a:p>
          <a:p>
            <a:pPr algn="ctr">
              <a:spcAft>
                <a:spcPts val="1200"/>
              </a:spcAft>
              <a:buClr>
                <a:srgbClr val="292929"/>
              </a:buClr>
              <a:defRPr/>
            </a:pPr>
            <a:endParaRPr lang="tr-TR" b="1" i="1" dirty="0">
              <a:solidFill>
                <a:srgbClr val="000000"/>
              </a:solidFill>
              <a:latin typeface="Calibri" pitchFamily="34" charset="0"/>
              <a:cs typeface="Calibri" pitchFamily="34" charset="0"/>
            </a:endParaRPr>
          </a:p>
          <a:p>
            <a:pPr algn="ctr">
              <a:spcAft>
                <a:spcPts val="1200"/>
              </a:spcAft>
              <a:buClr>
                <a:srgbClr val="292929"/>
              </a:buClr>
              <a:defRPr/>
            </a:pPr>
            <a:endParaRPr lang="tr-TR"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7" name="Grup 6"/>
          <p:cNvGrpSpPr/>
          <p:nvPr/>
        </p:nvGrpSpPr>
        <p:grpSpPr>
          <a:xfrm>
            <a:off x="3995818" y="3948155"/>
            <a:ext cx="3076575" cy="1218408"/>
            <a:chOff x="3538536" y="3160713"/>
            <a:chExt cx="4214814" cy="1878013"/>
          </a:xfrm>
        </p:grpSpPr>
        <p:grpSp>
          <p:nvGrpSpPr>
            <p:cNvPr id="6" name="Grup 5"/>
            <p:cNvGrpSpPr/>
            <p:nvPr/>
          </p:nvGrpSpPr>
          <p:grpSpPr>
            <a:xfrm>
              <a:off x="3538536" y="3160713"/>
              <a:ext cx="1881187" cy="1878013"/>
              <a:chOff x="3538542" y="2627313"/>
              <a:chExt cx="1447802" cy="1447801"/>
            </a:xfrm>
          </p:grpSpPr>
          <p:sp>
            <p:nvSpPr>
              <p:cNvPr id="19" name="AutoShape 4"/>
              <p:cNvSpPr>
                <a:spLocks noChangeArrowheads="1"/>
              </p:cNvSpPr>
              <p:nvPr/>
            </p:nvSpPr>
            <p:spPr bwMode="auto">
              <a:xfrm>
                <a:off x="3538542" y="2627313"/>
                <a:ext cx="1447802" cy="1447801"/>
              </a:xfrm>
              <a:prstGeom prst="octagon">
                <a:avLst>
                  <a:gd name="adj" fmla="val 2928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endParaRPr lang="tr-TR"/>
              </a:p>
            </p:txBody>
          </p:sp>
          <p:sp>
            <p:nvSpPr>
              <p:cNvPr id="20" name="Line 5"/>
              <p:cNvSpPr>
                <a:spLocks noChangeShapeType="1"/>
              </p:cNvSpPr>
              <p:nvPr/>
            </p:nvSpPr>
            <p:spPr bwMode="auto">
              <a:xfrm>
                <a:off x="3962404" y="2647951"/>
                <a:ext cx="0" cy="685801"/>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1" name="Line 6"/>
              <p:cNvSpPr>
                <a:spLocks noChangeShapeType="1"/>
              </p:cNvSpPr>
              <p:nvPr/>
            </p:nvSpPr>
            <p:spPr bwMode="auto">
              <a:xfrm>
                <a:off x="3961571" y="3323629"/>
                <a:ext cx="1008000" cy="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2" name="Text Box 7"/>
              <p:cNvSpPr txBox="1">
                <a:spLocks noChangeArrowheads="1"/>
              </p:cNvSpPr>
              <p:nvPr/>
            </p:nvSpPr>
            <p:spPr bwMode="auto">
              <a:xfrm>
                <a:off x="4186238" y="3267075"/>
                <a:ext cx="457200" cy="43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tr-TR" b="1" dirty="0">
                    <a:latin typeface="Calibri" pitchFamily="34" charset="0"/>
                    <a:cs typeface="Calibri" pitchFamily="34" charset="0"/>
                  </a:rPr>
                  <a:t>a</a:t>
                </a:r>
              </a:p>
            </p:txBody>
          </p:sp>
          <p:sp>
            <p:nvSpPr>
              <p:cNvPr id="23" name="Text Box 8"/>
              <p:cNvSpPr txBox="1">
                <a:spLocks noChangeArrowheads="1"/>
              </p:cNvSpPr>
              <p:nvPr/>
            </p:nvSpPr>
            <p:spPr bwMode="auto">
              <a:xfrm>
                <a:off x="4193499" y="2705100"/>
                <a:ext cx="457200" cy="43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tr-TR" b="1" dirty="0">
                    <a:latin typeface="Calibri" pitchFamily="34" charset="0"/>
                    <a:cs typeface="Calibri" pitchFamily="34" charset="0"/>
                  </a:rPr>
                  <a:t>b</a:t>
                </a:r>
              </a:p>
            </p:txBody>
          </p:sp>
        </p:grpSp>
        <p:sp>
          <p:nvSpPr>
            <p:cNvPr id="26" name="Text Box 9"/>
            <p:cNvSpPr txBox="1">
              <a:spLocks noChangeArrowheads="1"/>
            </p:cNvSpPr>
            <p:nvPr/>
          </p:nvSpPr>
          <p:spPr bwMode="auto">
            <a:xfrm>
              <a:off x="5543550" y="3324226"/>
              <a:ext cx="2209800" cy="56927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b="1" dirty="0">
                  <a:latin typeface="Calibri" pitchFamily="34" charset="0"/>
                  <a:cs typeface="Calibri" pitchFamily="34" charset="0"/>
                </a:rPr>
                <a:t>a / </a:t>
              </a:r>
              <a:r>
                <a:rPr lang="tr-TR" b="1" dirty="0" smtClean="0">
                  <a:latin typeface="Calibri" pitchFamily="34" charset="0"/>
                  <a:cs typeface="Calibri" pitchFamily="34" charset="0"/>
                </a:rPr>
                <a:t>a + b</a:t>
              </a:r>
              <a:endParaRPr lang="tr-TR" b="1" dirty="0">
                <a:latin typeface="Calibri" pitchFamily="34" charset="0"/>
                <a:cs typeface="Calibri" pitchFamily="34" charset="0"/>
              </a:endParaRPr>
            </a:p>
          </p:txBody>
        </p:sp>
        <p:sp>
          <p:nvSpPr>
            <p:cNvPr id="27" name="Text Box 9"/>
            <p:cNvSpPr txBox="1">
              <a:spLocks noChangeArrowheads="1"/>
            </p:cNvSpPr>
            <p:nvPr/>
          </p:nvSpPr>
          <p:spPr bwMode="auto">
            <a:xfrm>
              <a:off x="5543550" y="4079751"/>
              <a:ext cx="2209800" cy="56927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b="1" dirty="0" smtClean="0">
                  <a:latin typeface="Calibri" pitchFamily="34" charset="0"/>
                  <a:cs typeface="Calibri" pitchFamily="34" charset="0"/>
                </a:rPr>
                <a:t>b </a:t>
              </a:r>
              <a:r>
                <a:rPr lang="tr-TR" b="1" dirty="0">
                  <a:latin typeface="Calibri" pitchFamily="34" charset="0"/>
                  <a:cs typeface="Calibri" pitchFamily="34" charset="0"/>
                </a:rPr>
                <a:t>/ </a:t>
              </a:r>
              <a:r>
                <a:rPr lang="tr-TR" b="1" dirty="0" smtClean="0">
                  <a:latin typeface="Calibri" pitchFamily="34" charset="0"/>
                  <a:cs typeface="Calibri" pitchFamily="34" charset="0"/>
                </a:rPr>
                <a:t>a + b</a:t>
              </a:r>
              <a:endParaRPr lang="tr-TR" b="1" dirty="0">
                <a:latin typeface="Calibri" pitchFamily="34" charset="0"/>
                <a:cs typeface="Calibri" pitchFamily="34" charset="0"/>
              </a:endParaRPr>
            </a:p>
          </p:txBody>
        </p:sp>
      </p:grpSp>
      <p:grpSp>
        <p:nvGrpSpPr>
          <p:cNvPr id="28" name="Grup 27"/>
          <p:cNvGrpSpPr/>
          <p:nvPr/>
        </p:nvGrpSpPr>
        <p:grpSpPr>
          <a:xfrm>
            <a:off x="2814718" y="3211545"/>
            <a:ext cx="5462493" cy="586171"/>
            <a:chOff x="2576593" y="4641715"/>
            <a:chExt cx="5177115" cy="586171"/>
          </a:xfrm>
        </p:grpSpPr>
        <p:cxnSp>
          <p:nvCxnSpPr>
            <p:cNvPr id="29" name="Düz Bağlayıcı 28"/>
            <p:cNvCxnSpPr/>
            <p:nvPr/>
          </p:nvCxnSpPr>
          <p:spPr>
            <a:xfrm>
              <a:off x="4042641" y="4929605"/>
              <a:ext cx="2968367" cy="0"/>
            </a:xfrm>
            <a:prstGeom prst="line">
              <a:avLst/>
            </a:prstGeom>
            <a:ln w="9525"/>
          </p:spPr>
          <p:style>
            <a:lnRef idx="2">
              <a:schemeClr val="dk1"/>
            </a:lnRef>
            <a:fillRef idx="0">
              <a:schemeClr val="dk1"/>
            </a:fillRef>
            <a:effectRef idx="1">
              <a:schemeClr val="dk1"/>
            </a:effectRef>
            <a:fontRef idx="minor">
              <a:schemeClr val="tx1"/>
            </a:fontRef>
          </p:style>
        </p:cxnSp>
        <p:sp>
          <p:nvSpPr>
            <p:cNvPr id="30" name="Metin kutusu 29"/>
            <p:cNvSpPr txBox="1"/>
            <p:nvPr/>
          </p:nvSpPr>
          <p:spPr>
            <a:xfrm>
              <a:off x="3983571" y="4641715"/>
              <a:ext cx="3201413" cy="338554"/>
            </a:xfrm>
            <a:prstGeom prst="rect">
              <a:avLst/>
            </a:prstGeom>
            <a:noFill/>
          </p:spPr>
          <p:txBody>
            <a:bodyPr wrap="square" rtlCol="0">
              <a:spAutoFit/>
            </a:bodyPr>
            <a:lstStyle/>
            <a:p>
              <a:pPr algn="ctr"/>
              <a:r>
                <a:rPr lang="es-ES" sz="1600" i="1" dirty="0">
                  <a:solidFill>
                    <a:srgbClr val="000000"/>
                  </a:solidFill>
                  <a:latin typeface="Calibri" pitchFamily="34" charset="0"/>
                  <a:cs typeface="Calibri" pitchFamily="34" charset="0"/>
                </a:rPr>
                <a:t>Belli bir dönemdeki </a:t>
              </a:r>
              <a:r>
                <a:rPr lang="es-ES" sz="16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yeni</a:t>
              </a:r>
              <a:r>
                <a:rPr lang="es-ES" sz="1600" b="1" i="1" dirty="0" smtClean="0">
                  <a:solidFill>
                    <a:srgbClr val="FF0000"/>
                  </a:solidFill>
                  <a:latin typeface="Calibri" pitchFamily="34" charset="0"/>
                  <a:cs typeface="Calibri" pitchFamily="34" charset="0"/>
                </a:rPr>
                <a:t> </a:t>
              </a:r>
              <a:r>
                <a:rPr lang="es-ES" sz="1600" i="1" dirty="0">
                  <a:solidFill>
                    <a:srgbClr val="000000"/>
                  </a:solidFill>
                  <a:latin typeface="Calibri" pitchFamily="34" charset="0"/>
                  <a:cs typeface="Calibri" pitchFamily="34" charset="0"/>
                </a:rPr>
                <a:t>olgular</a:t>
              </a:r>
            </a:p>
          </p:txBody>
        </p:sp>
        <p:sp>
          <p:nvSpPr>
            <p:cNvPr id="31" name="Metin kutusu 30"/>
            <p:cNvSpPr txBox="1"/>
            <p:nvPr/>
          </p:nvSpPr>
          <p:spPr>
            <a:xfrm>
              <a:off x="3902154" y="4889332"/>
              <a:ext cx="3355896" cy="338554"/>
            </a:xfrm>
            <a:prstGeom prst="rect">
              <a:avLst/>
            </a:prstGeom>
            <a:noFill/>
          </p:spPr>
          <p:txBody>
            <a:bodyPr wrap="square" rtlCol="0">
              <a:spAutoFit/>
            </a:bodyPr>
            <a:lstStyle/>
            <a:p>
              <a:pPr algn="ctr"/>
              <a:r>
                <a:rPr lang="tr-TR" sz="1600" i="1" dirty="0">
                  <a:solidFill>
                    <a:srgbClr val="000000"/>
                  </a:solidFill>
                  <a:latin typeface="Calibri" pitchFamily="34" charset="0"/>
                  <a:cs typeface="Calibri" pitchFamily="34" charset="0"/>
                </a:rPr>
                <a:t>Aynı dönemde risk altındaki toplum</a:t>
              </a:r>
            </a:p>
          </p:txBody>
        </p:sp>
        <p:sp>
          <p:nvSpPr>
            <p:cNvPr id="32" name="Metin kutusu 31"/>
            <p:cNvSpPr txBox="1"/>
            <p:nvPr/>
          </p:nvSpPr>
          <p:spPr>
            <a:xfrm>
              <a:off x="2576593" y="4744939"/>
              <a:ext cx="1519158" cy="369332"/>
            </a:xfrm>
            <a:prstGeom prst="rect">
              <a:avLst/>
            </a:prstGeom>
            <a:noFill/>
          </p:spPr>
          <p:txBody>
            <a:bodyPr wrap="square" rtlCol="0">
              <a:spAutoFit/>
            </a:bodyPr>
            <a:lstStyle/>
            <a:p>
              <a:pPr algn="r"/>
              <a:r>
                <a:rPr lang="tr-TR" b="1" i="1" dirty="0" smtClean="0">
                  <a:solidFill>
                    <a:srgbClr val="000000"/>
                  </a:solidFill>
                  <a:latin typeface="Calibri" pitchFamily="34" charset="0"/>
                  <a:cs typeface="Calibri" pitchFamily="34" charset="0"/>
                </a:rPr>
                <a:t>İnsidans=</a:t>
              </a:r>
              <a:endParaRPr lang="tr-TR" dirty="0">
                <a:solidFill>
                  <a:srgbClr val="000000"/>
                </a:solidFill>
                <a:latin typeface="Calibri" pitchFamily="34" charset="0"/>
                <a:cs typeface="Calibri" pitchFamily="34" charset="0"/>
              </a:endParaRPr>
            </a:p>
          </p:txBody>
        </p:sp>
        <p:sp>
          <p:nvSpPr>
            <p:cNvPr id="34" name="Metin kutusu 33"/>
            <p:cNvSpPr txBox="1"/>
            <p:nvPr/>
          </p:nvSpPr>
          <p:spPr>
            <a:xfrm>
              <a:off x="6905982" y="4753188"/>
              <a:ext cx="847726" cy="338554"/>
            </a:xfrm>
            <a:prstGeom prst="rect">
              <a:avLst/>
            </a:prstGeom>
            <a:noFill/>
          </p:spPr>
          <p:txBody>
            <a:bodyPr wrap="square" rtlCol="0">
              <a:spAutoFit/>
            </a:bodyPr>
            <a:lstStyle/>
            <a:p>
              <a:pPr algn="ctr"/>
              <a:r>
                <a:rPr lang="tr-TR" sz="1600" i="1" dirty="0" smtClean="0">
                  <a:solidFill>
                    <a:srgbClr val="000000"/>
                  </a:solidFill>
                  <a:latin typeface="Calibri" pitchFamily="34" charset="0"/>
                  <a:cs typeface="Calibri" pitchFamily="34" charset="0"/>
                </a:rPr>
                <a:t>X 1.000</a:t>
              </a:r>
              <a:endParaRPr lang="tr-TR" sz="1600" i="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15769977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6" presetClass="entr" presetSubtype="16"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circle(in)">
                                      <p:cBhvr>
                                        <p:cTn id="17" dur="500"/>
                                        <p:tgtEl>
                                          <p:spTgt spid="28"/>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PREVALANS</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b="1" i="1" dirty="0">
                <a:solidFill>
                  <a:srgbClr val="000000"/>
                </a:solidFill>
                <a:latin typeface="Calibri" pitchFamily="34" charset="0"/>
                <a:cs typeface="Calibri" pitchFamily="34" charset="0"/>
              </a:rPr>
              <a:t>Belirli bir anda </a:t>
            </a:r>
            <a:r>
              <a:rPr lang="tr-TR" b="1" i="1" dirty="0" smtClean="0">
                <a:solidFill>
                  <a:srgbClr val="000000"/>
                </a:solidFill>
                <a:latin typeface="Calibri" pitchFamily="34" charset="0"/>
                <a:cs typeface="Calibri" pitchFamily="34" charset="0"/>
              </a:rPr>
              <a:t>veya sürede </a:t>
            </a:r>
            <a:r>
              <a:rPr lang="tr-TR" b="1" i="1" dirty="0">
                <a:solidFill>
                  <a:srgbClr val="000000"/>
                </a:solidFill>
                <a:latin typeface="Calibri" pitchFamily="34" charset="0"/>
                <a:cs typeface="Calibri" pitchFamily="34" charset="0"/>
              </a:rPr>
              <a:t>belirlenen </a:t>
            </a:r>
            <a:r>
              <a:rPr lang="tr-TR"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eski </a:t>
            </a:r>
            <a:r>
              <a:rPr lang="tr-TR"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ve yeni </a:t>
            </a:r>
            <a:r>
              <a:rPr lang="tr-TR" b="1" i="1" dirty="0">
                <a:solidFill>
                  <a:srgbClr val="000000"/>
                </a:solidFill>
                <a:latin typeface="Calibri" pitchFamily="34" charset="0"/>
                <a:cs typeface="Calibri" pitchFamily="34" charset="0"/>
              </a:rPr>
              <a:t>bütün vakaların toplum sayısına bölünmesi ile bulunur. </a:t>
            </a:r>
            <a:endParaRPr lang="tr-TR"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i="1" dirty="0" smtClean="0">
                <a:solidFill>
                  <a:srgbClr val="000000"/>
                </a:solidFill>
                <a:latin typeface="Calibri" pitchFamily="34" charset="0"/>
                <a:cs typeface="Calibri" pitchFamily="34" charset="0"/>
              </a:rPr>
              <a:t>«Bir </a:t>
            </a:r>
            <a:r>
              <a:rPr lang="tr-TR" i="1" dirty="0">
                <a:solidFill>
                  <a:srgbClr val="000000"/>
                </a:solidFill>
                <a:latin typeface="Calibri" pitchFamily="34" charset="0"/>
                <a:cs typeface="Calibri" pitchFamily="34" charset="0"/>
              </a:rPr>
              <a:t>hastalığın toplumda </a:t>
            </a:r>
            <a:r>
              <a:rPr lang="tr-TR" i="1" dirty="0" smtClean="0">
                <a:solidFill>
                  <a:srgbClr val="000000"/>
                </a:solidFill>
                <a:latin typeface="Calibri" pitchFamily="34" charset="0"/>
                <a:cs typeface="Calibri" pitchFamily="34" charset="0"/>
              </a:rPr>
              <a:t>yaygınlığını/sıklığını gösterir </a:t>
            </a:r>
            <a:r>
              <a:rPr lang="tr-TR" i="1" dirty="0">
                <a:solidFill>
                  <a:srgbClr val="000000"/>
                </a:solidFill>
                <a:latin typeface="Calibri" pitchFamily="34" charset="0"/>
                <a:cs typeface="Calibri" pitchFamily="34" charset="0"/>
              </a:rPr>
              <a:t>ve sağlık planlaması yönünden önem kazanır</a:t>
            </a:r>
            <a:r>
              <a:rPr lang="tr-TR" i="1" dirty="0" smtClean="0">
                <a:solidFill>
                  <a:srgbClr val="000000"/>
                </a:solidFill>
                <a:latin typeface="Calibri" pitchFamily="34" charset="0"/>
                <a:cs typeface="Calibri" pitchFamily="34" charset="0"/>
              </a:rPr>
              <a:t>.»</a:t>
            </a:r>
            <a:endParaRPr lang="tr-TR"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7" name="Grup 6"/>
          <p:cNvGrpSpPr/>
          <p:nvPr/>
        </p:nvGrpSpPr>
        <p:grpSpPr>
          <a:xfrm>
            <a:off x="3972882" y="4038738"/>
            <a:ext cx="3076575" cy="1218408"/>
            <a:chOff x="3538536" y="3160713"/>
            <a:chExt cx="4214814" cy="1878013"/>
          </a:xfrm>
        </p:grpSpPr>
        <p:grpSp>
          <p:nvGrpSpPr>
            <p:cNvPr id="6" name="Grup 5"/>
            <p:cNvGrpSpPr/>
            <p:nvPr/>
          </p:nvGrpSpPr>
          <p:grpSpPr>
            <a:xfrm>
              <a:off x="3538536" y="3160713"/>
              <a:ext cx="1881187" cy="1878013"/>
              <a:chOff x="3538542" y="2627313"/>
              <a:chExt cx="1447802" cy="1447801"/>
            </a:xfrm>
          </p:grpSpPr>
          <p:sp>
            <p:nvSpPr>
              <p:cNvPr id="19" name="AutoShape 4"/>
              <p:cNvSpPr>
                <a:spLocks noChangeArrowheads="1"/>
              </p:cNvSpPr>
              <p:nvPr/>
            </p:nvSpPr>
            <p:spPr bwMode="auto">
              <a:xfrm>
                <a:off x="3538542" y="2627313"/>
                <a:ext cx="1447802" cy="1447801"/>
              </a:xfrm>
              <a:prstGeom prst="octagon">
                <a:avLst>
                  <a:gd name="adj" fmla="val 29287"/>
                </a:avLst>
              </a:prstGeom>
              <a:ln>
                <a:headEnd/>
                <a:tailEnd/>
              </a:ln>
            </p:spPr>
            <p:style>
              <a:lnRef idx="0">
                <a:schemeClr val="accent1"/>
              </a:lnRef>
              <a:fillRef idx="3">
                <a:schemeClr val="accent1"/>
              </a:fillRef>
              <a:effectRef idx="3">
                <a:schemeClr val="accent1"/>
              </a:effectRef>
              <a:fontRef idx="minor">
                <a:schemeClr val="lt1"/>
              </a:fontRef>
            </p:style>
            <p:txBody>
              <a:bodyPr wrap="none" anchor="ctr"/>
              <a:lstStyle/>
              <a:p>
                <a:endParaRPr lang="tr-TR"/>
              </a:p>
            </p:txBody>
          </p:sp>
          <p:sp>
            <p:nvSpPr>
              <p:cNvPr id="20" name="Line 5"/>
              <p:cNvSpPr>
                <a:spLocks noChangeShapeType="1"/>
              </p:cNvSpPr>
              <p:nvPr/>
            </p:nvSpPr>
            <p:spPr bwMode="auto">
              <a:xfrm>
                <a:off x="3962404" y="2647951"/>
                <a:ext cx="0" cy="685801"/>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1" name="Line 6"/>
              <p:cNvSpPr>
                <a:spLocks noChangeShapeType="1"/>
              </p:cNvSpPr>
              <p:nvPr/>
            </p:nvSpPr>
            <p:spPr bwMode="auto">
              <a:xfrm>
                <a:off x="3961571" y="3323629"/>
                <a:ext cx="1008000" cy="0"/>
              </a:xfrm>
              <a:prstGeom prst="line">
                <a:avLst/>
              </a:prstGeom>
              <a:noFill/>
              <a:ln w="1905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tr-TR"/>
              </a:p>
            </p:txBody>
          </p:sp>
          <p:sp>
            <p:nvSpPr>
              <p:cNvPr id="22" name="Text Box 7"/>
              <p:cNvSpPr txBox="1">
                <a:spLocks noChangeArrowheads="1"/>
              </p:cNvSpPr>
              <p:nvPr/>
            </p:nvSpPr>
            <p:spPr bwMode="auto">
              <a:xfrm>
                <a:off x="4186238" y="3267075"/>
                <a:ext cx="457200" cy="43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spcBef>
                    <a:spcPct val="50000"/>
                  </a:spcBef>
                </a:pPr>
                <a:r>
                  <a:rPr lang="tr-TR" b="1" dirty="0">
                    <a:latin typeface="Calibri" pitchFamily="34" charset="0"/>
                    <a:cs typeface="Calibri" pitchFamily="34" charset="0"/>
                  </a:rPr>
                  <a:t>a</a:t>
                </a:r>
              </a:p>
            </p:txBody>
          </p:sp>
          <p:sp>
            <p:nvSpPr>
              <p:cNvPr id="23" name="Text Box 8"/>
              <p:cNvSpPr txBox="1">
                <a:spLocks noChangeArrowheads="1"/>
              </p:cNvSpPr>
              <p:nvPr/>
            </p:nvSpPr>
            <p:spPr bwMode="auto">
              <a:xfrm>
                <a:off x="4193499" y="2705100"/>
                <a:ext cx="457200" cy="4388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tr-TR" b="1" dirty="0">
                    <a:latin typeface="Calibri" pitchFamily="34" charset="0"/>
                    <a:cs typeface="Calibri" pitchFamily="34" charset="0"/>
                  </a:rPr>
                  <a:t>b</a:t>
                </a:r>
              </a:p>
            </p:txBody>
          </p:sp>
        </p:grpSp>
        <p:sp>
          <p:nvSpPr>
            <p:cNvPr id="26" name="Text Box 9"/>
            <p:cNvSpPr txBox="1">
              <a:spLocks noChangeArrowheads="1"/>
            </p:cNvSpPr>
            <p:nvPr/>
          </p:nvSpPr>
          <p:spPr bwMode="auto">
            <a:xfrm>
              <a:off x="5543550" y="3324226"/>
              <a:ext cx="2209800" cy="56927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b="1" dirty="0">
                  <a:latin typeface="Calibri" pitchFamily="34" charset="0"/>
                  <a:cs typeface="Calibri" pitchFamily="34" charset="0"/>
                </a:rPr>
                <a:t>a / </a:t>
              </a:r>
              <a:r>
                <a:rPr lang="tr-TR" b="1" dirty="0" smtClean="0">
                  <a:latin typeface="Calibri" pitchFamily="34" charset="0"/>
                  <a:cs typeface="Calibri" pitchFamily="34" charset="0"/>
                </a:rPr>
                <a:t>a + b</a:t>
              </a:r>
              <a:endParaRPr lang="tr-TR" b="1" dirty="0">
                <a:latin typeface="Calibri" pitchFamily="34" charset="0"/>
                <a:cs typeface="Calibri" pitchFamily="34" charset="0"/>
              </a:endParaRPr>
            </a:p>
          </p:txBody>
        </p:sp>
        <p:sp>
          <p:nvSpPr>
            <p:cNvPr id="27" name="Text Box 9"/>
            <p:cNvSpPr txBox="1">
              <a:spLocks noChangeArrowheads="1"/>
            </p:cNvSpPr>
            <p:nvPr/>
          </p:nvSpPr>
          <p:spPr bwMode="auto">
            <a:xfrm>
              <a:off x="5543550" y="4079751"/>
              <a:ext cx="2209800" cy="569276"/>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spcBef>
                  <a:spcPct val="50000"/>
                </a:spcBef>
              </a:pPr>
              <a:r>
                <a:rPr lang="tr-TR" b="1" dirty="0" smtClean="0">
                  <a:latin typeface="Calibri" pitchFamily="34" charset="0"/>
                  <a:cs typeface="Calibri" pitchFamily="34" charset="0"/>
                </a:rPr>
                <a:t>b </a:t>
              </a:r>
              <a:r>
                <a:rPr lang="tr-TR" b="1" dirty="0">
                  <a:latin typeface="Calibri" pitchFamily="34" charset="0"/>
                  <a:cs typeface="Calibri" pitchFamily="34" charset="0"/>
                </a:rPr>
                <a:t>/ </a:t>
              </a:r>
              <a:r>
                <a:rPr lang="tr-TR" b="1" dirty="0" smtClean="0">
                  <a:latin typeface="Calibri" pitchFamily="34" charset="0"/>
                  <a:cs typeface="Calibri" pitchFamily="34" charset="0"/>
                </a:rPr>
                <a:t>a + b</a:t>
              </a:r>
              <a:endParaRPr lang="tr-TR" b="1" dirty="0">
                <a:latin typeface="Calibri" pitchFamily="34" charset="0"/>
                <a:cs typeface="Calibri" pitchFamily="34" charset="0"/>
              </a:endParaRPr>
            </a:p>
          </p:txBody>
        </p:sp>
      </p:grpSp>
      <p:grpSp>
        <p:nvGrpSpPr>
          <p:cNvPr id="28" name="Grup 27"/>
          <p:cNvGrpSpPr/>
          <p:nvPr/>
        </p:nvGrpSpPr>
        <p:grpSpPr>
          <a:xfrm>
            <a:off x="2812296" y="3347845"/>
            <a:ext cx="5833982" cy="586171"/>
            <a:chOff x="2576593" y="4641715"/>
            <a:chExt cx="5529182" cy="586171"/>
          </a:xfrm>
        </p:grpSpPr>
        <p:cxnSp>
          <p:nvCxnSpPr>
            <p:cNvPr id="29" name="Düz Bağlayıcı 28"/>
            <p:cNvCxnSpPr/>
            <p:nvPr/>
          </p:nvCxnSpPr>
          <p:spPr>
            <a:xfrm>
              <a:off x="4042641" y="4929605"/>
              <a:ext cx="3312000" cy="0"/>
            </a:xfrm>
            <a:prstGeom prst="line">
              <a:avLst/>
            </a:prstGeom>
            <a:ln w="9525"/>
          </p:spPr>
          <p:style>
            <a:lnRef idx="2">
              <a:schemeClr val="dk1"/>
            </a:lnRef>
            <a:fillRef idx="0">
              <a:schemeClr val="dk1"/>
            </a:fillRef>
            <a:effectRef idx="1">
              <a:schemeClr val="dk1"/>
            </a:effectRef>
            <a:fontRef idx="minor">
              <a:schemeClr val="tx1"/>
            </a:fontRef>
          </p:style>
        </p:cxnSp>
        <p:sp>
          <p:nvSpPr>
            <p:cNvPr id="30" name="Metin kutusu 29"/>
            <p:cNvSpPr txBox="1"/>
            <p:nvPr/>
          </p:nvSpPr>
          <p:spPr>
            <a:xfrm>
              <a:off x="3983571" y="4641715"/>
              <a:ext cx="3464979" cy="338554"/>
            </a:xfrm>
            <a:prstGeom prst="rect">
              <a:avLst/>
            </a:prstGeom>
            <a:noFill/>
          </p:spPr>
          <p:txBody>
            <a:bodyPr wrap="square" rtlCol="0">
              <a:spAutoFit/>
            </a:bodyPr>
            <a:lstStyle/>
            <a:p>
              <a:pPr algn="ctr"/>
              <a:r>
                <a:rPr lang="es-ES" sz="1600" i="1" dirty="0">
                  <a:solidFill>
                    <a:srgbClr val="000000"/>
                  </a:solidFill>
                  <a:latin typeface="Calibri" pitchFamily="34" charset="0"/>
                  <a:cs typeface="Calibri" pitchFamily="34" charset="0"/>
                </a:rPr>
                <a:t>Belli bir dönemdeki </a:t>
              </a:r>
              <a:r>
                <a:rPr lang="es-ES" sz="1600"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eski ve yeni </a:t>
              </a:r>
              <a:r>
                <a:rPr lang="es-ES" sz="1600" i="1" dirty="0">
                  <a:solidFill>
                    <a:srgbClr val="000000"/>
                  </a:solidFill>
                  <a:latin typeface="Calibri" pitchFamily="34" charset="0"/>
                  <a:cs typeface="Calibri" pitchFamily="34" charset="0"/>
                </a:rPr>
                <a:t>olgular</a:t>
              </a:r>
            </a:p>
          </p:txBody>
        </p:sp>
        <p:sp>
          <p:nvSpPr>
            <p:cNvPr id="31" name="Metin kutusu 30"/>
            <p:cNvSpPr txBox="1"/>
            <p:nvPr/>
          </p:nvSpPr>
          <p:spPr>
            <a:xfrm>
              <a:off x="3902154" y="4889332"/>
              <a:ext cx="3355896" cy="338554"/>
            </a:xfrm>
            <a:prstGeom prst="rect">
              <a:avLst/>
            </a:prstGeom>
            <a:noFill/>
          </p:spPr>
          <p:txBody>
            <a:bodyPr wrap="square" rtlCol="0">
              <a:spAutoFit/>
            </a:bodyPr>
            <a:lstStyle/>
            <a:p>
              <a:pPr algn="ctr"/>
              <a:r>
                <a:rPr lang="tr-TR" sz="1600" i="1" dirty="0">
                  <a:solidFill>
                    <a:srgbClr val="000000"/>
                  </a:solidFill>
                  <a:latin typeface="Calibri" pitchFamily="34" charset="0"/>
                  <a:cs typeface="Calibri" pitchFamily="34" charset="0"/>
                </a:rPr>
                <a:t>Aynı dönemde risk altındaki toplum</a:t>
              </a:r>
            </a:p>
          </p:txBody>
        </p:sp>
        <p:sp>
          <p:nvSpPr>
            <p:cNvPr id="32" name="Metin kutusu 31"/>
            <p:cNvSpPr txBox="1"/>
            <p:nvPr/>
          </p:nvSpPr>
          <p:spPr>
            <a:xfrm>
              <a:off x="2576593" y="4744939"/>
              <a:ext cx="1519158" cy="369332"/>
            </a:xfrm>
            <a:prstGeom prst="rect">
              <a:avLst/>
            </a:prstGeom>
            <a:noFill/>
          </p:spPr>
          <p:txBody>
            <a:bodyPr wrap="square" rtlCol="0">
              <a:spAutoFit/>
            </a:bodyPr>
            <a:lstStyle/>
            <a:p>
              <a:pPr algn="r"/>
              <a:r>
                <a:rPr lang="tr-TR" b="1" i="1" dirty="0" err="1" smtClean="0">
                  <a:solidFill>
                    <a:srgbClr val="000000"/>
                  </a:solidFill>
                  <a:latin typeface="Calibri" pitchFamily="34" charset="0"/>
                  <a:cs typeface="Calibri" pitchFamily="34" charset="0"/>
                </a:rPr>
                <a:t>Prevalans</a:t>
              </a:r>
              <a:r>
                <a:rPr lang="tr-TR" b="1" i="1" dirty="0" smtClean="0">
                  <a:solidFill>
                    <a:srgbClr val="000000"/>
                  </a:solidFill>
                  <a:latin typeface="Calibri" pitchFamily="34" charset="0"/>
                  <a:cs typeface="Calibri" pitchFamily="34" charset="0"/>
                </a:rPr>
                <a:t>=</a:t>
              </a:r>
              <a:endParaRPr lang="tr-TR" dirty="0">
                <a:solidFill>
                  <a:srgbClr val="000000"/>
                </a:solidFill>
                <a:latin typeface="Calibri" pitchFamily="34" charset="0"/>
                <a:cs typeface="Calibri" pitchFamily="34" charset="0"/>
              </a:endParaRPr>
            </a:p>
          </p:txBody>
        </p:sp>
        <p:sp>
          <p:nvSpPr>
            <p:cNvPr id="34" name="Metin kutusu 33"/>
            <p:cNvSpPr txBox="1"/>
            <p:nvPr/>
          </p:nvSpPr>
          <p:spPr>
            <a:xfrm>
              <a:off x="7267575" y="4743663"/>
              <a:ext cx="838200" cy="338554"/>
            </a:xfrm>
            <a:prstGeom prst="rect">
              <a:avLst/>
            </a:prstGeom>
            <a:noFill/>
          </p:spPr>
          <p:txBody>
            <a:bodyPr wrap="square" rtlCol="0">
              <a:spAutoFit/>
            </a:bodyPr>
            <a:lstStyle/>
            <a:p>
              <a:pPr algn="ctr"/>
              <a:r>
                <a:rPr lang="tr-TR" sz="1600" i="1" dirty="0" smtClean="0">
                  <a:solidFill>
                    <a:srgbClr val="000000"/>
                  </a:solidFill>
                  <a:latin typeface="Calibri" pitchFamily="34" charset="0"/>
                  <a:cs typeface="Calibri" pitchFamily="34" charset="0"/>
                </a:rPr>
                <a:t>X 1.000</a:t>
              </a:r>
              <a:endParaRPr lang="tr-TR" sz="1600" i="1" dirty="0">
                <a:solidFill>
                  <a:srgbClr val="000000"/>
                </a:solidFill>
                <a:latin typeface="Calibri" pitchFamily="34" charset="0"/>
                <a:cs typeface="Calibri" pitchFamily="34" charset="0"/>
              </a:endParaRPr>
            </a:p>
          </p:txBody>
        </p:sp>
      </p:grpSp>
    </p:spTree>
    <p:extLst>
      <p:ext uri="{BB962C8B-B14F-4D97-AF65-F5344CB8AC3E}">
        <p14:creationId xmlns:p14="http://schemas.microsoft.com/office/powerpoint/2010/main" val="16972101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6" presetClass="entr" presetSubtype="16"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circle(in)">
                                      <p:cBhvr>
                                        <p:cTn id="17" dur="500"/>
                                        <p:tgtEl>
                                          <p:spTgt spid="28"/>
                                        </p:tgtEl>
                                      </p:cBhvr>
                                    </p:animEffect>
                                  </p:childTnLst>
                                </p:cTn>
                              </p:par>
                            </p:childTnLst>
                          </p:cTn>
                        </p:par>
                        <p:par>
                          <p:cTn id="18" fill="hold">
                            <p:stCondLst>
                              <p:cond delay="1500"/>
                            </p:stCondLst>
                            <p:childTnLst>
                              <p:par>
                                <p:cTn id="19" presetID="14" presetClass="entr" presetSubtype="10"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randombar(horizontal)">
                                      <p:cBhvr>
                                        <p:cTn id="2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HİPOTEZLER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400" b="1" i="1" dirty="0" smtClean="0">
                <a:solidFill>
                  <a:srgbClr val="0061B2">
                    <a:lumMod val="75000"/>
                  </a:srgbClr>
                </a:solidFill>
                <a:latin typeface="Calibri" pitchFamily="34" charset="0"/>
                <a:cs typeface="Calibri" pitchFamily="34" charset="0"/>
              </a:rPr>
              <a:t>H₀ Olumsuz Olarak Kurulur;</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Anne </a:t>
            </a:r>
            <a:r>
              <a:rPr lang="tr-TR" sz="2000" b="1" i="1" dirty="0">
                <a:solidFill>
                  <a:srgbClr val="000000"/>
                </a:solidFill>
                <a:latin typeface="Calibri" pitchFamily="34" charset="0"/>
                <a:cs typeface="Calibri" pitchFamily="34" charset="0"/>
              </a:rPr>
              <a:t>sütü ve formül süt ile beslenen 4 aylık kız bebeklerin kilolarının ortalamaları arasında fark yoktur.</a:t>
            </a:r>
            <a:br>
              <a:rPr lang="tr-TR" sz="2000" b="1" i="1" dirty="0">
                <a:solidFill>
                  <a:srgbClr val="000000"/>
                </a:solidFill>
                <a:latin typeface="Calibri" pitchFamily="34" charset="0"/>
                <a:cs typeface="Calibri" pitchFamily="34" charset="0"/>
              </a:rPr>
            </a:br>
            <a:endParaRPr lang="tr-TR" sz="20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400" b="1" i="1" dirty="0" smtClean="0">
                <a:solidFill>
                  <a:srgbClr val="C00000"/>
                </a:solidFill>
                <a:latin typeface="Calibri" pitchFamily="34" charset="0"/>
                <a:cs typeface="Calibri" pitchFamily="34" charset="0"/>
              </a:rPr>
              <a:t>H₁ Olumlu Olarak Kurulur;</a:t>
            </a:r>
          </a:p>
          <a:p>
            <a:pPr algn="ctr">
              <a:spcAft>
                <a:spcPts val="1200"/>
              </a:spcAft>
              <a:buClr>
                <a:srgbClr val="292929"/>
              </a:buClr>
              <a:defRPr/>
            </a:pPr>
            <a:r>
              <a:rPr lang="tr-TR" sz="2000" b="1" i="1" dirty="0" smtClean="0">
                <a:solidFill>
                  <a:srgbClr val="000000"/>
                </a:solidFill>
                <a:latin typeface="Calibri" pitchFamily="34" charset="0"/>
                <a:cs typeface="Calibri" pitchFamily="34" charset="0"/>
              </a:rPr>
              <a:t>Anne </a:t>
            </a:r>
            <a:r>
              <a:rPr lang="tr-TR" sz="2000" b="1" i="1" dirty="0">
                <a:solidFill>
                  <a:srgbClr val="000000"/>
                </a:solidFill>
                <a:latin typeface="Calibri" pitchFamily="34" charset="0"/>
                <a:cs typeface="Calibri" pitchFamily="34" charset="0"/>
              </a:rPr>
              <a:t>sütü ve formül süt ile beslenen 4 aylık kız bebeklerin kilolarının ortalamaları arasında fark vardır</a:t>
            </a:r>
            <a:r>
              <a:rPr lang="tr-TR" sz="2000" b="1" i="1" dirty="0" smtClean="0">
                <a:solidFill>
                  <a:srgbClr val="000000"/>
                </a:solidFill>
                <a:latin typeface="Calibri" pitchFamily="34" charset="0"/>
                <a:cs typeface="Calibri" pitchFamily="34" charset="0"/>
              </a:rPr>
              <a:t>.</a:t>
            </a: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42923845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HİPOTEZLER</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spcAft>
                <a:spcPts val="1200"/>
              </a:spcAft>
              <a:buClr>
                <a:srgbClr val="292929"/>
              </a:buClr>
              <a:defRPr/>
            </a:pPr>
            <a:r>
              <a:rPr lang="tr-TR" sz="2400" b="1" i="1" dirty="0" smtClean="0">
                <a:solidFill>
                  <a:srgbClr val="0061B2">
                    <a:lumMod val="75000"/>
                  </a:srgbClr>
                </a:solidFill>
                <a:latin typeface="Calibri" pitchFamily="34" charset="0"/>
                <a:cs typeface="Calibri" pitchFamily="34" charset="0"/>
              </a:rPr>
              <a:t>H₀ Olumsuz Olarak Kurulur;</a:t>
            </a: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Şişmanlığın </a:t>
            </a:r>
            <a:r>
              <a:rPr lang="tr-TR" sz="2000" i="1" dirty="0">
                <a:solidFill>
                  <a:srgbClr val="000000"/>
                </a:solidFill>
                <a:latin typeface="Calibri" pitchFamily="34" charset="0"/>
                <a:cs typeface="Calibri" pitchFamily="34" charset="0"/>
              </a:rPr>
              <a:t>tedavisinde kalori diyeti ile </a:t>
            </a:r>
            <a:r>
              <a:rPr lang="tr-TR" sz="2000" i="1" dirty="0" err="1">
                <a:solidFill>
                  <a:srgbClr val="000000"/>
                </a:solidFill>
                <a:latin typeface="Calibri" pitchFamily="34" charset="0"/>
                <a:cs typeface="Calibri" pitchFamily="34" charset="0"/>
              </a:rPr>
              <a:t>glisemik</a:t>
            </a:r>
            <a:r>
              <a:rPr lang="tr-TR" sz="2000" i="1" dirty="0">
                <a:solidFill>
                  <a:srgbClr val="000000"/>
                </a:solidFill>
                <a:latin typeface="Calibri" pitchFamily="34" charset="0"/>
                <a:cs typeface="Calibri" pitchFamily="34" charset="0"/>
              </a:rPr>
              <a:t> endekse bağlı bir diyet arasında vücut kitle endeksini düşürme ve yaşam kalitesini artırma açısından </a:t>
            </a:r>
            <a:r>
              <a:rPr lang="tr-TR" sz="2000" b="1" i="1" dirty="0">
                <a:solidFill>
                  <a:srgbClr val="000000"/>
                </a:solidFill>
                <a:latin typeface="Calibri" pitchFamily="34" charset="0"/>
                <a:cs typeface="Calibri" pitchFamily="34" charset="0"/>
              </a:rPr>
              <a:t>fark yoktur</a:t>
            </a:r>
            <a:r>
              <a:rPr lang="tr-TR" sz="2000" b="1" i="1" dirty="0" smtClean="0">
                <a:solidFill>
                  <a:srgbClr val="000000"/>
                </a:solidFill>
                <a:latin typeface="Calibri" pitchFamily="34" charset="0"/>
                <a:cs typeface="Calibri" pitchFamily="34" charset="0"/>
              </a:rPr>
              <a:t>.</a:t>
            </a:r>
            <a:r>
              <a:rPr lang="tr-TR" sz="2000" b="1" i="1" dirty="0">
                <a:solidFill>
                  <a:srgbClr val="000000"/>
                </a:solidFill>
                <a:latin typeface="Calibri" pitchFamily="34" charset="0"/>
                <a:cs typeface="Calibri" pitchFamily="34" charset="0"/>
              </a:rPr>
              <a:t/>
            </a:r>
            <a:br>
              <a:rPr lang="tr-TR" sz="2000" b="1" i="1" dirty="0">
                <a:solidFill>
                  <a:srgbClr val="000000"/>
                </a:solidFill>
                <a:latin typeface="Calibri" pitchFamily="34" charset="0"/>
                <a:cs typeface="Calibri" pitchFamily="34" charset="0"/>
              </a:rPr>
            </a:br>
            <a:endParaRPr lang="tr-TR" sz="800" b="1" i="1" dirty="0" smtClean="0">
              <a:solidFill>
                <a:srgbClr val="000000"/>
              </a:solidFill>
              <a:latin typeface="Calibri" pitchFamily="34" charset="0"/>
              <a:cs typeface="Calibri" pitchFamily="34" charset="0"/>
            </a:endParaRPr>
          </a:p>
          <a:p>
            <a:pPr algn="ctr">
              <a:spcAft>
                <a:spcPts val="1200"/>
              </a:spcAft>
              <a:buClr>
                <a:srgbClr val="292929"/>
              </a:buClr>
              <a:defRPr/>
            </a:pPr>
            <a:r>
              <a:rPr lang="tr-TR" sz="2400" b="1" i="1" dirty="0" smtClean="0">
                <a:solidFill>
                  <a:srgbClr val="C00000"/>
                </a:solidFill>
                <a:latin typeface="Calibri" pitchFamily="34" charset="0"/>
                <a:cs typeface="Calibri" pitchFamily="34" charset="0"/>
              </a:rPr>
              <a:t>H₁ Olumlu Olarak Kurulur;</a:t>
            </a:r>
          </a:p>
          <a:p>
            <a:pPr algn="ctr">
              <a:spcAft>
                <a:spcPts val="1200"/>
              </a:spcAft>
              <a:buClr>
                <a:srgbClr val="292929"/>
              </a:buClr>
              <a:defRPr/>
            </a:pPr>
            <a:r>
              <a:rPr lang="tr-TR" sz="2000" i="1" dirty="0" smtClean="0">
                <a:solidFill>
                  <a:srgbClr val="000000"/>
                </a:solidFill>
                <a:latin typeface="Calibri" pitchFamily="34" charset="0"/>
                <a:cs typeface="Calibri" pitchFamily="34" charset="0"/>
              </a:rPr>
              <a:t>Şişmanlığın </a:t>
            </a:r>
            <a:r>
              <a:rPr lang="tr-TR" sz="2000" i="1" dirty="0">
                <a:solidFill>
                  <a:srgbClr val="000000"/>
                </a:solidFill>
                <a:latin typeface="Calibri" pitchFamily="34" charset="0"/>
                <a:cs typeface="Calibri" pitchFamily="34" charset="0"/>
              </a:rPr>
              <a:t>tedavisinde kalori diyeti ile </a:t>
            </a:r>
            <a:r>
              <a:rPr lang="tr-TR" sz="2000" i="1" dirty="0" err="1">
                <a:solidFill>
                  <a:srgbClr val="000000"/>
                </a:solidFill>
                <a:latin typeface="Calibri" pitchFamily="34" charset="0"/>
                <a:cs typeface="Calibri" pitchFamily="34" charset="0"/>
              </a:rPr>
              <a:t>glisemik</a:t>
            </a:r>
            <a:r>
              <a:rPr lang="tr-TR" sz="2000" i="1" dirty="0">
                <a:solidFill>
                  <a:srgbClr val="000000"/>
                </a:solidFill>
                <a:latin typeface="Calibri" pitchFamily="34" charset="0"/>
                <a:cs typeface="Calibri" pitchFamily="34" charset="0"/>
              </a:rPr>
              <a:t> endekse bağlı bir diyet arasında vücut kitle endeksini düşürme ve yaşam kalitesini artırma açısından </a:t>
            </a:r>
            <a:r>
              <a:rPr lang="tr-TR" sz="2000" b="1" i="1" dirty="0">
                <a:solidFill>
                  <a:srgbClr val="000000"/>
                </a:solidFill>
                <a:latin typeface="Calibri" pitchFamily="34" charset="0"/>
                <a:cs typeface="Calibri" pitchFamily="34" charset="0"/>
              </a:rPr>
              <a:t>fark vardır.</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7834512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3467100" y="2729390"/>
            <a:ext cx="5125430" cy="1912237"/>
          </a:xfrm>
          <a:prstGeom prst="rect">
            <a:avLst/>
          </a:prstGeom>
          <a:noFill/>
          <a:ln w="9525" algn="ctr">
            <a:noFill/>
            <a:round/>
            <a:headEnd/>
            <a:tailEnd/>
          </a:ln>
        </p:spPr>
        <p:txBody>
          <a:bodyPr wrap="none" anchor="ctr"/>
          <a:lstStyle/>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Araştırma </a:t>
            </a:r>
          </a:p>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Yöntemleri</a:t>
            </a:r>
            <a:endParaRPr lang="tr-TR" sz="66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8194" name="Picture 2" descr="D:\DOKTOR\1-DRUZ\1-EĞİTİM KURUMU\1. İstanbuluzman\2-RESİMLER\Siyah\passport.png"/>
          <p:cNvPicPr>
            <a:picLocks noChangeAspect="1" noChangeArrowheads="1"/>
          </p:cNvPicPr>
          <p:nvPr/>
        </p:nvPicPr>
        <p:blipFill>
          <a:blip r:embed="rId3">
            <a:extLst>
              <a:ext uri="{BEBA8EAE-BF5A-486C-A8C5-ECC9F3942E4B}">
                <a14:imgProps xmlns:a14="http://schemas.microsoft.com/office/drawing/2010/main">
                  <a14:imgLayer r:embed="rId4">
                    <a14:imgEffect>
                      <a14:colorTemperature colorTemp="5300"/>
                    </a14:imgEffect>
                  </a14:imgLayer>
                </a14:imgProps>
              </a:ext>
              <a:ext uri="{28A0092B-C50C-407E-A947-70E740481C1C}">
                <a14:useLocalDpi xmlns:a14="http://schemas.microsoft.com/office/drawing/2010/main" val="0"/>
              </a:ext>
            </a:extLst>
          </a:blip>
          <a:srcRect/>
          <a:stretch>
            <a:fillRect/>
          </a:stretch>
        </p:blipFill>
        <p:spPr bwMode="auto">
          <a:xfrm>
            <a:off x="168975" y="2163520"/>
            <a:ext cx="3298125" cy="304397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28792319"/>
      </p:ext>
    </p:extLst>
  </p:cSld>
  <p:clrMapOvr>
    <a:masterClrMapping/>
  </p:clrMapOvr>
  <p:transition>
    <p:fade/>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SINIFLANDIRMA</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828000" lvl="1" indent="-252000">
              <a:spcAft>
                <a:spcPts val="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Gözlemsel Epidemiyoloji</a:t>
            </a:r>
            <a:endParaRPr lang="tr-TR" b="1" i="1" dirty="0">
              <a:solidFill>
                <a:srgbClr val="000000"/>
              </a:solidFill>
              <a:latin typeface="Calibri" pitchFamily="34" charset="0"/>
              <a:cs typeface="Calibri" pitchFamily="34" charset="0"/>
            </a:endParaRPr>
          </a:p>
          <a:p>
            <a:pPr marL="1376100" lvl="2" indent="-216000">
              <a:spcAft>
                <a:spcPts val="0"/>
              </a:spcAft>
              <a:buClr>
                <a:srgbClr val="292929"/>
              </a:buClr>
              <a:buFont typeface="+mj-lt"/>
              <a:buAutoNum type="alphaLcPeriod"/>
              <a:defRPr/>
            </a:pPr>
            <a:r>
              <a:rPr lang="tr-TR" b="1" i="1" dirty="0" smtClean="0">
                <a:solidFill>
                  <a:srgbClr val="000000"/>
                </a:solidFill>
                <a:latin typeface="Calibri" pitchFamily="34" charset="0"/>
                <a:cs typeface="Calibri" pitchFamily="34" charset="0"/>
              </a:rPr>
              <a:t>Tanımlayıcı epidemiyoloji </a:t>
            </a:r>
          </a:p>
          <a:p>
            <a:pPr marL="1944000" lvl="3" indent="-324000">
              <a:spcAft>
                <a:spcPts val="0"/>
              </a:spcAft>
              <a:buClr>
                <a:srgbClr val="292929"/>
              </a:buClr>
              <a:buFont typeface="+mj-lt"/>
              <a:buAutoNum type="romanLcPeriod"/>
              <a:defRPr/>
            </a:pPr>
            <a:r>
              <a:rPr lang="tr-TR" i="1" dirty="0" smtClean="0">
                <a:solidFill>
                  <a:srgbClr val="000000"/>
                </a:solidFill>
                <a:latin typeface="Calibri" pitchFamily="34" charset="0"/>
                <a:cs typeface="Calibri" pitchFamily="34" charset="0"/>
              </a:rPr>
              <a:t>Olgu Sunumu</a:t>
            </a:r>
          </a:p>
          <a:p>
            <a:pPr marL="1944000" lvl="3" indent="-324000">
              <a:spcAft>
                <a:spcPts val="0"/>
              </a:spcAft>
              <a:buClr>
                <a:srgbClr val="292929"/>
              </a:buClr>
              <a:buFont typeface="+mj-lt"/>
              <a:buAutoNum type="romanLcPeriod"/>
              <a:defRPr/>
            </a:pPr>
            <a:r>
              <a:rPr lang="tr-TR" i="1" dirty="0" err="1" smtClean="0">
                <a:solidFill>
                  <a:srgbClr val="000000"/>
                </a:solidFill>
                <a:latin typeface="Calibri" pitchFamily="34" charset="0"/>
                <a:cs typeface="Calibri" pitchFamily="34" charset="0"/>
              </a:rPr>
              <a:t>Sürveyans</a:t>
            </a:r>
            <a:r>
              <a:rPr lang="tr-TR" i="1" dirty="0" smtClean="0">
                <a:solidFill>
                  <a:srgbClr val="000000"/>
                </a:solidFill>
                <a:latin typeface="Calibri" pitchFamily="34" charset="0"/>
                <a:cs typeface="Calibri" pitchFamily="34" charset="0"/>
              </a:rPr>
              <a:t> Sistemler</a:t>
            </a:r>
          </a:p>
          <a:p>
            <a:pPr marL="1944000" lvl="3" indent="-324000">
              <a:spcAft>
                <a:spcPts val="0"/>
              </a:spcAft>
              <a:buClr>
                <a:srgbClr val="292929"/>
              </a:buClr>
              <a:buFont typeface="+mj-lt"/>
              <a:buAutoNum type="romanLcPeriod"/>
              <a:defRPr/>
            </a:pPr>
            <a:r>
              <a:rPr lang="tr-TR" i="1" dirty="0" smtClean="0">
                <a:solidFill>
                  <a:srgbClr val="000000"/>
                </a:solidFill>
                <a:latin typeface="Calibri" pitchFamily="34" charset="0"/>
                <a:cs typeface="Calibri" pitchFamily="34" charset="0"/>
              </a:rPr>
              <a:t>Vaka Serileri</a:t>
            </a:r>
          </a:p>
          <a:p>
            <a:pPr marL="1944000" lvl="3" indent="-324000">
              <a:spcAft>
                <a:spcPts val="0"/>
              </a:spcAft>
              <a:buClr>
                <a:srgbClr val="292929"/>
              </a:buClr>
              <a:buFont typeface="+mj-lt"/>
              <a:buAutoNum type="romanLcPeriod"/>
              <a:defRPr/>
            </a:pPr>
            <a:endParaRPr lang="tr-TR" sz="800" i="1" dirty="0" smtClean="0">
              <a:solidFill>
                <a:srgbClr val="000000"/>
              </a:solidFill>
              <a:latin typeface="Calibri" pitchFamily="34" charset="0"/>
              <a:cs typeface="Calibri" pitchFamily="34" charset="0"/>
            </a:endParaRPr>
          </a:p>
          <a:p>
            <a:pPr marL="1376100" lvl="2" indent="-216000">
              <a:spcAft>
                <a:spcPts val="0"/>
              </a:spcAft>
              <a:buClr>
                <a:srgbClr val="292929"/>
              </a:buClr>
              <a:buFont typeface="+mj-lt"/>
              <a:buAutoNum type="alphaLcPeriod"/>
              <a:defRPr/>
            </a:pPr>
            <a:r>
              <a:rPr lang="tr-TR" b="1" i="1" dirty="0" smtClean="0">
                <a:solidFill>
                  <a:srgbClr val="000000"/>
                </a:solidFill>
                <a:latin typeface="Calibri" pitchFamily="34" charset="0"/>
                <a:cs typeface="Calibri" pitchFamily="34" charset="0"/>
              </a:rPr>
              <a:t>Analitik epidemiyoloji </a:t>
            </a:r>
          </a:p>
          <a:p>
            <a:pPr marL="1944000" lvl="3" indent="-324000">
              <a:spcAft>
                <a:spcPts val="0"/>
              </a:spcAft>
              <a:buClr>
                <a:srgbClr val="292929"/>
              </a:buClr>
              <a:buFont typeface="+mj-lt"/>
              <a:buAutoNum type="romanLcPeriod"/>
              <a:defRPr/>
            </a:pPr>
            <a:r>
              <a:rPr lang="tr-TR" i="1" dirty="0" err="1">
                <a:solidFill>
                  <a:srgbClr val="000000"/>
                </a:solidFill>
                <a:latin typeface="Calibri" pitchFamily="34" charset="0"/>
                <a:cs typeface="Calibri" pitchFamily="34" charset="0"/>
              </a:rPr>
              <a:t>Kesitsel</a:t>
            </a:r>
            <a:r>
              <a:rPr lang="tr-TR" i="1" dirty="0">
                <a:solidFill>
                  <a:srgbClr val="000000"/>
                </a:solidFill>
                <a:latin typeface="Calibri" pitchFamily="34" charset="0"/>
                <a:cs typeface="Calibri" pitchFamily="34" charset="0"/>
              </a:rPr>
              <a:t> Araştırmalar</a:t>
            </a:r>
          </a:p>
          <a:p>
            <a:pPr marL="1944000" lvl="3" indent="-324000">
              <a:spcAft>
                <a:spcPts val="0"/>
              </a:spcAft>
              <a:buClr>
                <a:srgbClr val="292929"/>
              </a:buClr>
              <a:buFont typeface="+mj-lt"/>
              <a:buAutoNum type="romanLcPeriod"/>
              <a:defRPr/>
            </a:pPr>
            <a:r>
              <a:rPr lang="tr-TR" i="1" dirty="0" smtClean="0">
                <a:solidFill>
                  <a:srgbClr val="000000"/>
                </a:solidFill>
                <a:latin typeface="Calibri" pitchFamily="34" charset="0"/>
                <a:cs typeface="Calibri" pitchFamily="34" charset="0"/>
              </a:rPr>
              <a:t>Vaka </a:t>
            </a:r>
            <a:r>
              <a:rPr lang="tr-TR" i="1" dirty="0">
                <a:solidFill>
                  <a:srgbClr val="000000"/>
                </a:solidFill>
                <a:latin typeface="Calibri" pitchFamily="34" charset="0"/>
                <a:cs typeface="Calibri" pitchFamily="34" charset="0"/>
              </a:rPr>
              <a:t>Kontrol</a:t>
            </a:r>
          </a:p>
          <a:p>
            <a:pPr marL="1944000" lvl="3" indent="-324000">
              <a:spcAft>
                <a:spcPts val="0"/>
              </a:spcAft>
              <a:buClr>
                <a:srgbClr val="292929"/>
              </a:buClr>
              <a:buFont typeface="+mj-lt"/>
              <a:buAutoNum type="romanLcPeriod"/>
              <a:defRPr/>
            </a:pPr>
            <a:r>
              <a:rPr lang="tr-TR" i="1" dirty="0" smtClean="0">
                <a:solidFill>
                  <a:srgbClr val="000000"/>
                </a:solidFill>
                <a:latin typeface="Calibri" pitchFamily="34" charset="0"/>
                <a:cs typeface="Calibri" pitchFamily="34" charset="0"/>
              </a:rPr>
              <a:t>Kohort</a:t>
            </a:r>
          </a:p>
          <a:p>
            <a:pPr marL="1620000" lvl="3">
              <a:spcAft>
                <a:spcPts val="0"/>
              </a:spcAft>
              <a:buClr>
                <a:srgbClr val="292929"/>
              </a:buClr>
              <a:defRPr/>
            </a:pPr>
            <a:endParaRPr lang="tr-TR" sz="800" i="1" dirty="0">
              <a:solidFill>
                <a:srgbClr val="000000"/>
              </a:solidFill>
              <a:latin typeface="Calibri" pitchFamily="34" charset="0"/>
              <a:cs typeface="Calibri" pitchFamily="34" charset="0"/>
            </a:endParaRPr>
          </a:p>
          <a:p>
            <a:pPr marL="828000" lvl="1" indent="-252000">
              <a:spcAft>
                <a:spcPts val="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Deneysel </a:t>
            </a:r>
            <a:r>
              <a:rPr lang="tr-TR" b="1" i="1" dirty="0">
                <a:solidFill>
                  <a:srgbClr val="000000"/>
                </a:solidFill>
                <a:latin typeface="Calibri" pitchFamily="34" charset="0"/>
                <a:cs typeface="Calibri" pitchFamily="34" charset="0"/>
              </a:rPr>
              <a:t>E</a:t>
            </a:r>
            <a:r>
              <a:rPr lang="tr-TR" b="1" i="1" dirty="0" smtClean="0">
                <a:solidFill>
                  <a:srgbClr val="000000"/>
                </a:solidFill>
                <a:latin typeface="Calibri" pitchFamily="34" charset="0"/>
                <a:cs typeface="Calibri" pitchFamily="34" charset="0"/>
              </a:rPr>
              <a:t>pidemiyoloji </a:t>
            </a:r>
          </a:p>
          <a:p>
            <a:pPr marL="828000" lvl="1" indent="-252000">
              <a:spcAft>
                <a:spcPts val="0"/>
              </a:spcAft>
              <a:buClr>
                <a:srgbClr val="292929"/>
              </a:buClr>
              <a:buFont typeface="+mj-lt"/>
              <a:buAutoNum type="arabicPeriod"/>
              <a:defRPr/>
            </a:pPr>
            <a:r>
              <a:rPr lang="tr-TR" i="1" dirty="0" smtClean="0">
                <a:solidFill>
                  <a:srgbClr val="000000"/>
                </a:solidFill>
                <a:latin typeface="Calibri" pitchFamily="34" charset="0"/>
                <a:cs typeface="Calibri" pitchFamily="34" charset="0"/>
              </a:rPr>
              <a:t>Değerlendirme Epidemiyolojisi</a:t>
            </a:r>
            <a:endParaRPr lang="tr-TR"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2759749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390526" y="2955039"/>
            <a:ext cx="8448674" cy="1559811"/>
          </a:xfrm>
          <a:prstGeom prst="rect">
            <a:avLst/>
          </a:prstGeom>
          <a:noFill/>
          <a:ln w="9525" algn="ctr">
            <a:noFill/>
            <a:round/>
            <a:headEnd/>
            <a:tailEnd/>
          </a:ln>
        </p:spPr>
        <p:txBody>
          <a:bodyPr wrap="none" anchor="ctr"/>
          <a:lstStyle/>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Gözelemsel Araştırmalar</a:t>
            </a:r>
            <a:endParaRPr lang="tr-TR" sz="66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 name="Oval 2"/>
          <p:cNvSpPr/>
          <p:nvPr/>
        </p:nvSpPr>
        <p:spPr>
          <a:xfrm>
            <a:off x="4138613" y="204063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4800" b="1" dirty="0">
              <a:solidFill>
                <a:schemeClr val="tx1"/>
              </a:solidFill>
              <a:latin typeface="Cambria" pitchFamily="18" charset="0"/>
            </a:endParaRPr>
          </a:p>
        </p:txBody>
      </p:sp>
      <p:sp>
        <p:nvSpPr>
          <p:cNvPr id="9" name="Metin kutusu 8"/>
          <p:cNvSpPr txBox="1"/>
          <p:nvPr/>
        </p:nvSpPr>
        <p:spPr>
          <a:xfrm>
            <a:off x="3981205" y="2143896"/>
            <a:ext cx="1267316" cy="707886"/>
          </a:xfrm>
          <a:prstGeom prst="rect">
            <a:avLst/>
          </a:prstGeom>
          <a:noFill/>
        </p:spPr>
        <p:txBody>
          <a:bodyPr wrap="square" rtlCol="0">
            <a:spAutoFit/>
          </a:bodyPr>
          <a:lstStyle/>
          <a:p>
            <a:pPr algn="ctr"/>
            <a:r>
              <a:rPr lang="tr-TR" sz="4000" b="1" dirty="0" smtClean="0">
                <a:latin typeface="Cambria" pitchFamily="18" charset="0"/>
              </a:rPr>
              <a:t>1</a:t>
            </a:r>
            <a:endParaRPr lang="tr-TR" sz="2400" b="1" dirty="0">
              <a:latin typeface="Cambria" pitchFamily="18" charset="0"/>
            </a:endParaRPr>
          </a:p>
        </p:txBody>
      </p:sp>
    </p:spTree>
    <p:extLst>
      <p:ext uri="{BB962C8B-B14F-4D97-AF65-F5344CB8AC3E}">
        <p14:creationId xmlns:p14="http://schemas.microsoft.com/office/powerpoint/2010/main" val="3117521915"/>
      </p:ext>
    </p:extLst>
  </p:cSld>
  <p:clrMapOvr>
    <a:masterClrMapping/>
  </p:clrMapOvr>
  <p:transition>
    <p:fade/>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400300" y="2955039"/>
            <a:ext cx="6458930" cy="1559811"/>
          </a:xfrm>
          <a:prstGeom prst="rect">
            <a:avLst/>
          </a:prstGeom>
          <a:noFill/>
          <a:ln w="9525" algn="ctr">
            <a:noFill/>
            <a:round/>
            <a:headEnd/>
            <a:tailEnd/>
          </a:ln>
        </p:spPr>
        <p:txBody>
          <a:bodyPr wrap="none" anchor="ctr"/>
          <a:lstStyle/>
          <a:p>
            <a:pPr marL="36000" algn="ctr"/>
            <a:r>
              <a:rPr lang="tr-TR" sz="54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Tanımlayıcı Araştırmalar</a:t>
            </a:r>
            <a:endParaRPr lang="tr-TR" sz="54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6146" name="Picture 2" descr="D:\DOKTOR\2-DRUZ\1. EĞİTİM KURUMU\1. İstanbuluzman\2-RESİMLER\Siyah\ExtensionManager_file_document.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9075" y="2201991"/>
            <a:ext cx="2524126" cy="3065906"/>
          </a:xfrm>
          <a:prstGeom prst="rect">
            <a:avLst/>
          </a:prstGeom>
          <a:noFill/>
          <a:extLst>
            <a:ext uri="{909E8E84-426E-40DD-AFC4-6F175D3DCCD1}">
              <a14:hiddenFill xmlns:a14="http://schemas.microsoft.com/office/drawing/2010/main">
                <a:solidFill>
                  <a:srgbClr val="FFFFFF"/>
                </a:solidFill>
              </a14:hiddenFill>
            </a:ext>
          </a:extLst>
        </p:spPr>
      </p:pic>
      <p:sp>
        <p:nvSpPr>
          <p:cNvPr id="7" name="Oval 6"/>
          <p:cNvSpPr/>
          <p:nvPr/>
        </p:nvSpPr>
        <p:spPr>
          <a:xfrm>
            <a:off x="4872038" y="240258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2000" b="1" dirty="0">
              <a:solidFill>
                <a:schemeClr val="tx1"/>
              </a:solidFill>
              <a:latin typeface="Cambria" pitchFamily="18" charset="0"/>
            </a:endParaRPr>
          </a:p>
        </p:txBody>
      </p:sp>
      <p:sp>
        <p:nvSpPr>
          <p:cNvPr id="8" name="Metin kutusu 7"/>
          <p:cNvSpPr txBox="1"/>
          <p:nvPr/>
        </p:nvSpPr>
        <p:spPr>
          <a:xfrm>
            <a:off x="4743449" y="2456048"/>
            <a:ext cx="1267316" cy="707886"/>
          </a:xfrm>
          <a:prstGeom prst="rect">
            <a:avLst/>
          </a:prstGeom>
          <a:noFill/>
        </p:spPr>
        <p:txBody>
          <a:bodyPr wrap="square" rtlCol="0">
            <a:spAutoFit/>
          </a:bodyPr>
          <a:lstStyle/>
          <a:p>
            <a:pPr algn="ctr"/>
            <a:r>
              <a:rPr lang="tr-TR" sz="4000" b="1" dirty="0" smtClean="0">
                <a:latin typeface="Cambria" pitchFamily="18" charset="0"/>
              </a:rPr>
              <a:t>1</a:t>
            </a:r>
            <a:r>
              <a:rPr lang="tr-TR" sz="2400" b="1" dirty="0" smtClean="0">
                <a:latin typeface="Cambria" pitchFamily="18" charset="0"/>
              </a:rPr>
              <a:t>.1</a:t>
            </a:r>
            <a:endParaRPr lang="tr-TR" sz="2400" b="1" dirty="0">
              <a:latin typeface="Cambria" pitchFamily="18" charset="0"/>
            </a:endParaRPr>
          </a:p>
        </p:txBody>
      </p:sp>
    </p:spTree>
    <p:extLst>
      <p:ext uri="{BB962C8B-B14F-4D97-AF65-F5344CB8AC3E}">
        <p14:creationId xmlns:p14="http://schemas.microsoft.com/office/powerpoint/2010/main" val="1619246656"/>
      </p:ext>
    </p:extLst>
  </p:cSld>
  <p:clrMapOvr>
    <a:masterClrMapping/>
  </p:clrMapOvr>
  <p:transition>
    <p:fade/>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aphicFrame>
        <p:nvGraphicFramePr>
          <p:cNvPr id="11" name="Group 75"/>
          <p:cNvGraphicFramePr>
            <a:graphicFrameLocks/>
          </p:cNvGraphicFramePr>
          <p:nvPr>
            <p:extLst>
              <p:ext uri="{D42A27DB-BD31-4B8C-83A1-F6EECF244321}">
                <p14:modId xmlns:p14="http://schemas.microsoft.com/office/powerpoint/2010/main" val="349832188"/>
              </p:ext>
            </p:extLst>
          </p:nvPr>
        </p:nvGraphicFramePr>
        <p:xfrm>
          <a:off x="76199" y="982664"/>
          <a:ext cx="8983075" cy="5192136"/>
        </p:xfrm>
        <a:graphic>
          <a:graphicData uri="http://schemas.openxmlformats.org/drawingml/2006/table">
            <a:tbl>
              <a:tblPr>
                <a:tableStyleId>{775DCB02-9BB8-47FD-8907-85C794F793BA}</a:tableStyleId>
              </a:tblPr>
              <a:tblGrid>
                <a:gridCol w="3705226"/>
                <a:gridCol w="5277849"/>
              </a:tblGrid>
              <a:tr h="493711">
                <a:tc grid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u="none" strike="noStrike" cap="none" normalizeH="0" baseline="0" dirty="0" smtClean="0">
                          <a:ln>
                            <a:noFill/>
                          </a:ln>
                          <a:effectLst/>
                          <a:latin typeface="Cambria" pitchFamily="18" charset="0"/>
                        </a:rPr>
                        <a:t>GÖZLEMSEL ARAŞTIRMALAR</a:t>
                      </a:r>
                      <a:endParaRPr kumimoji="0" lang="tr-TR" sz="2400" b="1" i="0"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rgbClr val="F2F2F2"/>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tr-TR" sz="12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solidFill>
                      <a:schemeClr val="bg1"/>
                    </a:solidFill>
                  </a:tcPr>
                </a:tc>
              </a:tr>
              <a:tr h="1285237">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u="none" strike="noStrike" cap="none" normalizeH="0" baseline="0" dirty="0" smtClean="0">
                          <a:ln>
                            <a:noFill/>
                          </a:ln>
                          <a:effectLst/>
                          <a:latin typeface="Cambria" pitchFamily="18" charset="0"/>
                        </a:rPr>
                        <a:t>TANIMLAYICI ARAŞTIRMALAR</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0" u="none" strike="noStrike" cap="none" normalizeH="0" baseline="0" dirty="0" smtClean="0">
                          <a:ln>
                            <a:noFill/>
                          </a:ln>
                          <a:effectLst/>
                          <a:latin typeface="Cambria" pitchFamily="18" charset="0"/>
                        </a:rPr>
                        <a:t>(Karşılaştırma-Kontrol Grubu Yok) </a:t>
                      </a:r>
                      <a:endParaRPr kumimoji="0" lang="tr-TR" sz="1800" b="0" i="0"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rgbClr val="D0D8E8"/>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1400" b="1" i="1" u="none" strike="noStrike" cap="none" normalizeH="0" baseline="0" dirty="0" smtClean="0">
                          <a:ln>
                            <a:noFill/>
                          </a:ln>
                          <a:solidFill>
                            <a:schemeClr val="tx1"/>
                          </a:solidFill>
                          <a:effectLst/>
                          <a:latin typeface="Calibri" pitchFamily="34" charset="0"/>
                          <a:cs typeface="Calibri" pitchFamily="34" charset="0"/>
                        </a:rPr>
                        <a:t>Hipotez kurulur. Kontrol grubu yoktur. Kişi, yer, zaman özelliklerine göre tanımlama yapılır. </a:t>
                      </a:r>
                      <a:r>
                        <a:rPr kumimoji="0" lang="tr-TR" sz="1400" b="0" i="1" u="none" strike="noStrike" cap="none" normalizeH="0" baseline="0" dirty="0" smtClean="0">
                          <a:ln>
                            <a:noFill/>
                          </a:ln>
                          <a:solidFill>
                            <a:schemeClr val="tx1"/>
                          </a:solidFill>
                          <a:effectLst/>
                          <a:latin typeface="Calibri" pitchFamily="34" charset="0"/>
                          <a:cs typeface="Calibri" pitchFamily="34" charset="0"/>
                        </a:rPr>
                        <a:t>Ortamdaki önemli risklerin, tehlikelerin tespit edilmesi ve yeni bir mesleki riskin ortaya konmasını sağlamak için kullanılır. Hastalıkların görülüşünü, toplumda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insidans</a:t>
                      </a:r>
                      <a:r>
                        <a:rPr kumimoji="0" lang="tr-TR" sz="1400" b="0" i="1" u="none" strike="noStrike" cap="none" normalizeH="0" baseline="0" dirty="0" smtClean="0">
                          <a:ln>
                            <a:noFill/>
                          </a:ln>
                          <a:solidFill>
                            <a:schemeClr val="tx1"/>
                          </a:solidFill>
                          <a:effectLst/>
                          <a:latin typeface="Calibri" pitchFamily="34" charset="0"/>
                          <a:cs typeface="Calibri" pitchFamily="34" charset="0"/>
                        </a:rPr>
                        <a:t>,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prevelans</a:t>
                      </a:r>
                      <a:r>
                        <a:rPr kumimoji="0" lang="tr-TR" sz="1400" b="0" i="1" u="none" strike="noStrike" cap="none" normalizeH="0" baseline="0" dirty="0" smtClean="0">
                          <a:ln>
                            <a:noFill/>
                          </a:ln>
                          <a:solidFill>
                            <a:schemeClr val="tx1"/>
                          </a:solidFill>
                          <a:effectLst/>
                          <a:latin typeface="Calibri" pitchFamily="34" charset="0"/>
                          <a:cs typeface="Calibri" pitchFamily="34" charset="0"/>
                        </a:rPr>
                        <a:t> ve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mortalite</a:t>
                      </a:r>
                      <a:r>
                        <a:rPr kumimoji="0" lang="tr-TR" sz="1400" b="0" i="1" u="none" strike="noStrike" cap="none" normalizeH="0" baseline="0" dirty="0" smtClean="0">
                          <a:ln>
                            <a:noFill/>
                          </a:ln>
                          <a:solidFill>
                            <a:schemeClr val="tx1"/>
                          </a:solidFill>
                          <a:effectLst/>
                          <a:latin typeface="Calibri" pitchFamily="34" charset="0"/>
                          <a:cs typeface="Calibri" pitchFamily="34" charset="0"/>
                        </a:rPr>
                        <a:t> hızları açısından tanımlar. Maliyeti düşüktür. </a:t>
                      </a:r>
                      <a:endParaRPr kumimoji="0" lang="tr-TR" sz="1400" b="1" i="1"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solidFill>
                      <a:srgbClr val="D0D8E8"/>
                    </a:solidFill>
                  </a:tcPr>
                </a:tc>
              </a:tr>
              <a:tr h="92117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smtClean="0">
                          <a:ln>
                            <a:noFill/>
                          </a:ln>
                          <a:effectLst/>
                          <a:latin typeface="Cambria" pitchFamily="18" charset="0"/>
                        </a:rPr>
                        <a:t>Olgu/Olay Sunumu (Raporları)</a:t>
                      </a:r>
                      <a:endParaRPr kumimoji="0" lang="tr-TR" sz="1800" b="1" i="1"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400" b="0" i="1" u="none" strike="noStrike" cap="none" normalizeH="0" baseline="0" dirty="0" smtClean="0">
                          <a:ln>
                            <a:noFill/>
                          </a:ln>
                          <a:solidFill>
                            <a:schemeClr val="tx1"/>
                          </a:solidFill>
                          <a:effectLst/>
                          <a:latin typeface="Calibri" pitchFamily="34" charset="0"/>
                          <a:cs typeface="Calibri" pitchFamily="34" charset="0"/>
                        </a:rPr>
                        <a:t>Birey/bireylerin öykü-klinik bulgularıyla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maruziyet</a:t>
                      </a:r>
                      <a:r>
                        <a:rPr kumimoji="0" lang="tr-TR" sz="1400" b="0" i="1" u="none" strike="noStrike" cap="none" normalizeH="0" baseline="0" dirty="0" smtClean="0">
                          <a:ln>
                            <a:noFill/>
                          </a:ln>
                          <a:solidFill>
                            <a:schemeClr val="tx1"/>
                          </a:solidFill>
                          <a:effectLst/>
                          <a:latin typeface="Calibri" pitchFamily="34" charset="0"/>
                          <a:cs typeface="Calibri" pitchFamily="34" charset="0"/>
                        </a:rPr>
                        <a:t> etkeni ilişkisini kurar, ancak sınırlı bilgi verir. Çevresel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toksik</a:t>
                      </a:r>
                      <a:r>
                        <a:rPr kumimoji="0" lang="tr-TR" sz="1400" b="0" i="1" u="none" strike="noStrike" cap="none" normalizeH="0" baseline="0" dirty="0" smtClean="0">
                          <a:ln>
                            <a:noFill/>
                          </a:ln>
                          <a:solidFill>
                            <a:schemeClr val="tx1"/>
                          </a:solidFill>
                          <a:effectLst/>
                          <a:latin typeface="Calibri" pitchFamily="34" charset="0"/>
                          <a:cs typeface="Calibri" pitchFamily="34" charset="0"/>
                        </a:rPr>
                        <a:t> etkiler inceler,</a:t>
                      </a:r>
                    </a:p>
                  </a:txBody>
                  <a:tcPr anchor="ctr" horzOverflow="overflow">
                    <a:solidFill>
                      <a:srgbClr val="F2F2F2"/>
                    </a:solidFill>
                  </a:tcPr>
                </a:tc>
              </a:tr>
              <a:tr h="1570846">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err="1" smtClean="0">
                          <a:ln>
                            <a:noFill/>
                          </a:ln>
                          <a:effectLst/>
                          <a:latin typeface="Cambria" pitchFamily="18" charset="0"/>
                        </a:rPr>
                        <a:t>Sürveyans</a:t>
                      </a:r>
                      <a:r>
                        <a:rPr kumimoji="0" lang="tr-TR" sz="1800" b="1" i="1" u="none" strike="noStrike" cap="none" normalizeH="0" baseline="0" dirty="0" smtClean="0">
                          <a:ln>
                            <a:noFill/>
                          </a:ln>
                          <a:effectLst/>
                          <a:latin typeface="Cambria" pitchFamily="18" charset="0"/>
                        </a:rPr>
                        <a:t> Sistemleri </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0" i="1" u="none" strike="noStrike" cap="none" normalizeH="0" baseline="0" dirty="0" smtClean="0">
                          <a:ln>
                            <a:noFill/>
                          </a:ln>
                          <a:effectLst/>
                          <a:latin typeface="Cambria" pitchFamily="18" charset="0"/>
                        </a:rPr>
                        <a:t>(</a:t>
                      </a:r>
                      <a:r>
                        <a:rPr kumimoji="0" lang="tr-TR" sz="1800" b="0" i="1" u="none" strike="noStrike" cap="none" normalizeH="0" baseline="0" dirty="0" err="1" smtClean="0">
                          <a:ln>
                            <a:noFill/>
                          </a:ln>
                          <a:effectLst/>
                          <a:latin typeface="Cambria" pitchFamily="18" charset="0"/>
                        </a:rPr>
                        <a:t>Prevelans</a:t>
                      </a:r>
                      <a:r>
                        <a:rPr kumimoji="0" lang="tr-TR" sz="1800" b="0" i="1" u="none" strike="noStrike" cap="none" normalizeH="0" baseline="0" dirty="0" smtClean="0">
                          <a:ln>
                            <a:noFill/>
                          </a:ln>
                          <a:effectLst/>
                          <a:latin typeface="Cambria" pitchFamily="18" charset="0"/>
                        </a:rPr>
                        <a:t>-Cross </a:t>
                      </a:r>
                      <a:r>
                        <a:rPr kumimoji="0" lang="tr-TR" sz="1800" b="0" i="1" u="none" strike="noStrike" cap="none" normalizeH="0" baseline="0" dirty="0" err="1" smtClean="0">
                          <a:ln>
                            <a:noFill/>
                          </a:ln>
                          <a:effectLst/>
                          <a:latin typeface="Cambria" pitchFamily="18" charset="0"/>
                        </a:rPr>
                        <a:t>Sectional</a:t>
                      </a:r>
                      <a:r>
                        <a:rPr kumimoji="0" lang="tr-TR" sz="1800" b="0" i="1" u="none" strike="noStrike" cap="none" normalizeH="0" baseline="0" dirty="0" smtClean="0">
                          <a:ln>
                            <a:noFill/>
                          </a:ln>
                          <a:effectLst/>
                          <a:latin typeface="Cambria" pitchFamily="18" charset="0"/>
                        </a:rPr>
                        <a:t>)</a:t>
                      </a:r>
                      <a:endParaRPr kumimoji="0" lang="tr-TR" sz="1800" b="0" i="1"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rgbClr val="D0D8E8"/>
                    </a:solidFill>
                  </a:tcPr>
                </a:tc>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400" b="0" i="1" u="none" strike="noStrike" cap="none" normalizeH="0" baseline="0" dirty="0" smtClean="0">
                          <a:ln>
                            <a:noFill/>
                          </a:ln>
                          <a:solidFill>
                            <a:schemeClr val="tx1"/>
                          </a:solidFill>
                          <a:effectLst/>
                          <a:latin typeface="Calibri" pitchFamily="34" charset="0"/>
                          <a:cs typeface="Calibri" pitchFamily="34" charset="0"/>
                        </a:rPr>
                        <a:t>Farklı çevrelerin karşılaştırılması ve belirli bir kesimin bir zaman dilimindeki değişimi incelenir. Yaşamsal istatistiklerle, çevreye ait göstergeler ve veriler arasında olası bağlantıları araştırır. Geniş kapsamlı bilgi verir. Spesifik bir hastalığın oluşumuna, artış/eksilmesine olan etkileri için idealdir. Organizasyon, çaba, para gerektirir.</a:t>
                      </a:r>
                    </a:p>
                  </a:txBody>
                  <a:tcPr anchor="ctr" horzOverflow="overflow">
                    <a:solidFill>
                      <a:srgbClr val="D0D8E8"/>
                    </a:solidFill>
                  </a:tcPr>
                </a:tc>
              </a:tr>
              <a:tr h="921171">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u="none" strike="noStrike" cap="none" normalizeH="0" baseline="0" dirty="0" smtClean="0">
                          <a:ln>
                            <a:noFill/>
                          </a:ln>
                          <a:effectLst/>
                          <a:latin typeface="Cambria" pitchFamily="18" charset="0"/>
                        </a:rPr>
                        <a:t>Vaka Serileri</a:t>
                      </a:r>
                    </a:p>
                  </a:txBody>
                  <a:tcPr anchor="ctr" horzOverflow="overflow">
                    <a:solidFill>
                      <a:srgbClr val="F2F2F2"/>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endParaRPr kumimoji="0" lang="tr-TR" sz="1400" b="1" i="1"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solidFill>
                      <a:srgbClr val="F2F2F2"/>
                    </a:solidFill>
                  </a:tcPr>
                </a:tc>
              </a:tr>
            </a:tbl>
          </a:graphicData>
        </a:graphic>
      </p:graphicFrame>
    </p:spTree>
    <p:extLst>
      <p:ext uri="{BB962C8B-B14F-4D97-AF65-F5344CB8AC3E}">
        <p14:creationId xmlns:p14="http://schemas.microsoft.com/office/powerpoint/2010/main" val="51302558"/>
      </p:ext>
    </p:extLst>
  </p:cSld>
  <p:clrMapOvr>
    <a:masterClrMapping/>
  </p:clrMapOvr>
  <p:transition>
    <p:wedge/>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56" name="Rectangle 11"/>
          <p:cNvSpPr>
            <a:spLocks noChangeArrowheads="1"/>
          </p:cNvSpPr>
          <p:nvPr/>
        </p:nvSpPr>
        <p:spPr bwMode="gray">
          <a:xfrm>
            <a:off x="318101" y="1353788"/>
            <a:ext cx="2876426" cy="562326"/>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SORULAR</a:t>
            </a:r>
            <a:endParaRPr lang="de-DE"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318101" y="1916113"/>
            <a:ext cx="2876426"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endParaRPr lang="tr-TR" sz="24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400" b="1" i="1" dirty="0" smtClean="0">
                <a:solidFill>
                  <a:srgbClr val="000000"/>
                </a:solidFill>
                <a:latin typeface="Calibri" pitchFamily="34" charset="0"/>
                <a:cs typeface="Calibri" pitchFamily="34" charset="0"/>
              </a:rPr>
              <a:t>Kim?</a:t>
            </a:r>
          </a:p>
          <a:p>
            <a:pPr marL="288000" indent="-252000">
              <a:spcAft>
                <a:spcPts val="0"/>
              </a:spcAft>
              <a:buClr>
                <a:srgbClr val="292929"/>
              </a:buClr>
              <a:buFont typeface="Wingdings" pitchFamily="2" charset="2"/>
              <a:buChar char="ü"/>
              <a:defRPr/>
            </a:pPr>
            <a:r>
              <a:rPr lang="tr-TR" sz="2400" b="1" i="1" dirty="0" smtClean="0">
                <a:solidFill>
                  <a:srgbClr val="000000"/>
                </a:solidFill>
                <a:latin typeface="Calibri" pitchFamily="34" charset="0"/>
                <a:cs typeface="Calibri" pitchFamily="34" charset="0"/>
              </a:rPr>
              <a:t>Nerede?</a:t>
            </a:r>
          </a:p>
          <a:p>
            <a:pPr marL="288000" indent="-252000">
              <a:spcAft>
                <a:spcPts val="0"/>
              </a:spcAft>
              <a:buClr>
                <a:srgbClr val="292929"/>
              </a:buClr>
              <a:buFont typeface="Wingdings" pitchFamily="2" charset="2"/>
              <a:buChar char="ü"/>
              <a:defRPr/>
            </a:pPr>
            <a:r>
              <a:rPr lang="tr-TR" sz="2400" b="1" i="1" dirty="0" smtClean="0">
                <a:solidFill>
                  <a:srgbClr val="000000"/>
                </a:solidFill>
                <a:latin typeface="Calibri" pitchFamily="34" charset="0"/>
                <a:cs typeface="Calibri" pitchFamily="34" charset="0"/>
              </a:rPr>
              <a:t>Ne zaman?</a:t>
            </a:r>
          </a:p>
          <a:p>
            <a:pPr marL="36000">
              <a:spcAft>
                <a:spcPts val="0"/>
              </a:spcAft>
              <a:buClr>
                <a:srgbClr val="292929"/>
              </a:buClr>
              <a:defRPr/>
            </a:pPr>
            <a:endParaRPr lang="tr-TR" sz="24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TANIMLAYICI ARAŞTIRMALAR</a:t>
            </a:r>
          </a:p>
        </p:txBody>
      </p:sp>
      <p:grpSp>
        <p:nvGrpSpPr>
          <p:cNvPr id="4" name="Grup 3"/>
          <p:cNvGrpSpPr/>
          <p:nvPr/>
        </p:nvGrpSpPr>
        <p:grpSpPr>
          <a:xfrm>
            <a:off x="3457575" y="1400175"/>
            <a:ext cx="1621754" cy="2003942"/>
            <a:chOff x="3457575" y="2057400"/>
            <a:chExt cx="1621754" cy="2003942"/>
          </a:xfrm>
        </p:grpSpPr>
        <p:pic>
          <p:nvPicPr>
            <p:cNvPr id="12" name="Picture 9" descr="j0216724"/>
            <p:cNvPicPr preferRelativeResize="0">
              <a:picLocks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57575" y="2466793"/>
              <a:ext cx="1621754" cy="1594549"/>
            </a:xfrm>
            <a:prstGeom prst="rect">
              <a:avLst/>
            </a:prstGeom>
            <a:noFill/>
            <a:ln w="9525">
              <a:solidFill>
                <a:schemeClr val="bg1">
                  <a:lumMod val="65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3" name="Metin kutusu 2"/>
            <p:cNvSpPr txBox="1"/>
            <p:nvPr/>
          </p:nvSpPr>
          <p:spPr>
            <a:xfrm>
              <a:off x="3457575" y="2057400"/>
              <a:ext cx="1621754" cy="369332"/>
            </a:xfrm>
            <a:prstGeom prst="rect">
              <a:avLst/>
            </a:prstGeom>
            <a:noFill/>
            <a:ln>
              <a:solidFill>
                <a:schemeClr val="bg1">
                  <a:lumMod val="65000"/>
                </a:schemeClr>
              </a:solidFill>
            </a:ln>
          </p:spPr>
          <p:txBody>
            <a:bodyPr wrap="square" rtlCol="0">
              <a:spAutoFit/>
            </a:bodyPr>
            <a:lstStyle/>
            <a:p>
              <a:pPr algn="ctr"/>
              <a:r>
                <a:rPr lang="tr-TR" b="1" dirty="0" smtClean="0">
                  <a:latin typeface="Calibri" pitchFamily="34" charset="0"/>
                  <a:cs typeface="Calibri" pitchFamily="34" charset="0"/>
                </a:rPr>
                <a:t>KİŞİ</a:t>
              </a:r>
              <a:endParaRPr lang="tr-TR" b="1" dirty="0">
                <a:latin typeface="Calibri" pitchFamily="34" charset="0"/>
                <a:cs typeface="Calibri" pitchFamily="34" charset="0"/>
              </a:endParaRPr>
            </a:p>
          </p:txBody>
        </p:sp>
      </p:grpSp>
      <p:grpSp>
        <p:nvGrpSpPr>
          <p:cNvPr id="5" name="Grup 4"/>
          <p:cNvGrpSpPr/>
          <p:nvPr/>
        </p:nvGrpSpPr>
        <p:grpSpPr>
          <a:xfrm>
            <a:off x="5227512" y="1411661"/>
            <a:ext cx="1621754" cy="1990145"/>
            <a:chOff x="5227512" y="2068886"/>
            <a:chExt cx="1621754" cy="1990145"/>
          </a:xfrm>
        </p:grpSpPr>
        <p:pic>
          <p:nvPicPr>
            <p:cNvPr id="11" name="Picture 7" descr="j0335112"/>
            <p:cNvPicPr preferRelativeResize="0">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227512" y="2464482"/>
              <a:ext cx="1621754" cy="1594549"/>
            </a:xfrm>
            <a:prstGeom prst="rect">
              <a:avLst/>
            </a:prstGeom>
            <a:noFill/>
            <a:ln w="9525">
              <a:solidFill>
                <a:schemeClr val="bg1">
                  <a:lumMod val="65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16" name="Metin kutusu 15"/>
            <p:cNvSpPr txBox="1"/>
            <p:nvPr/>
          </p:nvSpPr>
          <p:spPr>
            <a:xfrm>
              <a:off x="5227512" y="2068886"/>
              <a:ext cx="1621754" cy="369332"/>
            </a:xfrm>
            <a:prstGeom prst="rect">
              <a:avLst/>
            </a:prstGeom>
            <a:noFill/>
            <a:ln>
              <a:solidFill>
                <a:schemeClr val="bg1">
                  <a:lumMod val="65000"/>
                </a:schemeClr>
              </a:solidFill>
            </a:ln>
          </p:spPr>
          <p:txBody>
            <a:bodyPr wrap="square" rtlCol="0">
              <a:spAutoFit/>
            </a:bodyPr>
            <a:lstStyle/>
            <a:p>
              <a:pPr algn="ctr"/>
              <a:r>
                <a:rPr lang="tr-TR" b="1" dirty="0" smtClean="0">
                  <a:latin typeface="Calibri" pitchFamily="34" charset="0"/>
                  <a:cs typeface="Calibri" pitchFamily="34" charset="0"/>
                </a:rPr>
                <a:t>YER</a:t>
              </a:r>
              <a:endParaRPr lang="tr-TR" b="1" dirty="0">
                <a:latin typeface="Calibri" pitchFamily="34" charset="0"/>
                <a:cs typeface="Calibri" pitchFamily="34" charset="0"/>
              </a:endParaRPr>
            </a:p>
          </p:txBody>
        </p:sp>
      </p:grpSp>
      <p:grpSp>
        <p:nvGrpSpPr>
          <p:cNvPr id="6" name="Grup 5"/>
          <p:cNvGrpSpPr/>
          <p:nvPr/>
        </p:nvGrpSpPr>
        <p:grpSpPr>
          <a:xfrm>
            <a:off x="6998371" y="1411661"/>
            <a:ext cx="1621754" cy="1990145"/>
            <a:chOff x="6998371" y="2068886"/>
            <a:chExt cx="1621754" cy="1990145"/>
          </a:xfrm>
        </p:grpSpPr>
        <p:pic>
          <p:nvPicPr>
            <p:cNvPr id="13" name="Picture 10" descr="j0234131"/>
            <p:cNvPicPr preferRelativeResize="0">
              <a:picLocks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998371" y="2464482"/>
              <a:ext cx="1621754" cy="1594549"/>
            </a:xfrm>
            <a:prstGeom prst="rect">
              <a:avLst/>
            </a:prstGeom>
            <a:noFill/>
            <a:ln w="9525">
              <a:solidFill>
                <a:schemeClr val="bg1">
                  <a:lumMod val="65000"/>
                </a:schemeClr>
              </a:solidFill>
              <a:miter lim="800000"/>
              <a:headEnd/>
              <a:tailEnd/>
            </a:ln>
            <a:extLst>
              <a:ext uri="{909E8E84-426E-40DD-AFC4-6F175D3DCCD1}">
                <a14:hiddenFill xmlns:a14="http://schemas.microsoft.com/office/drawing/2010/main">
                  <a:solidFill>
                    <a:srgbClr val="FFFFFF"/>
                  </a:solidFill>
                </a14:hiddenFill>
              </a:ext>
            </a:extLst>
          </p:spPr>
        </p:pic>
        <p:sp>
          <p:nvSpPr>
            <p:cNvPr id="21" name="Metin kutusu 20"/>
            <p:cNvSpPr txBox="1"/>
            <p:nvPr/>
          </p:nvSpPr>
          <p:spPr>
            <a:xfrm>
              <a:off x="6998371" y="2068886"/>
              <a:ext cx="1621754" cy="369332"/>
            </a:xfrm>
            <a:prstGeom prst="rect">
              <a:avLst/>
            </a:prstGeom>
            <a:noFill/>
            <a:ln>
              <a:solidFill>
                <a:schemeClr val="bg1">
                  <a:lumMod val="65000"/>
                </a:schemeClr>
              </a:solidFill>
            </a:ln>
          </p:spPr>
          <p:txBody>
            <a:bodyPr wrap="square" rtlCol="0">
              <a:spAutoFit/>
            </a:bodyPr>
            <a:lstStyle/>
            <a:p>
              <a:pPr algn="ctr"/>
              <a:r>
                <a:rPr lang="tr-TR" b="1" dirty="0" smtClean="0">
                  <a:latin typeface="Calibri" pitchFamily="34" charset="0"/>
                  <a:cs typeface="Calibri" pitchFamily="34" charset="0"/>
                </a:rPr>
                <a:t>ZAMAN</a:t>
              </a:r>
              <a:endParaRPr lang="tr-TR" b="1" dirty="0">
                <a:latin typeface="Calibri" pitchFamily="34" charset="0"/>
                <a:cs typeface="Calibri" pitchFamily="34" charset="0"/>
              </a:endParaRPr>
            </a:p>
          </p:txBody>
        </p:sp>
      </p:grpSp>
      <p:sp>
        <p:nvSpPr>
          <p:cNvPr id="22" name="WordArt 11"/>
          <p:cNvSpPr>
            <a:spLocks noChangeArrowheads="1" noChangeShapeType="1" noTextEdit="1"/>
          </p:cNvSpPr>
          <p:nvPr/>
        </p:nvSpPr>
        <p:spPr bwMode="auto">
          <a:xfrm>
            <a:off x="5429250" y="3688587"/>
            <a:ext cx="1266826" cy="1677163"/>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Plain">
              <a:avLst>
                <a:gd name="adj" fmla="val 50000"/>
              </a:avLst>
            </a:prstTxWarp>
          </a:bodyPr>
          <a:lstStyle/>
          <a:p>
            <a:r>
              <a:rPr lang="tr-TR" sz="3600" kern="10" dirty="0">
                <a:solidFill>
                  <a:schemeClr val="bg1">
                    <a:lumMod val="50000"/>
                  </a:schemeClr>
                </a:solidFill>
                <a:effectLst>
                  <a:outerShdw dist="45791" dir="2021404" algn="ctr" rotWithShape="0">
                    <a:srgbClr val="B2B2B2">
                      <a:alpha val="79999"/>
                    </a:srgbClr>
                  </a:outerShdw>
                </a:effectLst>
                <a:latin typeface="Times New Roman"/>
                <a:cs typeface="Times New Roman"/>
              </a:rPr>
              <a:t>?</a:t>
            </a:r>
          </a:p>
        </p:txBody>
      </p:sp>
    </p:spTree>
    <p:extLst>
      <p:ext uri="{BB962C8B-B14F-4D97-AF65-F5344CB8AC3E}">
        <p14:creationId xmlns:p14="http://schemas.microsoft.com/office/powerpoint/2010/main" val="3401009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8457"/>
                                        </p:tgtEl>
                                        <p:attrNameLst>
                                          <p:attrName>style.visibility</p:attrName>
                                        </p:attrNameLst>
                                      </p:cBhvr>
                                      <p:to>
                                        <p:strVal val="visible"/>
                                      </p:to>
                                    </p:set>
                                    <p:animEffect transition="in" filter="wipe(left)">
                                      <p:cBhvr>
                                        <p:cTn id="7" dur="500"/>
                                        <p:tgtEl>
                                          <p:spTgt spid="58457"/>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6"/>
                                        </p:tgtEl>
                                        <p:attrNameLst>
                                          <p:attrName>style.visibility</p:attrName>
                                        </p:attrNameLst>
                                      </p:cBhvr>
                                      <p:to>
                                        <p:strVal val="visible"/>
                                      </p:to>
                                    </p:set>
                                    <p:animEffect transition="in" filter="wipe(left)">
                                      <p:cBhvr>
                                        <p:cTn id="10" dur="500"/>
                                        <p:tgtEl>
                                          <p:spTgt spid="58456"/>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500" fill="hold"/>
                                        <p:tgtEl>
                                          <p:spTgt spid="4"/>
                                        </p:tgtEl>
                                        <p:attrNameLst>
                                          <p:attrName>ppt_w</p:attrName>
                                        </p:attrNameLst>
                                      </p:cBhvr>
                                      <p:tavLst>
                                        <p:tav tm="0">
                                          <p:val>
                                            <p:fltVal val="0"/>
                                          </p:val>
                                        </p:tav>
                                        <p:tav tm="100000">
                                          <p:val>
                                            <p:strVal val="#ppt_w"/>
                                          </p:val>
                                        </p:tav>
                                      </p:tavLst>
                                    </p:anim>
                                    <p:anim calcmode="lin" valueType="num">
                                      <p:cBhvr>
                                        <p:cTn id="16" dur="500" fill="hold"/>
                                        <p:tgtEl>
                                          <p:spTgt spid="4"/>
                                        </p:tgtEl>
                                        <p:attrNameLst>
                                          <p:attrName>ppt_h</p:attrName>
                                        </p:attrNameLst>
                                      </p:cBhvr>
                                      <p:tavLst>
                                        <p:tav tm="0">
                                          <p:val>
                                            <p:fltVal val="0"/>
                                          </p:val>
                                        </p:tav>
                                        <p:tav tm="100000">
                                          <p:val>
                                            <p:strVal val="#ppt_h"/>
                                          </p:val>
                                        </p:tav>
                                      </p:tavLst>
                                    </p:anim>
                                    <p:animEffect transition="in" filter="fade">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53" presetClass="entr" presetSubtype="16"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p:cTn id="22" dur="500" fill="hold"/>
                                        <p:tgtEl>
                                          <p:spTgt spid="5"/>
                                        </p:tgtEl>
                                        <p:attrNameLst>
                                          <p:attrName>ppt_w</p:attrName>
                                        </p:attrNameLst>
                                      </p:cBhvr>
                                      <p:tavLst>
                                        <p:tav tm="0">
                                          <p:val>
                                            <p:fltVal val="0"/>
                                          </p:val>
                                        </p:tav>
                                        <p:tav tm="100000">
                                          <p:val>
                                            <p:strVal val="#ppt_w"/>
                                          </p:val>
                                        </p:tav>
                                      </p:tavLst>
                                    </p:anim>
                                    <p:anim calcmode="lin" valueType="num">
                                      <p:cBhvr>
                                        <p:cTn id="23" dur="500" fill="hold"/>
                                        <p:tgtEl>
                                          <p:spTgt spid="5"/>
                                        </p:tgtEl>
                                        <p:attrNameLst>
                                          <p:attrName>ppt_h</p:attrName>
                                        </p:attrNameLst>
                                      </p:cBhvr>
                                      <p:tavLst>
                                        <p:tav tm="0">
                                          <p:val>
                                            <p:fltVal val="0"/>
                                          </p:val>
                                        </p:tav>
                                        <p:tav tm="100000">
                                          <p:val>
                                            <p:strVal val="#ppt_h"/>
                                          </p:val>
                                        </p:tav>
                                      </p:tavLst>
                                    </p:anim>
                                    <p:animEffect transition="in" filter="fade">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16" fill="hold" nodeType="click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p:cTn id="29" dur="500" fill="hold"/>
                                        <p:tgtEl>
                                          <p:spTgt spid="6"/>
                                        </p:tgtEl>
                                        <p:attrNameLst>
                                          <p:attrName>ppt_w</p:attrName>
                                        </p:attrNameLst>
                                      </p:cBhvr>
                                      <p:tavLst>
                                        <p:tav tm="0">
                                          <p:val>
                                            <p:fltVal val="0"/>
                                          </p:val>
                                        </p:tav>
                                        <p:tav tm="100000">
                                          <p:val>
                                            <p:strVal val="#ppt_w"/>
                                          </p:val>
                                        </p:tav>
                                      </p:tavLst>
                                    </p:anim>
                                    <p:anim calcmode="lin" valueType="num">
                                      <p:cBhvr>
                                        <p:cTn id="30" dur="500" fill="hold"/>
                                        <p:tgtEl>
                                          <p:spTgt spid="6"/>
                                        </p:tgtEl>
                                        <p:attrNameLst>
                                          <p:attrName>ppt_h</p:attrName>
                                        </p:attrNameLst>
                                      </p:cBhvr>
                                      <p:tavLst>
                                        <p:tav tm="0">
                                          <p:val>
                                            <p:fltVal val="0"/>
                                          </p:val>
                                        </p:tav>
                                        <p:tav tm="100000">
                                          <p:val>
                                            <p:strVal val="#ppt_h"/>
                                          </p:val>
                                        </p:tav>
                                      </p:tavLst>
                                    </p:anim>
                                    <p:animEffect transition="in" filter="fade">
                                      <p:cBhvr>
                                        <p:cTn id="31" dur="500"/>
                                        <p:tgtEl>
                                          <p:spTgt spid="6"/>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grpId="0" nodeType="click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56" grpId="0" animBg="1"/>
      <p:bldP spid="58457" grpId="0" animBg="1"/>
      <p:bldP spid="2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GENEL ÖZELLİKLERİ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endParaRPr lang="tr-TR"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b="1" i="1" dirty="0">
                <a:solidFill>
                  <a:srgbClr val="000000"/>
                </a:solidFill>
                <a:latin typeface="Calibri" pitchFamily="34" charset="0"/>
                <a:cs typeface="Calibri" pitchFamily="34" charset="0"/>
              </a:rPr>
              <a:t>Rutin kayıtlar da kullanılabileceğinden;</a:t>
            </a:r>
          </a:p>
          <a:p>
            <a:pPr marL="778950" lvl="1" indent="-285750">
              <a:spcAft>
                <a:spcPts val="0"/>
              </a:spcAft>
              <a:buClr>
                <a:srgbClr val="292929"/>
              </a:buClr>
              <a:buFont typeface="Wingdings" pitchFamily="2" charset="2"/>
              <a:buChar char="§"/>
              <a:defRPr/>
            </a:pPr>
            <a:r>
              <a:rPr lang="tr-TR" b="1" i="1" dirty="0" smtClean="0">
                <a:solidFill>
                  <a:srgbClr val="000000"/>
                </a:solidFill>
                <a:latin typeface="Calibri" pitchFamily="34" charset="0"/>
                <a:cs typeface="Calibri" pitchFamily="34" charset="0"/>
              </a:rPr>
              <a:t>Ucuzdur</a:t>
            </a:r>
            <a:endParaRPr lang="tr-TR" b="1" i="1" dirty="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b="1" i="1" dirty="0">
                <a:solidFill>
                  <a:srgbClr val="000000"/>
                </a:solidFill>
                <a:latin typeface="Calibri" pitchFamily="34" charset="0"/>
                <a:cs typeface="Calibri" pitchFamily="34" charset="0"/>
              </a:rPr>
              <a:t>Zaman kazandırıcıdır</a:t>
            </a:r>
          </a:p>
          <a:p>
            <a:pPr marL="288000" indent="-252000">
              <a:spcAft>
                <a:spcPts val="0"/>
              </a:spcAft>
              <a:buClr>
                <a:srgbClr val="292929"/>
              </a:buClr>
              <a:buFont typeface="Wingdings" pitchFamily="2" charset="2"/>
              <a:buChar char="ü"/>
              <a:defRPr/>
            </a:pPr>
            <a:r>
              <a:rPr lang="tr-TR" b="1" i="1" dirty="0">
                <a:solidFill>
                  <a:srgbClr val="000000"/>
                </a:solidFill>
                <a:latin typeface="Calibri" pitchFamily="34" charset="0"/>
                <a:cs typeface="Calibri" pitchFamily="34" charset="0"/>
              </a:rPr>
              <a:t>Tanımlarken nedene yönelik bazı bilgiler elde </a:t>
            </a:r>
            <a:r>
              <a:rPr lang="tr-TR" b="1" i="1" dirty="0" smtClean="0">
                <a:solidFill>
                  <a:srgbClr val="000000"/>
                </a:solidFill>
                <a:latin typeface="Calibri" pitchFamily="34" charset="0"/>
                <a:cs typeface="Calibri" pitchFamily="34" charset="0"/>
              </a:rPr>
              <a:t>edilebilir</a:t>
            </a:r>
            <a:endParaRPr lang="tr-TR"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b="1" i="1" dirty="0">
                <a:solidFill>
                  <a:srgbClr val="000000"/>
                </a:solidFill>
                <a:latin typeface="Calibri" pitchFamily="34" charset="0"/>
                <a:cs typeface="Calibri" pitchFamily="34" charset="0"/>
              </a:rPr>
              <a:t>Sağlık hizmetlerinin planlanmasında önceliklerin </a:t>
            </a:r>
            <a:r>
              <a:rPr lang="tr-TR" b="1" i="1" dirty="0" smtClean="0">
                <a:solidFill>
                  <a:srgbClr val="000000"/>
                </a:solidFill>
                <a:latin typeface="Calibri" pitchFamily="34" charset="0"/>
                <a:cs typeface="Calibri" pitchFamily="34" charset="0"/>
              </a:rPr>
              <a:t>saptanmasına katkı sağlar</a:t>
            </a:r>
            <a:endParaRPr lang="tr-TR"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TANIMLAYICI ARAŞTIRMALAR</a:t>
            </a:r>
          </a:p>
        </p:txBody>
      </p:sp>
    </p:spTree>
    <p:extLst>
      <p:ext uri="{BB962C8B-B14F-4D97-AF65-F5344CB8AC3E}">
        <p14:creationId xmlns:p14="http://schemas.microsoft.com/office/powerpoint/2010/main" val="337568830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456" name="Rectangle 11"/>
          <p:cNvSpPr>
            <a:spLocks noChangeArrowheads="1"/>
          </p:cNvSpPr>
          <p:nvPr/>
        </p:nvSpPr>
        <p:spPr bwMode="gray">
          <a:xfrm>
            <a:off x="108551" y="1134713"/>
            <a:ext cx="2876426" cy="562326"/>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KİŞİ</a:t>
            </a:r>
            <a:endParaRPr lang="de-DE"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108551" y="1697038"/>
            <a:ext cx="2876426" cy="4265612"/>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Yaş</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Cins</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Etnik </a:t>
            </a:r>
            <a:r>
              <a:rPr lang="tr-TR" sz="2000" b="1" i="1" dirty="0" smtClean="0">
                <a:solidFill>
                  <a:srgbClr val="000000"/>
                </a:solidFill>
                <a:latin typeface="Calibri" pitchFamily="34" charset="0"/>
                <a:cs typeface="Calibri" pitchFamily="34" charset="0"/>
              </a:rPr>
              <a:t>yapı-ırk</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Din</a:t>
            </a: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Sosyoekonomik dur.</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Medeni durum</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Meslek</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Eğitim düzeyi</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Aile büyüklüğü</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Doğurganlık öyküsü</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Alışkanlıklar, </a:t>
            </a: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a:t>
            </a:r>
            <a:r>
              <a:rPr lang="tr-TR" sz="2000" b="1" i="1" dirty="0" err="1" smtClean="0">
                <a:solidFill>
                  <a:srgbClr val="000000"/>
                </a:solidFill>
                <a:latin typeface="Calibri" pitchFamily="34" charset="0"/>
                <a:cs typeface="Calibri" pitchFamily="34" charset="0"/>
              </a:rPr>
              <a:t>vb</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TANIMLAYICI ARAŞTIRMALAR</a:t>
            </a:r>
          </a:p>
        </p:txBody>
      </p:sp>
      <p:sp>
        <p:nvSpPr>
          <p:cNvPr id="17" name="Rectangle 11"/>
          <p:cNvSpPr>
            <a:spLocks noChangeArrowheads="1"/>
          </p:cNvSpPr>
          <p:nvPr/>
        </p:nvSpPr>
        <p:spPr bwMode="gray">
          <a:xfrm>
            <a:off x="3096061" y="1134713"/>
            <a:ext cx="2876426" cy="562326"/>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YER</a:t>
            </a:r>
            <a:endParaRPr lang="de-DE"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18" name="Rectangle 5"/>
          <p:cNvSpPr>
            <a:spLocks noChangeArrowheads="1"/>
          </p:cNvSpPr>
          <p:nvPr/>
        </p:nvSpPr>
        <p:spPr bwMode="gray">
          <a:xfrm>
            <a:off x="3096061" y="1697038"/>
            <a:ext cx="2876426" cy="4265612"/>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Kırsal – Kentsel</a:t>
            </a: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Gecekondu-Apartman</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Bölgesel</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Ulusal</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Uluslararası</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15" name="Rectangle 11"/>
          <p:cNvSpPr>
            <a:spLocks noChangeArrowheads="1"/>
          </p:cNvSpPr>
          <p:nvPr/>
        </p:nvSpPr>
        <p:spPr bwMode="gray">
          <a:xfrm>
            <a:off x="6105961" y="1134712"/>
            <a:ext cx="2876426" cy="562326"/>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ZAMAN</a:t>
            </a:r>
            <a:endParaRPr lang="de-DE" sz="24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16" name="Rectangle 5"/>
          <p:cNvSpPr>
            <a:spLocks noChangeArrowheads="1"/>
          </p:cNvSpPr>
          <p:nvPr/>
        </p:nvSpPr>
        <p:spPr bwMode="gray">
          <a:xfrm>
            <a:off x="6105961" y="1697037"/>
            <a:ext cx="2876426" cy="4265612"/>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Saat</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Gün</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Hafta</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Ay</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Mevsim</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Yıl</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167882925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500"/>
                                  </p:stCondLst>
                                  <p:childTnLst>
                                    <p:set>
                                      <p:cBhvr>
                                        <p:cTn id="6" dur="1" fill="hold">
                                          <p:stCondLst>
                                            <p:cond delay="0"/>
                                          </p:stCondLst>
                                        </p:cTn>
                                        <p:tgtEl>
                                          <p:spTgt spid="58457"/>
                                        </p:tgtEl>
                                        <p:attrNameLst>
                                          <p:attrName>style.visibility</p:attrName>
                                        </p:attrNameLst>
                                      </p:cBhvr>
                                      <p:to>
                                        <p:strVal val="visible"/>
                                      </p:to>
                                    </p:set>
                                    <p:animEffect transition="in" filter="wipe(left)">
                                      <p:cBhvr>
                                        <p:cTn id="7" dur="500"/>
                                        <p:tgtEl>
                                          <p:spTgt spid="58457"/>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6"/>
                                        </p:tgtEl>
                                        <p:attrNameLst>
                                          <p:attrName>style.visibility</p:attrName>
                                        </p:attrNameLst>
                                      </p:cBhvr>
                                      <p:to>
                                        <p:strVal val="visible"/>
                                      </p:to>
                                    </p:set>
                                    <p:animEffect transition="in" filter="wipe(left)">
                                      <p:cBhvr>
                                        <p:cTn id="10" dur="500"/>
                                        <p:tgtEl>
                                          <p:spTgt spid="58456"/>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18"/>
                                        </p:tgtEl>
                                        <p:attrNameLst>
                                          <p:attrName>style.visibility</p:attrName>
                                        </p:attrNameLst>
                                      </p:cBhvr>
                                      <p:to>
                                        <p:strVal val="visible"/>
                                      </p:to>
                                    </p:set>
                                    <p:animEffect transition="in" filter="wipe(left)">
                                      <p:cBhvr>
                                        <p:cTn id="13" dur="500"/>
                                        <p:tgtEl>
                                          <p:spTgt spid="18"/>
                                        </p:tgtEl>
                                      </p:cBhvr>
                                    </p:animEffect>
                                  </p:childTnLst>
                                </p:cTn>
                              </p:par>
                              <p:par>
                                <p:cTn id="14" presetID="22" presetClass="entr" presetSubtype="8" fill="hold" grpId="0" nodeType="withEffect">
                                  <p:stCondLst>
                                    <p:cond delay="500"/>
                                  </p:stCondLst>
                                  <p:childTnLst>
                                    <p:set>
                                      <p:cBhvr>
                                        <p:cTn id="15" dur="1" fill="hold">
                                          <p:stCondLst>
                                            <p:cond delay="0"/>
                                          </p:stCondLst>
                                        </p:cTn>
                                        <p:tgtEl>
                                          <p:spTgt spid="17"/>
                                        </p:tgtEl>
                                        <p:attrNameLst>
                                          <p:attrName>style.visibility</p:attrName>
                                        </p:attrNameLst>
                                      </p:cBhvr>
                                      <p:to>
                                        <p:strVal val="visible"/>
                                      </p:to>
                                    </p:set>
                                    <p:animEffect transition="in" filter="wipe(left)">
                                      <p:cBhvr>
                                        <p:cTn id="16" dur="500"/>
                                        <p:tgtEl>
                                          <p:spTgt spid="17"/>
                                        </p:tgtEl>
                                      </p:cBhvr>
                                    </p:animEffect>
                                  </p:childTnLst>
                                </p:cTn>
                              </p:par>
                              <p:par>
                                <p:cTn id="17" presetID="22" presetClass="entr" presetSubtype="8" fill="hold" grpId="0" nodeType="withEffect">
                                  <p:stCondLst>
                                    <p:cond delay="500"/>
                                  </p:stCondLst>
                                  <p:childTnLst>
                                    <p:set>
                                      <p:cBhvr>
                                        <p:cTn id="18" dur="1" fill="hold">
                                          <p:stCondLst>
                                            <p:cond delay="0"/>
                                          </p:stCondLst>
                                        </p:cTn>
                                        <p:tgtEl>
                                          <p:spTgt spid="16"/>
                                        </p:tgtEl>
                                        <p:attrNameLst>
                                          <p:attrName>style.visibility</p:attrName>
                                        </p:attrNameLst>
                                      </p:cBhvr>
                                      <p:to>
                                        <p:strVal val="visible"/>
                                      </p:to>
                                    </p:set>
                                    <p:animEffect transition="in" filter="wipe(left)">
                                      <p:cBhvr>
                                        <p:cTn id="19" dur="500"/>
                                        <p:tgtEl>
                                          <p:spTgt spid="16"/>
                                        </p:tgtEl>
                                      </p:cBhvr>
                                    </p:animEffect>
                                  </p:childTnLst>
                                </p:cTn>
                              </p:par>
                              <p:par>
                                <p:cTn id="20" presetID="22" presetClass="entr" presetSubtype="8" fill="hold" grpId="0" nodeType="withEffect">
                                  <p:stCondLst>
                                    <p:cond delay="500"/>
                                  </p:stCondLst>
                                  <p:childTnLst>
                                    <p:set>
                                      <p:cBhvr>
                                        <p:cTn id="21" dur="1" fill="hold">
                                          <p:stCondLst>
                                            <p:cond delay="0"/>
                                          </p:stCondLst>
                                        </p:cTn>
                                        <p:tgtEl>
                                          <p:spTgt spid="15"/>
                                        </p:tgtEl>
                                        <p:attrNameLst>
                                          <p:attrName>style.visibility</p:attrName>
                                        </p:attrNameLst>
                                      </p:cBhvr>
                                      <p:to>
                                        <p:strVal val="visible"/>
                                      </p:to>
                                    </p:set>
                                    <p:animEffect transition="in" filter="wipe(left)">
                                      <p:cBhvr>
                                        <p:cTn id="2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8456" grpId="0" animBg="1"/>
      <p:bldP spid="58457" grpId="0" animBg="1"/>
      <p:bldP spid="17" grpId="0" animBg="1"/>
      <p:bldP spid="18" grpId="0" animBg="1"/>
      <p:bldP spid="15" grpId="0" animBg="1"/>
      <p:bldP spid="16"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İşyeri sağlık birimi kayıtlarından </a:t>
            </a:r>
            <a:r>
              <a:rPr lang="tr-TR" b="1" i="1" dirty="0">
                <a:solidFill>
                  <a:srgbClr val="6B9B1A"/>
                </a:solidFill>
                <a:latin typeface="Calibri" pitchFamily="34" charset="0"/>
                <a:cs typeface="Calibri" pitchFamily="34" charset="0"/>
              </a:rPr>
              <a:t>40 işçinin </a:t>
            </a:r>
            <a:r>
              <a:rPr lang="tr-TR" b="1" i="1" dirty="0" smtClean="0">
                <a:solidFill>
                  <a:srgbClr val="000000"/>
                </a:solidFill>
                <a:latin typeface="Calibri" pitchFamily="34" charset="0"/>
                <a:cs typeface="Calibri" pitchFamily="34" charset="0"/>
              </a:rPr>
              <a:t>birkaç </a:t>
            </a:r>
            <a:r>
              <a:rPr lang="tr-TR" b="1" i="1" dirty="0">
                <a:solidFill>
                  <a:srgbClr val="000000"/>
                </a:solidFill>
                <a:latin typeface="Calibri" pitchFamily="34" charset="0"/>
                <a:cs typeface="Calibri" pitchFamily="34" charset="0"/>
              </a:rPr>
              <a:t>kez göz yaşarması ve aksırık yakınmaları ile başvurmuş olduğu saptanıyor. Bu işçilerin, işyerine geldikten </a:t>
            </a:r>
            <a:r>
              <a:rPr lang="tr-TR" b="1" i="1" dirty="0">
                <a:solidFill>
                  <a:srgbClr val="6B9B1A"/>
                </a:solidFill>
                <a:latin typeface="Calibri" pitchFamily="34" charset="0"/>
                <a:cs typeface="Calibri" pitchFamily="34" charset="0"/>
              </a:rPr>
              <a:t>kısa süre sonra </a:t>
            </a:r>
            <a:r>
              <a:rPr lang="tr-TR" b="1" i="1" dirty="0">
                <a:solidFill>
                  <a:srgbClr val="000000"/>
                </a:solidFill>
                <a:latin typeface="Calibri" pitchFamily="34" charset="0"/>
                <a:cs typeface="Calibri" pitchFamily="34" charset="0"/>
              </a:rPr>
              <a:t>bu </a:t>
            </a:r>
            <a:r>
              <a:rPr lang="tr-TR" b="1" i="1" dirty="0" smtClean="0">
                <a:solidFill>
                  <a:srgbClr val="000000"/>
                </a:solidFill>
                <a:latin typeface="Calibri" pitchFamily="34" charset="0"/>
                <a:cs typeface="Calibri" pitchFamily="34" charset="0"/>
              </a:rPr>
              <a:t>yakınmalarının </a:t>
            </a:r>
            <a:r>
              <a:rPr lang="tr-TR" b="1" i="1" dirty="0">
                <a:solidFill>
                  <a:srgbClr val="000000"/>
                </a:solidFill>
                <a:latin typeface="Calibri" pitchFamily="34" charset="0"/>
                <a:cs typeface="Calibri" pitchFamily="34" charset="0"/>
              </a:rPr>
              <a:t>ortaya çıktığı ve işçilerin hepsinin de </a:t>
            </a:r>
            <a:r>
              <a:rPr lang="tr-TR" b="1" i="1" dirty="0">
                <a:solidFill>
                  <a:srgbClr val="6B9B1A"/>
                </a:solidFill>
                <a:latin typeface="Calibri" pitchFamily="34" charset="0"/>
                <a:cs typeface="Calibri" pitchFamily="34" charset="0"/>
              </a:rPr>
              <a:t>aynı bölümde </a:t>
            </a:r>
            <a:r>
              <a:rPr lang="tr-TR" b="1" i="1" dirty="0">
                <a:solidFill>
                  <a:srgbClr val="000000"/>
                </a:solidFill>
                <a:latin typeface="Calibri" pitchFamily="34" charset="0"/>
                <a:cs typeface="Calibri" pitchFamily="34" charset="0"/>
              </a:rPr>
              <a:t>çalışmakta olduğu belirleniyor</a:t>
            </a:r>
            <a:r>
              <a:rPr lang="tr-TR" b="1" i="1" dirty="0" smtClean="0">
                <a:solidFill>
                  <a:srgbClr val="000000"/>
                </a:solidFill>
                <a:latin typeface="Calibri" pitchFamily="34" charset="0"/>
                <a:cs typeface="Calibri" pitchFamily="34" charset="0"/>
              </a:rPr>
              <a:t>. </a:t>
            </a: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Kohort </a:t>
            </a:r>
            <a:r>
              <a:rPr lang="tr-TR" i="1" dirty="0">
                <a:solidFill>
                  <a:srgbClr val="000000"/>
                </a:solidFill>
                <a:latin typeface="Calibri" pitchFamily="34" charset="0"/>
                <a:cs typeface="Calibri" pitchFamily="34" charset="0"/>
              </a:rPr>
              <a:t>araştırması</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Deneysel </a:t>
            </a:r>
            <a:r>
              <a:rPr lang="tr-TR" i="1" dirty="0">
                <a:solidFill>
                  <a:srgbClr val="000000"/>
                </a:solidFill>
                <a:latin typeface="Calibri" pitchFamily="34" charset="0"/>
                <a:cs typeface="Calibri" pitchFamily="34" charset="0"/>
              </a:rPr>
              <a:t>araştırma</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Tanımlayıcı </a:t>
            </a:r>
            <a:r>
              <a:rPr lang="tr-TR" i="1" dirty="0">
                <a:solidFill>
                  <a:srgbClr val="000000"/>
                </a:solidFill>
                <a:latin typeface="Calibri" pitchFamily="34" charset="0"/>
                <a:cs typeface="Calibri" pitchFamily="34" charset="0"/>
              </a:rPr>
              <a:t>araştırma</a:t>
            </a: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Vaka-Kontrol </a:t>
            </a:r>
            <a:r>
              <a:rPr lang="tr-TR" i="1" dirty="0">
                <a:solidFill>
                  <a:srgbClr val="000000"/>
                </a:solidFill>
                <a:latin typeface="Calibri" pitchFamily="34" charset="0"/>
                <a:cs typeface="Calibri" pitchFamily="34" charset="0"/>
              </a:rPr>
              <a:t>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4629150"/>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İH-92</a:t>
            </a:r>
          </a:p>
        </p:txBody>
      </p:sp>
    </p:spTree>
    <p:extLst>
      <p:ext uri="{BB962C8B-B14F-4D97-AF65-F5344CB8AC3E}">
        <p14:creationId xmlns:p14="http://schemas.microsoft.com/office/powerpoint/2010/main" val="416166226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Toplam </a:t>
            </a:r>
            <a:r>
              <a:rPr lang="tr-TR" b="1" i="1" dirty="0">
                <a:solidFill>
                  <a:srgbClr val="6B9B1A"/>
                </a:solidFill>
                <a:latin typeface="Calibri" pitchFamily="34" charset="0"/>
                <a:cs typeface="Calibri" pitchFamily="34" charset="0"/>
              </a:rPr>
              <a:t>800 işçinin </a:t>
            </a:r>
            <a:r>
              <a:rPr lang="tr-TR" b="1" i="1" dirty="0">
                <a:solidFill>
                  <a:srgbClr val="000000"/>
                </a:solidFill>
                <a:latin typeface="Calibri" pitchFamily="34" charset="0"/>
                <a:cs typeface="Calibri" pitchFamily="34" charset="0"/>
              </a:rPr>
              <a:t>çalıştığı </a:t>
            </a:r>
            <a:r>
              <a:rPr lang="tr-TR" b="1" i="1" dirty="0">
                <a:solidFill>
                  <a:srgbClr val="6B9B1A"/>
                </a:solidFill>
                <a:latin typeface="Calibri" pitchFamily="34" charset="0"/>
                <a:cs typeface="Calibri" pitchFamily="34" charset="0"/>
              </a:rPr>
              <a:t>bir işyerinde</a:t>
            </a:r>
            <a:r>
              <a:rPr lang="tr-TR" b="1" i="1" dirty="0">
                <a:solidFill>
                  <a:srgbClr val="000000"/>
                </a:solidFill>
                <a:latin typeface="Calibri" pitchFamily="34" charset="0"/>
                <a:cs typeface="Calibri" pitchFamily="34" charset="0"/>
              </a:rPr>
              <a:t> iş kazaları konusunda bir inceleme yapılıyor. Son iki yılda meydana gelen </a:t>
            </a:r>
            <a:r>
              <a:rPr lang="tr-TR" b="1" i="1" dirty="0">
                <a:solidFill>
                  <a:srgbClr val="6B9B1A"/>
                </a:solidFill>
                <a:latin typeface="Calibri" pitchFamily="34" charset="0"/>
                <a:cs typeface="Calibri" pitchFamily="34" charset="0"/>
              </a:rPr>
              <a:t>25 iş kazasının </a:t>
            </a:r>
            <a:r>
              <a:rPr lang="tr-TR" b="1" i="1" dirty="0">
                <a:latin typeface="Calibri" pitchFamily="34" charset="0"/>
                <a:cs typeface="Calibri" pitchFamily="34" charset="0"/>
              </a:rPr>
              <a:t>10 tanesinin işletmenin (A) bölümünde, 9 tanesinin (B) bölümünde 6 tanesinin de işletmenin diğer bölümlerinde</a:t>
            </a:r>
            <a:r>
              <a:rPr lang="tr-TR" b="1" i="1" dirty="0">
                <a:solidFill>
                  <a:srgbClr val="6B9B1A"/>
                </a:solidFill>
                <a:latin typeface="Calibri" pitchFamily="34" charset="0"/>
                <a:cs typeface="Calibri" pitchFamily="34" charset="0"/>
              </a:rPr>
              <a:t> </a:t>
            </a:r>
            <a:r>
              <a:rPr lang="tr-TR" b="1" i="1" dirty="0">
                <a:solidFill>
                  <a:srgbClr val="000000"/>
                </a:solidFill>
                <a:latin typeface="Calibri" pitchFamily="34" charset="0"/>
                <a:cs typeface="Calibri" pitchFamily="34" charset="0"/>
              </a:rPr>
              <a:t>meydana geldiği saptanmıştır. Kazaların 8 tanesi de son yılda işe başlayan işçilerde görülmüştür. </a:t>
            </a:r>
            <a:endParaRPr lang="tr-TR" b="1" i="1" dirty="0" smtClean="0">
              <a:solidFill>
                <a:srgbClr val="000000"/>
              </a:solidFill>
              <a:latin typeface="Calibri" pitchFamily="34" charset="0"/>
              <a:cs typeface="Calibri" pitchFamily="34" charset="0"/>
            </a:endParaRP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araştırma 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Kohort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Müdahale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Tanımlayıcı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72695" y="4835640"/>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İH-37</a:t>
            </a:r>
          </a:p>
        </p:txBody>
      </p:sp>
    </p:spTree>
    <p:extLst>
      <p:ext uri="{BB962C8B-B14F-4D97-AF65-F5344CB8AC3E}">
        <p14:creationId xmlns:p14="http://schemas.microsoft.com/office/powerpoint/2010/main" val="375344627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3124200" y="2955039"/>
            <a:ext cx="5944580" cy="1559811"/>
          </a:xfrm>
          <a:prstGeom prst="rect">
            <a:avLst/>
          </a:prstGeom>
          <a:noFill/>
          <a:ln w="9525" algn="ctr">
            <a:noFill/>
            <a:round/>
            <a:headEnd/>
            <a:tailEnd/>
          </a:ln>
        </p:spPr>
        <p:txBody>
          <a:bodyPr wrap="none" anchor="ctr"/>
          <a:lstStyle/>
          <a:p>
            <a:pPr marL="36000" algn="ctr"/>
            <a:r>
              <a:rPr lang="tr-TR" sz="54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Analitik Araştırmalar</a:t>
            </a:r>
            <a:endParaRPr lang="tr-TR" sz="54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122" name="Picture 2" descr="D:\DOKTOR\1-DRUZ\1-EĞİTİM KURUMU\1. İstanbuluzman\2-RESİMLER\Siyah\crop.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556" y="2232905"/>
            <a:ext cx="3572369" cy="3301367"/>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5058265" y="240258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2000" b="1" dirty="0">
              <a:solidFill>
                <a:schemeClr val="tx1"/>
              </a:solidFill>
              <a:latin typeface="Cambria" pitchFamily="18" charset="0"/>
            </a:endParaRPr>
          </a:p>
        </p:txBody>
      </p:sp>
      <p:sp>
        <p:nvSpPr>
          <p:cNvPr id="7" name="Metin kutusu 6"/>
          <p:cNvSpPr txBox="1"/>
          <p:nvPr/>
        </p:nvSpPr>
        <p:spPr>
          <a:xfrm>
            <a:off x="4886324" y="2456048"/>
            <a:ext cx="1267316" cy="707886"/>
          </a:xfrm>
          <a:prstGeom prst="rect">
            <a:avLst/>
          </a:prstGeom>
          <a:noFill/>
        </p:spPr>
        <p:txBody>
          <a:bodyPr wrap="square" rtlCol="0">
            <a:spAutoFit/>
          </a:bodyPr>
          <a:lstStyle/>
          <a:p>
            <a:pPr algn="ctr"/>
            <a:r>
              <a:rPr lang="tr-TR" sz="4000" b="1" dirty="0" smtClean="0">
                <a:latin typeface="Cambria" pitchFamily="18" charset="0"/>
              </a:rPr>
              <a:t>1</a:t>
            </a:r>
            <a:r>
              <a:rPr lang="tr-TR" sz="2400" b="1" dirty="0" smtClean="0">
                <a:latin typeface="Cambria" pitchFamily="18" charset="0"/>
              </a:rPr>
              <a:t>.2</a:t>
            </a:r>
            <a:endParaRPr lang="tr-TR" sz="2400" b="1" dirty="0">
              <a:latin typeface="Cambria" pitchFamily="18" charset="0"/>
            </a:endParaRPr>
          </a:p>
        </p:txBody>
      </p:sp>
    </p:spTree>
    <p:extLst>
      <p:ext uri="{BB962C8B-B14F-4D97-AF65-F5344CB8AC3E}">
        <p14:creationId xmlns:p14="http://schemas.microsoft.com/office/powerpoint/2010/main" val="911341165"/>
      </p:ext>
    </p:extLst>
  </p:cSld>
  <p:clrMapOvr>
    <a:masterClrMapping/>
  </p:clrMapOvr>
  <p:transition>
    <p:fade/>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marL="0" marR="0" lvl="0" indent="0" algn="l" defTabSz="914400" rtl="0" eaLnBrk="0" fontAlgn="base" latinLnBrk="0" hangingPunct="0">
              <a:lnSpc>
                <a:spcPct val="90000"/>
              </a:lnSpc>
              <a:spcBef>
                <a:spcPct val="0"/>
              </a:spcBef>
              <a:spcAft>
                <a:spcPct val="0"/>
              </a:spcAft>
              <a:buClrTx/>
              <a:buSzTx/>
              <a:buFontTx/>
              <a:buNone/>
              <a:tabLst/>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EPİDEMİYOLOJİ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aphicFrame>
        <p:nvGraphicFramePr>
          <p:cNvPr id="11" name="Group 75"/>
          <p:cNvGraphicFramePr>
            <a:graphicFrameLocks/>
          </p:cNvGraphicFramePr>
          <p:nvPr>
            <p:extLst>
              <p:ext uri="{D42A27DB-BD31-4B8C-83A1-F6EECF244321}">
                <p14:modId xmlns:p14="http://schemas.microsoft.com/office/powerpoint/2010/main" val="853955419"/>
              </p:ext>
            </p:extLst>
          </p:nvPr>
        </p:nvGraphicFramePr>
        <p:xfrm>
          <a:off x="90424" y="1001712"/>
          <a:ext cx="8911071" cy="5494778"/>
        </p:xfrm>
        <a:graphic>
          <a:graphicData uri="http://schemas.openxmlformats.org/drawingml/2006/table">
            <a:tbl>
              <a:tblPr>
                <a:tableStyleId>{775DCB02-9BB8-47FD-8907-85C794F793BA}</a:tableStyleId>
              </a:tblPr>
              <a:tblGrid>
                <a:gridCol w="3662178"/>
                <a:gridCol w="5248893"/>
              </a:tblGrid>
              <a:tr h="550863">
                <a:tc gridSpan="2">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u="none" strike="noStrike" cap="none" normalizeH="0" baseline="0" dirty="0" smtClean="0">
                          <a:ln>
                            <a:noFill/>
                          </a:ln>
                          <a:effectLst/>
                          <a:latin typeface="Cambria" pitchFamily="18" charset="0"/>
                        </a:rPr>
                        <a:t>GÖZLEMSEL ARAŞTIRMALAR</a:t>
                      </a:r>
                      <a:endParaRPr kumimoji="0" lang="tr-TR" sz="2400" b="1" i="0"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rgbClr val="F2F2F2"/>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tr-TR" sz="1200" b="0" i="0"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solidFill>
                      <a:schemeClr val="bg1"/>
                    </a:solidFill>
                  </a:tcPr>
                </a:tc>
              </a:tr>
              <a:tr h="1066800">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u="none" strike="noStrike" cap="none" normalizeH="0" baseline="0" dirty="0" smtClean="0">
                          <a:ln>
                            <a:noFill/>
                          </a:ln>
                          <a:effectLst/>
                          <a:latin typeface="Cambria" pitchFamily="18" charset="0"/>
                        </a:rPr>
                        <a:t>2. ANALİTİK ARAŞTIRMALAR</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600" b="0" u="none" strike="noStrike" cap="none" normalizeH="0" baseline="0" dirty="0" smtClean="0">
                          <a:ln>
                            <a:noFill/>
                          </a:ln>
                          <a:effectLst/>
                          <a:latin typeface="Cambria" pitchFamily="18" charset="0"/>
                        </a:rPr>
                        <a:t>(Nedensellik Araştırmaları - </a:t>
                      </a:r>
                      <a:r>
                        <a:rPr kumimoji="0" lang="tr-TR" sz="1600" b="0" u="none" strike="noStrike" cap="none" normalizeH="0" baseline="0" dirty="0" err="1" smtClean="0">
                          <a:ln>
                            <a:noFill/>
                          </a:ln>
                          <a:effectLst/>
                          <a:latin typeface="Cambria" pitchFamily="18" charset="0"/>
                        </a:rPr>
                        <a:t>Etyoloji</a:t>
                      </a:r>
                      <a:r>
                        <a:rPr kumimoji="0" lang="tr-TR" sz="1600" b="0" u="none" strike="noStrike" cap="none" normalizeH="0" baseline="0" dirty="0" smtClean="0">
                          <a:ln>
                            <a:noFill/>
                          </a:ln>
                          <a:effectLst/>
                          <a:latin typeface="Cambria" pitchFamily="18" charset="0"/>
                        </a:rPr>
                        <a:t> Araştırmaları)</a:t>
                      </a:r>
                    </a:p>
                  </a:txBody>
                  <a:tcPr anchor="ctr" horzOverflow="overflow">
                    <a:solidFill>
                      <a:srgbClr val="D0D8E8"/>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400" b="0" i="1" u="none" strike="noStrike" cap="none" normalizeH="0" baseline="0" dirty="0" smtClean="0">
                          <a:ln>
                            <a:noFill/>
                          </a:ln>
                          <a:solidFill>
                            <a:schemeClr val="tx1"/>
                          </a:solidFill>
                          <a:effectLst/>
                          <a:latin typeface="Calibri" pitchFamily="34" charset="0"/>
                          <a:cs typeface="Calibri" pitchFamily="34" charset="0"/>
                        </a:rPr>
                        <a:t>Hipotez test edilir. Hastalar ve kontrol grupları var. Hastalıkların risk faktörlerini araştırma/şüphelenilen bir faktörün nedenselliğini araştırır. Maliyet yüksektir.</a:t>
                      </a:r>
                    </a:p>
                  </a:txBody>
                  <a:tcPr anchor="ctr" horzOverflow="overflow">
                    <a:solidFill>
                      <a:srgbClr val="D0D8E8"/>
                    </a:solidFill>
                  </a:tcPr>
                </a:tc>
              </a:tr>
              <a:tr h="1076325">
                <a:tc>
                  <a:txBody>
                    <a:bodyPr/>
                    <a:lstStyle/>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u="none" strike="noStrike" cap="none" normalizeH="0" baseline="0" dirty="0" err="1" smtClean="0">
                          <a:ln>
                            <a:noFill/>
                          </a:ln>
                          <a:effectLst/>
                          <a:latin typeface="Cambria" pitchFamily="18" charset="0"/>
                        </a:rPr>
                        <a:t>Kesitsel</a:t>
                      </a:r>
                      <a:r>
                        <a:rPr kumimoji="0" lang="tr-TR" sz="1800" b="1" u="none" strike="noStrike" cap="none" normalizeH="0" baseline="0" dirty="0" smtClean="0">
                          <a:ln>
                            <a:noFill/>
                          </a:ln>
                          <a:effectLst/>
                          <a:latin typeface="Cambria" pitchFamily="18" charset="0"/>
                        </a:rPr>
                        <a:t> Araştırmalar</a:t>
                      </a:r>
                    </a:p>
                    <a:p>
                      <a:pPr marL="0" marR="0" lvl="0"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0" u="none" strike="noStrike" cap="none" normalizeH="0" baseline="0" dirty="0" smtClean="0">
                          <a:ln>
                            <a:noFill/>
                          </a:ln>
                          <a:effectLst/>
                          <a:latin typeface="Cambria" pitchFamily="18" charset="0"/>
                        </a:rPr>
                        <a:t>(</a:t>
                      </a:r>
                      <a:r>
                        <a:rPr kumimoji="0" lang="tr-TR" sz="1800" b="0" u="none" strike="noStrike" cap="none" normalizeH="0" baseline="0" dirty="0" err="1" smtClean="0">
                          <a:ln>
                            <a:noFill/>
                          </a:ln>
                          <a:effectLst/>
                          <a:latin typeface="Cambria" pitchFamily="18" charset="0"/>
                        </a:rPr>
                        <a:t>Prevalans</a:t>
                      </a:r>
                      <a:r>
                        <a:rPr kumimoji="0" lang="tr-TR" sz="1800" b="0" u="none" strike="noStrike" cap="none" normalizeH="0" baseline="0" dirty="0" smtClean="0">
                          <a:ln>
                            <a:noFill/>
                          </a:ln>
                          <a:effectLst/>
                          <a:latin typeface="Cambria" pitchFamily="18" charset="0"/>
                        </a:rPr>
                        <a:t>-Durum Saptama)</a:t>
                      </a:r>
                    </a:p>
                  </a:txBody>
                  <a:tcPr anchor="ctr" horzOverflow="overflow">
                    <a:solidFill>
                      <a:schemeClr val="bg1">
                        <a:lumMod val="9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1400" b="1" i="1" u="none" strike="noStrike" cap="none" normalizeH="0" baseline="0" dirty="0" smtClean="0">
                          <a:ln>
                            <a:noFill/>
                          </a:ln>
                          <a:solidFill>
                            <a:schemeClr val="tx1"/>
                          </a:solidFill>
                          <a:effectLst/>
                          <a:latin typeface="Calibri" pitchFamily="34" charset="0"/>
                          <a:cs typeface="Calibri" pitchFamily="34" charset="0"/>
                        </a:rPr>
                        <a:t>Kontrol grubu yok. Fotoğraf çeker gibi neden sonuç ilişkisini inceler. Anket-Form-FM-Laboratuvar-Rutin Sağlık Kayıtlarını kullanır. Salgınların incelenmesi için idealdir.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Prevalans</a:t>
                      </a:r>
                      <a:r>
                        <a:rPr kumimoji="0" lang="tr-TR" sz="1400" b="0" i="1" u="none" strike="noStrike" cap="none" normalizeH="0" baseline="0" dirty="0" smtClean="0">
                          <a:ln>
                            <a:noFill/>
                          </a:ln>
                          <a:solidFill>
                            <a:schemeClr val="tx1"/>
                          </a:solidFill>
                          <a:effectLst/>
                          <a:latin typeface="Calibri" pitchFamily="34" charset="0"/>
                          <a:cs typeface="Calibri" pitchFamily="34" charset="0"/>
                        </a:rPr>
                        <a:t> hızı hesaplanır. Tahmini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Rolatif</a:t>
                      </a:r>
                      <a:r>
                        <a:rPr kumimoji="0" lang="tr-TR" sz="1400" b="0" i="1" u="none" strike="noStrike" cap="none" normalizeH="0" baseline="0" dirty="0" smtClean="0">
                          <a:ln>
                            <a:noFill/>
                          </a:ln>
                          <a:solidFill>
                            <a:schemeClr val="tx1"/>
                          </a:solidFill>
                          <a:effectLst/>
                          <a:latin typeface="Calibri" pitchFamily="34" charset="0"/>
                          <a:cs typeface="Calibri" pitchFamily="34" charset="0"/>
                        </a:rPr>
                        <a:t> Risk (OR-TRR) ile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Rolatif</a:t>
                      </a:r>
                      <a:r>
                        <a:rPr kumimoji="0" lang="tr-TR" sz="1400" b="0" i="1" u="none" strike="noStrike" cap="none" normalizeH="0" baseline="0" dirty="0" smtClean="0">
                          <a:ln>
                            <a:noFill/>
                          </a:ln>
                          <a:solidFill>
                            <a:schemeClr val="tx1"/>
                          </a:solidFill>
                          <a:effectLst/>
                          <a:latin typeface="Calibri" pitchFamily="34" charset="0"/>
                          <a:cs typeface="Calibri" pitchFamily="34" charset="0"/>
                        </a:rPr>
                        <a:t> Risk (RR) hesaplanamaz. </a:t>
                      </a:r>
                      <a:endParaRPr kumimoji="0" lang="tr-TR" sz="1400" b="1" i="1" u="none" strike="noStrike" cap="none" normalizeH="0" baseline="0" dirty="0" smtClean="0">
                        <a:ln>
                          <a:noFill/>
                        </a:ln>
                        <a:solidFill>
                          <a:schemeClr val="tx1"/>
                        </a:solidFill>
                        <a:effectLst/>
                        <a:latin typeface="Calibri" pitchFamily="34" charset="0"/>
                        <a:cs typeface="Calibri" pitchFamily="34" charset="0"/>
                      </a:endParaRPr>
                    </a:p>
                  </a:txBody>
                  <a:tcPr anchor="ctr" horzOverflow="overflow">
                    <a:solidFill>
                      <a:schemeClr val="bg1">
                        <a:lumMod val="95000"/>
                      </a:schemeClr>
                    </a:solidFill>
                  </a:tcPr>
                </a:tc>
              </a:tr>
              <a:tr h="1390650">
                <a:tc>
                  <a:txBody>
                    <a:bodyPr/>
                    <a:lstStyle/>
                    <a:p>
                      <a:pPr algn="l" rtl="0" fontAlgn="ctr"/>
                      <a:r>
                        <a:rPr lang="tr-TR" sz="1600" b="1" i="1" u="none" strike="noStrike" dirty="0">
                          <a:solidFill>
                            <a:srgbClr val="000000"/>
                          </a:solidFill>
                          <a:effectLst/>
                          <a:latin typeface="Cambria"/>
                        </a:rPr>
                        <a:t>Vaka Kontrol </a:t>
                      </a:r>
                      <a:r>
                        <a:rPr lang="tr-TR" sz="1600" b="0" i="1" u="none" strike="noStrike" dirty="0">
                          <a:solidFill>
                            <a:srgbClr val="000000"/>
                          </a:solidFill>
                          <a:effectLst/>
                          <a:latin typeface="Cambria"/>
                        </a:rPr>
                        <a:t/>
                      </a:r>
                      <a:br>
                        <a:rPr lang="tr-TR" sz="1600" b="0" i="1" u="none" strike="noStrike" dirty="0">
                          <a:solidFill>
                            <a:srgbClr val="000000"/>
                          </a:solidFill>
                          <a:effectLst/>
                          <a:latin typeface="Cambria"/>
                        </a:rPr>
                      </a:br>
                      <a:r>
                        <a:rPr lang="tr-TR" sz="1600" b="0" i="1" u="none" strike="noStrike" dirty="0">
                          <a:solidFill>
                            <a:srgbClr val="000000"/>
                          </a:solidFill>
                          <a:effectLst/>
                          <a:latin typeface="Cambria" pitchFamily="18" charset="0"/>
                        </a:rPr>
                        <a:t>(Retrospektif-Geriye </a:t>
                      </a:r>
                      <a:r>
                        <a:rPr lang="tr-TR" sz="1600" b="0" i="1" u="none" strike="noStrike" dirty="0" smtClean="0">
                          <a:solidFill>
                            <a:srgbClr val="000000"/>
                          </a:solidFill>
                          <a:effectLst/>
                          <a:latin typeface="Cambria" pitchFamily="18" charset="0"/>
                        </a:rPr>
                        <a:t>Dönük Araştırmalar)</a:t>
                      </a:r>
                      <a:endParaRPr lang="tr-TR" sz="1600" b="0" i="1" u="none" strike="noStrike" dirty="0">
                        <a:solidFill>
                          <a:srgbClr val="000000"/>
                        </a:solidFill>
                        <a:effectLst/>
                        <a:latin typeface="Cambria" pitchFamily="18" charset="0"/>
                      </a:endParaRPr>
                    </a:p>
                  </a:txBody>
                  <a:tcPr marL="85725" marR="9525" marT="9525" marB="0" anchor="ctr">
                    <a:solidFill>
                      <a:schemeClr val="bg1">
                        <a:lumMod val="95000"/>
                      </a:schemeClr>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400" b="1" i="1" u="none" strike="noStrike" cap="none" normalizeH="0" baseline="0" dirty="0" smtClean="0">
                          <a:ln>
                            <a:noFill/>
                          </a:ln>
                          <a:solidFill>
                            <a:schemeClr val="tx1"/>
                          </a:solidFill>
                          <a:effectLst/>
                          <a:latin typeface="Calibri" pitchFamily="34" charset="0"/>
                          <a:cs typeface="Calibri" pitchFamily="34" charset="0"/>
                        </a:rPr>
                        <a:t>Sonuçtan hareket  ederek nedeni bulur. Kontrol grubu var.</a:t>
                      </a:r>
                      <a:r>
                        <a:rPr kumimoji="0" lang="tr-TR" sz="1400" b="0" i="1" u="none" strike="noStrike" cap="none" normalizeH="0" baseline="0" dirty="0" smtClean="0">
                          <a:ln>
                            <a:noFill/>
                          </a:ln>
                          <a:solidFill>
                            <a:schemeClr val="tx1"/>
                          </a:solidFill>
                          <a:effectLst/>
                          <a:latin typeface="Calibri" pitchFamily="34" charset="0"/>
                          <a:cs typeface="Calibri" pitchFamily="34" charset="0"/>
                        </a:rPr>
                        <a:t> </a:t>
                      </a:r>
                      <a:r>
                        <a:rPr kumimoji="0" lang="tr-TR" sz="1400" b="1" i="1" u="none" strike="noStrike" cap="none" normalizeH="0" baseline="0" dirty="0" smtClean="0">
                          <a:ln>
                            <a:noFill/>
                          </a:ln>
                          <a:solidFill>
                            <a:schemeClr val="tx1"/>
                          </a:solidFill>
                          <a:effectLst/>
                          <a:latin typeface="Calibri" pitchFamily="34" charset="0"/>
                          <a:cs typeface="Calibri" pitchFamily="34" charset="0"/>
                        </a:rPr>
                        <a:t>RR hesaplanır. </a:t>
                      </a:r>
                      <a:r>
                        <a:rPr kumimoji="0" lang="tr-TR" sz="1400" b="0" i="1" u="none" strike="noStrike" cap="none" normalizeH="0" baseline="0" dirty="0" smtClean="0">
                          <a:ln>
                            <a:noFill/>
                          </a:ln>
                          <a:solidFill>
                            <a:schemeClr val="tx1"/>
                          </a:solidFill>
                          <a:effectLst/>
                          <a:latin typeface="Calibri" pitchFamily="34" charset="0"/>
                          <a:cs typeface="Calibri" pitchFamily="34" charset="0"/>
                        </a:rPr>
                        <a:t>Hasta ve sağlamlar aynı anda izlenir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Bias</a:t>
                      </a:r>
                      <a:r>
                        <a:rPr kumimoji="0" lang="tr-TR" sz="1400" b="0" i="1" u="none" strike="noStrike" cap="none" normalizeH="0" baseline="0" dirty="0" smtClean="0">
                          <a:ln>
                            <a:noFill/>
                          </a:ln>
                          <a:solidFill>
                            <a:schemeClr val="tx1"/>
                          </a:solidFill>
                          <a:effectLst/>
                          <a:latin typeface="Calibri" pitchFamily="34" charset="0"/>
                          <a:cs typeface="Calibri" pitchFamily="34" charset="0"/>
                        </a:rPr>
                        <a:t>-Hata payı yüksek), Sonuçlar kısa sürede alınır, Sıklığı az,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latent</a:t>
                      </a:r>
                      <a:r>
                        <a:rPr kumimoji="0" lang="tr-TR" sz="1400" b="0" i="1" u="none" strike="noStrike" cap="none" normalizeH="0" baseline="0" dirty="0" smtClean="0">
                          <a:ln>
                            <a:noFill/>
                          </a:ln>
                          <a:solidFill>
                            <a:schemeClr val="tx1"/>
                          </a:solidFill>
                          <a:effectLst/>
                          <a:latin typeface="Calibri" pitchFamily="34" charset="0"/>
                          <a:cs typeface="Calibri" pitchFamily="34" charset="0"/>
                        </a:rPr>
                        <a:t> süresi uzun hastalıklar için uygundur. Birden fazla </a:t>
                      </a:r>
                      <a:r>
                        <a:rPr kumimoji="0" lang="tr-TR" sz="1400" b="0" i="1" u="none" strike="noStrike" cap="none" normalizeH="0" baseline="0" dirty="0" err="1" smtClean="0">
                          <a:ln>
                            <a:noFill/>
                          </a:ln>
                          <a:solidFill>
                            <a:schemeClr val="tx1"/>
                          </a:solidFill>
                          <a:effectLst/>
                          <a:latin typeface="Calibri" pitchFamily="34" charset="0"/>
                          <a:cs typeface="Calibri" pitchFamily="34" charset="0"/>
                        </a:rPr>
                        <a:t>maruziyet</a:t>
                      </a:r>
                      <a:r>
                        <a:rPr kumimoji="0" lang="tr-TR" sz="1400" b="0" i="1" u="none" strike="noStrike" cap="none" normalizeH="0" baseline="0" dirty="0" smtClean="0">
                          <a:ln>
                            <a:noFill/>
                          </a:ln>
                          <a:solidFill>
                            <a:schemeClr val="tx1"/>
                          </a:solidFill>
                          <a:effectLst/>
                          <a:latin typeface="Calibri" pitchFamily="34" charset="0"/>
                          <a:cs typeface="Calibri" pitchFamily="34" charset="0"/>
                        </a:rPr>
                        <a:t> etkisi değerlendirilebilir. İnsidans Hızı, </a:t>
                      </a:r>
                      <a:r>
                        <a:rPr kumimoji="0" lang="tr-TR" sz="1400" b="1" i="1" u="none" strike="noStrike" cap="none" normalizeH="0" baseline="0" dirty="0" smtClean="0">
                          <a:ln>
                            <a:noFill/>
                          </a:ln>
                          <a:solidFill>
                            <a:schemeClr val="tx1"/>
                          </a:solidFill>
                          <a:effectLst/>
                          <a:latin typeface="Calibri" pitchFamily="34" charset="0"/>
                          <a:cs typeface="Calibri" pitchFamily="34" charset="0"/>
                        </a:rPr>
                        <a:t>TRR hesaplanır. Geriye Dönük Veriler-Kayıtlar kullanılır, </a:t>
                      </a:r>
                      <a:r>
                        <a:rPr kumimoji="0" lang="tr-TR" sz="1400" b="0" i="1" u="none" strike="noStrike" cap="none" normalizeH="0" baseline="0" dirty="0" smtClean="0">
                          <a:ln>
                            <a:noFill/>
                          </a:ln>
                          <a:solidFill>
                            <a:schemeClr val="tx1"/>
                          </a:solidFill>
                          <a:effectLst/>
                          <a:latin typeface="Calibri" pitchFamily="34" charset="0"/>
                          <a:cs typeface="Calibri" pitchFamily="34" charset="0"/>
                        </a:rPr>
                        <a:t>ancak bunlar yetersizdir.</a:t>
                      </a:r>
                    </a:p>
                  </a:txBody>
                  <a:tcPr anchor="ctr" horzOverflow="overflow">
                    <a:solidFill>
                      <a:schemeClr val="bg1">
                        <a:lumMod val="95000"/>
                      </a:schemeClr>
                    </a:solidFill>
                  </a:tcPr>
                </a:tc>
              </a:tr>
              <a:tr h="1410140">
                <a:tc>
                  <a:txBody>
                    <a:bodyPr/>
                    <a:lstStyle/>
                    <a:p>
                      <a:pPr algn="l" rtl="0" fontAlgn="ctr"/>
                      <a:r>
                        <a:rPr lang="tr-TR" sz="1600" b="1" i="1" u="none" strike="noStrike" dirty="0">
                          <a:solidFill>
                            <a:srgbClr val="000000"/>
                          </a:solidFill>
                          <a:effectLst/>
                          <a:latin typeface="Cambria"/>
                        </a:rPr>
                        <a:t>Kohort </a:t>
                      </a:r>
                      <a:r>
                        <a:rPr lang="tr-TR" sz="1600" b="0" i="1" u="none" strike="noStrike" dirty="0">
                          <a:solidFill>
                            <a:srgbClr val="000000"/>
                          </a:solidFill>
                          <a:effectLst/>
                          <a:latin typeface="Cambria"/>
                        </a:rPr>
                        <a:t>(Prospektif ve Retrospektif ) Tipi</a:t>
                      </a:r>
                      <a:br>
                        <a:rPr lang="tr-TR" sz="1600" b="0" i="1" u="none" strike="noStrike" dirty="0">
                          <a:solidFill>
                            <a:srgbClr val="000000"/>
                          </a:solidFill>
                          <a:effectLst/>
                          <a:latin typeface="Cambria"/>
                        </a:rPr>
                      </a:br>
                      <a:r>
                        <a:rPr lang="tr-TR" sz="1600" b="0" i="1" u="none" strike="noStrike" dirty="0">
                          <a:solidFill>
                            <a:srgbClr val="000000"/>
                          </a:solidFill>
                          <a:effectLst/>
                          <a:latin typeface="Cambria" pitchFamily="18" charset="0"/>
                        </a:rPr>
                        <a:t>(</a:t>
                      </a:r>
                      <a:r>
                        <a:rPr lang="tr-TR" sz="1600" b="0" i="1" u="none" strike="noStrike" dirty="0" err="1">
                          <a:solidFill>
                            <a:srgbClr val="000000"/>
                          </a:solidFill>
                          <a:effectLst/>
                          <a:latin typeface="Cambria" pitchFamily="18" charset="0"/>
                        </a:rPr>
                        <a:t>Longitudina</a:t>
                      </a:r>
                      <a:r>
                        <a:rPr lang="tr-TR" sz="1600" b="0" i="1" u="none" strike="noStrike" dirty="0">
                          <a:solidFill>
                            <a:srgbClr val="000000"/>
                          </a:solidFill>
                          <a:effectLst/>
                          <a:latin typeface="Cambria" pitchFamily="18" charset="0"/>
                        </a:rPr>
                        <a:t>, İnsidans, </a:t>
                      </a:r>
                      <a:r>
                        <a:rPr lang="tr-TR" sz="1600" b="0" i="1" u="none" strike="noStrike" dirty="0" err="1">
                          <a:solidFill>
                            <a:srgbClr val="000000"/>
                          </a:solidFill>
                          <a:effectLst/>
                          <a:latin typeface="Cambria" pitchFamily="18" charset="0"/>
                        </a:rPr>
                        <a:t>Follow</a:t>
                      </a:r>
                      <a:r>
                        <a:rPr lang="tr-TR" sz="1600" b="0" i="1" u="none" strike="noStrike" dirty="0">
                          <a:solidFill>
                            <a:srgbClr val="000000"/>
                          </a:solidFill>
                          <a:effectLst/>
                          <a:latin typeface="Cambria" pitchFamily="18" charset="0"/>
                        </a:rPr>
                        <a:t> </a:t>
                      </a:r>
                      <a:r>
                        <a:rPr lang="tr-TR" sz="1600" b="0" i="1" u="none" strike="noStrike" dirty="0" err="1">
                          <a:solidFill>
                            <a:srgbClr val="000000"/>
                          </a:solidFill>
                          <a:effectLst/>
                          <a:latin typeface="Cambria" pitchFamily="18" charset="0"/>
                        </a:rPr>
                        <a:t>up</a:t>
                      </a:r>
                      <a:r>
                        <a:rPr lang="tr-TR" sz="1600" b="0" i="1" u="none" strike="noStrike" dirty="0">
                          <a:solidFill>
                            <a:srgbClr val="000000"/>
                          </a:solidFill>
                          <a:effectLst/>
                          <a:latin typeface="Cambria" pitchFamily="18" charset="0"/>
                        </a:rPr>
                        <a:t>, </a:t>
                      </a:r>
                      <a:r>
                        <a:rPr lang="tr-TR" sz="1600" b="0" i="1" u="none" strike="noStrike" dirty="0" err="1">
                          <a:solidFill>
                            <a:srgbClr val="000000"/>
                          </a:solidFill>
                          <a:effectLst/>
                          <a:latin typeface="Cambria" pitchFamily="18" charset="0"/>
                        </a:rPr>
                        <a:t>Forward</a:t>
                      </a:r>
                      <a:r>
                        <a:rPr lang="tr-TR" sz="1600" b="0" i="1" u="none" strike="noStrike" dirty="0">
                          <a:solidFill>
                            <a:srgbClr val="000000"/>
                          </a:solidFill>
                          <a:effectLst/>
                          <a:latin typeface="Cambria" pitchFamily="18" charset="0"/>
                        </a:rPr>
                        <a:t> </a:t>
                      </a:r>
                      <a:r>
                        <a:rPr lang="tr-TR" sz="1600" b="0" i="1" u="none" strike="noStrike" dirty="0" err="1">
                          <a:solidFill>
                            <a:srgbClr val="000000"/>
                          </a:solidFill>
                          <a:effectLst/>
                          <a:latin typeface="Cambria" pitchFamily="18" charset="0"/>
                        </a:rPr>
                        <a:t>looking</a:t>
                      </a:r>
                      <a:r>
                        <a:rPr lang="tr-TR" sz="1600" b="0" i="1" u="none" strike="noStrike" dirty="0">
                          <a:solidFill>
                            <a:srgbClr val="000000"/>
                          </a:solidFill>
                          <a:effectLst/>
                          <a:latin typeface="Cambria" pitchFamily="18" charset="0"/>
                        </a:rPr>
                        <a:t>) </a:t>
                      </a:r>
                    </a:p>
                  </a:txBody>
                  <a:tcPr marL="85725" marR="9525" marT="9525" marB="0" anchor="ctr">
                    <a:solidFill>
                      <a:srgbClr val="D0D8E8"/>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400" b="1" i="1" u="none" strike="noStrike" cap="none" normalizeH="0" baseline="0" dirty="0" smtClean="0">
                          <a:ln>
                            <a:noFill/>
                          </a:ln>
                          <a:solidFill>
                            <a:schemeClr val="tx1"/>
                          </a:solidFill>
                          <a:effectLst/>
                          <a:latin typeface="Calibri" pitchFamily="34" charset="0"/>
                          <a:cs typeface="Calibri" pitchFamily="34" charset="0"/>
                        </a:rPr>
                        <a:t>Etiyolojik faktörden sonuca gider. Kontrol grubu var. </a:t>
                      </a:r>
                      <a:r>
                        <a:rPr kumimoji="0" lang="tr-TR" sz="1400" b="0" i="1" u="none" strike="noStrike" cap="none" normalizeH="0" baseline="0" dirty="0" smtClean="0">
                          <a:ln>
                            <a:noFill/>
                          </a:ln>
                          <a:solidFill>
                            <a:schemeClr val="tx1"/>
                          </a:solidFill>
                          <a:effectLst/>
                          <a:latin typeface="Calibri" pitchFamily="34" charset="0"/>
                          <a:cs typeface="Calibri" pitchFamily="34" charset="0"/>
                        </a:rPr>
                        <a:t>En güvenilir yöntemdir. Herhangi bir etkenle karşılaşan ve karşılaşmayanların belirli bir süre içinde belirli bir hastalığa yakalanma olasılığı saptanır.</a:t>
                      </a:r>
                    </a:p>
                  </a:txBody>
                  <a:tcPr anchor="ctr" horzOverflow="overflow">
                    <a:solidFill>
                      <a:srgbClr val="D0D8E8"/>
                    </a:solidFill>
                  </a:tcPr>
                </a:tc>
              </a:tr>
            </a:tbl>
          </a:graphicData>
        </a:graphic>
      </p:graphicFrame>
    </p:spTree>
    <p:extLst>
      <p:ext uri="{BB962C8B-B14F-4D97-AF65-F5344CB8AC3E}">
        <p14:creationId xmlns:p14="http://schemas.microsoft.com/office/powerpoint/2010/main" val="4082971971"/>
      </p:ext>
    </p:extLst>
  </p:cSld>
  <p:clrMapOvr>
    <a:masterClrMapping/>
  </p:clrMapOvr>
  <p:transition>
    <p:wedge/>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KARŞILAŞTIRMA</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AutoShape 5"/>
          <p:cNvSpPr>
            <a:spLocks noChangeArrowheads="1"/>
          </p:cNvSpPr>
          <p:nvPr/>
        </p:nvSpPr>
        <p:spPr bwMode="auto">
          <a:xfrm>
            <a:off x="297183" y="3325493"/>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a:solidFill>
                  <a:srgbClr val="000000"/>
                </a:solidFill>
                <a:latin typeface="Calibri" pitchFamily="34" charset="0"/>
                <a:cs typeface="Calibri" pitchFamily="34" charset="0"/>
              </a:rPr>
              <a:t>Maruziyet </a:t>
            </a:r>
            <a:endParaRPr lang="tr-TR" altLang="zh-CN" sz="2800" b="1" i="1" dirty="0" smtClean="0">
              <a:solidFill>
                <a:srgbClr val="000000"/>
              </a:solidFill>
              <a:latin typeface="Calibri" pitchFamily="34" charset="0"/>
              <a:cs typeface="Calibri" pitchFamily="34" charset="0"/>
            </a:endParaRPr>
          </a:p>
          <a:p>
            <a:pPr algn="ctr"/>
            <a:r>
              <a:rPr lang="tr-TR" altLang="zh-CN" sz="2800" b="1" i="1" dirty="0" smtClean="0">
                <a:solidFill>
                  <a:srgbClr val="000000"/>
                </a:solidFill>
                <a:latin typeface="Calibri" pitchFamily="34" charset="0"/>
                <a:cs typeface="Calibri" pitchFamily="34" charset="0"/>
              </a:rPr>
              <a:t>(</a:t>
            </a:r>
            <a:r>
              <a:rPr lang="tr-TR" altLang="zh-CN" sz="2800" b="1" i="1" dirty="0" err="1">
                <a:solidFill>
                  <a:srgbClr val="000000"/>
                </a:solidFill>
                <a:latin typeface="Calibri" pitchFamily="34" charset="0"/>
                <a:cs typeface="Calibri" pitchFamily="34" charset="0"/>
              </a:rPr>
              <a:t>Exposure</a:t>
            </a:r>
            <a:r>
              <a:rPr lang="tr-TR" altLang="zh-CN" sz="2800" b="1" i="1" dirty="0">
                <a:solidFill>
                  <a:srgbClr val="000000"/>
                </a:solidFill>
                <a:latin typeface="Calibri" pitchFamily="34" charset="0"/>
                <a:cs typeface="Calibri" pitchFamily="34" charset="0"/>
              </a:rPr>
              <a:t>)</a:t>
            </a:r>
          </a:p>
        </p:txBody>
      </p:sp>
      <p:sp>
        <p:nvSpPr>
          <p:cNvPr id="18" name="AutoShape 5"/>
          <p:cNvSpPr>
            <a:spLocks noChangeArrowheads="1"/>
          </p:cNvSpPr>
          <p:nvPr/>
        </p:nvSpPr>
        <p:spPr bwMode="auto">
          <a:xfrm>
            <a:off x="6338583" y="3289917"/>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a:solidFill>
                  <a:srgbClr val="000000"/>
                </a:solidFill>
                <a:latin typeface="Cambria" pitchFamily="18" charset="0"/>
              </a:rPr>
              <a:t>Sonuç </a:t>
            </a:r>
            <a:endParaRPr lang="tr-TR" sz="2800" b="1" i="1" dirty="0" smtClean="0">
              <a:solidFill>
                <a:srgbClr val="000000"/>
              </a:solidFill>
              <a:latin typeface="Cambria" pitchFamily="18" charset="0"/>
            </a:endParaRP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a:solidFill>
                  <a:srgbClr val="000000"/>
                </a:solidFill>
                <a:latin typeface="Cambria" pitchFamily="18" charset="0"/>
              </a:rPr>
              <a:t>)</a:t>
            </a:r>
          </a:p>
        </p:txBody>
      </p:sp>
      <p:sp>
        <p:nvSpPr>
          <p:cNvPr id="19" name="AutoShape 5"/>
          <p:cNvSpPr>
            <a:spLocks noChangeArrowheads="1"/>
          </p:cNvSpPr>
          <p:nvPr/>
        </p:nvSpPr>
        <p:spPr bwMode="auto">
          <a:xfrm>
            <a:off x="297183" y="4857409"/>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a:solidFill>
                  <a:srgbClr val="000000"/>
                </a:solidFill>
                <a:latin typeface="Calibri" pitchFamily="34" charset="0"/>
                <a:cs typeface="Calibri" pitchFamily="34" charset="0"/>
              </a:rPr>
              <a:t>Maruziyet </a:t>
            </a:r>
            <a:endParaRPr lang="tr-TR" altLang="zh-CN" sz="2800" b="1" i="1" dirty="0" smtClean="0">
              <a:solidFill>
                <a:srgbClr val="000000"/>
              </a:solidFill>
              <a:latin typeface="Calibri" pitchFamily="34" charset="0"/>
              <a:cs typeface="Calibri" pitchFamily="34" charset="0"/>
            </a:endParaRPr>
          </a:p>
          <a:p>
            <a:pPr algn="ctr"/>
            <a:r>
              <a:rPr lang="tr-TR" altLang="zh-CN" sz="2800" b="1" i="1" dirty="0" smtClean="0">
                <a:solidFill>
                  <a:srgbClr val="000000"/>
                </a:solidFill>
                <a:latin typeface="Calibri" pitchFamily="34" charset="0"/>
                <a:cs typeface="Calibri" pitchFamily="34" charset="0"/>
              </a:rPr>
              <a:t>(</a:t>
            </a:r>
            <a:r>
              <a:rPr lang="tr-TR" altLang="zh-CN" sz="2800" b="1" i="1" dirty="0" err="1">
                <a:solidFill>
                  <a:srgbClr val="000000"/>
                </a:solidFill>
                <a:latin typeface="Calibri" pitchFamily="34" charset="0"/>
                <a:cs typeface="Calibri" pitchFamily="34" charset="0"/>
              </a:rPr>
              <a:t>Exposure</a:t>
            </a:r>
            <a:r>
              <a:rPr lang="tr-TR" altLang="zh-CN" sz="2800" b="1" i="1" dirty="0">
                <a:solidFill>
                  <a:srgbClr val="000000"/>
                </a:solidFill>
                <a:latin typeface="Calibri" pitchFamily="34" charset="0"/>
                <a:cs typeface="Calibri" pitchFamily="34" charset="0"/>
              </a:rPr>
              <a:t>)</a:t>
            </a:r>
          </a:p>
        </p:txBody>
      </p:sp>
      <p:sp>
        <p:nvSpPr>
          <p:cNvPr id="22" name="AutoShape 5"/>
          <p:cNvSpPr>
            <a:spLocks noChangeArrowheads="1"/>
          </p:cNvSpPr>
          <p:nvPr/>
        </p:nvSpPr>
        <p:spPr bwMode="auto">
          <a:xfrm>
            <a:off x="6338583" y="4821833"/>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a:solidFill>
                  <a:srgbClr val="000000"/>
                </a:solidFill>
                <a:latin typeface="Cambria" pitchFamily="18" charset="0"/>
              </a:rPr>
              <a:t>Sonuç </a:t>
            </a:r>
            <a:endParaRPr lang="tr-TR" sz="2800" b="1" i="1" dirty="0" smtClean="0">
              <a:solidFill>
                <a:srgbClr val="000000"/>
              </a:solidFill>
              <a:latin typeface="Cambria" pitchFamily="18" charset="0"/>
            </a:endParaRP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a:solidFill>
                  <a:srgbClr val="000000"/>
                </a:solidFill>
                <a:latin typeface="Cambria" pitchFamily="18" charset="0"/>
              </a:rPr>
              <a:t>)</a:t>
            </a:r>
          </a:p>
        </p:txBody>
      </p:sp>
      <p:sp>
        <p:nvSpPr>
          <p:cNvPr id="24" name="AutoShape 5"/>
          <p:cNvSpPr>
            <a:spLocks noChangeArrowheads="1"/>
          </p:cNvSpPr>
          <p:nvPr/>
        </p:nvSpPr>
        <p:spPr bwMode="auto">
          <a:xfrm>
            <a:off x="279293" y="1850966"/>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a:solidFill>
                  <a:srgbClr val="000000"/>
                </a:solidFill>
                <a:latin typeface="Calibri" pitchFamily="34" charset="0"/>
                <a:cs typeface="Calibri" pitchFamily="34" charset="0"/>
              </a:rPr>
              <a:t>Maruziyet </a:t>
            </a:r>
            <a:endParaRPr lang="tr-TR" altLang="zh-CN" sz="2800" b="1" i="1" dirty="0" smtClean="0">
              <a:solidFill>
                <a:srgbClr val="000000"/>
              </a:solidFill>
              <a:latin typeface="Calibri" pitchFamily="34" charset="0"/>
              <a:cs typeface="Calibri" pitchFamily="34" charset="0"/>
            </a:endParaRPr>
          </a:p>
          <a:p>
            <a:pPr algn="ctr"/>
            <a:r>
              <a:rPr lang="tr-TR" altLang="zh-CN" sz="2800" b="1" i="1" dirty="0" smtClean="0">
                <a:solidFill>
                  <a:srgbClr val="000000"/>
                </a:solidFill>
                <a:latin typeface="Calibri" pitchFamily="34" charset="0"/>
                <a:cs typeface="Calibri" pitchFamily="34" charset="0"/>
              </a:rPr>
              <a:t>(</a:t>
            </a:r>
            <a:r>
              <a:rPr lang="tr-TR" altLang="zh-CN" sz="2800" b="1" i="1" dirty="0" err="1">
                <a:solidFill>
                  <a:srgbClr val="000000"/>
                </a:solidFill>
                <a:latin typeface="Calibri" pitchFamily="34" charset="0"/>
                <a:cs typeface="Calibri" pitchFamily="34" charset="0"/>
              </a:rPr>
              <a:t>Exposure</a:t>
            </a:r>
            <a:r>
              <a:rPr lang="tr-TR" altLang="zh-CN" sz="2800" b="1" i="1" dirty="0">
                <a:solidFill>
                  <a:srgbClr val="000000"/>
                </a:solidFill>
                <a:latin typeface="Calibri" pitchFamily="34" charset="0"/>
                <a:cs typeface="Calibri" pitchFamily="34" charset="0"/>
              </a:rPr>
              <a:t>)</a:t>
            </a:r>
          </a:p>
        </p:txBody>
      </p:sp>
      <p:sp>
        <p:nvSpPr>
          <p:cNvPr id="30" name="AutoShape 5"/>
          <p:cNvSpPr>
            <a:spLocks noChangeArrowheads="1"/>
          </p:cNvSpPr>
          <p:nvPr/>
        </p:nvSpPr>
        <p:spPr bwMode="auto">
          <a:xfrm>
            <a:off x="6320693" y="1815390"/>
            <a:ext cx="257584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a:solidFill>
                  <a:srgbClr val="000000"/>
                </a:solidFill>
                <a:latin typeface="Cambria" pitchFamily="18" charset="0"/>
              </a:rPr>
              <a:t>Sonuç </a:t>
            </a:r>
            <a:endParaRPr lang="tr-TR" sz="2800" b="1" i="1" dirty="0" smtClean="0">
              <a:solidFill>
                <a:srgbClr val="000000"/>
              </a:solidFill>
              <a:latin typeface="Cambria" pitchFamily="18" charset="0"/>
            </a:endParaRP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a:solidFill>
                  <a:srgbClr val="000000"/>
                </a:solidFill>
                <a:latin typeface="Cambria" pitchFamily="18" charset="0"/>
              </a:rPr>
              <a:t>)</a:t>
            </a:r>
          </a:p>
        </p:txBody>
      </p:sp>
      <p:grpSp>
        <p:nvGrpSpPr>
          <p:cNvPr id="9" name="Grup 8"/>
          <p:cNvGrpSpPr/>
          <p:nvPr/>
        </p:nvGrpSpPr>
        <p:grpSpPr>
          <a:xfrm>
            <a:off x="2942799" y="1815390"/>
            <a:ext cx="3311455" cy="1199408"/>
            <a:chOff x="2942799" y="1815390"/>
            <a:chExt cx="3311455" cy="1199408"/>
          </a:xfrm>
        </p:grpSpPr>
        <p:sp>
          <p:nvSpPr>
            <p:cNvPr id="2" name="Sol Sağ Ok 1"/>
            <p:cNvSpPr/>
            <p:nvPr/>
          </p:nvSpPr>
          <p:spPr>
            <a:xfrm>
              <a:off x="2942799" y="1815390"/>
              <a:ext cx="3311455" cy="1199408"/>
            </a:xfrm>
            <a:prstGeom prst="leftRight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34" name="Text Box 8"/>
            <p:cNvSpPr txBox="1">
              <a:spLocks noChangeArrowheads="1"/>
            </p:cNvSpPr>
            <p:nvPr/>
          </p:nvSpPr>
          <p:spPr bwMode="auto">
            <a:xfrm>
              <a:off x="3071449" y="2197055"/>
              <a:ext cx="3038305" cy="400110"/>
            </a:xfrm>
            <a:prstGeom prst="rect">
              <a:avLst/>
            </a:prstGeom>
            <a:noFill/>
            <a:ln w="38100">
              <a:noFill/>
              <a:round/>
              <a:headEnd/>
              <a:tailEnd/>
            </a:ln>
            <a:effectLst>
              <a:outerShdw dist="25400" dir="5400000" algn="ctr" rotWithShape="0">
                <a:schemeClr val="tx1"/>
              </a:outerShdw>
            </a:effectLst>
          </p:spPr>
          <p:txBody>
            <a:bodyPr wrap="none" anchor="ctr"/>
            <a:lstStyle>
              <a:defPPr>
                <a:defRPr lang="de-DE"/>
              </a:defPPr>
              <a:lvl1pPr algn="ctr">
                <a:defRPr sz="2800" b="1">
                  <a:solidFill>
                    <a:srgbClr val="FF0000"/>
                  </a:solidFill>
                  <a:effectLst>
                    <a:outerShdw blurRad="38100" dist="38100" dir="2700000" algn="tl">
                      <a:srgbClr val="000000">
                        <a:alpha val="43137"/>
                      </a:srgbClr>
                    </a:outerShdw>
                  </a:effectLst>
                  <a:latin typeface="Cambria" pitchFamily="18" charset="0"/>
                  <a:cs typeface="Calibri" pitchFamily="34" charset="0"/>
                </a:defRPr>
              </a:lvl1pPr>
            </a:lstStyle>
            <a:p>
              <a:r>
                <a:rPr lang="tr-TR" dirty="0"/>
                <a:t> KESİTSEL</a:t>
              </a:r>
            </a:p>
          </p:txBody>
        </p:sp>
      </p:grpSp>
      <p:grpSp>
        <p:nvGrpSpPr>
          <p:cNvPr id="4" name="Grup 3"/>
          <p:cNvGrpSpPr/>
          <p:nvPr/>
        </p:nvGrpSpPr>
        <p:grpSpPr>
          <a:xfrm>
            <a:off x="155671" y="1095948"/>
            <a:ext cx="8718200" cy="461665"/>
            <a:chOff x="262557" y="5845630"/>
            <a:chExt cx="8718200" cy="461665"/>
          </a:xfrm>
        </p:grpSpPr>
        <p:cxnSp>
          <p:nvCxnSpPr>
            <p:cNvPr id="36" name="Düz Ok Bağlayıcısı 35"/>
            <p:cNvCxnSpPr/>
            <p:nvPr/>
          </p:nvCxnSpPr>
          <p:spPr>
            <a:xfrm>
              <a:off x="6136757" y="6102921"/>
              <a:ext cx="2844000" cy="0"/>
            </a:xfrm>
            <a:prstGeom prst="straightConnector1">
              <a:avLst/>
            </a:prstGeom>
            <a:ln w="66675">
              <a:tailEnd type="arrow"/>
            </a:ln>
          </p:spPr>
          <p:style>
            <a:lnRef idx="3">
              <a:schemeClr val="accent1"/>
            </a:lnRef>
            <a:fillRef idx="0">
              <a:schemeClr val="accent1"/>
            </a:fillRef>
            <a:effectRef idx="2">
              <a:schemeClr val="accent1"/>
            </a:effectRef>
            <a:fontRef idx="minor">
              <a:schemeClr val="tx1"/>
            </a:fontRef>
          </p:style>
        </p:cxnSp>
        <p:cxnSp>
          <p:nvCxnSpPr>
            <p:cNvPr id="37" name="Düz Bağlayıcı 36"/>
            <p:cNvCxnSpPr/>
            <p:nvPr/>
          </p:nvCxnSpPr>
          <p:spPr>
            <a:xfrm>
              <a:off x="262557" y="6085328"/>
              <a:ext cx="3096000" cy="13868"/>
            </a:xfrm>
            <a:prstGeom prst="line">
              <a:avLst/>
            </a:prstGeom>
            <a:ln w="66675"/>
          </p:spPr>
          <p:style>
            <a:lnRef idx="3">
              <a:schemeClr val="accent1"/>
            </a:lnRef>
            <a:fillRef idx="0">
              <a:schemeClr val="accent1"/>
            </a:fillRef>
            <a:effectRef idx="2">
              <a:schemeClr val="accent1"/>
            </a:effectRef>
            <a:fontRef idx="minor">
              <a:schemeClr val="tx1"/>
            </a:fontRef>
          </p:style>
        </p:cxnSp>
        <p:sp>
          <p:nvSpPr>
            <p:cNvPr id="38" name="Metin kutusu 37"/>
            <p:cNvSpPr txBox="1"/>
            <p:nvPr/>
          </p:nvSpPr>
          <p:spPr>
            <a:xfrm>
              <a:off x="3237832" y="5845630"/>
              <a:ext cx="3032354" cy="461665"/>
            </a:xfrm>
            <a:prstGeom prst="rect">
              <a:avLst/>
            </a:prstGeom>
            <a:noFill/>
          </p:spPr>
          <p:txBody>
            <a:bodyPr wrap="square" rtlCol="0">
              <a:spAutoFit/>
            </a:bodyPr>
            <a:lstStyle/>
            <a:p>
              <a:pPr algn="ctr"/>
              <a:r>
                <a:rPr lang="tr-TR" sz="2400" b="1" i="1" dirty="0" smtClean="0">
                  <a:solidFill>
                    <a:srgbClr val="000000"/>
                  </a:solidFill>
                  <a:latin typeface="Cambria" pitchFamily="18" charset="0"/>
                </a:rPr>
                <a:t>Araştırmanın Yönü</a:t>
              </a:r>
              <a:endParaRPr lang="tr-TR" sz="2400" b="1" i="1" dirty="0">
                <a:solidFill>
                  <a:srgbClr val="000000"/>
                </a:solidFill>
                <a:latin typeface="Cambria" pitchFamily="18" charset="0"/>
              </a:endParaRPr>
            </a:p>
          </p:txBody>
        </p:sp>
      </p:grpSp>
      <p:grpSp>
        <p:nvGrpSpPr>
          <p:cNvPr id="8" name="Grup 7"/>
          <p:cNvGrpSpPr/>
          <p:nvPr/>
        </p:nvGrpSpPr>
        <p:grpSpPr>
          <a:xfrm>
            <a:off x="2920676" y="3280393"/>
            <a:ext cx="3276000" cy="1266886"/>
            <a:chOff x="2920676" y="3280393"/>
            <a:chExt cx="3276000" cy="1266886"/>
          </a:xfrm>
        </p:grpSpPr>
        <p:sp>
          <p:nvSpPr>
            <p:cNvPr id="43" name="AutoShape 41"/>
            <p:cNvSpPr>
              <a:spLocks noChangeArrowheads="1"/>
            </p:cNvSpPr>
            <p:nvPr/>
          </p:nvSpPr>
          <p:spPr bwMode="auto">
            <a:xfrm flipH="1">
              <a:off x="2920676" y="3280393"/>
              <a:ext cx="3276000" cy="1266886"/>
            </a:xfrm>
            <a:prstGeom prst="rightArrow">
              <a:avLst>
                <a:gd name="adj1" fmla="val 50111"/>
                <a:gd name="adj2" fmla="val 63157"/>
              </a:avLst>
            </a:prstGeom>
            <a:solidFill>
              <a:schemeClr val="bg2">
                <a:lumMod val="75000"/>
              </a:schemeClr>
            </a:solidFill>
            <a:ln w="19050">
              <a:no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45" name="Text Box 8"/>
            <p:cNvSpPr txBox="1">
              <a:spLocks noChangeArrowheads="1"/>
            </p:cNvSpPr>
            <p:nvPr/>
          </p:nvSpPr>
          <p:spPr bwMode="auto">
            <a:xfrm>
              <a:off x="3408218" y="3690031"/>
              <a:ext cx="2755081" cy="400110"/>
            </a:xfrm>
            <a:prstGeom prst="rect">
              <a:avLst/>
            </a:prstGeom>
            <a:noFill/>
            <a:ln w="38100">
              <a:noFill/>
              <a:round/>
              <a:headEnd/>
              <a:tailEnd/>
            </a:ln>
            <a:effectLst>
              <a:outerShdw dist="25400" dir="5400000" algn="ctr" rotWithShape="0">
                <a:schemeClr val="bg1"/>
              </a:outerShdw>
            </a:effectLst>
          </p:spPr>
          <p:txBody>
            <a:bodyPr wrap="none" anchor="ctr"/>
            <a:lstStyle>
              <a:defPPr>
                <a:defRPr lang="de-DE"/>
              </a:defPPr>
              <a:lvl1pPr algn="ctr">
                <a:defRPr sz="2000" b="1">
                  <a:solidFill>
                    <a:srgbClr val="000000"/>
                  </a:solidFill>
                  <a:latin typeface="Calibri" pitchFamily="34" charset="0"/>
                  <a:cs typeface="Calibri" pitchFamily="34" charset="0"/>
                </a:defRPr>
              </a:lvl1pPr>
            </a:lstStyle>
            <a:p>
              <a:r>
                <a:rPr lang="tr-TR" sz="2800" dirty="0">
                  <a:solidFill>
                    <a:srgbClr val="FF0000"/>
                  </a:solidFill>
                  <a:effectLst>
                    <a:outerShdw blurRad="38100" dist="38100" dir="2700000" algn="tl">
                      <a:srgbClr val="000000">
                        <a:alpha val="43137"/>
                      </a:srgbClr>
                    </a:outerShdw>
                  </a:effectLst>
                  <a:latin typeface="Cambria" pitchFamily="18" charset="0"/>
                </a:rPr>
                <a:t> </a:t>
              </a:r>
              <a:r>
                <a:rPr lang="tr-TR" sz="2800" dirty="0" smtClean="0">
                  <a:solidFill>
                    <a:srgbClr val="FF0000"/>
                  </a:solidFill>
                  <a:effectLst>
                    <a:outerShdw blurRad="38100" dist="38100" dir="2700000" algn="tl">
                      <a:srgbClr val="000000">
                        <a:alpha val="43137"/>
                      </a:srgbClr>
                    </a:outerShdw>
                  </a:effectLst>
                  <a:latin typeface="Cambria" pitchFamily="18" charset="0"/>
                </a:rPr>
                <a:t>VAKA-KONTROL</a:t>
              </a:r>
              <a:endParaRPr lang="tr-TR" sz="2800" dirty="0">
                <a:solidFill>
                  <a:srgbClr val="FF0000"/>
                </a:solidFill>
                <a:effectLst>
                  <a:outerShdw blurRad="38100" dist="38100" dir="2700000" algn="tl">
                    <a:srgbClr val="000000">
                      <a:alpha val="43137"/>
                    </a:srgbClr>
                  </a:outerShdw>
                </a:effectLst>
                <a:latin typeface="Cambria" pitchFamily="18" charset="0"/>
              </a:endParaRPr>
            </a:p>
          </p:txBody>
        </p:sp>
      </p:grpSp>
      <p:grpSp>
        <p:nvGrpSpPr>
          <p:cNvPr id="10" name="Grup 9"/>
          <p:cNvGrpSpPr/>
          <p:nvPr/>
        </p:nvGrpSpPr>
        <p:grpSpPr>
          <a:xfrm>
            <a:off x="2942629" y="4857409"/>
            <a:ext cx="3276000" cy="1266886"/>
            <a:chOff x="2942629" y="4857409"/>
            <a:chExt cx="3276000" cy="1266886"/>
          </a:xfrm>
        </p:grpSpPr>
        <p:sp>
          <p:nvSpPr>
            <p:cNvPr id="47" name="AutoShape 41"/>
            <p:cNvSpPr>
              <a:spLocks noChangeArrowheads="1"/>
            </p:cNvSpPr>
            <p:nvPr/>
          </p:nvSpPr>
          <p:spPr bwMode="auto">
            <a:xfrm rot="10800000" flipH="1">
              <a:off x="2942629" y="4857409"/>
              <a:ext cx="3276000" cy="1266886"/>
            </a:xfrm>
            <a:prstGeom prst="rightArrow">
              <a:avLst>
                <a:gd name="adj1" fmla="val 50111"/>
                <a:gd name="adj2" fmla="val 63157"/>
              </a:avLst>
            </a:prstGeom>
            <a:gradFill rotWithShape="1">
              <a:gsLst>
                <a:gs pos="0">
                  <a:schemeClr val="tx2">
                    <a:gamma/>
                    <a:shade val="46275"/>
                    <a:invGamma/>
                  </a:schemeClr>
                </a:gs>
                <a:gs pos="100000">
                  <a:schemeClr val="tx2"/>
                </a:gs>
              </a:gsLst>
              <a:lin ang="0" scaled="1"/>
            </a:gradFill>
            <a:ln w="19050">
              <a:no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48" name="Text Box 8"/>
            <p:cNvSpPr txBox="1">
              <a:spLocks noChangeArrowheads="1"/>
            </p:cNvSpPr>
            <p:nvPr/>
          </p:nvSpPr>
          <p:spPr bwMode="auto">
            <a:xfrm>
              <a:off x="2976006" y="5314547"/>
              <a:ext cx="2914155" cy="400110"/>
            </a:xfrm>
            <a:prstGeom prst="rect">
              <a:avLst/>
            </a:prstGeom>
            <a:noFill/>
            <a:ln w="38100">
              <a:noFill/>
              <a:round/>
              <a:headEnd/>
              <a:tailEnd/>
            </a:ln>
            <a:effectLst>
              <a:outerShdw dist="25400" dir="5400000" algn="ctr" rotWithShape="0">
                <a:schemeClr val="bg1"/>
              </a:outerShdw>
            </a:effectLst>
          </p:spPr>
          <p:txBody>
            <a:bodyPr wrap="none" anchor="ctr"/>
            <a:lstStyle>
              <a:defPPr>
                <a:defRPr lang="de-DE"/>
              </a:defPPr>
              <a:lvl1pPr algn="ctr">
                <a:defRPr sz="2000" b="1">
                  <a:solidFill>
                    <a:srgbClr val="000000"/>
                  </a:solidFill>
                  <a:latin typeface="Calibri" pitchFamily="34" charset="0"/>
                  <a:cs typeface="Calibri" pitchFamily="34" charset="0"/>
                </a:defRPr>
              </a:lvl1pPr>
            </a:lstStyle>
            <a:p>
              <a:r>
                <a:rPr lang="tr-TR" sz="2800" dirty="0">
                  <a:solidFill>
                    <a:srgbClr val="FF0000"/>
                  </a:solidFill>
                  <a:effectLst>
                    <a:outerShdw blurRad="38100" dist="38100" dir="2700000" algn="tl">
                      <a:srgbClr val="000000">
                        <a:alpha val="43137"/>
                      </a:srgbClr>
                    </a:outerShdw>
                  </a:effectLst>
                  <a:latin typeface="Cambria" pitchFamily="18" charset="0"/>
                </a:rPr>
                <a:t> </a:t>
              </a:r>
              <a:r>
                <a:rPr lang="tr-TR" sz="2800" dirty="0" smtClean="0">
                  <a:solidFill>
                    <a:srgbClr val="FF0000"/>
                  </a:solidFill>
                  <a:effectLst>
                    <a:outerShdw blurRad="38100" dist="38100" dir="2700000" algn="tl">
                      <a:srgbClr val="000000">
                        <a:alpha val="43137"/>
                      </a:srgbClr>
                    </a:outerShdw>
                  </a:effectLst>
                  <a:latin typeface="Cambria" pitchFamily="18" charset="0"/>
                </a:rPr>
                <a:t>KOHORT</a:t>
              </a:r>
              <a:endParaRPr lang="tr-TR" sz="2800" dirty="0">
                <a:solidFill>
                  <a:srgbClr val="FF0000"/>
                </a:solidFill>
                <a:effectLst>
                  <a:outerShdw blurRad="38100" dist="38100" dir="2700000" algn="tl">
                    <a:srgbClr val="000000">
                      <a:alpha val="43137"/>
                    </a:srgbClr>
                  </a:outerShdw>
                </a:effectLst>
                <a:latin typeface="Cambria" pitchFamily="18" charset="0"/>
              </a:endParaRPr>
            </a:p>
          </p:txBody>
        </p:sp>
      </p:grpSp>
    </p:spTree>
    <p:extLst>
      <p:ext uri="{BB962C8B-B14F-4D97-AF65-F5344CB8AC3E}">
        <p14:creationId xmlns:p14="http://schemas.microsoft.com/office/powerpoint/2010/main" val="203242369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wheel(1)">
                                      <p:cBhvr>
                                        <p:cTn id="12" dur="500"/>
                                        <p:tgtEl>
                                          <p:spTgt spid="9"/>
                                        </p:tgtEl>
                                      </p:cBhvr>
                                    </p:animEffect>
                                  </p:childTnLst>
                                </p:cTn>
                              </p:par>
                            </p:childTnLst>
                          </p:cTn>
                        </p:par>
                        <p:par>
                          <p:cTn id="13" fill="hold">
                            <p:stCondLst>
                              <p:cond delay="500"/>
                            </p:stCondLst>
                            <p:childTnLst>
                              <p:par>
                                <p:cTn id="14" presetID="21" presetClass="entr" presetSubtype="1"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wheel(1)">
                                      <p:cBhvr>
                                        <p:cTn id="16" dur="500"/>
                                        <p:tgtEl>
                                          <p:spTgt spid="24"/>
                                        </p:tgtEl>
                                      </p:cBhvr>
                                    </p:animEffect>
                                  </p:childTnLst>
                                </p:cTn>
                              </p:par>
                            </p:childTnLst>
                          </p:cTn>
                        </p:par>
                        <p:par>
                          <p:cTn id="17" fill="hold">
                            <p:stCondLst>
                              <p:cond delay="1000"/>
                            </p:stCondLst>
                            <p:childTnLst>
                              <p:par>
                                <p:cTn id="18" presetID="21" presetClass="entr" presetSubtype="1" fill="hold" grpId="0" nodeType="afterEffect">
                                  <p:stCondLst>
                                    <p:cond delay="0"/>
                                  </p:stCondLst>
                                  <p:childTnLst>
                                    <p:set>
                                      <p:cBhvr>
                                        <p:cTn id="19" dur="1" fill="hold">
                                          <p:stCondLst>
                                            <p:cond delay="0"/>
                                          </p:stCondLst>
                                        </p:cTn>
                                        <p:tgtEl>
                                          <p:spTgt spid="30"/>
                                        </p:tgtEl>
                                        <p:attrNameLst>
                                          <p:attrName>style.visibility</p:attrName>
                                        </p:attrNameLst>
                                      </p:cBhvr>
                                      <p:to>
                                        <p:strVal val="visible"/>
                                      </p:to>
                                    </p:set>
                                    <p:animEffect transition="in" filter="wheel(1)">
                                      <p:cBhvr>
                                        <p:cTn id="20" dur="500"/>
                                        <p:tgtEl>
                                          <p:spTgt spid="30"/>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wheel(1)">
                                      <p:cBhvr>
                                        <p:cTn id="25" dur="500"/>
                                        <p:tgtEl>
                                          <p:spTgt spid="8"/>
                                        </p:tgtEl>
                                      </p:cBhvr>
                                    </p:animEffect>
                                  </p:childTnLst>
                                </p:cTn>
                              </p:par>
                            </p:childTnLst>
                          </p:cTn>
                        </p:par>
                        <p:par>
                          <p:cTn id="26" fill="hold">
                            <p:stCondLst>
                              <p:cond delay="500"/>
                            </p:stCondLst>
                            <p:childTnLst>
                              <p:par>
                                <p:cTn id="27" presetID="21" presetClass="entr" presetSubtype="1" fill="hold" grpId="0" nodeType="afterEffect">
                                  <p:stCondLst>
                                    <p:cond delay="0"/>
                                  </p:stCondLst>
                                  <p:childTnLst>
                                    <p:set>
                                      <p:cBhvr>
                                        <p:cTn id="28" dur="1" fill="hold">
                                          <p:stCondLst>
                                            <p:cond delay="0"/>
                                          </p:stCondLst>
                                        </p:cTn>
                                        <p:tgtEl>
                                          <p:spTgt spid="11"/>
                                        </p:tgtEl>
                                        <p:attrNameLst>
                                          <p:attrName>style.visibility</p:attrName>
                                        </p:attrNameLst>
                                      </p:cBhvr>
                                      <p:to>
                                        <p:strVal val="visible"/>
                                      </p:to>
                                    </p:set>
                                    <p:animEffect transition="in" filter="wheel(1)">
                                      <p:cBhvr>
                                        <p:cTn id="29" dur="500"/>
                                        <p:tgtEl>
                                          <p:spTgt spid="11"/>
                                        </p:tgtEl>
                                      </p:cBhvr>
                                    </p:animEffect>
                                  </p:childTnLst>
                                </p:cTn>
                              </p:par>
                            </p:childTnLst>
                          </p:cTn>
                        </p:par>
                        <p:par>
                          <p:cTn id="30" fill="hold">
                            <p:stCondLst>
                              <p:cond delay="1000"/>
                            </p:stCondLst>
                            <p:childTnLst>
                              <p:par>
                                <p:cTn id="31" presetID="21" presetClass="entr" presetSubtype="1" fill="hold" grpId="0" nodeType="afterEffect">
                                  <p:stCondLst>
                                    <p:cond delay="0"/>
                                  </p:stCondLst>
                                  <p:childTnLst>
                                    <p:set>
                                      <p:cBhvr>
                                        <p:cTn id="32" dur="1" fill="hold">
                                          <p:stCondLst>
                                            <p:cond delay="0"/>
                                          </p:stCondLst>
                                        </p:cTn>
                                        <p:tgtEl>
                                          <p:spTgt spid="18"/>
                                        </p:tgtEl>
                                        <p:attrNameLst>
                                          <p:attrName>style.visibility</p:attrName>
                                        </p:attrNameLst>
                                      </p:cBhvr>
                                      <p:to>
                                        <p:strVal val="visible"/>
                                      </p:to>
                                    </p:set>
                                    <p:animEffect transition="in" filter="wheel(1)">
                                      <p:cBhvr>
                                        <p:cTn id="33" dur="500"/>
                                        <p:tgtEl>
                                          <p:spTgt spid="18"/>
                                        </p:tgtEl>
                                      </p:cBhvr>
                                    </p:animEffect>
                                  </p:childTnLst>
                                </p:cTn>
                              </p:par>
                            </p:childTnLst>
                          </p:cTn>
                        </p:par>
                      </p:childTnLst>
                    </p:cTn>
                  </p:par>
                  <p:par>
                    <p:cTn id="34" fill="hold">
                      <p:stCondLst>
                        <p:cond delay="indefinite"/>
                      </p:stCondLst>
                      <p:childTnLst>
                        <p:par>
                          <p:cTn id="35" fill="hold">
                            <p:stCondLst>
                              <p:cond delay="0"/>
                            </p:stCondLst>
                            <p:childTnLst>
                              <p:par>
                                <p:cTn id="36" presetID="21" presetClass="entr" presetSubtype="1" fill="hold" nodeType="clickEffect">
                                  <p:stCondLst>
                                    <p:cond delay="0"/>
                                  </p:stCondLst>
                                  <p:childTnLst>
                                    <p:set>
                                      <p:cBhvr>
                                        <p:cTn id="37" dur="1" fill="hold">
                                          <p:stCondLst>
                                            <p:cond delay="0"/>
                                          </p:stCondLst>
                                        </p:cTn>
                                        <p:tgtEl>
                                          <p:spTgt spid="10"/>
                                        </p:tgtEl>
                                        <p:attrNameLst>
                                          <p:attrName>style.visibility</p:attrName>
                                        </p:attrNameLst>
                                      </p:cBhvr>
                                      <p:to>
                                        <p:strVal val="visible"/>
                                      </p:to>
                                    </p:set>
                                    <p:animEffect transition="in" filter="wheel(1)">
                                      <p:cBhvr>
                                        <p:cTn id="38" dur="500"/>
                                        <p:tgtEl>
                                          <p:spTgt spid="10"/>
                                        </p:tgtEl>
                                      </p:cBhvr>
                                    </p:animEffect>
                                  </p:childTnLst>
                                </p:cTn>
                              </p:par>
                            </p:childTnLst>
                          </p:cTn>
                        </p:par>
                        <p:par>
                          <p:cTn id="39" fill="hold">
                            <p:stCondLst>
                              <p:cond delay="500"/>
                            </p:stCondLst>
                            <p:childTnLst>
                              <p:par>
                                <p:cTn id="40" presetID="21" presetClass="entr" presetSubtype="1" fill="hold" grpId="0" nodeType="afterEffect">
                                  <p:stCondLst>
                                    <p:cond delay="0"/>
                                  </p:stCondLst>
                                  <p:childTnLst>
                                    <p:set>
                                      <p:cBhvr>
                                        <p:cTn id="41" dur="1" fill="hold">
                                          <p:stCondLst>
                                            <p:cond delay="0"/>
                                          </p:stCondLst>
                                        </p:cTn>
                                        <p:tgtEl>
                                          <p:spTgt spid="19"/>
                                        </p:tgtEl>
                                        <p:attrNameLst>
                                          <p:attrName>style.visibility</p:attrName>
                                        </p:attrNameLst>
                                      </p:cBhvr>
                                      <p:to>
                                        <p:strVal val="visible"/>
                                      </p:to>
                                    </p:set>
                                    <p:animEffect transition="in" filter="wheel(1)">
                                      <p:cBhvr>
                                        <p:cTn id="42" dur="500"/>
                                        <p:tgtEl>
                                          <p:spTgt spid="19"/>
                                        </p:tgtEl>
                                      </p:cBhvr>
                                    </p:animEffect>
                                  </p:childTnLst>
                                </p:cTn>
                              </p:par>
                            </p:childTnLst>
                          </p:cTn>
                        </p:par>
                        <p:par>
                          <p:cTn id="43" fill="hold">
                            <p:stCondLst>
                              <p:cond delay="1000"/>
                            </p:stCondLst>
                            <p:childTnLst>
                              <p:par>
                                <p:cTn id="44" presetID="21" presetClass="entr" presetSubtype="1" fill="hold" grpId="0" nodeType="afterEffect">
                                  <p:stCondLst>
                                    <p:cond delay="0"/>
                                  </p:stCondLst>
                                  <p:childTnLst>
                                    <p:set>
                                      <p:cBhvr>
                                        <p:cTn id="45" dur="1" fill="hold">
                                          <p:stCondLst>
                                            <p:cond delay="0"/>
                                          </p:stCondLst>
                                        </p:cTn>
                                        <p:tgtEl>
                                          <p:spTgt spid="22"/>
                                        </p:tgtEl>
                                        <p:attrNameLst>
                                          <p:attrName>style.visibility</p:attrName>
                                        </p:attrNameLst>
                                      </p:cBhvr>
                                      <p:to>
                                        <p:strVal val="visible"/>
                                      </p:to>
                                    </p:set>
                                    <p:animEffect transition="in" filter="wheel(1)">
                                      <p:cBhvr>
                                        <p:cTn id="46"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8" grpId="0" animBg="1"/>
      <p:bldP spid="19" grpId="0" animBg="1"/>
      <p:bldP spid="22" grpId="0" animBg="1"/>
      <p:bldP spid="24" grpId="0" animBg="1"/>
      <p:bldP spid="30"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KARŞILAŞTIRMA</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667847416"/>
              </p:ext>
            </p:extLst>
          </p:nvPr>
        </p:nvGraphicFramePr>
        <p:xfrm>
          <a:off x="100635" y="1163108"/>
          <a:ext cx="8920541" cy="5104341"/>
        </p:xfrm>
        <a:graphic>
          <a:graphicData uri="http://schemas.openxmlformats.org/drawingml/2006/table">
            <a:tbl>
              <a:tblPr>
                <a:tableStyleId>{775DCB02-9BB8-47FD-8907-85C794F793BA}</a:tableStyleId>
              </a:tblPr>
              <a:tblGrid>
                <a:gridCol w="3260082"/>
                <a:gridCol w="3004457"/>
                <a:gridCol w="2656002"/>
              </a:tblGrid>
              <a:tr h="854433">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ÖZELLİKLERİ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VAKA-KONTROL</a:t>
                      </a:r>
                      <a:endParaRPr kumimoji="0" lang="tr-TR" sz="2000" b="0" i="1"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KOHORT</a:t>
                      </a:r>
                      <a:endParaRPr kumimoji="0" lang="tr-TR" sz="2000" b="0" i="1"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chemeClr val="bg1"/>
                    </a:solidFill>
                  </a:tcPr>
                </a:tc>
              </a:tr>
              <a:tr h="854433">
                <a:tc>
                  <a:txBody>
                    <a:bodyPr/>
                    <a:lstStyle/>
                    <a:p>
                      <a:pPr marL="457200" marR="0" lvl="1"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kern="1200" cap="none" normalizeH="0" baseline="0" dirty="0" smtClean="0">
                          <a:ln>
                            <a:noFill/>
                          </a:ln>
                          <a:solidFill>
                            <a:schemeClr val="tx1"/>
                          </a:solidFill>
                          <a:effectLst/>
                          <a:latin typeface="Cambria" pitchFamily="18" charset="0"/>
                          <a:ea typeface="+mn-ea"/>
                          <a:cs typeface="Calibri" pitchFamily="34" charset="0"/>
                        </a:rPr>
                        <a:t>Başlangıç Noktası</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Sonuç (Vaka)</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Neden (Maruz Kalma)</a:t>
                      </a:r>
                    </a:p>
                  </a:txBody>
                  <a:tcPr anchor="ctr" horzOverflow="overflow">
                    <a:solidFill>
                      <a:schemeClr val="bg1"/>
                    </a:solidFill>
                  </a:tcPr>
                </a:tc>
              </a:tr>
              <a:tr h="854433">
                <a:tc>
                  <a:txBody>
                    <a:bodyPr/>
                    <a:lstStyle/>
                    <a:p>
                      <a:pPr marL="457200" marR="0" lvl="1"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kern="1200" cap="none" normalizeH="0" baseline="0" dirty="0" smtClean="0">
                          <a:ln>
                            <a:noFill/>
                          </a:ln>
                          <a:solidFill>
                            <a:schemeClr val="tx1"/>
                          </a:solidFill>
                          <a:effectLst/>
                          <a:latin typeface="Cambria" pitchFamily="18" charset="0"/>
                          <a:ea typeface="+mn-ea"/>
                          <a:cs typeface="Calibri" pitchFamily="34" charset="0"/>
                        </a:rPr>
                        <a:t>Çalışmanın Yönü</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Sonuçtan Etkene</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Etkenden Sonuca</a:t>
                      </a:r>
                    </a:p>
                  </a:txBody>
                  <a:tcPr anchor="ctr" horzOverflow="overflow">
                    <a:solidFill>
                      <a:schemeClr val="bg1"/>
                    </a:solidFill>
                  </a:tcPr>
                </a:tc>
              </a:tr>
              <a:tr h="847014">
                <a:tc>
                  <a:txBody>
                    <a:bodyPr/>
                    <a:lstStyle/>
                    <a:p>
                      <a:pPr marL="457200" marR="0" lvl="1"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kern="1200" cap="none" normalizeH="0" baseline="0" dirty="0" smtClean="0">
                          <a:ln>
                            <a:noFill/>
                          </a:ln>
                          <a:solidFill>
                            <a:schemeClr val="tx1"/>
                          </a:solidFill>
                          <a:effectLst/>
                          <a:latin typeface="Cambria" pitchFamily="18" charset="0"/>
                          <a:ea typeface="+mn-ea"/>
                          <a:cs typeface="Calibri" pitchFamily="34" charset="0"/>
                        </a:rPr>
                        <a:t>Çalışma Süresi</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Kısa</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Uzun</a:t>
                      </a:r>
                    </a:p>
                  </a:txBody>
                  <a:tcPr anchor="ctr" horzOverflow="overflow">
                    <a:solidFill>
                      <a:schemeClr val="bg1"/>
                    </a:solidFill>
                  </a:tcPr>
                </a:tc>
              </a:tr>
              <a:tr h="847014">
                <a:tc>
                  <a:txBody>
                    <a:bodyPr/>
                    <a:lstStyle/>
                    <a:p>
                      <a:pPr marL="457200" marR="0" lvl="1"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kern="1200" cap="none" normalizeH="0" baseline="0" dirty="0" smtClean="0">
                          <a:ln>
                            <a:noFill/>
                          </a:ln>
                          <a:solidFill>
                            <a:schemeClr val="tx1"/>
                          </a:solidFill>
                          <a:effectLst/>
                          <a:latin typeface="Cambria" pitchFamily="18" charset="0"/>
                          <a:ea typeface="+mn-ea"/>
                          <a:cs typeface="Calibri" pitchFamily="34" charset="0"/>
                        </a:rPr>
                        <a:t>Maliyet</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Ucuz</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Pahalı</a:t>
                      </a:r>
                    </a:p>
                  </a:txBody>
                  <a:tcPr anchor="ctr" horzOverflow="overflow">
                    <a:solidFill>
                      <a:schemeClr val="bg1"/>
                    </a:solidFill>
                  </a:tcPr>
                </a:tc>
              </a:tr>
              <a:tr h="847014">
                <a:tc>
                  <a:txBody>
                    <a:bodyPr/>
                    <a:lstStyle/>
                    <a:p>
                      <a:pPr marL="457200" marR="0" lvl="1" indent="0" algn="l"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kern="1200" cap="none" normalizeH="0" baseline="0" dirty="0" smtClean="0">
                          <a:ln>
                            <a:noFill/>
                          </a:ln>
                          <a:solidFill>
                            <a:schemeClr val="tx1"/>
                          </a:solidFill>
                          <a:effectLst/>
                          <a:latin typeface="Cambria" pitchFamily="18" charset="0"/>
                          <a:ea typeface="+mn-ea"/>
                          <a:cs typeface="Calibri" pitchFamily="34" charset="0"/>
                        </a:rPr>
                        <a:t>Gerçekleştirme</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Kolay</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Zor</a:t>
                      </a:r>
                    </a:p>
                  </a:txBody>
                  <a:tcPr anchor="ctr" horzOverflow="overflow">
                    <a:solidFill>
                      <a:schemeClr val="bg1"/>
                    </a:solidFill>
                  </a:tcPr>
                </a:tc>
              </a:tr>
            </a:tbl>
          </a:graphicData>
        </a:graphic>
      </p:graphicFrame>
    </p:spTree>
    <p:extLst>
      <p:ext uri="{BB962C8B-B14F-4D97-AF65-F5344CB8AC3E}">
        <p14:creationId xmlns:p14="http://schemas.microsoft.com/office/powerpoint/2010/main" val="2610578216"/>
      </p:ext>
    </p:extLst>
  </p:cSld>
  <p:clrMapOvr>
    <a:masterClrMapping/>
  </p:clrMapOvr>
  <p:transition>
    <p:wedge/>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3152775" y="2955039"/>
            <a:ext cx="5944580" cy="1559811"/>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Kesitsel Araştırmalar</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5" name="Oval 4"/>
          <p:cNvSpPr/>
          <p:nvPr/>
        </p:nvSpPr>
        <p:spPr>
          <a:xfrm>
            <a:off x="4872038" y="240258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2000" b="1" dirty="0">
              <a:solidFill>
                <a:schemeClr val="tx1"/>
              </a:solidFill>
              <a:latin typeface="Cambria" pitchFamily="18" charset="0"/>
            </a:endParaRPr>
          </a:p>
        </p:txBody>
      </p:sp>
      <p:sp>
        <p:nvSpPr>
          <p:cNvPr id="2" name="Metin kutusu 1"/>
          <p:cNvSpPr txBox="1"/>
          <p:nvPr/>
        </p:nvSpPr>
        <p:spPr>
          <a:xfrm>
            <a:off x="4743449" y="2456048"/>
            <a:ext cx="1267316" cy="707886"/>
          </a:xfrm>
          <a:prstGeom prst="rect">
            <a:avLst/>
          </a:prstGeom>
          <a:noFill/>
        </p:spPr>
        <p:txBody>
          <a:bodyPr wrap="square" rtlCol="0">
            <a:spAutoFit/>
          </a:bodyPr>
          <a:lstStyle/>
          <a:p>
            <a:pPr algn="ctr"/>
            <a:r>
              <a:rPr lang="tr-TR" sz="4000" b="1" dirty="0" smtClean="0">
                <a:latin typeface="Cambria" pitchFamily="18" charset="0"/>
              </a:rPr>
              <a:t>1</a:t>
            </a:r>
            <a:r>
              <a:rPr lang="tr-TR" sz="2400" b="1" dirty="0" smtClean="0">
                <a:latin typeface="Cambria" pitchFamily="18" charset="0"/>
              </a:rPr>
              <a:t>.2.1</a:t>
            </a:r>
            <a:endParaRPr lang="tr-TR" sz="2400" b="1" dirty="0">
              <a:latin typeface="Cambria" pitchFamily="18" charset="0"/>
            </a:endParaRPr>
          </a:p>
        </p:txBody>
      </p:sp>
      <p:pic>
        <p:nvPicPr>
          <p:cNvPr id="7170" name="Picture 2" descr="D:\DOKTOR\2-DRUZ\1. EĞİTİM KURUMU\1. İstanbuluzman\2-RESİMLER\Siyah\Extension-Manager_cs3.png"/>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5724" y="2543174"/>
            <a:ext cx="2809875" cy="2809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30733886"/>
      </p:ext>
    </p:extLst>
  </p:cSld>
  <p:clrMapOvr>
    <a:masterClrMapping/>
  </p:clrMapOvr>
  <p:transition>
    <p:fade/>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GENEL ÖZELLİKLERİ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endParaRPr lang="tr-TR" sz="8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b="1" i="1" dirty="0" smtClean="0">
                <a:solidFill>
                  <a:srgbClr val="000000"/>
                </a:solidFill>
                <a:latin typeface="Calibri" pitchFamily="34" charset="0"/>
                <a:cs typeface="Calibri" pitchFamily="34" charset="0"/>
              </a:rPr>
              <a:t>Örnek </a:t>
            </a:r>
            <a:r>
              <a:rPr lang="tr-TR" b="1" i="1" dirty="0">
                <a:solidFill>
                  <a:srgbClr val="000000"/>
                </a:solidFill>
                <a:latin typeface="Calibri" pitchFamily="34" charset="0"/>
                <a:cs typeface="Calibri" pitchFamily="34" charset="0"/>
              </a:rPr>
              <a:t>seçilir </a:t>
            </a:r>
          </a:p>
          <a:p>
            <a:pPr marL="288000" indent="-252000">
              <a:spcAft>
                <a:spcPts val="0"/>
              </a:spcAft>
              <a:buClr>
                <a:srgbClr val="292929"/>
              </a:buClr>
              <a:buFont typeface="Wingdings" pitchFamily="2" charset="2"/>
              <a:buChar char="ü"/>
              <a:defRPr/>
            </a:pPr>
            <a:r>
              <a:rPr lang="tr-TR" b="1" i="1" dirty="0">
                <a:solidFill>
                  <a:srgbClr val="000000"/>
                </a:solidFill>
                <a:latin typeface="Calibri" pitchFamily="34" charset="0"/>
                <a:cs typeface="Calibri" pitchFamily="34" charset="0"/>
              </a:rPr>
              <a:t>Ayrı kontrol grubu seçmeye gerek </a:t>
            </a:r>
            <a:r>
              <a:rPr lang="tr-TR" b="1" i="1" dirty="0" smtClean="0">
                <a:solidFill>
                  <a:srgbClr val="000000"/>
                </a:solidFill>
                <a:latin typeface="Calibri" pitchFamily="34" charset="0"/>
                <a:cs typeface="Calibri" pitchFamily="34" charset="0"/>
              </a:rPr>
              <a:t>yoktur</a:t>
            </a:r>
            <a:endParaRPr lang="tr-TR"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b="1" i="1" dirty="0" err="1">
                <a:solidFill>
                  <a:srgbClr val="000000"/>
                </a:solidFill>
                <a:latin typeface="Calibri" pitchFamily="34" charset="0"/>
                <a:cs typeface="Calibri" pitchFamily="34" charset="0"/>
              </a:rPr>
              <a:t>Prevalans</a:t>
            </a:r>
            <a:r>
              <a:rPr lang="tr-TR" b="1" i="1" dirty="0">
                <a:solidFill>
                  <a:srgbClr val="000000"/>
                </a:solidFill>
                <a:latin typeface="Calibri" pitchFamily="34" charset="0"/>
                <a:cs typeface="Calibri" pitchFamily="34" charset="0"/>
              </a:rPr>
              <a:t> </a:t>
            </a:r>
            <a:r>
              <a:rPr lang="tr-TR" b="1" i="1" dirty="0" smtClean="0">
                <a:solidFill>
                  <a:srgbClr val="000000"/>
                </a:solidFill>
                <a:latin typeface="Calibri" pitchFamily="34" charset="0"/>
                <a:cs typeface="Calibri" pitchFamily="34" charset="0"/>
              </a:rPr>
              <a:t>hızı </a:t>
            </a:r>
            <a:r>
              <a:rPr lang="tr-TR" b="1" i="1" dirty="0">
                <a:solidFill>
                  <a:srgbClr val="000000"/>
                </a:solidFill>
                <a:latin typeface="Calibri" pitchFamily="34" charset="0"/>
                <a:cs typeface="Calibri" pitchFamily="34" charset="0"/>
              </a:rPr>
              <a:t>belirlenir</a:t>
            </a:r>
          </a:p>
          <a:p>
            <a:pPr marL="288000" indent="-252000">
              <a:spcAft>
                <a:spcPts val="0"/>
              </a:spcAft>
              <a:buClr>
                <a:srgbClr val="292929"/>
              </a:buClr>
              <a:buFont typeface="Wingdings" pitchFamily="2" charset="2"/>
              <a:buChar char="ü"/>
              <a:defRPr/>
            </a:pPr>
            <a:r>
              <a:rPr lang="tr-TR" b="1" i="1" dirty="0" smtClean="0">
                <a:solidFill>
                  <a:srgbClr val="000000"/>
                </a:solidFill>
                <a:latin typeface="Calibri" pitchFamily="34" charset="0"/>
                <a:cs typeface="Calibri" pitchFamily="34" charset="0"/>
              </a:rPr>
              <a:t>Araştırmaya </a:t>
            </a:r>
            <a:r>
              <a:rPr lang="tr-TR" b="1" i="1" dirty="0">
                <a:solidFill>
                  <a:srgbClr val="000000"/>
                </a:solidFill>
                <a:latin typeface="Calibri" pitchFamily="34" charset="0"/>
                <a:cs typeface="Calibri" pitchFamily="34" charset="0"/>
              </a:rPr>
              <a:t>yüksek katılım sağlanmalı</a:t>
            </a:r>
          </a:p>
          <a:p>
            <a:pPr marL="288000" indent="-252000">
              <a:spcAft>
                <a:spcPts val="0"/>
              </a:spcAft>
              <a:buClr>
                <a:srgbClr val="292929"/>
              </a:buClr>
              <a:buFont typeface="Wingdings" pitchFamily="2" charset="2"/>
              <a:buChar char="ü"/>
              <a:defRPr/>
            </a:pPr>
            <a:r>
              <a:rPr lang="tr-TR" b="1" i="1" dirty="0">
                <a:solidFill>
                  <a:srgbClr val="000000"/>
                </a:solidFill>
                <a:latin typeface="Calibri" pitchFamily="34" charset="0"/>
                <a:cs typeface="Calibri" pitchFamily="34" charset="0"/>
              </a:rPr>
              <a:t>Aynı anda çok amaçlı taramalar </a:t>
            </a:r>
            <a:r>
              <a:rPr lang="tr-TR" b="1" i="1" dirty="0" smtClean="0">
                <a:solidFill>
                  <a:srgbClr val="000000"/>
                </a:solidFill>
                <a:latin typeface="Calibri" pitchFamily="34" charset="0"/>
                <a:cs typeface="Calibri" pitchFamily="34" charset="0"/>
              </a:rPr>
              <a:t>yapılabilir</a:t>
            </a:r>
          </a:p>
          <a:p>
            <a:pPr marL="288000" indent="-252000">
              <a:spcAft>
                <a:spcPts val="0"/>
              </a:spcAft>
              <a:buClr>
                <a:srgbClr val="292929"/>
              </a:buClr>
              <a:buFont typeface="Wingdings" pitchFamily="2" charset="2"/>
              <a:buChar char="ü"/>
              <a:defRPr/>
            </a:pPr>
            <a:r>
              <a:rPr lang="tr-TR" b="1" i="1" dirty="0" smtClean="0">
                <a:solidFill>
                  <a:srgbClr val="000000"/>
                </a:solidFill>
                <a:latin typeface="Calibri" pitchFamily="34" charset="0"/>
                <a:cs typeface="Calibri" pitchFamily="34" charset="0"/>
              </a:rPr>
              <a:t>Veri </a:t>
            </a:r>
            <a:r>
              <a:rPr lang="tr-TR" b="1" i="1" dirty="0">
                <a:solidFill>
                  <a:srgbClr val="000000"/>
                </a:solidFill>
                <a:latin typeface="Calibri" pitchFamily="34" charset="0"/>
                <a:cs typeface="Calibri" pitchFamily="34" charset="0"/>
              </a:rPr>
              <a:t>kaynağı olarak; </a:t>
            </a:r>
            <a:endParaRPr lang="tr-TR" b="1" i="1" dirty="0" smtClean="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b="1" i="1" dirty="0">
                <a:solidFill>
                  <a:srgbClr val="000000"/>
                </a:solidFill>
                <a:latin typeface="Calibri" pitchFamily="34" charset="0"/>
                <a:cs typeface="Calibri" pitchFamily="34" charset="0"/>
              </a:rPr>
              <a:t>K</a:t>
            </a:r>
            <a:r>
              <a:rPr lang="tr-TR" b="1" i="1" dirty="0" smtClean="0">
                <a:solidFill>
                  <a:srgbClr val="000000"/>
                </a:solidFill>
                <a:latin typeface="Calibri" pitchFamily="34" charset="0"/>
                <a:cs typeface="Calibri" pitchFamily="34" charset="0"/>
              </a:rPr>
              <a:t>ayıtlar</a:t>
            </a:r>
            <a:r>
              <a:rPr lang="tr-TR" b="1" i="1" dirty="0">
                <a:solidFill>
                  <a:srgbClr val="000000"/>
                </a:solidFill>
                <a:latin typeface="Calibri" pitchFamily="34" charset="0"/>
                <a:cs typeface="Calibri" pitchFamily="34" charset="0"/>
              </a:rPr>
              <a:t>, </a:t>
            </a:r>
            <a:endParaRPr lang="tr-TR" b="1" i="1" dirty="0" smtClean="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b="1" i="1" dirty="0" smtClean="0">
                <a:solidFill>
                  <a:srgbClr val="000000"/>
                </a:solidFill>
                <a:latin typeface="Calibri" pitchFamily="34" charset="0"/>
                <a:cs typeface="Calibri" pitchFamily="34" charset="0"/>
              </a:rPr>
              <a:t>Anket</a:t>
            </a:r>
            <a:r>
              <a:rPr lang="tr-TR" b="1" i="1" dirty="0">
                <a:solidFill>
                  <a:srgbClr val="000000"/>
                </a:solidFill>
                <a:latin typeface="Calibri" pitchFamily="34" charset="0"/>
                <a:cs typeface="Calibri" pitchFamily="34" charset="0"/>
              </a:rPr>
              <a:t>, </a:t>
            </a:r>
            <a:endParaRPr lang="tr-TR" b="1" i="1" dirty="0" smtClean="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b="1" i="1" dirty="0" smtClean="0">
                <a:solidFill>
                  <a:srgbClr val="000000"/>
                </a:solidFill>
                <a:latin typeface="Calibri" pitchFamily="34" charset="0"/>
                <a:cs typeface="Calibri" pitchFamily="34" charset="0"/>
              </a:rPr>
              <a:t>FM </a:t>
            </a:r>
            <a:r>
              <a:rPr lang="tr-TR" b="1" i="1" dirty="0">
                <a:solidFill>
                  <a:srgbClr val="000000"/>
                </a:solidFill>
                <a:latin typeface="Calibri" pitchFamily="34" charset="0"/>
                <a:cs typeface="Calibri" pitchFamily="34" charset="0"/>
              </a:rPr>
              <a:t>bulguları, </a:t>
            </a:r>
            <a:endParaRPr lang="tr-TR" b="1" i="1" dirty="0" smtClean="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b="1" i="1" dirty="0" smtClean="0">
                <a:solidFill>
                  <a:srgbClr val="000000"/>
                </a:solidFill>
                <a:latin typeface="Calibri" pitchFamily="34" charset="0"/>
                <a:cs typeface="Calibri" pitchFamily="34" charset="0"/>
              </a:rPr>
              <a:t>Test ve görüntüleme,</a:t>
            </a:r>
          </a:p>
          <a:p>
            <a:pPr marL="778950" lvl="1" indent="-285750">
              <a:spcAft>
                <a:spcPts val="0"/>
              </a:spcAft>
              <a:buClr>
                <a:srgbClr val="292929"/>
              </a:buClr>
              <a:buFont typeface="Wingdings" pitchFamily="2" charset="2"/>
              <a:buChar char="§"/>
              <a:defRPr/>
            </a:pPr>
            <a:r>
              <a:rPr lang="tr-TR" b="1" i="1" dirty="0">
                <a:solidFill>
                  <a:srgbClr val="000000"/>
                </a:solidFill>
                <a:latin typeface="Calibri" pitchFamily="34" charset="0"/>
                <a:cs typeface="Calibri" pitchFamily="34" charset="0"/>
              </a:rPr>
              <a:t>L</a:t>
            </a:r>
            <a:r>
              <a:rPr lang="tr-TR" b="1" i="1" dirty="0" smtClean="0">
                <a:solidFill>
                  <a:srgbClr val="000000"/>
                </a:solidFill>
                <a:latin typeface="Calibri" pitchFamily="34" charset="0"/>
                <a:cs typeface="Calibri" pitchFamily="34" charset="0"/>
              </a:rPr>
              <a:t>aboratuvar </a:t>
            </a:r>
            <a:r>
              <a:rPr lang="tr-TR" b="1" i="1" dirty="0">
                <a:solidFill>
                  <a:srgbClr val="000000"/>
                </a:solidFill>
                <a:latin typeface="Calibri" pitchFamily="34" charset="0"/>
                <a:cs typeface="Calibri" pitchFamily="34" charset="0"/>
              </a:rPr>
              <a:t>sonuçları vb. kullanılır</a:t>
            </a:r>
          </a:p>
          <a:p>
            <a:pPr marL="288000" indent="-252000">
              <a:spcAft>
                <a:spcPts val="0"/>
              </a:spcAft>
              <a:buClr>
                <a:srgbClr val="292929"/>
              </a:buClr>
              <a:buFont typeface="Wingdings" pitchFamily="2" charset="2"/>
              <a:buChar char="ü"/>
              <a:defRPr/>
            </a:pPr>
            <a:endParaRPr lang="tr-TR"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91508777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YARARLARI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Toplumun </a:t>
            </a:r>
            <a:r>
              <a:rPr lang="tr-TR" sz="2000" b="1" i="1" dirty="0">
                <a:solidFill>
                  <a:srgbClr val="000000"/>
                </a:solidFill>
                <a:latin typeface="Calibri" pitchFamily="34" charset="0"/>
                <a:cs typeface="Calibri" pitchFamily="34" charset="0"/>
              </a:rPr>
              <a:t>sağlık düzeyi </a:t>
            </a:r>
            <a:r>
              <a:rPr lang="tr-TR" sz="2000" b="1" i="1" dirty="0" smtClean="0">
                <a:solidFill>
                  <a:srgbClr val="000000"/>
                </a:solidFill>
                <a:latin typeface="Calibri" pitchFamily="34" charset="0"/>
                <a:cs typeface="Calibri" pitchFamily="34" charset="0"/>
              </a:rPr>
              <a:t>hakkında; </a:t>
            </a:r>
            <a:endParaRPr lang="tr-TR" sz="2000" b="1" i="1" dirty="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Kısa sürede</a:t>
            </a:r>
          </a:p>
          <a:p>
            <a:pPr marL="778950" lvl="1" indent="-28575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Düşük maliyetle</a:t>
            </a:r>
          </a:p>
          <a:p>
            <a:pPr marL="778950" lvl="1" indent="-28575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Yararlı </a:t>
            </a:r>
            <a:r>
              <a:rPr lang="tr-TR" sz="2000" b="1" i="1" dirty="0" smtClean="0">
                <a:solidFill>
                  <a:srgbClr val="000000"/>
                </a:solidFill>
                <a:latin typeface="Calibri" pitchFamily="34" charset="0"/>
                <a:cs typeface="Calibri" pitchFamily="34" charset="0"/>
              </a:rPr>
              <a:t>bilgi ………………verir</a:t>
            </a:r>
          </a:p>
          <a:p>
            <a:pPr marL="778950" lvl="1" indent="-285750">
              <a:spcAft>
                <a:spcPts val="0"/>
              </a:spcAft>
              <a:buClr>
                <a:srgbClr val="292929"/>
              </a:buClr>
              <a:buFont typeface="Wingdings" pitchFamily="2" charset="2"/>
              <a:buChar char="§"/>
              <a:defRPr/>
            </a:pP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Araştırma toplumun </a:t>
            </a:r>
            <a:r>
              <a:rPr lang="tr-TR" sz="2000" b="1" i="1" dirty="0">
                <a:solidFill>
                  <a:srgbClr val="000000"/>
                </a:solidFill>
                <a:latin typeface="Calibri" pitchFamily="34" charset="0"/>
                <a:cs typeface="Calibri" pitchFamily="34" charset="0"/>
              </a:rPr>
              <a:t>tümü ya da örnek </a:t>
            </a:r>
            <a:r>
              <a:rPr lang="tr-TR" sz="2000" b="1" i="1" dirty="0" smtClean="0">
                <a:solidFill>
                  <a:srgbClr val="000000"/>
                </a:solidFill>
                <a:latin typeface="Calibri" pitchFamily="34" charset="0"/>
                <a:cs typeface="Calibri" pitchFamily="34" charset="0"/>
              </a:rPr>
              <a:t>üzerinden </a:t>
            </a:r>
            <a:r>
              <a:rPr lang="tr-TR" sz="2000" b="1" i="1" dirty="0">
                <a:solidFill>
                  <a:srgbClr val="000000"/>
                </a:solidFill>
                <a:latin typeface="Calibri" pitchFamily="34" charset="0"/>
                <a:cs typeface="Calibri" pitchFamily="34" charset="0"/>
              </a:rPr>
              <a:t>yürütüldüğünden </a:t>
            </a:r>
            <a:r>
              <a:rPr lang="tr-TR" sz="2000" b="1" i="1" dirty="0" smtClean="0">
                <a:solidFill>
                  <a:srgbClr val="000000"/>
                </a:solidFill>
                <a:latin typeface="Calibri" pitchFamily="34" charset="0"/>
                <a:cs typeface="Calibri" pitchFamily="34" charset="0"/>
              </a:rPr>
              <a:t>sonuçlar </a:t>
            </a:r>
            <a:r>
              <a:rPr lang="tr-TR" sz="2000" b="1" i="1" dirty="0" err="1">
                <a:solidFill>
                  <a:srgbClr val="000000"/>
                </a:solidFill>
                <a:latin typeface="Calibri" pitchFamily="34" charset="0"/>
                <a:cs typeface="Calibri" pitchFamily="34" charset="0"/>
              </a:rPr>
              <a:t>genellenebilir</a:t>
            </a:r>
            <a:r>
              <a:rPr lang="tr-TR" sz="2000" b="1" i="1" dirty="0" smtClean="0">
                <a:solidFill>
                  <a:srgbClr val="000000"/>
                </a:solidFill>
                <a:latin typeface="Calibri" pitchFamily="34" charset="0"/>
                <a:cs typeface="Calibri" pitchFamily="34" charset="0"/>
              </a:rPr>
              <a:t>.</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34986692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SAKINCALARI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Toplum </a:t>
            </a:r>
            <a:r>
              <a:rPr lang="tr-TR" sz="2000" b="1" i="1" dirty="0">
                <a:solidFill>
                  <a:srgbClr val="000000"/>
                </a:solidFill>
                <a:latin typeface="Calibri" pitchFamily="34" charset="0"/>
                <a:cs typeface="Calibri" pitchFamily="34" charset="0"/>
              </a:rPr>
              <a:t>bir zaman kesiti içinde incelendiği </a:t>
            </a:r>
            <a:r>
              <a:rPr lang="tr-TR" sz="2000" b="1" i="1" dirty="0" smtClean="0">
                <a:solidFill>
                  <a:srgbClr val="000000"/>
                </a:solidFill>
                <a:latin typeface="Calibri" pitchFamily="34" charset="0"/>
                <a:cs typeface="Calibri" pitchFamily="34" charset="0"/>
              </a:rPr>
              <a:t>için; </a:t>
            </a:r>
            <a:endParaRPr lang="tr-TR" sz="2000" b="1" i="1" dirty="0">
              <a:solidFill>
                <a:srgbClr val="000000"/>
              </a:solidFill>
              <a:latin typeface="Calibri" pitchFamily="34" charset="0"/>
              <a:cs typeface="Calibri" pitchFamily="34" charset="0"/>
            </a:endParaRPr>
          </a:p>
          <a:p>
            <a:pPr marL="778950" lvl="1" indent="-285750">
              <a:spcAft>
                <a:spcPts val="0"/>
              </a:spcAft>
              <a:buClr>
                <a:srgbClr val="292929"/>
              </a:buClr>
              <a:buFont typeface="Wingdings" pitchFamily="2" charset="2"/>
              <a:buChar char="§"/>
              <a:defRPr/>
            </a:pPr>
            <a:r>
              <a:rPr lang="tr-TR" sz="2000" b="1" i="1" dirty="0">
                <a:solidFill>
                  <a:srgbClr val="000000"/>
                </a:solidFill>
                <a:latin typeface="Calibri" pitchFamily="34" charset="0"/>
                <a:cs typeface="Calibri" pitchFamily="34" charset="0"/>
              </a:rPr>
              <a:t>Neden – Sonuç ilişkisi güvenilir </a:t>
            </a:r>
            <a:r>
              <a:rPr lang="tr-TR" sz="2000" b="1" i="1" dirty="0" smtClean="0">
                <a:solidFill>
                  <a:srgbClr val="000000"/>
                </a:solidFill>
                <a:latin typeface="Calibri" pitchFamily="34" charset="0"/>
                <a:cs typeface="Calibri" pitchFamily="34" charset="0"/>
              </a:rPr>
              <a:t>değildir</a:t>
            </a:r>
          </a:p>
          <a:p>
            <a:pPr marL="778950" lvl="1" indent="-285750">
              <a:spcAft>
                <a:spcPts val="0"/>
              </a:spcAft>
              <a:buClr>
                <a:srgbClr val="292929"/>
              </a:buClr>
              <a:buFont typeface="Wingdings" pitchFamily="2" charset="2"/>
              <a:buChar char="§"/>
              <a:defRPr/>
            </a:pP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Hafıza faktörü </a:t>
            </a:r>
            <a:r>
              <a:rPr lang="tr-TR" sz="2000" b="1" i="1" dirty="0" smtClean="0">
                <a:solidFill>
                  <a:srgbClr val="000000"/>
                </a:solidFill>
                <a:latin typeface="Calibri" pitchFamily="34" charset="0"/>
                <a:cs typeface="Calibri" pitchFamily="34" charset="0"/>
              </a:rPr>
              <a:t>“</a:t>
            </a:r>
            <a:r>
              <a:rPr lang="tr-TR" sz="2000" b="1" i="1" dirty="0" err="1">
                <a:solidFill>
                  <a:srgbClr val="000000"/>
                </a:solidFill>
                <a:latin typeface="Calibri" pitchFamily="34" charset="0"/>
                <a:cs typeface="Calibri" pitchFamily="34" charset="0"/>
              </a:rPr>
              <a:t>bias”a</a:t>
            </a:r>
            <a:r>
              <a:rPr lang="tr-TR" sz="2000" b="1" i="1" dirty="0">
                <a:solidFill>
                  <a:srgbClr val="000000"/>
                </a:solidFill>
                <a:latin typeface="Calibri" pitchFamily="34" charset="0"/>
                <a:cs typeface="Calibri" pitchFamily="34" charset="0"/>
              </a:rPr>
              <a:t> yol açar </a:t>
            </a:r>
            <a:r>
              <a:rPr lang="tr-TR" sz="2000" b="1" i="1" dirty="0" smtClean="0">
                <a:solidFill>
                  <a:srgbClr val="000000"/>
                </a:solidFill>
                <a:latin typeface="Calibri" pitchFamily="34" charset="0"/>
                <a:cs typeface="Calibri" pitchFamily="34" charset="0"/>
              </a:rPr>
              <a:t>(potansiyel taraflılık)</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17" name="Grup 16"/>
          <p:cNvGrpSpPr/>
          <p:nvPr/>
        </p:nvGrpSpPr>
        <p:grpSpPr>
          <a:xfrm>
            <a:off x="3216498" y="3729701"/>
            <a:ext cx="5184626" cy="1547150"/>
            <a:chOff x="3230711" y="2339050"/>
            <a:chExt cx="5184626" cy="1920875"/>
          </a:xfrm>
        </p:grpSpPr>
        <p:sp>
          <p:nvSpPr>
            <p:cNvPr id="18" name="Rectangle 3"/>
            <p:cNvSpPr>
              <a:spLocks noChangeArrowheads="1"/>
            </p:cNvSpPr>
            <p:nvPr/>
          </p:nvSpPr>
          <p:spPr bwMode="auto">
            <a:xfrm>
              <a:off x="3230711" y="2339050"/>
              <a:ext cx="1465263" cy="549275"/>
            </a:xfrm>
            <a:prstGeom prst="rect">
              <a:avLst/>
            </a:prstGeom>
            <a:solidFill>
              <a:srgbClr val="FFFFFF"/>
            </a:solidFill>
            <a:ln w="12700">
              <a:solidFill>
                <a:schemeClr val="bg1">
                  <a:lumMod val="65000"/>
                </a:schemeClr>
              </a:solidFill>
              <a:miter lim="800000"/>
              <a:headEnd/>
              <a:tailEnd/>
            </a:ln>
            <a:effectLst>
              <a:outerShdw dist="57238" dir="2021404" algn="ctr" rotWithShape="0">
                <a:schemeClr val="bg1">
                  <a:lumMod val="50000"/>
                </a:schemeClr>
              </a:outerShdw>
            </a:effectLst>
          </p:spPr>
          <p:txBody>
            <a:bodyPr lIns="12700" tIns="12700" rIns="12700" bIns="12700"/>
            <a:lstStyle/>
            <a:p>
              <a:pPr algn="ctr"/>
              <a:r>
                <a:rPr lang="tr-TR" sz="1400" b="1" dirty="0">
                  <a:solidFill>
                    <a:srgbClr val="000000"/>
                  </a:solidFill>
                  <a:latin typeface="Cambria" pitchFamily="18" charset="0"/>
                </a:rPr>
                <a:t>ETKEN</a:t>
              </a:r>
            </a:p>
            <a:p>
              <a:pPr algn="ctr"/>
              <a:r>
                <a:rPr lang="tr-TR" sz="1400" b="1" dirty="0">
                  <a:solidFill>
                    <a:srgbClr val="000000"/>
                  </a:solidFill>
                  <a:latin typeface="Cambria" pitchFamily="18" charset="0"/>
                </a:rPr>
                <a:t>Meslek</a:t>
              </a:r>
            </a:p>
          </p:txBody>
        </p:sp>
        <p:sp>
          <p:nvSpPr>
            <p:cNvPr id="19" name="Rectangle 4"/>
            <p:cNvSpPr>
              <a:spLocks noChangeArrowheads="1"/>
            </p:cNvSpPr>
            <p:nvPr/>
          </p:nvSpPr>
          <p:spPr bwMode="auto">
            <a:xfrm>
              <a:off x="4602311" y="3710650"/>
              <a:ext cx="2105025" cy="549275"/>
            </a:xfrm>
            <a:prstGeom prst="rect">
              <a:avLst/>
            </a:prstGeom>
            <a:solidFill>
              <a:srgbClr val="FFFFFF"/>
            </a:solidFill>
            <a:ln w="12700">
              <a:solidFill>
                <a:schemeClr val="bg1">
                  <a:lumMod val="65000"/>
                </a:schemeClr>
              </a:solidFill>
              <a:miter lim="800000"/>
              <a:headEnd/>
              <a:tailEnd/>
            </a:ln>
            <a:effectLst>
              <a:outerShdw dist="57238" dir="2021404" algn="ctr" rotWithShape="0">
                <a:schemeClr val="bg1">
                  <a:lumMod val="50000"/>
                </a:schemeClr>
              </a:outerShdw>
            </a:effectLst>
          </p:spPr>
          <p:txBody>
            <a:bodyPr lIns="12700" tIns="12700" rIns="12700" bIns="12700"/>
            <a:lstStyle/>
            <a:p>
              <a:pPr algn="ctr"/>
              <a:r>
                <a:rPr lang="tr-TR" sz="1400" b="1" dirty="0">
                  <a:solidFill>
                    <a:srgbClr val="000000"/>
                  </a:solidFill>
                  <a:latin typeface="Cambria" pitchFamily="18" charset="0"/>
                </a:rPr>
                <a:t>KARIŞTIRICI ETKEN</a:t>
              </a:r>
            </a:p>
            <a:p>
              <a:pPr algn="ctr"/>
              <a:r>
                <a:rPr lang="tr-TR" sz="1400" b="1" dirty="0">
                  <a:solidFill>
                    <a:srgbClr val="000000"/>
                  </a:solidFill>
                  <a:latin typeface="Cambria" pitchFamily="18" charset="0"/>
                </a:rPr>
                <a:t>Sigara</a:t>
              </a:r>
            </a:p>
          </p:txBody>
        </p:sp>
        <p:sp>
          <p:nvSpPr>
            <p:cNvPr id="20" name="Rectangle 5"/>
            <p:cNvSpPr>
              <a:spLocks noChangeArrowheads="1"/>
            </p:cNvSpPr>
            <p:nvPr/>
          </p:nvSpPr>
          <p:spPr bwMode="auto">
            <a:xfrm>
              <a:off x="6583362" y="2339050"/>
              <a:ext cx="1831975" cy="549275"/>
            </a:xfrm>
            <a:prstGeom prst="rect">
              <a:avLst/>
            </a:prstGeom>
            <a:solidFill>
              <a:srgbClr val="FFFFFF"/>
            </a:solidFill>
            <a:ln w="12700">
              <a:solidFill>
                <a:schemeClr val="bg1">
                  <a:lumMod val="65000"/>
                </a:schemeClr>
              </a:solidFill>
              <a:miter lim="800000"/>
              <a:headEnd/>
              <a:tailEnd/>
            </a:ln>
            <a:effectLst>
              <a:outerShdw dist="57238" dir="2021404" algn="ctr" rotWithShape="0">
                <a:schemeClr val="bg1">
                  <a:lumMod val="50000"/>
                </a:schemeClr>
              </a:outerShdw>
            </a:effectLst>
          </p:spPr>
          <p:txBody>
            <a:bodyPr lIns="12700" tIns="12700" rIns="12700" bIns="12700"/>
            <a:lstStyle/>
            <a:p>
              <a:pPr algn="ctr"/>
              <a:r>
                <a:rPr lang="tr-TR" sz="1400" b="1">
                  <a:solidFill>
                    <a:srgbClr val="000000"/>
                  </a:solidFill>
                  <a:latin typeface="Cambria" pitchFamily="18" charset="0"/>
                </a:rPr>
                <a:t>SONUÇ</a:t>
              </a:r>
            </a:p>
            <a:p>
              <a:pPr algn="ctr"/>
              <a:r>
                <a:rPr lang="tr-TR" sz="1400" b="1">
                  <a:solidFill>
                    <a:srgbClr val="000000"/>
                  </a:solidFill>
                  <a:latin typeface="Cambria" pitchFamily="18" charset="0"/>
                </a:rPr>
                <a:t>Akciğer kanseri</a:t>
              </a:r>
            </a:p>
          </p:txBody>
        </p:sp>
        <p:sp>
          <p:nvSpPr>
            <p:cNvPr id="21" name="Line 6"/>
            <p:cNvSpPr>
              <a:spLocks noChangeShapeType="1"/>
            </p:cNvSpPr>
            <p:nvPr/>
          </p:nvSpPr>
          <p:spPr bwMode="auto">
            <a:xfrm>
              <a:off x="4786461" y="2612100"/>
              <a:ext cx="1736725" cy="1587"/>
            </a:xfrm>
            <a:prstGeom prst="line">
              <a:avLst/>
            </a:prstGeom>
            <a:ln>
              <a:solidFill>
                <a:schemeClr val="bg1">
                  <a:lumMod val="65000"/>
                </a:schemeClr>
              </a:solidFill>
              <a:headEnd/>
              <a:tailEnd type="triangle" w="med" len="med"/>
            </a:ln>
          </p:spPr>
          <p:style>
            <a:lnRef idx="3">
              <a:schemeClr val="accent4"/>
            </a:lnRef>
            <a:fillRef idx="0">
              <a:schemeClr val="accent4"/>
            </a:fillRef>
            <a:effectRef idx="2">
              <a:schemeClr val="accent4"/>
            </a:effectRef>
            <a:fontRef idx="minor">
              <a:schemeClr val="tx1"/>
            </a:fontRef>
          </p:style>
          <p:txBody>
            <a:bodyPr/>
            <a:lstStyle/>
            <a:p>
              <a:pPr fontAlgn="auto">
                <a:spcBef>
                  <a:spcPts val="0"/>
                </a:spcBef>
                <a:spcAft>
                  <a:spcPts val="0"/>
                </a:spcAft>
                <a:defRPr/>
              </a:pPr>
              <a:endParaRPr lang="tr-TR" sz="1400" b="1" kern="0" smtClean="0">
                <a:solidFill>
                  <a:srgbClr val="000000"/>
                </a:solidFill>
                <a:latin typeface="Cambria" pitchFamily="18" charset="0"/>
              </a:endParaRPr>
            </a:p>
          </p:txBody>
        </p:sp>
        <p:sp>
          <p:nvSpPr>
            <p:cNvPr id="22" name="Line 7"/>
            <p:cNvSpPr>
              <a:spLocks noChangeShapeType="1"/>
            </p:cNvSpPr>
            <p:nvPr/>
          </p:nvSpPr>
          <p:spPr bwMode="auto">
            <a:xfrm flipV="1">
              <a:off x="5732760" y="2915014"/>
              <a:ext cx="822325" cy="731838"/>
            </a:xfrm>
            <a:prstGeom prst="line">
              <a:avLst/>
            </a:prstGeom>
            <a:ln>
              <a:solidFill>
                <a:schemeClr val="bg1">
                  <a:lumMod val="75000"/>
                </a:schemeClr>
              </a:solidFill>
              <a:headEnd/>
              <a:tailEnd type="triangle" w="med" len="med"/>
            </a:ln>
          </p:spPr>
          <p:style>
            <a:lnRef idx="3">
              <a:schemeClr val="accent4"/>
            </a:lnRef>
            <a:fillRef idx="0">
              <a:schemeClr val="accent4"/>
            </a:fillRef>
            <a:effectRef idx="2">
              <a:schemeClr val="accent4"/>
            </a:effectRef>
            <a:fontRef idx="minor">
              <a:schemeClr val="tx1"/>
            </a:fontRef>
          </p:style>
          <p:txBody>
            <a:bodyPr/>
            <a:lstStyle/>
            <a:p>
              <a:pPr fontAlgn="auto">
                <a:spcBef>
                  <a:spcPts val="0"/>
                </a:spcBef>
                <a:spcAft>
                  <a:spcPts val="0"/>
                </a:spcAft>
              </a:pPr>
              <a:endParaRPr lang="tr-TR" sz="1400" b="1" kern="0">
                <a:solidFill>
                  <a:srgbClr val="000000"/>
                </a:solidFill>
                <a:latin typeface="Cambria" pitchFamily="18" charset="0"/>
              </a:endParaRPr>
            </a:p>
          </p:txBody>
        </p:sp>
        <p:sp>
          <p:nvSpPr>
            <p:cNvPr id="23" name="Line 8"/>
            <p:cNvSpPr>
              <a:spLocks noChangeShapeType="1"/>
            </p:cNvSpPr>
            <p:nvPr/>
          </p:nvSpPr>
          <p:spPr bwMode="auto">
            <a:xfrm>
              <a:off x="4786461" y="2978812"/>
              <a:ext cx="822325" cy="639763"/>
            </a:xfrm>
            <a:prstGeom prst="line">
              <a:avLst/>
            </a:prstGeom>
            <a:ln>
              <a:solidFill>
                <a:schemeClr val="bg1">
                  <a:lumMod val="75000"/>
                </a:schemeClr>
              </a:solidFill>
              <a:headEnd/>
              <a:tailEnd type="triangle" w="med" len="med"/>
            </a:ln>
          </p:spPr>
          <p:style>
            <a:lnRef idx="3">
              <a:schemeClr val="accent4"/>
            </a:lnRef>
            <a:fillRef idx="0">
              <a:schemeClr val="accent4"/>
            </a:fillRef>
            <a:effectRef idx="2">
              <a:schemeClr val="accent4"/>
            </a:effectRef>
            <a:fontRef idx="minor">
              <a:schemeClr val="tx1"/>
            </a:fontRef>
          </p:style>
          <p:txBody>
            <a:bodyPr/>
            <a:lstStyle/>
            <a:p>
              <a:pPr fontAlgn="auto">
                <a:spcBef>
                  <a:spcPts val="0"/>
                </a:spcBef>
                <a:spcAft>
                  <a:spcPts val="0"/>
                </a:spcAft>
              </a:pPr>
              <a:endParaRPr lang="tr-TR" sz="1400" b="1" kern="0">
                <a:solidFill>
                  <a:srgbClr val="000000"/>
                </a:solidFill>
                <a:latin typeface="Cambria" pitchFamily="18" charset="0"/>
              </a:endParaRPr>
            </a:p>
          </p:txBody>
        </p:sp>
        <p:sp>
          <p:nvSpPr>
            <p:cNvPr id="26" name="Line 9"/>
            <p:cNvSpPr>
              <a:spLocks noChangeShapeType="1"/>
            </p:cNvSpPr>
            <p:nvPr/>
          </p:nvSpPr>
          <p:spPr bwMode="auto">
            <a:xfrm flipH="1" flipV="1">
              <a:off x="4511824" y="2978812"/>
              <a:ext cx="823912" cy="639763"/>
            </a:xfrm>
            <a:prstGeom prst="line">
              <a:avLst/>
            </a:prstGeom>
            <a:ln>
              <a:solidFill>
                <a:schemeClr val="bg1">
                  <a:lumMod val="75000"/>
                </a:schemeClr>
              </a:solidFill>
              <a:headEnd/>
              <a:tailEnd type="triangle" w="med" len="med"/>
            </a:ln>
          </p:spPr>
          <p:style>
            <a:lnRef idx="3">
              <a:schemeClr val="accent4"/>
            </a:lnRef>
            <a:fillRef idx="0">
              <a:schemeClr val="accent4"/>
            </a:fillRef>
            <a:effectRef idx="2">
              <a:schemeClr val="accent4"/>
            </a:effectRef>
            <a:fontRef idx="minor">
              <a:schemeClr val="tx1"/>
            </a:fontRef>
          </p:style>
          <p:txBody>
            <a:bodyPr/>
            <a:lstStyle/>
            <a:p>
              <a:pPr fontAlgn="auto">
                <a:spcBef>
                  <a:spcPts val="0"/>
                </a:spcBef>
                <a:spcAft>
                  <a:spcPts val="0"/>
                </a:spcAft>
              </a:pPr>
              <a:endParaRPr lang="tr-TR" sz="1400" b="1" kern="0">
                <a:solidFill>
                  <a:srgbClr val="000000"/>
                </a:solidFill>
                <a:latin typeface="Cambria" pitchFamily="18" charset="0"/>
              </a:endParaRPr>
            </a:p>
          </p:txBody>
        </p:sp>
      </p:grpSp>
    </p:spTree>
    <p:extLst>
      <p:ext uri="{BB962C8B-B14F-4D97-AF65-F5344CB8AC3E}">
        <p14:creationId xmlns:p14="http://schemas.microsoft.com/office/powerpoint/2010/main" val="269478579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YÖNTEM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spcAft>
                <a:spcPts val="0"/>
              </a:spcAft>
              <a:buClr>
                <a:srgbClr val="292929"/>
              </a:buClr>
              <a:defRPr/>
            </a:pPr>
            <a:endParaRPr lang="tr-TR" b="1" i="1" dirty="0">
              <a:solidFill>
                <a:srgbClr val="000000"/>
              </a:solidFill>
              <a:latin typeface="Calibri" pitchFamily="34" charset="0"/>
              <a:cs typeface="Calibri" pitchFamily="34" charset="0"/>
            </a:endParaRPr>
          </a:p>
          <a:p>
            <a:pPr marL="36000" algn="ctr">
              <a:spcAft>
                <a:spcPts val="0"/>
              </a:spcAft>
              <a:buClr>
                <a:srgbClr val="292929"/>
              </a:buClr>
              <a:defRPr/>
            </a:pPr>
            <a:r>
              <a:rPr lang="tr-TR" sz="2400" b="1" i="1" dirty="0" smtClean="0">
                <a:latin typeface="Calibri" pitchFamily="34" charset="0"/>
                <a:cs typeface="Calibri" pitchFamily="34" charset="0"/>
              </a:rPr>
              <a:t>«</a:t>
            </a:r>
            <a:r>
              <a:rPr lang="tr-TR" sz="2400" b="1" i="1" dirty="0">
                <a:latin typeface="Calibri" pitchFamily="34" charset="0"/>
                <a:cs typeface="Calibri" pitchFamily="34" charset="0"/>
              </a:rPr>
              <a:t>Bu araştırmada </a:t>
            </a:r>
            <a:r>
              <a:rPr lang="tr-TR" sz="2400" b="1" i="1" dirty="0">
                <a:solidFill>
                  <a:srgbClr val="C00000"/>
                </a:solidFill>
                <a:latin typeface="Calibri" pitchFamily="34" charset="0"/>
                <a:cs typeface="Calibri" pitchFamily="34" charset="0"/>
              </a:rPr>
              <a:t>sonuçtan</a:t>
            </a:r>
            <a:r>
              <a:rPr lang="tr-TR" sz="2400" b="1" i="1" dirty="0">
                <a:latin typeface="Calibri" pitchFamily="34" charset="0"/>
                <a:cs typeface="Calibri" pitchFamily="34" charset="0"/>
              </a:rPr>
              <a:t>  hareket  ederek </a:t>
            </a:r>
            <a:r>
              <a:rPr lang="tr-TR" sz="2400" b="1" i="1" dirty="0" err="1" smtClean="0">
                <a:solidFill>
                  <a:srgbClr val="C00000"/>
                </a:solidFill>
                <a:latin typeface="Calibri" pitchFamily="34" charset="0"/>
                <a:cs typeface="Calibri" pitchFamily="34" charset="0"/>
              </a:rPr>
              <a:t>maruziyeti</a:t>
            </a:r>
            <a:r>
              <a:rPr lang="tr-TR" sz="2400" b="1" i="1" dirty="0" smtClean="0">
                <a:solidFill>
                  <a:srgbClr val="C00000"/>
                </a:solidFill>
                <a:latin typeface="Calibri" pitchFamily="34" charset="0"/>
                <a:cs typeface="Calibri" pitchFamily="34" charset="0"/>
              </a:rPr>
              <a:t>-etkeni, </a:t>
            </a:r>
            <a:r>
              <a:rPr lang="tr-TR" sz="2400" b="1" i="1" dirty="0" smtClean="0">
                <a:latin typeface="Calibri" pitchFamily="34" charset="0"/>
                <a:cs typeface="Calibri" pitchFamily="34" charset="0"/>
              </a:rPr>
              <a:t>ya da </a:t>
            </a:r>
            <a:r>
              <a:rPr lang="tr-TR" sz="2400" b="1" i="1" dirty="0" smtClean="0">
                <a:solidFill>
                  <a:srgbClr val="C00000"/>
                </a:solidFill>
                <a:latin typeface="Calibri" pitchFamily="34" charset="0"/>
                <a:cs typeface="Calibri" pitchFamily="34" charset="0"/>
              </a:rPr>
              <a:t>maruziyetten-etkenden</a:t>
            </a:r>
            <a:r>
              <a:rPr lang="tr-TR" sz="2400" b="1" i="1" dirty="0" smtClean="0">
                <a:latin typeface="Calibri" pitchFamily="34" charset="0"/>
                <a:cs typeface="Calibri" pitchFamily="34" charset="0"/>
              </a:rPr>
              <a:t> hareket ederek </a:t>
            </a:r>
            <a:r>
              <a:rPr lang="tr-TR" sz="2400" b="1" i="1" dirty="0" smtClean="0">
                <a:solidFill>
                  <a:srgbClr val="C00000"/>
                </a:solidFill>
                <a:latin typeface="Calibri" pitchFamily="34" charset="0"/>
                <a:cs typeface="Calibri" pitchFamily="34" charset="0"/>
              </a:rPr>
              <a:t>sonucu</a:t>
            </a:r>
            <a:r>
              <a:rPr lang="tr-TR" sz="2400" b="1" i="1" dirty="0" smtClean="0">
                <a:latin typeface="Calibri" pitchFamily="34" charset="0"/>
                <a:cs typeface="Calibri" pitchFamily="34" charset="0"/>
              </a:rPr>
              <a:t> bulma </a:t>
            </a:r>
            <a:r>
              <a:rPr lang="tr-TR" sz="2400" b="1" i="1" dirty="0">
                <a:latin typeface="Calibri" pitchFamily="34" charset="0"/>
                <a:cs typeface="Calibri" pitchFamily="34" charset="0"/>
              </a:rPr>
              <a:t>yolu izlenir</a:t>
            </a:r>
            <a:r>
              <a:rPr lang="tr-TR" sz="2400" b="1" i="1" dirty="0" smtClean="0">
                <a:latin typeface="Calibri" pitchFamily="34" charset="0"/>
                <a:cs typeface="Calibri" pitchFamily="34" charset="0"/>
              </a:rPr>
              <a:t>. Kontrol grubu yoktur.»</a:t>
            </a:r>
            <a:endParaRPr lang="tr-TR" sz="2400" b="1" i="1" dirty="0">
              <a:latin typeface="Calibri" pitchFamily="34" charset="0"/>
              <a:cs typeface="Calibri" pitchFamily="34" charset="0"/>
            </a:endParaRPr>
          </a:p>
          <a:p>
            <a:pPr marL="36000" algn="ctr">
              <a:spcAft>
                <a:spcPts val="0"/>
              </a:spcAft>
              <a:buClr>
                <a:srgbClr val="292929"/>
              </a:buClr>
              <a:defRPr/>
            </a:pPr>
            <a:endParaRPr lang="tr-TR" sz="2400" b="1" i="1" dirty="0" smtClean="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7" name="AutoShape 5"/>
          <p:cNvSpPr>
            <a:spLocks noChangeArrowheads="1"/>
          </p:cNvSpPr>
          <p:nvPr/>
        </p:nvSpPr>
        <p:spPr bwMode="auto">
          <a:xfrm>
            <a:off x="2752725" y="4001798"/>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smtClean="0">
                <a:solidFill>
                  <a:srgbClr val="000000"/>
                </a:solidFill>
                <a:latin typeface="Calibri" pitchFamily="34" charset="0"/>
                <a:cs typeface="Calibri" pitchFamily="34" charset="0"/>
              </a:rPr>
              <a:t>Maruziyet</a:t>
            </a:r>
          </a:p>
          <a:p>
            <a:pPr algn="ctr"/>
            <a:r>
              <a:rPr lang="tr-TR" altLang="zh-CN" sz="2800" b="1" i="1" dirty="0">
                <a:solidFill>
                  <a:srgbClr val="000000"/>
                </a:solidFill>
                <a:latin typeface="Calibri" pitchFamily="34" charset="0"/>
                <a:cs typeface="Calibri" pitchFamily="34" charset="0"/>
              </a:rPr>
              <a:t>N</a:t>
            </a:r>
            <a:r>
              <a:rPr lang="tr-TR" altLang="zh-CN" sz="2800" b="1" i="1" dirty="0" smtClean="0">
                <a:solidFill>
                  <a:srgbClr val="000000"/>
                </a:solidFill>
                <a:latin typeface="Calibri" pitchFamily="34" charset="0"/>
                <a:cs typeface="Calibri" pitchFamily="34" charset="0"/>
              </a:rPr>
              <a:t>eden </a:t>
            </a:r>
          </a:p>
          <a:p>
            <a:pPr algn="ctr"/>
            <a:r>
              <a:rPr lang="tr-TR" altLang="zh-CN" sz="2800" b="1" i="1" dirty="0" smtClean="0">
                <a:solidFill>
                  <a:srgbClr val="000000"/>
                </a:solidFill>
                <a:latin typeface="Calibri" pitchFamily="34" charset="0"/>
                <a:cs typeface="Calibri" pitchFamily="34" charset="0"/>
              </a:rPr>
              <a:t>(</a:t>
            </a:r>
            <a:r>
              <a:rPr lang="tr-TR" altLang="zh-CN" sz="2800" b="1" i="1" dirty="0" err="1">
                <a:solidFill>
                  <a:srgbClr val="000000"/>
                </a:solidFill>
                <a:latin typeface="Calibri" pitchFamily="34" charset="0"/>
                <a:cs typeface="Calibri" pitchFamily="34" charset="0"/>
              </a:rPr>
              <a:t>Exposure</a:t>
            </a:r>
            <a:r>
              <a:rPr lang="tr-TR" altLang="zh-CN" sz="2800" b="1" i="1" dirty="0">
                <a:solidFill>
                  <a:srgbClr val="000000"/>
                </a:solidFill>
                <a:latin typeface="Calibri" pitchFamily="34" charset="0"/>
                <a:cs typeface="Calibri" pitchFamily="34" charset="0"/>
              </a:rPr>
              <a:t>)</a:t>
            </a:r>
          </a:p>
        </p:txBody>
      </p:sp>
      <p:sp>
        <p:nvSpPr>
          <p:cNvPr id="18" name="AutoShape 5"/>
          <p:cNvSpPr>
            <a:spLocks noChangeArrowheads="1"/>
          </p:cNvSpPr>
          <p:nvPr/>
        </p:nvSpPr>
        <p:spPr bwMode="auto">
          <a:xfrm>
            <a:off x="6726003" y="3967552"/>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a:solidFill>
                  <a:srgbClr val="000000"/>
                </a:solidFill>
                <a:latin typeface="Cambria" pitchFamily="18" charset="0"/>
              </a:rPr>
              <a:t>Sonuç </a:t>
            </a:r>
            <a:endParaRPr lang="tr-TR" sz="2800" b="1" i="1" dirty="0" smtClean="0">
              <a:solidFill>
                <a:srgbClr val="000000"/>
              </a:solidFill>
              <a:latin typeface="Cambria" pitchFamily="18" charset="0"/>
            </a:endParaRP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a:solidFill>
                  <a:srgbClr val="000000"/>
                </a:solidFill>
                <a:latin typeface="Cambria" pitchFamily="18" charset="0"/>
              </a:rPr>
              <a:t>)</a:t>
            </a:r>
          </a:p>
        </p:txBody>
      </p:sp>
      <p:sp>
        <p:nvSpPr>
          <p:cNvPr id="21" name="Sol Sağ Ok 20"/>
          <p:cNvSpPr/>
          <p:nvPr/>
        </p:nvSpPr>
        <p:spPr>
          <a:xfrm>
            <a:off x="4788147" y="4030775"/>
            <a:ext cx="1882279" cy="1199408"/>
          </a:xfrm>
          <a:prstGeom prst="leftRight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Tree>
    <p:extLst>
      <p:ext uri="{BB962C8B-B14F-4D97-AF65-F5344CB8AC3E}">
        <p14:creationId xmlns:p14="http://schemas.microsoft.com/office/powerpoint/2010/main" val="232251723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heel(1)">
                                      <p:cBhvr>
                                        <p:cTn id="17" dur="500"/>
                                        <p:tgtEl>
                                          <p:spTgt spid="17"/>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7" grpId="0" animBg="1"/>
      <p:bldP spid="18"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AutoShape 5"/>
          <p:cNvSpPr>
            <a:spLocks noChangeArrowheads="1"/>
          </p:cNvSpPr>
          <p:nvPr/>
        </p:nvSpPr>
        <p:spPr bwMode="auto">
          <a:xfrm>
            <a:off x="2647661" y="3438792"/>
            <a:ext cx="1349505" cy="1257362"/>
          </a:xfrm>
          <a:prstGeom prst="roundRect">
            <a:avLst>
              <a:gd name="adj" fmla="val 16667"/>
            </a:avLst>
          </a:prstGeom>
          <a:noFill/>
          <a:ln w="38100">
            <a:solidFill>
              <a:schemeClr val="bg1">
                <a:lumMod val="50000"/>
              </a:schemeClr>
            </a:solidFill>
            <a:round/>
            <a:headEnd/>
            <a:tailEnd/>
          </a:ln>
          <a:effectLst/>
        </p:spPr>
        <p:txBody>
          <a:bodyPr wrap="none" anchor="ctr"/>
          <a:lstStyle/>
          <a:p>
            <a:pPr lvl="0" algn="ctr"/>
            <a:r>
              <a:rPr lang="tr-TR" altLang="zh-CN" sz="2000" b="1" dirty="0">
                <a:solidFill>
                  <a:srgbClr val="000000"/>
                </a:solidFill>
                <a:latin typeface="Calibri" pitchFamily="34" charset="0"/>
                <a:cs typeface="Calibri" pitchFamily="34" charset="0"/>
              </a:rPr>
              <a:t>Referans</a:t>
            </a:r>
          </a:p>
          <a:p>
            <a:pPr lvl="0" algn="ctr"/>
            <a:r>
              <a:rPr lang="tr-TR" altLang="zh-CN" sz="2000" b="1" dirty="0">
                <a:solidFill>
                  <a:srgbClr val="000000"/>
                </a:solidFill>
                <a:latin typeface="Calibri" pitchFamily="34" charset="0"/>
                <a:cs typeface="Calibri" pitchFamily="34" charset="0"/>
              </a:rPr>
              <a:t>Toplum</a:t>
            </a:r>
          </a:p>
          <a:p>
            <a:pPr lvl="0" algn="ctr"/>
            <a:r>
              <a:rPr lang="tr-TR" altLang="zh-CN" sz="2000" b="1" dirty="0">
                <a:solidFill>
                  <a:srgbClr val="000000"/>
                </a:solidFill>
                <a:latin typeface="Calibri" pitchFamily="34" charset="0"/>
                <a:cs typeface="Calibri" pitchFamily="34" charset="0"/>
              </a:rPr>
              <a:t>(Örnek)</a:t>
            </a:r>
          </a:p>
        </p:txBody>
      </p:sp>
      <p:sp>
        <p:nvSpPr>
          <p:cNvPr id="12" name="Aşağı Ok 11"/>
          <p:cNvSpPr/>
          <p:nvPr/>
        </p:nvSpPr>
        <p:spPr>
          <a:xfrm>
            <a:off x="636434" y="2453371"/>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5" name="Aşağı Ok 24"/>
          <p:cNvSpPr/>
          <p:nvPr/>
        </p:nvSpPr>
        <p:spPr>
          <a:xfrm rot="10800000">
            <a:off x="636434" y="1412967"/>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6271724" y="1364666"/>
            <a:ext cx="19800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528149" y="1323323"/>
            <a:ext cx="3531728" cy="13868"/>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919049" y="1143000"/>
            <a:ext cx="2470172"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endParaRPr lang="tr-TR" b="1" i="1" dirty="0">
              <a:solidFill>
                <a:srgbClr val="000000"/>
              </a:solidFill>
              <a:latin typeface="Cambria" pitchFamily="18" charset="0"/>
            </a:endParaRPr>
          </a:p>
        </p:txBody>
      </p:sp>
      <p:sp>
        <p:nvSpPr>
          <p:cNvPr id="35" name="Metin kutusu 34"/>
          <p:cNvSpPr txBox="1"/>
          <p:nvPr/>
        </p:nvSpPr>
        <p:spPr>
          <a:xfrm>
            <a:off x="-126440" y="2108321"/>
            <a:ext cx="2860131"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Başlangıcı</a:t>
            </a:r>
            <a:endParaRPr lang="tr-TR" b="1" i="1" dirty="0">
              <a:solidFill>
                <a:srgbClr val="000000"/>
              </a:solidFill>
              <a:latin typeface="Cambria" pitchFamily="18" charset="0"/>
            </a:endParaRPr>
          </a:p>
        </p:txBody>
      </p:sp>
      <p:sp>
        <p:nvSpPr>
          <p:cNvPr id="31" name="Aşağı Ok 30"/>
          <p:cNvSpPr/>
          <p:nvPr/>
        </p:nvSpPr>
        <p:spPr>
          <a:xfrm rot="16200000">
            <a:off x="1838743" y="3710335"/>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42" name="AutoShape 5"/>
          <p:cNvSpPr>
            <a:spLocks noChangeArrowheads="1"/>
          </p:cNvSpPr>
          <p:nvPr/>
        </p:nvSpPr>
        <p:spPr bwMode="auto">
          <a:xfrm>
            <a:off x="6435144" y="1626221"/>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Hastalık Var</a:t>
            </a:r>
          </a:p>
          <a:p>
            <a:pPr algn="ctr"/>
            <a:r>
              <a:rPr lang="tr-TR" altLang="zh-CN" sz="2000" dirty="0" smtClean="0">
                <a:solidFill>
                  <a:srgbClr val="000000"/>
                </a:solidFill>
                <a:latin typeface="Calibri" pitchFamily="34" charset="0"/>
                <a:cs typeface="Calibri" pitchFamily="34" charset="0"/>
              </a:rPr>
              <a:t>Etken (+)</a:t>
            </a:r>
            <a:endParaRPr lang="zh-CN" altLang="zh-CN" sz="2000" dirty="0">
              <a:solidFill>
                <a:srgbClr val="000000"/>
              </a:solidFill>
              <a:latin typeface="Calibri" pitchFamily="34" charset="0"/>
              <a:cs typeface="Calibri" pitchFamily="34" charset="0"/>
            </a:endParaRPr>
          </a:p>
        </p:txBody>
      </p:sp>
      <p:sp>
        <p:nvSpPr>
          <p:cNvPr id="43" name="AutoShape 5"/>
          <p:cNvSpPr>
            <a:spLocks noChangeArrowheads="1"/>
          </p:cNvSpPr>
          <p:nvPr/>
        </p:nvSpPr>
        <p:spPr bwMode="auto">
          <a:xfrm>
            <a:off x="6435144" y="269560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Hastalık Yok</a:t>
            </a:r>
          </a:p>
          <a:p>
            <a:pPr algn="ctr"/>
            <a:r>
              <a:rPr lang="tr-TR" altLang="zh-CN" sz="2000" dirty="0" smtClean="0">
                <a:solidFill>
                  <a:srgbClr val="000000"/>
                </a:solidFill>
                <a:latin typeface="Calibri" pitchFamily="34" charset="0"/>
                <a:cs typeface="Calibri" pitchFamily="34" charset="0"/>
              </a:rPr>
              <a:t>Etken (-)</a:t>
            </a:r>
            <a:endParaRPr lang="tr-TR" altLang="zh-CN" sz="2000" dirty="0">
              <a:solidFill>
                <a:srgbClr val="000000"/>
              </a:solidFill>
              <a:latin typeface="Calibri" pitchFamily="34" charset="0"/>
              <a:cs typeface="Calibri" pitchFamily="34" charset="0"/>
            </a:endParaRPr>
          </a:p>
        </p:txBody>
      </p:sp>
      <p:sp>
        <p:nvSpPr>
          <p:cNvPr id="44" name="AutoShape 5"/>
          <p:cNvSpPr>
            <a:spLocks noChangeArrowheads="1"/>
          </p:cNvSpPr>
          <p:nvPr/>
        </p:nvSpPr>
        <p:spPr bwMode="auto">
          <a:xfrm>
            <a:off x="6435144" y="4226872"/>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Hastalık </a:t>
            </a:r>
            <a:r>
              <a:rPr lang="tr-TR" altLang="zh-CN" sz="2000" b="1" dirty="0" smtClean="0">
                <a:solidFill>
                  <a:srgbClr val="000000"/>
                </a:solidFill>
                <a:latin typeface="Calibri" pitchFamily="34" charset="0"/>
                <a:cs typeface="Calibri" pitchFamily="34" charset="0"/>
              </a:rPr>
              <a:t>Var</a:t>
            </a:r>
          </a:p>
          <a:p>
            <a:pPr algn="ctr"/>
            <a:r>
              <a:rPr lang="tr-TR" altLang="zh-CN" sz="2000" dirty="0">
                <a:solidFill>
                  <a:srgbClr val="000000"/>
                </a:solidFill>
                <a:latin typeface="Calibri" pitchFamily="34" charset="0"/>
                <a:cs typeface="Calibri" pitchFamily="34" charset="0"/>
              </a:rPr>
              <a:t>Etken </a:t>
            </a:r>
            <a:r>
              <a:rPr lang="tr-TR" altLang="zh-CN" sz="2000" dirty="0" smtClean="0">
                <a:solidFill>
                  <a:srgbClr val="000000"/>
                </a:solidFill>
                <a:latin typeface="Calibri" pitchFamily="34" charset="0"/>
                <a:cs typeface="Calibri" pitchFamily="34" charset="0"/>
              </a:rPr>
              <a:t>(+)</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5" name="AutoShape 5"/>
          <p:cNvSpPr>
            <a:spLocks noChangeArrowheads="1"/>
          </p:cNvSpPr>
          <p:nvPr/>
        </p:nvSpPr>
        <p:spPr bwMode="auto">
          <a:xfrm>
            <a:off x="6435144" y="528882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a:solidFill>
                  <a:srgbClr val="000000"/>
                </a:solidFill>
                <a:latin typeface="Calibri" pitchFamily="34" charset="0"/>
                <a:cs typeface="Calibri" pitchFamily="34" charset="0"/>
              </a:rPr>
              <a:t>Hastalık </a:t>
            </a:r>
            <a:r>
              <a:rPr lang="tr-TR" altLang="zh-CN" sz="2000" dirty="0" smtClean="0">
                <a:solidFill>
                  <a:srgbClr val="000000"/>
                </a:solidFill>
                <a:latin typeface="Calibri" pitchFamily="34" charset="0"/>
                <a:cs typeface="Calibri" pitchFamily="34" charset="0"/>
              </a:rPr>
              <a:t>Yok</a:t>
            </a:r>
          </a:p>
          <a:p>
            <a:pPr algn="ctr"/>
            <a:r>
              <a:rPr lang="tr-TR" altLang="zh-CN" sz="2000" dirty="0">
                <a:solidFill>
                  <a:srgbClr val="000000"/>
                </a:solidFill>
                <a:latin typeface="Calibri" pitchFamily="34" charset="0"/>
                <a:cs typeface="Calibri" pitchFamily="34" charset="0"/>
              </a:rPr>
              <a:t>Etken </a:t>
            </a:r>
            <a:r>
              <a:rPr lang="tr-TR" altLang="zh-CN" sz="2000" dirty="0" smtClean="0">
                <a:solidFill>
                  <a:srgbClr val="000000"/>
                </a:solidFill>
                <a:latin typeface="Calibri" pitchFamily="34" charset="0"/>
                <a:cs typeface="Calibri" pitchFamily="34" charset="0"/>
              </a:rPr>
              <a:t>(-)</a:t>
            </a:r>
            <a:endParaRPr lang="zh-CN" altLang="zh-CN" sz="2000" dirty="0">
              <a:solidFill>
                <a:srgbClr val="000000"/>
              </a:solidFill>
              <a:latin typeface="Calibri" pitchFamily="34" charset="0"/>
              <a:cs typeface="Calibri" pitchFamily="34" charset="0"/>
            </a:endParaRPr>
          </a:p>
        </p:txBody>
      </p:sp>
      <p:sp>
        <p:nvSpPr>
          <p:cNvPr id="46" name="AutoShape 5"/>
          <p:cNvSpPr>
            <a:spLocks noChangeArrowheads="1"/>
          </p:cNvSpPr>
          <p:nvPr/>
        </p:nvSpPr>
        <p:spPr bwMode="auto">
          <a:xfrm>
            <a:off x="3968222" y="2066925"/>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Karşılaşan</a:t>
            </a:r>
          </a:p>
          <a:p>
            <a:pPr algn="ctr"/>
            <a:r>
              <a:rPr lang="tr-TR" altLang="zh-CN" sz="2000" dirty="0" smtClean="0">
                <a:solidFill>
                  <a:srgbClr val="000000"/>
                </a:solidFill>
                <a:latin typeface="Calibri" pitchFamily="34" charset="0"/>
                <a:cs typeface="Calibri" pitchFamily="34" charset="0"/>
              </a:rPr>
              <a:t>Etken (+)</a:t>
            </a:r>
            <a:endParaRPr lang="zh-CN" altLang="zh-CN"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7" name="Freeform 7"/>
          <p:cNvSpPr>
            <a:spLocks/>
          </p:cNvSpPr>
          <p:nvPr/>
        </p:nvSpPr>
        <p:spPr bwMode="gray">
          <a:xfrm flipH="1">
            <a:off x="5667154" y="5310589"/>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48" name="AutoShape 5"/>
          <p:cNvSpPr>
            <a:spLocks noChangeArrowheads="1"/>
          </p:cNvSpPr>
          <p:nvPr/>
        </p:nvSpPr>
        <p:spPr bwMode="auto">
          <a:xfrm>
            <a:off x="3977747" y="4715143"/>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Karşılaşmayan</a:t>
            </a:r>
          </a:p>
          <a:p>
            <a:pPr algn="ctr"/>
            <a:r>
              <a:rPr lang="tr-TR" altLang="zh-CN" sz="2000" dirty="0">
                <a:solidFill>
                  <a:srgbClr val="000000"/>
                </a:solidFill>
                <a:latin typeface="Calibri" pitchFamily="34" charset="0"/>
                <a:cs typeface="Calibri" pitchFamily="34" charset="0"/>
              </a:rPr>
              <a:t>Etken </a:t>
            </a:r>
            <a:r>
              <a:rPr lang="tr-TR" altLang="zh-CN" sz="2000" dirty="0" smtClean="0">
                <a:solidFill>
                  <a:srgbClr val="000000"/>
                </a:solidFill>
                <a:latin typeface="Calibri" pitchFamily="34" charset="0"/>
                <a:cs typeface="Calibri" pitchFamily="34" charset="0"/>
              </a:rPr>
              <a:t>(-)</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9" name="Freeform 7"/>
          <p:cNvSpPr>
            <a:spLocks/>
          </p:cNvSpPr>
          <p:nvPr/>
        </p:nvSpPr>
        <p:spPr bwMode="gray">
          <a:xfrm flipH="1" flipV="1">
            <a:off x="5665946" y="4525092"/>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0" name="Freeform 7"/>
          <p:cNvSpPr>
            <a:spLocks/>
          </p:cNvSpPr>
          <p:nvPr/>
        </p:nvSpPr>
        <p:spPr bwMode="gray">
          <a:xfrm flipH="1">
            <a:off x="5665946" y="2712392"/>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1" name="Freeform 7"/>
          <p:cNvSpPr>
            <a:spLocks/>
          </p:cNvSpPr>
          <p:nvPr/>
        </p:nvSpPr>
        <p:spPr bwMode="gray">
          <a:xfrm flipH="1" flipV="1">
            <a:off x="5664738" y="1926895"/>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2" name="Freeform 7"/>
          <p:cNvSpPr>
            <a:spLocks/>
          </p:cNvSpPr>
          <p:nvPr/>
        </p:nvSpPr>
        <p:spPr bwMode="gray">
          <a:xfrm flipH="1" flipV="1">
            <a:off x="3204176" y="2520046"/>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3" name="Freeform 7"/>
          <p:cNvSpPr>
            <a:spLocks/>
          </p:cNvSpPr>
          <p:nvPr/>
        </p:nvSpPr>
        <p:spPr bwMode="gray">
          <a:xfrm flipH="1">
            <a:off x="3204176" y="4817326"/>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4" name="AutoShape 5"/>
          <p:cNvSpPr>
            <a:spLocks noChangeArrowheads="1"/>
          </p:cNvSpPr>
          <p:nvPr/>
        </p:nvSpPr>
        <p:spPr bwMode="auto">
          <a:xfrm>
            <a:off x="250847" y="3201670"/>
            <a:ext cx="1634944" cy="1848002"/>
          </a:xfrm>
          <a:prstGeom prst="roundRect">
            <a:avLst>
              <a:gd name="adj" fmla="val 16667"/>
            </a:avLst>
          </a:prstGeom>
          <a:noFill/>
          <a:ln w="38100">
            <a:solidFill>
              <a:schemeClr val="bg1">
                <a:lumMod val="50000"/>
              </a:schemeClr>
            </a:solidFill>
            <a:round/>
            <a:headEnd/>
            <a:tailEnd/>
          </a:ln>
          <a:effectLst/>
        </p:spPr>
        <p:txBody>
          <a:bodyPr wrap="none" anchor="ctr"/>
          <a:lstStyle/>
          <a:p>
            <a:pPr lvl="0" algn="ctr"/>
            <a:r>
              <a:rPr lang="tr-TR" altLang="zh-CN" sz="2000" b="1" dirty="0" smtClean="0">
                <a:solidFill>
                  <a:srgbClr val="000000"/>
                </a:solidFill>
                <a:latin typeface="Calibri" pitchFamily="34" charset="0"/>
                <a:cs typeface="Calibri" pitchFamily="34" charset="0"/>
              </a:rPr>
              <a:t>TOPLUM</a:t>
            </a:r>
            <a:endParaRPr lang="tr-TR" altLang="zh-CN" sz="2000" b="1" dirty="0">
              <a:solidFill>
                <a:srgbClr val="000000"/>
              </a:solidFill>
              <a:latin typeface="Calibri" pitchFamily="34" charset="0"/>
              <a:cs typeface="Calibri" pitchFamily="34" charset="0"/>
            </a:endParaRPr>
          </a:p>
        </p:txBody>
      </p:sp>
      <p:sp>
        <p:nvSpPr>
          <p:cNvPr id="55" name="Text Box 18"/>
          <p:cNvSpPr txBox="1">
            <a:spLocks noChangeArrowheads="1"/>
          </p:cNvSpPr>
          <p:nvPr/>
        </p:nvSpPr>
        <p:spPr bwMode="auto">
          <a:xfrm>
            <a:off x="8716399" y="1838009"/>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a</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6" name="Text Box 18"/>
          <p:cNvSpPr txBox="1">
            <a:spLocks noChangeArrowheads="1"/>
          </p:cNvSpPr>
          <p:nvPr/>
        </p:nvSpPr>
        <p:spPr bwMode="auto">
          <a:xfrm>
            <a:off x="8716398" y="2919679"/>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lang="tr-TR" sz="2800" b="1" kern="0" dirty="0">
                <a:solidFill>
                  <a:srgbClr val="2409AD"/>
                </a:solidFill>
                <a:latin typeface="Cambria" pitchFamily="18" charset="0"/>
              </a:rPr>
              <a:t>b</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7" name="Text Box 18"/>
          <p:cNvSpPr txBox="1">
            <a:spLocks noChangeArrowheads="1"/>
          </p:cNvSpPr>
          <p:nvPr/>
        </p:nvSpPr>
        <p:spPr bwMode="auto">
          <a:xfrm>
            <a:off x="8730051" y="4443625"/>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c</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8" name="Text Box 18"/>
          <p:cNvSpPr txBox="1">
            <a:spLocks noChangeArrowheads="1"/>
          </p:cNvSpPr>
          <p:nvPr/>
        </p:nvSpPr>
        <p:spPr bwMode="auto">
          <a:xfrm>
            <a:off x="8716399" y="5505576"/>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d</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60" name="Text Box 8"/>
          <p:cNvSpPr txBox="1">
            <a:spLocks noChangeArrowheads="1"/>
          </p:cNvSpPr>
          <p:nvPr/>
        </p:nvSpPr>
        <p:spPr bwMode="auto">
          <a:xfrm>
            <a:off x="8768151" y="2415094"/>
            <a:ext cx="356797" cy="400111"/>
          </a:xfrm>
          <a:prstGeom prst="rect">
            <a:avLst/>
          </a:prstGeom>
          <a:noFill/>
          <a:ln w="22225">
            <a:solidFill>
              <a:schemeClr val="bg1">
                <a:lumMod val="50000"/>
              </a:schemeClr>
            </a:solidFill>
            <a:round/>
            <a:headEnd/>
            <a:tailEnd/>
          </a:ln>
          <a:effectLst/>
        </p:spPr>
        <p:txBody>
          <a:bodyPr wrap="none" lIns="0" tIns="0" rIns="0" bIns="0" anchor="ctr"/>
          <a:lstStyle>
            <a:defPPr>
              <a:defRPr lang="de-DE"/>
            </a:defPPr>
            <a:lvl1pPr algn="ctr">
              <a:defRPr sz="2000" b="1">
                <a:solidFill>
                  <a:srgbClr val="000000"/>
                </a:solidFill>
                <a:latin typeface="Calibri" pitchFamily="34" charset="0"/>
                <a:cs typeface="Calibri" pitchFamily="34" charset="0"/>
              </a:defRPr>
            </a:lvl1pPr>
          </a:lstStyle>
          <a:p>
            <a:r>
              <a:rPr lang="tr-TR" b="0" dirty="0">
                <a:latin typeface="Cambria" pitchFamily="18" charset="0"/>
              </a:rPr>
              <a:t>P</a:t>
            </a:r>
          </a:p>
        </p:txBody>
      </p:sp>
      <p:sp>
        <p:nvSpPr>
          <p:cNvPr id="32" name="Freeform 7"/>
          <p:cNvSpPr>
            <a:spLocks/>
          </p:cNvSpPr>
          <p:nvPr/>
        </p:nvSpPr>
        <p:spPr bwMode="gray">
          <a:xfrm flipH="1" flipV="1">
            <a:off x="2590971" y="5040147"/>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41000">
                <a:schemeClr val="hlink">
                  <a:lumMod val="53000"/>
                  <a:lumOff val="47000"/>
                </a:schemeClr>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4" name="AutoShape 5"/>
          <p:cNvSpPr>
            <a:spLocks noChangeArrowheads="1"/>
          </p:cNvSpPr>
          <p:nvPr/>
        </p:nvSpPr>
        <p:spPr bwMode="auto">
          <a:xfrm>
            <a:off x="1831649" y="5882794"/>
            <a:ext cx="1537693" cy="852690"/>
          </a:xfrm>
          <a:prstGeom prst="roundRect">
            <a:avLst>
              <a:gd name="adj" fmla="val 16667"/>
            </a:avLst>
          </a:prstGeom>
          <a:noFill/>
          <a:ln w="22225">
            <a:solidFill>
              <a:schemeClr val="bg1">
                <a:lumMod val="75000"/>
              </a:schemeClr>
            </a:solidFill>
            <a:round/>
            <a:headEnd/>
            <a:tailEnd/>
          </a:ln>
          <a:effectLst/>
        </p:spPr>
        <p:txBody>
          <a:bodyPr wrap="none" anchor="ctr"/>
          <a:lstStyle/>
          <a:p>
            <a:pPr algn="ctr"/>
            <a:endParaRPr lang="tr-TR" sz="1400" i="1" dirty="0" smtClean="0">
              <a:solidFill>
                <a:srgbClr val="000000"/>
              </a:solidFill>
              <a:latin typeface="Calibri" pitchFamily="34" charset="0"/>
              <a:cs typeface="Calibri" pitchFamily="34" charset="0"/>
            </a:endParaRPr>
          </a:p>
          <a:p>
            <a:pPr algn="ctr"/>
            <a:r>
              <a:rPr lang="tr-TR" altLang="zh-CN" sz="1400" i="1" dirty="0" smtClean="0">
                <a:solidFill>
                  <a:srgbClr val="000000"/>
                </a:solidFill>
                <a:latin typeface="Calibri" pitchFamily="34" charset="0"/>
                <a:cs typeface="Calibri" pitchFamily="34" charset="0"/>
              </a:rPr>
              <a:t>Anket</a:t>
            </a:r>
          </a:p>
          <a:p>
            <a:pPr algn="ctr"/>
            <a:r>
              <a:rPr lang="tr-TR" altLang="zh-CN" sz="1400" i="1" dirty="0" smtClean="0">
                <a:solidFill>
                  <a:srgbClr val="000000"/>
                </a:solidFill>
                <a:latin typeface="Calibri" pitchFamily="34" charset="0"/>
                <a:cs typeface="Calibri" pitchFamily="34" charset="0"/>
              </a:rPr>
              <a:t>Fizik Muayene</a:t>
            </a:r>
          </a:p>
          <a:p>
            <a:pPr algn="ctr"/>
            <a:r>
              <a:rPr lang="tr-TR" altLang="zh-CN" sz="1400" i="1" dirty="0" smtClean="0">
                <a:solidFill>
                  <a:srgbClr val="000000"/>
                </a:solidFill>
                <a:latin typeface="Calibri" pitchFamily="34" charset="0"/>
                <a:cs typeface="Calibri" pitchFamily="34" charset="0"/>
              </a:rPr>
              <a:t>Laboratuvar</a:t>
            </a:r>
          </a:p>
          <a:p>
            <a:pPr algn="ctr"/>
            <a:r>
              <a:rPr lang="tr-TR" altLang="zh-CN" sz="1400" i="1" dirty="0" smtClean="0">
                <a:solidFill>
                  <a:srgbClr val="000000"/>
                </a:solidFill>
                <a:latin typeface="Calibri" pitchFamily="34" charset="0"/>
                <a:cs typeface="Calibri" pitchFamily="34" charset="0"/>
              </a:rPr>
              <a:t>Test-Görüntüleme</a:t>
            </a:r>
            <a:endParaRPr lang="zh-CN" altLang="zh-CN" sz="1400" i="1" dirty="0">
              <a:solidFill>
                <a:srgbClr val="000000"/>
              </a:solidFill>
              <a:latin typeface="Calibri" pitchFamily="34" charset="0"/>
              <a:cs typeface="Calibri" pitchFamily="34" charset="0"/>
            </a:endParaRPr>
          </a:p>
          <a:p>
            <a:pPr algn="ctr" eaLnBrk="0" hangingPunct="0"/>
            <a:endParaRPr lang="zh-CN" altLang="zh-CN" sz="1400" i="1" dirty="0">
              <a:solidFill>
                <a:srgbClr val="000000"/>
              </a:solidFill>
              <a:latin typeface="Calibri" pitchFamily="34" charset="0"/>
              <a:cs typeface="Calibri" pitchFamily="34" charset="0"/>
            </a:endParaRPr>
          </a:p>
        </p:txBody>
      </p:sp>
    </p:spTree>
    <p:extLst>
      <p:ext uri="{BB962C8B-B14F-4D97-AF65-F5344CB8AC3E}">
        <p14:creationId xmlns:p14="http://schemas.microsoft.com/office/powerpoint/2010/main" val="2789389"/>
      </p:ext>
    </p:extLst>
  </p:cSld>
  <p:clrMapOvr>
    <a:masterClrMapping/>
  </p:clrMapOvr>
  <p:transition>
    <p:fade/>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KESİTSEL ARAŞTIRMALAR (SURVEY)</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1" name="AutoShape 5"/>
          <p:cNvSpPr>
            <a:spLocks noChangeArrowheads="1"/>
          </p:cNvSpPr>
          <p:nvPr/>
        </p:nvSpPr>
        <p:spPr bwMode="auto">
          <a:xfrm>
            <a:off x="2647661" y="3438792"/>
            <a:ext cx="1349505" cy="1257362"/>
          </a:xfrm>
          <a:prstGeom prst="roundRect">
            <a:avLst>
              <a:gd name="adj" fmla="val 16667"/>
            </a:avLst>
          </a:prstGeom>
          <a:noFill/>
          <a:ln w="38100">
            <a:solidFill>
              <a:schemeClr val="bg1">
                <a:lumMod val="50000"/>
              </a:schemeClr>
            </a:solidFill>
            <a:round/>
            <a:headEnd/>
            <a:tailEnd/>
          </a:ln>
          <a:effectLst/>
        </p:spPr>
        <p:txBody>
          <a:bodyPr wrap="none" anchor="ctr"/>
          <a:lstStyle/>
          <a:p>
            <a:pPr lvl="0" algn="ctr"/>
            <a:r>
              <a:rPr lang="tr-TR" altLang="zh-CN" sz="2000" b="1" dirty="0" smtClean="0">
                <a:solidFill>
                  <a:srgbClr val="000000"/>
                </a:solidFill>
                <a:latin typeface="Calibri" pitchFamily="34" charset="0"/>
                <a:cs typeface="Calibri" pitchFamily="34" charset="0"/>
              </a:rPr>
              <a:t>n=100</a:t>
            </a:r>
          </a:p>
          <a:p>
            <a:pPr lvl="0" algn="ctr"/>
            <a:r>
              <a:rPr lang="tr-TR" altLang="zh-CN" sz="1400" dirty="0" smtClean="0">
                <a:solidFill>
                  <a:srgbClr val="000000"/>
                </a:solidFill>
                <a:latin typeface="Calibri" pitchFamily="34" charset="0"/>
                <a:cs typeface="Calibri" pitchFamily="34" charset="0"/>
              </a:rPr>
              <a:t>Örnek</a:t>
            </a:r>
            <a:endParaRPr lang="tr-TR" altLang="zh-CN" sz="1400" dirty="0">
              <a:solidFill>
                <a:srgbClr val="000000"/>
              </a:solidFill>
              <a:latin typeface="Calibri" pitchFamily="34" charset="0"/>
              <a:cs typeface="Calibri" pitchFamily="34" charset="0"/>
            </a:endParaRPr>
          </a:p>
        </p:txBody>
      </p:sp>
      <p:sp>
        <p:nvSpPr>
          <p:cNvPr id="12" name="Aşağı Ok 11"/>
          <p:cNvSpPr/>
          <p:nvPr/>
        </p:nvSpPr>
        <p:spPr>
          <a:xfrm>
            <a:off x="645959" y="2472421"/>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5" name="Aşağı Ok 24"/>
          <p:cNvSpPr/>
          <p:nvPr/>
        </p:nvSpPr>
        <p:spPr>
          <a:xfrm rot="10800000">
            <a:off x="645959" y="1412967"/>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6271724" y="1364666"/>
            <a:ext cx="19800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528149" y="1323323"/>
            <a:ext cx="3531728" cy="13868"/>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919049" y="1143000"/>
            <a:ext cx="2470172"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endParaRPr lang="tr-TR" b="1" i="1" dirty="0">
              <a:solidFill>
                <a:srgbClr val="000000"/>
              </a:solidFill>
              <a:latin typeface="Cambria" pitchFamily="18" charset="0"/>
            </a:endParaRPr>
          </a:p>
        </p:txBody>
      </p:sp>
      <p:sp>
        <p:nvSpPr>
          <p:cNvPr id="35" name="Metin kutusu 34"/>
          <p:cNvSpPr txBox="1"/>
          <p:nvPr/>
        </p:nvSpPr>
        <p:spPr>
          <a:xfrm>
            <a:off x="-126440" y="2108321"/>
            <a:ext cx="2860131"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Başlangıcı</a:t>
            </a:r>
            <a:endParaRPr lang="tr-TR" b="1" i="1" dirty="0">
              <a:solidFill>
                <a:srgbClr val="000000"/>
              </a:solidFill>
              <a:latin typeface="Cambria" pitchFamily="18" charset="0"/>
            </a:endParaRPr>
          </a:p>
        </p:txBody>
      </p:sp>
      <p:sp>
        <p:nvSpPr>
          <p:cNvPr id="31" name="Aşağı Ok 30"/>
          <p:cNvSpPr/>
          <p:nvPr/>
        </p:nvSpPr>
        <p:spPr>
          <a:xfrm rot="16200000">
            <a:off x="1838743" y="3710335"/>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grpSp>
        <p:nvGrpSpPr>
          <p:cNvPr id="34" name="Grup 33"/>
          <p:cNvGrpSpPr/>
          <p:nvPr/>
        </p:nvGrpSpPr>
        <p:grpSpPr>
          <a:xfrm>
            <a:off x="121435" y="6145074"/>
            <a:ext cx="3736426" cy="586171"/>
            <a:chOff x="855816" y="4641715"/>
            <a:chExt cx="7076376" cy="586171"/>
          </a:xfrm>
        </p:grpSpPr>
        <p:cxnSp>
          <p:nvCxnSpPr>
            <p:cNvPr id="36" name="Düz Bağlayıcı 35"/>
            <p:cNvCxnSpPr/>
            <p:nvPr/>
          </p:nvCxnSpPr>
          <p:spPr>
            <a:xfrm>
              <a:off x="4042641" y="4929605"/>
              <a:ext cx="2442532" cy="0"/>
            </a:xfrm>
            <a:prstGeom prst="line">
              <a:avLst/>
            </a:prstGeom>
            <a:ln w="9525"/>
          </p:spPr>
          <p:style>
            <a:lnRef idx="2">
              <a:schemeClr val="dk1"/>
            </a:lnRef>
            <a:fillRef idx="0">
              <a:schemeClr val="dk1"/>
            </a:fillRef>
            <a:effectRef idx="1">
              <a:schemeClr val="dk1"/>
            </a:effectRef>
            <a:fontRef idx="minor">
              <a:schemeClr val="tx1"/>
            </a:fontRef>
          </p:style>
        </p:cxnSp>
        <p:sp>
          <p:nvSpPr>
            <p:cNvPr id="37" name="Metin kutusu 36"/>
            <p:cNvSpPr txBox="1"/>
            <p:nvPr/>
          </p:nvSpPr>
          <p:spPr>
            <a:xfrm>
              <a:off x="3983571" y="4641715"/>
              <a:ext cx="2501602" cy="338554"/>
            </a:xfrm>
            <a:prstGeom prst="rect">
              <a:avLst/>
            </a:prstGeom>
            <a:noFill/>
          </p:spPr>
          <p:txBody>
            <a:bodyPr wrap="square" rtlCol="0">
              <a:spAutoFit/>
            </a:bodyPr>
            <a:lstStyle/>
            <a:p>
              <a:pPr algn="ctr"/>
              <a:r>
                <a:rPr lang="tr-TR" sz="1600" i="1" dirty="0" smtClean="0">
                  <a:solidFill>
                    <a:srgbClr val="000000"/>
                  </a:solidFill>
                  <a:latin typeface="Calibri" pitchFamily="34" charset="0"/>
                  <a:cs typeface="Calibri" pitchFamily="34" charset="0"/>
                </a:rPr>
                <a:t>a + b</a:t>
              </a:r>
              <a:endParaRPr lang="es-ES" sz="1600" i="1" dirty="0">
                <a:solidFill>
                  <a:srgbClr val="000000"/>
                </a:solidFill>
                <a:latin typeface="Calibri" pitchFamily="34" charset="0"/>
                <a:cs typeface="Calibri" pitchFamily="34" charset="0"/>
              </a:endParaRPr>
            </a:p>
          </p:txBody>
        </p:sp>
        <p:sp>
          <p:nvSpPr>
            <p:cNvPr id="38" name="Metin kutusu 37"/>
            <p:cNvSpPr txBox="1"/>
            <p:nvPr/>
          </p:nvSpPr>
          <p:spPr>
            <a:xfrm>
              <a:off x="3902154" y="4889332"/>
              <a:ext cx="2583018" cy="338554"/>
            </a:xfrm>
            <a:prstGeom prst="rect">
              <a:avLst/>
            </a:prstGeom>
            <a:noFill/>
          </p:spPr>
          <p:txBody>
            <a:bodyPr wrap="square" rtlCol="0">
              <a:spAutoFit/>
            </a:bodyPr>
            <a:lstStyle/>
            <a:p>
              <a:pPr algn="ctr"/>
              <a:r>
                <a:rPr lang="tr-TR" sz="1600" i="1" dirty="0" smtClean="0">
                  <a:solidFill>
                    <a:srgbClr val="000000"/>
                  </a:solidFill>
                  <a:latin typeface="Calibri" pitchFamily="34" charset="0"/>
                  <a:cs typeface="Calibri" pitchFamily="34" charset="0"/>
                </a:rPr>
                <a:t>a + b + c + d</a:t>
              </a:r>
              <a:endParaRPr lang="tr-TR" sz="1600" i="1" dirty="0">
                <a:solidFill>
                  <a:srgbClr val="000000"/>
                </a:solidFill>
                <a:latin typeface="Calibri" pitchFamily="34" charset="0"/>
                <a:cs typeface="Calibri" pitchFamily="34" charset="0"/>
              </a:endParaRPr>
            </a:p>
          </p:txBody>
        </p:sp>
        <p:sp>
          <p:nvSpPr>
            <p:cNvPr id="40" name="Metin kutusu 39"/>
            <p:cNvSpPr txBox="1"/>
            <p:nvPr/>
          </p:nvSpPr>
          <p:spPr>
            <a:xfrm>
              <a:off x="6355935" y="4747351"/>
              <a:ext cx="1576257" cy="338554"/>
            </a:xfrm>
            <a:prstGeom prst="rect">
              <a:avLst/>
            </a:prstGeom>
            <a:noFill/>
          </p:spPr>
          <p:txBody>
            <a:bodyPr wrap="square" rtlCol="0">
              <a:spAutoFit/>
            </a:bodyPr>
            <a:lstStyle/>
            <a:p>
              <a:r>
                <a:rPr lang="tr-TR" sz="1600" i="1" dirty="0" smtClean="0">
                  <a:solidFill>
                    <a:srgbClr val="000000"/>
                  </a:solidFill>
                  <a:latin typeface="Calibri" pitchFamily="34" charset="0"/>
                  <a:cs typeface="Calibri" pitchFamily="34" charset="0"/>
                </a:rPr>
                <a:t>X 1.000</a:t>
              </a:r>
              <a:endParaRPr lang="tr-TR" sz="1600" i="1" dirty="0">
                <a:solidFill>
                  <a:srgbClr val="000000"/>
                </a:solidFill>
                <a:latin typeface="Calibri" pitchFamily="34" charset="0"/>
                <a:cs typeface="Calibri" pitchFamily="34" charset="0"/>
              </a:endParaRPr>
            </a:p>
          </p:txBody>
        </p:sp>
        <p:sp>
          <p:nvSpPr>
            <p:cNvPr id="59" name="Metin kutusu 58"/>
            <p:cNvSpPr txBox="1"/>
            <p:nvPr/>
          </p:nvSpPr>
          <p:spPr>
            <a:xfrm>
              <a:off x="855816" y="4749465"/>
              <a:ext cx="3318446" cy="338554"/>
            </a:xfrm>
            <a:prstGeom prst="rect">
              <a:avLst/>
            </a:prstGeom>
            <a:noFill/>
          </p:spPr>
          <p:txBody>
            <a:bodyPr wrap="square" rtlCol="0">
              <a:spAutoFit/>
            </a:bodyPr>
            <a:lstStyle/>
            <a:p>
              <a:pPr algn="r"/>
              <a:r>
                <a:rPr lang="tr-TR" sz="1600" i="1" dirty="0" smtClean="0">
                  <a:solidFill>
                    <a:srgbClr val="000000"/>
                  </a:solidFill>
                  <a:latin typeface="Calibri" pitchFamily="34" charset="0"/>
                  <a:cs typeface="Calibri" pitchFamily="34" charset="0"/>
                </a:rPr>
                <a:t>Toplam </a:t>
              </a:r>
              <a:r>
                <a:rPr lang="tr-TR" sz="1600" i="1" dirty="0" err="1" smtClean="0">
                  <a:solidFill>
                    <a:srgbClr val="000000"/>
                  </a:solidFill>
                  <a:latin typeface="Calibri" pitchFamily="34" charset="0"/>
                  <a:cs typeface="Calibri" pitchFamily="34" charset="0"/>
                </a:rPr>
                <a:t>Prevalans</a:t>
              </a:r>
              <a:r>
                <a:rPr lang="tr-TR" sz="1600" i="1" dirty="0" smtClean="0">
                  <a:solidFill>
                    <a:srgbClr val="000000"/>
                  </a:solidFill>
                  <a:latin typeface="Calibri" pitchFamily="34" charset="0"/>
                  <a:cs typeface="Calibri" pitchFamily="34" charset="0"/>
                </a:rPr>
                <a:t>=</a:t>
              </a:r>
              <a:endParaRPr lang="es-ES" sz="1600" i="1" dirty="0">
                <a:solidFill>
                  <a:srgbClr val="000000"/>
                </a:solidFill>
                <a:latin typeface="Calibri" pitchFamily="34" charset="0"/>
                <a:cs typeface="Calibri" pitchFamily="34" charset="0"/>
              </a:endParaRPr>
            </a:p>
          </p:txBody>
        </p:sp>
      </p:grpSp>
      <p:sp>
        <p:nvSpPr>
          <p:cNvPr id="42" name="AutoShape 5"/>
          <p:cNvSpPr>
            <a:spLocks noChangeArrowheads="1"/>
          </p:cNvSpPr>
          <p:nvPr/>
        </p:nvSpPr>
        <p:spPr bwMode="auto">
          <a:xfrm>
            <a:off x="6435144" y="1626221"/>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30</a:t>
            </a:r>
          </a:p>
          <a:p>
            <a:pPr algn="ctr"/>
            <a:r>
              <a:rPr lang="tr-TR" altLang="zh-CN" sz="1200" dirty="0" smtClean="0">
                <a:solidFill>
                  <a:srgbClr val="000000"/>
                </a:solidFill>
                <a:latin typeface="Calibri" pitchFamily="34" charset="0"/>
                <a:cs typeface="Calibri" pitchFamily="34" charset="0"/>
              </a:rPr>
              <a:t>Etken (+)</a:t>
            </a:r>
            <a:endParaRPr lang="zh-CN" altLang="zh-CN" sz="1200" dirty="0">
              <a:solidFill>
                <a:srgbClr val="000000"/>
              </a:solidFill>
              <a:latin typeface="Calibri" pitchFamily="34" charset="0"/>
              <a:cs typeface="Calibri" pitchFamily="34" charset="0"/>
            </a:endParaRPr>
          </a:p>
        </p:txBody>
      </p:sp>
      <p:sp>
        <p:nvSpPr>
          <p:cNvPr id="43" name="AutoShape 5"/>
          <p:cNvSpPr>
            <a:spLocks noChangeArrowheads="1"/>
          </p:cNvSpPr>
          <p:nvPr/>
        </p:nvSpPr>
        <p:spPr bwMode="auto">
          <a:xfrm>
            <a:off x="6435144" y="269560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20</a:t>
            </a:r>
          </a:p>
          <a:p>
            <a:pPr algn="ctr"/>
            <a:r>
              <a:rPr lang="tr-TR" altLang="zh-CN" sz="1200" dirty="0">
                <a:solidFill>
                  <a:srgbClr val="000000"/>
                </a:solidFill>
                <a:latin typeface="Calibri" pitchFamily="34" charset="0"/>
                <a:cs typeface="Calibri" pitchFamily="34" charset="0"/>
              </a:rPr>
              <a:t>Etken </a:t>
            </a:r>
            <a:r>
              <a:rPr lang="tr-TR" altLang="zh-CN" sz="1200" dirty="0" smtClean="0">
                <a:solidFill>
                  <a:srgbClr val="000000"/>
                </a:solidFill>
                <a:latin typeface="Calibri" pitchFamily="34" charset="0"/>
                <a:cs typeface="Calibri" pitchFamily="34" charset="0"/>
              </a:rPr>
              <a:t>(-)</a:t>
            </a:r>
            <a:endParaRPr lang="zh-CN" altLang="zh-CN" sz="1200" dirty="0">
              <a:solidFill>
                <a:srgbClr val="000000"/>
              </a:solidFill>
              <a:latin typeface="Calibri" pitchFamily="34" charset="0"/>
              <a:cs typeface="Calibri" pitchFamily="34" charset="0"/>
            </a:endParaRPr>
          </a:p>
        </p:txBody>
      </p:sp>
      <p:sp>
        <p:nvSpPr>
          <p:cNvPr id="44" name="AutoShape 5"/>
          <p:cNvSpPr>
            <a:spLocks noChangeArrowheads="1"/>
          </p:cNvSpPr>
          <p:nvPr/>
        </p:nvSpPr>
        <p:spPr bwMode="auto">
          <a:xfrm>
            <a:off x="6435144" y="4226872"/>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30</a:t>
            </a:r>
          </a:p>
          <a:p>
            <a:pPr algn="ctr"/>
            <a:r>
              <a:rPr lang="tr-TR" altLang="zh-CN" sz="1200" dirty="0">
                <a:solidFill>
                  <a:srgbClr val="000000"/>
                </a:solidFill>
                <a:latin typeface="Calibri" pitchFamily="34" charset="0"/>
                <a:cs typeface="Calibri" pitchFamily="34" charset="0"/>
              </a:rPr>
              <a:t>Etken </a:t>
            </a:r>
            <a:r>
              <a:rPr lang="tr-TR" altLang="zh-CN" sz="1200" dirty="0" smtClean="0">
                <a:solidFill>
                  <a:srgbClr val="000000"/>
                </a:solidFill>
                <a:latin typeface="Calibri" pitchFamily="34" charset="0"/>
                <a:cs typeface="Calibri" pitchFamily="34" charset="0"/>
              </a:rPr>
              <a:t>(+)</a:t>
            </a:r>
            <a:endParaRPr lang="zh-CN" altLang="zh-CN" sz="12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5" name="AutoShape 5"/>
          <p:cNvSpPr>
            <a:spLocks noChangeArrowheads="1"/>
          </p:cNvSpPr>
          <p:nvPr/>
        </p:nvSpPr>
        <p:spPr bwMode="auto">
          <a:xfrm>
            <a:off x="6435144" y="528882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20</a:t>
            </a:r>
          </a:p>
          <a:p>
            <a:pPr algn="ctr"/>
            <a:r>
              <a:rPr lang="tr-TR" altLang="zh-CN" sz="1200" dirty="0">
                <a:solidFill>
                  <a:srgbClr val="000000"/>
                </a:solidFill>
                <a:latin typeface="Calibri" pitchFamily="34" charset="0"/>
                <a:cs typeface="Calibri" pitchFamily="34" charset="0"/>
              </a:rPr>
              <a:t>Etken </a:t>
            </a:r>
            <a:r>
              <a:rPr lang="tr-TR" altLang="zh-CN" sz="1200" dirty="0" smtClean="0">
                <a:solidFill>
                  <a:srgbClr val="000000"/>
                </a:solidFill>
                <a:latin typeface="Calibri" pitchFamily="34" charset="0"/>
                <a:cs typeface="Calibri" pitchFamily="34" charset="0"/>
              </a:rPr>
              <a:t>(-)</a:t>
            </a:r>
            <a:endParaRPr lang="zh-CN" altLang="zh-CN" sz="1200" dirty="0">
              <a:solidFill>
                <a:srgbClr val="000000"/>
              </a:solidFill>
              <a:latin typeface="Calibri" pitchFamily="34" charset="0"/>
              <a:cs typeface="Calibri" pitchFamily="34" charset="0"/>
            </a:endParaRPr>
          </a:p>
        </p:txBody>
      </p:sp>
      <p:sp>
        <p:nvSpPr>
          <p:cNvPr id="46" name="AutoShape 5"/>
          <p:cNvSpPr>
            <a:spLocks noChangeArrowheads="1"/>
          </p:cNvSpPr>
          <p:nvPr/>
        </p:nvSpPr>
        <p:spPr bwMode="auto">
          <a:xfrm>
            <a:off x="3968222" y="2066925"/>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50</a:t>
            </a:r>
          </a:p>
          <a:p>
            <a:pPr algn="ctr"/>
            <a:r>
              <a:rPr lang="tr-TR" altLang="zh-CN" sz="1200" dirty="0" smtClean="0">
                <a:solidFill>
                  <a:srgbClr val="000000"/>
                </a:solidFill>
                <a:latin typeface="Calibri" pitchFamily="34" charset="0"/>
                <a:cs typeface="Calibri" pitchFamily="34" charset="0"/>
              </a:rPr>
              <a:t>Etkenle Karşılaşan</a:t>
            </a:r>
            <a:endParaRPr lang="zh-CN" altLang="zh-CN" sz="12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7" name="Freeform 7"/>
          <p:cNvSpPr>
            <a:spLocks/>
          </p:cNvSpPr>
          <p:nvPr/>
        </p:nvSpPr>
        <p:spPr bwMode="gray">
          <a:xfrm flipH="1">
            <a:off x="5667154" y="5310589"/>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48" name="AutoShape 5"/>
          <p:cNvSpPr>
            <a:spLocks noChangeArrowheads="1"/>
          </p:cNvSpPr>
          <p:nvPr/>
        </p:nvSpPr>
        <p:spPr bwMode="auto">
          <a:xfrm>
            <a:off x="3977747" y="4715143"/>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50</a:t>
            </a:r>
          </a:p>
          <a:p>
            <a:pPr algn="ctr"/>
            <a:r>
              <a:rPr lang="tr-TR" altLang="zh-CN" sz="1200" dirty="0">
                <a:solidFill>
                  <a:srgbClr val="000000"/>
                </a:solidFill>
                <a:latin typeface="Calibri" pitchFamily="34" charset="0"/>
                <a:cs typeface="Calibri" pitchFamily="34" charset="0"/>
              </a:rPr>
              <a:t>Etkenle </a:t>
            </a:r>
            <a:r>
              <a:rPr lang="tr-TR" altLang="zh-CN" sz="1200" dirty="0" smtClean="0">
                <a:solidFill>
                  <a:srgbClr val="000000"/>
                </a:solidFill>
                <a:latin typeface="Calibri" pitchFamily="34" charset="0"/>
                <a:cs typeface="Calibri" pitchFamily="34" charset="0"/>
              </a:rPr>
              <a:t>Karşılaşmayan</a:t>
            </a:r>
            <a:endParaRPr lang="zh-CN" altLang="zh-CN" sz="12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49" name="Freeform 7"/>
          <p:cNvSpPr>
            <a:spLocks/>
          </p:cNvSpPr>
          <p:nvPr/>
        </p:nvSpPr>
        <p:spPr bwMode="gray">
          <a:xfrm flipH="1" flipV="1">
            <a:off x="5665946" y="4525092"/>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0" name="Freeform 7"/>
          <p:cNvSpPr>
            <a:spLocks/>
          </p:cNvSpPr>
          <p:nvPr/>
        </p:nvSpPr>
        <p:spPr bwMode="gray">
          <a:xfrm flipH="1">
            <a:off x="5665946" y="2712392"/>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1" name="Freeform 7"/>
          <p:cNvSpPr>
            <a:spLocks/>
          </p:cNvSpPr>
          <p:nvPr/>
        </p:nvSpPr>
        <p:spPr bwMode="gray">
          <a:xfrm flipH="1" flipV="1">
            <a:off x="5664738" y="1926895"/>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2" name="Freeform 7"/>
          <p:cNvSpPr>
            <a:spLocks/>
          </p:cNvSpPr>
          <p:nvPr/>
        </p:nvSpPr>
        <p:spPr bwMode="gray">
          <a:xfrm flipH="1" flipV="1">
            <a:off x="3204176" y="2520046"/>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3" name="Freeform 7"/>
          <p:cNvSpPr>
            <a:spLocks/>
          </p:cNvSpPr>
          <p:nvPr/>
        </p:nvSpPr>
        <p:spPr bwMode="gray">
          <a:xfrm flipH="1">
            <a:off x="3204176" y="4817326"/>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54" name="AutoShape 5"/>
          <p:cNvSpPr>
            <a:spLocks noChangeArrowheads="1"/>
          </p:cNvSpPr>
          <p:nvPr/>
        </p:nvSpPr>
        <p:spPr bwMode="auto">
          <a:xfrm>
            <a:off x="27296" y="3201670"/>
            <a:ext cx="1839445" cy="1848002"/>
          </a:xfrm>
          <a:prstGeom prst="roundRect">
            <a:avLst>
              <a:gd name="adj" fmla="val 16667"/>
            </a:avLst>
          </a:prstGeom>
          <a:noFill/>
          <a:ln w="38100">
            <a:solidFill>
              <a:schemeClr val="bg1">
                <a:lumMod val="50000"/>
              </a:schemeClr>
            </a:solidFill>
            <a:round/>
            <a:headEnd/>
            <a:tailEnd/>
          </a:ln>
          <a:effectLst/>
        </p:spPr>
        <p:txBody>
          <a:bodyPr wrap="none" anchor="ctr"/>
          <a:lstStyle/>
          <a:p>
            <a:pPr lvl="0" algn="ctr"/>
            <a:r>
              <a:rPr lang="tr-TR" altLang="zh-CN" sz="2000" b="1" dirty="0" smtClean="0">
                <a:solidFill>
                  <a:srgbClr val="000000"/>
                </a:solidFill>
                <a:latin typeface="Calibri" pitchFamily="34" charset="0"/>
                <a:cs typeface="Calibri" pitchFamily="34" charset="0"/>
              </a:rPr>
              <a:t>N=1.500</a:t>
            </a:r>
            <a:endParaRPr lang="tr-TR" altLang="zh-CN" sz="2000" b="1" dirty="0">
              <a:solidFill>
                <a:srgbClr val="000000"/>
              </a:solidFill>
              <a:latin typeface="Calibri" pitchFamily="34" charset="0"/>
              <a:cs typeface="Calibri" pitchFamily="34" charset="0"/>
            </a:endParaRPr>
          </a:p>
        </p:txBody>
      </p:sp>
      <p:sp>
        <p:nvSpPr>
          <p:cNvPr id="55" name="Text Box 18"/>
          <p:cNvSpPr txBox="1">
            <a:spLocks noChangeArrowheads="1"/>
          </p:cNvSpPr>
          <p:nvPr/>
        </p:nvSpPr>
        <p:spPr bwMode="auto">
          <a:xfrm>
            <a:off x="8716399" y="1838009"/>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a</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6" name="Text Box 18"/>
          <p:cNvSpPr txBox="1">
            <a:spLocks noChangeArrowheads="1"/>
          </p:cNvSpPr>
          <p:nvPr/>
        </p:nvSpPr>
        <p:spPr bwMode="auto">
          <a:xfrm>
            <a:off x="8716398" y="2919679"/>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lang="tr-TR" sz="2800" b="1" kern="0" dirty="0">
                <a:solidFill>
                  <a:srgbClr val="2409AD"/>
                </a:solidFill>
                <a:latin typeface="Cambria" pitchFamily="18" charset="0"/>
              </a:rPr>
              <a:t>b</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7" name="Text Box 18"/>
          <p:cNvSpPr txBox="1">
            <a:spLocks noChangeArrowheads="1"/>
          </p:cNvSpPr>
          <p:nvPr/>
        </p:nvSpPr>
        <p:spPr bwMode="auto">
          <a:xfrm>
            <a:off x="8730051" y="4443625"/>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c</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58" name="Text Box 18"/>
          <p:cNvSpPr txBox="1">
            <a:spLocks noChangeArrowheads="1"/>
          </p:cNvSpPr>
          <p:nvPr/>
        </p:nvSpPr>
        <p:spPr bwMode="auto">
          <a:xfrm>
            <a:off x="8716399" y="5505576"/>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2409AD"/>
                </a:solidFill>
                <a:effectLst/>
                <a:uLnTx/>
                <a:uFillTx/>
                <a:latin typeface="Cambria" pitchFamily="18" charset="0"/>
              </a:rPr>
              <a:t>d</a:t>
            </a:r>
            <a:endParaRPr kumimoji="0" lang="tr-TR" sz="2800" b="1" i="0" u="none" strike="noStrike" kern="0" cap="none" spc="0" normalizeH="0" baseline="0" noProof="0" dirty="0" smtClean="0">
              <a:ln>
                <a:noFill/>
              </a:ln>
              <a:solidFill>
                <a:srgbClr val="B60000"/>
              </a:solidFill>
              <a:effectLst/>
              <a:uLnTx/>
              <a:uFillTx/>
              <a:latin typeface="Cambria" pitchFamily="18" charset="0"/>
            </a:endParaRPr>
          </a:p>
        </p:txBody>
      </p:sp>
      <p:sp>
        <p:nvSpPr>
          <p:cNvPr id="60" name="Metin kutusu 59"/>
          <p:cNvSpPr txBox="1"/>
          <p:nvPr/>
        </p:nvSpPr>
        <p:spPr>
          <a:xfrm>
            <a:off x="3711023" y="6238773"/>
            <a:ext cx="832286" cy="338554"/>
          </a:xfrm>
          <a:prstGeom prst="rect">
            <a:avLst/>
          </a:prstGeom>
          <a:noFill/>
        </p:spPr>
        <p:txBody>
          <a:bodyPr wrap="square" rtlCol="0">
            <a:spAutoFit/>
          </a:bodyPr>
          <a:lstStyle/>
          <a:p>
            <a:r>
              <a:rPr lang="tr-TR" sz="1600" i="1" dirty="0" smtClean="0">
                <a:solidFill>
                  <a:srgbClr val="000000"/>
                </a:solidFill>
                <a:latin typeface="Calibri" pitchFamily="34" charset="0"/>
                <a:cs typeface="Calibri" pitchFamily="34" charset="0"/>
              </a:rPr>
              <a:t>=%5</a:t>
            </a:r>
            <a:endParaRPr lang="tr-TR" sz="1600" i="1" dirty="0">
              <a:solidFill>
                <a:srgbClr val="000000"/>
              </a:solidFill>
              <a:latin typeface="Calibri" pitchFamily="34" charset="0"/>
              <a:cs typeface="Calibri" pitchFamily="34" charset="0"/>
            </a:endParaRPr>
          </a:p>
        </p:txBody>
      </p:sp>
      <p:sp>
        <p:nvSpPr>
          <p:cNvPr id="2" name="Dikdörtgen 1"/>
          <p:cNvSpPr/>
          <p:nvPr/>
        </p:nvSpPr>
        <p:spPr>
          <a:xfrm>
            <a:off x="106126" y="6103519"/>
            <a:ext cx="4134795" cy="675024"/>
          </a:xfrm>
          <a:prstGeom prst="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p>
        </p:txBody>
      </p:sp>
    </p:spTree>
    <p:extLst>
      <p:ext uri="{BB962C8B-B14F-4D97-AF65-F5344CB8AC3E}">
        <p14:creationId xmlns:p14="http://schemas.microsoft.com/office/powerpoint/2010/main" val="420225835"/>
      </p:ext>
    </p:extLst>
  </p:cSld>
  <p:clrMapOvr>
    <a:masterClrMapping/>
  </p:clrMapOvr>
  <p:transition>
    <p:fade/>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İplik fabrikasında çalışan 300 işçide </a:t>
            </a:r>
            <a:r>
              <a:rPr lang="tr-TR" b="1" i="1" dirty="0" err="1">
                <a:solidFill>
                  <a:srgbClr val="000000"/>
                </a:solidFill>
                <a:latin typeface="Calibri" pitchFamily="34" charset="0"/>
                <a:cs typeface="Calibri" pitchFamily="34" charset="0"/>
              </a:rPr>
              <a:t>odyometrik</a:t>
            </a:r>
            <a:r>
              <a:rPr lang="tr-TR" b="1" i="1" dirty="0">
                <a:solidFill>
                  <a:srgbClr val="000000"/>
                </a:solidFill>
                <a:latin typeface="Calibri" pitchFamily="34" charset="0"/>
                <a:cs typeface="Calibri" pitchFamily="34" charset="0"/>
              </a:rPr>
              <a:t> muayene yapılıyor ve 25 işçide 40 desibel düzeyinde, 30 işçide 30 desibel düzeyinde işitme kaybı olduğu belirleniyor. Bu işçilerin hepsinin gürültü düzeyinin 92 desibel dolayında olduğu bölümde çalışmakta olduğu saptanıyor. </a:t>
            </a:r>
            <a:endParaRPr lang="tr-TR" b="1" i="1" dirty="0" smtClean="0">
              <a:solidFill>
                <a:srgbClr val="000000"/>
              </a:solidFill>
              <a:latin typeface="Calibri" pitchFamily="34" charset="0"/>
              <a:cs typeface="Calibri" pitchFamily="34" charset="0"/>
            </a:endParaRP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araştırma 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err="1">
                <a:solidFill>
                  <a:srgbClr val="000000"/>
                </a:solidFill>
                <a:latin typeface="Calibri" pitchFamily="34" charset="0"/>
                <a:cs typeface="Calibri" pitchFamily="34" charset="0"/>
              </a:rPr>
              <a:t>Kesitsel</a:t>
            </a:r>
            <a:r>
              <a:rPr lang="tr-TR" sz="1600" i="1" dirty="0">
                <a:solidFill>
                  <a:srgbClr val="000000"/>
                </a:solidFill>
                <a:latin typeface="Calibri" pitchFamily="34" charset="0"/>
                <a:cs typeface="Calibri" pitchFamily="34" charset="0"/>
              </a:rPr>
              <a:t>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Deneysel araştırma</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Müdahale araştırması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43011" y="4068824"/>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İH-38</a:t>
            </a:r>
          </a:p>
        </p:txBody>
      </p:sp>
    </p:spTree>
    <p:extLst>
      <p:ext uri="{BB962C8B-B14F-4D97-AF65-F5344CB8AC3E}">
        <p14:creationId xmlns:p14="http://schemas.microsoft.com/office/powerpoint/2010/main" val="249908129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457449" y="2621664"/>
            <a:ext cx="6686551" cy="2207512"/>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Vaka-Kontrol </a:t>
            </a:r>
            <a:r>
              <a:rPr lang="tr-TR" sz="40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(Case-Control) </a:t>
            </a:r>
          </a:p>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Araştırmaları</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6147" name="Picture 3" descr="D:\DOKTOR\1-DRUZ\1-EĞİTİM KURUMU\1. İstanbuluzman\2-RESİMLER\Siyah\Network%20Connection.png"/>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6995" y="2621664"/>
            <a:ext cx="3250407" cy="3250407"/>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5224463" y="205968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2000" b="1" dirty="0">
              <a:solidFill>
                <a:schemeClr val="tx1"/>
              </a:solidFill>
              <a:latin typeface="Cambria" pitchFamily="18" charset="0"/>
            </a:endParaRPr>
          </a:p>
        </p:txBody>
      </p:sp>
      <p:sp>
        <p:nvSpPr>
          <p:cNvPr id="7" name="Metin kutusu 6"/>
          <p:cNvSpPr txBox="1"/>
          <p:nvPr/>
        </p:nvSpPr>
        <p:spPr>
          <a:xfrm>
            <a:off x="5095874" y="2113148"/>
            <a:ext cx="1267316" cy="707886"/>
          </a:xfrm>
          <a:prstGeom prst="rect">
            <a:avLst/>
          </a:prstGeom>
          <a:noFill/>
        </p:spPr>
        <p:txBody>
          <a:bodyPr wrap="square" rtlCol="0">
            <a:spAutoFit/>
          </a:bodyPr>
          <a:lstStyle/>
          <a:p>
            <a:pPr algn="ctr"/>
            <a:r>
              <a:rPr lang="tr-TR" sz="4000" b="1" dirty="0" smtClean="0">
                <a:latin typeface="Cambria" pitchFamily="18" charset="0"/>
              </a:rPr>
              <a:t>1</a:t>
            </a:r>
            <a:r>
              <a:rPr lang="tr-TR" sz="2400" b="1" dirty="0" smtClean="0">
                <a:latin typeface="Cambria" pitchFamily="18" charset="0"/>
              </a:rPr>
              <a:t>.2.2</a:t>
            </a:r>
            <a:endParaRPr lang="tr-TR" sz="2400" b="1" dirty="0">
              <a:latin typeface="Cambria" pitchFamily="18" charset="0"/>
            </a:endParaRPr>
          </a:p>
        </p:txBody>
      </p:sp>
    </p:spTree>
    <p:extLst>
      <p:ext uri="{BB962C8B-B14F-4D97-AF65-F5344CB8AC3E}">
        <p14:creationId xmlns:p14="http://schemas.microsoft.com/office/powerpoint/2010/main" val="1249743764"/>
      </p:ext>
    </p:extLst>
  </p:cSld>
  <p:clrMapOvr>
    <a:masterClrMapping/>
  </p:clrMapOvr>
  <p:transition>
    <p:fade/>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YARARLARI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Kolay</a:t>
            </a:r>
            <a:r>
              <a:rPr lang="tr-TR" sz="2000" b="1" i="1" dirty="0">
                <a:solidFill>
                  <a:srgbClr val="000000"/>
                </a:solidFill>
                <a:latin typeface="Calibri" pitchFamily="34" charset="0"/>
                <a:cs typeface="Calibri" pitchFamily="34" charset="0"/>
              </a:rPr>
              <a:t>, ucuz, az sayıda personelle, az sayıda vaka ve kontrolle yapılabilir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Seyrek görülen, </a:t>
            </a:r>
            <a:r>
              <a:rPr lang="tr-TR" sz="2000" b="1" i="1" dirty="0" err="1">
                <a:solidFill>
                  <a:srgbClr val="000000"/>
                </a:solidFill>
                <a:latin typeface="Calibri" pitchFamily="34" charset="0"/>
                <a:cs typeface="Calibri" pitchFamily="34" charset="0"/>
              </a:rPr>
              <a:t>latent</a:t>
            </a:r>
            <a:r>
              <a:rPr lang="tr-TR" sz="2000" b="1" i="1" dirty="0">
                <a:solidFill>
                  <a:srgbClr val="000000"/>
                </a:solidFill>
                <a:latin typeface="Calibri" pitchFamily="34" charset="0"/>
                <a:cs typeface="Calibri" pitchFamily="34" charset="0"/>
              </a:rPr>
              <a:t> dönemi uzun olan hastalıkların </a:t>
            </a:r>
            <a:r>
              <a:rPr lang="tr-TR" sz="2000" b="1" i="1" dirty="0" err="1">
                <a:solidFill>
                  <a:srgbClr val="000000"/>
                </a:solidFill>
                <a:latin typeface="Calibri" pitchFamily="34" charset="0"/>
                <a:cs typeface="Calibri" pitchFamily="34" charset="0"/>
              </a:rPr>
              <a:t>etyolojisini</a:t>
            </a:r>
            <a:r>
              <a:rPr lang="tr-TR" sz="2000" b="1" i="1" dirty="0">
                <a:solidFill>
                  <a:srgbClr val="000000"/>
                </a:solidFill>
                <a:latin typeface="Calibri" pitchFamily="34" charset="0"/>
                <a:cs typeface="Calibri" pitchFamily="34" charset="0"/>
              </a:rPr>
              <a:t> araştırmaya uygun</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Araştırmayı terk sorunu yok</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Farklı bölge – kurumlarda yapıldığında kesin tanıya götürebilir</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VAKA KONTROL ARAŞTIRMALARI</a:t>
            </a:r>
          </a:p>
        </p:txBody>
      </p:sp>
    </p:spTree>
    <p:extLst>
      <p:ext uri="{BB962C8B-B14F-4D97-AF65-F5344CB8AC3E}">
        <p14:creationId xmlns:p14="http://schemas.microsoft.com/office/powerpoint/2010/main" val="317070852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SAKINCALARI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Vakalar </a:t>
            </a:r>
            <a:r>
              <a:rPr lang="tr-TR" sz="2000" b="1" i="1" dirty="0">
                <a:solidFill>
                  <a:srgbClr val="000000"/>
                </a:solidFill>
                <a:latin typeface="Calibri" pitchFamily="34" charset="0"/>
                <a:cs typeface="Calibri" pitchFamily="34" charset="0"/>
              </a:rPr>
              <a:t>ve kontroller sağlık kurumuna başvuranlardan seçilmişse, sonuçlar </a:t>
            </a:r>
            <a:r>
              <a:rPr lang="tr-TR" sz="2000" b="1" i="1" dirty="0" err="1">
                <a:solidFill>
                  <a:srgbClr val="000000"/>
                </a:solidFill>
                <a:latin typeface="Calibri" pitchFamily="34" charset="0"/>
                <a:cs typeface="Calibri" pitchFamily="34" charset="0"/>
              </a:rPr>
              <a:t>genellenemez</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Gerçek </a:t>
            </a:r>
            <a:r>
              <a:rPr lang="tr-TR" sz="2000" b="1" i="1" dirty="0" err="1">
                <a:solidFill>
                  <a:srgbClr val="000000"/>
                </a:solidFill>
                <a:latin typeface="Calibri" pitchFamily="34" charset="0"/>
                <a:cs typeface="Calibri" pitchFamily="34" charset="0"/>
              </a:rPr>
              <a:t>morbidite</a:t>
            </a:r>
            <a:r>
              <a:rPr lang="tr-TR" sz="2000" b="1" i="1" dirty="0">
                <a:solidFill>
                  <a:srgbClr val="000000"/>
                </a:solidFill>
                <a:latin typeface="Calibri" pitchFamily="34" charset="0"/>
                <a:cs typeface="Calibri" pitchFamily="34" charset="0"/>
              </a:rPr>
              <a:t> – </a:t>
            </a:r>
            <a:r>
              <a:rPr lang="tr-TR" sz="2000" b="1" i="1" dirty="0" err="1">
                <a:solidFill>
                  <a:srgbClr val="000000"/>
                </a:solidFill>
                <a:latin typeface="Calibri" pitchFamily="34" charset="0"/>
                <a:cs typeface="Calibri" pitchFamily="34" charset="0"/>
              </a:rPr>
              <a:t>mortalite</a:t>
            </a:r>
            <a:r>
              <a:rPr lang="tr-TR" sz="2000" b="1" i="1" dirty="0">
                <a:solidFill>
                  <a:srgbClr val="000000"/>
                </a:solidFill>
                <a:latin typeface="Calibri" pitchFamily="34" charset="0"/>
                <a:cs typeface="Calibri" pitchFamily="34" charset="0"/>
              </a:rPr>
              <a:t> hızları, rölatif risk – atfedilen risk bulunamaz</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Sonuç ve nedenden hangisinin önce başladığı bulunamayabilir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Taraf tutma olasılığı</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VAKA KONTROL ARAŞTIRMALARI</a:t>
            </a:r>
          </a:p>
        </p:txBody>
      </p:sp>
    </p:spTree>
    <p:extLst>
      <p:ext uri="{BB962C8B-B14F-4D97-AF65-F5344CB8AC3E}">
        <p14:creationId xmlns:p14="http://schemas.microsoft.com/office/powerpoint/2010/main" val="425233586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YÖNTEM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endParaRPr>
          </a:p>
          <a:p>
            <a:pPr marL="36000" algn="ctr">
              <a:spcAft>
                <a:spcPts val="0"/>
              </a:spcAft>
              <a:buClr>
                <a:srgbClr val="292929"/>
              </a:buClr>
              <a:defRPr/>
            </a:pPr>
            <a:r>
              <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«Bu araştırmada </a:t>
            </a:r>
            <a:r>
              <a:rPr lang="tr-TR" sz="2800" b="1" i="1" dirty="0" smtClean="0">
                <a:solidFill>
                  <a:srgbClr val="6B9B1A"/>
                </a:solidFill>
                <a:effectLst>
                  <a:outerShdw blurRad="38100" dist="38100" dir="2700000" algn="tl">
                    <a:srgbClr val="000000">
                      <a:alpha val="43137"/>
                    </a:srgbClr>
                  </a:outerShdw>
                </a:effectLst>
                <a:latin typeface="Calibri" pitchFamily="34" charset="0"/>
                <a:cs typeface="Calibri" pitchFamily="34" charset="0"/>
              </a:rPr>
              <a:t>sonuçtan  </a:t>
            </a:r>
            <a:r>
              <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hareket  ederek </a:t>
            </a:r>
            <a:r>
              <a:rPr lang="tr-TR" sz="2800" b="1" i="1" dirty="0" err="1" smtClean="0">
                <a:solidFill>
                  <a:srgbClr val="6B9B1A"/>
                </a:solidFill>
                <a:effectLst>
                  <a:outerShdw blurRad="38100" dist="38100" dir="2700000" algn="tl">
                    <a:srgbClr val="000000">
                      <a:alpha val="43137"/>
                    </a:srgbClr>
                  </a:outerShdw>
                </a:effectLst>
                <a:latin typeface="Calibri" pitchFamily="34" charset="0"/>
                <a:cs typeface="Calibri" pitchFamily="34" charset="0"/>
              </a:rPr>
              <a:t>maruziyeti</a:t>
            </a:r>
            <a:r>
              <a:rPr lang="tr-TR" sz="2800" b="1" i="1" dirty="0" smtClean="0">
                <a:solidFill>
                  <a:srgbClr val="6B9B1A"/>
                </a:solidFill>
                <a:effectLst>
                  <a:outerShdw blurRad="38100" dist="38100" dir="2700000" algn="tl">
                    <a:srgbClr val="000000">
                      <a:alpha val="43137"/>
                    </a:srgbClr>
                  </a:outerShdw>
                </a:effectLst>
                <a:latin typeface="Calibri" pitchFamily="34" charset="0"/>
                <a:cs typeface="Calibri" pitchFamily="34" charset="0"/>
              </a:rPr>
              <a:t>-etkeni </a:t>
            </a:r>
            <a:r>
              <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bulma yolu </a:t>
            </a:r>
            <a:r>
              <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izlenir.»</a:t>
            </a:r>
            <a:endPar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endParaRPr>
          </a:p>
          <a:p>
            <a:pPr marL="36000" algn="ctr">
              <a:spcAft>
                <a:spcPts val="0"/>
              </a:spcAft>
              <a:buClr>
                <a:srgbClr val="292929"/>
              </a:buClr>
              <a:defRPr/>
            </a:pPr>
            <a:endParaRPr lang="tr-TR" sz="28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8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VAKA KONTROL ARAŞTIRMALARI</a:t>
            </a:r>
          </a:p>
        </p:txBody>
      </p:sp>
      <p:sp>
        <p:nvSpPr>
          <p:cNvPr id="17" name="AutoShape 5"/>
          <p:cNvSpPr>
            <a:spLocks noChangeArrowheads="1"/>
          </p:cNvSpPr>
          <p:nvPr/>
        </p:nvSpPr>
        <p:spPr bwMode="auto">
          <a:xfrm>
            <a:off x="2752725" y="4001798"/>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smtClean="0">
                <a:solidFill>
                  <a:srgbClr val="000000"/>
                </a:solidFill>
                <a:latin typeface="Calibri" pitchFamily="34" charset="0"/>
                <a:cs typeface="Calibri" pitchFamily="34" charset="0"/>
              </a:rPr>
              <a:t>Maruziyet</a:t>
            </a:r>
          </a:p>
          <a:p>
            <a:pPr algn="ctr"/>
            <a:r>
              <a:rPr lang="tr-TR" altLang="zh-CN" sz="2800" b="1" i="1" dirty="0" smtClean="0">
                <a:solidFill>
                  <a:srgbClr val="000000"/>
                </a:solidFill>
                <a:latin typeface="Calibri" pitchFamily="34" charset="0"/>
                <a:cs typeface="Calibri" pitchFamily="34" charset="0"/>
              </a:rPr>
              <a:t>Neden </a:t>
            </a:r>
          </a:p>
          <a:p>
            <a:pPr algn="ctr"/>
            <a:r>
              <a:rPr lang="tr-TR" altLang="zh-CN" sz="2800" b="1" i="1" dirty="0" smtClean="0">
                <a:solidFill>
                  <a:srgbClr val="000000"/>
                </a:solidFill>
                <a:latin typeface="Calibri" pitchFamily="34" charset="0"/>
                <a:cs typeface="Calibri" pitchFamily="34" charset="0"/>
              </a:rPr>
              <a:t>(</a:t>
            </a:r>
            <a:r>
              <a:rPr lang="tr-TR" altLang="zh-CN" sz="2800" b="1" i="1" dirty="0" err="1">
                <a:solidFill>
                  <a:srgbClr val="000000"/>
                </a:solidFill>
                <a:latin typeface="Calibri" pitchFamily="34" charset="0"/>
                <a:cs typeface="Calibri" pitchFamily="34" charset="0"/>
              </a:rPr>
              <a:t>Exposure</a:t>
            </a:r>
            <a:r>
              <a:rPr lang="tr-TR" altLang="zh-CN" sz="2800" b="1" i="1" dirty="0">
                <a:solidFill>
                  <a:srgbClr val="000000"/>
                </a:solidFill>
                <a:latin typeface="Calibri" pitchFamily="34" charset="0"/>
                <a:cs typeface="Calibri" pitchFamily="34" charset="0"/>
              </a:rPr>
              <a:t>)</a:t>
            </a:r>
          </a:p>
        </p:txBody>
      </p:sp>
      <p:sp>
        <p:nvSpPr>
          <p:cNvPr id="18" name="AutoShape 5"/>
          <p:cNvSpPr>
            <a:spLocks noChangeArrowheads="1"/>
          </p:cNvSpPr>
          <p:nvPr/>
        </p:nvSpPr>
        <p:spPr bwMode="auto">
          <a:xfrm>
            <a:off x="6726003" y="3967552"/>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a:solidFill>
                  <a:srgbClr val="000000"/>
                </a:solidFill>
                <a:latin typeface="Cambria" pitchFamily="18" charset="0"/>
              </a:rPr>
              <a:t>Sonuç </a:t>
            </a:r>
            <a:endParaRPr lang="tr-TR" sz="2800" b="1" i="1" dirty="0" smtClean="0">
              <a:solidFill>
                <a:srgbClr val="000000"/>
              </a:solidFill>
              <a:latin typeface="Cambria" pitchFamily="18" charset="0"/>
            </a:endParaRP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a:solidFill>
                  <a:srgbClr val="000000"/>
                </a:solidFill>
                <a:latin typeface="Cambria" pitchFamily="18" charset="0"/>
              </a:rPr>
              <a:t>)</a:t>
            </a:r>
          </a:p>
        </p:txBody>
      </p:sp>
      <p:sp>
        <p:nvSpPr>
          <p:cNvPr id="20" name="AutoShape 41"/>
          <p:cNvSpPr>
            <a:spLocks noChangeArrowheads="1"/>
          </p:cNvSpPr>
          <p:nvPr/>
        </p:nvSpPr>
        <p:spPr bwMode="auto">
          <a:xfrm flipH="1">
            <a:off x="4796658" y="3990914"/>
            <a:ext cx="1796126" cy="1266886"/>
          </a:xfrm>
          <a:prstGeom prst="rightArrow">
            <a:avLst>
              <a:gd name="adj1" fmla="val 50111"/>
              <a:gd name="adj2" fmla="val 63157"/>
            </a:avLst>
          </a:prstGeom>
          <a:solidFill>
            <a:schemeClr val="bg2">
              <a:lumMod val="75000"/>
            </a:schemeClr>
          </a:solidFill>
          <a:ln w="19050">
            <a:no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Tree>
    <p:extLst>
      <p:ext uri="{BB962C8B-B14F-4D97-AF65-F5344CB8AC3E}">
        <p14:creationId xmlns:p14="http://schemas.microsoft.com/office/powerpoint/2010/main" val="35364879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wheel(1)">
                                      <p:cBhvr>
                                        <p:cTn id="17" dur="500"/>
                                        <p:tgtEl>
                                          <p:spTgt spid="17"/>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18"/>
                                        </p:tgtEl>
                                        <p:attrNameLst>
                                          <p:attrName>style.visibility</p:attrName>
                                        </p:attrNameLst>
                                      </p:cBhvr>
                                      <p:to>
                                        <p:strVal val="visible"/>
                                      </p:to>
                                    </p:set>
                                    <p:animEffect transition="in" filter="wheel(1)">
                                      <p:cBhvr>
                                        <p:cTn id="21"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7" grpId="0" animBg="1"/>
      <p:bldP spid="18"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
          <p:cNvSpPr>
            <a:spLocks noChangeArrowheads="1"/>
          </p:cNvSpPr>
          <p:nvPr/>
        </p:nvSpPr>
        <p:spPr bwMode="auto">
          <a:xfrm>
            <a:off x="439606" y="1790582"/>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Karşılaşan</a:t>
            </a:r>
            <a:endParaRPr lang="zh-CN" altLang="zh-CN" sz="2000" b="1" dirty="0">
              <a:solidFill>
                <a:srgbClr val="000000"/>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VAKA KONTROL ARAŞTIRMALARI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AutoShape 5"/>
          <p:cNvSpPr>
            <a:spLocks noChangeArrowheads="1"/>
          </p:cNvSpPr>
          <p:nvPr/>
        </p:nvSpPr>
        <p:spPr bwMode="auto">
          <a:xfrm>
            <a:off x="439606" y="2859967"/>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Etkenle </a:t>
            </a:r>
          </a:p>
          <a:p>
            <a:pPr algn="ctr"/>
            <a:r>
              <a:rPr lang="tr-TR" altLang="zh-CN" sz="2000" dirty="0" smtClean="0">
                <a:solidFill>
                  <a:srgbClr val="000000"/>
                </a:solidFill>
                <a:latin typeface="Calibri" pitchFamily="34" charset="0"/>
                <a:cs typeface="Calibri" pitchFamily="34" charset="0"/>
              </a:rPr>
              <a:t>Karşılaşmayan</a:t>
            </a:r>
            <a:endParaRPr lang="zh-CN" altLang="zh-CN" sz="2000" dirty="0">
              <a:solidFill>
                <a:srgbClr val="000000"/>
              </a:solidFill>
              <a:latin typeface="Calibri" pitchFamily="34" charset="0"/>
              <a:cs typeface="Calibri" pitchFamily="34" charset="0"/>
            </a:endParaRPr>
          </a:p>
        </p:txBody>
      </p:sp>
      <p:sp>
        <p:nvSpPr>
          <p:cNvPr id="9" name="AutoShape 5"/>
          <p:cNvSpPr>
            <a:spLocks noChangeArrowheads="1"/>
          </p:cNvSpPr>
          <p:nvPr/>
        </p:nvSpPr>
        <p:spPr bwMode="auto">
          <a:xfrm>
            <a:off x="439606" y="439123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endParaRPr lang="tr-TR" altLang="zh-CN"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Karşılaşan</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0" name="AutoShape 5"/>
          <p:cNvSpPr>
            <a:spLocks noChangeArrowheads="1"/>
          </p:cNvSpPr>
          <p:nvPr/>
        </p:nvSpPr>
        <p:spPr bwMode="auto">
          <a:xfrm>
            <a:off x="439606" y="5453184"/>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Etkenle </a:t>
            </a:r>
          </a:p>
          <a:p>
            <a:pPr algn="ctr"/>
            <a:r>
              <a:rPr lang="tr-TR" altLang="zh-CN" sz="2000" dirty="0" smtClean="0">
                <a:solidFill>
                  <a:srgbClr val="000000"/>
                </a:solidFill>
                <a:latin typeface="Calibri" pitchFamily="34" charset="0"/>
                <a:cs typeface="Calibri" pitchFamily="34" charset="0"/>
              </a:rPr>
              <a:t>Karşılaşmayan</a:t>
            </a:r>
            <a:endParaRPr lang="zh-CN" altLang="zh-CN" sz="2000" dirty="0">
              <a:solidFill>
                <a:srgbClr val="000000"/>
              </a:solidFill>
              <a:latin typeface="Calibri" pitchFamily="34" charset="0"/>
              <a:cs typeface="Calibri" pitchFamily="34" charset="0"/>
            </a:endParaRPr>
          </a:p>
        </p:txBody>
      </p:sp>
      <p:sp>
        <p:nvSpPr>
          <p:cNvPr id="11" name="AutoShape 5"/>
          <p:cNvSpPr>
            <a:spLocks noChangeArrowheads="1"/>
          </p:cNvSpPr>
          <p:nvPr/>
        </p:nvSpPr>
        <p:spPr bwMode="auto">
          <a:xfrm>
            <a:off x="3632222" y="2190750"/>
            <a:ext cx="2286000"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VAKALAR</a:t>
            </a:r>
          </a:p>
          <a:p>
            <a:pPr algn="ctr"/>
            <a:r>
              <a:rPr lang="tr-TR" sz="2000" dirty="0" smtClean="0">
                <a:solidFill>
                  <a:srgbClr val="000000"/>
                </a:solidFill>
                <a:latin typeface="Calibri" pitchFamily="34" charset="0"/>
                <a:cs typeface="Calibri" pitchFamily="34" charset="0"/>
              </a:rPr>
              <a:t>(Faktör Pozitif)</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Aşağı Ok 11"/>
          <p:cNvSpPr/>
          <p:nvPr/>
        </p:nvSpPr>
        <p:spPr>
          <a:xfrm>
            <a:off x="7350615" y="2629519"/>
            <a:ext cx="876300" cy="51116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13" name="Freeform 7"/>
          <p:cNvSpPr>
            <a:spLocks/>
          </p:cNvSpPr>
          <p:nvPr/>
        </p:nvSpPr>
        <p:spPr bwMode="gray">
          <a:xfrm>
            <a:off x="2755389" y="5396034"/>
            <a:ext cx="848258"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6" name="AutoShape 5"/>
          <p:cNvSpPr>
            <a:spLocks noChangeArrowheads="1"/>
          </p:cNvSpPr>
          <p:nvPr/>
        </p:nvSpPr>
        <p:spPr bwMode="auto">
          <a:xfrm>
            <a:off x="3641747" y="4838968"/>
            <a:ext cx="2286000"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KONTROLLER</a:t>
            </a:r>
          </a:p>
          <a:p>
            <a:pPr algn="ctr"/>
            <a:r>
              <a:rPr lang="tr-TR" sz="2000" dirty="0" smtClean="0">
                <a:solidFill>
                  <a:srgbClr val="000000"/>
                </a:solidFill>
                <a:latin typeface="Calibri" pitchFamily="34" charset="0"/>
                <a:cs typeface="Calibri" pitchFamily="34" charset="0"/>
              </a:rPr>
              <a:t>(Faktör Negatif)</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8" name="Freeform 7"/>
          <p:cNvSpPr>
            <a:spLocks/>
          </p:cNvSpPr>
          <p:nvPr/>
        </p:nvSpPr>
        <p:spPr bwMode="gray">
          <a:xfrm flipV="1">
            <a:off x="2754181" y="4610537"/>
            <a:ext cx="848258"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1" name="Freeform 7"/>
          <p:cNvSpPr>
            <a:spLocks/>
          </p:cNvSpPr>
          <p:nvPr/>
        </p:nvSpPr>
        <p:spPr bwMode="gray">
          <a:xfrm>
            <a:off x="2754181" y="2797837"/>
            <a:ext cx="848258"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2" name="Freeform 7"/>
          <p:cNvSpPr>
            <a:spLocks/>
          </p:cNvSpPr>
          <p:nvPr/>
        </p:nvSpPr>
        <p:spPr bwMode="gray">
          <a:xfrm flipV="1">
            <a:off x="2752973" y="2012340"/>
            <a:ext cx="848258"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3" name="Freeform 7"/>
          <p:cNvSpPr>
            <a:spLocks/>
          </p:cNvSpPr>
          <p:nvPr/>
        </p:nvSpPr>
        <p:spPr bwMode="gray">
          <a:xfrm flipV="1">
            <a:off x="5956322" y="2518284"/>
            <a:ext cx="848258"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4" name="Freeform 7"/>
          <p:cNvSpPr>
            <a:spLocks/>
          </p:cNvSpPr>
          <p:nvPr/>
        </p:nvSpPr>
        <p:spPr bwMode="gray">
          <a:xfrm>
            <a:off x="5956322" y="4945846"/>
            <a:ext cx="848258"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5" name="Aşağı Ok 24"/>
          <p:cNvSpPr/>
          <p:nvPr/>
        </p:nvSpPr>
        <p:spPr>
          <a:xfrm rot="10800000">
            <a:off x="7342540" y="1679582"/>
            <a:ext cx="876300" cy="51116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7800664" y="1481798"/>
            <a:ext cx="1332000" cy="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29" name="Düz Ok Bağlayıcısı 28"/>
          <p:cNvCxnSpPr/>
          <p:nvPr/>
        </p:nvCxnSpPr>
        <p:spPr>
          <a:xfrm flipH="1">
            <a:off x="179234" y="1481557"/>
            <a:ext cx="3308372"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5582076" y="1481557"/>
            <a:ext cx="2160000" cy="0"/>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324225" y="1276350"/>
            <a:ext cx="2470172"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endParaRPr lang="tr-TR" b="1" i="1" dirty="0">
              <a:solidFill>
                <a:srgbClr val="000000"/>
              </a:solidFill>
              <a:latin typeface="Cambria" pitchFamily="18" charset="0"/>
            </a:endParaRPr>
          </a:p>
        </p:txBody>
      </p:sp>
      <p:sp>
        <p:nvSpPr>
          <p:cNvPr id="35" name="Metin kutusu 34"/>
          <p:cNvSpPr txBox="1"/>
          <p:nvPr/>
        </p:nvSpPr>
        <p:spPr>
          <a:xfrm>
            <a:off x="6856981" y="2064422"/>
            <a:ext cx="1916734" cy="646331"/>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a:t>
            </a:r>
          </a:p>
          <a:p>
            <a:pPr algn="ctr"/>
            <a:r>
              <a:rPr lang="tr-TR" b="1" i="1" dirty="0" smtClean="0">
                <a:solidFill>
                  <a:srgbClr val="000000"/>
                </a:solidFill>
                <a:latin typeface="Cambria" pitchFamily="18" charset="0"/>
              </a:rPr>
              <a:t>Başlangıcı</a:t>
            </a:r>
            <a:endParaRPr lang="tr-TR" b="1" i="1" dirty="0">
              <a:solidFill>
                <a:srgbClr val="000000"/>
              </a:solidFill>
              <a:latin typeface="Cambria" pitchFamily="18" charset="0"/>
            </a:endParaRPr>
          </a:p>
        </p:txBody>
      </p:sp>
      <p:sp>
        <p:nvSpPr>
          <p:cNvPr id="27" name="AutoShape 5"/>
          <p:cNvSpPr>
            <a:spLocks noChangeArrowheads="1"/>
          </p:cNvSpPr>
          <p:nvPr/>
        </p:nvSpPr>
        <p:spPr bwMode="auto">
          <a:xfrm>
            <a:off x="6814893" y="3209533"/>
            <a:ext cx="2254757" cy="2619007"/>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3200" b="1" dirty="0" smtClean="0">
                <a:solidFill>
                  <a:srgbClr val="000000"/>
                </a:solidFill>
                <a:latin typeface="Calibri" pitchFamily="34" charset="0"/>
                <a:cs typeface="Calibri" pitchFamily="34" charset="0"/>
              </a:rPr>
              <a:t>TOPLUM</a:t>
            </a:r>
            <a:endParaRPr lang="zh-CN" altLang="zh-CN" sz="3200" b="1" dirty="0">
              <a:solidFill>
                <a:srgbClr val="000000"/>
              </a:solidFill>
              <a:latin typeface="Calibri" pitchFamily="34" charset="0"/>
              <a:cs typeface="Calibri" pitchFamily="34" charset="0"/>
            </a:endParaRPr>
          </a:p>
        </p:txBody>
      </p:sp>
      <p:sp>
        <p:nvSpPr>
          <p:cNvPr id="30" name="Metin kutusu 29"/>
          <p:cNvSpPr txBox="1"/>
          <p:nvPr/>
        </p:nvSpPr>
        <p:spPr>
          <a:xfrm>
            <a:off x="7800664" y="1088075"/>
            <a:ext cx="1224000"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Zaman</a:t>
            </a:r>
            <a:endParaRPr lang="tr-TR" b="1" i="1" dirty="0">
              <a:solidFill>
                <a:srgbClr val="000000"/>
              </a:solidFill>
              <a:latin typeface="Cambria" pitchFamily="18" charset="0"/>
            </a:endParaRPr>
          </a:p>
        </p:txBody>
      </p:sp>
      <p:sp>
        <p:nvSpPr>
          <p:cNvPr id="31" name="Text Box 18"/>
          <p:cNvSpPr txBox="1">
            <a:spLocks noChangeArrowheads="1"/>
          </p:cNvSpPr>
          <p:nvPr/>
        </p:nvSpPr>
        <p:spPr bwMode="auto">
          <a:xfrm>
            <a:off x="22584" y="1961833"/>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004986"/>
                </a:solidFill>
                <a:effectLst>
                  <a:outerShdw blurRad="38100" dist="38100" dir="2700000" algn="tl">
                    <a:srgbClr val="000000">
                      <a:alpha val="43137"/>
                    </a:srgbClr>
                  </a:outerShdw>
                </a:effectLst>
                <a:uLnTx/>
                <a:uFillTx/>
                <a:latin typeface="Cambria" pitchFamily="18" charset="0"/>
              </a:rPr>
              <a:t>a</a:t>
            </a:r>
          </a:p>
        </p:txBody>
      </p:sp>
      <p:sp>
        <p:nvSpPr>
          <p:cNvPr id="32" name="Text Box 18"/>
          <p:cNvSpPr txBox="1">
            <a:spLocks noChangeArrowheads="1"/>
          </p:cNvSpPr>
          <p:nvPr/>
        </p:nvSpPr>
        <p:spPr bwMode="auto">
          <a:xfrm>
            <a:off x="22583" y="3043503"/>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lang="tr-TR" sz="2800" b="1" kern="0" dirty="0">
                <a:solidFill>
                  <a:srgbClr val="004986"/>
                </a:solidFill>
                <a:effectLst>
                  <a:outerShdw blurRad="38100" dist="38100" dir="2700000" algn="tl">
                    <a:srgbClr val="000000">
                      <a:alpha val="43137"/>
                    </a:srgbClr>
                  </a:outerShdw>
                </a:effectLst>
                <a:latin typeface="Cambria" pitchFamily="18" charset="0"/>
              </a:rPr>
              <a:t>b</a:t>
            </a:r>
            <a:endParaRPr kumimoji="0" lang="tr-TR" sz="2800" b="1" i="0" u="none" strike="noStrike" kern="0" cap="none" spc="0" normalizeH="0" baseline="0" noProof="0" dirty="0" smtClean="0">
              <a:ln>
                <a:noFill/>
              </a:ln>
              <a:solidFill>
                <a:srgbClr val="004986"/>
              </a:solidFill>
              <a:effectLst>
                <a:outerShdw blurRad="38100" dist="38100" dir="2700000" algn="tl">
                  <a:srgbClr val="000000">
                    <a:alpha val="43137"/>
                  </a:srgbClr>
                </a:outerShdw>
              </a:effectLst>
              <a:uLnTx/>
              <a:uFillTx/>
              <a:latin typeface="Cambria" pitchFamily="18" charset="0"/>
            </a:endParaRPr>
          </a:p>
        </p:txBody>
      </p:sp>
      <p:sp>
        <p:nvSpPr>
          <p:cNvPr id="33" name="Text Box 18"/>
          <p:cNvSpPr txBox="1">
            <a:spLocks noChangeArrowheads="1"/>
          </p:cNvSpPr>
          <p:nvPr/>
        </p:nvSpPr>
        <p:spPr bwMode="auto">
          <a:xfrm>
            <a:off x="36236" y="4567449"/>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004986"/>
                </a:solidFill>
                <a:effectLst>
                  <a:outerShdw blurRad="38100" dist="38100" dir="2700000" algn="tl">
                    <a:srgbClr val="000000">
                      <a:alpha val="43137"/>
                    </a:srgbClr>
                  </a:outerShdw>
                </a:effectLst>
                <a:uLnTx/>
                <a:uFillTx/>
                <a:latin typeface="Cambria" pitchFamily="18" charset="0"/>
              </a:rPr>
              <a:t>c</a:t>
            </a:r>
          </a:p>
        </p:txBody>
      </p:sp>
      <p:sp>
        <p:nvSpPr>
          <p:cNvPr id="34" name="Text Box 18"/>
          <p:cNvSpPr txBox="1">
            <a:spLocks noChangeArrowheads="1"/>
          </p:cNvSpPr>
          <p:nvPr/>
        </p:nvSpPr>
        <p:spPr bwMode="auto">
          <a:xfrm>
            <a:off x="22584" y="5629400"/>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004986"/>
                </a:solidFill>
                <a:effectLst>
                  <a:outerShdw blurRad="38100" dist="38100" dir="2700000" algn="tl">
                    <a:srgbClr val="000000">
                      <a:alpha val="43137"/>
                    </a:srgbClr>
                  </a:outerShdw>
                </a:effectLst>
                <a:uLnTx/>
                <a:uFillTx/>
                <a:latin typeface="Cambria" pitchFamily="18" charset="0"/>
              </a:rPr>
              <a:t>d</a:t>
            </a:r>
          </a:p>
        </p:txBody>
      </p:sp>
    </p:spTree>
    <p:extLst>
      <p:ext uri="{BB962C8B-B14F-4D97-AF65-F5344CB8AC3E}">
        <p14:creationId xmlns:p14="http://schemas.microsoft.com/office/powerpoint/2010/main" val="1985292073"/>
      </p:ext>
    </p:extLst>
  </p:cSld>
  <p:clrMapOvr>
    <a:masterClrMapping/>
  </p:clrMapOvr>
  <p:transition>
    <p:fade/>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VAKA KONTROL </a:t>
            </a: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ARAŞTIRMALARI</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3880413679"/>
              </p:ext>
            </p:extLst>
          </p:nvPr>
        </p:nvGraphicFramePr>
        <p:xfrm>
          <a:off x="33960" y="1163108"/>
          <a:ext cx="9043365" cy="4073910"/>
        </p:xfrm>
        <a:graphic>
          <a:graphicData uri="http://schemas.openxmlformats.org/drawingml/2006/table">
            <a:tbl>
              <a:tblPr>
                <a:tableStyleId>{775DCB02-9BB8-47FD-8907-85C794F793BA}</a:tableStyleId>
              </a:tblPr>
              <a:tblGrid>
                <a:gridCol w="3175965"/>
                <a:gridCol w="2790825"/>
                <a:gridCol w="3076575"/>
              </a:tblGrid>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smtClean="0">
                          <a:ln>
                            <a:noFill/>
                          </a:ln>
                          <a:solidFill>
                            <a:schemeClr val="tx1"/>
                          </a:solidFill>
                          <a:effectLst/>
                          <a:latin typeface="Cambria" pitchFamily="18" charset="0"/>
                          <a:cs typeface="Calibri" pitchFamily="34" charset="0"/>
                        </a:rPr>
                        <a:t>Etkene Göre Vaka-Kontroller Arasındaki Dağılım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VAKA-OLGU</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(Etkenle Karşılaşmış</a:t>
                      </a:r>
                      <a:r>
                        <a:rPr kumimoji="0" lang="tr-TR" sz="2000" b="0" i="1" u="none" strike="noStrike" cap="none" normalizeH="0" baseline="0" dirty="0" smtClean="0">
                          <a:ln>
                            <a:noFill/>
                          </a:ln>
                          <a:solidFill>
                            <a:schemeClr val="tx1"/>
                          </a:solidFill>
                          <a:effectLst/>
                          <a:latin typeface="Cambria" pitchFamily="18" charset="0"/>
                          <a:cs typeface="Calibri" pitchFamily="34" charset="0"/>
                        </a:rPr>
                        <a:t>)</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KONTROL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(Etkenle Karşılaşmamış)</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Pozitifler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rgbClr val="C00000"/>
                          </a:solidFill>
                          <a:effectLst/>
                          <a:latin typeface="Cambria" pitchFamily="18" charset="0"/>
                          <a:cs typeface="Calibri" pitchFamily="34" charset="0"/>
                        </a:rPr>
                        <a:t>a</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rgbClr val="6B9B1A"/>
                          </a:solidFill>
                          <a:effectLst/>
                          <a:latin typeface="Cambria" pitchFamily="18" charset="0"/>
                          <a:cs typeface="Calibri" pitchFamily="34" charset="0"/>
                        </a:rPr>
                        <a:t>b</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Negatif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rgbClr val="6B9B1A"/>
                          </a:solidFill>
                          <a:effectLst/>
                          <a:latin typeface="Cambria" pitchFamily="18" charset="0"/>
                          <a:cs typeface="Calibri" pitchFamily="34" charset="0"/>
                        </a:rPr>
                        <a:t>c</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rgbClr val="C00000"/>
                          </a:solidFill>
                          <a:effectLst/>
                          <a:latin typeface="Cambria" pitchFamily="18" charset="0"/>
                          <a:cs typeface="Calibri" pitchFamily="34" charset="0"/>
                        </a:rPr>
                        <a:t>d</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Toplam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a + c</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b + d</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Etkenle Karşılaşma (Maruziyet)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chemeClr val="tx1"/>
                          </a:solidFill>
                          <a:effectLst/>
                          <a:latin typeface="Cambria" pitchFamily="18" charset="0"/>
                          <a:cs typeface="Calibri" pitchFamily="34" charset="0"/>
                        </a:rPr>
                        <a:t>a / a +b</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800" b="1" i="1" u="none" strike="noStrike" cap="none" normalizeH="0" baseline="0" dirty="0" smtClean="0">
                          <a:ln>
                            <a:noFill/>
                          </a:ln>
                          <a:solidFill>
                            <a:schemeClr val="tx1"/>
                          </a:solidFill>
                          <a:effectLst/>
                          <a:latin typeface="Cambria" pitchFamily="18" charset="0"/>
                          <a:cs typeface="Calibri" pitchFamily="34" charset="0"/>
                        </a:rPr>
                        <a:t>b / b + d</a:t>
                      </a:r>
                    </a:p>
                  </a:txBody>
                  <a:tcPr anchor="ctr" horzOverflow="overflow">
                    <a:solidFill>
                      <a:schemeClr val="bg1"/>
                    </a:solidFill>
                  </a:tcPr>
                </a:tc>
              </a:tr>
            </a:tbl>
          </a:graphicData>
        </a:graphic>
      </p:graphicFrame>
      <p:grpSp>
        <p:nvGrpSpPr>
          <p:cNvPr id="17" name="Grup 16"/>
          <p:cNvGrpSpPr/>
          <p:nvPr/>
        </p:nvGrpSpPr>
        <p:grpSpPr>
          <a:xfrm>
            <a:off x="-100712" y="5362474"/>
            <a:ext cx="5445594" cy="901150"/>
            <a:chOff x="-122972" y="5429895"/>
            <a:chExt cx="5445594" cy="901150"/>
          </a:xfrm>
        </p:grpSpPr>
        <p:sp>
          <p:nvSpPr>
            <p:cNvPr id="2" name="Metin kutusu 1"/>
            <p:cNvSpPr txBox="1"/>
            <p:nvPr/>
          </p:nvSpPr>
          <p:spPr>
            <a:xfrm>
              <a:off x="-122972" y="5621361"/>
              <a:ext cx="4421900" cy="400110"/>
            </a:xfrm>
            <a:prstGeom prst="rect">
              <a:avLst/>
            </a:prstGeom>
            <a:noFill/>
          </p:spPr>
          <p:txBody>
            <a:bodyPr wrap="square" rtlCol="0">
              <a:spAutoFit/>
            </a:bodyPr>
            <a:lstStyle/>
            <a:p>
              <a:pPr algn="r"/>
              <a:r>
                <a:rPr lang="tr-TR" sz="2000" b="1" i="1" dirty="0" err="1" smtClean="0">
                  <a:latin typeface="Cambria" pitchFamily="18" charset="0"/>
                </a:rPr>
                <a:t>Odds</a:t>
              </a:r>
              <a:r>
                <a:rPr lang="tr-TR" sz="2000" b="1" i="1" dirty="0" smtClean="0">
                  <a:latin typeface="Cambria" pitchFamily="18" charset="0"/>
                </a:rPr>
                <a:t> </a:t>
              </a:r>
              <a:r>
                <a:rPr lang="tr-TR" sz="2000" b="1" i="1" dirty="0" err="1" smtClean="0">
                  <a:latin typeface="Cambria" pitchFamily="18" charset="0"/>
                </a:rPr>
                <a:t>Ratio</a:t>
              </a:r>
              <a:r>
                <a:rPr lang="tr-TR" sz="2000" b="1" i="1" dirty="0" smtClean="0">
                  <a:latin typeface="Cambria" pitchFamily="18" charset="0"/>
                </a:rPr>
                <a:t> (OR-Çapraz-Tahmini) =</a:t>
              </a:r>
              <a:endParaRPr lang="tr-TR" sz="2000" b="1" i="1" dirty="0">
                <a:latin typeface="Cambria" pitchFamily="18" charset="0"/>
              </a:endParaRPr>
            </a:p>
          </p:txBody>
        </p:sp>
        <p:sp>
          <p:nvSpPr>
            <p:cNvPr id="9" name="Metin kutusu 8"/>
            <p:cNvSpPr txBox="1"/>
            <p:nvPr/>
          </p:nvSpPr>
          <p:spPr>
            <a:xfrm>
              <a:off x="4177694" y="5461989"/>
              <a:ext cx="1030628" cy="400110"/>
            </a:xfrm>
            <a:prstGeom prst="rect">
              <a:avLst/>
            </a:prstGeom>
            <a:noFill/>
          </p:spPr>
          <p:txBody>
            <a:bodyPr wrap="square" rtlCol="0">
              <a:spAutoFit/>
            </a:bodyPr>
            <a:lstStyle/>
            <a:p>
              <a:pPr algn="ctr"/>
              <a:r>
                <a:rPr lang="tr-TR" sz="2000" b="1" i="1" dirty="0" smtClean="0">
                  <a:latin typeface="Cambria" pitchFamily="18" charset="0"/>
                  <a:cs typeface="Calibri" pitchFamily="34" charset="0"/>
                </a:rPr>
                <a:t>(a x d)</a:t>
              </a:r>
              <a:endParaRPr lang="tr-TR" sz="2000" b="1" i="1" dirty="0">
                <a:latin typeface="Cambria" pitchFamily="18" charset="0"/>
                <a:cs typeface="Calibri" pitchFamily="34" charset="0"/>
              </a:endParaRPr>
            </a:p>
          </p:txBody>
        </p:sp>
        <p:sp>
          <p:nvSpPr>
            <p:cNvPr id="10" name="Metin kutusu 9"/>
            <p:cNvSpPr txBox="1"/>
            <p:nvPr/>
          </p:nvSpPr>
          <p:spPr>
            <a:xfrm>
              <a:off x="4172291" y="5783256"/>
              <a:ext cx="1016981" cy="400110"/>
            </a:xfrm>
            <a:prstGeom prst="rect">
              <a:avLst/>
            </a:prstGeom>
            <a:noFill/>
          </p:spPr>
          <p:txBody>
            <a:bodyPr wrap="square" rtlCol="0">
              <a:spAutoFit/>
            </a:bodyPr>
            <a:lstStyle/>
            <a:p>
              <a:pPr algn="ctr"/>
              <a:r>
                <a:rPr lang="tr-TR" sz="2000" b="1" i="1" dirty="0" smtClean="0">
                  <a:latin typeface="Cambria" pitchFamily="18" charset="0"/>
                  <a:cs typeface="Calibri" pitchFamily="34" charset="0"/>
                </a:rPr>
                <a:t>(b x c)</a:t>
              </a:r>
              <a:endParaRPr lang="tr-TR" sz="2000" b="1" i="1" dirty="0">
                <a:latin typeface="Cambria" pitchFamily="18" charset="0"/>
                <a:cs typeface="Calibri" pitchFamily="34" charset="0"/>
              </a:endParaRPr>
            </a:p>
          </p:txBody>
        </p:sp>
        <p:cxnSp>
          <p:nvCxnSpPr>
            <p:cNvPr id="4" name="Düz Bağlayıcı 3"/>
            <p:cNvCxnSpPr/>
            <p:nvPr/>
          </p:nvCxnSpPr>
          <p:spPr>
            <a:xfrm>
              <a:off x="4243056" y="5846813"/>
              <a:ext cx="884199" cy="0"/>
            </a:xfrm>
            <a:prstGeom prst="line">
              <a:avLst/>
            </a:prstGeom>
            <a:ln w="25400">
              <a:solidFill>
                <a:schemeClr val="tx1"/>
              </a:solidFill>
            </a:ln>
          </p:spPr>
          <p:style>
            <a:lnRef idx="1">
              <a:schemeClr val="accent4"/>
            </a:lnRef>
            <a:fillRef idx="0">
              <a:schemeClr val="accent4"/>
            </a:fillRef>
            <a:effectRef idx="0">
              <a:schemeClr val="accent4"/>
            </a:effectRef>
            <a:fontRef idx="minor">
              <a:schemeClr val="tx1"/>
            </a:fontRef>
          </p:style>
        </p:cxnSp>
        <p:sp>
          <p:nvSpPr>
            <p:cNvPr id="6" name="Dikdörtgen 5"/>
            <p:cNvSpPr/>
            <p:nvPr/>
          </p:nvSpPr>
          <p:spPr>
            <a:xfrm>
              <a:off x="109177" y="5429895"/>
              <a:ext cx="5213445"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p>
          </p:txBody>
        </p:sp>
      </p:grpSp>
      <p:grpSp>
        <p:nvGrpSpPr>
          <p:cNvPr id="18" name="Grup 17"/>
          <p:cNvGrpSpPr/>
          <p:nvPr/>
        </p:nvGrpSpPr>
        <p:grpSpPr>
          <a:xfrm>
            <a:off x="5536200" y="5367807"/>
            <a:ext cx="3484975" cy="901150"/>
            <a:chOff x="5445458" y="5429895"/>
            <a:chExt cx="3575718" cy="901150"/>
          </a:xfrm>
        </p:grpSpPr>
        <p:sp>
          <p:nvSpPr>
            <p:cNvPr id="14" name="Dikdörtgen 13"/>
            <p:cNvSpPr/>
            <p:nvPr/>
          </p:nvSpPr>
          <p:spPr>
            <a:xfrm>
              <a:off x="5445458" y="5429895"/>
              <a:ext cx="3575718"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p>
          </p:txBody>
        </p:sp>
        <p:sp>
          <p:nvSpPr>
            <p:cNvPr id="15" name="Metin kutusu 14"/>
            <p:cNvSpPr txBox="1"/>
            <p:nvPr/>
          </p:nvSpPr>
          <p:spPr>
            <a:xfrm>
              <a:off x="5445458" y="5557583"/>
              <a:ext cx="3575718" cy="646331"/>
            </a:xfrm>
            <a:prstGeom prst="rect">
              <a:avLst/>
            </a:prstGeom>
            <a:noFill/>
          </p:spPr>
          <p:txBody>
            <a:bodyPr wrap="square" rtlCol="0">
              <a:spAutoFit/>
            </a:bodyPr>
            <a:lstStyle/>
            <a:p>
              <a:pPr algn="ctr"/>
              <a:r>
                <a:rPr lang="tr-TR" b="1" i="1" dirty="0" smtClean="0">
                  <a:latin typeface="Cambria" pitchFamily="18" charset="0"/>
                </a:rPr>
                <a:t>OR&gt;1 ise; </a:t>
              </a:r>
            </a:p>
            <a:p>
              <a:pPr algn="ctr"/>
              <a:r>
                <a:rPr lang="tr-TR" b="1" i="1" dirty="0" smtClean="0">
                  <a:latin typeface="Cambria" pitchFamily="18" charset="0"/>
                </a:rPr>
                <a:t>«Hastalık – Etken İlişki Var»</a:t>
              </a:r>
              <a:endParaRPr lang="tr-TR" b="1" i="1" dirty="0">
                <a:latin typeface="Cambria" pitchFamily="18" charset="0"/>
              </a:endParaRPr>
            </a:p>
          </p:txBody>
        </p:sp>
      </p:grpSp>
      <p:sp>
        <p:nvSpPr>
          <p:cNvPr id="16" name="Rectangle 27"/>
          <p:cNvSpPr>
            <a:spLocks noChangeArrowheads="1"/>
          </p:cNvSpPr>
          <p:nvPr/>
        </p:nvSpPr>
        <p:spPr bwMode="auto">
          <a:xfrm>
            <a:off x="131437" y="6383744"/>
            <a:ext cx="5213445" cy="349702"/>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p>
            <a:pPr eaLnBrk="0" hangingPunct="0"/>
            <a:r>
              <a:rPr lang="tr-TR" i="1" dirty="0" smtClean="0">
                <a:latin typeface="Cambria" pitchFamily="18" charset="0"/>
                <a:sym typeface="Symbol" pitchFamily="18" charset="2"/>
              </a:rPr>
              <a:t>Not; OR (</a:t>
            </a:r>
            <a:r>
              <a:rPr lang="tr-TR" i="1" dirty="0" err="1" smtClean="0">
                <a:latin typeface="Cambria" pitchFamily="18" charset="0"/>
                <a:sym typeface="Symbol" pitchFamily="18" charset="2"/>
              </a:rPr>
              <a:t>Odds</a:t>
            </a:r>
            <a:r>
              <a:rPr lang="tr-TR" i="1" dirty="0" smtClean="0">
                <a:latin typeface="Cambria" pitchFamily="18" charset="0"/>
                <a:sym typeface="Symbol" pitchFamily="18" charset="2"/>
              </a:rPr>
              <a:t> </a:t>
            </a:r>
            <a:r>
              <a:rPr lang="tr-TR" i="1" dirty="0" err="1" smtClean="0">
                <a:latin typeface="Cambria" pitchFamily="18" charset="0"/>
                <a:sym typeface="Symbol" pitchFamily="18" charset="2"/>
              </a:rPr>
              <a:t>Ratio</a:t>
            </a:r>
            <a:r>
              <a:rPr lang="tr-TR" i="1" dirty="0" smtClean="0">
                <a:latin typeface="Cambria" pitchFamily="18" charset="0"/>
                <a:sym typeface="Symbol" pitchFamily="18" charset="2"/>
              </a:rPr>
              <a:t>) / TRR (Tahmini Rölatif Risk)</a:t>
            </a:r>
          </a:p>
        </p:txBody>
      </p:sp>
    </p:spTree>
    <p:extLst>
      <p:ext uri="{BB962C8B-B14F-4D97-AF65-F5344CB8AC3E}">
        <p14:creationId xmlns:p14="http://schemas.microsoft.com/office/powerpoint/2010/main" val="2985921284"/>
      </p:ext>
    </p:extLst>
  </p:cSld>
  <p:clrMapOvr>
    <a:masterClrMapping/>
  </p:clrMapOvr>
  <p:transition>
    <p:wedge/>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VAKA KONTROL </a:t>
            </a: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ARAŞTIRMALARI / ÖRNEK</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706579346"/>
              </p:ext>
            </p:extLst>
          </p:nvPr>
        </p:nvGraphicFramePr>
        <p:xfrm>
          <a:off x="100635" y="1163108"/>
          <a:ext cx="8920541" cy="4073910"/>
        </p:xfrm>
        <a:graphic>
          <a:graphicData uri="http://schemas.openxmlformats.org/drawingml/2006/table">
            <a:tbl>
              <a:tblPr>
                <a:tableStyleId>{775DCB02-9BB8-47FD-8907-85C794F793BA}</a:tableStyleId>
              </a:tblPr>
              <a:tblGrid>
                <a:gridCol w="3260082"/>
                <a:gridCol w="2850078"/>
                <a:gridCol w="2810381"/>
              </a:tblGrid>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endParaRPr kumimoji="0" lang="tr-TR" sz="1800" b="1" i="1" u="none" strike="noStrike" cap="none" normalizeH="0" baseline="0" dirty="0" smtClean="0">
                        <a:ln>
                          <a:noFill/>
                        </a:ln>
                        <a:solidFill>
                          <a:schemeClr val="tx1"/>
                        </a:solidFill>
                        <a:effectLst/>
                        <a:latin typeface="Cambria" pitchFamily="18" charset="0"/>
                        <a:cs typeface="Calibri" pitchFamily="34" charset="0"/>
                      </a:endParaRP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Karşılaşmış-MI)</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KONTROL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Karşılaşmamış)</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1" i="1" u="none" strike="noStrike" cap="none" normalizeH="0" baseline="0" dirty="0" smtClean="0">
                          <a:ln>
                            <a:noFill/>
                          </a:ln>
                          <a:solidFill>
                            <a:schemeClr val="tx1"/>
                          </a:solidFill>
                          <a:effectLst/>
                          <a:latin typeface="Cambria" pitchFamily="18" charset="0"/>
                          <a:cs typeface="Calibri" pitchFamily="34" charset="0"/>
                        </a:rPr>
                        <a:t>Oral Kontraseptif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Pozitifler</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693</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320</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defRPr/>
                      </a:pPr>
                      <a:r>
                        <a:rPr kumimoji="0" lang="tr-TR" sz="2000" b="1" i="1" u="none" strike="noStrike" cap="none" normalizeH="0" baseline="0" dirty="0" smtClean="0">
                          <a:ln>
                            <a:noFill/>
                          </a:ln>
                          <a:solidFill>
                            <a:schemeClr val="tx1"/>
                          </a:solidFill>
                          <a:effectLst/>
                          <a:latin typeface="Cambria" pitchFamily="18" charset="0"/>
                          <a:cs typeface="Calibri" pitchFamily="34" charset="0"/>
                        </a:rPr>
                        <a:t>Oral Kontraseptif (-)</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Negatif</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307</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680</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Toplam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1000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1000</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Maruziyet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%69,3</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%32</a:t>
                      </a:r>
                    </a:p>
                  </a:txBody>
                  <a:tcPr anchor="ctr" horzOverflow="overflow">
                    <a:solidFill>
                      <a:schemeClr val="bg1"/>
                    </a:solidFill>
                  </a:tcPr>
                </a:tc>
              </a:tr>
            </a:tbl>
          </a:graphicData>
        </a:graphic>
      </p:graphicFrame>
      <p:sp>
        <p:nvSpPr>
          <p:cNvPr id="2" name="Metin kutusu 1"/>
          <p:cNvSpPr txBox="1"/>
          <p:nvPr/>
        </p:nvSpPr>
        <p:spPr>
          <a:xfrm>
            <a:off x="-100712" y="5553940"/>
            <a:ext cx="4421900" cy="400110"/>
          </a:xfrm>
          <a:prstGeom prst="rect">
            <a:avLst/>
          </a:prstGeom>
          <a:noFill/>
        </p:spPr>
        <p:txBody>
          <a:bodyPr wrap="square" rtlCol="0">
            <a:spAutoFit/>
          </a:bodyPr>
          <a:lstStyle/>
          <a:p>
            <a:pPr algn="r"/>
            <a:r>
              <a:rPr lang="tr-TR" sz="2000" b="1" i="1" dirty="0" err="1" smtClean="0">
                <a:latin typeface="Cambria" pitchFamily="18" charset="0"/>
              </a:rPr>
              <a:t>Odds</a:t>
            </a:r>
            <a:r>
              <a:rPr lang="tr-TR" sz="2000" b="1" i="1" dirty="0" smtClean="0">
                <a:latin typeface="Cambria" pitchFamily="18" charset="0"/>
              </a:rPr>
              <a:t> </a:t>
            </a:r>
            <a:r>
              <a:rPr lang="tr-TR" sz="2000" b="1" i="1" dirty="0" err="1" smtClean="0">
                <a:latin typeface="Cambria" pitchFamily="18" charset="0"/>
              </a:rPr>
              <a:t>Ratio</a:t>
            </a:r>
            <a:r>
              <a:rPr lang="tr-TR" sz="2000" b="1" i="1" dirty="0" smtClean="0">
                <a:latin typeface="Cambria" pitchFamily="18" charset="0"/>
              </a:rPr>
              <a:t> (OR-Çapraz-Tahmini) =</a:t>
            </a:r>
            <a:endParaRPr lang="tr-TR" sz="2000" b="1" i="1" dirty="0">
              <a:latin typeface="Cambria" pitchFamily="18" charset="0"/>
            </a:endParaRPr>
          </a:p>
        </p:txBody>
      </p:sp>
      <p:sp>
        <p:nvSpPr>
          <p:cNvPr id="9" name="Metin kutusu 8"/>
          <p:cNvSpPr txBox="1"/>
          <p:nvPr/>
        </p:nvSpPr>
        <p:spPr>
          <a:xfrm>
            <a:off x="4314253" y="5356468"/>
            <a:ext cx="1409653" cy="400110"/>
          </a:xfrm>
          <a:prstGeom prst="rect">
            <a:avLst/>
          </a:prstGeom>
          <a:noFill/>
        </p:spPr>
        <p:txBody>
          <a:bodyPr wrap="square" rtlCol="0">
            <a:spAutoFit/>
          </a:bodyPr>
          <a:lstStyle/>
          <a:p>
            <a:r>
              <a:rPr lang="tr-TR" sz="2000" b="1" i="1" dirty="0" smtClean="0">
                <a:latin typeface="Cambria" pitchFamily="18" charset="0"/>
                <a:cs typeface="Calibri" pitchFamily="34" charset="0"/>
              </a:rPr>
              <a:t>693 x 680</a:t>
            </a:r>
            <a:endParaRPr lang="tr-TR" sz="2000" b="1" i="1" dirty="0">
              <a:latin typeface="Cambria" pitchFamily="18" charset="0"/>
              <a:cs typeface="Calibri" pitchFamily="34" charset="0"/>
            </a:endParaRPr>
          </a:p>
        </p:txBody>
      </p:sp>
      <p:sp>
        <p:nvSpPr>
          <p:cNvPr id="10" name="Metin kutusu 9"/>
          <p:cNvSpPr txBox="1"/>
          <p:nvPr/>
        </p:nvSpPr>
        <p:spPr>
          <a:xfrm>
            <a:off x="4327902" y="5753935"/>
            <a:ext cx="1395406" cy="400110"/>
          </a:xfrm>
          <a:prstGeom prst="rect">
            <a:avLst/>
          </a:prstGeom>
          <a:noFill/>
        </p:spPr>
        <p:txBody>
          <a:bodyPr wrap="square" rtlCol="0">
            <a:spAutoFit/>
          </a:bodyPr>
          <a:lstStyle/>
          <a:p>
            <a:r>
              <a:rPr lang="tr-TR" sz="2000" b="1" i="1" dirty="0" smtClean="0">
                <a:latin typeface="Cambria" pitchFamily="18" charset="0"/>
                <a:cs typeface="Calibri" pitchFamily="34" charset="0"/>
              </a:rPr>
              <a:t>320 x 307</a:t>
            </a:r>
            <a:endParaRPr lang="tr-TR" sz="2000" b="1" i="1" dirty="0">
              <a:latin typeface="Cambria" pitchFamily="18" charset="0"/>
              <a:cs typeface="Calibri" pitchFamily="34" charset="0"/>
            </a:endParaRPr>
          </a:p>
        </p:txBody>
      </p:sp>
      <p:cxnSp>
        <p:nvCxnSpPr>
          <p:cNvPr id="4" name="Düz Bağlayıcı 3"/>
          <p:cNvCxnSpPr/>
          <p:nvPr/>
        </p:nvCxnSpPr>
        <p:spPr>
          <a:xfrm>
            <a:off x="4293891" y="5760343"/>
            <a:ext cx="1296000" cy="0"/>
          </a:xfrm>
          <a:prstGeom prst="line">
            <a:avLst/>
          </a:prstGeom>
          <a:ln w="25400">
            <a:solidFill>
              <a:schemeClr val="tx1"/>
            </a:solidFill>
          </a:ln>
        </p:spPr>
        <p:style>
          <a:lnRef idx="1">
            <a:schemeClr val="accent4"/>
          </a:lnRef>
          <a:fillRef idx="0">
            <a:schemeClr val="accent4"/>
          </a:fillRef>
          <a:effectRef idx="0">
            <a:schemeClr val="accent4"/>
          </a:effectRef>
          <a:fontRef idx="minor">
            <a:schemeClr val="tx1"/>
          </a:fontRef>
        </p:style>
      </p:cxnSp>
      <p:sp>
        <p:nvSpPr>
          <p:cNvPr id="6" name="Dikdörtgen 5"/>
          <p:cNvSpPr/>
          <p:nvPr/>
        </p:nvSpPr>
        <p:spPr>
          <a:xfrm>
            <a:off x="131437" y="5362474"/>
            <a:ext cx="6399992"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dirty="0"/>
          </a:p>
        </p:txBody>
      </p:sp>
      <p:grpSp>
        <p:nvGrpSpPr>
          <p:cNvPr id="18" name="Grup 17"/>
          <p:cNvGrpSpPr/>
          <p:nvPr/>
        </p:nvGrpSpPr>
        <p:grpSpPr>
          <a:xfrm>
            <a:off x="6581229" y="5357268"/>
            <a:ext cx="2467237" cy="901150"/>
            <a:chOff x="5445458" y="5429895"/>
            <a:chExt cx="3575718" cy="901150"/>
          </a:xfrm>
        </p:grpSpPr>
        <p:sp>
          <p:nvSpPr>
            <p:cNvPr id="14" name="Dikdörtgen 13"/>
            <p:cNvSpPr/>
            <p:nvPr/>
          </p:nvSpPr>
          <p:spPr>
            <a:xfrm>
              <a:off x="5445458" y="5429895"/>
              <a:ext cx="3575718"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p>
          </p:txBody>
        </p:sp>
        <p:sp>
          <p:nvSpPr>
            <p:cNvPr id="15" name="Metin kutusu 14"/>
            <p:cNvSpPr txBox="1"/>
            <p:nvPr/>
          </p:nvSpPr>
          <p:spPr>
            <a:xfrm>
              <a:off x="5445458" y="5557583"/>
              <a:ext cx="3575718" cy="646331"/>
            </a:xfrm>
            <a:prstGeom prst="rect">
              <a:avLst/>
            </a:prstGeom>
            <a:noFill/>
          </p:spPr>
          <p:txBody>
            <a:bodyPr wrap="square" rtlCol="0">
              <a:spAutoFit/>
            </a:bodyPr>
            <a:lstStyle/>
            <a:p>
              <a:pPr algn="ctr"/>
              <a:r>
                <a:rPr lang="tr-TR" b="1" i="1" dirty="0" smtClean="0">
                  <a:latin typeface="Cambria" pitchFamily="18" charset="0"/>
                </a:rPr>
                <a:t>OR&gt;1 (4,8) </a:t>
              </a:r>
            </a:p>
            <a:p>
              <a:pPr algn="ctr"/>
              <a:r>
                <a:rPr lang="tr-TR" b="1" i="1" dirty="0" smtClean="0">
                  <a:latin typeface="Cambria" pitchFamily="18" charset="0"/>
                </a:rPr>
                <a:t>«</a:t>
              </a:r>
              <a:r>
                <a:rPr lang="tr-TR" sz="1400" b="1" i="1" dirty="0" smtClean="0">
                  <a:latin typeface="Cambria" pitchFamily="18" charset="0"/>
                </a:rPr>
                <a:t>Hastalık – Etken İlişki Var»</a:t>
              </a:r>
              <a:endParaRPr lang="tr-TR" sz="1400" b="1" i="1" dirty="0">
                <a:latin typeface="Cambria" pitchFamily="18" charset="0"/>
              </a:endParaRPr>
            </a:p>
          </p:txBody>
        </p:sp>
      </p:grpSp>
      <p:sp>
        <p:nvSpPr>
          <p:cNvPr id="22" name="Metin kutusu 21"/>
          <p:cNvSpPr txBox="1"/>
          <p:nvPr/>
        </p:nvSpPr>
        <p:spPr>
          <a:xfrm>
            <a:off x="5616434" y="5548413"/>
            <a:ext cx="1045624" cy="400110"/>
          </a:xfrm>
          <a:prstGeom prst="rect">
            <a:avLst/>
          </a:prstGeom>
          <a:noFill/>
        </p:spPr>
        <p:txBody>
          <a:bodyPr wrap="square" rtlCol="0">
            <a:spAutoFit/>
          </a:bodyPr>
          <a:lstStyle/>
          <a:p>
            <a:r>
              <a:rPr lang="tr-TR" sz="2000" b="1" i="1" dirty="0" smtClean="0">
                <a:latin typeface="Cambria" pitchFamily="18" charset="0"/>
                <a:cs typeface="Calibri" pitchFamily="34" charset="0"/>
              </a:rPr>
              <a:t>=4,79</a:t>
            </a:r>
            <a:endParaRPr lang="tr-TR" sz="2000" b="1" i="1" dirty="0">
              <a:latin typeface="Cambria" pitchFamily="18" charset="0"/>
              <a:cs typeface="Calibri" pitchFamily="34" charset="0"/>
            </a:endParaRPr>
          </a:p>
        </p:txBody>
      </p:sp>
      <p:sp>
        <p:nvSpPr>
          <p:cNvPr id="23" name="Rectangle 9"/>
          <p:cNvSpPr>
            <a:spLocks noChangeArrowheads="1"/>
          </p:cNvSpPr>
          <p:nvPr/>
        </p:nvSpPr>
        <p:spPr bwMode="auto">
          <a:xfrm>
            <a:off x="131437" y="6271562"/>
            <a:ext cx="8064500" cy="523220"/>
          </a:xfrm>
          <a:prstGeom prst="rect">
            <a:avLst/>
          </a:prstGeom>
          <a:noFill/>
          <a:ln>
            <a:noFill/>
          </a:ln>
          <a:effectLst/>
          <a:extLst>
            <a:ext uri="{909E8E84-426E-40DD-AFC4-6F175D3DCCD1}">
              <a14:hiddenFill xmlns:a14="http://schemas.microsoft.com/office/drawing/2010/main">
                <a:solidFill>
                  <a:srgbClr val="00B8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tr-TR" sz="1400" i="1" dirty="0">
                <a:solidFill>
                  <a:srgbClr val="FF0000"/>
                </a:solidFill>
                <a:latin typeface="Calibri" pitchFamily="34" charset="0"/>
                <a:cs typeface="Calibri" pitchFamily="34" charset="0"/>
              </a:rPr>
              <a:t>Yorum</a:t>
            </a:r>
          </a:p>
          <a:p>
            <a:r>
              <a:rPr lang="tr-TR" sz="1400" i="1" dirty="0">
                <a:solidFill>
                  <a:srgbClr val="000000"/>
                </a:solidFill>
                <a:latin typeface="Calibri" pitchFamily="34" charset="0"/>
                <a:cs typeface="Calibri" pitchFamily="34" charset="0"/>
              </a:rPr>
              <a:t>MI grubunda OKS kullanımı kontrollere göre 4,8 kat fazladır.</a:t>
            </a:r>
          </a:p>
        </p:txBody>
      </p:sp>
    </p:spTree>
    <p:extLst>
      <p:ext uri="{BB962C8B-B14F-4D97-AF65-F5344CB8AC3E}">
        <p14:creationId xmlns:p14="http://schemas.microsoft.com/office/powerpoint/2010/main" val="3255728723"/>
      </p:ext>
    </p:extLst>
  </p:cSld>
  <p:clrMapOvr>
    <a:masterClrMapping/>
  </p:clrMapOvr>
  <p:transition>
    <p:wedge/>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VAKA KONTROL </a:t>
            </a: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ARAŞTIRMALARI / ÖRNEK</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1385202780"/>
              </p:ext>
            </p:extLst>
          </p:nvPr>
        </p:nvGraphicFramePr>
        <p:xfrm>
          <a:off x="100635" y="1163108"/>
          <a:ext cx="8920541" cy="4073910"/>
        </p:xfrm>
        <a:graphic>
          <a:graphicData uri="http://schemas.openxmlformats.org/drawingml/2006/table">
            <a:tbl>
              <a:tblPr>
                <a:tableStyleId>{775DCB02-9BB8-47FD-8907-85C794F793BA}</a:tableStyleId>
              </a:tblPr>
              <a:tblGrid>
                <a:gridCol w="3260082"/>
                <a:gridCol w="2850078"/>
                <a:gridCol w="2810381"/>
              </a:tblGrid>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err="1" smtClean="0">
                          <a:ln>
                            <a:noFill/>
                          </a:ln>
                          <a:solidFill>
                            <a:schemeClr val="tx1"/>
                          </a:solidFill>
                          <a:effectLst/>
                          <a:latin typeface="Cambria" pitchFamily="18" charset="0"/>
                          <a:cs typeface="Calibri" pitchFamily="34" charset="0"/>
                        </a:rPr>
                        <a:t>Siğara</a:t>
                      </a:r>
                      <a:r>
                        <a:rPr kumimoji="0" lang="tr-TR" sz="1800" b="1" i="1" u="none" strike="noStrike" cap="none" normalizeH="0" baseline="0" dirty="0" smtClean="0">
                          <a:ln>
                            <a:noFill/>
                          </a:ln>
                          <a:solidFill>
                            <a:schemeClr val="tx1"/>
                          </a:solidFill>
                          <a:effectLst/>
                          <a:latin typeface="Cambria" pitchFamily="18" charset="0"/>
                          <a:cs typeface="Calibri" pitchFamily="34" charset="0"/>
                        </a:rPr>
                        <a:t> Kullanımı</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Karşılaşmış)</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KONTROL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Karşılaşmamış)</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Var</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140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80</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Yok</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60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120</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Toplam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200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200</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Maruziyet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%70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%40</a:t>
                      </a:r>
                    </a:p>
                  </a:txBody>
                  <a:tcPr anchor="ctr" horzOverflow="overflow">
                    <a:solidFill>
                      <a:schemeClr val="bg1"/>
                    </a:solidFill>
                  </a:tcPr>
                </a:tc>
              </a:tr>
            </a:tbl>
          </a:graphicData>
        </a:graphic>
      </p:graphicFrame>
      <p:sp>
        <p:nvSpPr>
          <p:cNvPr id="2" name="Metin kutusu 1"/>
          <p:cNvSpPr txBox="1"/>
          <p:nvPr/>
        </p:nvSpPr>
        <p:spPr>
          <a:xfrm>
            <a:off x="-100712" y="5553940"/>
            <a:ext cx="4421900" cy="400110"/>
          </a:xfrm>
          <a:prstGeom prst="rect">
            <a:avLst/>
          </a:prstGeom>
          <a:noFill/>
        </p:spPr>
        <p:txBody>
          <a:bodyPr wrap="square" rtlCol="0">
            <a:spAutoFit/>
          </a:bodyPr>
          <a:lstStyle/>
          <a:p>
            <a:pPr algn="r"/>
            <a:r>
              <a:rPr lang="tr-TR" sz="2000" b="1" i="1" dirty="0" err="1" smtClean="0">
                <a:solidFill>
                  <a:prstClr val="black"/>
                </a:solidFill>
                <a:latin typeface="Cambria" pitchFamily="18" charset="0"/>
              </a:rPr>
              <a:t>Odds</a:t>
            </a:r>
            <a:r>
              <a:rPr lang="tr-TR" sz="2000" b="1" i="1" dirty="0" smtClean="0">
                <a:solidFill>
                  <a:prstClr val="black"/>
                </a:solidFill>
                <a:latin typeface="Cambria" pitchFamily="18" charset="0"/>
              </a:rPr>
              <a:t> </a:t>
            </a:r>
            <a:r>
              <a:rPr lang="tr-TR" sz="2000" b="1" i="1" dirty="0" err="1" smtClean="0">
                <a:solidFill>
                  <a:prstClr val="black"/>
                </a:solidFill>
                <a:latin typeface="Cambria" pitchFamily="18" charset="0"/>
              </a:rPr>
              <a:t>Ratio</a:t>
            </a:r>
            <a:r>
              <a:rPr lang="tr-TR" sz="2000" b="1" i="1" dirty="0" smtClean="0">
                <a:solidFill>
                  <a:prstClr val="black"/>
                </a:solidFill>
                <a:latin typeface="Cambria" pitchFamily="18" charset="0"/>
              </a:rPr>
              <a:t> (OR-Çapraz-Tahmini) =</a:t>
            </a:r>
            <a:endParaRPr lang="tr-TR" sz="2000" b="1" i="1" dirty="0">
              <a:solidFill>
                <a:prstClr val="black"/>
              </a:solidFill>
              <a:latin typeface="Cambria" pitchFamily="18" charset="0"/>
            </a:endParaRPr>
          </a:p>
        </p:txBody>
      </p:sp>
      <p:sp>
        <p:nvSpPr>
          <p:cNvPr id="9" name="Metin kutusu 8"/>
          <p:cNvSpPr txBox="1"/>
          <p:nvPr/>
        </p:nvSpPr>
        <p:spPr>
          <a:xfrm>
            <a:off x="4314253" y="5356468"/>
            <a:ext cx="1409653" cy="400110"/>
          </a:xfrm>
          <a:prstGeom prst="rect">
            <a:avLst/>
          </a:prstGeom>
          <a:noFill/>
        </p:spPr>
        <p:txBody>
          <a:bodyPr wrap="square" rtlCol="0">
            <a:spAutoFit/>
          </a:bodyPr>
          <a:lstStyle/>
          <a:p>
            <a:r>
              <a:rPr lang="tr-TR" sz="2000" b="1" i="1" dirty="0" smtClean="0">
                <a:solidFill>
                  <a:prstClr val="black"/>
                </a:solidFill>
                <a:latin typeface="Cambria" pitchFamily="18" charset="0"/>
                <a:cs typeface="Calibri" pitchFamily="34" charset="0"/>
              </a:rPr>
              <a:t>140 x 120</a:t>
            </a:r>
            <a:endParaRPr lang="tr-TR" sz="2000" b="1" i="1" dirty="0">
              <a:solidFill>
                <a:prstClr val="black"/>
              </a:solidFill>
              <a:latin typeface="Cambria" pitchFamily="18" charset="0"/>
              <a:cs typeface="Calibri" pitchFamily="34" charset="0"/>
            </a:endParaRPr>
          </a:p>
        </p:txBody>
      </p:sp>
      <p:sp>
        <p:nvSpPr>
          <p:cNvPr id="10" name="Metin kutusu 9"/>
          <p:cNvSpPr txBox="1"/>
          <p:nvPr/>
        </p:nvSpPr>
        <p:spPr>
          <a:xfrm>
            <a:off x="4280604" y="5753935"/>
            <a:ext cx="1395406" cy="400110"/>
          </a:xfrm>
          <a:prstGeom prst="rect">
            <a:avLst/>
          </a:prstGeom>
          <a:noFill/>
        </p:spPr>
        <p:txBody>
          <a:bodyPr wrap="square" rtlCol="0">
            <a:spAutoFit/>
          </a:bodyPr>
          <a:lstStyle/>
          <a:p>
            <a:pPr algn="ctr"/>
            <a:r>
              <a:rPr lang="tr-TR" sz="2000" b="1" i="1" dirty="0" smtClean="0">
                <a:solidFill>
                  <a:prstClr val="black"/>
                </a:solidFill>
                <a:latin typeface="Cambria" pitchFamily="18" charset="0"/>
                <a:cs typeface="Calibri" pitchFamily="34" charset="0"/>
              </a:rPr>
              <a:t>80 x 60</a:t>
            </a:r>
            <a:endParaRPr lang="tr-TR" sz="2000" b="1" i="1" dirty="0">
              <a:solidFill>
                <a:prstClr val="black"/>
              </a:solidFill>
              <a:latin typeface="Cambria" pitchFamily="18" charset="0"/>
              <a:cs typeface="Calibri" pitchFamily="34" charset="0"/>
            </a:endParaRPr>
          </a:p>
        </p:txBody>
      </p:sp>
      <p:cxnSp>
        <p:nvCxnSpPr>
          <p:cNvPr id="4" name="Düz Bağlayıcı 3"/>
          <p:cNvCxnSpPr/>
          <p:nvPr/>
        </p:nvCxnSpPr>
        <p:spPr>
          <a:xfrm>
            <a:off x="4293891" y="5760343"/>
            <a:ext cx="1296000" cy="0"/>
          </a:xfrm>
          <a:prstGeom prst="line">
            <a:avLst/>
          </a:prstGeom>
        </p:spPr>
        <p:style>
          <a:lnRef idx="1">
            <a:schemeClr val="accent4"/>
          </a:lnRef>
          <a:fillRef idx="0">
            <a:schemeClr val="accent4"/>
          </a:fillRef>
          <a:effectRef idx="0">
            <a:schemeClr val="accent4"/>
          </a:effectRef>
          <a:fontRef idx="minor">
            <a:schemeClr val="tx1"/>
          </a:fontRef>
        </p:style>
      </p:cxnSp>
      <p:sp>
        <p:nvSpPr>
          <p:cNvPr id="6" name="Dikdörtgen 5"/>
          <p:cNvSpPr/>
          <p:nvPr/>
        </p:nvSpPr>
        <p:spPr>
          <a:xfrm>
            <a:off x="131437" y="5362474"/>
            <a:ext cx="6399992"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solidFill>
                <a:prstClr val="white"/>
              </a:solidFill>
            </a:endParaRPr>
          </a:p>
        </p:txBody>
      </p:sp>
      <p:grpSp>
        <p:nvGrpSpPr>
          <p:cNvPr id="18" name="Grup 17"/>
          <p:cNvGrpSpPr/>
          <p:nvPr/>
        </p:nvGrpSpPr>
        <p:grpSpPr>
          <a:xfrm>
            <a:off x="6581229" y="5357268"/>
            <a:ext cx="2467237" cy="901150"/>
            <a:chOff x="5445458" y="5429895"/>
            <a:chExt cx="3575718" cy="901150"/>
          </a:xfrm>
        </p:grpSpPr>
        <p:sp>
          <p:nvSpPr>
            <p:cNvPr id="14" name="Dikdörtgen 13"/>
            <p:cNvSpPr/>
            <p:nvPr/>
          </p:nvSpPr>
          <p:spPr>
            <a:xfrm>
              <a:off x="5445458" y="5429895"/>
              <a:ext cx="3575718"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solidFill>
                  <a:prstClr val="white"/>
                </a:solidFill>
              </a:endParaRPr>
            </a:p>
          </p:txBody>
        </p:sp>
        <p:sp>
          <p:nvSpPr>
            <p:cNvPr id="15" name="Metin kutusu 14"/>
            <p:cNvSpPr txBox="1"/>
            <p:nvPr/>
          </p:nvSpPr>
          <p:spPr>
            <a:xfrm>
              <a:off x="5445458" y="5557583"/>
              <a:ext cx="3575718" cy="646331"/>
            </a:xfrm>
            <a:prstGeom prst="rect">
              <a:avLst/>
            </a:prstGeom>
            <a:noFill/>
          </p:spPr>
          <p:txBody>
            <a:bodyPr wrap="square" rtlCol="0">
              <a:spAutoFit/>
            </a:bodyPr>
            <a:lstStyle/>
            <a:p>
              <a:pPr algn="ctr"/>
              <a:r>
                <a:rPr lang="tr-TR" b="1" i="1" dirty="0" smtClean="0">
                  <a:solidFill>
                    <a:prstClr val="black"/>
                  </a:solidFill>
                  <a:latin typeface="Cambria" pitchFamily="18" charset="0"/>
                </a:rPr>
                <a:t>OR&gt;1 (3,5)</a:t>
              </a:r>
            </a:p>
            <a:p>
              <a:pPr algn="ctr"/>
              <a:r>
                <a:rPr lang="tr-TR" b="1" i="1" dirty="0" smtClean="0">
                  <a:solidFill>
                    <a:prstClr val="black"/>
                  </a:solidFill>
                  <a:latin typeface="Cambria" pitchFamily="18" charset="0"/>
                </a:rPr>
                <a:t>«</a:t>
              </a:r>
              <a:r>
                <a:rPr lang="tr-TR" sz="1400" b="1" i="1" dirty="0" smtClean="0">
                  <a:solidFill>
                    <a:prstClr val="black"/>
                  </a:solidFill>
                  <a:latin typeface="Cambria" pitchFamily="18" charset="0"/>
                </a:rPr>
                <a:t>Hastalık – Etken İlişki Var»</a:t>
              </a:r>
              <a:endParaRPr lang="tr-TR" sz="1400" b="1" i="1" dirty="0">
                <a:solidFill>
                  <a:prstClr val="black"/>
                </a:solidFill>
                <a:latin typeface="Cambria" pitchFamily="18" charset="0"/>
              </a:endParaRPr>
            </a:p>
          </p:txBody>
        </p:sp>
      </p:grpSp>
      <p:sp>
        <p:nvSpPr>
          <p:cNvPr id="22" name="Metin kutusu 21"/>
          <p:cNvSpPr txBox="1"/>
          <p:nvPr/>
        </p:nvSpPr>
        <p:spPr>
          <a:xfrm>
            <a:off x="5616434" y="5548413"/>
            <a:ext cx="1045624" cy="400110"/>
          </a:xfrm>
          <a:prstGeom prst="rect">
            <a:avLst/>
          </a:prstGeom>
          <a:noFill/>
        </p:spPr>
        <p:txBody>
          <a:bodyPr wrap="square" rtlCol="0">
            <a:spAutoFit/>
          </a:bodyPr>
          <a:lstStyle/>
          <a:p>
            <a:r>
              <a:rPr lang="tr-TR" sz="2000" b="1" i="1" dirty="0" smtClean="0">
                <a:solidFill>
                  <a:prstClr val="black"/>
                </a:solidFill>
                <a:latin typeface="Cambria" pitchFamily="18" charset="0"/>
                <a:cs typeface="Calibri" pitchFamily="34" charset="0"/>
              </a:rPr>
              <a:t>=0,64</a:t>
            </a:r>
            <a:endParaRPr lang="tr-TR" sz="2000" b="1" i="1" dirty="0">
              <a:solidFill>
                <a:prstClr val="black"/>
              </a:solidFill>
              <a:latin typeface="Cambria" pitchFamily="18" charset="0"/>
              <a:cs typeface="Calibri" pitchFamily="34" charset="0"/>
            </a:endParaRPr>
          </a:p>
        </p:txBody>
      </p:sp>
    </p:spTree>
    <p:extLst>
      <p:ext uri="{BB962C8B-B14F-4D97-AF65-F5344CB8AC3E}">
        <p14:creationId xmlns:p14="http://schemas.microsoft.com/office/powerpoint/2010/main" val="2743016744"/>
      </p:ext>
    </p:extLst>
  </p:cSld>
  <p:clrMapOvr>
    <a:masterClrMapping/>
  </p:clrMapOvr>
  <p:transition>
    <p:wedge/>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VAKA KONTROL </a:t>
            </a: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ARAŞTIRMALARI / ÖRNEK</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514712222"/>
              </p:ext>
            </p:extLst>
          </p:nvPr>
        </p:nvGraphicFramePr>
        <p:xfrm>
          <a:off x="100635" y="1163108"/>
          <a:ext cx="8920541" cy="4073910"/>
        </p:xfrm>
        <a:graphic>
          <a:graphicData uri="http://schemas.openxmlformats.org/drawingml/2006/table">
            <a:tbl>
              <a:tblPr>
                <a:tableStyleId>{775DCB02-9BB8-47FD-8907-85C794F793BA}</a:tableStyleId>
              </a:tblPr>
              <a:tblGrid>
                <a:gridCol w="3260082"/>
                <a:gridCol w="2850078"/>
                <a:gridCol w="2810381"/>
              </a:tblGrid>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smtClean="0">
                          <a:ln>
                            <a:noFill/>
                          </a:ln>
                          <a:solidFill>
                            <a:schemeClr val="tx1"/>
                          </a:solidFill>
                          <a:effectLst/>
                          <a:latin typeface="Cambria" pitchFamily="18" charset="0"/>
                          <a:cs typeface="Calibri" pitchFamily="34" charset="0"/>
                        </a:rPr>
                        <a:t>Beslenme</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Karşılaşmış)</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KONTROL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(Etkenle Karşılaşmamış)</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≥2500 </a:t>
                      </a:r>
                      <a:r>
                        <a:rPr kumimoji="0" lang="tr-TR" sz="2000" b="0" i="1" u="none" strike="noStrike" kern="1200" cap="none" normalizeH="0" baseline="0" dirty="0" err="1" smtClean="0">
                          <a:ln>
                            <a:noFill/>
                          </a:ln>
                          <a:solidFill>
                            <a:schemeClr val="tx1"/>
                          </a:solidFill>
                          <a:effectLst/>
                          <a:latin typeface="Cambria" pitchFamily="18" charset="0"/>
                          <a:ea typeface="+mn-ea"/>
                          <a:cs typeface="Calibri" pitchFamily="34" charset="0"/>
                        </a:rPr>
                        <a:t>Kcal</a:t>
                      </a:r>
                      <a:endPar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endParaRP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190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230</a:t>
                      </a:r>
                    </a:p>
                  </a:txBody>
                  <a:tcPr anchor="ctr" horzOverflow="overflow">
                    <a:solidFill>
                      <a:schemeClr val="bg1"/>
                    </a:solidFill>
                  </a:tcPr>
                </a:tc>
              </a:tr>
              <a:tr h="8176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&lt;2500 </a:t>
                      </a:r>
                      <a:r>
                        <a:rPr kumimoji="0" lang="tr-TR" sz="2000" b="0" i="1" u="none" strike="noStrike" kern="1200" cap="none" normalizeH="0" baseline="0" dirty="0" err="1" smtClean="0">
                          <a:ln>
                            <a:noFill/>
                          </a:ln>
                          <a:solidFill>
                            <a:schemeClr val="tx1"/>
                          </a:solidFill>
                          <a:effectLst/>
                          <a:latin typeface="Cambria" pitchFamily="18" charset="0"/>
                          <a:ea typeface="+mn-ea"/>
                          <a:cs typeface="Calibri" pitchFamily="34" charset="0"/>
                        </a:rPr>
                        <a:t>Kcal</a:t>
                      </a:r>
                      <a:endPar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endParaRP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6B9B1A"/>
                          </a:solidFill>
                          <a:effectLst/>
                          <a:latin typeface="Cambria" pitchFamily="18" charset="0"/>
                          <a:cs typeface="Calibri" pitchFamily="34" charset="0"/>
                        </a:rPr>
                        <a:t>176</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rgbClr val="C00000"/>
                          </a:solidFill>
                          <a:effectLst/>
                          <a:latin typeface="Cambria" pitchFamily="18" charset="0"/>
                          <a:cs typeface="Calibri" pitchFamily="34" charset="0"/>
                        </a:rPr>
                        <a:t>136</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Toplam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366</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366</a:t>
                      </a:r>
                    </a:p>
                  </a:txBody>
                  <a:tcPr anchor="ctr" horzOverflow="overflow">
                    <a:solidFill>
                      <a:schemeClr val="bg1"/>
                    </a:solidFill>
                  </a:tcPr>
                </a:tc>
              </a:tr>
              <a:tr h="810522">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Maruziyet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%51,9</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1" i="1" u="none" strike="noStrike" cap="none" normalizeH="0" baseline="0" dirty="0" smtClean="0">
                          <a:ln>
                            <a:noFill/>
                          </a:ln>
                          <a:solidFill>
                            <a:schemeClr val="tx1"/>
                          </a:solidFill>
                          <a:effectLst/>
                          <a:latin typeface="Cambria" pitchFamily="18" charset="0"/>
                          <a:cs typeface="Calibri" pitchFamily="34" charset="0"/>
                        </a:rPr>
                        <a:t>%62,8</a:t>
                      </a:r>
                    </a:p>
                  </a:txBody>
                  <a:tcPr anchor="ctr" horzOverflow="overflow">
                    <a:solidFill>
                      <a:schemeClr val="bg1"/>
                    </a:solidFill>
                  </a:tcPr>
                </a:tc>
              </a:tr>
            </a:tbl>
          </a:graphicData>
        </a:graphic>
      </p:graphicFrame>
      <p:sp>
        <p:nvSpPr>
          <p:cNvPr id="2" name="Metin kutusu 1"/>
          <p:cNvSpPr txBox="1"/>
          <p:nvPr/>
        </p:nvSpPr>
        <p:spPr>
          <a:xfrm>
            <a:off x="-100712" y="5553940"/>
            <a:ext cx="4421900" cy="400110"/>
          </a:xfrm>
          <a:prstGeom prst="rect">
            <a:avLst/>
          </a:prstGeom>
          <a:noFill/>
        </p:spPr>
        <p:txBody>
          <a:bodyPr wrap="square" rtlCol="0">
            <a:spAutoFit/>
          </a:bodyPr>
          <a:lstStyle/>
          <a:p>
            <a:pPr algn="r"/>
            <a:r>
              <a:rPr lang="tr-TR" sz="2000" b="1" i="1" dirty="0" err="1" smtClean="0">
                <a:latin typeface="Cambria" pitchFamily="18" charset="0"/>
              </a:rPr>
              <a:t>Odds</a:t>
            </a:r>
            <a:r>
              <a:rPr lang="tr-TR" sz="2000" b="1" i="1" dirty="0" smtClean="0">
                <a:latin typeface="Cambria" pitchFamily="18" charset="0"/>
              </a:rPr>
              <a:t> </a:t>
            </a:r>
            <a:r>
              <a:rPr lang="tr-TR" sz="2000" b="1" i="1" dirty="0" err="1" smtClean="0">
                <a:latin typeface="Cambria" pitchFamily="18" charset="0"/>
              </a:rPr>
              <a:t>Ratio</a:t>
            </a:r>
            <a:r>
              <a:rPr lang="tr-TR" sz="2000" b="1" i="1" dirty="0" smtClean="0">
                <a:latin typeface="Cambria" pitchFamily="18" charset="0"/>
              </a:rPr>
              <a:t> (OR-Çapraz-Tahmini) =</a:t>
            </a:r>
            <a:endParaRPr lang="tr-TR" sz="2000" b="1" i="1" dirty="0">
              <a:latin typeface="Cambria" pitchFamily="18" charset="0"/>
            </a:endParaRPr>
          </a:p>
        </p:txBody>
      </p:sp>
      <p:sp>
        <p:nvSpPr>
          <p:cNvPr id="9" name="Metin kutusu 8"/>
          <p:cNvSpPr txBox="1"/>
          <p:nvPr/>
        </p:nvSpPr>
        <p:spPr>
          <a:xfrm>
            <a:off x="4314253" y="5356468"/>
            <a:ext cx="1409653" cy="400110"/>
          </a:xfrm>
          <a:prstGeom prst="rect">
            <a:avLst/>
          </a:prstGeom>
          <a:noFill/>
        </p:spPr>
        <p:txBody>
          <a:bodyPr wrap="square" rtlCol="0">
            <a:spAutoFit/>
          </a:bodyPr>
          <a:lstStyle/>
          <a:p>
            <a:r>
              <a:rPr lang="tr-TR" sz="2000" b="1" i="1" dirty="0" smtClean="0">
                <a:latin typeface="Cambria" pitchFamily="18" charset="0"/>
                <a:cs typeface="Calibri" pitchFamily="34" charset="0"/>
              </a:rPr>
              <a:t>190 x 136</a:t>
            </a:r>
            <a:endParaRPr lang="tr-TR" sz="2000" b="1" i="1" dirty="0">
              <a:latin typeface="Cambria" pitchFamily="18" charset="0"/>
              <a:cs typeface="Calibri" pitchFamily="34" charset="0"/>
            </a:endParaRPr>
          </a:p>
        </p:txBody>
      </p:sp>
      <p:sp>
        <p:nvSpPr>
          <p:cNvPr id="10" name="Metin kutusu 9"/>
          <p:cNvSpPr txBox="1"/>
          <p:nvPr/>
        </p:nvSpPr>
        <p:spPr>
          <a:xfrm>
            <a:off x="4327902" y="5753935"/>
            <a:ext cx="1395406" cy="400110"/>
          </a:xfrm>
          <a:prstGeom prst="rect">
            <a:avLst/>
          </a:prstGeom>
          <a:noFill/>
        </p:spPr>
        <p:txBody>
          <a:bodyPr wrap="square" rtlCol="0">
            <a:spAutoFit/>
          </a:bodyPr>
          <a:lstStyle/>
          <a:p>
            <a:r>
              <a:rPr lang="tr-TR" sz="2000" b="1" i="1" dirty="0" smtClean="0">
                <a:latin typeface="Cambria" pitchFamily="18" charset="0"/>
                <a:cs typeface="Calibri" pitchFamily="34" charset="0"/>
              </a:rPr>
              <a:t>176 x 230</a:t>
            </a:r>
            <a:endParaRPr lang="tr-TR" sz="2000" b="1" i="1" dirty="0">
              <a:latin typeface="Cambria" pitchFamily="18" charset="0"/>
              <a:cs typeface="Calibri" pitchFamily="34" charset="0"/>
            </a:endParaRPr>
          </a:p>
        </p:txBody>
      </p:sp>
      <p:cxnSp>
        <p:nvCxnSpPr>
          <p:cNvPr id="4" name="Düz Bağlayıcı 3"/>
          <p:cNvCxnSpPr/>
          <p:nvPr/>
        </p:nvCxnSpPr>
        <p:spPr>
          <a:xfrm>
            <a:off x="4293891" y="5760343"/>
            <a:ext cx="1296000" cy="0"/>
          </a:xfrm>
          <a:prstGeom prst="line">
            <a:avLst/>
          </a:prstGeom>
        </p:spPr>
        <p:style>
          <a:lnRef idx="1">
            <a:schemeClr val="accent4"/>
          </a:lnRef>
          <a:fillRef idx="0">
            <a:schemeClr val="accent4"/>
          </a:fillRef>
          <a:effectRef idx="0">
            <a:schemeClr val="accent4"/>
          </a:effectRef>
          <a:fontRef idx="minor">
            <a:schemeClr val="tx1"/>
          </a:fontRef>
        </p:style>
      </p:cxnSp>
      <p:sp>
        <p:nvSpPr>
          <p:cNvPr id="6" name="Dikdörtgen 5"/>
          <p:cNvSpPr/>
          <p:nvPr/>
        </p:nvSpPr>
        <p:spPr>
          <a:xfrm>
            <a:off x="131437" y="5362474"/>
            <a:ext cx="6399992"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p>
        </p:txBody>
      </p:sp>
      <p:grpSp>
        <p:nvGrpSpPr>
          <p:cNvPr id="18" name="Grup 17"/>
          <p:cNvGrpSpPr/>
          <p:nvPr/>
        </p:nvGrpSpPr>
        <p:grpSpPr>
          <a:xfrm>
            <a:off x="6581229" y="5357268"/>
            <a:ext cx="2467237" cy="901150"/>
            <a:chOff x="5445458" y="5429895"/>
            <a:chExt cx="3575718" cy="901150"/>
          </a:xfrm>
        </p:grpSpPr>
        <p:sp>
          <p:nvSpPr>
            <p:cNvPr id="14" name="Dikdörtgen 13"/>
            <p:cNvSpPr/>
            <p:nvPr/>
          </p:nvSpPr>
          <p:spPr>
            <a:xfrm>
              <a:off x="5445458" y="5429895"/>
              <a:ext cx="3575718" cy="901150"/>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i="1"/>
            </a:p>
          </p:txBody>
        </p:sp>
        <p:sp>
          <p:nvSpPr>
            <p:cNvPr id="15" name="Metin kutusu 14"/>
            <p:cNvSpPr txBox="1"/>
            <p:nvPr/>
          </p:nvSpPr>
          <p:spPr>
            <a:xfrm>
              <a:off x="5445458" y="5557583"/>
              <a:ext cx="3575718" cy="646331"/>
            </a:xfrm>
            <a:prstGeom prst="rect">
              <a:avLst/>
            </a:prstGeom>
            <a:noFill/>
          </p:spPr>
          <p:txBody>
            <a:bodyPr wrap="square" rtlCol="0">
              <a:spAutoFit/>
            </a:bodyPr>
            <a:lstStyle/>
            <a:p>
              <a:pPr algn="ctr"/>
              <a:r>
                <a:rPr lang="tr-TR" b="1" i="1" dirty="0" smtClean="0">
                  <a:latin typeface="Cambria" pitchFamily="18" charset="0"/>
                </a:rPr>
                <a:t>OR&lt;1 (0,64)</a:t>
              </a:r>
            </a:p>
            <a:p>
              <a:pPr algn="ctr"/>
              <a:r>
                <a:rPr lang="tr-TR" b="1" i="1" dirty="0" smtClean="0">
                  <a:latin typeface="Cambria" pitchFamily="18" charset="0"/>
                </a:rPr>
                <a:t>«</a:t>
              </a:r>
              <a:r>
                <a:rPr lang="tr-TR" sz="1400" b="1" i="1" dirty="0" smtClean="0">
                  <a:latin typeface="Cambria" pitchFamily="18" charset="0"/>
                </a:rPr>
                <a:t>Hastalık – Etken İlişki Yok»</a:t>
              </a:r>
              <a:endParaRPr lang="tr-TR" sz="1400" b="1" i="1" dirty="0">
                <a:latin typeface="Cambria" pitchFamily="18" charset="0"/>
              </a:endParaRPr>
            </a:p>
          </p:txBody>
        </p:sp>
      </p:grpSp>
      <p:sp>
        <p:nvSpPr>
          <p:cNvPr id="22" name="Metin kutusu 21"/>
          <p:cNvSpPr txBox="1"/>
          <p:nvPr/>
        </p:nvSpPr>
        <p:spPr>
          <a:xfrm>
            <a:off x="5616434" y="5548413"/>
            <a:ext cx="1045624" cy="400110"/>
          </a:xfrm>
          <a:prstGeom prst="rect">
            <a:avLst/>
          </a:prstGeom>
          <a:noFill/>
        </p:spPr>
        <p:txBody>
          <a:bodyPr wrap="square" rtlCol="0">
            <a:spAutoFit/>
          </a:bodyPr>
          <a:lstStyle/>
          <a:p>
            <a:r>
              <a:rPr lang="tr-TR" sz="2000" b="1" i="1" dirty="0" smtClean="0">
                <a:latin typeface="Cambria" pitchFamily="18" charset="0"/>
                <a:cs typeface="Calibri" pitchFamily="34" charset="0"/>
              </a:rPr>
              <a:t>=0,64</a:t>
            </a:r>
            <a:endParaRPr lang="tr-TR" sz="2000" b="1" i="1" dirty="0">
              <a:latin typeface="Cambria" pitchFamily="18" charset="0"/>
              <a:cs typeface="Calibri" pitchFamily="34" charset="0"/>
            </a:endParaRPr>
          </a:p>
        </p:txBody>
      </p:sp>
    </p:spTree>
    <p:extLst>
      <p:ext uri="{BB962C8B-B14F-4D97-AF65-F5344CB8AC3E}">
        <p14:creationId xmlns:p14="http://schemas.microsoft.com/office/powerpoint/2010/main" val="3724095995"/>
      </p:ext>
    </p:extLst>
  </p:cSld>
  <p:clrMapOvr>
    <a:masterClrMapping/>
  </p:clrMapOvr>
  <p:transition>
    <p:wedge/>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YÖNTEM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2800" b="1" i="1" dirty="0" smtClean="0">
              <a:latin typeface="Calibri" pitchFamily="34" charset="0"/>
              <a:cs typeface="Calibri" pitchFamily="34" charset="0"/>
            </a:endParaRPr>
          </a:p>
          <a:p>
            <a:pPr marL="36000" algn="ctr">
              <a:spcAft>
                <a:spcPts val="0"/>
              </a:spcAft>
              <a:buClr>
                <a:srgbClr val="292929"/>
              </a:buClr>
              <a:defRPr/>
            </a:pPr>
            <a:r>
              <a:rPr lang="tr-TR" sz="2800" b="1" i="1" dirty="0" err="1">
                <a:latin typeface="Calibri" pitchFamily="34" charset="0"/>
                <a:cs typeface="Calibri" pitchFamily="34" charset="0"/>
              </a:rPr>
              <a:t>Odds</a:t>
            </a:r>
            <a:r>
              <a:rPr lang="tr-TR" sz="2800" b="1" i="1" dirty="0">
                <a:latin typeface="Calibri" pitchFamily="34" charset="0"/>
                <a:cs typeface="Calibri" pitchFamily="34" charset="0"/>
              </a:rPr>
              <a:t> </a:t>
            </a:r>
            <a:r>
              <a:rPr lang="tr-TR" sz="2800" b="1" i="1" dirty="0" err="1">
                <a:latin typeface="Calibri" pitchFamily="34" charset="0"/>
                <a:cs typeface="Calibri" pitchFamily="34" charset="0"/>
              </a:rPr>
              <a:t>Ratio</a:t>
            </a:r>
            <a:r>
              <a:rPr lang="tr-TR" sz="2800" b="1" i="1" dirty="0">
                <a:latin typeface="Calibri" pitchFamily="34" charset="0"/>
                <a:cs typeface="Calibri" pitchFamily="34" charset="0"/>
              </a:rPr>
              <a:t> (</a:t>
            </a:r>
            <a:r>
              <a:rPr lang="tr-TR" sz="2800" b="1" i="1" dirty="0" smtClean="0">
                <a:latin typeface="Calibri" pitchFamily="34" charset="0"/>
                <a:cs typeface="Calibri" pitchFamily="34" charset="0"/>
              </a:rPr>
              <a:t>OR - TRR)</a:t>
            </a:r>
          </a:p>
          <a:p>
            <a:pPr marL="36000" algn="ctr">
              <a:spcAft>
                <a:spcPts val="0"/>
              </a:spcAft>
              <a:buClr>
                <a:srgbClr val="292929"/>
              </a:buClr>
              <a:defRPr/>
            </a:pPr>
            <a:r>
              <a:rPr lang="tr-TR" sz="2800" b="1" i="1" dirty="0" smtClean="0">
                <a:latin typeface="Calibri" pitchFamily="34" charset="0"/>
                <a:cs typeface="Calibri" pitchFamily="34" charset="0"/>
              </a:rPr>
              <a:t>«Tahmini Rölatif Risk»</a:t>
            </a:r>
          </a:p>
          <a:p>
            <a:pPr marL="36000" algn="ctr">
              <a:spcAft>
                <a:spcPts val="0"/>
              </a:spcAft>
              <a:buClr>
                <a:srgbClr val="292929"/>
              </a:buClr>
              <a:defRPr/>
            </a:pPr>
            <a:r>
              <a:rPr lang="tr-TR" sz="2800" b="1" i="1" dirty="0" smtClean="0">
                <a:latin typeface="Calibri" pitchFamily="34" charset="0"/>
                <a:cs typeface="Calibri" pitchFamily="34" charset="0"/>
              </a:rPr>
              <a:t> </a:t>
            </a:r>
          </a:p>
          <a:p>
            <a:pPr marL="288000" indent="-252000">
              <a:spcAft>
                <a:spcPts val="0"/>
              </a:spcAft>
              <a:buClr>
                <a:srgbClr val="292929"/>
              </a:buClr>
              <a:buFont typeface="Wingdings" pitchFamily="2" charset="2"/>
              <a:buChar char="ü"/>
              <a:defRPr/>
            </a:pPr>
            <a:endParaRPr lang="tr-TR" sz="2800" b="1" i="1" dirty="0">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VAKA KONTROL ARAŞTIRMALARI</a:t>
            </a:r>
          </a:p>
        </p:txBody>
      </p:sp>
    </p:spTree>
    <p:extLst>
      <p:ext uri="{BB962C8B-B14F-4D97-AF65-F5344CB8AC3E}">
        <p14:creationId xmlns:p14="http://schemas.microsoft.com/office/powerpoint/2010/main" val="9415558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solidFill>
                  <a:srgbClr val="000000"/>
                </a:solidFill>
                <a:latin typeface="Calibri" pitchFamily="34" charset="0"/>
                <a:cs typeface="Calibri" pitchFamily="34" charset="0"/>
              </a:rPr>
              <a:t>İş kazaları konusundaki bir çalışmada, son 2 yılda </a:t>
            </a:r>
            <a:r>
              <a:rPr lang="tr-TR" b="1" i="1" dirty="0">
                <a:solidFill>
                  <a:srgbClr val="C00000"/>
                </a:solidFill>
                <a:latin typeface="Calibri" pitchFamily="34" charset="0"/>
                <a:cs typeface="Calibri" pitchFamily="34" charset="0"/>
              </a:rPr>
              <a:t>iş kazası </a:t>
            </a:r>
            <a:r>
              <a:rPr lang="tr-TR" b="1" i="1" dirty="0">
                <a:solidFill>
                  <a:srgbClr val="6B9B1A"/>
                </a:solidFill>
                <a:latin typeface="Calibri" pitchFamily="34" charset="0"/>
                <a:cs typeface="Calibri" pitchFamily="34" charset="0"/>
              </a:rPr>
              <a:t>geçirmiş</a:t>
            </a:r>
            <a:r>
              <a:rPr lang="tr-TR" b="1" i="1" dirty="0">
                <a:solidFill>
                  <a:srgbClr val="C00000"/>
                </a:solidFill>
                <a:latin typeface="Calibri" pitchFamily="34" charset="0"/>
                <a:cs typeface="Calibri" pitchFamily="34" charset="0"/>
              </a:rPr>
              <a:t> olan 50 işçi</a:t>
            </a:r>
            <a:r>
              <a:rPr lang="tr-TR" b="1" i="1" dirty="0">
                <a:solidFill>
                  <a:srgbClr val="000000"/>
                </a:solidFill>
                <a:latin typeface="Calibri" pitchFamily="34" charset="0"/>
                <a:cs typeface="Calibri" pitchFamily="34" charset="0"/>
              </a:rPr>
              <a:t> ile, aynı işletmede çalışan ve </a:t>
            </a:r>
            <a:r>
              <a:rPr lang="tr-TR" b="1" i="1" dirty="0">
                <a:solidFill>
                  <a:srgbClr val="C00000"/>
                </a:solidFill>
                <a:latin typeface="Calibri" pitchFamily="34" charset="0"/>
                <a:cs typeface="Calibri" pitchFamily="34" charset="0"/>
              </a:rPr>
              <a:t>kaza </a:t>
            </a:r>
            <a:r>
              <a:rPr lang="tr-TR" b="1" i="1" dirty="0">
                <a:solidFill>
                  <a:srgbClr val="6B9B1A"/>
                </a:solidFill>
                <a:latin typeface="Calibri" pitchFamily="34" charset="0"/>
                <a:cs typeface="Calibri" pitchFamily="34" charset="0"/>
              </a:rPr>
              <a:t>geçirmemiş</a:t>
            </a:r>
            <a:r>
              <a:rPr lang="tr-TR" b="1" i="1" dirty="0">
                <a:solidFill>
                  <a:srgbClr val="C00000"/>
                </a:solidFill>
                <a:latin typeface="Calibri" pitchFamily="34" charset="0"/>
                <a:cs typeface="Calibri" pitchFamily="34" charset="0"/>
              </a:rPr>
              <a:t> olan 100 işçi </a:t>
            </a:r>
            <a:r>
              <a:rPr lang="tr-TR" b="1" i="1" dirty="0">
                <a:solidFill>
                  <a:srgbClr val="000000"/>
                </a:solidFill>
                <a:latin typeface="Calibri" pitchFamily="34" charset="0"/>
                <a:cs typeface="Calibri" pitchFamily="34" charset="0"/>
              </a:rPr>
              <a:t>çalışma kapsamına alınıyor. </a:t>
            </a:r>
            <a:r>
              <a:rPr lang="tr-TR" b="1" i="1" dirty="0">
                <a:solidFill>
                  <a:srgbClr val="0070C0"/>
                </a:solidFill>
                <a:latin typeface="Calibri" pitchFamily="34" charset="0"/>
                <a:cs typeface="Calibri" pitchFamily="34" charset="0"/>
              </a:rPr>
              <a:t>Sonuçta</a:t>
            </a:r>
            <a:r>
              <a:rPr lang="tr-TR" b="1" i="1" dirty="0">
                <a:solidFill>
                  <a:srgbClr val="000000"/>
                </a:solidFill>
                <a:latin typeface="Calibri" pitchFamily="34" charset="0"/>
                <a:cs typeface="Calibri" pitchFamily="34" charset="0"/>
              </a:rPr>
              <a:t> </a:t>
            </a:r>
            <a:r>
              <a:rPr lang="tr-TR" b="1" i="1" dirty="0">
                <a:solidFill>
                  <a:srgbClr val="0070C0"/>
                </a:solidFill>
                <a:latin typeface="Calibri" pitchFamily="34" charset="0"/>
                <a:cs typeface="Calibri" pitchFamily="34" charset="0"/>
              </a:rPr>
              <a:t>kaza geçirmiş olan işçiler </a:t>
            </a:r>
            <a:r>
              <a:rPr lang="tr-TR" b="1" i="1" dirty="0">
                <a:solidFill>
                  <a:srgbClr val="000000"/>
                </a:solidFill>
                <a:latin typeface="Calibri" pitchFamily="34" charset="0"/>
                <a:cs typeface="Calibri" pitchFamily="34" charset="0"/>
              </a:rPr>
              <a:t>arasında </a:t>
            </a:r>
            <a:r>
              <a:rPr lang="tr-TR" b="1" i="1" dirty="0">
                <a:latin typeface="Calibri" pitchFamily="34" charset="0"/>
                <a:cs typeface="Calibri" pitchFamily="34" charset="0"/>
              </a:rPr>
              <a:t>eğitim düzeyi düşük olan ve çalışma süresi kısa o</a:t>
            </a:r>
            <a:r>
              <a:rPr lang="tr-TR" b="1" i="1" dirty="0">
                <a:solidFill>
                  <a:srgbClr val="000000"/>
                </a:solidFill>
                <a:latin typeface="Calibri" pitchFamily="34" charset="0"/>
                <a:cs typeface="Calibri" pitchFamily="34" charset="0"/>
              </a:rPr>
              <a:t>lan işçilerin yüzde olarak daha çok olduğu </a:t>
            </a:r>
            <a:r>
              <a:rPr lang="tr-TR" b="1" i="1" dirty="0" smtClean="0">
                <a:solidFill>
                  <a:srgbClr val="000000"/>
                </a:solidFill>
                <a:latin typeface="Calibri" pitchFamily="34" charset="0"/>
                <a:cs typeface="Calibri" pitchFamily="34" charset="0"/>
              </a:rPr>
              <a:t>saptanıyor. 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Kohort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Müdahale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Tanımlayıcı araştırma</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Vaka-Kontrol araştırması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4922837"/>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İH-94</a:t>
            </a:r>
          </a:p>
        </p:txBody>
      </p:sp>
      <p:sp>
        <p:nvSpPr>
          <p:cNvPr id="20" name="Rectangle 27"/>
          <p:cNvSpPr>
            <a:spLocks noChangeArrowheads="1"/>
          </p:cNvSpPr>
          <p:nvPr/>
        </p:nvSpPr>
        <p:spPr bwMode="auto">
          <a:xfrm>
            <a:off x="2667000" y="5450294"/>
            <a:ext cx="6162675" cy="71903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p>
            <a:pPr algn="ctr" eaLnBrk="0" hangingPunct="0"/>
            <a:r>
              <a:rPr lang="tr-TR" sz="1400" i="1" dirty="0" smtClean="0">
                <a:latin typeface="Cambria" pitchFamily="18" charset="0"/>
                <a:sym typeface="Symbol" pitchFamily="18" charset="2"/>
              </a:rPr>
              <a:t>Kaza geçirmiş ve geçirmemiş demek vaka-kontrol grubu var demek</a:t>
            </a:r>
            <a:r>
              <a:rPr lang="tr-TR" sz="1400" i="1" dirty="0">
                <a:latin typeface="Cambria" pitchFamily="18" charset="0"/>
                <a:sym typeface="Symbol" pitchFamily="18" charset="2"/>
              </a:rPr>
              <a:t>. Sonuçta kaza geçirmiş olan işçiler </a:t>
            </a:r>
            <a:r>
              <a:rPr lang="tr-TR" sz="1400" i="1" dirty="0" smtClean="0">
                <a:latin typeface="Cambria" pitchFamily="18" charset="0"/>
                <a:sym typeface="Symbol" pitchFamily="18" charset="2"/>
              </a:rPr>
              <a:t>demek  sonuçtan nedene gitmeyi açıklıyor. Sonuç olarak vaka-kontrol grubu var ve sonuçtan nedene gidiliyorsa ise = Vaka-Kontrol </a:t>
            </a:r>
          </a:p>
        </p:txBody>
      </p:sp>
    </p:spTree>
    <p:extLst>
      <p:ext uri="{BB962C8B-B14F-4D97-AF65-F5344CB8AC3E}">
        <p14:creationId xmlns:p14="http://schemas.microsoft.com/office/powerpoint/2010/main" val="100164279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3371849" y="2955039"/>
            <a:ext cx="5582631" cy="1235962"/>
          </a:xfrm>
          <a:prstGeom prst="rect">
            <a:avLst/>
          </a:prstGeom>
          <a:noFill/>
          <a:ln w="9525" algn="ctr">
            <a:noFill/>
            <a:round/>
            <a:headEnd/>
            <a:tailEnd/>
          </a:ln>
        </p:spPr>
        <p:txBody>
          <a:bodyPr wrap="none" anchor="ctr"/>
          <a:lstStyle/>
          <a:p>
            <a:pPr marL="36000" algn="ctr"/>
            <a:r>
              <a:rPr lang="tr-TR" sz="54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Kohort Araştırmaları</a:t>
            </a:r>
            <a:endParaRPr lang="tr-TR" sz="54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7170" name="Picture 2" descr="D:\DOKTOR\1-DRUZ\1-EĞİTİM KURUMU\1. İstanbuluzman\2-RESİMLER\Siyah\Times and Dates.png"/>
          <p:cNvPicPr>
            <a:picLocks noChangeAspect="1" noChangeArrowheads="1"/>
          </p:cNvPicPr>
          <p:nvPr/>
        </p:nvPicPr>
        <p:blipFill>
          <a:blip r:embed="rId3">
            <a:duotone>
              <a:schemeClr val="accent3">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152400" y="1934369"/>
            <a:ext cx="3068638" cy="3068638"/>
          </a:xfrm>
          <a:prstGeom prst="rect">
            <a:avLst/>
          </a:prstGeom>
          <a:noFill/>
          <a:extLst>
            <a:ext uri="{909E8E84-426E-40DD-AFC4-6F175D3DCCD1}">
              <a14:hiddenFill xmlns:a14="http://schemas.microsoft.com/office/drawing/2010/main">
                <a:solidFill>
                  <a:srgbClr val="FFFFFF"/>
                </a:solidFill>
              </a14:hiddenFill>
            </a:ext>
          </a:extLst>
        </p:spPr>
      </p:pic>
      <p:sp>
        <p:nvSpPr>
          <p:cNvPr id="5" name="Oval 4"/>
          <p:cNvSpPr/>
          <p:nvPr/>
        </p:nvSpPr>
        <p:spPr>
          <a:xfrm>
            <a:off x="4872038" y="240258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endParaRPr lang="tr-TR" sz="2000" b="1" dirty="0">
              <a:solidFill>
                <a:schemeClr val="tx1"/>
              </a:solidFill>
              <a:latin typeface="Cambria" pitchFamily="18" charset="0"/>
            </a:endParaRPr>
          </a:p>
        </p:txBody>
      </p:sp>
      <p:sp>
        <p:nvSpPr>
          <p:cNvPr id="7" name="Metin kutusu 6"/>
          <p:cNvSpPr txBox="1"/>
          <p:nvPr/>
        </p:nvSpPr>
        <p:spPr>
          <a:xfrm>
            <a:off x="4743449" y="2456048"/>
            <a:ext cx="1267316" cy="707886"/>
          </a:xfrm>
          <a:prstGeom prst="rect">
            <a:avLst/>
          </a:prstGeom>
          <a:noFill/>
        </p:spPr>
        <p:txBody>
          <a:bodyPr wrap="square" rtlCol="0">
            <a:spAutoFit/>
          </a:bodyPr>
          <a:lstStyle/>
          <a:p>
            <a:pPr algn="ctr"/>
            <a:r>
              <a:rPr lang="tr-TR" sz="4000" b="1" dirty="0" smtClean="0">
                <a:latin typeface="Cambria" pitchFamily="18" charset="0"/>
              </a:rPr>
              <a:t>1</a:t>
            </a:r>
            <a:r>
              <a:rPr lang="tr-TR" sz="2400" b="1" dirty="0" smtClean="0">
                <a:latin typeface="Cambria" pitchFamily="18" charset="0"/>
              </a:rPr>
              <a:t>.2.3</a:t>
            </a:r>
            <a:endParaRPr lang="tr-TR" sz="2400" b="1" dirty="0">
              <a:latin typeface="Cambria" pitchFamily="18" charset="0"/>
            </a:endParaRPr>
          </a:p>
        </p:txBody>
      </p:sp>
    </p:spTree>
    <p:extLst>
      <p:ext uri="{BB962C8B-B14F-4D97-AF65-F5344CB8AC3E}">
        <p14:creationId xmlns:p14="http://schemas.microsoft.com/office/powerpoint/2010/main" val="3836186629"/>
      </p:ext>
    </p:extLst>
  </p:cSld>
  <p:clrMapOvr>
    <a:masterClrMapping/>
  </p:clrMapOvr>
  <p:transition>
    <p:fade/>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YARARLARI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Göreceli </a:t>
            </a:r>
            <a:r>
              <a:rPr lang="tr-TR" sz="2000" b="1" i="1" dirty="0">
                <a:solidFill>
                  <a:srgbClr val="000000"/>
                </a:solidFill>
                <a:latin typeface="Calibri" pitchFamily="34" charset="0"/>
                <a:cs typeface="Calibri" pitchFamily="34" charset="0"/>
              </a:rPr>
              <a:t>riskin doğrudan hesaplanması</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Hastalığın </a:t>
            </a:r>
            <a:r>
              <a:rPr lang="tr-TR" sz="2000" b="1" i="1" dirty="0" err="1">
                <a:solidFill>
                  <a:srgbClr val="C00000"/>
                </a:solidFill>
                <a:latin typeface="Calibri" pitchFamily="34" charset="0"/>
                <a:cs typeface="Calibri" pitchFamily="34" charset="0"/>
              </a:rPr>
              <a:t>insidans</a:t>
            </a:r>
            <a:r>
              <a:rPr lang="tr-TR" sz="2000" b="1" i="1" dirty="0" err="1">
                <a:solidFill>
                  <a:srgbClr val="000000"/>
                </a:solidFill>
                <a:latin typeface="Calibri" pitchFamily="34" charset="0"/>
                <a:cs typeface="Calibri" pitchFamily="34" charset="0"/>
              </a:rPr>
              <a:t>ının</a:t>
            </a:r>
            <a:r>
              <a:rPr lang="tr-TR" sz="2000" b="1" i="1" dirty="0">
                <a:solidFill>
                  <a:srgbClr val="000000"/>
                </a:solidFill>
                <a:latin typeface="Calibri" pitchFamily="34" charset="0"/>
                <a:cs typeface="Calibri" pitchFamily="34" charset="0"/>
              </a:rPr>
              <a:t> belirlenebilmesi</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Etken ve hastalık arasında açık zamansal ilişki</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Nadir </a:t>
            </a:r>
            <a:r>
              <a:rPr lang="tr-TR" sz="2000" b="1" i="1" dirty="0" err="1">
                <a:solidFill>
                  <a:srgbClr val="000000"/>
                </a:solidFill>
                <a:latin typeface="Calibri" pitchFamily="34" charset="0"/>
                <a:cs typeface="Calibri" pitchFamily="34" charset="0"/>
              </a:rPr>
              <a:t>etkilenimler</a:t>
            </a:r>
            <a:r>
              <a:rPr lang="tr-TR" sz="2000" b="1" i="1" dirty="0">
                <a:solidFill>
                  <a:srgbClr val="000000"/>
                </a:solidFill>
                <a:latin typeface="Calibri" pitchFamily="34" charset="0"/>
                <a:cs typeface="Calibri" pitchFamily="34" charset="0"/>
              </a:rPr>
              <a:t> için en verimli çalışma </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Bir çok </a:t>
            </a:r>
            <a:r>
              <a:rPr lang="tr-TR" sz="2000" b="1" i="1" dirty="0" err="1">
                <a:solidFill>
                  <a:srgbClr val="000000"/>
                </a:solidFill>
                <a:latin typeface="Calibri" pitchFamily="34" charset="0"/>
                <a:cs typeface="Calibri" pitchFamily="34" charset="0"/>
              </a:rPr>
              <a:t>etkilenim</a:t>
            </a:r>
            <a:r>
              <a:rPr lang="tr-TR" sz="2000" b="1" i="1" dirty="0">
                <a:solidFill>
                  <a:srgbClr val="000000"/>
                </a:solidFill>
                <a:latin typeface="Calibri" pitchFamily="34" charset="0"/>
                <a:cs typeface="Calibri" pitchFamily="34" charset="0"/>
              </a:rPr>
              <a:t> hakkında bilgi verir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Bir </a:t>
            </a:r>
            <a:r>
              <a:rPr lang="tr-TR" sz="2000" b="1" i="1" dirty="0" err="1">
                <a:solidFill>
                  <a:srgbClr val="000000"/>
                </a:solidFill>
                <a:latin typeface="Calibri" pitchFamily="34" charset="0"/>
                <a:cs typeface="Calibri" pitchFamily="34" charset="0"/>
              </a:rPr>
              <a:t>etkilenimin</a:t>
            </a:r>
            <a:r>
              <a:rPr lang="tr-TR" sz="2000" b="1" i="1" dirty="0">
                <a:solidFill>
                  <a:srgbClr val="000000"/>
                </a:solidFill>
                <a:latin typeface="Calibri" pitchFamily="34" charset="0"/>
                <a:cs typeface="Calibri" pitchFamily="34" charset="0"/>
              </a:rPr>
              <a:t> birden çok sonucu hakkında bilgi verir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Taraf tutma en aza iner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Etken sonuç ilişkisi yönünden en güçlü gözlemsel </a:t>
            </a:r>
            <a:r>
              <a:rPr lang="tr-TR" sz="2000" b="1" i="1" dirty="0" smtClean="0">
                <a:solidFill>
                  <a:srgbClr val="000000"/>
                </a:solidFill>
                <a:latin typeface="Calibri" pitchFamily="34" charset="0"/>
                <a:cs typeface="Calibri" pitchFamily="34" charset="0"/>
              </a:rPr>
              <a:t>araştırmadır</a:t>
            </a:r>
            <a:endParaRPr lang="tr-TR" sz="2000" b="1" i="1" dirty="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KOHORT KONTROL ARAŞTIRMALARI</a:t>
            </a:r>
          </a:p>
        </p:txBody>
      </p:sp>
    </p:spTree>
    <p:extLst>
      <p:ext uri="{BB962C8B-B14F-4D97-AF65-F5344CB8AC3E}">
        <p14:creationId xmlns:p14="http://schemas.microsoft.com/office/powerpoint/2010/main" val="7525336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SAKINCALARI</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288000" indent="-252000">
              <a:spcAft>
                <a:spcPts val="0"/>
              </a:spcAft>
              <a:buClr>
                <a:srgbClr val="292929"/>
              </a:buClr>
              <a:buFont typeface="Wingdings" pitchFamily="2" charset="2"/>
              <a:buChar char="ü"/>
              <a:defRPr/>
            </a:pPr>
            <a:endParaRPr lang="tr-TR" sz="2000" b="1" i="1" dirty="0" smtClean="0">
              <a:solidFill>
                <a:srgbClr val="000000"/>
              </a:solidFill>
              <a:latin typeface="Calibri" pitchFamily="34" charset="0"/>
              <a:cs typeface="Calibri" pitchFamily="34" charset="0"/>
            </a:endParaRPr>
          </a:p>
          <a:p>
            <a:pPr marL="288000" indent="-252000">
              <a:spcAft>
                <a:spcPts val="0"/>
              </a:spcAft>
              <a:buClr>
                <a:srgbClr val="292929"/>
              </a:buClr>
              <a:buFont typeface="Wingdings" pitchFamily="2" charset="2"/>
              <a:buChar char="ü"/>
              <a:defRPr/>
            </a:pPr>
            <a:r>
              <a:rPr lang="tr-TR" sz="2000" b="1" i="1" dirty="0" smtClean="0">
                <a:solidFill>
                  <a:srgbClr val="000000"/>
                </a:solidFill>
                <a:latin typeface="Calibri" pitchFamily="34" charset="0"/>
                <a:cs typeface="Calibri" pitchFamily="34" charset="0"/>
              </a:rPr>
              <a:t>Uzun </a:t>
            </a:r>
            <a:r>
              <a:rPr lang="tr-TR" sz="2000" b="1" i="1" dirty="0">
                <a:solidFill>
                  <a:srgbClr val="000000"/>
                </a:solidFill>
                <a:latin typeface="Calibri" pitchFamily="34" charset="0"/>
                <a:cs typeface="Calibri" pitchFamily="34" charset="0"/>
              </a:rPr>
              <a:t>zamanda gerçekleştirilir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Büyük çalışma gurubu gerektirir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Pahalıdır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Nadir hastalıkların araştırılmasında verimli değildir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İzlemden çıkma geçerliliği azaltır</a:t>
            </a:r>
          </a:p>
          <a:p>
            <a:pPr marL="288000" indent="-252000">
              <a:spcAft>
                <a:spcPts val="0"/>
              </a:spcAft>
              <a:buClr>
                <a:srgbClr val="292929"/>
              </a:buClr>
              <a:buFont typeface="Wingdings" pitchFamily="2" charset="2"/>
              <a:buChar char="ü"/>
              <a:defRPr/>
            </a:pPr>
            <a:r>
              <a:rPr lang="tr-TR" sz="2000" b="1" i="1" dirty="0">
                <a:solidFill>
                  <a:srgbClr val="000000"/>
                </a:solidFill>
                <a:latin typeface="Calibri" pitchFamily="34" charset="0"/>
                <a:cs typeface="Calibri" pitchFamily="34" charset="0"/>
              </a:rPr>
              <a:t>Tanı yöntemlerindeki gelişmeler yanıltıcı sonuçlara neden olabilir</a:t>
            </a:r>
          </a:p>
          <a:p>
            <a:pPr marL="288000" indent="-252000">
              <a:spcAft>
                <a:spcPts val="0"/>
              </a:spcAft>
              <a:buClr>
                <a:srgbClr val="292929"/>
              </a:buClr>
              <a:buFont typeface="Wingdings" pitchFamily="2" charset="2"/>
              <a:buChar char="ü"/>
              <a:defRPr/>
            </a:pPr>
            <a:endParaRPr lang="tr-TR" sz="20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KOHORT KONTROL ARAŞTIRMALARI</a:t>
            </a:r>
          </a:p>
        </p:txBody>
      </p:sp>
    </p:spTree>
    <p:extLst>
      <p:ext uri="{BB962C8B-B14F-4D97-AF65-F5344CB8AC3E}">
        <p14:creationId xmlns:p14="http://schemas.microsoft.com/office/powerpoint/2010/main" val="44212630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YÖNTEM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endParaRPr>
          </a:p>
          <a:p>
            <a:pPr marL="36000" algn="ctr">
              <a:spcAft>
                <a:spcPts val="0"/>
              </a:spcAft>
              <a:buClr>
                <a:srgbClr val="292929"/>
              </a:buClr>
              <a:defRPr/>
            </a:pPr>
            <a:r>
              <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«Bu araştırmada </a:t>
            </a:r>
            <a:r>
              <a:rPr lang="tr-TR" sz="2800" b="1" i="1" dirty="0" smtClean="0">
                <a:solidFill>
                  <a:srgbClr val="6B9B1A"/>
                </a:solidFill>
                <a:effectLst>
                  <a:outerShdw blurRad="38100" dist="38100" dir="2700000" algn="tl">
                    <a:srgbClr val="000000">
                      <a:alpha val="43137"/>
                    </a:srgbClr>
                  </a:outerShdw>
                </a:effectLst>
                <a:latin typeface="Calibri" pitchFamily="34" charset="0"/>
                <a:cs typeface="Calibri" pitchFamily="34" charset="0"/>
              </a:rPr>
              <a:t>maruziyetten</a:t>
            </a:r>
            <a:r>
              <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 hareket  </a:t>
            </a:r>
            <a:r>
              <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ederek </a:t>
            </a:r>
            <a:r>
              <a:rPr lang="tr-TR" sz="2800" b="1" i="1" dirty="0" smtClean="0">
                <a:solidFill>
                  <a:srgbClr val="6B9B1A"/>
                </a:solidFill>
                <a:effectLst>
                  <a:outerShdw blurRad="38100" dist="38100" dir="2700000" algn="tl">
                    <a:srgbClr val="000000">
                      <a:alpha val="43137"/>
                    </a:srgbClr>
                  </a:outerShdw>
                </a:effectLst>
                <a:latin typeface="Calibri" pitchFamily="34" charset="0"/>
                <a:cs typeface="Calibri" pitchFamily="34" charset="0"/>
              </a:rPr>
              <a:t>sonucu-nedeni </a:t>
            </a:r>
            <a:r>
              <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rPr>
              <a:t>bulma yolu </a:t>
            </a:r>
            <a:r>
              <a:rPr lang="tr-TR" sz="2800" b="1" i="1" dirty="0" smtClean="0">
                <a:solidFill>
                  <a:srgbClr val="C00000"/>
                </a:solidFill>
                <a:effectLst>
                  <a:outerShdw blurRad="38100" dist="38100" dir="2700000" algn="tl">
                    <a:srgbClr val="000000">
                      <a:alpha val="43137"/>
                    </a:srgbClr>
                  </a:outerShdw>
                </a:effectLst>
                <a:latin typeface="Calibri" pitchFamily="34" charset="0"/>
                <a:cs typeface="Calibri" pitchFamily="34" charset="0"/>
              </a:rPr>
              <a:t>izlenir.»</a:t>
            </a:r>
            <a:endPar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endParaRPr>
          </a:p>
          <a:p>
            <a:pPr marL="288000" indent="-252000">
              <a:spcAft>
                <a:spcPts val="0"/>
              </a:spcAft>
              <a:buClr>
                <a:srgbClr val="292929"/>
              </a:buClr>
              <a:buFont typeface="Wingdings" pitchFamily="2" charset="2"/>
              <a:buChar char="ü"/>
              <a:defRPr/>
            </a:pPr>
            <a:endParaRPr lang="tr-TR" sz="2800" b="1" i="1" dirty="0">
              <a:solidFill>
                <a:srgbClr val="C00000"/>
              </a:solidFill>
              <a:effectLst>
                <a:outerShdw blurRad="38100" dist="38100" dir="2700000" algn="tl">
                  <a:srgbClr val="000000">
                    <a:alpha val="43137"/>
                  </a:srgbClr>
                </a:outerShdw>
              </a:effectLst>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KOHORT KONTROL ARAŞTIRMALARI</a:t>
            </a:r>
          </a:p>
        </p:txBody>
      </p:sp>
      <p:sp>
        <p:nvSpPr>
          <p:cNvPr id="22" name="AutoShape 5"/>
          <p:cNvSpPr>
            <a:spLocks noChangeArrowheads="1"/>
          </p:cNvSpPr>
          <p:nvPr/>
        </p:nvSpPr>
        <p:spPr bwMode="auto">
          <a:xfrm>
            <a:off x="2752725" y="4001798"/>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800" b="1" i="1" dirty="0" smtClean="0">
                <a:solidFill>
                  <a:srgbClr val="000000"/>
                </a:solidFill>
                <a:latin typeface="Calibri" pitchFamily="34" charset="0"/>
                <a:cs typeface="Calibri" pitchFamily="34" charset="0"/>
              </a:rPr>
              <a:t>Maruziyet</a:t>
            </a:r>
          </a:p>
          <a:p>
            <a:pPr algn="ctr"/>
            <a:r>
              <a:rPr lang="tr-TR" altLang="zh-CN" sz="2800" b="1" i="1" dirty="0" smtClean="0">
                <a:solidFill>
                  <a:srgbClr val="000000"/>
                </a:solidFill>
                <a:latin typeface="Calibri" pitchFamily="34" charset="0"/>
                <a:cs typeface="Calibri" pitchFamily="34" charset="0"/>
              </a:rPr>
              <a:t>Neden </a:t>
            </a:r>
          </a:p>
          <a:p>
            <a:pPr algn="ctr"/>
            <a:r>
              <a:rPr lang="tr-TR" altLang="zh-CN" sz="2800" b="1" i="1" dirty="0" smtClean="0">
                <a:solidFill>
                  <a:srgbClr val="000000"/>
                </a:solidFill>
                <a:latin typeface="Calibri" pitchFamily="34" charset="0"/>
                <a:cs typeface="Calibri" pitchFamily="34" charset="0"/>
              </a:rPr>
              <a:t>(</a:t>
            </a:r>
            <a:r>
              <a:rPr lang="tr-TR" altLang="zh-CN" sz="2800" b="1" i="1" dirty="0" err="1" smtClean="0">
                <a:solidFill>
                  <a:srgbClr val="000000"/>
                </a:solidFill>
                <a:latin typeface="Calibri" pitchFamily="34" charset="0"/>
                <a:cs typeface="Calibri" pitchFamily="34" charset="0"/>
              </a:rPr>
              <a:t>Exposure</a:t>
            </a:r>
            <a:r>
              <a:rPr lang="tr-TR" altLang="zh-CN" sz="2800" b="1" i="1" dirty="0" smtClean="0">
                <a:solidFill>
                  <a:srgbClr val="000000"/>
                </a:solidFill>
                <a:latin typeface="Calibri" pitchFamily="34" charset="0"/>
                <a:cs typeface="Calibri" pitchFamily="34" charset="0"/>
              </a:rPr>
              <a:t>)</a:t>
            </a:r>
            <a:endParaRPr lang="tr-TR" altLang="zh-CN" sz="2800" b="1" i="1" dirty="0">
              <a:solidFill>
                <a:srgbClr val="000000"/>
              </a:solidFill>
              <a:latin typeface="Calibri" pitchFamily="34" charset="0"/>
              <a:cs typeface="Calibri" pitchFamily="34" charset="0"/>
            </a:endParaRPr>
          </a:p>
        </p:txBody>
      </p:sp>
      <p:sp>
        <p:nvSpPr>
          <p:cNvPr id="23" name="AutoShape 5"/>
          <p:cNvSpPr>
            <a:spLocks noChangeArrowheads="1"/>
          </p:cNvSpPr>
          <p:nvPr/>
        </p:nvSpPr>
        <p:spPr bwMode="auto">
          <a:xfrm>
            <a:off x="6726003" y="3967552"/>
            <a:ext cx="1997923"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800" b="1" i="1" dirty="0" smtClean="0">
                <a:solidFill>
                  <a:srgbClr val="000000"/>
                </a:solidFill>
                <a:latin typeface="Cambria" pitchFamily="18" charset="0"/>
              </a:rPr>
              <a:t>Sonuç </a:t>
            </a:r>
          </a:p>
          <a:p>
            <a:pPr algn="ctr"/>
            <a:r>
              <a:rPr lang="tr-TR" sz="2800" b="1" i="1" dirty="0" smtClean="0">
                <a:solidFill>
                  <a:srgbClr val="000000"/>
                </a:solidFill>
                <a:latin typeface="Cambria" pitchFamily="18" charset="0"/>
              </a:rPr>
              <a:t>(</a:t>
            </a:r>
            <a:r>
              <a:rPr lang="tr-TR" sz="2800" b="1" i="1" dirty="0" err="1" smtClean="0">
                <a:solidFill>
                  <a:srgbClr val="000000"/>
                </a:solidFill>
                <a:latin typeface="Cambria" pitchFamily="18" charset="0"/>
              </a:rPr>
              <a:t>Outcome</a:t>
            </a:r>
            <a:r>
              <a:rPr lang="tr-TR" sz="2800" b="1" i="1" dirty="0" smtClean="0">
                <a:solidFill>
                  <a:srgbClr val="000000"/>
                </a:solidFill>
                <a:latin typeface="Cambria" pitchFamily="18" charset="0"/>
              </a:rPr>
              <a:t>)</a:t>
            </a:r>
            <a:endParaRPr lang="tr-TR" sz="2800" b="1" i="1" dirty="0">
              <a:solidFill>
                <a:srgbClr val="000000"/>
              </a:solidFill>
              <a:latin typeface="Cambria" pitchFamily="18" charset="0"/>
            </a:endParaRPr>
          </a:p>
        </p:txBody>
      </p:sp>
      <p:sp>
        <p:nvSpPr>
          <p:cNvPr id="26" name="AutoShape 41"/>
          <p:cNvSpPr>
            <a:spLocks noChangeArrowheads="1"/>
          </p:cNvSpPr>
          <p:nvPr/>
        </p:nvSpPr>
        <p:spPr bwMode="auto">
          <a:xfrm rot="10800000" flipH="1">
            <a:off x="4825233" y="3990914"/>
            <a:ext cx="1796126" cy="1266886"/>
          </a:xfrm>
          <a:prstGeom prst="rightArrow">
            <a:avLst>
              <a:gd name="adj1" fmla="val 50111"/>
              <a:gd name="adj2" fmla="val 63157"/>
            </a:avLst>
          </a:prstGeom>
          <a:solidFill>
            <a:schemeClr val="bg2">
              <a:lumMod val="75000"/>
            </a:schemeClr>
          </a:solidFill>
          <a:ln w="19050">
            <a:no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Tree>
    <p:extLst>
      <p:ext uri="{BB962C8B-B14F-4D97-AF65-F5344CB8AC3E}">
        <p14:creationId xmlns:p14="http://schemas.microsoft.com/office/powerpoint/2010/main" val="254073507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par>
                          <p:cTn id="14" fill="hold">
                            <p:stCondLst>
                              <p:cond delay="1000"/>
                            </p:stCondLst>
                            <p:childTnLst>
                              <p:par>
                                <p:cTn id="15" presetID="21" presetClass="entr" presetSubtype="1"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heel(1)">
                                      <p:cBhvr>
                                        <p:cTn id="17" dur="500"/>
                                        <p:tgtEl>
                                          <p:spTgt spid="22"/>
                                        </p:tgtEl>
                                      </p:cBhvr>
                                    </p:animEffect>
                                  </p:childTnLst>
                                </p:cTn>
                              </p:par>
                            </p:childTnLst>
                          </p:cTn>
                        </p:par>
                        <p:par>
                          <p:cTn id="18" fill="hold">
                            <p:stCondLst>
                              <p:cond delay="1500"/>
                            </p:stCondLst>
                            <p:childTnLst>
                              <p:par>
                                <p:cTn id="19" presetID="21" presetClass="entr" presetSubtype="1" fill="hold" grpId="0" nodeType="after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wheel(1)">
                                      <p:cBhvr>
                                        <p:cTn id="21"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22" grpId="0" animBg="1"/>
      <p:bldP spid="23" grpId="0" animBg="1"/>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728210"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5" name="AutoShape 5"/>
          <p:cNvSpPr>
            <a:spLocks noChangeArrowheads="1"/>
          </p:cNvSpPr>
          <p:nvPr/>
        </p:nvSpPr>
        <p:spPr bwMode="auto">
          <a:xfrm>
            <a:off x="6540777" y="223184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Hastalık Var</a:t>
            </a:r>
          </a:p>
          <a:p>
            <a:pPr algn="ctr"/>
            <a:r>
              <a:rPr lang="tr-TR" altLang="zh-CN" sz="2000" dirty="0" smtClean="0">
                <a:solidFill>
                  <a:srgbClr val="000000"/>
                </a:solidFill>
                <a:latin typeface="Calibri" pitchFamily="34" charset="0"/>
                <a:cs typeface="Calibri" pitchFamily="34" charset="0"/>
              </a:rPr>
              <a:t>(Etken (+) İnsidans)</a:t>
            </a:r>
            <a:endParaRPr lang="zh-CN" altLang="zh-CN" sz="2000" dirty="0">
              <a:solidFill>
                <a:srgbClr val="000000"/>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KOHORT ARAŞTIRMASI (Retrospektif)</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AutoShape 5"/>
          <p:cNvSpPr>
            <a:spLocks noChangeArrowheads="1"/>
          </p:cNvSpPr>
          <p:nvPr/>
        </p:nvSpPr>
        <p:spPr bwMode="auto">
          <a:xfrm>
            <a:off x="6540777" y="3301231"/>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Hastalık Yok</a:t>
            </a:r>
          </a:p>
          <a:p>
            <a:pPr algn="ctr"/>
            <a:r>
              <a:rPr lang="tr-TR" altLang="zh-CN" sz="2000" dirty="0">
                <a:solidFill>
                  <a:srgbClr val="000000"/>
                </a:solidFill>
                <a:latin typeface="Calibri" pitchFamily="34" charset="0"/>
                <a:cs typeface="Calibri" pitchFamily="34" charset="0"/>
              </a:rPr>
              <a:t>(Etken </a:t>
            </a:r>
            <a:r>
              <a:rPr lang="tr-TR" altLang="zh-CN" sz="2000" dirty="0" smtClean="0">
                <a:solidFill>
                  <a:srgbClr val="000000"/>
                </a:solidFill>
                <a:latin typeface="Calibri" pitchFamily="34" charset="0"/>
                <a:cs typeface="Calibri" pitchFamily="34" charset="0"/>
              </a:rPr>
              <a:t>(-) </a:t>
            </a:r>
            <a:r>
              <a:rPr lang="tr-TR" altLang="zh-CN" sz="2000" dirty="0">
                <a:solidFill>
                  <a:srgbClr val="000000"/>
                </a:solidFill>
                <a:latin typeface="Calibri" pitchFamily="34" charset="0"/>
                <a:cs typeface="Calibri" pitchFamily="34" charset="0"/>
              </a:rPr>
              <a:t>İnsidans</a:t>
            </a:r>
            <a:r>
              <a:rPr lang="tr-TR" altLang="zh-CN" sz="2000" dirty="0" smtClean="0">
                <a:solidFill>
                  <a:srgbClr val="000000"/>
                </a:solidFill>
                <a:latin typeface="Calibri" pitchFamily="34" charset="0"/>
                <a:cs typeface="Calibri" pitchFamily="34" charset="0"/>
              </a:rPr>
              <a:t>)</a:t>
            </a:r>
            <a:endParaRPr lang="tr-TR" altLang="zh-CN" sz="2000" dirty="0">
              <a:solidFill>
                <a:srgbClr val="000000"/>
              </a:solidFill>
              <a:latin typeface="Calibri" pitchFamily="34" charset="0"/>
              <a:cs typeface="Calibri" pitchFamily="34" charset="0"/>
            </a:endParaRPr>
          </a:p>
        </p:txBody>
      </p:sp>
      <p:sp>
        <p:nvSpPr>
          <p:cNvPr id="9" name="AutoShape 5"/>
          <p:cNvSpPr>
            <a:spLocks noChangeArrowheads="1"/>
          </p:cNvSpPr>
          <p:nvPr/>
        </p:nvSpPr>
        <p:spPr bwMode="auto">
          <a:xfrm>
            <a:off x="6540777" y="4345622"/>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Hastalık Var</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0" name="AutoShape 5"/>
          <p:cNvSpPr>
            <a:spLocks noChangeArrowheads="1"/>
          </p:cNvSpPr>
          <p:nvPr/>
        </p:nvSpPr>
        <p:spPr bwMode="auto">
          <a:xfrm>
            <a:off x="6540777" y="540757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a:solidFill>
                  <a:srgbClr val="000000"/>
                </a:solidFill>
                <a:latin typeface="Calibri" pitchFamily="34" charset="0"/>
                <a:cs typeface="Calibri" pitchFamily="34" charset="0"/>
              </a:rPr>
              <a:t>Hastalık Yok</a:t>
            </a:r>
            <a:endParaRPr lang="zh-CN" altLang="zh-CN" sz="2000" dirty="0">
              <a:solidFill>
                <a:srgbClr val="000000"/>
              </a:solidFill>
              <a:latin typeface="Calibri" pitchFamily="34" charset="0"/>
              <a:cs typeface="Calibri" pitchFamily="34" charset="0"/>
            </a:endParaRPr>
          </a:p>
        </p:txBody>
      </p:sp>
      <p:sp>
        <p:nvSpPr>
          <p:cNvPr id="11" name="AutoShape 5"/>
          <p:cNvSpPr>
            <a:spLocks noChangeArrowheads="1"/>
          </p:cNvSpPr>
          <p:nvPr/>
        </p:nvSpPr>
        <p:spPr bwMode="auto">
          <a:xfrm>
            <a:off x="4114799" y="2672550"/>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Karşılaşan</a:t>
            </a:r>
          </a:p>
          <a:p>
            <a:pPr algn="ctr"/>
            <a:r>
              <a:rPr lang="tr-TR" altLang="zh-CN" sz="2000" b="1" dirty="0" smtClean="0">
                <a:solidFill>
                  <a:srgbClr val="000000"/>
                </a:solidFill>
                <a:latin typeface="Calibri" pitchFamily="34" charset="0"/>
                <a:cs typeface="Calibri" pitchFamily="34" charset="0"/>
              </a:rPr>
              <a:t>Maruziyet (+)</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Aşağı Ok 11"/>
          <p:cNvSpPr/>
          <p:nvPr/>
        </p:nvSpPr>
        <p:spPr>
          <a:xfrm>
            <a:off x="7211045" y="1844692"/>
            <a:ext cx="876300" cy="3697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13" name="Freeform 7"/>
          <p:cNvSpPr>
            <a:spLocks/>
          </p:cNvSpPr>
          <p:nvPr/>
        </p:nvSpPr>
        <p:spPr bwMode="gray">
          <a:xfrm flipH="1">
            <a:off x="5772787" y="5429339"/>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6" name="AutoShape 5"/>
          <p:cNvSpPr>
            <a:spLocks noChangeArrowheads="1"/>
          </p:cNvSpPr>
          <p:nvPr/>
        </p:nvSpPr>
        <p:spPr bwMode="auto">
          <a:xfrm>
            <a:off x="4124324" y="4833893"/>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Karşılaşmayan</a:t>
            </a:r>
          </a:p>
          <a:p>
            <a:pPr algn="ctr"/>
            <a:r>
              <a:rPr lang="tr-TR" altLang="zh-CN" sz="2000" b="1" dirty="0" smtClean="0">
                <a:solidFill>
                  <a:srgbClr val="000000"/>
                </a:solidFill>
                <a:latin typeface="Calibri" pitchFamily="34" charset="0"/>
                <a:cs typeface="Calibri" pitchFamily="34" charset="0"/>
              </a:rPr>
              <a:t>Maruziyet (-)</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3" name="Oval 2"/>
          <p:cNvSpPr/>
          <p:nvPr/>
        </p:nvSpPr>
        <p:spPr>
          <a:xfrm>
            <a:off x="36359" y="3623435"/>
            <a:ext cx="1733550" cy="1681016"/>
          </a:xfrm>
          <a:prstGeom prst="ellipse">
            <a:avLst/>
          </a:prstGeom>
          <a:noFill/>
          <a:ln w="476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rgbClr val="000000"/>
                </a:solidFill>
                <a:latin typeface="Cambria" pitchFamily="18" charset="0"/>
              </a:rPr>
              <a:t>RİSK ALTINDAKİ TOPLUM</a:t>
            </a:r>
            <a:endParaRPr lang="tr-TR" sz="1600" b="1" dirty="0">
              <a:solidFill>
                <a:srgbClr val="000000"/>
              </a:solidFill>
              <a:latin typeface="Cambria" pitchFamily="18" charset="0"/>
            </a:endParaRPr>
          </a:p>
        </p:txBody>
      </p:sp>
      <p:sp>
        <p:nvSpPr>
          <p:cNvPr id="18" name="Freeform 7"/>
          <p:cNvSpPr>
            <a:spLocks/>
          </p:cNvSpPr>
          <p:nvPr/>
        </p:nvSpPr>
        <p:spPr bwMode="gray">
          <a:xfrm flipH="1" flipV="1">
            <a:off x="5771579" y="4643842"/>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1" name="Freeform 7"/>
          <p:cNvSpPr>
            <a:spLocks/>
          </p:cNvSpPr>
          <p:nvPr/>
        </p:nvSpPr>
        <p:spPr bwMode="gray">
          <a:xfrm flipH="1">
            <a:off x="5771579" y="3318017"/>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2" name="Freeform 7"/>
          <p:cNvSpPr>
            <a:spLocks/>
          </p:cNvSpPr>
          <p:nvPr/>
        </p:nvSpPr>
        <p:spPr bwMode="gray">
          <a:xfrm flipH="1" flipV="1">
            <a:off x="5770371" y="2532520"/>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5" name="Aşağı Ok 24"/>
          <p:cNvSpPr/>
          <p:nvPr/>
        </p:nvSpPr>
        <p:spPr>
          <a:xfrm rot="10800000">
            <a:off x="7211045" y="1209372"/>
            <a:ext cx="876300" cy="392090"/>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5753100" y="1150916"/>
            <a:ext cx="19080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9525" y="1109573"/>
            <a:ext cx="3531728" cy="13868"/>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400425" y="929250"/>
            <a:ext cx="2470172" cy="646331"/>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p>
          <a:p>
            <a:pPr algn="ctr"/>
            <a:r>
              <a:rPr lang="tr-TR" i="1" dirty="0" smtClean="0">
                <a:solidFill>
                  <a:srgbClr val="000000"/>
                </a:solidFill>
                <a:latin typeface="Cambria" pitchFamily="18" charset="0"/>
              </a:rPr>
              <a:t>(İzleme Süresi)</a:t>
            </a:r>
            <a:endParaRPr lang="tr-TR" i="1" dirty="0">
              <a:solidFill>
                <a:srgbClr val="000000"/>
              </a:solidFill>
              <a:latin typeface="Cambria" pitchFamily="18" charset="0"/>
            </a:endParaRPr>
          </a:p>
        </p:txBody>
      </p:sp>
      <p:sp>
        <p:nvSpPr>
          <p:cNvPr id="35" name="Metin kutusu 34"/>
          <p:cNvSpPr txBox="1"/>
          <p:nvPr/>
        </p:nvSpPr>
        <p:spPr>
          <a:xfrm>
            <a:off x="6236771" y="1518171"/>
            <a:ext cx="2860131" cy="369332"/>
          </a:xfrm>
          <a:prstGeom prst="rect">
            <a:avLst/>
          </a:prstGeom>
          <a:noFill/>
        </p:spPr>
        <p:txBody>
          <a:bodyPr wrap="square" rtlCol="0">
            <a:spAutoFit/>
          </a:bodyPr>
          <a:lstStyle/>
          <a:p>
            <a:pPr algn="ctr"/>
            <a:r>
              <a:rPr lang="tr-TR" b="1" i="1" dirty="0" smtClean="0">
                <a:solidFill>
                  <a:srgbClr val="C00000"/>
                </a:solidFill>
                <a:latin typeface="Cambria" pitchFamily="18" charset="0"/>
              </a:rPr>
              <a:t>Araştırmanın Başlangıcı</a:t>
            </a:r>
            <a:endParaRPr lang="tr-TR" b="1" i="1" dirty="0">
              <a:solidFill>
                <a:srgbClr val="C00000"/>
              </a:solidFill>
              <a:latin typeface="Cambria" pitchFamily="18" charset="0"/>
            </a:endParaRPr>
          </a:p>
        </p:txBody>
      </p:sp>
      <p:sp>
        <p:nvSpPr>
          <p:cNvPr id="27" name="AutoShape 5"/>
          <p:cNvSpPr>
            <a:spLocks noChangeArrowheads="1"/>
          </p:cNvSpPr>
          <p:nvPr/>
        </p:nvSpPr>
        <p:spPr bwMode="auto">
          <a:xfrm>
            <a:off x="2619375" y="4023352"/>
            <a:ext cx="1462814" cy="869915"/>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Seçilen </a:t>
            </a:r>
          </a:p>
          <a:p>
            <a:pPr algn="ctr"/>
            <a:r>
              <a:rPr lang="tr-TR" altLang="zh-CN" sz="2000" b="1" dirty="0" smtClean="0">
                <a:solidFill>
                  <a:srgbClr val="000000"/>
                </a:solidFill>
                <a:latin typeface="Calibri" pitchFamily="34" charset="0"/>
                <a:cs typeface="Calibri" pitchFamily="34" charset="0"/>
              </a:rPr>
              <a:t>Kayıtlar</a:t>
            </a:r>
            <a:endParaRPr lang="zh-CN" altLang="zh-CN" sz="2000" dirty="0">
              <a:solidFill>
                <a:srgbClr val="000000"/>
              </a:solidFill>
              <a:latin typeface="Calibri" pitchFamily="34" charset="0"/>
              <a:cs typeface="Calibri" pitchFamily="34" charset="0"/>
            </a:endParaRPr>
          </a:p>
        </p:txBody>
      </p:sp>
      <p:sp>
        <p:nvSpPr>
          <p:cNvPr id="28" name="Freeform 7"/>
          <p:cNvSpPr>
            <a:spLocks/>
          </p:cNvSpPr>
          <p:nvPr/>
        </p:nvSpPr>
        <p:spPr bwMode="gray">
          <a:xfrm flipH="1" flipV="1">
            <a:off x="3350753" y="3125671"/>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0" name="Freeform 7"/>
          <p:cNvSpPr>
            <a:spLocks/>
          </p:cNvSpPr>
          <p:nvPr/>
        </p:nvSpPr>
        <p:spPr bwMode="gray">
          <a:xfrm flipH="1">
            <a:off x="3350753" y="4936076"/>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1" name="Aşağı Ok 30"/>
          <p:cNvSpPr/>
          <p:nvPr/>
        </p:nvSpPr>
        <p:spPr>
          <a:xfrm rot="16200000">
            <a:off x="1766952" y="4102210"/>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9" name="Text Box 18"/>
          <p:cNvSpPr txBox="1">
            <a:spLocks noChangeArrowheads="1"/>
          </p:cNvSpPr>
          <p:nvPr/>
        </p:nvSpPr>
        <p:spPr bwMode="auto">
          <a:xfrm>
            <a:off x="8785560" y="2360054"/>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a</a:t>
            </a:r>
          </a:p>
        </p:txBody>
      </p:sp>
      <p:sp>
        <p:nvSpPr>
          <p:cNvPr id="32" name="Text Box 18"/>
          <p:cNvSpPr txBox="1">
            <a:spLocks noChangeArrowheads="1"/>
          </p:cNvSpPr>
          <p:nvPr/>
        </p:nvSpPr>
        <p:spPr bwMode="auto">
          <a:xfrm>
            <a:off x="8785559" y="3441724"/>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lang="tr-TR" sz="2800" b="1" kern="0" dirty="0">
                <a:solidFill>
                  <a:srgbClr val="7030A0"/>
                </a:solidFill>
                <a:effectLst>
                  <a:outerShdw blurRad="38100" dist="38100" dir="2700000" algn="tl">
                    <a:srgbClr val="000000">
                      <a:alpha val="43137"/>
                    </a:srgbClr>
                  </a:outerShdw>
                </a:effectLst>
                <a:latin typeface="Cambria" pitchFamily="18" charset="0"/>
              </a:rPr>
              <a:t>b</a:t>
            </a:r>
            <a:endPar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endParaRPr>
          </a:p>
        </p:txBody>
      </p:sp>
      <p:sp>
        <p:nvSpPr>
          <p:cNvPr id="33" name="Text Box 18"/>
          <p:cNvSpPr txBox="1">
            <a:spLocks noChangeArrowheads="1"/>
          </p:cNvSpPr>
          <p:nvPr/>
        </p:nvSpPr>
        <p:spPr bwMode="auto">
          <a:xfrm>
            <a:off x="8799212" y="4527520"/>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c</a:t>
            </a:r>
          </a:p>
        </p:txBody>
      </p:sp>
      <p:sp>
        <p:nvSpPr>
          <p:cNvPr id="34" name="Text Box 18"/>
          <p:cNvSpPr txBox="1">
            <a:spLocks noChangeArrowheads="1"/>
          </p:cNvSpPr>
          <p:nvPr/>
        </p:nvSpPr>
        <p:spPr bwMode="auto">
          <a:xfrm>
            <a:off x="8785560" y="5589471"/>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d</a:t>
            </a:r>
          </a:p>
        </p:txBody>
      </p:sp>
      <p:cxnSp>
        <p:nvCxnSpPr>
          <p:cNvPr id="36" name="Düz Ok Bağlayıcısı 35"/>
          <p:cNvCxnSpPr/>
          <p:nvPr/>
        </p:nvCxnSpPr>
        <p:spPr>
          <a:xfrm>
            <a:off x="7690804" y="1138307"/>
            <a:ext cx="1332000" cy="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sp>
        <p:nvSpPr>
          <p:cNvPr id="37" name="Metin kutusu 36"/>
          <p:cNvSpPr txBox="1"/>
          <p:nvPr/>
        </p:nvSpPr>
        <p:spPr>
          <a:xfrm>
            <a:off x="7690804" y="744584"/>
            <a:ext cx="1224000"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Zaman</a:t>
            </a:r>
            <a:endParaRPr lang="tr-TR" b="1" i="1" dirty="0">
              <a:solidFill>
                <a:srgbClr val="000000"/>
              </a:solidFill>
              <a:latin typeface="Cambria" pitchFamily="18" charset="0"/>
            </a:endParaRPr>
          </a:p>
        </p:txBody>
      </p:sp>
    </p:spTree>
    <p:extLst>
      <p:ext uri="{BB962C8B-B14F-4D97-AF65-F5344CB8AC3E}">
        <p14:creationId xmlns:p14="http://schemas.microsoft.com/office/powerpoint/2010/main" val="2422667171"/>
      </p:ext>
    </p:extLst>
  </p:cSld>
  <p:clrMapOvr>
    <a:masterClrMapping/>
  </p:clrMapOvr>
  <p:transition>
    <p:fade/>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AutoShape 5"/>
          <p:cNvSpPr>
            <a:spLocks noChangeArrowheads="1"/>
          </p:cNvSpPr>
          <p:nvPr/>
        </p:nvSpPr>
        <p:spPr bwMode="auto">
          <a:xfrm>
            <a:off x="6550302" y="1626221"/>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Hastalık Var</a:t>
            </a:r>
          </a:p>
          <a:p>
            <a:pPr algn="ctr"/>
            <a:r>
              <a:rPr lang="tr-TR" altLang="zh-CN" sz="2000" dirty="0" smtClean="0">
                <a:solidFill>
                  <a:srgbClr val="000000"/>
                </a:solidFill>
                <a:latin typeface="Calibri" pitchFamily="34" charset="0"/>
                <a:cs typeface="Calibri" pitchFamily="34" charset="0"/>
              </a:rPr>
              <a:t>(Etken (+) İnsidans)</a:t>
            </a:r>
            <a:endParaRPr lang="zh-CN" altLang="zh-CN" sz="2000" dirty="0">
              <a:solidFill>
                <a:srgbClr val="000000"/>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KOHORT ARAŞTIRMASI (Prospektif)</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AutoShape 5"/>
          <p:cNvSpPr>
            <a:spLocks noChangeArrowheads="1"/>
          </p:cNvSpPr>
          <p:nvPr/>
        </p:nvSpPr>
        <p:spPr bwMode="auto">
          <a:xfrm>
            <a:off x="6550302" y="269560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Hastalık Yok</a:t>
            </a:r>
          </a:p>
          <a:p>
            <a:pPr algn="ctr"/>
            <a:r>
              <a:rPr lang="tr-TR" altLang="zh-CN" sz="2000" dirty="0">
                <a:solidFill>
                  <a:srgbClr val="000000"/>
                </a:solidFill>
                <a:latin typeface="Calibri" pitchFamily="34" charset="0"/>
                <a:cs typeface="Calibri" pitchFamily="34" charset="0"/>
              </a:rPr>
              <a:t>(Etken </a:t>
            </a:r>
            <a:r>
              <a:rPr lang="tr-TR" altLang="zh-CN" sz="2000" dirty="0" smtClean="0">
                <a:solidFill>
                  <a:srgbClr val="000000"/>
                </a:solidFill>
                <a:latin typeface="Calibri" pitchFamily="34" charset="0"/>
                <a:cs typeface="Calibri" pitchFamily="34" charset="0"/>
              </a:rPr>
              <a:t>(-) </a:t>
            </a:r>
            <a:r>
              <a:rPr lang="tr-TR" altLang="zh-CN" sz="2000" dirty="0">
                <a:solidFill>
                  <a:srgbClr val="000000"/>
                </a:solidFill>
                <a:latin typeface="Calibri" pitchFamily="34" charset="0"/>
                <a:cs typeface="Calibri" pitchFamily="34" charset="0"/>
              </a:rPr>
              <a:t>İnsidans</a:t>
            </a:r>
            <a:r>
              <a:rPr lang="tr-TR" altLang="zh-CN" sz="2000" dirty="0" smtClean="0">
                <a:solidFill>
                  <a:srgbClr val="000000"/>
                </a:solidFill>
                <a:latin typeface="Calibri" pitchFamily="34" charset="0"/>
                <a:cs typeface="Calibri" pitchFamily="34" charset="0"/>
              </a:rPr>
              <a:t>)</a:t>
            </a:r>
            <a:endParaRPr lang="tr-TR" altLang="zh-CN" sz="2000" dirty="0">
              <a:solidFill>
                <a:srgbClr val="000000"/>
              </a:solidFill>
              <a:latin typeface="Calibri" pitchFamily="34" charset="0"/>
              <a:cs typeface="Calibri" pitchFamily="34" charset="0"/>
            </a:endParaRPr>
          </a:p>
        </p:txBody>
      </p:sp>
      <p:sp>
        <p:nvSpPr>
          <p:cNvPr id="9" name="AutoShape 5"/>
          <p:cNvSpPr>
            <a:spLocks noChangeArrowheads="1"/>
          </p:cNvSpPr>
          <p:nvPr/>
        </p:nvSpPr>
        <p:spPr bwMode="auto">
          <a:xfrm>
            <a:off x="6550302" y="4226872"/>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Hastalık Var</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0" name="AutoShape 5"/>
          <p:cNvSpPr>
            <a:spLocks noChangeArrowheads="1"/>
          </p:cNvSpPr>
          <p:nvPr/>
        </p:nvSpPr>
        <p:spPr bwMode="auto">
          <a:xfrm>
            <a:off x="6550302" y="528882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a:solidFill>
                  <a:srgbClr val="000000"/>
                </a:solidFill>
                <a:latin typeface="Calibri" pitchFamily="34" charset="0"/>
                <a:cs typeface="Calibri" pitchFamily="34" charset="0"/>
              </a:rPr>
              <a:t>Hastalık Yok</a:t>
            </a:r>
            <a:endParaRPr lang="zh-CN" altLang="zh-CN" sz="2000" dirty="0">
              <a:solidFill>
                <a:srgbClr val="000000"/>
              </a:solidFill>
              <a:latin typeface="Calibri" pitchFamily="34" charset="0"/>
              <a:cs typeface="Calibri" pitchFamily="34" charset="0"/>
            </a:endParaRPr>
          </a:p>
        </p:txBody>
      </p:sp>
      <p:sp>
        <p:nvSpPr>
          <p:cNvPr id="11" name="AutoShape 5"/>
          <p:cNvSpPr>
            <a:spLocks noChangeArrowheads="1"/>
          </p:cNvSpPr>
          <p:nvPr/>
        </p:nvSpPr>
        <p:spPr bwMode="auto">
          <a:xfrm>
            <a:off x="4124324" y="2066925"/>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Karşılaşan</a:t>
            </a:r>
          </a:p>
          <a:p>
            <a:pPr algn="ctr"/>
            <a:r>
              <a:rPr lang="tr-TR" altLang="zh-CN" sz="2000" b="1" dirty="0" smtClean="0">
                <a:solidFill>
                  <a:srgbClr val="000000"/>
                </a:solidFill>
                <a:latin typeface="Calibri" pitchFamily="34" charset="0"/>
                <a:cs typeface="Calibri" pitchFamily="34" charset="0"/>
              </a:rPr>
              <a:t>Maruziyet (+)</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Aşağı Ok 11"/>
          <p:cNvSpPr/>
          <p:nvPr/>
        </p:nvSpPr>
        <p:spPr>
          <a:xfrm>
            <a:off x="403259" y="2520047"/>
            <a:ext cx="876300" cy="666652"/>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13" name="Freeform 7"/>
          <p:cNvSpPr>
            <a:spLocks/>
          </p:cNvSpPr>
          <p:nvPr/>
        </p:nvSpPr>
        <p:spPr bwMode="gray">
          <a:xfrm flipH="1">
            <a:off x="5782312" y="5310589"/>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6" name="AutoShape 5"/>
          <p:cNvSpPr>
            <a:spLocks noChangeArrowheads="1"/>
          </p:cNvSpPr>
          <p:nvPr/>
        </p:nvSpPr>
        <p:spPr bwMode="auto">
          <a:xfrm>
            <a:off x="4133849" y="4715143"/>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a:solidFill>
                  <a:srgbClr val="000000"/>
                </a:solidFill>
                <a:latin typeface="Calibri" pitchFamily="34" charset="0"/>
                <a:cs typeface="Calibri" pitchFamily="34" charset="0"/>
              </a:rPr>
              <a:t>Etkenle </a:t>
            </a:r>
          </a:p>
          <a:p>
            <a:pPr algn="ctr"/>
            <a:r>
              <a:rPr lang="tr-TR" altLang="zh-CN" sz="2000" b="1" dirty="0" smtClean="0">
                <a:solidFill>
                  <a:srgbClr val="000000"/>
                </a:solidFill>
                <a:latin typeface="Calibri" pitchFamily="34" charset="0"/>
                <a:cs typeface="Calibri" pitchFamily="34" charset="0"/>
              </a:rPr>
              <a:t>Karşılaşmayan</a:t>
            </a:r>
          </a:p>
          <a:p>
            <a:pPr algn="ctr"/>
            <a:r>
              <a:rPr lang="tr-TR" altLang="zh-CN" sz="2000" b="1" dirty="0" smtClean="0">
                <a:solidFill>
                  <a:srgbClr val="000000"/>
                </a:solidFill>
                <a:latin typeface="Calibri" pitchFamily="34" charset="0"/>
                <a:cs typeface="Calibri" pitchFamily="34" charset="0"/>
              </a:rPr>
              <a:t>Maruziyet (-)</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3" name="Oval 2"/>
          <p:cNvSpPr/>
          <p:nvPr/>
        </p:nvSpPr>
        <p:spPr>
          <a:xfrm>
            <a:off x="45884" y="3231560"/>
            <a:ext cx="1733550" cy="1681016"/>
          </a:xfrm>
          <a:prstGeom prst="ellipse">
            <a:avLst/>
          </a:prstGeom>
          <a:noFill/>
          <a:ln w="476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rgbClr val="000000"/>
                </a:solidFill>
                <a:latin typeface="Cambria" pitchFamily="18" charset="0"/>
              </a:rPr>
              <a:t>RİSK ALTINDAKİ TOPLUM</a:t>
            </a:r>
            <a:endParaRPr lang="tr-TR" sz="1600" b="1" dirty="0">
              <a:solidFill>
                <a:srgbClr val="000000"/>
              </a:solidFill>
              <a:latin typeface="Cambria" pitchFamily="18" charset="0"/>
            </a:endParaRPr>
          </a:p>
        </p:txBody>
      </p:sp>
      <p:sp>
        <p:nvSpPr>
          <p:cNvPr id="18" name="Freeform 7"/>
          <p:cNvSpPr>
            <a:spLocks/>
          </p:cNvSpPr>
          <p:nvPr/>
        </p:nvSpPr>
        <p:spPr bwMode="gray">
          <a:xfrm flipH="1" flipV="1">
            <a:off x="5781104" y="4525092"/>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1" name="Freeform 7"/>
          <p:cNvSpPr>
            <a:spLocks/>
          </p:cNvSpPr>
          <p:nvPr/>
        </p:nvSpPr>
        <p:spPr bwMode="gray">
          <a:xfrm flipH="1">
            <a:off x="5781104" y="2712392"/>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2" name="Freeform 7"/>
          <p:cNvSpPr>
            <a:spLocks/>
          </p:cNvSpPr>
          <p:nvPr/>
        </p:nvSpPr>
        <p:spPr bwMode="gray">
          <a:xfrm flipH="1" flipV="1">
            <a:off x="5779896" y="1926895"/>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5" name="Aşağı Ok 24"/>
          <p:cNvSpPr/>
          <p:nvPr/>
        </p:nvSpPr>
        <p:spPr>
          <a:xfrm rot="10800000">
            <a:off x="403259" y="1412967"/>
            <a:ext cx="876300" cy="653958"/>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5648325" y="1364666"/>
            <a:ext cx="32760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9525" y="1323323"/>
            <a:ext cx="3531728" cy="13868"/>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400425" y="1143000"/>
            <a:ext cx="2470172" cy="646331"/>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endParaRPr lang="tr-TR" b="1" i="1" dirty="0">
              <a:solidFill>
                <a:srgbClr val="000000"/>
              </a:solidFill>
              <a:latin typeface="Cambria" pitchFamily="18" charset="0"/>
            </a:endParaRPr>
          </a:p>
          <a:p>
            <a:pPr algn="ctr"/>
            <a:r>
              <a:rPr lang="tr-TR" i="1" dirty="0" smtClean="0">
                <a:solidFill>
                  <a:srgbClr val="000000"/>
                </a:solidFill>
                <a:latin typeface="Cambria" pitchFamily="18" charset="0"/>
              </a:rPr>
              <a:t>(İzleme Süresi)</a:t>
            </a:r>
            <a:endParaRPr lang="tr-TR" i="1" dirty="0">
              <a:solidFill>
                <a:srgbClr val="000000"/>
              </a:solidFill>
              <a:latin typeface="Cambria" pitchFamily="18" charset="0"/>
            </a:endParaRPr>
          </a:p>
        </p:txBody>
      </p:sp>
      <p:sp>
        <p:nvSpPr>
          <p:cNvPr id="35" name="Metin kutusu 34"/>
          <p:cNvSpPr txBox="1"/>
          <p:nvPr/>
        </p:nvSpPr>
        <p:spPr>
          <a:xfrm>
            <a:off x="59485" y="1932510"/>
            <a:ext cx="1648699" cy="646331"/>
          </a:xfrm>
          <a:prstGeom prst="rect">
            <a:avLst/>
          </a:prstGeom>
          <a:noFill/>
        </p:spPr>
        <p:txBody>
          <a:bodyPr wrap="square" rtlCol="0">
            <a:spAutoFit/>
          </a:bodyPr>
          <a:lstStyle/>
          <a:p>
            <a:pPr algn="ctr"/>
            <a:r>
              <a:rPr lang="tr-TR" b="1" i="1" dirty="0" smtClean="0">
                <a:solidFill>
                  <a:srgbClr val="C00000"/>
                </a:solidFill>
                <a:latin typeface="Cambria" pitchFamily="18" charset="0"/>
              </a:rPr>
              <a:t>Araştırmanın </a:t>
            </a:r>
          </a:p>
          <a:p>
            <a:pPr algn="ctr"/>
            <a:r>
              <a:rPr lang="tr-TR" b="1" i="1" dirty="0" smtClean="0">
                <a:solidFill>
                  <a:srgbClr val="C00000"/>
                </a:solidFill>
                <a:latin typeface="Cambria" pitchFamily="18" charset="0"/>
              </a:rPr>
              <a:t>Başlangıcı</a:t>
            </a:r>
            <a:endParaRPr lang="tr-TR" b="1" i="1" dirty="0">
              <a:solidFill>
                <a:srgbClr val="C00000"/>
              </a:solidFill>
              <a:latin typeface="Cambria" pitchFamily="18" charset="0"/>
            </a:endParaRPr>
          </a:p>
        </p:txBody>
      </p:sp>
      <p:sp>
        <p:nvSpPr>
          <p:cNvPr id="27" name="AutoShape 5"/>
          <p:cNvSpPr>
            <a:spLocks noChangeArrowheads="1"/>
          </p:cNvSpPr>
          <p:nvPr/>
        </p:nvSpPr>
        <p:spPr bwMode="auto">
          <a:xfrm>
            <a:off x="2628900" y="3419743"/>
            <a:ext cx="1462814"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Örneklem</a:t>
            </a:r>
          </a:p>
          <a:p>
            <a:pPr algn="ctr"/>
            <a:r>
              <a:rPr lang="tr-TR" altLang="zh-CN" sz="2000" dirty="0" smtClean="0">
                <a:solidFill>
                  <a:srgbClr val="000000"/>
                </a:solidFill>
                <a:latin typeface="Calibri" pitchFamily="34" charset="0"/>
                <a:cs typeface="Calibri" pitchFamily="34" charset="0"/>
              </a:rPr>
              <a:t>(Hastalık Yok)</a:t>
            </a:r>
            <a:endParaRPr lang="zh-CN" altLang="zh-CN" sz="2000" dirty="0">
              <a:solidFill>
                <a:srgbClr val="000000"/>
              </a:solidFill>
              <a:latin typeface="Calibri" pitchFamily="34" charset="0"/>
              <a:cs typeface="Calibri" pitchFamily="34" charset="0"/>
            </a:endParaRPr>
          </a:p>
        </p:txBody>
      </p:sp>
      <p:sp>
        <p:nvSpPr>
          <p:cNvPr id="28" name="Freeform 7"/>
          <p:cNvSpPr>
            <a:spLocks/>
          </p:cNvSpPr>
          <p:nvPr/>
        </p:nvSpPr>
        <p:spPr bwMode="gray">
          <a:xfrm flipH="1" flipV="1">
            <a:off x="3360278" y="2520046"/>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0" name="Freeform 7"/>
          <p:cNvSpPr>
            <a:spLocks/>
          </p:cNvSpPr>
          <p:nvPr/>
        </p:nvSpPr>
        <p:spPr bwMode="gray">
          <a:xfrm flipH="1">
            <a:off x="3360278" y="4817326"/>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1" name="Aşağı Ok 30"/>
          <p:cNvSpPr/>
          <p:nvPr/>
        </p:nvSpPr>
        <p:spPr>
          <a:xfrm rot="16200000">
            <a:off x="1776477" y="3710335"/>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9" name="Text Box 8"/>
          <p:cNvSpPr txBox="1">
            <a:spLocks noChangeArrowheads="1"/>
          </p:cNvSpPr>
          <p:nvPr/>
        </p:nvSpPr>
        <p:spPr bwMode="auto">
          <a:xfrm>
            <a:off x="19051" y="5700879"/>
            <a:ext cx="3962400"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algn="ctr" eaLnBrk="0" hangingPunct="0"/>
            <a:r>
              <a:rPr lang="tr-TR" sz="1600" b="1" i="1" dirty="0">
                <a:latin typeface="Cambria" pitchFamily="18" charset="0"/>
                <a:cs typeface="Calibri" pitchFamily="34" charset="0"/>
              </a:rPr>
              <a:t>İnsidans E</a:t>
            </a:r>
            <a:r>
              <a:rPr lang="tr-TR" sz="1600" b="1" i="1" dirty="0" smtClean="0">
                <a:latin typeface="Cambria" pitchFamily="18" charset="0"/>
                <a:cs typeface="Calibri" pitchFamily="34" charset="0"/>
              </a:rPr>
              <a:t>tkileri </a:t>
            </a:r>
            <a:r>
              <a:rPr lang="tr-TR" sz="1600" b="1" i="1" dirty="0">
                <a:latin typeface="Cambria" pitchFamily="18" charset="0"/>
                <a:cs typeface="Calibri" pitchFamily="34" charset="0"/>
              </a:rPr>
              <a:t>(+) </a:t>
            </a:r>
            <a:r>
              <a:rPr lang="tr-TR" sz="1600" b="1" i="1" dirty="0" smtClean="0">
                <a:latin typeface="Cambria" pitchFamily="18" charset="0"/>
                <a:cs typeface="Calibri" pitchFamily="34" charset="0"/>
              </a:rPr>
              <a:t>= </a:t>
            </a:r>
            <a:r>
              <a:rPr lang="tr-TR" sz="1600" b="1" i="1" dirty="0">
                <a:latin typeface="Cambria" pitchFamily="18" charset="0"/>
                <a:cs typeface="Calibri" pitchFamily="34" charset="0"/>
              </a:rPr>
              <a:t>(a) / (</a:t>
            </a:r>
            <a:r>
              <a:rPr lang="tr-TR" sz="1600" b="1" i="1" dirty="0" err="1" smtClean="0">
                <a:latin typeface="Cambria" pitchFamily="18" charset="0"/>
                <a:cs typeface="Calibri" pitchFamily="34" charset="0"/>
              </a:rPr>
              <a:t>a+b</a:t>
            </a:r>
            <a:r>
              <a:rPr lang="tr-TR" sz="1600" b="1" i="1" dirty="0" smtClean="0">
                <a:latin typeface="Cambria" pitchFamily="18" charset="0"/>
                <a:cs typeface="Calibri" pitchFamily="34" charset="0"/>
              </a:rPr>
              <a:t>) </a:t>
            </a:r>
            <a:r>
              <a:rPr lang="tr-TR" sz="1600" b="1" i="1" dirty="0">
                <a:latin typeface="Cambria" pitchFamily="18" charset="0"/>
                <a:cs typeface="Calibri" pitchFamily="34" charset="0"/>
              </a:rPr>
              <a:t>x </a:t>
            </a:r>
            <a:r>
              <a:rPr lang="tr-TR" sz="1600" b="1" i="1" dirty="0" smtClean="0">
                <a:latin typeface="Cambria" pitchFamily="18" charset="0"/>
                <a:cs typeface="Calibri" pitchFamily="34" charset="0"/>
              </a:rPr>
              <a:t>100</a:t>
            </a:r>
            <a:endParaRPr lang="tr-TR" sz="1600" b="1" i="1" dirty="0">
              <a:latin typeface="Cambria" pitchFamily="18" charset="0"/>
              <a:cs typeface="Calibri" pitchFamily="34" charset="0"/>
            </a:endParaRPr>
          </a:p>
        </p:txBody>
      </p:sp>
      <p:sp>
        <p:nvSpPr>
          <p:cNvPr id="32" name="Text Box 18"/>
          <p:cNvSpPr txBox="1">
            <a:spLocks noChangeArrowheads="1"/>
          </p:cNvSpPr>
          <p:nvPr/>
        </p:nvSpPr>
        <p:spPr bwMode="auto">
          <a:xfrm>
            <a:off x="8785560" y="1807604"/>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a</a:t>
            </a:r>
          </a:p>
        </p:txBody>
      </p:sp>
      <p:sp>
        <p:nvSpPr>
          <p:cNvPr id="33" name="Text Box 18"/>
          <p:cNvSpPr txBox="1">
            <a:spLocks noChangeArrowheads="1"/>
          </p:cNvSpPr>
          <p:nvPr/>
        </p:nvSpPr>
        <p:spPr bwMode="auto">
          <a:xfrm>
            <a:off x="8785559" y="2889274"/>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lang="tr-TR" sz="2800" b="1" kern="0" dirty="0">
                <a:solidFill>
                  <a:srgbClr val="7030A0"/>
                </a:solidFill>
                <a:effectLst>
                  <a:outerShdw blurRad="38100" dist="38100" dir="2700000" algn="tl">
                    <a:srgbClr val="000000">
                      <a:alpha val="43137"/>
                    </a:srgbClr>
                  </a:outerShdw>
                </a:effectLst>
                <a:latin typeface="Cambria" pitchFamily="18" charset="0"/>
              </a:rPr>
              <a:t>b</a:t>
            </a:r>
            <a:endPar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endParaRPr>
          </a:p>
        </p:txBody>
      </p:sp>
      <p:sp>
        <p:nvSpPr>
          <p:cNvPr id="34" name="Text Box 18"/>
          <p:cNvSpPr txBox="1">
            <a:spLocks noChangeArrowheads="1"/>
          </p:cNvSpPr>
          <p:nvPr/>
        </p:nvSpPr>
        <p:spPr bwMode="auto">
          <a:xfrm>
            <a:off x="8799212" y="4384645"/>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c</a:t>
            </a:r>
          </a:p>
        </p:txBody>
      </p:sp>
      <p:sp>
        <p:nvSpPr>
          <p:cNvPr id="36" name="Text Box 18"/>
          <p:cNvSpPr txBox="1">
            <a:spLocks noChangeArrowheads="1"/>
          </p:cNvSpPr>
          <p:nvPr/>
        </p:nvSpPr>
        <p:spPr bwMode="auto">
          <a:xfrm>
            <a:off x="8785560" y="5446596"/>
            <a:ext cx="427601"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marL="0" marR="0" lvl="0" indent="0" algn="l" defTabSz="914400" eaLnBrk="1" fontAlgn="auto" latinLnBrk="0" hangingPunct="1">
              <a:lnSpc>
                <a:spcPct val="100000"/>
              </a:lnSpc>
              <a:spcBef>
                <a:spcPct val="50000"/>
              </a:spcBef>
              <a:spcAft>
                <a:spcPts val="0"/>
              </a:spcAft>
              <a:buClrTx/>
              <a:buSzTx/>
              <a:buFontTx/>
              <a:buNone/>
              <a:tabLst/>
              <a:defRPr/>
            </a:pPr>
            <a:r>
              <a:rPr kumimoji="0" lang="tr-TR" sz="2800" b="1" i="0" u="none" strike="noStrike" kern="0" cap="none" spc="0" normalizeH="0" baseline="0" noProof="0" dirty="0" smtClean="0">
                <a:ln>
                  <a:noFill/>
                </a:ln>
                <a:solidFill>
                  <a:srgbClr val="7030A0"/>
                </a:solidFill>
                <a:effectLst>
                  <a:outerShdw blurRad="38100" dist="38100" dir="2700000" algn="tl">
                    <a:srgbClr val="000000">
                      <a:alpha val="43137"/>
                    </a:srgbClr>
                  </a:outerShdw>
                </a:effectLst>
                <a:uLnTx/>
                <a:uFillTx/>
                <a:latin typeface="Cambria" pitchFamily="18" charset="0"/>
              </a:rPr>
              <a:t>d</a:t>
            </a:r>
          </a:p>
        </p:txBody>
      </p:sp>
      <p:sp>
        <p:nvSpPr>
          <p:cNvPr id="37" name="Text Box 8"/>
          <p:cNvSpPr txBox="1">
            <a:spLocks noChangeArrowheads="1"/>
          </p:cNvSpPr>
          <p:nvPr/>
        </p:nvSpPr>
        <p:spPr bwMode="auto">
          <a:xfrm>
            <a:off x="9526" y="6465246"/>
            <a:ext cx="5224626"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eaLnBrk="0" hangingPunct="0"/>
            <a:r>
              <a:rPr lang="tr-TR" sz="1600" b="1" i="1" dirty="0" smtClean="0">
                <a:solidFill>
                  <a:srgbClr val="800000"/>
                </a:solidFill>
                <a:latin typeface="Cambria" pitchFamily="18" charset="0"/>
                <a:cs typeface="Calibri" pitchFamily="34" charset="0"/>
              </a:rPr>
              <a:t>Toplam İH=İnsidans Etkileri (+)/İnsidans Etkileri </a:t>
            </a:r>
            <a:r>
              <a:rPr lang="tr-TR" sz="1600" b="1" i="1" dirty="0">
                <a:solidFill>
                  <a:srgbClr val="800000"/>
                </a:solidFill>
                <a:latin typeface="Cambria" pitchFamily="18" charset="0"/>
                <a:cs typeface="Calibri" pitchFamily="34" charset="0"/>
              </a:rPr>
              <a:t>(-)</a:t>
            </a:r>
          </a:p>
        </p:txBody>
      </p:sp>
      <p:sp>
        <p:nvSpPr>
          <p:cNvPr id="38" name="Text Box 8"/>
          <p:cNvSpPr txBox="1">
            <a:spLocks noChangeArrowheads="1"/>
          </p:cNvSpPr>
          <p:nvPr/>
        </p:nvSpPr>
        <p:spPr bwMode="auto">
          <a:xfrm>
            <a:off x="21838" y="6069993"/>
            <a:ext cx="3959705"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algn="ctr" eaLnBrk="0" hangingPunct="0"/>
            <a:r>
              <a:rPr lang="tr-TR" sz="1600" b="1" i="1" dirty="0" smtClean="0">
                <a:latin typeface="Cambria" pitchFamily="18" charset="0"/>
                <a:cs typeface="Calibri" pitchFamily="34" charset="0"/>
              </a:rPr>
              <a:t>İnsidans </a:t>
            </a:r>
            <a:r>
              <a:rPr lang="tr-TR" sz="1600" b="1" i="1" dirty="0">
                <a:latin typeface="Cambria" pitchFamily="18" charset="0"/>
                <a:cs typeface="Calibri" pitchFamily="34" charset="0"/>
              </a:rPr>
              <a:t>E</a:t>
            </a:r>
            <a:r>
              <a:rPr lang="tr-TR" sz="1600" b="1" i="1" dirty="0" smtClean="0">
                <a:latin typeface="Cambria" pitchFamily="18" charset="0"/>
                <a:cs typeface="Calibri" pitchFamily="34" charset="0"/>
              </a:rPr>
              <a:t>tkileri </a:t>
            </a:r>
            <a:r>
              <a:rPr lang="tr-TR" sz="1600" b="1" i="1" dirty="0">
                <a:latin typeface="Cambria" pitchFamily="18" charset="0"/>
                <a:cs typeface="Calibri" pitchFamily="34" charset="0"/>
              </a:rPr>
              <a:t>(-)  =  </a:t>
            </a:r>
            <a:r>
              <a:rPr lang="tr-TR" sz="1600" b="1" i="1" dirty="0" smtClean="0">
                <a:latin typeface="Cambria" pitchFamily="18" charset="0"/>
                <a:cs typeface="Calibri" pitchFamily="34" charset="0"/>
              </a:rPr>
              <a:t>(c) </a:t>
            </a:r>
            <a:r>
              <a:rPr lang="tr-TR" sz="1600" b="1" i="1" dirty="0">
                <a:latin typeface="Cambria" pitchFamily="18" charset="0"/>
                <a:cs typeface="Calibri" pitchFamily="34" charset="0"/>
              </a:rPr>
              <a:t>/ </a:t>
            </a:r>
            <a:r>
              <a:rPr lang="tr-TR" sz="1600" b="1" i="1" dirty="0" smtClean="0">
                <a:latin typeface="Cambria" pitchFamily="18" charset="0"/>
                <a:cs typeface="Calibri" pitchFamily="34" charset="0"/>
              </a:rPr>
              <a:t>(</a:t>
            </a:r>
            <a:r>
              <a:rPr lang="tr-TR" sz="1600" b="1" i="1" dirty="0" err="1">
                <a:latin typeface="Cambria" pitchFamily="18" charset="0"/>
                <a:cs typeface="Calibri" pitchFamily="34" charset="0"/>
              </a:rPr>
              <a:t>c</a:t>
            </a:r>
            <a:r>
              <a:rPr lang="tr-TR" sz="1600" b="1" i="1" dirty="0" err="1" smtClean="0">
                <a:latin typeface="Cambria" pitchFamily="18" charset="0"/>
                <a:cs typeface="Calibri" pitchFamily="34" charset="0"/>
              </a:rPr>
              <a:t>+d</a:t>
            </a:r>
            <a:r>
              <a:rPr lang="tr-TR" sz="1600" b="1" i="1" dirty="0">
                <a:latin typeface="Cambria" pitchFamily="18" charset="0"/>
                <a:cs typeface="Calibri" pitchFamily="34" charset="0"/>
              </a:rPr>
              <a:t>) x </a:t>
            </a:r>
            <a:r>
              <a:rPr lang="tr-TR" sz="1600" b="1" i="1" dirty="0" smtClean="0">
                <a:latin typeface="Cambria" pitchFamily="18" charset="0"/>
                <a:cs typeface="Calibri" pitchFamily="34" charset="0"/>
              </a:rPr>
              <a:t>100</a:t>
            </a:r>
            <a:endParaRPr lang="tr-TR" sz="1600" b="1" i="1" dirty="0">
              <a:latin typeface="Cambria" pitchFamily="18" charset="0"/>
              <a:cs typeface="Calibri" pitchFamily="34" charset="0"/>
            </a:endParaRPr>
          </a:p>
        </p:txBody>
      </p:sp>
      <p:sp>
        <p:nvSpPr>
          <p:cNvPr id="39" name="Metin kutusu 38"/>
          <p:cNvSpPr txBox="1"/>
          <p:nvPr/>
        </p:nvSpPr>
        <p:spPr>
          <a:xfrm>
            <a:off x="5387567" y="6470369"/>
            <a:ext cx="3700017"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defPPr>
              <a:defRPr lang="de-DE"/>
            </a:defPPr>
            <a:lvl1pPr eaLnBrk="0" hangingPunct="0">
              <a:defRPr sz="1600" b="1" i="1">
                <a:latin typeface="Cambria" pitchFamily="18" charset="0"/>
                <a:cs typeface="Calibri" pitchFamily="34" charset="0"/>
              </a:defRPr>
            </a:lvl1pPr>
          </a:lstStyle>
          <a:p>
            <a:pPr algn="ctr"/>
            <a:r>
              <a:rPr lang="tr-TR" dirty="0"/>
              <a:t>RR&gt;1 ise; «</a:t>
            </a:r>
            <a:r>
              <a:rPr lang="tr-TR" dirty="0" smtClean="0"/>
              <a:t>Hastalık – Etken </a:t>
            </a:r>
            <a:r>
              <a:rPr lang="tr-TR" dirty="0"/>
              <a:t>İlişki Var»</a:t>
            </a:r>
          </a:p>
        </p:txBody>
      </p:sp>
      <p:cxnSp>
        <p:nvCxnSpPr>
          <p:cNvPr id="40" name="Düz Ok Bağlayıcısı 39"/>
          <p:cNvCxnSpPr/>
          <p:nvPr/>
        </p:nvCxnSpPr>
        <p:spPr>
          <a:xfrm>
            <a:off x="7498092" y="1163289"/>
            <a:ext cx="1332000" cy="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sp>
        <p:nvSpPr>
          <p:cNvPr id="41" name="Metin kutusu 40"/>
          <p:cNvSpPr txBox="1"/>
          <p:nvPr/>
        </p:nvSpPr>
        <p:spPr>
          <a:xfrm>
            <a:off x="7498092" y="769566"/>
            <a:ext cx="1224000"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Zaman</a:t>
            </a:r>
            <a:endParaRPr lang="tr-TR" b="1" i="1" dirty="0">
              <a:solidFill>
                <a:srgbClr val="000000"/>
              </a:solidFill>
              <a:latin typeface="Cambria" pitchFamily="18" charset="0"/>
            </a:endParaRPr>
          </a:p>
        </p:txBody>
      </p:sp>
    </p:spTree>
    <p:extLst>
      <p:ext uri="{BB962C8B-B14F-4D97-AF65-F5344CB8AC3E}">
        <p14:creationId xmlns:p14="http://schemas.microsoft.com/office/powerpoint/2010/main" val="3359450263"/>
      </p:ext>
    </p:extLst>
  </p:cSld>
  <p:clrMapOvr>
    <a:masterClrMapping/>
  </p:clrMapOvr>
  <p:transition>
    <p:fade/>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286000"/>
            <a:ext cx="114300" cy="9144000"/>
          </a:xfrm>
          <a:prstGeom prst="rect">
            <a:avLst/>
          </a:prstGeom>
          <a:solidFill>
            <a:schemeClr val="bg1">
              <a:alpha val="0"/>
            </a:schemeClr>
          </a:solidFill>
          <a:ln w="9525">
            <a:noFill/>
            <a:miter lim="800000"/>
            <a:headEnd/>
            <a:tailEnd/>
          </a:ln>
        </p:spPr>
        <p:txBody>
          <a:bodyPr wrap="none" anchor="ctr"/>
          <a:lstStyle/>
          <a:p>
            <a:endParaRPr lang="tr-TR">
              <a:solidFill>
                <a:prstClr val="black"/>
              </a:solidFill>
            </a:endParaRPr>
          </a:p>
        </p:txBody>
      </p:sp>
      <p:sp>
        <p:nvSpPr>
          <p:cNvPr id="12"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KOHORT ARAŞTIRMALARI</a:t>
            </a:r>
          </a:p>
        </p:txBody>
      </p:sp>
      <p:sp>
        <p:nvSpPr>
          <p:cNvPr id="8"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C00000"/>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prstClr val="white">
                  <a:lumMod val="65000"/>
                </a:prst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aphicFrame>
        <p:nvGraphicFramePr>
          <p:cNvPr id="7" name="Group 75"/>
          <p:cNvGraphicFramePr>
            <a:graphicFrameLocks/>
          </p:cNvGraphicFramePr>
          <p:nvPr>
            <p:extLst>
              <p:ext uri="{D42A27DB-BD31-4B8C-83A1-F6EECF244321}">
                <p14:modId xmlns:p14="http://schemas.microsoft.com/office/powerpoint/2010/main" val="3587066887"/>
              </p:ext>
            </p:extLst>
          </p:nvPr>
        </p:nvGraphicFramePr>
        <p:xfrm>
          <a:off x="100634" y="1163108"/>
          <a:ext cx="8920540" cy="3771498"/>
        </p:xfrm>
        <a:graphic>
          <a:graphicData uri="http://schemas.openxmlformats.org/drawingml/2006/table">
            <a:tbl>
              <a:tblPr>
                <a:tableStyleId>{775DCB02-9BB8-47FD-8907-85C794F793BA}</a:tableStyleId>
              </a:tblPr>
              <a:tblGrid>
                <a:gridCol w="2355850"/>
                <a:gridCol w="1558472"/>
                <a:gridCol w="1722483"/>
                <a:gridCol w="1453847"/>
                <a:gridCol w="1829888"/>
              </a:tblGrid>
              <a:tr h="1720404">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1800" b="1" i="1" u="none" strike="noStrike" cap="none" normalizeH="0" baseline="0" dirty="0" smtClean="0">
                          <a:ln>
                            <a:noFill/>
                          </a:ln>
                          <a:solidFill>
                            <a:schemeClr val="tx1"/>
                          </a:solidFill>
                          <a:effectLst/>
                          <a:latin typeface="Cambria" pitchFamily="18" charset="0"/>
                          <a:cs typeface="Calibri" pitchFamily="34" charset="0"/>
                        </a:rPr>
                        <a:t>Fiziksel Aktivite</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VAKA</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1" i="1" u="none" strike="noStrike" cap="none" normalizeH="0" baseline="0" dirty="0" smtClean="0">
                          <a:ln>
                            <a:noFill/>
                          </a:ln>
                          <a:solidFill>
                            <a:schemeClr val="tx1"/>
                          </a:solidFill>
                          <a:effectLst/>
                          <a:latin typeface="Cambria" pitchFamily="18" charset="0"/>
                          <a:cs typeface="Calibri" pitchFamily="34" charset="0"/>
                        </a:rPr>
                        <a:t>KONTROL</a:t>
                      </a:r>
                    </a:p>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Etken (-)</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Toplam</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cap="none" normalizeH="0" baseline="0" dirty="0" smtClean="0">
                          <a:ln>
                            <a:noFill/>
                          </a:ln>
                          <a:solidFill>
                            <a:schemeClr val="tx1"/>
                          </a:solidFill>
                          <a:effectLst/>
                          <a:latin typeface="Cambria" pitchFamily="18" charset="0"/>
                          <a:cs typeface="Calibri" pitchFamily="34" charset="0"/>
                        </a:rPr>
                        <a:t>Maruziyet %</a:t>
                      </a:r>
                    </a:p>
                  </a:txBody>
                  <a:tcPr anchor="ctr" horzOverflow="overflow">
                    <a:solidFill>
                      <a:schemeClr val="bg1"/>
                    </a:solidFill>
                  </a:tcPr>
                </a:tc>
              </a:tr>
              <a:tr h="1025547">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Pozitif</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49 (a)</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49 (b)</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98</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%50</a:t>
                      </a:r>
                    </a:p>
                  </a:txBody>
                  <a:tcPr anchor="ctr" horzOverflow="overflow">
                    <a:solidFill>
                      <a:schemeClr val="bg1"/>
                    </a:solidFill>
                  </a:tcPr>
                </a:tc>
              </a:tr>
              <a:tr h="1025547">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000" b="0" i="1" u="none" strike="noStrike" kern="1200" cap="none" normalizeH="0" baseline="0" dirty="0" smtClean="0">
                          <a:ln>
                            <a:noFill/>
                          </a:ln>
                          <a:solidFill>
                            <a:schemeClr val="tx1"/>
                          </a:solidFill>
                          <a:effectLst/>
                          <a:latin typeface="Cambria" pitchFamily="18" charset="0"/>
                          <a:ea typeface="+mn-ea"/>
                          <a:cs typeface="Calibri" pitchFamily="34" charset="0"/>
                        </a:rPr>
                        <a:t>Faktör Negatif</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4 (c)</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6 (d)</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10</a:t>
                      </a:r>
                    </a:p>
                  </a:txBody>
                  <a:tcPr anchor="ctr" horzOverflow="overflow">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tx2"/>
                        </a:buClr>
                        <a:buSzPct val="70000"/>
                        <a:buFont typeface="Wingdings" pitchFamily="2" charset="2"/>
                        <a:buNone/>
                        <a:tabLst/>
                      </a:pPr>
                      <a:r>
                        <a:rPr kumimoji="0" lang="tr-TR" sz="2400" b="0" i="1" u="none" strike="noStrike" cap="none" normalizeH="0" baseline="0" dirty="0" smtClean="0">
                          <a:ln>
                            <a:noFill/>
                          </a:ln>
                          <a:solidFill>
                            <a:schemeClr val="tx1"/>
                          </a:solidFill>
                          <a:effectLst/>
                          <a:latin typeface="Cambria" pitchFamily="18" charset="0"/>
                          <a:cs typeface="Calibri" pitchFamily="34" charset="0"/>
                        </a:rPr>
                        <a:t>%40</a:t>
                      </a:r>
                    </a:p>
                  </a:txBody>
                  <a:tcPr anchor="ctr" horzOverflow="overflow">
                    <a:solidFill>
                      <a:schemeClr val="bg1"/>
                    </a:solidFill>
                  </a:tcPr>
                </a:tc>
              </a:tr>
            </a:tbl>
          </a:graphicData>
        </a:graphic>
      </p:graphicFrame>
      <p:sp>
        <p:nvSpPr>
          <p:cNvPr id="16" name="Metin kutusu 15"/>
          <p:cNvSpPr txBox="1"/>
          <p:nvPr/>
        </p:nvSpPr>
        <p:spPr>
          <a:xfrm>
            <a:off x="101047" y="6018732"/>
            <a:ext cx="3962400"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defPPr>
              <a:defRPr lang="de-DE"/>
            </a:defPPr>
            <a:lvl1pPr eaLnBrk="0" hangingPunct="0">
              <a:defRPr sz="1600" b="1" i="1">
                <a:latin typeface="Cambria" pitchFamily="18" charset="0"/>
                <a:cs typeface="Calibri" pitchFamily="34" charset="0"/>
              </a:defRPr>
            </a:lvl1pPr>
          </a:lstStyle>
          <a:p>
            <a:r>
              <a:rPr lang="tr-TR" dirty="0" smtClean="0"/>
              <a:t> Rölatif </a:t>
            </a:r>
            <a:r>
              <a:rPr lang="tr-TR" dirty="0"/>
              <a:t>Risk= (a/</a:t>
            </a:r>
            <a:r>
              <a:rPr lang="tr-TR" dirty="0" err="1"/>
              <a:t>a+c</a:t>
            </a:r>
            <a:r>
              <a:rPr lang="tr-TR" dirty="0"/>
              <a:t>) / (b/</a:t>
            </a:r>
            <a:r>
              <a:rPr lang="tr-TR" dirty="0" err="1"/>
              <a:t>b+d</a:t>
            </a:r>
            <a:r>
              <a:rPr lang="tr-TR" dirty="0" smtClean="0"/>
              <a:t>)</a:t>
            </a:r>
            <a:endParaRPr lang="tr-TR" dirty="0"/>
          </a:p>
        </p:txBody>
      </p:sp>
      <p:sp>
        <p:nvSpPr>
          <p:cNvPr id="9" name="Text Box 8"/>
          <p:cNvSpPr txBox="1">
            <a:spLocks noChangeArrowheads="1"/>
          </p:cNvSpPr>
          <p:nvPr/>
        </p:nvSpPr>
        <p:spPr bwMode="auto">
          <a:xfrm>
            <a:off x="4172843" y="5279966"/>
            <a:ext cx="4542531"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eaLnBrk="0" hangingPunct="0"/>
            <a:r>
              <a:rPr lang="tr-TR" sz="1600" b="1" i="1" dirty="0" smtClean="0">
                <a:latin typeface="Cambria" pitchFamily="18" charset="0"/>
                <a:cs typeface="Calibri" pitchFamily="34" charset="0"/>
              </a:rPr>
              <a:t> İnsidans </a:t>
            </a:r>
            <a:r>
              <a:rPr lang="tr-TR" sz="1600" b="1" i="1" dirty="0">
                <a:latin typeface="Cambria" pitchFamily="18" charset="0"/>
                <a:cs typeface="Calibri" pitchFamily="34" charset="0"/>
              </a:rPr>
              <a:t>E</a:t>
            </a:r>
            <a:r>
              <a:rPr lang="tr-TR" sz="1600" b="1" i="1" dirty="0" smtClean="0">
                <a:latin typeface="Cambria" pitchFamily="18" charset="0"/>
                <a:cs typeface="Calibri" pitchFamily="34" charset="0"/>
              </a:rPr>
              <a:t>tkileri (+)=49/49+49x100 ise=%50</a:t>
            </a:r>
            <a:endParaRPr lang="tr-TR" sz="1600" b="1" i="1" dirty="0">
              <a:latin typeface="Cambria" pitchFamily="18" charset="0"/>
              <a:cs typeface="Calibri" pitchFamily="34" charset="0"/>
            </a:endParaRPr>
          </a:p>
        </p:txBody>
      </p:sp>
      <p:sp>
        <p:nvSpPr>
          <p:cNvPr id="11" name="Text Box 8"/>
          <p:cNvSpPr txBox="1">
            <a:spLocks noChangeArrowheads="1"/>
          </p:cNvSpPr>
          <p:nvPr/>
        </p:nvSpPr>
        <p:spPr bwMode="auto">
          <a:xfrm>
            <a:off x="4175631" y="5649080"/>
            <a:ext cx="4539441"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eaLnBrk="0" hangingPunct="0"/>
            <a:r>
              <a:rPr lang="tr-TR" sz="1600" b="1" i="1" dirty="0" smtClean="0">
                <a:latin typeface="Cambria" pitchFamily="18" charset="0"/>
                <a:cs typeface="Calibri" pitchFamily="34" charset="0"/>
              </a:rPr>
              <a:t> İnsidans </a:t>
            </a:r>
            <a:r>
              <a:rPr lang="tr-TR" sz="1600" b="1" i="1" dirty="0">
                <a:latin typeface="Cambria" pitchFamily="18" charset="0"/>
                <a:cs typeface="Calibri" pitchFamily="34" charset="0"/>
              </a:rPr>
              <a:t>E</a:t>
            </a:r>
            <a:r>
              <a:rPr lang="tr-TR" sz="1600" b="1" i="1" dirty="0" smtClean="0">
                <a:latin typeface="Cambria" pitchFamily="18" charset="0"/>
                <a:cs typeface="Calibri" pitchFamily="34" charset="0"/>
              </a:rPr>
              <a:t>tkileri (-)=4/4+6x 100 ise=%40</a:t>
            </a:r>
            <a:endParaRPr lang="tr-TR" sz="1600" b="1" i="1" dirty="0">
              <a:latin typeface="Cambria" pitchFamily="18" charset="0"/>
              <a:cs typeface="Calibri" pitchFamily="34" charset="0"/>
            </a:endParaRPr>
          </a:p>
        </p:txBody>
      </p:sp>
      <p:sp>
        <p:nvSpPr>
          <p:cNvPr id="13" name="Text Box 8"/>
          <p:cNvSpPr txBox="1">
            <a:spLocks noChangeArrowheads="1"/>
          </p:cNvSpPr>
          <p:nvPr/>
        </p:nvSpPr>
        <p:spPr bwMode="auto">
          <a:xfrm>
            <a:off x="101046" y="5280675"/>
            <a:ext cx="3962400"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eaLnBrk="0" hangingPunct="0"/>
            <a:r>
              <a:rPr lang="tr-TR" sz="1600" b="1" i="1" dirty="0" smtClean="0">
                <a:latin typeface="Cambria" pitchFamily="18" charset="0"/>
                <a:cs typeface="Calibri" pitchFamily="34" charset="0"/>
              </a:rPr>
              <a:t> İnsidans </a:t>
            </a:r>
            <a:r>
              <a:rPr lang="tr-TR" sz="1600" b="1" i="1" dirty="0">
                <a:latin typeface="Cambria" pitchFamily="18" charset="0"/>
                <a:cs typeface="Calibri" pitchFamily="34" charset="0"/>
              </a:rPr>
              <a:t>E</a:t>
            </a:r>
            <a:r>
              <a:rPr lang="tr-TR" sz="1600" b="1" i="1" dirty="0" smtClean="0">
                <a:latin typeface="Cambria" pitchFamily="18" charset="0"/>
                <a:cs typeface="Calibri" pitchFamily="34" charset="0"/>
              </a:rPr>
              <a:t>tkileri </a:t>
            </a:r>
            <a:r>
              <a:rPr lang="tr-TR" sz="1600" b="1" i="1" dirty="0">
                <a:latin typeface="Cambria" pitchFamily="18" charset="0"/>
                <a:cs typeface="Calibri" pitchFamily="34" charset="0"/>
              </a:rPr>
              <a:t>(+) </a:t>
            </a:r>
            <a:r>
              <a:rPr lang="tr-TR" sz="1600" b="1" i="1" dirty="0" smtClean="0">
                <a:latin typeface="Cambria" pitchFamily="18" charset="0"/>
                <a:cs typeface="Calibri" pitchFamily="34" charset="0"/>
              </a:rPr>
              <a:t>= </a:t>
            </a:r>
            <a:r>
              <a:rPr lang="tr-TR" sz="1600" b="1" i="1" dirty="0">
                <a:latin typeface="Cambria" pitchFamily="18" charset="0"/>
                <a:cs typeface="Calibri" pitchFamily="34" charset="0"/>
              </a:rPr>
              <a:t>(a) / (</a:t>
            </a:r>
            <a:r>
              <a:rPr lang="tr-TR" sz="1600" b="1" i="1" dirty="0" err="1" smtClean="0">
                <a:latin typeface="Cambria" pitchFamily="18" charset="0"/>
                <a:cs typeface="Calibri" pitchFamily="34" charset="0"/>
              </a:rPr>
              <a:t>a+b</a:t>
            </a:r>
            <a:r>
              <a:rPr lang="tr-TR" sz="1600" b="1" i="1" dirty="0" smtClean="0">
                <a:latin typeface="Cambria" pitchFamily="18" charset="0"/>
                <a:cs typeface="Calibri" pitchFamily="34" charset="0"/>
              </a:rPr>
              <a:t>) </a:t>
            </a:r>
            <a:r>
              <a:rPr lang="tr-TR" sz="1600" b="1" i="1" dirty="0">
                <a:latin typeface="Cambria" pitchFamily="18" charset="0"/>
                <a:cs typeface="Calibri" pitchFamily="34" charset="0"/>
              </a:rPr>
              <a:t>x </a:t>
            </a:r>
            <a:r>
              <a:rPr lang="tr-TR" sz="1600" b="1" i="1" dirty="0" smtClean="0">
                <a:latin typeface="Cambria" pitchFamily="18" charset="0"/>
                <a:cs typeface="Calibri" pitchFamily="34" charset="0"/>
              </a:rPr>
              <a:t>100</a:t>
            </a:r>
            <a:endParaRPr lang="tr-TR" sz="1600" b="1" i="1" dirty="0">
              <a:latin typeface="Cambria" pitchFamily="18" charset="0"/>
              <a:cs typeface="Calibri" pitchFamily="34" charset="0"/>
            </a:endParaRPr>
          </a:p>
        </p:txBody>
      </p:sp>
      <p:sp>
        <p:nvSpPr>
          <p:cNvPr id="14" name="Text Box 8"/>
          <p:cNvSpPr txBox="1">
            <a:spLocks noChangeArrowheads="1"/>
          </p:cNvSpPr>
          <p:nvPr/>
        </p:nvSpPr>
        <p:spPr bwMode="auto">
          <a:xfrm>
            <a:off x="103833" y="5649789"/>
            <a:ext cx="3959705"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eaLnBrk="0" hangingPunct="0"/>
            <a:r>
              <a:rPr lang="tr-TR" sz="1600" b="1" i="1" dirty="0" smtClean="0">
                <a:latin typeface="Cambria" pitchFamily="18" charset="0"/>
                <a:cs typeface="Calibri" pitchFamily="34" charset="0"/>
              </a:rPr>
              <a:t> İnsidans </a:t>
            </a:r>
            <a:r>
              <a:rPr lang="tr-TR" sz="1600" b="1" i="1" dirty="0">
                <a:latin typeface="Cambria" pitchFamily="18" charset="0"/>
                <a:cs typeface="Calibri" pitchFamily="34" charset="0"/>
              </a:rPr>
              <a:t>E</a:t>
            </a:r>
            <a:r>
              <a:rPr lang="tr-TR" sz="1600" b="1" i="1" dirty="0" smtClean="0">
                <a:latin typeface="Cambria" pitchFamily="18" charset="0"/>
                <a:cs typeface="Calibri" pitchFamily="34" charset="0"/>
              </a:rPr>
              <a:t>tkileri </a:t>
            </a:r>
            <a:r>
              <a:rPr lang="tr-TR" sz="1600" b="1" i="1" dirty="0">
                <a:latin typeface="Cambria" pitchFamily="18" charset="0"/>
                <a:cs typeface="Calibri" pitchFamily="34" charset="0"/>
              </a:rPr>
              <a:t>(-)  =  </a:t>
            </a:r>
            <a:r>
              <a:rPr lang="tr-TR" sz="1600" b="1" i="1" dirty="0" smtClean="0">
                <a:latin typeface="Cambria" pitchFamily="18" charset="0"/>
                <a:cs typeface="Calibri" pitchFamily="34" charset="0"/>
              </a:rPr>
              <a:t>(c) </a:t>
            </a:r>
            <a:r>
              <a:rPr lang="tr-TR" sz="1600" b="1" i="1" dirty="0">
                <a:latin typeface="Cambria" pitchFamily="18" charset="0"/>
                <a:cs typeface="Calibri" pitchFamily="34" charset="0"/>
              </a:rPr>
              <a:t>/ </a:t>
            </a:r>
            <a:r>
              <a:rPr lang="tr-TR" sz="1600" b="1" i="1" dirty="0" smtClean="0">
                <a:latin typeface="Cambria" pitchFamily="18" charset="0"/>
                <a:cs typeface="Calibri" pitchFamily="34" charset="0"/>
              </a:rPr>
              <a:t>(</a:t>
            </a:r>
            <a:r>
              <a:rPr lang="tr-TR" sz="1600" b="1" i="1" dirty="0" err="1">
                <a:latin typeface="Cambria" pitchFamily="18" charset="0"/>
                <a:cs typeface="Calibri" pitchFamily="34" charset="0"/>
              </a:rPr>
              <a:t>c</a:t>
            </a:r>
            <a:r>
              <a:rPr lang="tr-TR" sz="1600" b="1" i="1" dirty="0" err="1" smtClean="0">
                <a:latin typeface="Cambria" pitchFamily="18" charset="0"/>
                <a:cs typeface="Calibri" pitchFamily="34" charset="0"/>
              </a:rPr>
              <a:t>+d</a:t>
            </a:r>
            <a:r>
              <a:rPr lang="tr-TR" sz="1600" b="1" i="1" dirty="0">
                <a:latin typeface="Cambria" pitchFamily="18" charset="0"/>
                <a:cs typeface="Calibri" pitchFamily="34" charset="0"/>
              </a:rPr>
              <a:t>) x </a:t>
            </a:r>
            <a:r>
              <a:rPr lang="tr-TR" sz="1600" b="1" i="1" dirty="0" smtClean="0">
                <a:latin typeface="Cambria" pitchFamily="18" charset="0"/>
                <a:cs typeface="Calibri" pitchFamily="34" charset="0"/>
              </a:rPr>
              <a:t>100</a:t>
            </a:r>
            <a:endParaRPr lang="tr-TR" sz="1600" b="1" i="1" dirty="0">
              <a:latin typeface="Cambria" pitchFamily="18" charset="0"/>
              <a:cs typeface="Calibri" pitchFamily="34" charset="0"/>
            </a:endParaRPr>
          </a:p>
        </p:txBody>
      </p:sp>
      <p:sp>
        <p:nvSpPr>
          <p:cNvPr id="17" name="Text Box 8"/>
          <p:cNvSpPr txBox="1">
            <a:spLocks noChangeArrowheads="1"/>
          </p:cNvSpPr>
          <p:nvPr/>
        </p:nvSpPr>
        <p:spPr bwMode="auto">
          <a:xfrm>
            <a:off x="4175933" y="6006684"/>
            <a:ext cx="4539441"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p>
            <a:pPr eaLnBrk="0" hangingPunct="0"/>
            <a:r>
              <a:rPr lang="tr-TR" sz="1600" b="1" i="1" dirty="0" smtClean="0">
                <a:latin typeface="Cambria" pitchFamily="18" charset="0"/>
                <a:cs typeface="Calibri" pitchFamily="34" charset="0"/>
              </a:rPr>
              <a:t>RR=49/(49+49) / 4/(4+6) x 100 ise=1,25</a:t>
            </a:r>
            <a:endParaRPr lang="tr-TR" sz="1600" b="1" i="1" dirty="0">
              <a:latin typeface="Cambria" pitchFamily="18" charset="0"/>
              <a:cs typeface="Calibri" pitchFamily="34" charset="0"/>
            </a:endParaRPr>
          </a:p>
        </p:txBody>
      </p:sp>
      <p:sp>
        <p:nvSpPr>
          <p:cNvPr id="20" name="Metin kutusu 19"/>
          <p:cNvSpPr txBox="1"/>
          <p:nvPr/>
        </p:nvSpPr>
        <p:spPr>
          <a:xfrm>
            <a:off x="2310258" y="6415418"/>
            <a:ext cx="3700017" cy="338554"/>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0" rIns="0">
            <a:spAutoFit/>
          </a:bodyPr>
          <a:lstStyle>
            <a:defPPr>
              <a:defRPr lang="de-DE"/>
            </a:defPPr>
            <a:lvl1pPr eaLnBrk="0" hangingPunct="0">
              <a:defRPr sz="1600" b="1" i="1">
                <a:latin typeface="Cambria" pitchFamily="18" charset="0"/>
                <a:cs typeface="Calibri" pitchFamily="34" charset="0"/>
              </a:defRPr>
            </a:lvl1pPr>
          </a:lstStyle>
          <a:p>
            <a:pPr algn="ctr"/>
            <a:r>
              <a:rPr lang="tr-TR" dirty="0"/>
              <a:t>RR&gt;1 ise; «</a:t>
            </a:r>
            <a:r>
              <a:rPr lang="tr-TR" dirty="0" smtClean="0"/>
              <a:t>Hastalık – Etken </a:t>
            </a:r>
            <a:r>
              <a:rPr lang="tr-TR" dirty="0"/>
              <a:t>İlişki Var»</a:t>
            </a:r>
          </a:p>
        </p:txBody>
      </p:sp>
    </p:spTree>
    <p:extLst>
      <p:ext uri="{BB962C8B-B14F-4D97-AF65-F5344CB8AC3E}">
        <p14:creationId xmlns:p14="http://schemas.microsoft.com/office/powerpoint/2010/main" val="3838567749"/>
      </p:ext>
    </p:extLst>
  </p:cSld>
  <p:clrMapOvr>
    <a:masterClrMapping/>
  </p:clrMapOvr>
  <p:transition>
    <p:wedge/>
  </p:transition>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YÖNTEM</a:t>
            </a:r>
            <a:endParaRPr lang="de-DE"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 algn="ctr">
              <a:spcAft>
                <a:spcPts val="0"/>
              </a:spcAft>
              <a:buClr>
                <a:srgbClr val="292929"/>
              </a:buClr>
              <a:defRPr/>
            </a:pPr>
            <a:endParaRPr lang="tr-TR" sz="2800" b="1" i="1" dirty="0" smtClean="0">
              <a:solidFill>
                <a:srgbClr val="000000"/>
              </a:solidFill>
              <a:latin typeface="Calibri" pitchFamily="34" charset="0"/>
              <a:cs typeface="Calibri" pitchFamily="34" charset="0"/>
            </a:endParaRPr>
          </a:p>
          <a:p>
            <a:pPr marL="36000" algn="ctr">
              <a:spcAft>
                <a:spcPts val="0"/>
              </a:spcAft>
              <a:buClr>
                <a:srgbClr val="292929"/>
              </a:buClr>
              <a:defRPr/>
            </a:pPr>
            <a:r>
              <a:rPr lang="tr-TR" sz="2800" b="1" i="1" dirty="0" smtClean="0">
                <a:solidFill>
                  <a:srgbClr val="000000"/>
                </a:solidFill>
                <a:latin typeface="Calibri" pitchFamily="34" charset="0"/>
                <a:cs typeface="Calibri" pitchFamily="34" charset="0"/>
              </a:rPr>
              <a:t>Rölatif Risk (RR)</a:t>
            </a:r>
          </a:p>
          <a:p>
            <a:pPr marL="36000" algn="ctr">
              <a:spcAft>
                <a:spcPts val="0"/>
              </a:spcAft>
              <a:buClr>
                <a:srgbClr val="292929"/>
              </a:buClr>
              <a:defRPr/>
            </a:pPr>
            <a:r>
              <a:rPr lang="tr-TR" sz="2800" b="1" i="1" dirty="0" smtClean="0">
                <a:solidFill>
                  <a:srgbClr val="000000"/>
                </a:solidFill>
                <a:latin typeface="Calibri" pitchFamily="34" charset="0"/>
                <a:cs typeface="Calibri" pitchFamily="34" charset="0"/>
              </a:rPr>
              <a:t>Kullanılır.</a:t>
            </a:r>
          </a:p>
          <a:p>
            <a:pPr marL="36000" algn="ctr">
              <a:spcAft>
                <a:spcPts val="0"/>
              </a:spcAft>
              <a:buClr>
                <a:srgbClr val="292929"/>
              </a:buClr>
              <a:defRPr/>
            </a:pPr>
            <a:r>
              <a:rPr lang="tr-TR" sz="2800" b="1" i="1" dirty="0" smtClean="0">
                <a:solidFill>
                  <a:srgbClr val="000000"/>
                </a:solidFill>
                <a:latin typeface="Calibri" pitchFamily="34" charset="0"/>
                <a:cs typeface="Calibri" pitchFamily="34" charset="0"/>
              </a:rPr>
              <a:t> </a:t>
            </a:r>
          </a:p>
          <a:p>
            <a:pPr marL="288000" indent="-252000">
              <a:spcAft>
                <a:spcPts val="0"/>
              </a:spcAft>
              <a:buClr>
                <a:srgbClr val="292929"/>
              </a:buClr>
              <a:buFont typeface="Wingdings" pitchFamily="2" charset="2"/>
              <a:buChar char="ü"/>
              <a:defRPr/>
            </a:pPr>
            <a:endParaRPr lang="tr-TR" sz="2800" b="1"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4" name="Rectangle 31"/>
          <p:cNvSpPr txBox="1">
            <a:spLocks noChangeArrowheads="1"/>
          </p:cNvSpPr>
          <p:nvPr/>
        </p:nvSpPr>
        <p:spPr bwMode="gray">
          <a:xfrm>
            <a:off x="178632" y="411163"/>
            <a:ext cx="8912203"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a:solidFill>
                  <a:srgbClr val="575757"/>
                </a:solidFill>
                <a:effectLst>
                  <a:innerShdw blurRad="63500" dist="50800" dir="8100000">
                    <a:prstClr val="black">
                      <a:alpha val="50000"/>
                    </a:prstClr>
                  </a:innerShdw>
                </a:effectLst>
                <a:latin typeface="Calibri" pitchFamily="34" charset="0"/>
                <a:cs typeface="Calibri" pitchFamily="34" charset="0"/>
              </a:rPr>
              <a:t>KOHORT ARAŞTIRMALARI</a:t>
            </a:r>
            <a:endPar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347543228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b="1" i="1" dirty="0">
                <a:latin typeface="Calibri" pitchFamily="34" charset="0"/>
                <a:cs typeface="Calibri" pitchFamily="34" charset="0"/>
              </a:rPr>
              <a:t>Asbestli</a:t>
            </a:r>
            <a:r>
              <a:rPr lang="tr-TR" b="1" i="1" dirty="0">
                <a:solidFill>
                  <a:srgbClr val="000000"/>
                </a:solidFill>
                <a:latin typeface="Calibri" pitchFamily="34" charset="0"/>
                <a:cs typeface="Calibri" pitchFamily="34" charset="0"/>
              </a:rPr>
              <a:t> malzeme üretimi yapılan bir işyerinde çalışmakta olan 1500 işçinin geçmiş 10 yıllık sağlık kayıtları inceleniyor. On yıl önceki </a:t>
            </a:r>
            <a:r>
              <a:rPr lang="tr-TR" b="1" i="1" dirty="0" smtClean="0">
                <a:solidFill>
                  <a:srgbClr val="000000"/>
                </a:solidFill>
                <a:latin typeface="Calibri" pitchFamily="34" charset="0"/>
                <a:cs typeface="Calibri" pitchFamily="34" charset="0"/>
              </a:rPr>
              <a:t>kayıtlara </a:t>
            </a:r>
            <a:r>
              <a:rPr lang="tr-TR" b="1" i="1" dirty="0">
                <a:solidFill>
                  <a:srgbClr val="000000"/>
                </a:solidFill>
                <a:latin typeface="Calibri" pitchFamily="34" charset="0"/>
                <a:cs typeface="Calibri" pitchFamily="34" charset="0"/>
              </a:rPr>
              <a:t>göre </a:t>
            </a:r>
            <a:r>
              <a:rPr lang="tr-TR" b="1" i="1" dirty="0">
                <a:solidFill>
                  <a:srgbClr val="C00000"/>
                </a:solidFill>
                <a:latin typeface="Calibri" pitchFamily="34" charset="0"/>
                <a:cs typeface="Calibri" pitchFamily="34" charset="0"/>
              </a:rPr>
              <a:t>sigara içen 600 işçi </a:t>
            </a:r>
            <a:r>
              <a:rPr lang="tr-TR" b="1" i="1" dirty="0">
                <a:solidFill>
                  <a:srgbClr val="000000"/>
                </a:solidFill>
                <a:latin typeface="Calibri" pitchFamily="34" charset="0"/>
                <a:cs typeface="Calibri" pitchFamily="34" charset="0"/>
              </a:rPr>
              <a:t>ile </a:t>
            </a:r>
            <a:r>
              <a:rPr lang="tr-TR" b="1" i="1" dirty="0">
                <a:solidFill>
                  <a:srgbClr val="C00000"/>
                </a:solidFill>
                <a:latin typeface="Calibri" pitchFamily="34" charset="0"/>
                <a:cs typeface="Calibri" pitchFamily="34" charset="0"/>
              </a:rPr>
              <a:t>sigara </a:t>
            </a:r>
            <a:r>
              <a:rPr lang="tr-TR" b="1" i="1" dirty="0" smtClean="0">
                <a:solidFill>
                  <a:srgbClr val="C00000"/>
                </a:solidFill>
                <a:latin typeface="Calibri" pitchFamily="34" charset="0"/>
                <a:cs typeface="Calibri" pitchFamily="34" charset="0"/>
              </a:rPr>
              <a:t>içmeyen </a:t>
            </a:r>
            <a:r>
              <a:rPr lang="tr-TR" b="1" i="1" dirty="0">
                <a:solidFill>
                  <a:srgbClr val="C00000"/>
                </a:solidFill>
                <a:latin typeface="Calibri" pitchFamily="34" charset="0"/>
                <a:cs typeface="Calibri" pitchFamily="34" charset="0"/>
              </a:rPr>
              <a:t>900 işçide</a:t>
            </a:r>
            <a:r>
              <a:rPr lang="tr-TR" b="1" i="1" dirty="0">
                <a:solidFill>
                  <a:srgbClr val="000000"/>
                </a:solidFill>
                <a:latin typeface="Calibri" pitchFamily="34" charset="0"/>
                <a:cs typeface="Calibri" pitchFamily="34" charset="0"/>
              </a:rPr>
              <a:t>, geçen </a:t>
            </a:r>
            <a:r>
              <a:rPr lang="tr-TR" b="1" i="1" dirty="0">
                <a:solidFill>
                  <a:srgbClr val="0070C0"/>
                </a:solidFill>
                <a:latin typeface="Calibri" pitchFamily="34" charset="0"/>
                <a:cs typeface="Calibri" pitchFamily="34" charset="0"/>
              </a:rPr>
              <a:t>10 yıl içinde </a:t>
            </a:r>
            <a:r>
              <a:rPr lang="tr-TR" b="1" i="1" dirty="0" err="1">
                <a:solidFill>
                  <a:srgbClr val="0070C0"/>
                </a:solidFill>
                <a:latin typeface="Calibri" pitchFamily="34" charset="0"/>
                <a:cs typeface="Calibri" pitchFamily="34" charset="0"/>
              </a:rPr>
              <a:t>asbestozis</a:t>
            </a:r>
            <a:r>
              <a:rPr lang="tr-TR" b="1" i="1" dirty="0">
                <a:solidFill>
                  <a:srgbClr val="0070C0"/>
                </a:solidFill>
                <a:latin typeface="Calibri" pitchFamily="34" charset="0"/>
                <a:cs typeface="Calibri" pitchFamily="34" charset="0"/>
              </a:rPr>
              <a:t> tanısı konulan işçiler </a:t>
            </a:r>
            <a:r>
              <a:rPr lang="tr-TR" b="1" i="1" dirty="0">
                <a:solidFill>
                  <a:srgbClr val="000000"/>
                </a:solidFill>
                <a:latin typeface="Calibri" pitchFamily="34" charset="0"/>
                <a:cs typeface="Calibri" pitchFamily="34" charset="0"/>
              </a:rPr>
              <a:t>belirleniyor. </a:t>
            </a:r>
            <a:endParaRPr lang="tr-TR" b="1" i="1" dirty="0" smtClean="0">
              <a:solidFill>
                <a:srgbClr val="000000"/>
              </a:solidFill>
              <a:latin typeface="Calibri" pitchFamily="34" charset="0"/>
              <a:cs typeface="Calibri" pitchFamily="34" charset="0"/>
            </a:endParaRPr>
          </a:p>
          <a:p>
            <a:pPr>
              <a:spcAft>
                <a:spcPts val="0"/>
              </a:spcAft>
              <a:buClr>
                <a:srgbClr val="292929"/>
              </a:buClr>
              <a:defRPr/>
            </a:pPr>
            <a:r>
              <a:rPr lang="tr-TR" b="1" i="1" dirty="0" smtClean="0">
                <a:solidFill>
                  <a:srgbClr val="000000"/>
                </a:solidFill>
                <a:latin typeface="Calibri" pitchFamily="34" charset="0"/>
                <a:cs typeface="Calibri" pitchFamily="34" charset="0"/>
              </a:rPr>
              <a:t>Bu </a:t>
            </a:r>
            <a:r>
              <a:rPr lang="tr-TR" b="1" i="1" dirty="0">
                <a:solidFill>
                  <a:srgbClr val="000000"/>
                </a:solidFill>
                <a:latin typeface="Calibri" pitchFamily="34" charset="0"/>
                <a:cs typeface="Calibri" pitchFamily="34" charset="0"/>
              </a:rPr>
              <a:t>çalışma aşağıdaki epidemiyolojik </a:t>
            </a:r>
            <a:r>
              <a:rPr lang="tr-TR" b="1" i="1" dirty="0" smtClean="0">
                <a:solidFill>
                  <a:srgbClr val="000000"/>
                </a:solidFill>
                <a:latin typeface="Calibri" pitchFamily="34" charset="0"/>
                <a:cs typeface="Calibri" pitchFamily="34" charset="0"/>
              </a:rPr>
              <a:t>araştırma </a:t>
            </a:r>
            <a:r>
              <a:rPr lang="tr-TR" b="1" i="1" dirty="0">
                <a:solidFill>
                  <a:srgbClr val="000000"/>
                </a:solidFill>
                <a:latin typeface="Calibri" pitchFamily="34" charset="0"/>
                <a:cs typeface="Calibri" pitchFamily="34" charset="0"/>
              </a:rPr>
              <a:t>türlerinden hangisine uymaktadır</a:t>
            </a:r>
            <a:r>
              <a:rPr lang="tr-TR" b="1" i="1" dirty="0" smtClean="0">
                <a:solidFill>
                  <a:srgbClr val="000000"/>
                </a:solidFill>
                <a:latin typeface="Calibri" pitchFamily="34" charset="0"/>
                <a:cs typeface="Calibri" pitchFamily="34" charset="0"/>
              </a:rPr>
              <a:t>?</a:t>
            </a:r>
            <a:endParaRPr lang="tr-TR" b="1" i="1" dirty="0">
              <a:solidFill>
                <a:srgbClr val="000000"/>
              </a:solidFill>
              <a:latin typeface="Calibri" pitchFamily="34" charset="0"/>
              <a:cs typeface="Calibri" pitchFamily="34" charset="0"/>
            </a:endParaRP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Kohort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Deneysel araştırma</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Müdahale araştırması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Vaka-Kontrol </a:t>
            </a:r>
            <a:r>
              <a:rPr lang="tr-TR" i="1" dirty="0" smtClean="0">
                <a:solidFill>
                  <a:srgbClr val="000000"/>
                </a:solidFill>
                <a:latin typeface="Calibri" pitchFamily="34" charset="0"/>
                <a:cs typeface="Calibri" pitchFamily="34" charset="0"/>
              </a:rPr>
              <a:t>araştırması</a:t>
            </a:r>
            <a:endParaRPr lang="tr-TR" i="1" dirty="0">
              <a:solidFill>
                <a:srgbClr val="000000"/>
              </a:solidFill>
              <a:latin typeface="Calibri" pitchFamily="34" charset="0"/>
              <a:cs typeface="Calibri" pitchFamily="34" charset="0"/>
            </a:endParaRP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24 ARALIK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43250" y="4085431"/>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İH-93</a:t>
            </a:r>
          </a:p>
        </p:txBody>
      </p:sp>
      <p:sp>
        <p:nvSpPr>
          <p:cNvPr id="20" name="Rectangle 27"/>
          <p:cNvSpPr>
            <a:spLocks noChangeArrowheads="1"/>
          </p:cNvSpPr>
          <p:nvPr/>
        </p:nvSpPr>
        <p:spPr bwMode="auto">
          <a:xfrm>
            <a:off x="2667000" y="5450294"/>
            <a:ext cx="6162675" cy="934478"/>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p>
            <a:pPr algn="ctr" eaLnBrk="0" hangingPunct="0"/>
            <a:r>
              <a:rPr lang="tr-TR" sz="1400" i="1" dirty="0" smtClean="0">
                <a:latin typeface="Cambria" pitchFamily="18" charset="0"/>
                <a:sym typeface="Symbol" pitchFamily="18" charset="2"/>
              </a:rPr>
              <a:t>Sigara içen ve içmeyen demek vaka-kontrol grubu var demek</a:t>
            </a:r>
            <a:r>
              <a:rPr lang="tr-TR" sz="1400" i="1" dirty="0">
                <a:latin typeface="Cambria" pitchFamily="18" charset="0"/>
                <a:sym typeface="Symbol" pitchFamily="18" charset="2"/>
              </a:rPr>
              <a:t>. 10 yıl içinde </a:t>
            </a:r>
            <a:r>
              <a:rPr lang="tr-TR" sz="1400" i="1" dirty="0" err="1">
                <a:latin typeface="Cambria" pitchFamily="18" charset="0"/>
                <a:sym typeface="Symbol" pitchFamily="18" charset="2"/>
              </a:rPr>
              <a:t>asbestozis</a:t>
            </a:r>
            <a:r>
              <a:rPr lang="tr-TR" sz="1400" i="1" dirty="0">
                <a:latin typeface="Cambria" pitchFamily="18" charset="0"/>
                <a:sym typeface="Symbol" pitchFamily="18" charset="2"/>
              </a:rPr>
              <a:t> tanısı konulan işçiler </a:t>
            </a:r>
            <a:r>
              <a:rPr lang="tr-TR" sz="1400" i="1" dirty="0" smtClean="0">
                <a:latin typeface="Cambria" pitchFamily="18" charset="0"/>
                <a:sym typeface="Symbol" pitchFamily="18" charset="2"/>
              </a:rPr>
              <a:t>demek, sigara içmenin sonucunu, yani nedenden sonucu açıklıyor. Sonuç olarak vaka-kontrol grubu var ise ve nedenden sonuca gidiliyor ise araştırma = Kohort (Retrospektif)</a:t>
            </a:r>
          </a:p>
        </p:txBody>
      </p:sp>
    </p:spTree>
    <p:extLst>
      <p:ext uri="{BB962C8B-B14F-4D97-AF65-F5344CB8AC3E}">
        <p14:creationId xmlns:p14="http://schemas.microsoft.com/office/powerpoint/2010/main" val="242759093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Epidemiyoloji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1400" b="1" i="1" dirty="0">
                <a:solidFill>
                  <a:srgbClr val="000000"/>
                </a:solidFill>
                <a:latin typeface="Calibri" pitchFamily="34" charset="0"/>
                <a:cs typeface="Calibri" pitchFamily="34" charset="0"/>
              </a:rPr>
              <a:t>Bir maden işletmesinde çalışan 5000 işçinin sağlık kayıtları ile işletmede çeşitli zamanlarda yapılmış olan toz ölçümleri değerlendiriliyor. Yirmi yıl öncesinden beri yapılmakta olan toz ölçümü sonuçlarına göre </a:t>
            </a:r>
            <a:r>
              <a:rPr lang="tr-TR" sz="1400" b="1" i="1" dirty="0">
                <a:solidFill>
                  <a:srgbClr val="C00000"/>
                </a:solidFill>
                <a:latin typeface="Calibri" pitchFamily="34" charset="0"/>
                <a:cs typeface="Calibri" pitchFamily="34" charset="0"/>
              </a:rPr>
              <a:t>çok tozlu bölümlerde çalışanlar arasında </a:t>
            </a:r>
            <a:r>
              <a:rPr lang="tr-TR" sz="1400" b="1" i="1" dirty="0" err="1">
                <a:solidFill>
                  <a:srgbClr val="6B9B1A"/>
                </a:solidFill>
                <a:latin typeface="Calibri" pitchFamily="34" charset="0"/>
                <a:cs typeface="Calibri" pitchFamily="34" charset="0"/>
              </a:rPr>
              <a:t>silikozis</a:t>
            </a:r>
            <a:r>
              <a:rPr lang="tr-TR" sz="1400" b="1" i="1" dirty="0">
                <a:solidFill>
                  <a:srgbClr val="C00000"/>
                </a:solidFill>
                <a:latin typeface="Calibri" pitchFamily="34" charset="0"/>
                <a:cs typeface="Calibri" pitchFamily="34" charset="0"/>
              </a:rPr>
              <a:t> sıklığı binde 8</a:t>
            </a:r>
            <a:r>
              <a:rPr lang="tr-TR" sz="1400" b="1" i="1" dirty="0">
                <a:solidFill>
                  <a:srgbClr val="000000"/>
                </a:solidFill>
                <a:latin typeface="Calibri" pitchFamily="34" charset="0"/>
                <a:cs typeface="Calibri" pitchFamily="34" charset="0"/>
              </a:rPr>
              <a:t>, </a:t>
            </a:r>
            <a:r>
              <a:rPr lang="tr-TR" sz="1400" b="1" i="1" dirty="0">
                <a:solidFill>
                  <a:srgbClr val="C00000"/>
                </a:solidFill>
                <a:latin typeface="Calibri" pitchFamily="34" charset="0"/>
                <a:cs typeface="Calibri" pitchFamily="34" charset="0"/>
              </a:rPr>
              <a:t>az tozlu ortamlarda çalışanlarda ise binde 2 </a:t>
            </a:r>
            <a:r>
              <a:rPr lang="tr-TR" sz="1400" b="1" i="1" dirty="0">
                <a:solidFill>
                  <a:srgbClr val="000000"/>
                </a:solidFill>
                <a:latin typeface="Calibri" pitchFamily="34" charset="0"/>
                <a:cs typeface="Calibri" pitchFamily="34" charset="0"/>
              </a:rPr>
              <a:t>olarak saptanıyor ve bu sonuçlara göre çok tozlu bölümlerde çalışanlarda </a:t>
            </a:r>
            <a:r>
              <a:rPr lang="tr-TR" sz="1400" b="1" i="1" dirty="0" err="1">
                <a:solidFill>
                  <a:srgbClr val="000000"/>
                </a:solidFill>
                <a:latin typeface="Calibri" pitchFamily="34" charset="0"/>
                <a:cs typeface="Calibri" pitchFamily="34" charset="0"/>
              </a:rPr>
              <a:t>silikozis</a:t>
            </a:r>
            <a:r>
              <a:rPr lang="tr-TR" sz="1400" b="1" i="1" dirty="0">
                <a:solidFill>
                  <a:srgbClr val="000000"/>
                </a:solidFill>
                <a:latin typeface="Calibri" pitchFamily="34" charset="0"/>
                <a:cs typeface="Calibri" pitchFamily="34" charset="0"/>
              </a:rPr>
              <a:t> sıklığının, az tozlu bölümlerde çalışanlara göre 4 kat fazla olduğu sonucuna varılıyor. </a:t>
            </a:r>
            <a:endParaRPr lang="tr-TR" sz="1400" b="1" i="1" dirty="0" smtClean="0">
              <a:solidFill>
                <a:srgbClr val="000000"/>
              </a:solidFill>
              <a:latin typeface="Calibri" pitchFamily="34" charset="0"/>
              <a:cs typeface="Calibri" pitchFamily="34" charset="0"/>
            </a:endParaRPr>
          </a:p>
          <a:p>
            <a:pPr>
              <a:spcAft>
                <a:spcPts val="0"/>
              </a:spcAft>
              <a:buClr>
                <a:srgbClr val="292929"/>
              </a:buClr>
              <a:defRPr/>
            </a:pPr>
            <a:r>
              <a:rPr lang="tr-TR" sz="1400" b="1" i="1" dirty="0" err="1" smtClean="0">
                <a:solidFill>
                  <a:srgbClr val="000000"/>
                </a:solidFill>
                <a:latin typeface="Calibri" pitchFamily="34" charset="0"/>
                <a:cs typeface="Calibri" pitchFamily="34" charset="0"/>
              </a:rPr>
              <a:t>Silikozis</a:t>
            </a:r>
            <a:r>
              <a:rPr lang="tr-TR" sz="1400" b="1" i="1" dirty="0" smtClean="0">
                <a:solidFill>
                  <a:srgbClr val="000000"/>
                </a:solidFill>
                <a:latin typeface="Calibri" pitchFamily="34" charset="0"/>
                <a:cs typeface="Calibri" pitchFamily="34" charset="0"/>
              </a:rPr>
              <a:t> </a:t>
            </a:r>
            <a:r>
              <a:rPr lang="tr-TR" sz="1400" b="1" i="1" dirty="0">
                <a:solidFill>
                  <a:srgbClr val="000000"/>
                </a:solidFill>
                <a:latin typeface="Calibri" pitchFamily="34" charset="0"/>
                <a:cs typeface="Calibri" pitchFamily="34" charset="0"/>
              </a:rPr>
              <a:t>sıklığının 4 kat fazla olduğuna işaret eden bu değere ne ad verilir?</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İnsidans hızı </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Rölatif risk</a:t>
            </a:r>
          </a:p>
          <a:p>
            <a:pPr marL="360000" lvl="1" indent="-288000">
              <a:spcAft>
                <a:spcPts val="0"/>
              </a:spcAft>
              <a:buClr>
                <a:srgbClr val="292929"/>
              </a:buClr>
              <a:buFont typeface="+mj-lt"/>
              <a:buAutoNum type="alphaUcPeriod"/>
              <a:defRPr/>
            </a:pPr>
            <a:r>
              <a:rPr lang="tr-TR" sz="1600" i="1" dirty="0" err="1">
                <a:solidFill>
                  <a:srgbClr val="000000"/>
                </a:solidFill>
                <a:latin typeface="Calibri" pitchFamily="34" charset="0"/>
                <a:cs typeface="Calibri" pitchFamily="34" charset="0"/>
              </a:rPr>
              <a:t>Prevalans</a:t>
            </a:r>
            <a:r>
              <a:rPr lang="tr-TR" sz="1600" i="1" dirty="0">
                <a:solidFill>
                  <a:srgbClr val="000000"/>
                </a:solidFill>
                <a:latin typeface="Calibri" pitchFamily="34" charset="0"/>
                <a:cs typeface="Calibri" pitchFamily="34" charset="0"/>
              </a:rPr>
              <a:t> hızı</a:t>
            </a:r>
          </a:p>
          <a:p>
            <a:pPr marL="360000" lvl="1" indent="-288000">
              <a:spcAft>
                <a:spcPts val="0"/>
              </a:spcAft>
              <a:buClr>
                <a:srgbClr val="292929"/>
              </a:buClr>
              <a:buFont typeface="+mj-lt"/>
              <a:buAutoNum type="alphaUcPeriod"/>
              <a:defRPr/>
            </a:pPr>
            <a:r>
              <a:rPr lang="tr-TR" sz="1600" i="1" dirty="0">
                <a:solidFill>
                  <a:srgbClr val="000000"/>
                </a:solidFill>
                <a:latin typeface="Calibri" pitchFamily="34" charset="0"/>
                <a:cs typeface="Calibri" pitchFamily="34" charset="0"/>
              </a:rPr>
              <a:t>Koruyuculuk oranı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2752537" y="4114862"/>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37" name="Text Box 45"/>
          <p:cNvSpPr txBox="1">
            <a:spLocks noChangeArrowheads="1"/>
          </p:cNvSpPr>
          <p:nvPr/>
        </p:nvSpPr>
        <p:spPr bwMode="auto">
          <a:xfrm>
            <a:off x="781050" y="2181225"/>
            <a:ext cx="550863" cy="215444"/>
          </a:xfrm>
          <a:prstGeom prst="rect">
            <a:avLst/>
          </a:prstGeom>
          <a:noFill/>
          <a:ln w="9525">
            <a:noFill/>
            <a:miter lim="800000"/>
            <a:headEnd/>
            <a:tailEnd/>
          </a:ln>
        </p:spPr>
        <p:txBody>
          <a:bodyPr lIns="0" tIns="0" rIns="0" bIns="0">
            <a:spAutoFit/>
          </a:bodyPr>
          <a:lstStyle/>
          <a:p>
            <a:pPr algn="ctr" defTabSz="801688">
              <a:spcBef>
                <a:spcPct val="20000"/>
              </a:spcBef>
            </a:pPr>
            <a:r>
              <a:rPr lang="tr-TR" sz="1400" b="1" noProof="1" smtClean="0">
                <a:solidFill>
                  <a:srgbClr val="333333"/>
                </a:solidFill>
                <a:latin typeface="Calibri" pitchFamily="34" charset="0"/>
              </a:rPr>
              <a:t>İH-38</a:t>
            </a:r>
          </a:p>
        </p:txBody>
      </p:sp>
      <p:sp>
        <p:nvSpPr>
          <p:cNvPr id="20" name="Rectangle 27"/>
          <p:cNvSpPr>
            <a:spLocks noChangeArrowheads="1"/>
          </p:cNvSpPr>
          <p:nvPr/>
        </p:nvSpPr>
        <p:spPr bwMode="auto">
          <a:xfrm>
            <a:off x="2667000" y="5450294"/>
            <a:ext cx="6162675" cy="934478"/>
          </a:xfrm>
          <a:prstGeom prst="rect">
            <a:avLst/>
          </a:prstGeom>
          <a:noFill/>
          <a:ln w="9525">
            <a:solidFill>
              <a:schemeClr val="bg1">
                <a:lumMod val="75000"/>
              </a:scheme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72000" tIns="36000" rIns="72000" bIns="36000">
            <a:spAutoFit/>
          </a:bodyPr>
          <a:lstStyle/>
          <a:p>
            <a:pPr algn="ctr" eaLnBrk="0" hangingPunct="0"/>
            <a:r>
              <a:rPr lang="tr-TR" sz="1400" i="1" dirty="0" smtClean="0">
                <a:latin typeface="Cambria" pitchFamily="18" charset="0"/>
                <a:sym typeface="Symbol" pitchFamily="18" charset="2"/>
              </a:rPr>
              <a:t>Çok tozlu-az tozlu demek vaka-kontrol grubu var demek</a:t>
            </a:r>
            <a:r>
              <a:rPr lang="tr-TR" sz="1400" i="1" dirty="0">
                <a:latin typeface="Cambria" pitchFamily="18" charset="0"/>
                <a:sym typeface="Symbol" pitchFamily="18" charset="2"/>
              </a:rPr>
              <a:t>. </a:t>
            </a:r>
            <a:r>
              <a:rPr lang="tr-TR" sz="1400" i="1" dirty="0" smtClean="0">
                <a:latin typeface="Cambria" pitchFamily="18" charset="0"/>
                <a:sym typeface="Symbol" pitchFamily="18" charset="2"/>
              </a:rPr>
              <a:t>Tozdan </a:t>
            </a:r>
            <a:r>
              <a:rPr lang="tr-TR" sz="1400" i="1" dirty="0" err="1" smtClean="0">
                <a:latin typeface="Cambria" pitchFamily="18" charset="0"/>
                <a:sym typeface="Symbol" pitchFamily="18" charset="2"/>
              </a:rPr>
              <a:t>silikozis</a:t>
            </a:r>
            <a:r>
              <a:rPr lang="tr-TR" sz="1400" i="1" dirty="0" smtClean="0">
                <a:latin typeface="Cambria" pitchFamily="18" charset="0"/>
                <a:sym typeface="Symbol" pitchFamily="18" charset="2"/>
              </a:rPr>
              <a:t> hastalığı oluştuğuna göre nedenden sonuca gidilmiştir. Sonuç olarak vaka-kontrol grubu var ve nedenden sonuca gidilmiş olduğundan araştırma = Kohort (Retrospektif) / İnsidans etkileri (+) ve (-) olanların oranları soruluyor. Bu da RR</a:t>
            </a:r>
          </a:p>
        </p:txBody>
      </p:sp>
    </p:spTree>
    <p:extLst>
      <p:ext uri="{BB962C8B-B14F-4D97-AF65-F5344CB8AC3E}">
        <p14:creationId xmlns:p14="http://schemas.microsoft.com/office/powerpoint/2010/main" val="3850061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2933700" y="3136014"/>
            <a:ext cx="5276850" cy="1559811"/>
          </a:xfrm>
          <a:prstGeom prst="rect">
            <a:avLst/>
          </a:prstGeom>
          <a:noFill/>
          <a:ln w="9525" algn="ctr">
            <a:noFill/>
            <a:round/>
            <a:headEnd/>
            <a:tailEnd/>
          </a:ln>
        </p:spPr>
        <p:txBody>
          <a:bodyPr wrap="none" anchor="ctr"/>
          <a:lstStyle/>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Deneysel </a:t>
            </a:r>
          </a:p>
          <a:p>
            <a:pPr marL="36000" algn="ctr"/>
            <a:r>
              <a:rPr lang="tr-TR" sz="66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Araştırmalar</a:t>
            </a:r>
            <a:endParaRPr lang="tr-TR" sz="66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 name="Oval 2"/>
          <p:cNvSpPr/>
          <p:nvPr/>
        </p:nvSpPr>
        <p:spPr>
          <a:xfrm>
            <a:off x="5095875" y="2040639"/>
            <a:ext cx="952500" cy="914400"/>
          </a:xfrm>
          <a:prstGeom prst="ellipse">
            <a:avLst/>
          </a:prstGeom>
        </p:spPr>
        <p:style>
          <a:lnRef idx="0">
            <a:schemeClr val="accent1"/>
          </a:lnRef>
          <a:fillRef idx="3">
            <a:schemeClr val="accent1"/>
          </a:fillRef>
          <a:effectRef idx="3">
            <a:schemeClr val="accent1"/>
          </a:effectRef>
          <a:fontRef idx="minor">
            <a:schemeClr val="lt1"/>
          </a:fontRef>
        </p:style>
        <p:txBody>
          <a:bodyPr rtlCol="0" anchor="ctr"/>
          <a:lstStyle/>
          <a:p>
            <a:pPr algn="ctr"/>
            <a:r>
              <a:rPr lang="tr-TR" sz="4800" b="1" dirty="0" smtClean="0">
                <a:solidFill>
                  <a:srgbClr val="000000"/>
                </a:solidFill>
                <a:latin typeface="Cambria" pitchFamily="18" charset="0"/>
              </a:rPr>
              <a:t>2</a:t>
            </a:r>
            <a:endParaRPr lang="tr-TR" sz="4800" b="1" dirty="0">
              <a:solidFill>
                <a:srgbClr val="000000"/>
              </a:solidFill>
              <a:latin typeface="Cambria" pitchFamily="18" charset="0"/>
            </a:endParaRPr>
          </a:p>
        </p:txBody>
      </p:sp>
      <p:pic>
        <p:nvPicPr>
          <p:cNvPr id="5" name="Picture 2" descr="D:\DOKTOR\1-DRUZ\1-EĞİTİM KURUMU\1. İstanbuluzman\2-RESİMLER\Siyah\0993-propeller-log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6750" y="1620394"/>
            <a:ext cx="4229100"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36431203"/>
      </p:ext>
    </p:extLst>
  </p:cSld>
  <p:clrMapOvr>
    <a:masterClrMapping/>
  </p:clrMapOvr>
  <p:transition>
    <p:fade/>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5" name="AutoShape 5"/>
          <p:cNvSpPr>
            <a:spLocks noChangeArrowheads="1"/>
          </p:cNvSpPr>
          <p:nvPr/>
        </p:nvSpPr>
        <p:spPr bwMode="auto">
          <a:xfrm>
            <a:off x="6721752" y="1626221"/>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Hastalık</a:t>
            </a:r>
            <a:r>
              <a:rPr lang="tr-TR" altLang="zh-CN" sz="2000" dirty="0" smtClean="0">
                <a:solidFill>
                  <a:srgbClr val="000000"/>
                </a:solidFill>
                <a:latin typeface="Calibri" pitchFamily="34" charset="0"/>
                <a:cs typeface="Calibri" pitchFamily="34" charset="0"/>
              </a:rPr>
              <a:t>)</a:t>
            </a:r>
            <a:endParaRPr lang="zh-CN" altLang="zh-CN" sz="2000" dirty="0">
              <a:solidFill>
                <a:srgbClr val="000000"/>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DENEYSEL ARAŞTIRMALAR (KONTRÖLLÜ)</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AutoShape 5"/>
          <p:cNvSpPr>
            <a:spLocks noChangeArrowheads="1"/>
          </p:cNvSpPr>
          <p:nvPr/>
        </p:nvSpPr>
        <p:spPr bwMode="auto">
          <a:xfrm>
            <a:off x="6721752" y="269560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İyileşme</a:t>
            </a:r>
            <a:endParaRPr lang="tr-TR" altLang="zh-CN" sz="2000" dirty="0">
              <a:solidFill>
                <a:srgbClr val="000000"/>
              </a:solidFill>
              <a:latin typeface="Calibri" pitchFamily="34" charset="0"/>
              <a:cs typeface="Calibri" pitchFamily="34" charset="0"/>
            </a:endParaRPr>
          </a:p>
        </p:txBody>
      </p:sp>
      <p:sp>
        <p:nvSpPr>
          <p:cNvPr id="9" name="AutoShape 5"/>
          <p:cNvSpPr>
            <a:spLocks noChangeArrowheads="1"/>
          </p:cNvSpPr>
          <p:nvPr/>
        </p:nvSpPr>
        <p:spPr bwMode="auto">
          <a:xfrm>
            <a:off x="6721752" y="4226872"/>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Hastalık</a:t>
            </a:r>
            <a:endParaRPr lang="zh-CN" altLang="zh-CN" sz="2000" b="1" dirty="0">
              <a:solidFill>
                <a:srgbClr val="000000"/>
              </a:solidFill>
              <a:latin typeface="Calibri" pitchFamily="34" charset="0"/>
              <a:cs typeface="Calibri" pitchFamily="34" charset="0"/>
            </a:endParaRPr>
          </a:p>
        </p:txBody>
      </p:sp>
      <p:sp>
        <p:nvSpPr>
          <p:cNvPr id="10" name="AutoShape 5"/>
          <p:cNvSpPr>
            <a:spLocks noChangeArrowheads="1"/>
          </p:cNvSpPr>
          <p:nvPr/>
        </p:nvSpPr>
        <p:spPr bwMode="auto">
          <a:xfrm>
            <a:off x="6721752" y="5288823"/>
            <a:ext cx="2286000" cy="952620"/>
          </a:xfrm>
          <a:prstGeom prst="roundRect">
            <a:avLst>
              <a:gd name="adj" fmla="val 16667"/>
            </a:avLst>
          </a:prstGeom>
          <a:noFill/>
          <a:ln w="38100">
            <a:solidFill>
              <a:schemeClr val="bg2">
                <a:lumMod val="75000"/>
              </a:schemeClr>
            </a:solidFill>
            <a:round/>
            <a:headEnd/>
            <a:tailEnd/>
          </a:ln>
          <a:effectLst/>
        </p:spPr>
        <p:txBody>
          <a:bodyPr wrap="none" anchor="ctr"/>
          <a:lstStyle/>
          <a:p>
            <a:pPr algn="ctr"/>
            <a:r>
              <a:rPr lang="tr-TR" altLang="zh-CN" sz="2000" dirty="0" smtClean="0">
                <a:solidFill>
                  <a:srgbClr val="000000"/>
                </a:solidFill>
                <a:latin typeface="Calibri" pitchFamily="34" charset="0"/>
                <a:cs typeface="Calibri" pitchFamily="34" charset="0"/>
              </a:rPr>
              <a:t>İyileşme</a:t>
            </a:r>
            <a:endParaRPr lang="zh-CN" altLang="zh-CN" sz="2000" dirty="0">
              <a:solidFill>
                <a:srgbClr val="000000"/>
              </a:solidFill>
              <a:latin typeface="Calibri" pitchFamily="34" charset="0"/>
              <a:cs typeface="Calibri" pitchFamily="34" charset="0"/>
            </a:endParaRPr>
          </a:p>
        </p:txBody>
      </p:sp>
      <p:sp>
        <p:nvSpPr>
          <p:cNvPr id="11" name="AutoShape 5"/>
          <p:cNvSpPr>
            <a:spLocks noChangeArrowheads="1"/>
          </p:cNvSpPr>
          <p:nvPr/>
        </p:nvSpPr>
        <p:spPr bwMode="auto">
          <a:xfrm>
            <a:off x="4295774" y="2066925"/>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altLang="zh-CN" sz="2000" b="1" dirty="0" smtClean="0">
                <a:solidFill>
                  <a:srgbClr val="000000"/>
                </a:solidFill>
                <a:latin typeface="Calibri" pitchFamily="34" charset="0"/>
                <a:cs typeface="Calibri" pitchFamily="34" charset="0"/>
              </a:rPr>
              <a:t>Deneysel </a:t>
            </a:r>
          </a:p>
          <a:p>
            <a:pPr algn="ctr"/>
            <a:r>
              <a:rPr lang="tr-TR" altLang="zh-CN" sz="2000" b="1" dirty="0" smtClean="0">
                <a:solidFill>
                  <a:srgbClr val="000000"/>
                </a:solidFill>
                <a:latin typeface="Calibri" pitchFamily="34" charset="0"/>
                <a:cs typeface="Calibri" pitchFamily="34" charset="0"/>
              </a:rPr>
              <a:t>Tedavi</a:t>
            </a:r>
            <a:endParaRPr lang="zh-CN" altLang="zh-CN"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Aşağı Ok 11"/>
          <p:cNvSpPr/>
          <p:nvPr/>
        </p:nvSpPr>
        <p:spPr>
          <a:xfrm>
            <a:off x="645959" y="2472421"/>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13" name="Freeform 7"/>
          <p:cNvSpPr>
            <a:spLocks/>
          </p:cNvSpPr>
          <p:nvPr/>
        </p:nvSpPr>
        <p:spPr bwMode="gray">
          <a:xfrm flipH="1">
            <a:off x="5953762" y="5310589"/>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6" name="AutoShape 5"/>
          <p:cNvSpPr>
            <a:spLocks noChangeArrowheads="1"/>
          </p:cNvSpPr>
          <p:nvPr/>
        </p:nvSpPr>
        <p:spPr bwMode="auto">
          <a:xfrm>
            <a:off x="4305299" y="4715143"/>
            <a:ext cx="1622447"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Standart</a:t>
            </a:r>
          </a:p>
          <a:p>
            <a:pPr algn="ctr"/>
            <a:r>
              <a:rPr lang="tr-TR" altLang="zh-CN" sz="2000" b="1" dirty="0" smtClean="0">
                <a:solidFill>
                  <a:srgbClr val="000000"/>
                </a:solidFill>
                <a:latin typeface="Calibri" pitchFamily="34" charset="0"/>
                <a:cs typeface="Calibri" pitchFamily="34" charset="0"/>
              </a:rPr>
              <a:t>Tedavi</a:t>
            </a:r>
            <a:endParaRPr lang="zh-CN" altLang="zh-CN" sz="2000" b="1" dirty="0">
              <a:solidFill>
                <a:srgbClr val="000000"/>
              </a:solidFill>
              <a:latin typeface="Calibri" pitchFamily="34" charset="0"/>
              <a:cs typeface="Calibri" pitchFamily="34" charset="0"/>
            </a:endParaRPr>
          </a:p>
        </p:txBody>
      </p:sp>
      <p:sp>
        <p:nvSpPr>
          <p:cNvPr id="3" name="Oval 2"/>
          <p:cNvSpPr/>
          <p:nvPr/>
        </p:nvSpPr>
        <p:spPr>
          <a:xfrm>
            <a:off x="217334" y="3231560"/>
            <a:ext cx="1733550" cy="1681016"/>
          </a:xfrm>
          <a:prstGeom prst="ellipse">
            <a:avLst/>
          </a:prstGeom>
          <a:noFill/>
          <a:ln w="476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rgbClr val="000000"/>
                </a:solidFill>
                <a:latin typeface="Cambria" pitchFamily="18" charset="0"/>
              </a:rPr>
              <a:t>RİSK ALTINDAKİ TOPLUM</a:t>
            </a:r>
            <a:endParaRPr lang="tr-TR" sz="1600" b="1" dirty="0">
              <a:solidFill>
                <a:srgbClr val="000000"/>
              </a:solidFill>
              <a:latin typeface="Cambria" pitchFamily="18" charset="0"/>
            </a:endParaRPr>
          </a:p>
        </p:txBody>
      </p:sp>
      <p:sp>
        <p:nvSpPr>
          <p:cNvPr id="18" name="Freeform 7"/>
          <p:cNvSpPr>
            <a:spLocks/>
          </p:cNvSpPr>
          <p:nvPr/>
        </p:nvSpPr>
        <p:spPr bwMode="gray">
          <a:xfrm flipH="1" flipV="1">
            <a:off x="5952554" y="4525092"/>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1" name="Freeform 7"/>
          <p:cNvSpPr>
            <a:spLocks/>
          </p:cNvSpPr>
          <p:nvPr/>
        </p:nvSpPr>
        <p:spPr bwMode="gray">
          <a:xfrm flipH="1">
            <a:off x="5952554" y="2712392"/>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2" name="Freeform 7"/>
          <p:cNvSpPr>
            <a:spLocks/>
          </p:cNvSpPr>
          <p:nvPr/>
        </p:nvSpPr>
        <p:spPr bwMode="gray">
          <a:xfrm flipH="1" flipV="1">
            <a:off x="5951346" y="1926895"/>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25" name="Aşağı Ok 24"/>
          <p:cNvSpPr/>
          <p:nvPr/>
        </p:nvSpPr>
        <p:spPr>
          <a:xfrm rot="10800000">
            <a:off x="645959" y="1412967"/>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cxnSp>
        <p:nvCxnSpPr>
          <p:cNvPr id="26" name="Düz Ok Bağlayıcısı 25"/>
          <p:cNvCxnSpPr/>
          <p:nvPr/>
        </p:nvCxnSpPr>
        <p:spPr>
          <a:xfrm>
            <a:off x="5753100" y="1364666"/>
            <a:ext cx="3276000"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7952" name="Düz Bağlayıcı 37951"/>
          <p:cNvCxnSpPr/>
          <p:nvPr/>
        </p:nvCxnSpPr>
        <p:spPr>
          <a:xfrm>
            <a:off x="9525" y="1323323"/>
            <a:ext cx="3531728" cy="13868"/>
          </a:xfrm>
          <a:prstGeom prst="line">
            <a:avLst/>
          </a:prstGeom>
        </p:spPr>
        <p:style>
          <a:lnRef idx="3">
            <a:schemeClr val="accent1"/>
          </a:lnRef>
          <a:fillRef idx="0">
            <a:schemeClr val="accent1"/>
          </a:fillRef>
          <a:effectRef idx="2">
            <a:schemeClr val="accent1"/>
          </a:effectRef>
          <a:fontRef idx="minor">
            <a:schemeClr val="tx1"/>
          </a:fontRef>
        </p:style>
      </p:cxnSp>
      <p:sp>
        <p:nvSpPr>
          <p:cNvPr id="37953" name="Metin kutusu 37952"/>
          <p:cNvSpPr txBox="1"/>
          <p:nvPr/>
        </p:nvSpPr>
        <p:spPr>
          <a:xfrm>
            <a:off x="3400425" y="1143000"/>
            <a:ext cx="2470172" cy="646331"/>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Yönü</a:t>
            </a:r>
            <a:endParaRPr lang="tr-TR" b="1" i="1" dirty="0">
              <a:solidFill>
                <a:srgbClr val="000000"/>
              </a:solidFill>
              <a:latin typeface="Cambria" pitchFamily="18" charset="0"/>
            </a:endParaRPr>
          </a:p>
          <a:p>
            <a:pPr algn="ctr"/>
            <a:r>
              <a:rPr lang="tr-TR" i="1" dirty="0" smtClean="0">
                <a:solidFill>
                  <a:srgbClr val="000000"/>
                </a:solidFill>
                <a:latin typeface="Cambria" pitchFamily="18" charset="0"/>
              </a:rPr>
              <a:t>(İzleme Süresi)</a:t>
            </a:r>
            <a:endParaRPr lang="tr-TR" i="1" dirty="0">
              <a:solidFill>
                <a:srgbClr val="000000"/>
              </a:solidFill>
              <a:latin typeface="Cambria" pitchFamily="18" charset="0"/>
            </a:endParaRPr>
          </a:p>
        </p:txBody>
      </p:sp>
      <p:sp>
        <p:nvSpPr>
          <p:cNvPr id="35" name="Metin kutusu 34"/>
          <p:cNvSpPr txBox="1"/>
          <p:nvPr/>
        </p:nvSpPr>
        <p:spPr>
          <a:xfrm>
            <a:off x="-126440" y="2149265"/>
            <a:ext cx="2860131" cy="369332"/>
          </a:xfrm>
          <a:prstGeom prst="rect">
            <a:avLst/>
          </a:prstGeom>
          <a:noFill/>
        </p:spPr>
        <p:txBody>
          <a:bodyPr wrap="square" rtlCol="0">
            <a:spAutoFit/>
          </a:bodyPr>
          <a:lstStyle/>
          <a:p>
            <a:pPr algn="ctr"/>
            <a:r>
              <a:rPr lang="tr-TR" b="1" i="1" dirty="0" smtClean="0">
                <a:solidFill>
                  <a:srgbClr val="000000"/>
                </a:solidFill>
                <a:latin typeface="Cambria" pitchFamily="18" charset="0"/>
              </a:rPr>
              <a:t>Araştırmanın Başlangıcı</a:t>
            </a:r>
            <a:endParaRPr lang="tr-TR" b="1" i="1" dirty="0">
              <a:solidFill>
                <a:srgbClr val="000000"/>
              </a:solidFill>
              <a:latin typeface="Cambria" pitchFamily="18" charset="0"/>
            </a:endParaRPr>
          </a:p>
        </p:txBody>
      </p:sp>
      <p:sp>
        <p:nvSpPr>
          <p:cNvPr id="27" name="AutoShape 5"/>
          <p:cNvSpPr>
            <a:spLocks noChangeArrowheads="1"/>
          </p:cNvSpPr>
          <p:nvPr/>
        </p:nvSpPr>
        <p:spPr bwMode="auto">
          <a:xfrm>
            <a:off x="2800350" y="3419743"/>
            <a:ext cx="1212729" cy="1257362"/>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sz="2000" b="1" dirty="0" smtClean="0">
                <a:solidFill>
                  <a:srgbClr val="000000"/>
                </a:solidFill>
                <a:latin typeface="Calibri" pitchFamily="34" charset="0"/>
                <a:cs typeface="Calibri" pitchFamily="34" charset="0"/>
              </a:rPr>
              <a:t>Referans</a:t>
            </a:r>
          </a:p>
          <a:p>
            <a:pPr algn="ctr"/>
            <a:r>
              <a:rPr lang="tr-TR" altLang="zh-CN" sz="2000" b="1" dirty="0" smtClean="0">
                <a:solidFill>
                  <a:srgbClr val="000000"/>
                </a:solidFill>
                <a:latin typeface="Calibri" pitchFamily="34" charset="0"/>
                <a:cs typeface="Calibri" pitchFamily="34" charset="0"/>
              </a:rPr>
              <a:t>Toplum</a:t>
            </a:r>
          </a:p>
          <a:p>
            <a:pPr algn="ctr"/>
            <a:r>
              <a:rPr lang="tr-TR" altLang="zh-CN" sz="2000" b="1" dirty="0" smtClean="0">
                <a:solidFill>
                  <a:srgbClr val="000000"/>
                </a:solidFill>
                <a:latin typeface="Calibri" pitchFamily="34" charset="0"/>
                <a:cs typeface="Calibri" pitchFamily="34" charset="0"/>
              </a:rPr>
              <a:t>(Örnek)</a:t>
            </a:r>
            <a:endParaRPr lang="zh-CN" altLang="zh-CN" sz="2000" b="1" dirty="0">
              <a:solidFill>
                <a:srgbClr val="000000"/>
              </a:solidFill>
              <a:latin typeface="Calibri" pitchFamily="34" charset="0"/>
              <a:cs typeface="Calibri" pitchFamily="34" charset="0"/>
            </a:endParaRPr>
          </a:p>
        </p:txBody>
      </p:sp>
      <p:sp>
        <p:nvSpPr>
          <p:cNvPr id="28" name="Freeform 7"/>
          <p:cNvSpPr>
            <a:spLocks/>
          </p:cNvSpPr>
          <p:nvPr/>
        </p:nvSpPr>
        <p:spPr bwMode="gray">
          <a:xfrm flipH="1" flipV="1">
            <a:off x="3531728" y="2520046"/>
            <a:ext cx="731436" cy="814072"/>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0" name="Freeform 7"/>
          <p:cNvSpPr>
            <a:spLocks/>
          </p:cNvSpPr>
          <p:nvPr/>
        </p:nvSpPr>
        <p:spPr bwMode="gray">
          <a:xfrm flipH="1">
            <a:off x="3531728" y="4817326"/>
            <a:ext cx="731436" cy="847836"/>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31" name="Aşağı Ok 30"/>
          <p:cNvSpPr/>
          <p:nvPr/>
        </p:nvSpPr>
        <p:spPr>
          <a:xfrm rot="16200000">
            <a:off x="1947927" y="3710335"/>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29" name="Text Box 9"/>
          <p:cNvSpPr txBox="1">
            <a:spLocks noChangeArrowheads="1"/>
          </p:cNvSpPr>
          <p:nvPr/>
        </p:nvSpPr>
        <p:spPr bwMode="auto">
          <a:xfrm>
            <a:off x="4067493" y="3860159"/>
            <a:ext cx="2133600" cy="400110"/>
          </a:xfrm>
          <a:prstGeom prst="rect">
            <a:avLst/>
          </a:prstGeom>
          <a:noFill/>
          <a:ln w="38100">
            <a:solidFill>
              <a:schemeClr val="bg1">
                <a:lumMod val="50000"/>
              </a:schemeClr>
            </a:solidFill>
            <a:round/>
            <a:headEnd/>
            <a:tailEnd/>
          </a:ln>
          <a:effectLst/>
        </p:spPr>
        <p:txBody>
          <a:bodyPr wrap="none" anchor="ctr"/>
          <a:lstStyle>
            <a:defPPr>
              <a:defRPr lang="de-DE"/>
            </a:defPPr>
            <a:lvl1pPr algn="ctr">
              <a:defRPr sz="2000" b="1">
                <a:solidFill>
                  <a:srgbClr val="000000"/>
                </a:solidFill>
                <a:latin typeface="Calibri" pitchFamily="34" charset="0"/>
                <a:cs typeface="Calibri" pitchFamily="34" charset="0"/>
              </a:defRPr>
            </a:lvl1pPr>
          </a:lstStyle>
          <a:p>
            <a:r>
              <a:rPr lang="tr-TR" i="1" dirty="0" err="1">
                <a:latin typeface="Cambria" pitchFamily="18" charset="0"/>
              </a:rPr>
              <a:t>Randomizasyon</a:t>
            </a:r>
            <a:endParaRPr lang="tr-TR" i="1" dirty="0">
              <a:latin typeface="Cambria" pitchFamily="18" charset="0"/>
            </a:endParaRPr>
          </a:p>
        </p:txBody>
      </p:sp>
    </p:spTree>
    <p:extLst>
      <p:ext uri="{BB962C8B-B14F-4D97-AF65-F5344CB8AC3E}">
        <p14:creationId xmlns:p14="http://schemas.microsoft.com/office/powerpoint/2010/main" val="1375591810"/>
      </p:ext>
    </p:extLst>
  </p:cSld>
  <p:clrMapOvr>
    <a:masterClrMapping/>
  </p:clrMapOvr>
  <p:transition>
    <p:fade/>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5" name="AutoShape 5"/>
          <p:cNvSpPr>
            <a:spLocks noChangeArrowheads="1"/>
          </p:cNvSpPr>
          <p:nvPr/>
        </p:nvSpPr>
        <p:spPr bwMode="auto">
          <a:xfrm>
            <a:off x="69872" y="2467664"/>
            <a:ext cx="2286000" cy="614484"/>
          </a:xfrm>
          <a:prstGeom prst="roundRect">
            <a:avLst>
              <a:gd name="adj" fmla="val 16667"/>
            </a:avLst>
          </a:prstGeom>
          <a:noFill/>
          <a:ln w="19050">
            <a:solidFill>
              <a:schemeClr val="bg1">
                <a:lumMod val="50000"/>
              </a:schemeClr>
            </a:solidFill>
            <a:round/>
            <a:headEnd/>
            <a:tailEnd/>
          </a:ln>
          <a:effectLst/>
        </p:spPr>
        <p:txBody>
          <a:bodyPr wrap="none" anchor="ctr"/>
          <a:lstStyle/>
          <a:p>
            <a:pPr algn="ctr"/>
            <a:r>
              <a:rPr lang="tr-TR" altLang="zh-CN" sz="1600" dirty="0" smtClean="0">
                <a:solidFill>
                  <a:srgbClr val="000000"/>
                </a:solidFill>
                <a:latin typeface="Cambria" pitchFamily="18" charset="0"/>
                <a:cs typeface="Calibri" pitchFamily="34" charset="0"/>
              </a:rPr>
              <a:t>Potansiyel </a:t>
            </a:r>
          </a:p>
          <a:p>
            <a:pPr algn="ctr"/>
            <a:r>
              <a:rPr lang="tr-TR" altLang="zh-CN" sz="1600" dirty="0" smtClean="0">
                <a:solidFill>
                  <a:srgbClr val="000000"/>
                </a:solidFill>
                <a:latin typeface="Cambria" pitchFamily="18" charset="0"/>
                <a:cs typeface="Calibri" pitchFamily="34" charset="0"/>
              </a:rPr>
              <a:t>Katılımcılar</a:t>
            </a:r>
            <a:endParaRPr lang="zh-CN" altLang="zh-CN" sz="1600" dirty="0">
              <a:solidFill>
                <a:srgbClr val="000000"/>
              </a:solidFill>
              <a:latin typeface="Cambria" pitchFamily="18"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KONTROLLÜ DENEY</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3" name="Oval 2"/>
          <p:cNvSpPr/>
          <p:nvPr/>
        </p:nvSpPr>
        <p:spPr>
          <a:xfrm>
            <a:off x="3381375" y="1142999"/>
            <a:ext cx="1943100" cy="650023"/>
          </a:xfrm>
          <a:prstGeom prst="ellipse">
            <a:avLst/>
          </a:prstGeom>
          <a:noFill/>
          <a:ln w="476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tr-TR" sz="1600" b="1" dirty="0" smtClean="0">
                <a:solidFill>
                  <a:srgbClr val="000000"/>
                </a:solidFill>
                <a:latin typeface="Cambria" pitchFamily="18" charset="0"/>
              </a:rPr>
              <a:t>ÇALIŞMA</a:t>
            </a:r>
          </a:p>
          <a:p>
            <a:pPr algn="ctr"/>
            <a:r>
              <a:rPr lang="tr-TR" sz="1600" b="1" dirty="0" smtClean="0">
                <a:solidFill>
                  <a:srgbClr val="000000"/>
                </a:solidFill>
                <a:latin typeface="Cambria" pitchFamily="18" charset="0"/>
              </a:rPr>
              <a:t>TOPLUMU</a:t>
            </a:r>
            <a:endParaRPr lang="tr-TR" sz="1600" b="1" dirty="0">
              <a:solidFill>
                <a:srgbClr val="000000"/>
              </a:solidFill>
              <a:latin typeface="Cambria" pitchFamily="18" charset="0"/>
            </a:endParaRPr>
          </a:p>
        </p:txBody>
      </p:sp>
      <p:sp>
        <p:nvSpPr>
          <p:cNvPr id="2" name="Elmas 1"/>
          <p:cNvSpPr/>
          <p:nvPr/>
        </p:nvSpPr>
        <p:spPr>
          <a:xfrm>
            <a:off x="3152775" y="2204350"/>
            <a:ext cx="2447925" cy="1139528"/>
          </a:xfrm>
          <a:prstGeom prst="diamond">
            <a:avLst/>
          </a:prstGeom>
          <a:noFill/>
          <a:ln w="47625">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2000" b="1">
              <a:solidFill>
                <a:srgbClr val="000000"/>
              </a:solidFill>
              <a:latin typeface="Cambria" pitchFamily="18" charset="0"/>
            </a:endParaRPr>
          </a:p>
        </p:txBody>
      </p:sp>
      <p:sp>
        <p:nvSpPr>
          <p:cNvPr id="27" name="Metin kutusu 26"/>
          <p:cNvSpPr txBox="1"/>
          <p:nvPr/>
        </p:nvSpPr>
        <p:spPr>
          <a:xfrm>
            <a:off x="3275283" y="2429661"/>
            <a:ext cx="2260057" cy="584775"/>
          </a:xfrm>
          <a:prstGeom prst="rect">
            <a:avLst/>
          </a:prstGeom>
          <a:noFill/>
        </p:spPr>
        <p:txBody>
          <a:bodyPr wrap="square" rtlCol="0">
            <a:spAutoFit/>
          </a:bodyPr>
          <a:lstStyle/>
          <a:p>
            <a:pPr algn="ctr"/>
            <a:r>
              <a:rPr lang="tr-TR" sz="1600" dirty="0" smtClean="0">
                <a:solidFill>
                  <a:srgbClr val="000000"/>
                </a:solidFill>
                <a:latin typeface="Cambria" pitchFamily="18" charset="0"/>
              </a:rPr>
              <a:t>Belirlenmiş Bir </a:t>
            </a:r>
          </a:p>
          <a:p>
            <a:pPr algn="ctr"/>
            <a:r>
              <a:rPr lang="tr-TR" sz="1600" dirty="0" smtClean="0">
                <a:solidFill>
                  <a:srgbClr val="000000"/>
                </a:solidFill>
                <a:latin typeface="Cambria" pitchFamily="18" charset="0"/>
              </a:rPr>
              <a:t>Kritere Göre Seçim</a:t>
            </a:r>
            <a:endParaRPr lang="tr-TR" sz="1600" dirty="0">
              <a:solidFill>
                <a:srgbClr val="000000"/>
              </a:solidFill>
              <a:latin typeface="Cambria" pitchFamily="18" charset="0"/>
            </a:endParaRPr>
          </a:p>
        </p:txBody>
      </p:sp>
      <p:sp>
        <p:nvSpPr>
          <p:cNvPr id="28" name="AutoShape 5"/>
          <p:cNvSpPr>
            <a:spLocks noChangeArrowheads="1"/>
          </p:cNvSpPr>
          <p:nvPr/>
        </p:nvSpPr>
        <p:spPr bwMode="auto">
          <a:xfrm>
            <a:off x="6419850" y="2448467"/>
            <a:ext cx="2656130" cy="904936"/>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altLang="zh-CN" dirty="0" smtClean="0">
                <a:solidFill>
                  <a:srgbClr val="000000"/>
                </a:solidFill>
                <a:latin typeface="Calibri" pitchFamily="34" charset="0"/>
                <a:cs typeface="Calibri" pitchFamily="34" charset="0"/>
              </a:rPr>
              <a:t>Seçim Kriteri </a:t>
            </a:r>
          </a:p>
          <a:p>
            <a:pPr algn="ctr"/>
            <a:r>
              <a:rPr lang="tr-TR" altLang="zh-CN" dirty="0" smtClean="0">
                <a:solidFill>
                  <a:srgbClr val="000000"/>
                </a:solidFill>
                <a:latin typeface="Calibri" pitchFamily="34" charset="0"/>
                <a:cs typeface="Calibri" pitchFamily="34" charset="0"/>
              </a:rPr>
              <a:t>Taşımadıkları İçin </a:t>
            </a:r>
          </a:p>
          <a:p>
            <a:pPr algn="ctr"/>
            <a:r>
              <a:rPr lang="tr-TR" altLang="zh-CN" dirty="0" smtClean="0">
                <a:solidFill>
                  <a:srgbClr val="000000"/>
                </a:solidFill>
                <a:latin typeface="Calibri" pitchFamily="34" charset="0"/>
                <a:cs typeface="Calibri" pitchFamily="34" charset="0"/>
              </a:rPr>
              <a:t>Çalışmaya Katılmayacaklar</a:t>
            </a:r>
            <a:endParaRPr lang="zh-CN" altLang="zh-CN" dirty="0">
              <a:solidFill>
                <a:srgbClr val="000000"/>
              </a:solidFill>
              <a:latin typeface="Calibri" pitchFamily="34" charset="0"/>
              <a:cs typeface="Calibri" pitchFamily="34" charset="0"/>
            </a:endParaRPr>
          </a:p>
        </p:txBody>
      </p:sp>
      <p:sp>
        <p:nvSpPr>
          <p:cNvPr id="30" name="Aşağı Ok 29"/>
          <p:cNvSpPr/>
          <p:nvPr/>
        </p:nvSpPr>
        <p:spPr>
          <a:xfrm rot="16200000">
            <a:off x="5586462" y="2543796"/>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endParaRPr>
          </a:p>
        </p:txBody>
      </p:sp>
      <p:sp>
        <p:nvSpPr>
          <p:cNvPr id="31" name="Aşağı Ok 30"/>
          <p:cNvSpPr/>
          <p:nvPr/>
        </p:nvSpPr>
        <p:spPr>
          <a:xfrm rot="5400000">
            <a:off x="2292026" y="2417768"/>
            <a:ext cx="876300" cy="714277"/>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grpSp>
        <p:nvGrpSpPr>
          <p:cNvPr id="15" name="Grup 14"/>
          <p:cNvGrpSpPr/>
          <p:nvPr/>
        </p:nvGrpSpPr>
        <p:grpSpPr>
          <a:xfrm>
            <a:off x="57150" y="3483939"/>
            <a:ext cx="2447925" cy="714278"/>
            <a:chOff x="0" y="3131514"/>
            <a:chExt cx="2447925" cy="714278"/>
          </a:xfrm>
        </p:grpSpPr>
        <p:sp>
          <p:nvSpPr>
            <p:cNvPr id="32" name="Elmas 31"/>
            <p:cNvSpPr/>
            <p:nvPr/>
          </p:nvSpPr>
          <p:spPr>
            <a:xfrm>
              <a:off x="0" y="3131514"/>
              <a:ext cx="2447925" cy="714278"/>
            </a:xfrm>
            <a:prstGeom prst="diamond">
              <a:avLst/>
            </a:prstGeom>
            <a:no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600">
                <a:solidFill>
                  <a:srgbClr val="000000"/>
                </a:solidFill>
                <a:latin typeface="Cambria" pitchFamily="18" charset="0"/>
              </a:endParaRPr>
            </a:p>
          </p:txBody>
        </p:sp>
        <p:sp>
          <p:nvSpPr>
            <p:cNvPr id="33" name="Metin kutusu 32"/>
            <p:cNvSpPr txBox="1"/>
            <p:nvPr/>
          </p:nvSpPr>
          <p:spPr>
            <a:xfrm>
              <a:off x="93933" y="3313640"/>
              <a:ext cx="2260057" cy="338554"/>
            </a:xfrm>
            <a:prstGeom prst="rect">
              <a:avLst/>
            </a:prstGeom>
            <a:noFill/>
          </p:spPr>
          <p:txBody>
            <a:bodyPr wrap="square" rtlCol="0">
              <a:spAutoFit/>
            </a:bodyPr>
            <a:lstStyle/>
            <a:p>
              <a:pPr algn="ctr"/>
              <a:r>
                <a:rPr lang="tr-TR" sz="1600" dirty="0" smtClean="0">
                  <a:solidFill>
                    <a:srgbClr val="000000"/>
                  </a:solidFill>
                  <a:latin typeface="Cambria" pitchFamily="18" charset="0"/>
                </a:rPr>
                <a:t>Katılmaya Davet</a:t>
              </a:r>
              <a:endParaRPr lang="tr-TR" sz="1600" dirty="0">
                <a:solidFill>
                  <a:srgbClr val="000000"/>
                </a:solidFill>
                <a:latin typeface="Cambria" pitchFamily="18" charset="0"/>
              </a:endParaRPr>
            </a:p>
          </p:txBody>
        </p:sp>
      </p:grpSp>
      <p:sp>
        <p:nvSpPr>
          <p:cNvPr id="37" name="Elmas 36"/>
          <p:cNvSpPr/>
          <p:nvPr/>
        </p:nvSpPr>
        <p:spPr>
          <a:xfrm>
            <a:off x="57148" y="5309178"/>
            <a:ext cx="2447925" cy="714278"/>
          </a:xfrm>
          <a:prstGeom prst="diamond">
            <a:avLst/>
          </a:prstGeom>
          <a:noFill/>
          <a:ln w="19050">
            <a:solidFill>
              <a:schemeClr val="bg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sz="1600">
              <a:solidFill>
                <a:srgbClr val="000000"/>
              </a:solidFill>
              <a:latin typeface="Cambria" pitchFamily="18" charset="0"/>
            </a:endParaRPr>
          </a:p>
        </p:txBody>
      </p:sp>
      <p:sp>
        <p:nvSpPr>
          <p:cNvPr id="38" name="Metin kutusu 37"/>
          <p:cNvSpPr txBox="1"/>
          <p:nvPr/>
        </p:nvSpPr>
        <p:spPr>
          <a:xfrm>
            <a:off x="151081" y="5491304"/>
            <a:ext cx="2260057" cy="338554"/>
          </a:xfrm>
          <a:prstGeom prst="rect">
            <a:avLst/>
          </a:prstGeom>
          <a:noFill/>
        </p:spPr>
        <p:txBody>
          <a:bodyPr wrap="square" rtlCol="0">
            <a:spAutoFit/>
          </a:bodyPr>
          <a:lstStyle/>
          <a:p>
            <a:pPr algn="ctr"/>
            <a:r>
              <a:rPr lang="tr-TR" sz="1600" dirty="0" err="1" smtClean="0">
                <a:solidFill>
                  <a:srgbClr val="000000"/>
                </a:solidFill>
                <a:latin typeface="Cambria" pitchFamily="18" charset="0"/>
              </a:rPr>
              <a:t>Randomizasyon</a:t>
            </a:r>
            <a:endParaRPr lang="tr-TR" sz="1600" dirty="0">
              <a:solidFill>
                <a:srgbClr val="000000"/>
              </a:solidFill>
              <a:latin typeface="Cambria" pitchFamily="18" charset="0"/>
            </a:endParaRPr>
          </a:p>
        </p:txBody>
      </p:sp>
      <p:sp>
        <p:nvSpPr>
          <p:cNvPr id="34" name="AutoShape 5"/>
          <p:cNvSpPr>
            <a:spLocks noChangeArrowheads="1"/>
          </p:cNvSpPr>
          <p:nvPr/>
        </p:nvSpPr>
        <p:spPr bwMode="auto">
          <a:xfrm>
            <a:off x="57150" y="4571899"/>
            <a:ext cx="2286000" cy="324219"/>
          </a:xfrm>
          <a:prstGeom prst="roundRect">
            <a:avLst>
              <a:gd name="adj" fmla="val 16667"/>
            </a:avLst>
          </a:prstGeom>
          <a:noFill/>
          <a:ln w="19050">
            <a:solidFill>
              <a:schemeClr val="bg1">
                <a:lumMod val="50000"/>
              </a:schemeClr>
            </a:solidFill>
            <a:round/>
            <a:headEnd/>
            <a:tailEnd/>
          </a:ln>
          <a:effectLst/>
        </p:spPr>
        <p:txBody>
          <a:bodyPr wrap="none" anchor="ctr"/>
          <a:lstStyle/>
          <a:p>
            <a:pPr algn="ctr"/>
            <a:r>
              <a:rPr lang="tr-TR" altLang="zh-CN" sz="1600" dirty="0" smtClean="0">
                <a:solidFill>
                  <a:srgbClr val="000000"/>
                </a:solidFill>
                <a:latin typeface="Cambria" pitchFamily="18" charset="0"/>
                <a:cs typeface="Calibri" pitchFamily="34" charset="0"/>
              </a:rPr>
              <a:t>Katılamayanlar</a:t>
            </a:r>
            <a:endParaRPr lang="zh-CN" altLang="zh-CN" sz="1600" dirty="0">
              <a:solidFill>
                <a:srgbClr val="000000"/>
              </a:solidFill>
              <a:latin typeface="Cambria" pitchFamily="18" charset="0"/>
              <a:cs typeface="Calibri" pitchFamily="34" charset="0"/>
            </a:endParaRPr>
          </a:p>
        </p:txBody>
      </p:sp>
      <p:sp>
        <p:nvSpPr>
          <p:cNvPr id="36" name="AutoShape 5"/>
          <p:cNvSpPr>
            <a:spLocks noChangeArrowheads="1"/>
          </p:cNvSpPr>
          <p:nvPr/>
        </p:nvSpPr>
        <p:spPr bwMode="auto">
          <a:xfrm>
            <a:off x="65358" y="6414965"/>
            <a:ext cx="2286000" cy="324219"/>
          </a:xfrm>
          <a:prstGeom prst="roundRect">
            <a:avLst>
              <a:gd name="adj" fmla="val 16667"/>
            </a:avLst>
          </a:prstGeom>
          <a:noFill/>
          <a:ln w="19050">
            <a:solidFill>
              <a:schemeClr val="bg1">
                <a:lumMod val="50000"/>
              </a:schemeClr>
            </a:solidFill>
            <a:round/>
            <a:headEnd/>
            <a:tailEnd/>
          </a:ln>
          <a:effectLst/>
        </p:spPr>
        <p:txBody>
          <a:bodyPr wrap="none" anchor="ctr"/>
          <a:lstStyle/>
          <a:p>
            <a:pPr algn="ctr"/>
            <a:r>
              <a:rPr lang="tr-TR" altLang="zh-CN" sz="1600" dirty="0" smtClean="0">
                <a:solidFill>
                  <a:srgbClr val="000000"/>
                </a:solidFill>
                <a:latin typeface="Cambria" pitchFamily="18" charset="0"/>
                <a:cs typeface="Calibri" pitchFamily="34" charset="0"/>
              </a:rPr>
              <a:t>Deney (Tedavi)</a:t>
            </a:r>
            <a:endParaRPr lang="zh-CN" altLang="zh-CN" sz="1600" dirty="0">
              <a:solidFill>
                <a:srgbClr val="000000"/>
              </a:solidFill>
              <a:latin typeface="Cambria" pitchFamily="18" charset="0"/>
              <a:cs typeface="Calibri" pitchFamily="34" charset="0"/>
            </a:endParaRPr>
          </a:p>
        </p:txBody>
      </p:sp>
      <p:sp>
        <p:nvSpPr>
          <p:cNvPr id="39" name="Aşağı Ok 38"/>
          <p:cNvSpPr/>
          <p:nvPr/>
        </p:nvSpPr>
        <p:spPr>
          <a:xfrm>
            <a:off x="847725" y="6070105"/>
            <a:ext cx="876300" cy="30681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sp>
        <p:nvSpPr>
          <p:cNvPr id="40" name="Aşağı Ok 39"/>
          <p:cNvSpPr/>
          <p:nvPr/>
        </p:nvSpPr>
        <p:spPr>
          <a:xfrm>
            <a:off x="838200" y="4955993"/>
            <a:ext cx="876300" cy="30681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sp>
        <p:nvSpPr>
          <p:cNvPr id="41" name="Aşağı Ok 40"/>
          <p:cNvSpPr/>
          <p:nvPr/>
        </p:nvSpPr>
        <p:spPr>
          <a:xfrm>
            <a:off x="847725" y="4238781"/>
            <a:ext cx="876300" cy="30681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sp>
        <p:nvSpPr>
          <p:cNvPr id="42" name="Aşağı Ok 41"/>
          <p:cNvSpPr/>
          <p:nvPr/>
        </p:nvSpPr>
        <p:spPr>
          <a:xfrm>
            <a:off x="838200" y="3140031"/>
            <a:ext cx="876300" cy="30681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sp>
        <p:nvSpPr>
          <p:cNvPr id="44" name="AutoShape 5"/>
          <p:cNvSpPr>
            <a:spLocks noChangeArrowheads="1"/>
          </p:cNvSpPr>
          <p:nvPr/>
        </p:nvSpPr>
        <p:spPr bwMode="auto">
          <a:xfrm>
            <a:off x="2552700" y="4562388"/>
            <a:ext cx="2286000" cy="324219"/>
          </a:xfrm>
          <a:prstGeom prst="roundRect">
            <a:avLst>
              <a:gd name="adj" fmla="val 16667"/>
            </a:avLst>
          </a:prstGeom>
          <a:noFill/>
          <a:ln w="19050">
            <a:solidFill>
              <a:schemeClr val="bg1">
                <a:lumMod val="50000"/>
              </a:schemeClr>
            </a:solidFill>
            <a:round/>
            <a:headEnd/>
            <a:tailEnd/>
          </a:ln>
          <a:effectLst/>
        </p:spPr>
        <p:txBody>
          <a:bodyPr wrap="none" anchor="ctr"/>
          <a:lstStyle/>
          <a:p>
            <a:pPr algn="ctr"/>
            <a:r>
              <a:rPr lang="tr-TR" altLang="zh-CN" sz="1600" dirty="0" smtClean="0">
                <a:solidFill>
                  <a:srgbClr val="000000"/>
                </a:solidFill>
                <a:latin typeface="Cambria" pitchFamily="18" charset="0"/>
                <a:cs typeface="Calibri" pitchFamily="34" charset="0"/>
              </a:rPr>
              <a:t>Katılamayanlar</a:t>
            </a:r>
            <a:endParaRPr lang="zh-CN" altLang="zh-CN" sz="1600" dirty="0">
              <a:solidFill>
                <a:srgbClr val="000000"/>
              </a:solidFill>
              <a:latin typeface="Cambria" pitchFamily="18" charset="0"/>
              <a:cs typeface="Calibri" pitchFamily="34" charset="0"/>
            </a:endParaRPr>
          </a:p>
        </p:txBody>
      </p:sp>
      <p:sp>
        <p:nvSpPr>
          <p:cNvPr id="19" name="Yukarı Bükülü Ok 18"/>
          <p:cNvSpPr/>
          <p:nvPr/>
        </p:nvSpPr>
        <p:spPr>
          <a:xfrm flipV="1">
            <a:off x="2552700" y="3757124"/>
            <a:ext cx="1365572" cy="711263"/>
          </a:xfrm>
          <a:prstGeom prst="bentUpArrow">
            <a:avLst/>
          </a:prstGeom>
          <a:solidFill>
            <a:schemeClr val="bg1">
              <a:lumMod val="75000"/>
            </a:schemeClr>
          </a:solidFill>
          <a:ln w="0">
            <a:noFill/>
            <a:prstDash val="solid"/>
            <a:round/>
            <a:headEnd/>
            <a:tailEnd/>
          </a:ln>
        </p:spPr>
        <p:txBody>
          <a:bodyPr/>
          <a:lstStyle/>
          <a:p>
            <a:endParaRPr lang="tr-TR">
              <a:solidFill>
                <a:srgbClr val="000000"/>
              </a:solidFill>
            </a:endParaRPr>
          </a:p>
        </p:txBody>
      </p:sp>
      <p:sp>
        <p:nvSpPr>
          <p:cNvPr id="47" name="Yukarı Bükülü Ok 46"/>
          <p:cNvSpPr/>
          <p:nvPr/>
        </p:nvSpPr>
        <p:spPr>
          <a:xfrm flipV="1">
            <a:off x="2573447" y="5560031"/>
            <a:ext cx="1365572" cy="711263"/>
          </a:xfrm>
          <a:prstGeom prst="bentUpArrow">
            <a:avLst/>
          </a:prstGeom>
          <a:solidFill>
            <a:schemeClr val="bg1">
              <a:lumMod val="75000"/>
            </a:schemeClr>
          </a:solidFill>
          <a:ln w="0">
            <a:noFill/>
            <a:prstDash val="solid"/>
            <a:round/>
            <a:headEnd/>
            <a:tailEnd/>
          </a:ln>
        </p:spPr>
        <p:txBody>
          <a:bodyPr/>
          <a:lstStyle/>
          <a:p>
            <a:endParaRPr lang="tr-TR">
              <a:solidFill>
                <a:srgbClr val="000000"/>
              </a:solidFill>
            </a:endParaRPr>
          </a:p>
        </p:txBody>
      </p:sp>
      <p:sp>
        <p:nvSpPr>
          <p:cNvPr id="48" name="AutoShape 5"/>
          <p:cNvSpPr>
            <a:spLocks noChangeArrowheads="1"/>
          </p:cNvSpPr>
          <p:nvPr/>
        </p:nvSpPr>
        <p:spPr bwMode="auto">
          <a:xfrm>
            <a:off x="2505073" y="6410563"/>
            <a:ext cx="2286000" cy="324219"/>
          </a:xfrm>
          <a:prstGeom prst="roundRect">
            <a:avLst>
              <a:gd name="adj" fmla="val 16667"/>
            </a:avLst>
          </a:prstGeom>
          <a:noFill/>
          <a:ln w="19050">
            <a:solidFill>
              <a:schemeClr val="bg1">
                <a:lumMod val="50000"/>
              </a:schemeClr>
            </a:solidFill>
            <a:round/>
            <a:headEnd/>
            <a:tailEnd/>
          </a:ln>
          <a:effectLst/>
        </p:spPr>
        <p:txBody>
          <a:bodyPr wrap="none" anchor="ctr"/>
          <a:lstStyle/>
          <a:p>
            <a:pPr algn="ctr"/>
            <a:r>
              <a:rPr lang="tr-TR" altLang="zh-CN" sz="1600" dirty="0" smtClean="0">
                <a:solidFill>
                  <a:srgbClr val="000000"/>
                </a:solidFill>
                <a:latin typeface="Cambria" pitchFamily="18" charset="0"/>
                <a:cs typeface="Calibri" pitchFamily="34" charset="0"/>
              </a:rPr>
              <a:t>Kontrol</a:t>
            </a:r>
            <a:endParaRPr lang="zh-CN" altLang="zh-CN" sz="1600" dirty="0">
              <a:solidFill>
                <a:srgbClr val="000000"/>
              </a:solidFill>
              <a:latin typeface="Cambria" pitchFamily="18" charset="0"/>
              <a:cs typeface="Calibri" pitchFamily="34" charset="0"/>
            </a:endParaRPr>
          </a:p>
        </p:txBody>
      </p:sp>
      <p:sp>
        <p:nvSpPr>
          <p:cNvPr id="49" name="Aşağı Ok 48"/>
          <p:cNvSpPr/>
          <p:nvPr/>
        </p:nvSpPr>
        <p:spPr>
          <a:xfrm>
            <a:off x="3938587" y="1869465"/>
            <a:ext cx="876300" cy="306815"/>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sz="1600">
              <a:solidFill>
                <a:srgbClr val="000000"/>
              </a:solidFill>
              <a:latin typeface="Cambria" pitchFamily="18" charset="0"/>
            </a:endParaRPr>
          </a:p>
        </p:txBody>
      </p:sp>
    </p:spTree>
    <p:extLst>
      <p:ext uri="{BB962C8B-B14F-4D97-AF65-F5344CB8AC3E}">
        <p14:creationId xmlns:p14="http://schemas.microsoft.com/office/powerpoint/2010/main" val="2495962239"/>
      </p:ext>
    </p:extLst>
  </p:cSld>
  <p:clrMapOvr>
    <a:masterClrMapping/>
  </p:clrMapOvr>
  <p:transition>
    <p:fade/>
  </p:transition>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Teşekkür Ederim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5"/>
          <p:cNvPicPr>
            <a:picLocks noChangeAspect="1" noChangeArrowheads="1"/>
          </p:cNvPicPr>
          <p:nvPr/>
        </p:nvPicPr>
        <p:blipFill>
          <a:blip r:embed="rId3" cstate="print"/>
          <a:srcRect/>
          <a:stretch>
            <a:fillRect/>
          </a:stretch>
        </p:blipFill>
        <p:spPr bwMode="auto">
          <a:xfrm>
            <a:off x="2854842" y="568865"/>
            <a:ext cx="3290888" cy="2465217"/>
          </a:xfrm>
          <a:prstGeom prst="rect">
            <a:avLst/>
          </a:prstGeom>
          <a:ln>
            <a:noFill/>
          </a:ln>
          <a:effectLst>
            <a:softEdge rad="112500"/>
          </a:effectLst>
        </p:spPr>
      </p:pic>
    </p:spTree>
    <p:extLst>
      <p:ext uri="{BB962C8B-B14F-4D97-AF65-F5344CB8AC3E}">
        <p14:creationId xmlns:p14="http://schemas.microsoft.com/office/powerpoint/2010/main" val="509651313"/>
      </p:ext>
    </p:extLst>
  </p:cSld>
  <p:clrMapOvr>
    <a:masterClrMapping/>
  </p:clrMapOvr>
  <p:transition>
    <p:fade/>
  </p:transition>
  <p:timing>
    <p:tnLst>
      <p:par>
        <p:cTn id="1" dur="indefinite" restart="never" nodeType="tmRoot"/>
      </p:par>
    </p:tnLst>
  </p:timing>
</p:sld>
</file>

<file path=ppt/theme/theme1.xml><?xml version="1.0" encoding="utf-8"?>
<a:theme xmlns:a="http://schemas.openxmlformats.org/drawingml/2006/main" name="1_Standarddesign">
  <a:themeElements>
    <a:clrScheme name="Gri Tonlamalı">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lnDef>
      <a:spPr>
        <a:ln w="9525"/>
      </a:spPr>
      <a:bodyPr/>
      <a:lstStyle/>
      <a:style>
        <a:lnRef idx="2">
          <a:schemeClr val="dk1"/>
        </a:lnRef>
        <a:fillRef idx="0">
          <a:schemeClr val="dk1"/>
        </a:fillRef>
        <a:effectRef idx="1">
          <a:schemeClr val="dk1"/>
        </a:effectRef>
        <a:fontRef idx="minor">
          <a:schemeClr val="tx1"/>
        </a:fontRef>
      </a:style>
    </a:lnDef>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8_Standarddesign">
  <a:themeElements>
    <a:clrScheme name="Gri Tonlamalı">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9_Standarddesign">
  <a:themeElements>
    <a:clrScheme name="Gri Tonlamalı">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11234</TotalTime>
  <Words>4206</Words>
  <Application>Microsoft Office PowerPoint</Application>
  <PresentationFormat>Ekran Gösterisi (4:3)</PresentationFormat>
  <Paragraphs>1285</Paragraphs>
  <Slides>89</Slides>
  <Notes>89</Notes>
  <HiddenSlides>0</HiddenSlides>
  <MMClips>0</MMClips>
  <ScaleCrop>false</ScaleCrop>
  <HeadingPairs>
    <vt:vector size="6" baseType="variant">
      <vt:variant>
        <vt:lpstr>Tema</vt:lpstr>
      </vt:variant>
      <vt:variant>
        <vt:i4>6</vt:i4>
      </vt:variant>
      <vt:variant>
        <vt:lpstr>Katıştırılmış OLE Hizmet Programları</vt:lpstr>
      </vt:variant>
      <vt:variant>
        <vt:i4>1</vt:i4>
      </vt:variant>
      <vt:variant>
        <vt:lpstr>Slayt Başlıkları</vt:lpstr>
      </vt:variant>
      <vt:variant>
        <vt:i4>89</vt:i4>
      </vt:variant>
    </vt:vector>
  </HeadingPairs>
  <TitlesOfParts>
    <vt:vector size="96" baseType="lpstr">
      <vt:lpstr>1_Standarddesign</vt:lpstr>
      <vt:lpstr>4_Standarddesign</vt:lpstr>
      <vt:lpstr>3_Standarddesign</vt:lpstr>
      <vt:lpstr>5_Standarddesign</vt:lpstr>
      <vt:lpstr>8_Standarddesign</vt:lpstr>
      <vt:lpstr>9_Standarddesign</vt:lpstr>
      <vt:lpstr>Grafik</vt:lpstr>
      <vt:lpstr>PowerPoint Sunusu</vt:lpstr>
      <vt:lpstr>PowerPoint Sunusu</vt:lpstr>
      <vt:lpstr>EPİDEMİYOLOJİ</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Inscale GmbH &amp; Co. KG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PresentationPackage</dc:title>
  <dc:creator>DOKTOR</dc:creator>
  <cp:lastModifiedBy>Ahmet Yiğitap</cp:lastModifiedBy>
  <cp:revision>1227</cp:revision>
  <dcterms:created xsi:type="dcterms:W3CDTF">2008-04-16T13:39:00Z</dcterms:created>
  <dcterms:modified xsi:type="dcterms:W3CDTF">2012-03-04T16:06:28Z</dcterms:modified>
</cp:coreProperties>
</file>