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720" r:id="rId2"/>
    <p:sldMasterId id="2147483732" r:id="rId3"/>
    <p:sldMasterId id="2147483828" r:id="rId4"/>
    <p:sldMasterId id="2147483840" r:id="rId5"/>
    <p:sldMasterId id="2147483948" r:id="rId6"/>
    <p:sldMasterId id="2147483960" r:id="rId7"/>
    <p:sldMasterId id="2147484020" r:id="rId8"/>
  </p:sldMasterIdLst>
  <p:notesMasterIdLst>
    <p:notesMasterId r:id="rId77"/>
  </p:notesMasterIdLst>
  <p:handoutMasterIdLst>
    <p:handoutMasterId r:id="rId78"/>
  </p:handoutMasterIdLst>
  <p:sldIdLst>
    <p:sldId id="1236" r:id="rId9"/>
    <p:sldId id="1510" r:id="rId10"/>
    <p:sldId id="1518" r:id="rId11"/>
    <p:sldId id="1603" r:id="rId12"/>
    <p:sldId id="1600" r:id="rId13"/>
    <p:sldId id="1391" r:id="rId14"/>
    <p:sldId id="1495" r:id="rId15"/>
    <p:sldId id="1493" r:id="rId16"/>
    <p:sldId id="1494" r:id="rId17"/>
    <p:sldId id="1527" r:id="rId18"/>
    <p:sldId id="1496" r:id="rId19"/>
    <p:sldId id="1519" r:id="rId20"/>
    <p:sldId id="1231" r:id="rId21"/>
    <p:sldId id="1229" r:id="rId22"/>
    <p:sldId id="1274" r:id="rId23"/>
    <p:sldId id="1215" r:id="rId24"/>
    <p:sldId id="1214" r:id="rId25"/>
    <p:sldId id="1528" r:id="rId26"/>
    <p:sldId id="1340" r:id="rId27"/>
    <p:sldId id="1554" r:id="rId28"/>
    <p:sldId id="1598" r:id="rId29"/>
    <p:sldId id="1526" r:id="rId30"/>
    <p:sldId id="1599" r:id="rId31"/>
    <p:sldId id="1596" r:id="rId32"/>
    <p:sldId id="1523" r:id="rId33"/>
    <p:sldId id="1524" r:id="rId34"/>
    <p:sldId id="1465" r:id="rId35"/>
    <p:sldId id="1467" r:id="rId36"/>
    <p:sldId id="1469" r:id="rId37"/>
    <p:sldId id="1470" r:id="rId38"/>
    <p:sldId id="1357" r:id="rId39"/>
    <p:sldId id="1359" r:id="rId40"/>
    <p:sldId id="1151" r:id="rId41"/>
    <p:sldId id="1497" r:id="rId42"/>
    <p:sldId id="1379" r:id="rId43"/>
    <p:sldId id="1472" r:id="rId44"/>
    <p:sldId id="1471" r:id="rId45"/>
    <p:sldId id="1360" r:id="rId46"/>
    <p:sldId id="1317" r:id="rId47"/>
    <p:sldId id="1320" r:id="rId48"/>
    <p:sldId id="1498" r:id="rId49"/>
    <p:sldId id="1473" r:id="rId50"/>
    <p:sldId id="1474" r:id="rId51"/>
    <p:sldId id="1321" r:id="rId52"/>
    <p:sldId id="1539" r:id="rId53"/>
    <p:sldId id="1579" r:id="rId54"/>
    <p:sldId id="1453" r:id="rId55"/>
    <p:sldId id="1580" r:id="rId56"/>
    <p:sldId id="1499" r:id="rId57"/>
    <p:sldId id="1475" r:id="rId58"/>
    <p:sldId id="1476" r:id="rId59"/>
    <p:sldId id="1482" r:id="rId60"/>
    <p:sldId id="1322" r:id="rId61"/>
    <p:sldId id="1540" r:id="rId62"/>
    <p:sldId id="1286" r:id="rId63"/>
    <p:sldId id="1575" r:id="rId64"/>
    <p:sldId id="1441" r:id="rId65"/>
    <p:sldId id="1576" r:id="rId66"/>
    <p:sldId id="1429" r:id="rId67"/>
    <p:sldId id="1577" r:id="rId68"/>
    <p:sldId id="1442" r:id="rId69"/>
    <p:sldId id="1500" r:id="rId70"/>
    <p:sldId id="1477" r:id="rId71"/>
    <p:sldId id="1479" r:id="rId72"/>
    <p:sldId id="1478" r:id="rId73"/>
    <p:sldId id="1480" r:id="rId74"/>
    <p:sldId id="1481" r:id="rId75"/>
    <p:sldId id="1244" r:id="rId76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94">
          <p15:clr>
            <a:srgbClr val="A4A3A4"/>
          </p15:clr>
        </p15:guide>
        <p15:guide id="2" orient="horz" pos="1151">
          <p15:clr>
            <a:srgbClr val="A4A3A4"/>
          </p15:clr>
        </p15:guide>
        <p15:guide id="3" orient="horz" pos="2018">
          <p15:clr>
            <a:srgbClr val="A4A3A4"/>
          </p15:clr>
        </p15:guide>
        <p15:guide id="4" orient="horz" pos="2652">
          <p15:clr>
            <a:srgbClr val="A4A3A4"/>
          </p15:clr>
        </p15:guide>
        <p15:guide id="5" pos="5579">
          <p15:clr>
            <a:srgbClr val="A4A3A4"/>
          </p15:clr>
        </p15:guide>
        <p15:guide id="6" pos="5266">
          <p15:clr>
            <a:srgbClr val="A4A3A4"/>
          </p15:clr>
        </p15:guide>
        <p15:guide id="7" pos="198">
          <p15:clr>
            <a:srgbClr val="A4A3A4"/>
          </p15:clr>
        </p15:guide>
        <p15:guide id="8" pos="3193">
          <p15:clr>
            <a:srgbClr val="A4A3A4"/>
          </p15:clr>
        </p15:guide>
        <p15:guide id="9" pos="493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9B1A"/>
    <a:srgbClr val="004986"/>
    <a:srgbClr val="5A5A59"/>
    <a:srgbClr val="575F57"/>
    <a:srgbClr val="F2F2F2"/>
    <a:srgbClr val="D0D8E8"/>
    <a:srgbClr val="0066CC"/>
    <a:srgbClr val="00A4FF"/>
    <a:srgbClr val="004074"/>
    <a:srgbClr val="414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ema Uygulanmış Stil 1 - Vurgu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Orta Stil 3 - Vurgu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ema Uygulanmış Stil 2 - Vurgu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38" autoAdjust="0"/>
    <p:restoredTop sz="95221" autoAdjust="0"/>
  </p:normalViewPr>
  <p:slideViewPr>
    <p:cSldViewPr snapToGrid="0">
      <p:cViewPr varScale="1">
        <p:scale>
          <a:sx n="111" d="100"/>
          <a:sy n="111" d="100"/>
        </p:scale>
        <p:origin x="1614" y="102"/>
      </p:cViewPr>
      <p:guideLst>
        <p:guide orient="horz" pos="2294"/>
        <p:guide orient="horz" pos="1151"/>
        <p:guide orient="horz" pos="2018"/>
        <p:guide orient="horz" pos="2652"/>
        <p:guide pos="5579"/>
        <p:guide pos="5266"/>
        <p:guide pos="198"/>
        <p:guide pos="3193"/>
        <p:guide pos="49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-390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tableStyles" Target="tableStyle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6FBF181-6581-4E2F-849B-67FB4221BBBA}" type="datetimeFigureOut">
              <a:rPr lang="de-DE"/>
              <a:pPr>
                <a:defRPr/>
              </a:pPr>
              <a:t>12.12.2014</a:t>
            </a:fld>
            <a:endParaRPr lang="de-DE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42F2CB9-D2A6-4AD7-95AE-4B6DB534C3C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9141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noProof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noProof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noProof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D5FAF4A-B3D3-49A6-BC24-6E15E10FCEA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6423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noProof="1" smtClean="0"/>
          </a:p>
        </p:txBody>
      </p:sp>
    </p:spTree>
    <p:extLst>
      <p:ext uri="{BB962C8B-B14F-4D97-AF65-F5344CB8AC3E}">
        <p14:creationId xmlns:p14="http://schemas.microsoft.com/office/powerpoint/2010/main" val="3212780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57858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3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3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2235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5006A3E-5299-4714-BB51-A9A078E5EE5D}" type="slidenum">
              <a:rPr lang="de-DE" sz="1200">
                <a:solidFill>
                  <a:prstClr val="black"/>
                </a:solidFill>
              </a:rPr>
              <a:pPr algn="r"/>
              <a:t>4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78851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3951A9D-2355-445B-90F0-F641AB817D94}" type="slidenum">
              <a:rPr lang="en-GB" sz="1300">
                <a:solidFill>
                  <a:prstClr val="black"/>
                </a:solidFill>
              </a:rPr>
              <a:pPr algn="r" defTabSz="947738"/>
              <a:t>4</a:t>
            </a:fld>
            <a:endParaRPr lang="en-GB" sz="1300">
              <a:solidFill>
                <a:prstClr val="black"/>
              </a:solidFill>
            </a:endParaRPr>
          </a:p>
        </p:txBody>
      </p:sp>
      <p:sp>
        <p:nvSpPr>
          <p:cNvPr id="788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88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35129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5006A3E-5299-4714-BB51-A9A078E5EE5D}" type="slidenum">
              <a:rPr lang="de-DE" sz="1200">
                <a:solidFill>
                  <a:prstClr val="black"/>
                </a:solidFill>
              </a:rPr>
              <a:pPr algn="r"/>
              <a:t>5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78851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3951A9D-2355-445B-90F0-F641AB817D94}" type="slidenum">
              <a:rPr lang="en-GB" sz="1300">
                <a:solidFill>
                  <a:prstClr val="black"/>
                </a:solidFill>
              </a:rPr>
              <a:pPr algn="r" defTabSz="947738"/>
              <a:t>5</a:t>
            </a:fld>
            <a:endParaRPr lang="en-GB" sz="1300">
              <a:solidFill>
                <a:prstClr val="black"/>
              </a:solidFill>
            </a:endParaRPr>
          </a:p>
        </p:txBody>
      </p:sp>
      <p:sp>
        <p:nvSpPr>
          <p:cNvPr id="788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88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38876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6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6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81701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7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7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690964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8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8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4986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9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9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50328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10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10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356115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11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749076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12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12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13124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13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13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809209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14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14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990188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15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15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147207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16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16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116848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17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17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880103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18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18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007430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19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19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98478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20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20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2693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21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533398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872464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23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23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300506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24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24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626737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25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25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19166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26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26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693961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27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27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743189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28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28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515567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29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29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783809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30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30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840949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31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31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61492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32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32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117730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/>
              <a:pPr algn="r"/>
              <a:t>33</a:t>
            </a:fld>
            <a:endParaRPr lang="de-DE" sz="1200"/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/>
              <a:pPr algn="r" defTabSz="947738"/>
              <a:t>33</a:t>
            </a:fld>
            <a:endParaRPr lang="en-GB" sz="1300"/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490769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635013D-58AF-41A3-B3EA-9C73B1138C1E}" type="slidenum">
              <a:rPr lang="de-DE" sz="1200">
                <a:solidFill>
                  <a:srgbClr val="000000"/>
                </a:solidFill>
              </a:rPr>
              <a:pPr algn="r"/>
              <a:t>34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3926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5F48F08D-467B-440A-9300-13E83DFA35B6}" type="slidenum">
              <a:rPr lang="en-GB" sz="1300">
                <a:solidFill>
                  <a:srgbClr val="000000"/>
                </a:solidFill>
              </a:rPr>
              <a:pPr algn="r" defTabSz="947738"/>
              <a:t>34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294917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35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35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089317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36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36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496144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37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37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003342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38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38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193456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/>
              <a:pPr algn="r"/>
              <a:t>39</a:t>
            </a:fld>
            <a:endParaRPr lang="de-DE" sz="1200"/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/>
              <a:pPr algn="r" defTabSz="947738"/>
              <a:t>39</a:t>
            </a:fld>
            <a:endParaRPr lang="en-GB" sz="1300"/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16704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40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40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7310075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635013D-58AF-41A3-B3EA-9C73B1138C1E}" type="slidenum">
              <a:rPr lang="de-DE" sz="1200">
                <a:solidFill>
                  <a:srgbClr val="000000"/>
                </a:solidFill>
              </a:rPr>
              <a:pPr algn="r"/>
              <a:t>41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3926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5F48F08D-467B-440A-9300-13E83DFA35B6}" type="slidenum">
              <a:rPr lang="en-GB" sz="1300">
                <a:solidFill>
                  <a:srgbClr val="000000"/>
                </a:solidFill>
              </a:rPr>
              <a:pPr algn="r" defTabSz="947738"/>
              <a:t>41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7965652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42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42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549869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43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43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954693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44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44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315235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45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45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4819629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46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46</a:t>
            </a:fld>
            <a:endParaRPr lang="en-GB" sz="130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7595431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47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47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1463564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48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48</a:t>
            </a:fld>
            <a:endParaRPr lang="en-GB" sz="130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630663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635013D-58AF-41A3-B3EA-9C73B1138C1E}" type="slidenum">
              <a:rPr lang="de-DE" sz="1200">
                <a:solidFill>
                  <a:srgbClr val="000000"/>
                </a:solidFill>
              </a:rPr>
              <a:pPr algn="r"/>
              <a:t>49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3926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5F48F08D-467B-440A-9300-13E83DFA35B6}" type="slidenum">
              <a:rPr lang="en-GB" sz="1300">
                <a:solidFill>
                  <a:srgbClr val="000000"/>
                </a:solidFill>
              </a:rPr>
              <a:pPr algn="r" defTabSz="947738"/>
              <a:t>49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7379697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50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50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1989080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51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51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1506965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52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52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6565323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53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53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2756381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54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54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8373667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55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55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4936991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56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56</a:t>
            </a:fld>
            <a:endParaRPr lang="en-GB" sz="130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7298320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57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57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3999835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58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58</a:t>
            </a:fld>
            <a:endParaRPr lang="en-GB" sz="130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1246050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59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59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9501315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60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60</a:t>
            </a:fld>
            <a:endParaRPr lang="en-GB" sz="130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0874146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61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61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9889340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635013D-58AF-41A3-B3EA-9C73B1138C1E}" type="slidenum">
              <a:rPr lang="de-DE" sz="1200">
                <a:solidFill>
                  <a:srgbClr val="000000"/>
                </a:solidFill>
              </a:rPr>
              <a:pPr algn="r"/>
              <a:t>62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3926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5F48F08D-467B-440A-9300-13E83DFA35B6}" type="slidenum">
              <a:rPr lang="en-GB" sz="1300">
                <a:solidFill>
                  <a:srgbClr val="000000"/>
                </a:solidFill>
              </a:rPr>
              <a:pPr algn="r" defTabSz="947738"/>
              <a:t>62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5846826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63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63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6015554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64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64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4538842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65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65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7295866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66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66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7338448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67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67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3527032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68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68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87900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336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426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407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1669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16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9558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0124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43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7154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756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36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633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770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1773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2573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8540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0320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1391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9460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3801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497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729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9348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18946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93663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94666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11955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37539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2109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14510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17184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27852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8936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90341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02652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96991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0837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95083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799608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492005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0647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54808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49272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48792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6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851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64942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01194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1729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04383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6861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24422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67531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426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597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117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620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06578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8242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88025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01983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20412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261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05292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052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105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66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745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97381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8846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3229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86898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79412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26113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96645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831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023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latin typeface="Arial" pitchFamily="34" charset="0"/>
                <a:cs typeface="Arial" pitchFamily="34" charset="0"/>
              </a:rPr>
              <a:t> </a:t>
            </a:r>
            <a:fld id="{CF825FEF-9EFF-427A-BA79-FFBBF98227EB}" type="slidenum">
              <a:rPr lang="de-DE" sz="1000"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4103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fld id="{CF825FEF-9EFF-427A-BA79-FFBBF98227EB}" type="slidenum"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4103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966713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fld id="{CF825FEF-9EFF-427A-BA79-FFBBF98227EB}" type="slidenum"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4103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547071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3316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fld id="{FC4A454F-7D18-4F13-B186-C8A400FACE4E}" type="slidenum"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318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13319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0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971238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5604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fld id="{D1CB8C46-64F3-4C02-99D7-891F29D4774B}" type="slidenum"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5606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25607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8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78704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fld id="{CF825FEF-9EFF-427A-BA79-FFBBF98227EB}" type="slidenum"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4103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666396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fld id="{CF825FEF-9EFF-427A-BA79-FFBBF98227EB}" type="slidenum"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4103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761543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fld id="{CF825FEF-9EFF-427A-BA79-FFBBF98227EB}" type="slidenum">
              <a:rPr lang="de-DE" sz="10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4103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863814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8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8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8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5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Dikdörtgen"/>
          <p:cNvSpPr/>
          <p:nvPr/>
        </p:nvSpPr>
        <p:spPr>
          <a:xfrm>
            <a:off x="229602" y="-236581"/>
            <a:ext cx="8791574" cy="304698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07950" dist="12700" dir="5400000" algn="ctr">
              <a:srgbClr val="7DC4FF"/>
            </a:outerShdw>
            <a:softEdge rad="127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prstMaterial="dkEdge">
            <a:bevelT w="63500" h="63500"/>
            <a:contourClr>
              <a:schemeClr val="bg2">
                <a:lumMod val="20000"/>
                <a:lumOff val="80000"/>
              </a:schemeClr>
            </a:contourClr>
          </a:sp3d>
        </p:spPr>
        <p:txBody>
          <a:bodyPr wrap="square" anchor="ctr" anchorCtr="1">
            <a:spAutoFit/>
          </a:bodyPr>
          <a:lstStyle/>
          <a:p>
            <a:pPr algn="ctr">
              <a:defRPr/>
            </a:pPr>
            <a:r>
              <a:rPr lang="tr-TR" sz="9600" dirty="0" smtClean="0">
                <a:ln w="38100">
                  <a:solidFill>
                    <a:srgbClr val="0061B2">
                      <a:lumMod val="40000"/>
                      <a:lumOff val="60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76200" dist="50800" dir="5400000" algn="tl">
                    <a:srgbClr val="000000"/>
                  </a:outerShdw>
                </a:effectLst>
                <a:latin typeface="Cambria" pitchFamily="18" charset="0"/>
              </a:rPr>
              <a:t>Zinde Eğitim Kurumu</a:t>
            </a:r>
            <a:endParaRPr lang="tr-TR" sz="9600" dirty="0">
              <a:ln w="38100">
                <a:solidFill>
                  <a:srgbClr val="0061B2">
                    <a:lumMod val="40000"/>
                    <a:lumOff val="60000"/>
                  </a:srgbClr>
                </a:solidFill>
                <a:prstDash val="solid"/>
                <a:miter lim="800000"/>
              </a:ln>
              <a:noFill/>
              <a:effectLst>
                <a:outerShdw blurRad="76200" dist="50800" dir="5400000" algn="tl">
                  <a:srgbClr val="000000"/>
                </a:outerShdw>
              </a:effectLst>
              <a:latin typeface="Cambria" pitchFamily="18" charset="0"/>
            </a:endParaRPr>
          </a:p>
        </p:txBody>
      </p:sp>
      <p:sp>
        <p:nvSpPr>
          <p:cNvPr id="6" name="WordArt 7"/>
          <p:cNvSpPr>
            <a:spLocks noChangeArrowheads="1" noChangeShapeType="1" noTextEdit="1"/>
          </p:cNvSpPr>
          <p:nvPr/>
        </p:nvSpPr>
        <p:spPr bwMode="auto">
          <a:xfrm>
            <a:off x="66676" y="3406239"/>
            <a:ext cx="8954500" cy="2180107"/>
          </a:xfrm>
          <a:prstGeom prst="rect">
            <a:avLst/>
          </a:prstGeom>
          <a:effectLst>
            <a:glow rad="63500">
              <a:schemeClr val="tx1">
                <a:lumMod val="95000"/>
                <a:lumOff val="5000"/>
                <a:alpha val="40000"/>
              </a:schemeClr>
            </a:glow>
            <a:innerShdw blurRad="114300">
              <a:schemeClr val="bg1">
                <a:lumMod val="50000"/>
              </a:schemeClr>
            </a:innerShdw>
          </a:effectLst>
          <a:scene3d>
            <a:camera prst="orthographicFront">
              <a:rot lat="1200000" lon="21599987" rev="21594348"/>
            </a:camera>
            <a:lightRig rig="threePt" dir="t"/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0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/>
            <a:r>
              <a:rPr lang="tr-TR" sz="3600" b="1" i="1" kern="10" dirty="0" smtClean="0">
                <a:ln w="9525">
                  <a:round/>
                  <a:headEnd/>
                  <a:tailEnd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Epidemiyoloji</a:t>
            </a:r>
            <a:endParaRPr lang="tr-TR" sz="3600" b="1" i="1" kern="10" dirty="0">
              <a:ln w="9525">
                <a:round/>
                <a:headEnd/>
                <a:tailEnd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8722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1940652" y="1439035"/>
            <a:ext cx="4520534" cy="642701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 Sağlığında Epidemiyolojik Yaklaşım</a:t>
            </a:r>
            <a:endParaRPr lang="tr-TR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2059606" y="2767375"/>
            <a:ext cx="1445647" cy="952620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14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sz="14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Epidemiyolojiye</a:t>
            </a:r>
          </a:p>
          <a:p>
            <a:pPr algn="ctr"/>
            <a:r>
              <a:rPr lang="tr-TR" sz="14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Giriş</a:t>
            </a:r>
            <a:endParaRPr lang="tr-TR" sz="14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5055016" y="2767375"/>
            <a:ext cx="1445647" cy="952620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14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sz="14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Epidemiyolojik </a:t>
            </a:r>
          </a:p>
          <a:p>
            <a:pPr algn="ctr"/>
            <a:r>
              <a:rPr lang="tr-TR" sz="14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Araştırma Türleri</a:t>
            </a:r>
            <a:endParaRPr lang="tr-TR" sz="14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" name="Grup 1"/>
          <p:cNvGrpSpPr/>
          <p:nvPr/>
        </p:nvGrpSpPr>
        <p:grpSpPr>
          <a:xfrm>
            <a:off x="2702818" y="2081737"/>
            <a:ext cx="3024000" cy="663693"/>
            <a:chOff x="811297" y="2195456"/>
            <a:chExt cx="3024000" cy="663693"/>
          </a:xfrm>
        </p:grpSpPr>
        <p:cxnSp>
          <p:nvCxnSpPr>
            <p:cNvPr id="3" name="Düz Bağlayıcı 2"/>
            <p:cNvCxnSpPr/>
            <p:nvPr/>
          </p:nvCxnSpPr>
          <p:spPr>
            <a:xfrm>
              <a:off x="811297" y="2547195"/>
              <a:ext cx="3024000" cy="0"/>
            </a:xfrm>
            <a:prstGeom prst="line">
              <a:avLst/>
            </a:prstGeom>
            <a:noFill/>
            <a:ln w="254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</p:cxnSp>
        <p:cxnSp>
          <p:nvCxnSpPr>
            <p:cNvPr id="22" name="Düz Ok Bağlayıcısı 21"/>
            <p:cNvCxnSpPr/>
            <p:nvPr/>
          </p:nvCxnSpPr>
          <p:spPr>
            <a:xfrm>
              <a:off x="818612" y="2539880"/>
              <a:ext cx="0" cy="319269"/>
            </a:xfrm>
            <a:prstGeom prst="straightConnector1">
              <a:avLst/>
            </a:prstGeom>
            <a:ln w="22225"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Düz Ok Bağlayıcısı 31"/>
            <p:cNvCxnSpPr/>
            <p:nvPr/>
          </p:nvCxnSpPr>
          <p:spPr>
            <a:xfrm>
              <a:off x="3827717" y="2539877"/>
              <a:ext cx="0" cy="319269"/>
            </a:xfrm>
            <a:prstGeom prst="straightConnector1">
              <a:avLst/>
            </a:prstGeom>
            <a:ln w="22225"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Düz Bağlayıcı 3"/>
            <p:cNvCxnSpPr/>
            <p:nvPr/>
          </p:nvCxnSpPr>
          <p:spPr>
            <a:xfrm>
              <a:off x="2289646" y="2195456"/>
              <a:ext cx="0" cy="344421"/>
            </a:xfrm>
            <a:prstGeom prst="line">
              <a:avLst/>
            </a:prstGeom>
            <a:noFill/>
            <a:ln w="254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</p:cxnSp>
      </p:grpSp>
      <p:sp>
        <p:nvSpPr>
          <p:cNvPr id="8" name="Oval 7"/>
          <p:cNvSpPr/>
          <p:nvPr/>
        </p:nvSpPr>
        <p:spPr>
          <a:xfrm>
            <a:off x="2586616" y="2781964"/>
            <a:ext cx="360000" cy="360000"/>
          </a:xfrm>
          <a:prstGeom prst="ellipse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1</a:t>
            </a:r>
            <a:endParaRPr lang="tr-TR" sz="12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5597839" y="2790067"/>
            <a:ext cx="360000" cy="360000"/>
          </a:xfrm>
          <a:prstGeom prst="ellipse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tr-TR" sz="12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9" name="Rectangle 3"/>
          <p:cNvSpPr txBox="1">
            <a:spLocks noChangeArrowheads="1"/>
          </p:cNvSpPr>
          <p:nvPr/>
        </p:nvSpPr>
        <p:spPr bwMode="auto">
          <a:xfrm>
            <a:off x="8410575" y="6376921"/>
            <a:ext cx="61060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DR</a:t>
            </a:r>
            <a:r>
              <a:rPr lang="tr-TR" b="1" noProof="1" smtClean="0">
                <a:solidFill>
                  <a:srgbClr val="C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UZ</a:t>
            </a:r>
            <a:endParaRPr lang="en-GB" b="1" dirty="0" smtClean="0">
              <a:solidFill>
                <a:srgbClr val="C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prstClr val="white">
                  <a:lumMod val="65000"/>
                </a:prst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2" name="Akış Çizelgesi: Belge 41"/>
          <p:cNvSpPr/>
          <p:nvPr/>
        </p:nvSpPr>
        <p:spPr>
          <a:xfrm>
            <a:off x="2049233" y="2081737"/>
            <a:ext cx="601020" cy="314325"/>
          </a:xfrm>
          <a:prstGeom prst="flowChartDocument">
            <a:avLst/>
          </a:prstGeom>
          <a:solidFill>
            <a:srgbClr val="6B9B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FFFFFF"/>
                </a:solidFill>
                <a:latin typeface="Calibri" pitchFamily="34" charset="0"/>
              </a:rPr>
              <a:t>21</a:t>
            </a:r>
            <a:endParaRPr lang="tr-TR" sz="20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3" name="Akış Çizelgesi: Belge 42"/>
          <p:cNvSpPr/>
          <p:nvPr/>
        </p:nvSpPr>
        <p:spPr>
          <a:xfrm>
            <a:off x="2187116" y="3721599"/>
            <a:ext cx="601020" cy="314325"/>
          </a:xfrm>
          <a:prstGeom prst="flowChartDocumen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FFFFFF"/>
                </a:solidFill>
                <a:latin typeface="Calibri" pitchFamily="34" charset="0"/>
              </a:rPr>
              <a:t>7</a:t>
            </a:r>
            <a:endParaRPr lang="tr-TR" sz="20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5" name="Akış Çizelgesi: Belge 44"/>
          <p:cNvSpPr/>
          <p:nvPr/>
        </p:nvSpPr>
        <p:spPr>
          <a:xfrm>
            <a:off x="5182016" y="3719995"/>
            <a:ext cx="601020" cy="314325"/>
          </a:xfrm>
          <a:prstGeom prst="flowChartDocumen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FFFFFF"/>
                </a:solidFill>
                <a:latin typeface="Calibri" pitchFamily="34" charset="0"/>
              </a:rPr>
              <a:t>14</a:t>
            </a:r>
            <a:endParaRPr lang="tr-TR" sz="20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4" name="AutoShape 5"/>
          <p:cNvSpPr>
            <a:spLocks noChangeArrowheads="1"/>
          </p:cNvSpPr>
          <p:nvPr/>
        </p:nvSpPr>
        <p:spPr bwMode="auto">
          <a:xfrm>
            <a:off x="1421790" y="6135817"/>
            <a:ext cx="5675303" cy="542924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İlave Çalışma Notları</a:t>
            </a:r>
            <a:endParaRPr lang="zh-CN" altLang="zh-CN" sz="2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SUNUMUN İÇERİĞİ VE SORU DAĞILIMI</a:t>
            </a:r>
          </a:p>
        </p:txBody>
      </p:sp>
      <p:sp>
        <p:nvSpPr>
          <p:cNvPr id="66" name="AutoShape 5"/>
          <p:cNvSpPr>
            <a:spLocks noChangeArrowheads="1"/>
          </p:cNvSpPr>
          <p:nvPr/>
        </p:nvSpPr>
        <p:spPr bwMode="auto">
          <a:xfrm>
            <a:off x="7372392" y="4355686"/>
            <a:ext cx="680827" cy="361950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tr-TR" altLang="zh-CN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İHE</a:t>
            </a:r>
            <a:endParaRPr lang="zh-CN" altLang="zh-CN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7" name="AutoShape 5"/>
          <p:cNvSpPr>
            <a:spLocks noChangeArrowheads="1"/>
          </p:cNvSpPr>
          <p:nvPr/>
        </p:nvSpPr>
        <p:spPr bwMode="auto">
          <a:xfrm>
            <a:off x="7372391" y="4736686"/>
            <a:ext cx="680827" cy="361950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tr-TR" altLang="zh-CN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İGU-C</a:t>
            </a:r>
            <a:endParaRPr lang="zh-CN" altLang="zh-CN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8" name="AutoShape 5"/>
          <p:cNvSpPr>
            <a:spLocks noChangeArrowheads="1"/>
          </p:cNvSpPr>
          <p:nvPr/>
        </p:nvSpPr>
        <p:spPr bwMode="auto">
          <a:xfrm>
            <a:off x="7372392" y="5116099"/>
            <a:ext cx="680827" cy="361950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tr-TR" altLang="zh-CN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İGU-B</a:t>
            </a:r>
            <a:endParaRPr lang="zh-CN" altLang="zh-CN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9" name="AutoShape 5"/>
          <p:cNvSpPr>
            <a:spLocks noChangeArrowheads="1"/>
          </p:cNvSpPr>
          <p:nvPr/>
        </p:nvSpPr>
        <p:spPr bwMode="auto">
          <a:xfrm>
            <a:off x="7372391" y="5497099"/>
            <a:ext cx="680827" cy="361950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tr-TR" altLang="zh-CN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İGU-A</a:t>
            </a:r>
            <a:endParaRPr lang="zh-CN" altLang="zh-CN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0" name="AutoShape 5"/>
          <p:cNvSpPr>
            <a:spLocks noChangeArrowheads="1"/>
          </p:cNvSpPr>
          <p:nvPr/>
        </p:nvSpPr>
        <p:spPr bwMode="auto">
          <a:xfrm>
            <a:off x="8097669" y="4355686"/>
            <a:ext cx="640261" cy="361950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21</a:t>
            </a:r>
            <a:endParaRPr lang="zh-CN" altLang="zh-CN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" name="AutoShape 5"/>
          <p:cNvSpPr>
            <a:spLocks noChangeArrowheads="1"/>
          </p:cNvSpPr>
          <p:nvPr/>
        </p:nvSpPr>
        <p:spPr bwMode="auto">
          <a:xfrm>
            <a:off x="8097668" y="4736686"/>
            <a:ext cx="640261" cy="361950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0</a:t>
            </a:r>
            <a:endParaRPr lang="zh-CN" altLang="zh-CN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2" name="AutoShape 5"/>
          <p:cNvSpPr>
            <a:spLocks noChangeArrowheads="1"/>
          </p:cNvSpPr>
          <p:nvPr/>
        </p:nvSpPr>
        <p:spPr bwMode="auto">
          <a:xfrm>
            <a:off x="8097669" y="5116099"/>
            <a:ext cx="640261" cy="361950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0</a:t>
            </a:r>
            <a:endParaRPr lang="zh-CN" altLang="zh-CN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3" name="AutoShape 5"/>
          <p:cNvSpPr>
            <a:spLocks noChangeArrowheads="1"/>
          </p:cNvSpPr>
          <p:nvPr/>
        </p:nvSpPr>
        <p:spPr bwMode="auto">
          <a:xfrm>
            <a:off x="8097668" y="5497099"/>
            <a:ext cx="640261" cy="361950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0</a:t>
            </a:r>
            <a:endParaRPr lang="zh-CN" altLang="zh-CN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4" name="Akış Çizelgesi: Belge 73"/>
          <p:cNvSpPr/>
          <p:nvPr/>
        </p:nvSpPr>
        <p:spPr>
          <a:xfrm>
            <a:off x="7412294" y="4041361"/>
            <a:ext cx="601020" cy="314325"/>
          </a:xfrm>
          <a:prstGeom prst="flowChartDocument">
            <a:avLst/>
          </a:prstGeom>
          <a:solidFill>
            <a:srgbClr val="6B9B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FFFFFF"/>
                </a:solidFill>
                <a:latin typeface="Calibri" pitchFamily="34" charset="0"/>
              </a:rPr>
              <a:t>21</a:t>
            </a:r>
            <a:endParaRPr lang="tr-TR" sz="20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5" name="Akış Çizelgesi: Belge 74"/>
          <p:cNvSpPr/>
          <p:nvPr/>
        </p:nvSpPr>
        <p:spPr>
          <a:xfrm>
            <a:off x="8104045" y="4031836"/>
            <a:ext cx="601020" cy="314325"/>
          </a:xfrm>
          <a:prstGeom prst="flowChartDocument">
            <a:avLst/>
          </a:prstGeom>
          <a:solidFill>
            <a:srgbClr val="6B9B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FFFFFF"/>
                </a:solidFill>
                <a:latin typeface="Calibri" pitchFamily="34" charset="0"/>
              </a:rPr>
              <a:t>7</a:t>
            </a:r>
            <a:endParaRPr lang="tr-TR" sz="20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6" name="Akış Çizelgesi: Belge 75"/>
          <p:cNvSpPr/>
          <p:nvPr/>
        </p:nvSpPr>
        <p:spPr>
          <a:xfrm>
            <a:off x="7797159" y="5877304"/>
            <a:ext cx="601020" cy="314325"/>
          </a:xfrm>
          <a:prstGeom prst="flowChartDocument">
            <a:avLst/>
          </a:prstGeom>
          <a:solidFill>
            <a:srgbClr val="6B9B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FFFFFF"/>
                </a:solidFill>
                <a:latin typeface="Calibri" pitchFamily="34" charset="0"/>
              </a:rPr>
              <a:t>0</a:t>
            </a:r>
            <a:endParaRPr lang="tr-TR" sz="20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7" name="AutoShape 5"/>
          <p:cNvSpPr>
            <a:spLocks noChangeArrowheads="1"/>
          </p:cNvSpPr>
          <p:nvPr/>
        </p:nvSpPr>
        <p:spPr bwMode="auto">
          <a:xfrm>
            <a:off x="8770533" y="4336636"/>
            <a:ext cx="320130" cy="361950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3</a:t>
            </a:r>
            <a:endParaRPr lang="zh-CN" altLang="zh-CN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8" name="AutoShape 5"/>
          <p:cNvSpPr>
            <a:spLocks noChangeArrowheads="1"/>
          </p:cNvSpPr>
          <p:nvPr/>
        </p:nvSpPr>
        <p:spPr bwMode="auto">
          <a:xfrm>
            <a:off x="8770532" y="4717636"/>
            <a:ext cx="320130" cy="361950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0</a:t>
            </a:r>
            <a:endParaRPr lang="zh-CN" altLang="zh-CN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9" name="AutoShape 5"/>
          <p:cNvSpPr>
            <a:spLocks noChangeArrowheads="1"/>
          </p:cNvSpPr>
          <p:nvPr/>
        </p:nvSpPr>
        <p:spPr bwMode="auto">
          <a:xfrm>
            <a:off x="8770533" y="5097049"/>
            <a:ext cx="320130" cy="361950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0</a:t>
            </a:r>
            <a:endParaRPr lang="zh-CN" altLang="zh-CN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0" name="AutoShape 5"/>
          <p:cNvSpPr>
            <a:spLocks noChangeArrowheads="1"/>
          </p:cNvSpPr>
          <p:nvPr/>
        </p:nvSpPr>
        <p:spPr bwMode="auto">
          <a:xfrm>
            <a:off x="8770532" y="5478049"/>
            <a:ext cx="320130" cy="361950"/>
          </a:xfrm>
          <a:prstGeom prst="roundRect">
            <a:avLst>
              <a:gd name="adj" fmla="val 16667"/>
            </a:avLst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0</a:t>
            </a:r>
            <a:endParaRPr lang="zh-CN" altLang="zh-CN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2680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47675" y="6390848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1319775" y="3264599"/>
            <a:ext cx="7762375" cy="794965"/>
          </a:xfrm>
          <a:prstGeom prst="roundRect">
            <a:avLst>
              <a:gd name="adj" fmla="val 16667"/>
            </a:avLst>
          </a:prstGeom>
          <a:noFill/>
          <a:ln w="1587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sz="54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Tarihçe ve Tanımlar</a:t>
            </a:r>
            <a:endParaRPr lang="tr-TR" sz="54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Oval 3"/>
          <p:cNvSpPr>
            <a:spLocks noChangeAspect="1"/>
          </p:cNvSpPr>
          <p:nvPr/>
        </p:nvSpPr>
        <p:spPr>
          <a:xfrm>
            <a:off x="91088" y="3083331"/>
            <a:ext cx="1116000" cy="1116000"/>
          </a:xfrm>
          <a:prstGeom prst="ellipse">
            <a:avLst/>
          </a:prstGeom>
          <a:noFill/>
          <a:ln w="571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6000" b="1" dirty="0" smtClean="0">
                <a:solidFill>
                  <a:srgbClr val="000000"/>
                </a:solidFill>
                <a:latin typeface="Calibri" pitchFamily="34" charset="0"/>
              </a:rPr>
              <a:t>1</a:t>
            </a:r>
            <a:endParaRPr lang="tr-TR" sz="60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" name="Akış Çizelgesi: Belge 4"/>
          <p:cNvSpPr/>
          <p:nvPr/>
        </p:nvSpPr>
        <p:spPr>
          <a:xfrm>
            <a:off x="11875" y="6539205"/>
            <a:ext cx="601020" cy="314325"/>
          </a:xfrm>
          <a:prstGeom prst="flowChartDocumen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FFFFFF"/>
                </a:solidFill>
                <a:latin typeface="Calibri" pitchFamily="34" charset="0"/>
              </a:rPr>
              <a:t>5</a:t>
            </a:r>
            <a:endParaRPr lang="tr-TR" sz="2000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3439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en-GB" sz="2000" b="1">
              <a:solidFill>
                <a:srgbClr val="000000"/>
              </a:solidFill>
            </a:endParaRPr>
          </a:p>
        </p:txBody>
      </p:sp>
      <p:sp>
        <p:nvSpPr>
          <p:cNvPr id="30" name="Rectangle 55"/>
          <p:cNvSpPr>
            <a:spLocks noChangeArrowheads="1"/>
          </p:cNvSpPr>
          <p:nvPr/>
        </p:nvSpPr>
        <p:spPr bwMode="gray">
          <a:xfrm>
            <a:off x="143087" y="922289"/>
            <a:ext cx="648000" cy="705612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 smtClean="0">
                <a:solidFill>
                  <a:srgbClr val="FFFFFF"/>
                </a:solidFill>
                <a:latin typeface="Calibri" panose="020F0502020204030204" pitchFamily="34" charset="0"/>
                <a:cs typeface="Calibri" pitchFamily="34" charset="0"/>
              </a:rPr>
              <a:t>1</a:t>
            </a:r>
            <a:endParaRPr lang="tr-TR" sz="2000" b="1" dirty="0">
              <a:solidFill>
                <a:srgbClr val="FFFFFF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gray">
          <a:xfrm>
            <a:off x="805252" y="922289"/>
            <a:ext cx="8280000" cy="7056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İlk kez MÖ 5yy’da Hipokrat çevrenin sağlık üzerine etkilerini vurgulamıştır.</a:t>
            </a:r>
          </a:p>
        </p:txBody>
      </p:sp>
      <p:sp>
        <p:nvSpPr>
          <p:cNvPr id="20" name="Rectangle 55"/>
          <p:cNvSpPr>
            <a:spLocks noChangeArrowheads="1"/>
          </p:cNvSpPr>
          <p:nvPr/>
        </p:nvSpPr>
        <p:spPr bwMode="gray">
          <a:xfrm>
            <a:off x="143089" y="1653489"/>
            <a:ext cx="648000" cy="705612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itchFamily="34" charset="0"/>
              </a:rPr>
              <a:t>2</a:t>
            </a: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gray">
          <a:xfrm>
            <a:off x="805252" y="1653489"/>
            <a:ext cx="8280000" cy="7056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John </a:t>
            </a:r>
            <a:r>
              <a:rPr lang="tr-TR" sz="1600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Graunt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1662’de Londra’da “ölüm evrakının özellikleri ve politik gözlemler” isimli makalesinde ilk kez doğum ve ölümlerin haftalık raporlarını inceleyerek bir toplumdaki hastalık </a:t>
            </a:r>
            <a:r>
              <a:rPr lang="tr-TR" sz="1600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paternlerini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belirlemiştir</a:t>
            </a:r>
          </a:p>
        </p:txBody>
      </p:sp>
      <p:sp>
        <p:nvSpPr>
          <p:cNvPr id="24" name="Rectangle 55"/>
          <p:cNvSpPr>
            <a:spLocks noChangeArrowheads="1"/>
          </p:cNvSpPr>
          <p:nvPr/>
        </p:nvSpPr>
        <p:spPr bwMode="gray">
          <a:xfrm>
            <a:off x="143089" y="2387039"/>
            <a:ext cx="648000" cy="705612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itchFamily="34" charset="0"/>
              </a:rPr>
              <a:t>3</a:t>
            </a: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gray">
          <a:xfrm>
            <a:off x="805252" y="2387039"/>
            <a:ext cx="8280000" cy="7056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1783’de Dr. William </a:t>
            </a:r>
            <a:r>
              <a:rPr lang="tr-TR" sz="1600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Farr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İngiltere ve Galler Genel Kayıt Bürosu’nda tıbbi istatistik işiyle görevlendirilmiş ölümlerin sayı ve nedenlerini rutin olarak toplayan bir kayıt sistemi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kurmuştur.</a:t>
            </a:r>
            <a:endParaRPr lang="tr-TR" sz="16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Rectangle 55"/>
          <p:cNvSpPr>
            <a:spLocks noChangeArrowheads="1"/>
          </p:cNvSpPr>
          <p:nvPr/>
        </p:nvSpPr>
        <p:spPr bwMode="gray">
          <a:xfrm>
            <a:off x="143089" y="3130114"/>
            <a:ext cx="648000" cy="705612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itchFamily="34" charset="0"/>
              </a:rPr>
              <a:t>4</a:t>
            </a: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gray">
          <a:xfrm>
            <a:off x="805252" y="3130114"/>
            <a:ext cx="8280000" cy="7056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1853’te Dr. John </a:t>
            </a:r>
            <a:r>
              <a:rPr lang="tr-TR" sz="1600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Snow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Londra’daki kolera salgınını araştırırken yaptığı değerlendirmeler epidemiyolojinin tarihçesinde çok önemli gelişmeler olarak yer alır. İlk kez epidemiyolojik harita kavramı gündeme gelmiştir. </a:t>
            </a:r>
          </a:p>
        </p:txBody>
      </p:sp>
      <p:sp>
        <p:nvSpPr>
          <p:cNvPr id="37" name="Rectangle 55"/>
          <p:cNvSpPr>
            <a:spLocks noChangeArrowheads="1"/>
          </p:cNvSpPr>
          <p:nvPr/>
        </p:nvSpPr>
        <p:spPr bwMode="gray">
          <a:xfrm>
            <a:off x="143089" y="3873189"/>
            <a:ext cx="648000" cy="705612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itchFamily="34" charset="0"/>
              </a:rPr>
              <a:t>5</a:t>
            </a:r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gray">
          <a:xfrm>
            <a:off x="805252" y="3873189"/>
            <a:ext cx="8280000" cy="7056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sv-SE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James Lind; Skorbüt hastalığının nedeni ve tedavisi, gözlemlerine dayanarak geliştirdiği hipotezleri test etmiştir</a:t>
            </a:r>
            <a:r>
              <a:rPr lang="sv-SE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1600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Semmelweis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(Viyana Üniversite Hastanesi); İki ayrı doğum koğuşunda, </a:t>
            </a:r>
            <a:r>
              <a:rPr lang="tr-TR" sz="1600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puerperal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ateş nedeniyle anne ölümlerini incelemiştir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tr-TR" sz="16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EPİDEMİYOLOJİNİN ÖZELLİKLERİ</a:t>
            </a:r>
            <a:endParaRPr lang="en-GB" sz="3200" dirty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9" name="Rectangle 55"/>
          <p:cNvSpPr>
            <a:spLocks noChangeArrowheads="1"/>
          </p:cNvSpPr>
          <p:nvPr/>
        </p:nvSpPr>
        <p:spPr bwMode="gray">
          <a:xfrm>
            <a:off x="143798" y="4620781"/>
            <a:ext cx="648000" cy="705612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itchFamily="34" charset="0"/>
              </a:rPr>
              <a:t>6</a:t>
            </a:r>
          </a:p>
        </p:txBody>
      </p:sp>
      <p:sp>
        <p:nvSpPr>
          <p:cNvPr id="60" name="Rectangle 5"/>
          <p:cNvSpPr>
            <a:spLocks noChangeArrowheads="1"/>
          </p:cNvSpPr>
          <p:nvPr/>
        </p:nvSpPr>
        <p:spPr bwMode="gray">
          <a:xfrm>
            <a:off x="808177" y="4620781"/>
            <a:ext cx="8280000" cy="7056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nn-NO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Belirli bir toplumda sağlıkla ilgili olay ve durumların dağılımını ve bu dağılımı etkileyen nedenleri inceleyen ve sağlık sorunlarının kontrolü için inceleme sonuçlarından yararlanan uygulamalı bilim dalıdır.</a:t>
            </a:r>
          </a:p>
        </p:txBody>
      </p:sp>
      <p:sp>
        <p:nvSpPr>
          <p:cNvPr id="33" name="Rectangle 55"/>
          <p:cNvSpPr>
            <a:spLocks noChangeArrowheads="1"/>
          </p:cNvSpPr>
          <p:nvPr/>
        </p:nvSpPr>
        <p:spPr bwMode="gray">
          <a:xfrm>
            <a:off x="143087" y="5359338"/>
            <a:ext cx="648000" cy="705612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itchFamily="34" charset="0"/>
              </a:rPr>
              <a:t>7</a:t>
            </a: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gray">
          <a:xfrm>
            <a:off x="805252" y="5359338"/>
            <a:ext cx="8280000" cy="7056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 bir sağlık sorununun bir toplumda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; Sıklığını 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(zamanla değişimini),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Dağılımını 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(hastalığın ilerleme ve gelişimini),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Nedenlerini 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(etiyolojik faktörleri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 Yapılan 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müdahalenin etkinliğini  (tedavi, önlem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 araştıran bir bilim dalıdır.</a:t>
            </a:r>
            <a:endParaRPr lang="tr-TR" sz="16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6" name="Rectangle 55"/>
          <p:cNvSpPr>
            <a:spLocks noChangeArrowheads="1"/>
          </p:cNvSpPr>
          <p:nvPr/>
        </p:nvSpPr>
        <p:spPr bwMode="gray">
          <a:xfrm>
            <a:off x="143089" y="6104763"/>
            <a:ext cx="648000" cy="705612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itchFamily="34" charset="0"/>
              </a:rPr>
              <a:t>8</a:t>
            </a: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gray">
          <a:xfrm>
            <a:off x="805252" y="6104763"/>
            <a:ext cx="8280000" cy="7056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Epidemiyolojik çalışmalarda temel strateji iki ya da daha fazla sayıda gruba ait verileri karşılaştırmadır. Karşılaştırma grup içi ya da gruplar arası olabilir.</a:t>
            </a:r>
          </a:p>
        </p:txBody>
      </p:sp>
    </p:spTree>
    <p:extLst>
      <p:ext uri="{BB962C8B-B14F-4D97-AF65-F5344CB8AC3E}">
        <p14:creationId xmlns:p14="http://schemas.microsoft.com/office/powerpoint/2010/main" val="100174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en-GB" sz="2000" b="1">
              <a:solidFill>
                <a:srgbClr val="000000"/>
              </a:solidFill>
            </a:endParaRPr>
          </a:p>
        </p:txBody>
      </p:sp>
      <p:sp>
        <p:nvSpPr>
          <p:cNvPr id="30" name="Rectangle 55"/>
          <p:cNvSpPr>
            <a:spLocks noChangeArrowheads="1"/>
          </p:cNvSpPr>
          <p:nvPr/>
        </p:nvSpPr>
        <p:spPr bwMode="gray">
          <a:xfrm>
            <a:off x="143087" y="922289"/>
            <a:ext cx="648000" cy="39600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 smtClean="0">
                <a:solidFill>
                  <a:srgbClr val="FFFFFF"/>
                </a:solidFill>
                <a:latin typeface="Calibri" panose="020F0502020204030204" pitchFamily="34" charset="0"/>
                <a:cs typeface="Calibri" pitchFamily="34" charset="0"/>
              </a:rPr>
              <a:t>1</a:t>
            </a:r>
            <a:endParaRPr lang="tr-TR" sz="2000" b="1" dirty="0">
              <a:solidFill>
                <a:srgbClr val="FFFFFF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gray">
          <a:xfrm>
            <a:off x="805252" y="922289"/>
            <a:ext cx="8280000" cy="396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 kazası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ve meslek hastalıklarının sıklığı 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ve ölüm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nedenlerini araştırır</a:t>
            </a:r>
            <a:endParaRPr lang="tr-TR" sz="16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Rectangle 55"/>
          <p:cNvSpPr>
            <a:spLocks noChangeArrowheads="1"/>
          </p:cNvSpPr>
          <p:nvPr/>
        </p:nvSpPr>
        <p:spPr bwMode="gray">
          <a:xfrm>
            <a:off x="143089" y="1339164"/>
            <a:ext cx="648000" cy="39600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itchFamily="34" charset="0"/>
              </a:rPr>
              <a:t>2</a:t>
            </a: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gray">
          <a:xfrm>
            <a:off x="805252" y="1339164"/>
            <a:ext cx="8280000" cy="396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Kişilerin belirli sağlık sorunları ile karşılaşma olasılıklarının ve risklerinin belirlenmesini inceler</a:t>
            </a:r>
          </a:p>
        </p:txBody>
      </p:sp>
      <p:sp>
        <p:nvSpPr>
          <p:cNvPr id="24" name="Rectangle 55"/>
          <p:cNvSpPr>
            <a:spLocks noChangeArrowheads="1"/>
          </p:cNvSpPr>
          <p:nvPr/>
        </p:nvSpPr>
        <p:spPr bwMode="gray">
          <a:xfrm>
            <a:off x="143089" y="1758389"/>
            <a:ext cx="648000" cy="39600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itchFamily="34" charset="0"/>
              </a:rPr>
              <a:t>3</a:t>
            </a: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gray">
          <a:xfrm>
            <a:off x="805252" y="1758389"/>
            <a:ext cx="8280000" cy="396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İşyeri ortam ölçütlerinin işçi sağlığına etkilerini inceler</a:t>
            </a:r>
          </a:p>
        </p:txBody>
      </p:sp>
      <p:sp>
        <p:nvSpPr>
          <p:cNvPr id="28" name="Rectangle 55"/>
          <p:cNvSpPr>
            <a:spLocks noChangeArrowheads="1"/>
          </p:cNvSpPr>
          <p:nvPr/>
        </p:nvSpPr>
        <p:spPr bwMode="gray">
          <a:xfrm>
            <a:off x="143089" y="2177614"/>
            <a:ext cx="648000" cy="39600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itchFamily="34" charset="0"/>
              </a:rPr>
              <a:t>4</a:t>
            </a: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gray">
          <a:xfrm>
            <a:off x="805252" y="2177614"/>
            <a:ext cx="8280000" cy="396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Sağlık sorunlarının zamanla gösterdiği değişimi inceler</a:t>
            </a:r>
          </a:p>
        </p:txBody>
      </p:sp>
      <p:sp>
        <p:nvSpPr>
          <p:cNvPr id="37" name="Rectangle 55"/>
          <p:cNvSpPr>
            <a:spLocks noChangeArrowheads="1"/>
          </p:cNvSpPr>
          <p:nvPr/>
        </p:nvSpPr>
        <p:spPr bwMode="gray">
          <a:xfrm>
            <a:off x="143089" y="2596839"/>
            <a:ext cx="648000" cy="39600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itchFamily="34" charset="0"/>
              </a:rPr>
              <a:t>5</a:t>
            </a:r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gray">
          <a:xfrm>
            <a:off x="805252" y="2596839"/>
            <a:ext cx="8280000" cy="396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sv-SE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Bir hastalığın klinik tablosunun 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belirlenmesini inceler</a:t>
            </a:r>
            <a:endParaRPr lang="sv-SE" sz="16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EPİDEMİYOLOJİNİN ÖZELLİKLERİ</a:t>
            </a:r>
            <a:endParaRPr lang="en-GB" sz="3200" dirty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9" name="Rectangle 55"/>
          <p:cNvSpPr>
            <a:spLocks noChangeArrowheads="1"/>
          </p:cNvSpPr>
          <p:nvPr/>
        </p:nvSpPr>
        <p:spPr bwMode="gray">
          <a:xfrm>
            <a:off x="143798" y="3011056"/>
            <a:ext cx="648000" cy="39600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itchFamily="34" charset="0"/>
              </a:rPr>
              <a:t>6</a:t>
            </a:r>
          </a:p>
        </p:txBody>
      </p:sp>
      <p:sp>
        <p:nvSpPr>
          <p:cNvPr id="60" name="Rectangle 5"/>
          <p:cNvSpPr>
            <a:spLocks noChangeArrowheads="1"/>
          </p:cNvSpPr>
          <p:nvPr/>
        </p:nvSpPr>
        <p:spPr bwMode="gray">
          <a:xfrm>
            <a:off x="808177" y="3011056"/>
            <a:ext cx="8280000" cy="396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nn-NO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Kişilerin belirli sağlık sorunları ile karşılaşma olasılıklarının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ve</a:t>
            </a:r>
            <a:r>
              <a:rPr lang="nn-NO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risklerinin 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belirlenmesini inceler</a:t>
            </a:r>
            <a:endParaRPr lang="nn-NO" sz="16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" name="Rectangle 55"/>
          <p:cNvSpPr>
            <a:spLocks noChangeArrowheads="1"/>
          </p:cNvSpPr>
          <p:nvPr/>
        </p:nvSpPr>
        <p:spPr bwMode="gray">
          <a:xfrm>
            <a:off x="143087" y="3435288"/>
            <a:ext cx="648000" cy="39600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itchFamily="34" charset="0"/>
              </a:rPr>
              <a:t>7</a:t>
            </a: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gray">
          <a:xfrm>
            <a:off x="805252" y="3435288"/>
            <a:ext cx="8280000" cy="396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Sağlık sorunlarının çözümüne yönelik deneysel (müdahaleli) çalışmalar yapar</a:t>
            </a:r>
          </a:p>
        </p:txBody>
      </p:sp>
      <p:sp>
        <p:nvSpPr>
          <p:cNvPr id="36" name="Rectangle 55"/>
          <p:cNvSpPr>
            <a:spLocks noChangeArrowheads="1"/>
          </p:cNvSpPr>
          <p:nvPr/>
        </p:nvSpPr>
        <p:spPr bwMode="gray">
          <a:xfrm>
            <a:off x="143089" y="3856863"/>
            <a:ext cx="648000" cy="39600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itchFamily="34" charset="0"/>
              </a:rPr>
              <a:t>8</a:t>
            </a: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gray">
          <a:xfrm>
            <a:off x="805252" y="3856863"/>
            <a:ext cx="8280000" cy="396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İnsan topluluklarında hastalıkların dağılışı ve dinamiğini inceler</a:t>
            </a:r>
          </a:p>
        </p:txBody>
      </p:sp>
      <p:sp>
        <p:nvSpPr>
          <p:cNvPr id="40" name="Rectangle 55"/>
          <p:cNvSpPr>
            <a:spLocks noChangeArrowheads="1"/>
          </p:cNvSpPr>
          <p:nvPr/>
        </p:nvSpPr>
        <p:spPr bwMode="gray">
          <a:xfrm>
            <a:off x="143089" y="4276088"/>
            <a:ext cx="648000" cy="39600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itchFamily="34" charset="0"/>
              </a:rPr>
              <a:t>9</a:t>
            </a:r>
          </a:p>
        </p:txBody>
      </p:sp>
      <p:sp>
        <p:nvSpPr>
          <p:cNvPr id="58" name="Rectangle 5"/>
          <p:cNvSpPr>
            <a:spLocks noChangeArrowheads="1"/>
          </p:cNvSpPr>
          <p:nvPr/>
        </p:nvSpPr>
        <p:spPr bwMode="gray">
          <a:xfrm>
            <a:off x="805252" y="4276088"/>
            <a:ext cx="8280000" cy="396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etyolojisinde rol oynayan faktörleri, bu faktörlerle oluşan hastalığın ilerleme ve gelişim sürecini inceler</a:t>
            </a:r>
          </a:p>
        </p:txBody>
      </p:sp>
      <p:sp>
        <p:nvSpPr>
          <p:cNvPr id="61" name="Rectangle 55"/>
          <p:cNvSpPr>
            <a:spLocks noChangeArrowheads="1"/>
          </p:cNvSpPr>
          <p:nvPr/>
        </p:nvSpPr>
        <p:spPr bwMode="gray">
          <a:xfrm>
            <a:off x="143089" y="4695313"/>
            <a:ext cx="648000" cy="39600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itchFamily="34" charset="0"/>
              </a:rPr>
              <a:t>10</a:t>
            </a:r>
          </a:p>
        </p:txBody>
      </p:sp>
      <p:sp>
        <p:nvSpPr>
          <p:cNvPr id="62" name="Rectangle 5"/>
          <p:cNvSpPr>
            <a:spLocks noChangeArrowheads="1"/>
          </p:cNvSpPr>
          <p:nvPr/>
        </p:nvSpPr>
        <p:spPr bwMode="gray">
          <a:xfrm>
            <a:off x="805252" y="4695313"/>
            <a:ext cx="8280000" cy="396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nedeni olan çevre koşullarını inceler</a:t>
            </a:r>
          </a:p>
        </p:txBody>
      </p:sp>
      <p:sp>
        <p:nvSpPr>
          <p:cNvPr id="63" name="Rectangle 55"/>
          <p:cNvSpPr>
            <a:spLocks noChangeArrowheads="1"/>
          </p:cNvSpPr>
          <p:nvPr/>
        </p:nvSpPr>
        <p:spPr bwMode="gray">
          <a:xfrm>
            <a:off x="143089" y="5114538"/>
            <a:ext cx="648000" cy="39600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itchFamily="34" charset="0"/>
              </a:rPr>
              <a:t>11</a:t>
            </a:r>
          </a:p>
        </p:txBody>
      </p:sp>
      <p:sp>
        <p:nvSpPr>
          <p:cNvPr id="64" name="Rectangle 5"/>
          <p:cNvSpPr>
            <a:spLocks noChangeArrowheads="1"/>
          </p:cNvSpPr>
          <p:nvPr/>
        </p:nvSpPr>
        <p:spPr bwMode="gray">
          <a:xfrm>
            <a:off x="805252" y="5114538"/>
            <a:ext cx="8280000" cy="396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sv-SE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Kişisel ve çevresel duyarlılık faktörlerini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hasta sıklığını ve zamanla değişimini</a:t>
            </a:r>
            <a:r>
              <a:rPr lang="sv-SE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inceler</a:t>
            </a:r>
            <a:endParaRPr lang="sv-SE" sz="16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5" name="Rectangle 55"/>
          <p:cNvSpPr>
            <a:spLocks noChangeArrowheads="1"/>
          </p:cNvSpPr>
          <p:nvPr/>
        </p:nvSpPr>
        <p:spPr bwMode="gray">
          <a:xfrm>
            <a:off x="143798" y="5528755"/>
            <a:ext cx="648000" cy="39600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itchFamily="34" charset="0"/>
              </a:rPr>
              <a:t>12</a:t>
            </a:r>
          </a:p>
        </p:txBody>
      </p:sp>
      <p:sp>
        <p:nvSpPr>
          <p:cNvPr id="66" name="Rectangle 5"/>
          <p:cNvSpPr>
            <a:spLocks noChangeArrowheads="1"/>
          </p:cNvSpPr>
          <p:nvPr/>
        </p:nvSpPr>
        <p:spPr bwMode="gray">
          <a:xfrm>
            <a:off x="808177" y="5528755"/>
            <a:ext cx="8280000" cy="396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Sağlık alanında yapılan müdahalelerin etkinliğini inceler</a:t>
            </a:r>
            <a:endParaRPr lang="nn-NO" sz="16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2" name="Rectangle 55"/>
          <p:cNvSpPr>
            <a:spLocks noChangeArrowheads="1"/>
          </p:cNvSpPr>
          <p:nvPr/>
        </p:nvSpPr>
        <p:spPr bwMode="gray">
          <a:xfrm>
            <a:off x="143087" y="5954406"/>
            <a:ext cx="648000" cy="39600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 smtClean="0">
                <a:solidFill>
                  <a:srgbClr val="FFFFFF"/>
                </a:solidFill>
                <a:latin typeface="Calibri" panose="020F0502020204030204" pitchFamily="34" charset="0"/>
                <a:cs typeface="Calibri" pitchFamily="34" charset="0"/>
              </a:rPr>
              <a:t>13</a:t>
            </a:r>
            <a:endParaRPr lang="tr-TR" sz="2000" b="1" dirty="0">
              <a:solidFill>
                <a:srgbClr val="FFFFFF"/>
              </a:solidFill>
              <a:latin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gray">
          <a:xfrm>
            <a:off x="805252" y="5954406"/>
            <a:ext cx="8280000" cy="396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Alınması gerekli koruyucu sağlık önlemlerini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inceler 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(Koruyucu tıbbın en önemli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disiplinlerindendir)</a:t>
            </a:r>
            <a:endParaRPr lang="tr-TR" sz="16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2557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7"/>
          <p:cNvSpPr>
            <a:spLocks/>
          </p:cNvSpPr>
          <p:nvPr/>
        </p:nvSpPr>
        <p:spPr bwMode="gray">
          <a:xfrm>
            <a:off x="5171869" y="2467189"/>
            <a:ext cx="943187" cy="99511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 i="1">
              <a:solidFill>
                <a:srgbClr val="000000"/>
              </a:solidFill>
            </a:endParaRPr>
          </a:p>
        </p:txBody>
      </p:sp>
      <p:grpSp>
        <p:nvGrpSpPr>
          <p:cNvPr id="52" name="Grup 51"/>
          <p:cNvGrpSpPr/>
          <p:nvPr/>
        </p:nvGrpSpPr>
        <p:grpSpPr>
          <a:xfrm>
            <a:off x="5580579" y="1485518"/>
            <a:ext cx="1762796" cy="954107"/>
            <a:chOff x="5780604" y="811859"/>
            <a:chExt cx="1762796" cy="954107"/>
          </a:xfrm>
        </p:grpSpPr>
        <p:sp>
          <p:nvSpPr>
            <p:cNvPr id="7" name="AutoShape 3"/>
            <p:cNvSpPr>
              <a:spLocks noChangeArrowheads="1"/>
            </p:cNvSpPr>
            <p:nvPr/>
          </p:nvSpPr>
          <p:spPr bwMode="auto">
            <a:xfrm>
              <a:off x="5780604" y="812281"/>
              <a:ext cx="1762796" cy="912166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zh-CN" altLang="zh-CN" sz="1400" i="1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6" name="Text Box 6"/>
            <p:cNvSpPr txBox="1">
              <a:spLocks noChangeArrowheads="1"/>
            </p:cNvSpPr>
            <p:nvPr/>
          </p:nvSpPr>
          <p:spPr bwMode="auto">
            <a:xfrm>
              <a:off x="5870368" y="811859"/>
              <a:ext cx="1673032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tr-TR" altLang="zh-CN" sz="1400" b="1" i="1" dirty="0" smtClean="0">
                  <a:solidFill>
                    <a:srgbClr val="000000"/>
                  </a:solidFill>
                  <a:latin typeface="Calibri" pitchFamily="34" charset="0"/>
                  <a:ea typeface="宋体" charset="-122"/>
                  <a:cs typeface="Calibri" pitchFamily="34" charset="0"/>
                </a:rPr>
                <a:t>Etkenin Niteliği;</a:t>
              </a:r>
            </a:p>
            <a:p>
              <a:pPr marL="72000" indent="-108000" eaLnBrk="0" hangingPunct="0">
                <a:buFont typeface="+mj-lt"/>
                <a:buAutoNum type="arabicPeriod"/>
              </a:pPr>
              <a:r>
                <a:rPr lang="tr-TR" altLang="zh-CN" sz="1400" i="1" dirty="0">
                  <a:solidFill>
                    <a:srgbClr val="000000"/>
                  </a:solidFill>
                  <a:latin typeface="Calibri" pitchFamily="34" charset="0"/>
                  <a:ea typeface="宋体" charset="-122"/>
                  <a:cs typeface="Calibri" pitchFamily="34" charset="0"/>
                </a:rPr>
                <a:t>Karşılaşma sıklığı,</a:t>
              </a:r>
            </a:p>
            <a:p>
              <a:pPr marL="72000" indent="-108000" eaLnBrk="0" hangingPunct="0">
                <a:buFont typeface="+mj-lt"/>
                <a:buAutoNum type="arabicPeriod"/>
              </a:pPr>
              <a:r>
                <a:rPr lang="tr-TR" altLang="zh-CN" sz="1400" i="1" dirty="0">
                  <a:solidFill>
                    <a:srgbClr val="000000"/>
                  </a:solidFill>
                  <a:latin typeface="Calibri" pitchFamily="34" charset="0"/>
                  <a:ea typeface="宋体" charset="-122"/>
                  <a:cs typeface="Calibri" pitchFamily="34" charset="0"/>
                </a:rPr>
                <a:t>Etki süresi,</a:t>
              </a:r>
            </a:p>
            <a:p>
              <a:pPr marL="72000" indent="-108000" eaLnBrk="0" hangingPunct="0">
                <a:buFont typeface="+mj-lt"/>
                <a:buAutoNum type="arabicPeriod"/>
              </a:pPr>
              <a:r>
                <a:rPr lang="tr-TR" altLang="zh-CN" sz="1400" i="1" dirty="0">
                  <a:solidFill>
                    <a:srgbClr val="000000"/>
                  </a:solidFill>
                  <a:latin typeface="Calibri" pitchFamily="34" charset="0"/>
                  <a:ea typeface="宋体" charset="-122"/>
                  <a:cs typeface="Calibri" pitchFamily="34" charset="0"/>
                </a:rPr>
                <a:t>Giriş yolu,</a:t>
              </a:r>
            </a:p>
          </p:txBody>
        </p:sp>
      </p:grpSp>
      <p:sp>
        <p:nvSpPr>
          <p:cNvPr id="29" name="Sağ Ok 28"/>
          <p:cNvSpPr/>
          <p:nvPr/>
        </p:nvSpPr>
        <p:spPr>
          <a:xfrm>
            <a:off x="3009900" y="3578784"/>
            <a:ext cx="647700" cy="882057"/>
          </a:xfrm>
          <a:prstGeom prst="rightArrow">
            <a:avLst/>
          </a:prstGeom>
          <a:solidFill>
            <a:srgbClr val="575F57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grpSp>
        <p:nvGrpSpPr>
          <p:cNvPr id="59" name="Grup 58"/>
          <p:cNvGrpSpPr/>
          <p:nvPr/>
        </p:nvGrpSpPr>
        <p:grpSpPr>
          <a:xfrm>
            <a:off x="3684113" y="3462305"/>
            <a:ext cx="1838324" cy="1093782"/>
            <a:chOff x="3684113" y="3083921"/>
            <a:chExt cx="1838324" cy="1093782"/>
          </a:xfrm>
        </p:grpSpPr>
        <p:sp>
          <p:nvSpPr>
            <p:cNvPr id="25" name="AutoShape 5"/>
            <p:cNvSpPr>
              <a:spLocks noChangeArrowheads="1"/>
            </p:cNvSpPr>
            <p:nvPr/>
          </p:nvSpPr>
          <p:spPr bwMode="auto">
            <a:xfrm>
              <a:off x="3697841" y="3083921"/>
              <a:ext cx="1769509" cy="1093782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zh-CN" altLang="zh-CN" sz="2000" i="1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3" name="Text Box 6"/>
            <p:cNvSpPr txBox="1">
              <a:spLocks noChangeArrowheads="1"/>
            </p:cNvSpPr>
            <p:nvPr/>
          </p:nvSpPr>
          <p:spPr bwMode="auto">
            <a:xfrm>
              <a:off x="3684113" y="3392696"/>
              <a:ext cx="183832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tr-TR" altLang="zh-CN" sz="2400" b="1" dirty="0" smtClean="0">
                  <a:solidFill>
                    <a:srgbClr val="000000"/>
                  </a:solidFill>
                  <a:latin typeface="Calibri" pitchFamily="34" charset="0"/>
                  <a:ea typeface="宋体" charset="-122"/>
                  <a:cs typeface="Calibri" pitchFamily="34" charset="0"/>
                </a:rPr>
                <a:t>SAĞLIK</a:t>
              </a:r>
              <a:endParaRPr lang="en-US" altLang="zh-CN" sz="2400" dirty="0">
                <a:solidFill>
                  <a:srgbClr val="000000"/>
                </a:solidFill>
                <a:latin typeface="Calibri" pitchFamily="34" charset="0"/>
                <a:ea typeface="宋体" charset="-122"/>
                <a:cs typeface="Calibri" pitchFamily="34" charset="0"/>
              </a:endParaRPr>
            </a:p>
          </p:txBody>
        </p:sp>
      </p:grpSp>
      <p:sp>
        <p:nvSpPr>
          <p:cNvPr id="34" name="Rectangle 31"/>
          <p:cNvSpPr txBox="1">
            <a:spLocks noChangeArrowheads="1"/>
          </p:cNvSpPr>
          <p:nvPr/>
        </p:nvSpPr>
        <p:spPr bwMode="gray">
          <a:xfrm>
            <a:off x="129283" y="309354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 (SAĞLIĞI ETKİLEYEN FAKTÖRLER)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" name="Sağ Ok 34"/>
          <p:cNvSpPr/>
          <p:nvPr/>
        </p:nvSpPr>
        <p:spPr>
          <a:xfrm rot="5400000">
            <a:off x="4252054" y="2624293"/>
            <a:ext cx="571125" cy="1028700"/>
          </a:xfrm>
          <a:prstGeom prst="rightArrow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 i="1" dirty="0">
              <a:solidFill>
                <a:srgbClr val="000000"/>
              </a:solidFill>
            </a:endParaRPr>
          </a:p>
        </p:txBody>
      </p:sp>
      <p:sp>
        <p:nvSpPr>
          <p:cNvPr id="49" name="Sağ Ok 48"/>
          <p:cNvSpPr/>
          <p:nvPr/>
        </p:nvSpPr>
        <p:spPr>
          <a:xfrm rot="16200000">
            <a:off x="4337425" y="4351159"/>
            <a:ext cx="512650" cy="1028700"/>
          </a:xfrm>
          <a:prstGeom prst="rightArrow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 i="1" dirty="0">
              <a:solidFill>
                <a:srgbClr val="000000"/>
              </a:solidFill>
            </a:endParaRPr>
          </a:p>
        </p:txBody>
      </p:sp>
      <p:sp>
        <p:nvSpPr>
          <p:cNvPr id="50" name="Sağ Ok 49"/>
          <p:cNvSpPr/>
          <p:nvPr/>
        </p:nvSpPr>
        <p:spPr>
          <a:xfrm rot="10800000">
            <a:off x="5507032" y="3569254"/>
            <a:ext cx="647700" cy="882057"/>
          </a:xfrm>
          <a:prstGeom prst="rightArrow">
            <a:avLst/>
          </a:prstGeom>
          <a:solidFill>
            <a:srgbClr val="575F57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grpSp>
        <p:nvGrpSpPr>
          <p:cNvPr id="57" name="Grup 56"/>
          <p:cNvGrpSpPr/>
          <p:nvPr/>
        </p:nvGrpSpPr>
        <p:grpSpPr>
          <a:xfrm>
            <a:off x="6209724" y="3264942"/>
            <a:ext cx="2829453" cy="1472474"/>
            <a:chOff x="6209724" y="2886558"/>
            <a:chExt cx="2829453" cy="1472474"/>
          </a:xfrm>
        </p:grpSpPr>
        <p:grpSp>
          <p:nvGrpSpPr>
            <p:cNvPr id="51" name="Grup 50"/>
            <p:cNvGrpSpPr/>
            <p:nvPr/>
          </p:nvGrpSpPr>
          <p:grpSpPr>
            <a:xfrm>
              <a:off x="6209724" y="2886558"/>
              <a:ext cx="1996459" cy="1472474"/>
              <a:chOff x="6676449" y="2657958"/>
              <a:chExt cx="1996459" cy="1472474"/>
            </a:xfrm>
          </p:grpSpPr>
          <p:sp>
            <p:nvSpPr>
              <p:cNvPr id="40" name="AutoShape 5"/>
              <p:cNvSpPr>
                <a:spLocks noChangeArrowheads="1"/>
              </p:cNvSpPr>
              <p:nvPr/>
            </p:nvSpPr>
            <p:spPr bwMode="auto">
              <a:xfrm>
                <a:off x="6676449" y="2657958"/>
                <a:ext cx="1996459" cy="1472474"/>
              </a:xfrm>
              <a:prstGeom prst="roundRect">
                <a:avLst>
                  <a:gd name="adj" fmla="val 16667"/>
                </a:avLst>
              </a:prstGeom>
              <a:noFill/>
              <a:ln w="3810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zh-CN" altLang="zh-CN" sz="1400" i="1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sp>
            <p:nvSpPr>
              <p:cNvPr id="41" name="Text Box 6"/>
              <p:cNvSpPr txBox="1">
                <a:spLocks noChangeArrowheads="1"/>
              </p:cNvSpPr>
              <p:nvPr/>
            </p:nvSpPr>
            <p:spPr bwMode="auto">
              <a:xfrm>
                <a:off x="6699785" y="2665771"/>
                <a:ext cx="1973123" cy="13849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tr-TR" altLang="zh-CN" sz="1400" b="1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Çevre Faktörleri;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Hava,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Su,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Besinler,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İklim şartları,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Ekolojik denge,</a:t>
                </a:r>
              </a:p>
            </p:txBody>
          </p:sp>
        </p:grpSp>
        <p:pic>
          <p:nvPicPr>
            <p:cNvPr id="5122" name="Picture 2" descr="D:\DOKTOR\1-DRUZ\1-EĞİTİM KURUMU\1. İstanbuluzman\2-RESİMLER\Dünya-Uzay-Uçak\earth (2).png"/>
            <p:cNvPicPr preferRelativeResize="0"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7177" y="3228054"/>
              <a:ext cx="792000" cy="7920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6" name="Grup 55"/>
          <p:cNvGrpSpPr/>
          <p:nvPr/>
        </p:nvGrpSpPr>
        <p:grpSpPr>
          <a:xfrm>
            <a:off x="116639" y="3217317"/>
            <a:ext cx="2857539" cy="1646351"/>
            <a:chOff x="116639" y="2838933"/>
            <a:chExt cx="2857539" cy="1646351"/>
          </a:xfrm>
        </p:grpSpPr>
        <p:grpSp>
          <p:nvGrpSpPr>
            <p:cNvPr id="53" name="Grup 52"/>
            <p:cNvGrpSpPr/>
            <p:nvPr/>
          </p:nvGrpSpPr>
          <p:grpSpPr>
            <a:xfrm>
              <a:off x="954743" y="2838933"/>
              <a:ext cx="2019435" cy="1646351"/>
              <a:chOff x="87968" y="2619858"/>
              <a:chExt cx="2019435" cy="1646351"/>
            </a:xfrm>
          </p:grpSpPr>
          <p:sp>
            <p:nvSpPr>
              <p:cNvPr id="9" name="AutoShape 5"/>
              <p:cNvSpPr>
                <a:spLocks noChangeArrowheads="1"/>
              </p:cNvSpPr>
              <p:nvPr/>
            </p:nvSpPr>
            <p:spPr bwMode="auto">
              <a:xfrm>
                <a:off x="87968" y="2619858"/>
                <a:ext cx="1996459" cy="1646351"/>
              </a:xfrm>
              <a:prstGeom prst="roundRect">
                <a:avLst>
                  <a:gd name="adj" fmla="val 16667"/>
                </a:avLst>
              </a:prstGeom>
              <a:noFill/>
              <a:ln w="3810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zh-CN" altLang="zh-CN" sz="1400" i="1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sp>
            <p:nvSpPr>
              <p:cNvPr id="10" name="Text Box 6"/>
              <p:cNvSpPr txBox="1">
                <a:spLocks noChangeArrowheads="1"/>
              </p:cNvSpPr>
              <p:nvPr/>
            </p:nvSpPr>
            <p:spPr bwMode="auto">
              <a:xfrm>
                <a:off x="130354" y="2665771"/>
                <a:ext cx="1977049" cy="16004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tr-TR" altLang="zh-CN" sz="1400" b="1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İşyeri Faktörleri;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Fiziksel,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Kimyasal,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Biyolojik, 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Psikososyal,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Kaza faktörleri,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Kültürel-Ekonomik,</a:t>
                </a:r>
              </a:p>
            </p:txBody>
          </p:sp>
        </p:grpSp>
        <p:pic>
          <p:nvPicPr>
            <p:cNvPr id="5123" name="Picture 3" descr="D:\DOKTOR\1-DRUZ\1-EĞİTİM KURUMU\1. İstanbuluzman\2-RESİMLER\Ev-Konut-Fabrika\industry (2).png"/>
            <p:cNvPicPr preferRelativeResize="0"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39" y="3317640"/>
              <a:ext cx="792000" cy="792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Grup 57"/>
          <p:cNvGrpSpPr/>
          <p:nvPr/>
        </p:nvGrpSpPr>
        <p:grpSpPr>
          <a:xfrm>
            <a:off x="2764040" y="5161886"/>
            <a:ext cx="2826043" cy="1613737"/>
            <a:chOff x="2764040" y="4783502"/>
            <a:chExt cx="2826043" cy="1613737"/>
          </a:xfrm>
        </p:grpSpPr>
        <p:grpSp>
          <p:nvGrpSpPr>
            <p:cNvPr id="48" name="Grup 47"/>
            <p:cNvGrpSpPr/>
            <p:nvPr/>
          </p:nvGrpSpPr>
          <p:grpSpPr>
            <a:xfrm>
              <a:off x="3593624" y="4783502"/>
              <a:ext cx="1996459" cy="1613737"/>
              <a:chOff x="3412649" y="4631102"/>
              <a:chExt cx="1996459" cy="1781102"/>
            </a:xfrm>
          </p:grpSpPr>
          <p:sp>
            <p:nvSpPr>
              <p:cNvPr id="43" name="AutoShape 5"/>
              <p:cNvSpPr>
                <a:spLocks noChangeArrowheads="1"/>
              </p:cNvSpPr>
              <p:nvPr/>
            </p:nvSpPr>
            <p:spPr bwMode="auto">
              <a:xfrm>
                <a:off x="3412649" y="4631102"/>
                <a:ext cx="1996459" cy="1781102"/>
              </a:xfrm>
              <a:prstGeom prst="roundRect">
                <a:avLst>
                  <a:gd name="adj" fmla="val 16667"/>
                </a:avLst>
              </a:prstGeom>
              <a:noFill/>
              <a:ln w="3810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zh-CN" altLang="zh-CN" sz="1400" i="1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sp>
            <p:nvSpPr>
              <p:cNvPr id="44" name="Text Box 6"/>
              <p:cNvSpPr txBox="1">
                <a:spLocks noChangeArrowheads="1"/>
              </p:cNvSpPr>
              <p:nvPr/>
            </p:nvSpPr>
            <p:spPr bwMode="auto">
              <a:xfrm>
                <a:off x="3435985" y="4677015"/>
                <a:ext cx="1940778" cy="16004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tr-TR" altLang="zh-CN" sz="1400" b="1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Bireysel Faktörleri;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Genetik,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Beslenme,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Yaş-Cinsiyet-Irk,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Hastalık-Bağışıklık,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Kişilik,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Fiziksel kapasite,</a:t>
                </a:r>
              </a:p>
            </p:txBody>
          </p:sp>
        </p:grpSp>
        <p:pic>
          <p:nvPicPr>
            <p:cNvPr id="5124" name="Picture 4" descr="D:\DOKTOR\1-DRUZ\1-EĞİTİM KURUMU\1. İstanbuluzman\2-RESİMLER\Meslekler\firefighter (2)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4040" y="5194370"/>
              <a:ext cx="792000" cy="792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Grup 54"/>
          <p:cNvGrpSpPr/>
          <p:nvPr/>
        </p:nvGrpSpPr>
        <p:grpSpPr>
          <a:xfrm>
            <a:off x="2702204" y="1154140"/>
            <a:ext cx="2826959" cy="1653586"/>
            <a:chOff x="2702204" y="775756"/>
            <a:chExt cx="2826959" cy="1653586"/>
          </a:xfrm>
        </p:grpSpPr>
        <p:grpSp>
          <p:nvGrpSpPr>
            <p:cNvPr id="54" name="Grup 53"/>
            <p:cNvGrpSpPr/>
            <p:nvPr/>
          </p:nvGrpSpPr>
          <p:grpSpPr>
            <a:xfrm>
              <a:off x="3532704" y="775756"/>
              <a:ext cx="1996459" cy="1653586"/>
              <a:chOff x="3380304" y="480481"/>
              <a:chExt cx="1996459" cy="1653586"/>
            </a:xfrm>
          </p:grpSpPr>
          <p:sp>
            <p:nvSpPr>
              <p:cNvPr id="46" name="AutoShape 5"/>
              <p:cNvSpPr>
                <a:spLocks noChangeArrowheads="1"/>
              </p:cNvSpPr>
              <p:nvPr/>
            </p:nvSpPr>
            <p:spPr bwMode="auto">
              <a:xfrm>
                <a:off x="3380304" y="480481"/>
                <a:ext cx="1996459" cy="1653586"/>
              </a:xfrm>
              <a:prstGeom prst="roundRect">
                <a:avLst>
                  <a:gd name="adj" fmla="val 16667"/>
                </a:avLst>
              </a:prstGeom>
              <a:noFill/>
              <a:ln w="3810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zh-CN" altLang="zh-CN" sz="1400" i="1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sp>
            <p:nvSpPr>
              <p:cNvPr id="47" name="Text Box 6"/>
              <p:cNvSpPr txBox="1">
                <a:spLocks noChangeArrowheads="1"/>
              </p:cNvSpPr>
              <p:nvPr/>
            </p:nvSpPr>
            <p:spPr bwMode="auto">
              <a:xfrm>
                <a:off x="3403640" y="497819"/>
                <a:ext cx="1973123" cy="16004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tr-TR" altLang="zh-CN" sz="1400" b="1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Etken Özellikleri;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Fiziksel yapısı,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err="1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Toksisite</a:t>
                </a: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 düzeyi,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err="1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Potenti</a:t>
                </a: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Yoğunluk düzeyi,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Dalga boyu,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Çözünürlüğü,</a:t>
                </a:r>
              </a:p>
            </p:txBody>
          </p:sp>
        </p:grpSp>
        <p:pic>
          <p:nvPicPr>
            <p:cNvPr id="5125" name="Picture 5" descr="D:\DOKTOR\1-DRUZ\1-EĞİTİM KURUMU\1. İstanbuluzman\2-RESİMLER\Mikrobiyoloji\virus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2204" y="1197313"/>
              <a:ext cx="792000" cy="792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1303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9" grpId="0" animBg="1"/>
      <p:bldP spid="35" grpId="0" animBg="1"/>
      <p:bldP spid="49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4" y="192246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Aşağıdakilerden hangisi epidemiyolojinin temel kullanım amaçlarından biri değildir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?</a:t>
            </a: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1000" b="1" i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Hastalıkların nedenlerinin ortaya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konması</a:t>
            </a: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Hastalıkların tarihsel süreçteki etkenlerini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incelemek</a:t>
            </a: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Sağlık alanında yapılan müdahalelerin etkinliğinin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araştırılması</a:t>
            </a: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Toplumların sağlık durumlarının ortaya konması (hasta olanların sıklığı ve zaman içinde bu sıklığın değişimi vb.)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Text Box 45"/>
          <p:cNvSpPr txBox="1">
            <a:spLocks noChangeArrowheads="1"/>
          </p:cNvSpPr>
          <p:nvPr/>
        </p:nvSpPr>
        <p:spPr bwMode="auto">
          <a:xfrm>
            <a:off x="781050" y="2181225"/>
            <a:ext cx="55086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tr-TR" sz="1400" b="1" noProof="1" smtClean="0">
                <a:solidFill>
                  <a:srgbClr val="333333"/>
                </a:solidFill>
                <a:latin typeface="Calibri" pitchFamily="34" charset="0"/>
              </a:rPr>
              <a:t>2010-2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2760901" y="3019351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744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4" y="192246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ile ilgili aşağıdaki ifadelerden hangisi doğrudur?</a:t>
            </a: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endParaRPr lang="tr-TR" sz="1000" b="1" i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 sağlık olaylarının incelenmesi bilimidir</a:t>
            </a: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 konusunda temel ilkeleri Hipokrat ortaya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koymuştur</a:t>
            </a: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 bilimi sanayi devrimi ile birlikte ortaya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çıkmıştır</a:t>
            </a: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 bulaşıcı hastalıkların incelenmesi ile ilgili bilimdir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Text Box 45"/>
          <p:cNvSpPr txBox="1">
            <a:spLocks noChangeArrowheads="1"/>
          </p:cNvSpPr>
          <p:nvPr/>
        </p:nvSpPr>
        <p:spPr bwMode="auto">
          <a:xfrm>
            <a:off x="781050" y="2181225"/>
            <a:ext cx="55086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tr-TR" sz="1400" b="1" noProof="1" smtClean="0">
                <a:solidFill>
                  <a:srgbClr val="333333"/>
                </a:solidFill>
                <a:latin typeface="Calibri" pitchFamily="34" charset="0"/>
              </a:rPr>
              <a:t>2011-1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2763118" y="2777322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6424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4" y="192246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ile ilgili aşağıdaki ifadelerden hangisi doğrudur?</a:t>
            </a: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endParaRPr lang="tr-TR" sz="1000" b="1" i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Epidemiyolojinin temel kavramlarını </a:t>
            </a:r>
            <a:r>
              <a:rPr lang="tr-TR" sz="1600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Ramazzini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ortaya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koymuştur</a:t>
            </a: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 bilim sanayi devriminden önce ortaya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çıkmıştır</a:t>
            </a: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 sağlıkla ilgili olayları inceleyen bir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bilimdir</a:t>
            </a: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Epidemiyolojik çalışmalarda kontrol grubu kullanılması zorunludur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Text Box 45"/>
          <p:cNvSpPr txBox="1">
            <a:spLocks noChangeArrowheads="1"/>
          </p:cNvSpPr>
          <p:nvPr/>
        </p:nvSpPr>
        <p:spPr bwMode="auto">
          <a:xfrm>
            <a:off x="781050" y="2181225"/>
            <a:ext cx="55086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tr-TR" sz="1400" b="1" noProof="1" smtClean="0">
                <a:solidFill>
                  <a:srgbClr val="333333"/>
                </a:solidFill>
                <a:latin typeface="Calibri" pitchFamily="34" charset="0"/>
              </a:rPr>
              <a:t>2012-2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2774994" y="3262334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0539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4" y="192246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 tanımı ile ilgili aşağıdaki ifadelerden hangisi yanlıştır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?</a:t>
            </a: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Epidemiyolojinin temel kavramlarını Dr. John </a:t>
            </a:r>
            <a:r>
              <a:rPr lang="tr-TR" sz="1600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Snow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ortaya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koymuştur</a:t>
            </a: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Edipemiyoloji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sağlıkla ilgili olayları inceleyen bir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bilimdir</a:t>
            </a: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 bilimi sanayi devrimi ile birlikte ortaya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çıkmıştır</a:t>
            </a: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Epidemiyolojik çalışmalarda temel strateji grupların karşılaştırılmasıdır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Text Box 45"/>
          <p:cNvSpPr txBox="1">
            <a:spLocks noChangeArrowheads="1"/>
          </p:cNvSpPr>
          <p:nvPr/>
        </p:nvSpPr>
        <p:spPr bwMode="auto">
          <a:xfrm>
            <a:off x="781050" y="2181225"/>
            <a:ext cx="55086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tr-TR" sz="1400" b="1" noProof="1" smtClean="0">
                <a:solidFill>
                  <a:srgbClr val="333333"/>
                </a:solidFill>
                <a:latin typeface="Calibri" pitchFamily="34" charset="0"/>
              </a:rPr>
              <a:t>2013-1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2774994" y="3642334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355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4" y="192246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İşyeri sağlık birimi kayıtlarından yararlanılarak çalışanların bazı özellikleri ve sağlık düzeyi ile ilgili değerlendirmeler yapılabilir. Aşağıdakilerden hangisi işyeri sağlık biriminin görevleri arasında değildir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?</a:t>
            </a: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 kazası sıklık hızı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hesaplanması</a:t>
            </a: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Emeklilik yaşı ortalaması hesaplanması </a:t>
            </a:r>
            <a:endParaRPr lang="tr-TR" sz="16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Sık görülen hastalıkların türlerinin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tespiti</a:t>
            </a: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nedenli </a:t>
            </a:r>
            <a:r>
              <a:rPr lang="tr-TR" sz="1600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absentizm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(işe devamsızlık) sıklığı hesaplanması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Text Box 45"/>
          <p:cNvSpPr txBox="1">
            <a:spLocks noChangeArrowheads="1"/>
          </p:cNvSpPr>
          <p:nvPr/>
        </p:nvSpPr>
        <p:spPr bwMode="auto">
          <a:xfrm>
            <a:off x="781050" y="2181225"/>
            <a:ext cx="55086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tr-TR" sz="1400" b="1" noProof="1" smtClean="0">
                <a:solidFill>
                  <a:srgbClr val="333333"/>
                </a:solidFill>
                <a:latin typeface="Calibri" pitchFamily="34" charset="0"/>
              </a:rPr>
              <a:t>2013-2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2774994" y="3761084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7590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47675" y="6390848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1319775" y="3264599"/>
            <a:ext cx="7762375" cy="794965"/>
          </a:xfrm>
          <a:prstGeom prst="roundRect">
            <a:avLst>
              <a:gd name="adj" fmla="val 16667"/>
            </a:avLst>
          </a:prstGeom>
          <a:noFill/>
          <a:ln w="1587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sz="54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Epidemiyolojik Kavramlar</a:t>
            </a:r>
          </a:p>
        </p:txBody>
      </p:sp>
      <p:sp>
        <p:nvSpPr>
          <p:cNvPr id="4" name="Oval 3"/>
          <p:cNvSpPr>
            <a:spLocks noChangeAspect="1"/>
          </p:cNvSpPr>
          <p:nvPr/>
        </p:nvSpPr>
        <p:spPr>
          <a:xfrm>
            <a:off x="91088" y="3083331"/>
            <a:ext cx="1116000" cy="1116000"/>
          </a:xfrm>
          <a:prstGeom prst="ellipse">
            <a:avLst/>
          </a:prstGeom>
          <a:noFill/>
          <a:ln w="571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6000" b="1" dirty="0" smtClean="0">
                <a:solidFill>
                  <a:srgbClr val="000000"/>
                </a:solidFill>
                <a:latin typeface="Calibri" pitchFamily="34" charset="0"/>
              </a:rPr>
              <a:t>2</a:t>
            </a:r>
            <a:endParaRPr lang="tr-TR" sz="6000" b="1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3158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1"/>
          <p:cNvSpPr txBox="1"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tr-TR" sz="3200" dirty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gray">
          <a:xfrm>
            <a:off x="361950" y="1041400"/>
            <a:ext cx="41751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Evren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gray">
          <a:xfrm>
            <a:off x="361950" y="1401762"/>
            <a:ext cx="4175125" cy="214153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Araştırma </a:t>
            </a:r>
            <a:r>
              <a:rPr lang="tr-TR" sz="2000" i="1" noProof="1">
                <a:latin typeface="Calibri" pitchFamily="34" charset="0"/>
                <a:cs typeface="Calibri" pitchFamily="34" charset="0"/>
              </a:rPr>
              <a:t>kapsamına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alınan ve </a:t>
            </a:r>
            <a:r>
              <a:rPr lang="tr-TR" sz="2000" i="1" noProof="1">
                <a:latin typeface="Calibri" pitchFamily="34" charset="0"/>
                <a:cs typeface="Calibri" pitchFamily="34" charset="0"/>
              </a:rPr>
              <a:t>aynı özelliği gösteren bireylerin ya da birimlerin tümünün oluşturduğu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topluluk.</a:t>
            </a:r>
          </a:p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Örnek; Behçet tanısı almış hastalar...</a:t>
            </a:r>
            <a:endParaRPr lang="tr-TR" sz="2000" i="1" noProof="1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endParaRPr lang="en-US" sz="2000" i="1" noProof="1" smtClean="0">
              <a:latin typeface="Calibri" pitchFamily="34" charset="0"/>
              <a:cs typeface="Calibri" pitchFamily="34" charset="0"/>
            </a:endParaRPr>
          </a:p>
          <a:p>
            <a:pPr marL="190500" indent="-190500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  <a:buFont typeface="Wingdings" pitchFamily="2" charset="2"/>
              <a:buChar char="§"/>
            </a:pPr>
            <a:endParaRPr lang="en-US" sz="2000" i="1" noProof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gray">
          <a:xfrm>
            <a:off x="4614863" y="1041400"/>
            <a:ext cx="41751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Örneklem – Araştırma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gray">
          <a:xfrm>
            <a:off x="4614863" y="1401762"/>
            <a:ext cx="4175125" cy="214153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tr-TR" sz="2000" i="1" noProof="1">
                <a:latin typeface="Calibri" pitchFamily="34" charset="0"/>
                <a:cs typeface="Calibri" pitchFamily="34" charset="0"/>
              </a:rPr>
              <a:t>B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ir </a:t>
            </a:r>
            <a:r>
              <a:rPr lang="tr-TR" sz="2000" i="1" noProof="1">
                <a:latin typeface="Calibri" pitchFamily="34" charset="0"/>
                <a:cs typeface="Calibri" pitchFamily="34" charset="0"/>
              </a:rPr>
              <a:t>evrenden seçilen, aynı özellikleri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taşıyan ve </a:t>
            </a:r>
            <a:r>
              <a:rPr lang="tr-TR" sz="2000" i="1" noProof="1">
                <a:latin typeface="Calibri" pitchFamily="34" charset="0"/>
                <a:cs typeface="Calibri" pitchFamily="34" charset="0"/>
              </a:rPr>
              <a:t>evreni temsil edebilecek nitelikte ve nicelikteki bireylerin oluşturduğu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topluluk.</a:t>
            </a:r>
          </a:p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tr-TR" sz="2000" i="1" noProof="1">
                <a:latin typeface="Calibri" pitchFamily="34" charset="0"/>
                <a:cs typeface="Calibri" pitchFamily="34" charset="0"/>
              </a:rPr>
              <a:t>Örnek;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1500 kişilik bir topluluktan çalışmaya </a:t>
            </a:r>
            <a:r>
              <a:rPr lang="tr-TR" sz="2000" i="1" noProof="1">
                <a:latin typeface="Calibri" pitchFamily="34" charset="0"/>
                <a:cs typeface="Calibri" pitchFamily="34" charset="0"/>
              </a:rPr>
              <a:t>alınan 150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hasta gibi…</a:t>
            </a:r>
            <a:endParaRPr lang="tr-TR" sz="2000" i="1" noProof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gray">
          <a:xfrm>
            <a:off x="347663" y="3632200"/>
            <a:ext cx="41751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Denek – Populasyon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gray">
          <a:xfrm>
            <a:off x="347663" y="3992562"/>
            <a:ext cx="4175125" cy="227488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Örneklemi </a:t>
            </a:r>
            <a:r>
              <a:rPr lang="tr-TR" sz="2000" i="1" noProof="1">
                <a:latin typeface="Calibri" pitchFamily="34" charset="0"/>
                <a:cs typeface="Calibri" pitchFamily="34" charset="0"/>
              </a:rPr>
              <a:t>oluşturan her bir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birey/birim</a:t>
            </a:r>
          </a:p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endParaRPr lang="tr-TR" sz="2000" i="1" noProof="1"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Örnek</a:t>
            </a:r>
            <a:r>
              <a:rPr lang="tr-TR" sz="2000" i="1" noProof="1">
                <a:latin typeface="Calibri" pitchFamily="34" charset="0"/>
                <a:cs typeface="Calibri" pitchFamily="34" charset="0"/>
              </a:rPr>
              <a:t>; İlaç uygulanıp sonuçlar elde edilmiş her bir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Behçet’li hasta gibi…</a:t>
            </a:r>
            <a:endParaRPr lang="en-US" sz="2000" i="1" noProof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Rectangle 19"/>
          <p:cNvSpPr>
            <a:spLocks noChangeArrowheads="1"/>
          </p:cNvSpPr>
          <p:nvPr/>
        </p:nvSpPr>
        <p:spPr bwMode="gray">
          <a:xfrm>
            <a:off x="4600576" y="3632200"/>
            <a:ext cx="41751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Veri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gray">
          <a:xfrm>
            <a:off x="4600576" y="3992562"/>
            <a:ext cx="4175125" cy="227488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Bir </a:t>
            </a:r>
            <a:r>
              <a:rPr lang="tr-TR" sz="2000" i="1" noProof="1">
                <a:latin typeface="Calibri" pitchFamily="34" charset="0"/>
                <a:cs typeface="Calibri" pitchFamily="34" charset="0"/>
              </a:rPr>
              <a:t>sonuca varabilmek için gerekli olan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işlenmemiş</a:t>
            </a:r>
            <a:r>
              <a:rPr lang="tr-TR" sz="2000" i="1" noProof="1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ilk bilgi</a:t>
            </a:r>
            <a:r>
              <a:rPr lang="tr-TR" sz="2000" i="1" noProof="1">
                <a:latin typeface="Calibri" pitchFamily="34" charset="0"/>
                <a:cs typeface="Calibri" pitchFamily="34" charset="0"/>
              </a:rPr>
              <a:t>, istatistiğin ham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materyali…</a:t>
            </a:r>
          </a:p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endParaRPr lang="tr-TR" sz="2000" i="1" noProof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1456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1"/>
          <p:cNvSpPr txBox="1"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 (VERİ ÇEŞİTLERİ)</a:t>
            </a:r>
            <a:endParaRPr lang="tr-TR" sz="3200" dirty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gray">
          <a:xfrm>
            <a:off x="323850" y="1041400"/>
            <a:ext cx="41751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Nominal (Kategorik)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gray">
          <a:xfrm>
            <a:off x="323850" y="1401762"/>
            <a:ext cx="4175125" cy="214153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lvl="1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Verileri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kategorize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eder;</a:t>
            </a:r>
          </a:p>
          <a:p>
            <a:pPr marL="927000" lvl="1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§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sınıflandırmaları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927000" lvl="1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§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Cinsiyet</a:t>
            </a:r>
          </a:p>
          <a:p>
            <a:pPr marL="927000" lvl="1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§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Eğitim düzeyi</a:t>
            </a:r>
          </a:p>
          <a:p>
            <a:pPr marL="927000" lvl="1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§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Medeni durum</a:t>
            </a:r>
          </a:p>
          <a:p>
            <a:pPr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endParaRPr lang="en-US" sz="2000" i="1" noProof="1" smtClean="0">
              <a:latin typeface="Calibri" pitchFamily="34" charset="0"/>
              <a:cs typeface="Calibri" pitchFamily="34" charset="0"/>
            </a:endParaRPr>
          </a:p>
          <a:p>
            <a:pPr marL="190500" indent="-190500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  <a:buFont typeface="Wingdings" pitchFamily="2" charset="2"/>
              <a:buChar char="§"/>
            </a:pPr>
            <a:endParaRPr lang="en-US" sz="2000" i="1" noProof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gray">
          <a:xfrm>
            <a:off x="4643438" y="1041400"/>
            <a:ext cx="41751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Ordinal (Sıra)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gray">
          <a:xfrm>
            <a:off x="4643438" y="1401762"/>
            <a:ext cx="4175125" cy="214153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lvl="1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</a:pPr>
            <a:r>
              <a:rPr lang="tr-TR" sz="2000" b="1" i="1" noProof="1">
                <a:latin typeface="Calibri" pitchFamily="34" charset="0"/>
                <a:cs typeface="Calibri" pitchFamily="34" charset="0"/>
              </a:rPr>
              <a:t>Veriler kategorilere göre </a:t>
            </a:r>
            <a:r>
              <a:rPr lang="tr-TR" sz="2000" b="1" i="1" noProof="1" smtClean="0">
                <a:latin typeface="Calibri" pitchFamily="34" charset="0"/>
                <a:cs typeface="Calibri" pitchFamily="34" charset="0"/>
              </a:rPr>
              <a:t>sıralar;</a:t>
            </a:r>
          </a:p>
          <a:p>
            <a:pPr marL="927000" lvl="1" indent="-216000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§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Hafif, orta, şiddetli</a:t>
            </a:r>
          </a:p>
          <a:p>
            <a:pPr marL="927000" lvl="1" indent="-216000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§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Çok iyi, İyi, orta, kötü</a:t>
            </a:r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gray">
          <a:xfrm>
            <a:off x="309563" y="3632200"/>
            <a:ext cx="41751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İnterval (Ara)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gray">
          <a:xfrm>
            <a:off x="309563" y="3992562"/>
            <a:ext cx="4175125" cy="214153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algn="ctr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</a:pPr>
            <a:r>
              <a:rPr lang="tr-TR" sz="2000" b="1" i="1" noProof="1">
                <a:latin typeface="Calibri" pitchFamily="34" charset="0"/>
                <a:cs typeface="Calibri" pitchFamily="34" charset="0"/>
              </a:rPr>
              <a:t>Veriler arasındaki </a:t>
            </a:r>
            <a:r>
              <a:rPr lang="tr-TR" sz="2000" b="1" i="1" noProof="1" smtClean="0">
                <a:latin typeface="Calibri" pitchFamily="34" charset="0"/>
                <a:cs typeface="Calibri" pitchFamily="34" charset="0"/>
              </a:rPr>
              <a:t>uzaklığı belirtir;</a:t>
            </a:r>
          </a:p>
          <a:p>
            <a:pPr marL="927000" lvl="1" indent="-216000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§"/>
              <a:defRPr/>
            </a:pPr>
            <a:r>
              <a:rPr lang="es-ES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15</a:t>
            </a:r>
            <a:r>
              <a:rPr lang="tr-TR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Yaş</a:t>
            </a:r>
            <a:r>
              <a:rPr lang="es-ES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–</a:t>
            </a:r>
            <a:r>
              <a:rPr lang="tr-TR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49</a:t>
            </a:r>
            <a:r>
              <a:rPr lang="tr-TR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Y</a:t>
            </a:r>
            <a:r>
              <a:rPr lang="es-ES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aş</a:t>
            </a:r>
          </a:p>
          <a:p>
            <a:pPr marL="927000" lvl="1" indent="-216000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§"/>
              <a:defRPr/>
            </a:pPr>
            <a:r>
              <a:rPr lang="es-ES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280 °C</a:t>
            </a:r>
            <a:r>
              <a:rPr lang="tr-TR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– 350</a:t>
            </a:r>
            <a:r>
              <a:rPr lang="tr-TR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°C</a:t>
            </a:r>
          </a:p>
          <a:p>
            <a:pPr marL="927000" lvl="1" indent="-216000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§"/>
              <a:defRPr/>
            </a:pPr>
            <a:r>
              <a:rPr lang="es-ES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10</a:t>
            </a:r>
            <a:r>
              <a:rPr lang="tr-TR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Yıl</a:t>
            </a:r>
            <a:r>
              <a:rPr lang="es-ES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–</a:t>
            </a:r>
            <a:r>
              <a:rPr lang="tr-TR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15</a:t>
            </a:r>
            <a:r>
              <a:rPr lang="tr-TR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Y</a:t>
            </a:r>
            <a:r>
              <a:rPr lang="es-ES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ıl </a:t>
            </a:r>
          </a:p>
          <a:p>
            <a:pPr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endParaRPr lang="tr-TR" sz="2000" i="1" noProof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Rectangle 19"/>
          <p:cNvSpPr>
            <a:spLocks noChangeArrowheads="1"/>
          </p:cNvSpPr>
          <p:nvPr/>
        </p:nvSpPr>
        <p:spPr bwMode="gray">
          <a:xfrm>
            <a:off x="4629151" y="3632200"/>
            <a:ext cx="41751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Oransal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gray">
          <a:xfrm>
            <a:off x="4629151" y="3992562"/>
            <a:ext cx="4175125" cy="214153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tr-TR" sz="2000" b="1" i="1" noProof="1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İki </a:t>
            </a:r>
            <a:r>
              <a:rPr lang="tr-TR" sz="2000" b="1" i="1" noProof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ölçüm veya değerlendirmenin </a:t>
            </a:r>
            <a:r>
              <a:rPr lang="tr-TR" sz="2000" b="1" i="1" noProof="1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hem </a:t>
            </a:r>
            <a:r>
              <a:rPr lang="tr-TR" sz="2000" b="1" i="1" noProof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oran </a:t>
            </a:r>
            <a:r>
              <a:rPr lang="tr-TR" sz="2000" b="1" i="1" noProof="1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hem de </a:t>
            </a:r>
            <a:r>
              <a:rPr lang="tr-TR" sz="2000" b="1" i="1" noProof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aralığını tanımlar;</a:t>
            </a:r>
            <a:endParaRPr lang="tr-TR" sz="2000" b="1" i="1" noProof="1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marL="927000" lvl="1" indent="-216000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§"/>
              <a:defRPr/>
            </a:pPr>
            <a:r>
              <a:rPr lang="tr-TR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insidansı</a:t>
            </a:r>
          </a:p>
          <a:p>
            <a:pPr marL="927000" lvl="1" indent="-216000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§"/>
              <a:defRPr/>
            </a:pPr>
            <a:r>
              <a:rPr lang="tr-TR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Morbidite</a:t>
            </a:r>
          </a:p>
          <a:p>
            <a:pPr marL="927000" lvl="1" indent="-216000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§"/>
              <a:defRPr/>
            </a:pPr>
            <a:r>
              <a:rPr lang="tr-TR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Uzunluk</a:t>
            </a:r>
          </a:p>
          <a:p>
            <a:pPr marL="927000" lvl="1" indent="-216000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§"/>
              <a:defRPr/>
            </a:pPr>
            <a:r>
              <a:rPr lang="tr-TR" sz="20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Süre.... </a:t>
            </a:r>
          </a:p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endParaRPr lang="tr-TR" sz="2000" i="1" noProof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7195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1"/>
          <p:cNvSpPr txBox="1"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 VERİ KAYNAKLARI</a:t>
            </a:r>
            <a:endParaRPr lang="tr-TR" sz="3200" dirty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gray">
          <a:xfrm>
            <a:off x="323850" y="1041400"/>
            <a:ext cx="41751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Rutin Veriler (Kayıtlar)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gray">
          <a:xfrm>
            <a:off x="323850" y="1401762"/>
            <a:ext cx="4175125" cy="442106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marL="360000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0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İşyeri hekimi hasta kayıtları,</a:t>
            </a:r>
          </a:p>
          <a:p>
            <a:pPr marL="360000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Hastane kayıtları,</a:t>
            </a:r>
          </a:p>
          <a:p>
            <a:pPr marL="360000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Aile hekimi kayıtları,</a:t>
            </a:r>
          </a:p>
          <a:p>
            <a:pPr marL="360000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 dosyaları,</a:t>
            </a:r>
          </a:p>
          <a:p>
            <a:pPr marL="360000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Arşivler,</a:t>
            </a:r>
          </a:p>
          <a:p>
            <a:pPr marL="360000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Nüfus kayıtları,</a:t>
            </a:r>
          </a:p>
          <a:p>
            <a:pPr marL="360000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Doğum kayıtları,</a:t>
            </a:r>
          </a:p>
          <a:p>
            <a:pPr marL="360000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Ölüm kayıtları,</a:t>
            </a:r>
          </a:p>
          <a:p>
            <a:pPr marL="360000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Sigorta kayıtları,</a:t>
            </a:r>
          </a:p>
          <a:p>
            <a:pPr marL="360000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……………………vb.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endParaRPr lang="en-US" sz="2000" i="1" noProof="1" smtClean="0">
              <a:latin typeface="Calibri" pitchFamily="34" charset="0"/>
              <a:cs typeface="Calibri" pitchFamily="34" charset="0"/>
            </a:endParaRPr>
          </a:p>
          <a:p>
            <a:pPr marL="190500" indent="-190500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  <a:buFont typeface="Wingdings" pitchFamily="2" charset="2"/>
              <a:buChar char="§"/>
            </a:pPr>
            <a:endParaRPr lang="en-US" sz="2000" i="1" noProof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gray">
          <a:xfrm>
            <a:off x="4643438" y="1041400"/>
            <a:ext cx="41751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Aktif Toplanan (Özel) Veriler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gray">
          <a:xfrm>
            <a:off x="4643438" y="1401762"/>
            <a:ext cx="4175125" cy="442106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marL="0" lvl="1" algn="ctr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0" lvl="1" algn="ctr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Doğrudan bir sağlık sorununun nedenini araştırmak ya da çalışanlar arasındaki sıklığını tespit etmek için toplanan veriler.</a:t>
            </a:r>
          </a:p>
          <a:p>
            <a:pPr marL="0" lvl="1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0" lvl="1" algn="ctr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Eğer «evreni» temsil eden uygun «örnek» büyüklüğünü içeren bir çalışma grubundan veri toplanırsa bu veriler güvenilir olur.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2298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ORAN (RATIO)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1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«Bir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bütünün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iki parçasının 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birbirine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oranıdır.»</a:t>
            </a: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İki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farklı olayın birbirine bölünmesiyle elde edilen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ölçüt. 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" name="Grup 1"/>
          <p:cNvGrpSpPr/>
          <p:nvPr/>
        </p:nvGrpSpPr>
        <p:grpSpPr>
          <a:xfrm>
            <a:off x="3824286" y="3398838"/>
            <a:ext cx="3719514" cy="1878013"/>
            <a:chOff x="3824286" y="3398838"/>
            <a:chExt cx="3719514" cy="1878013"/>
          </a:xfrm>
        </p:grpSpPr>
        <p:grpSp>
          <p:nvGrpSpPr>
            <p:cNvPr id="7" name="Grup 6"/>
            <p:cNvGrpSpPr/>
            <p:nvPr/>
          </p:nvGrpSpPr>
          <p:grpSpPr>
            <a:xfrm>
              <a:off x="3824286" y="3398838"/>
              <a:ext cx="3719514" cy="1878013"/>
              <a:chOff x="3538536" y="3160713"/>
              <a:chExt cx="3719514" cy="1878013"/>
            </a:xfrm>
          </p:grpSpPr>
          <p:grpSp>
            <p:nvGrpSpPr>
              <p:cNvPr id="6" name="Grup 5"/>
              <p:cNvGrpSpPr/>
              <p:nvPr/>
            </p:nvGrpSpPr>
            <p:grpSpPr>
              <a:xfrm>
                <a:off x="3538536" y="3160713"/>
                <a:ext cx="1881187" cy="1878013"/>
                <a:chOff x="3538542" y="2627313"/>
                <a:chExt cx="1447802" cy="1447801"/>
              </a:xfrm>
            </p:grpSpPr>
            <p:sp>
              <p:nvSpPr>
                <p:cNvPr id="19" name="AutoShape 4"/>
                <p:cNvSpPr>
                  <a:spLocks noChangeArrowheads="1"/>
                </p:cNvSpPr>
                <p:nvPr/>
              </p:nvSpPr>
              <p:spPr bwMode="auto">
                <a:xfrm>
                  <a:off x="3538542" y="2627313"/>
                  <a:ext cx="1447802" cy="1447801"/>
                </a:xfrm>
                <a:prstGeom prst="octagon">
                  <a:avLst>
                    <a:gd name="adj" fmla="val 29287"/>
                  </a:avLst>
                </a:prstGeom>
                <a:ln>
                  <a:headEnd/>
                  <a:tailEnd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20" name="Line 5"/>
                <p:cNvSpPr>
                  <a:spLocks noChangeShapeType="1"/>
                </p:cNvSpPr>
                <p:nvPr/>
              </p:nvSpPr>
              <p:spPr bwMode="auto">
                <a:xfrm>
                  <a:off x="3962404" y="2647951"/>
                  <a:ext cx="0" cy="68580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tr-TR"/>
                </a:p>
              </p:txBody>
            </p:sp>
            <p:sp>
              <p:nvSpPr>
                <p:cNvPr id="21" name="Line 6"/>
                <p:cNvSpPr>
                  <a:spLocks noChangeShapeType="1"/>
                </p:cNvSpPr>
                <p:nvPr/>
              </p:nvSpPr>
              <p:spPr bwMode="auto">
                <a:xfrm>
                  <a:off x="3961571" y="3323629"/>
                  <a:ext cx="1008000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tr-TR"/>
                </a:p>
              </p:txBody>
            </p:sp>
            <p:sp>
              <p:nvSpPr>
                <p:cNvPr id="22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186238" y="3267076"/>
                  <a:ext cx="457200" cy="5457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tr-TR" sz="4000" b="1" dirty="0" smtClean="0">
                      <a:latin typeface="Calibri" pitchFamily="34" charset="0"/>
                      <a:cs typeface="Calibri" pitchFamily="34" charset="0"/>
                    </a:rPr>
                    <a:t>b</a:t>
                  </a:r>
                  <a:endParaRPr lang="tr-TR" sz="4000" b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3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4152900" y="2705100"/>
                  <a:ext cx="457200" cy="5457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tr-TR" sz="4000" b="1" dirty="0" smtClean="0">
                      <a:latin typeface="Calibri" pitchFamily="34" charset="0"/>
                      <a:cs typeface="Calibri" pitchFamily="34" charset="0"/>
                    </a:rPr>
                    <a:t>a</a:t>
                  </a:r>
                  <a:endParaRPr lang="tr-TR" sz="4000" b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sp>
            <p:nvSpPr>
              <p:cNvPr id="26" name="Text Box 9"/>
              <p:cNvSpPr txBox="1">
                <a:spLocks noChangeArrowheads="1"/>
              </p:cNvSpPr>
              <p:nvPr/>
            </p:nvSpPr>
            <p:spPr bwMode="auto">
              <a:xfrm>
                <a:off x="5467350" y="3733800"/>
                <a:ext cx="1790700" cy="70788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tr-TR" sz="4000" b="1">
                    <a:latin typeface="Calibri" pitchFamily="34" charset="0"/>
                    <a:cs typeface="Calibri" pitchFamily="34" charset="0"/>
                  </a:rPr>
                  <a:t>a / b</a:t>
                </a:r>
              </a:p>
            </p:txBody>
          </p:sp>
        </p:grpSp>
        <p:sp>
          <p:nvSpPr>
            <p:cNvPr id="29" name="Text Box 8"/>
            <p:cNvSpPr txBox="1">
              <a:spLocks noChangeArrowheads="1"/>
            </p:cNvSpPr>
            <p:nvPr/>
          </p:nvSpPr>
          <p:spPr bwMode="auto">
            <a:xfrm>
              <a:off x="4446334" y="3988832"/>
              <a:ext cx="993738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i="1" dirty="0" smtClean="0">
                  <a:latin typeface="Calibri" pitchFamily="34" charset="0"/>
                  <a:cs typeface="Calibri" pitchFamily="34" charset="0"/>
                </a:rPr>
                <a:t>Hastalar</a:t>
              </a:r>
              <a:endParaRPr lang="tr-TR" sz="1600" i="1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0" name="Text Box 8"/>
            <p:cNvSpPr txBox="1">
              <a:spLocks noChangeArrowheads="1"/>
            </p:cNvSpPr>
            <p:nvPr/>
          </p:nvSpPr>
          <p:spPr bwMode="auto">
            <a:xfrm>
              <a:off x="4361432" y="4710563"/>
              <a:ext cx="1163067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i="1" dirty="0" smtClean="0">
                  <a:latin typeface="Calibri" pitchFamily="34" charset="0"/>
                  <a:cs typeface="Calibri" pitchFamily="34" charset="0"/>
                </a:rPr>
                <a:t>Sağlamlar</a:t>
              </a:r>
              <a:endParaRPr lang="tr-TR" sz="1600" i="1" dirty="0">
                <a:latin typeface="Calibri" pitchFamily="34" charset="0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79678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ORANTI </a:t>
            </a: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(PROPORTION)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«Bir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bütünün 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parçalarından birinin bütüne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oranıdır.» Meydana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gelen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olay sayısının,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olayın olduğu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toplum sayısına bölünmesi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ile elde edilir.»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" name="Grup 1"/>
          <p:cNvGrpSpPr/>
          <p:nvPr/>
        </p:nvGrpSpPr>
        <p:grpSpPr>
          <a:xfrm>
            <a:off x="3538536" y="3379788"/>
            <a:ext cx="4138614" cy="1878013"/>
            <a:chOff x="3538536" y="3379788"/>
            <a:chExt cx="4138614" cy="1878013"/>
          </a:xfrm>
        </p:grpSpPr>
        <p:grpSp>
          <p:nvGrpSpPr>
            <p:cNvPr id="7" name="Grup 6"/>
            <p:cNvGrpSpPr/>
            <p:nvPr/>
          </p:nvGrpSpPr>
          <p:grpSpPr>
            <a:xfrm>
              <a:off x="3538536" y="3379788"/>
              <a:ext cx="4138614" cy="1878013"/>
              <a:chOff x="3538536" y="3160713"/>
              <a:chExt cx="4138614" cy="1878013"/>
            </a:xfrm>
          </p:grpSpPr>
          <p:grpSp>
            <p:nvGrpSpPr>
              <p:cNvPr id="6" name="Grup 5"/>
              <p:cNvGrpSpPr/>
              <p:nvPr/>
            </p:nvGrpSpPr>
            <p:grpSpPr>
              <a:xfrm>
                <a:off x="3538536" y="3160713"/>
                <a:ext cx="1881187" cy="1878013"/>
                <a:chOff x="3538542" y="2627313"/>
                <a:chExt cx="1447802" cy="1447801"/>
              </a:xfrm>
            </p:grpSpPr>
            <p:sp>
              <p:nvSpPr>
                <p:cNvPr id="19" name="AutoShape 4"/>
                <p:cNvSpPr>
                  <a:spLocks noChangeArrowheads="1"/>
                </p:cNvSpPr>
                <p:nvPr/>
              </p:nvSpPr>
              <p:spPr bwMode="auto">
                <a:xfrm>
                  <a:off x="3538542" y="2627313"/>
                  <a:ext cx="1447802" cy="1447801"/>
                </a:xfrm>
                <a:prstGeom prst="octagon">
                  <a:avLst>
                    <a:gd name="adj" fmla="val 29287"/>
                  </a:avLst>
                </a:prstGeom>
                <a:ln>
                  <a:headEnd/>
                  <a:tailEnd/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20" name="Line 5"/>
                <p:cNvSpPr>
                  <a:spLocks noChangeShapeType="1"/>
                </p:cNvSpPr>
                <p:nvPr/>
              </p:nvSpPr>
              <p:spPr bwMode="auto">
                <a:xfrm>
                  <a:off x="3962404" y="2647951"/>
                  <a:ext cx="0" cy="68580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tr-TR"/>
                </a:p>
              </p:txBody>
            </p:sp>
            <p:sp>
              <p:nvSpPr>
                <p:cNvPr id="21" name="Line 6"/>
                <p:cNvSpPr>
                  <a:spLocks noChangeShapeType="1"/>
                </p:cNvSpPr>
                <p:nvPr/>
              </p:nvSpPr>
              <p:spPr bwMode="auto">
                <a:xfrm>
                  <a:off x="3961571" y="3323629"/>
                  <a:ext cx="1008000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tr-TR"/>
                </a:p>
              </p:txBody>
            </p:sp>
            <p:sp>
              <p:nvSpPr>
                <p:cNvPr id="22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186238" y="3267076"/>
                  <a:ext cx="457200" cy="5457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tr-TR" sz="4000" b="1" dirty="0" smtClean="0">
                      <a:latin typeface="Calibri" pitchFamily="34" charset="0"/>
                      <a:cs typeface="Calibri" pitchFamily="34" charset="0"/>
                    </a:rPr>
                    <a:t>b</a:t>
                  </a:r>
                  <a:endParaRPr lang="tr-TR" sz="4000" b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3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4152900" y="2705100"/>
                  <a:ext cx="457200" cy="5457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tr-TR" sz="4000" b="1" dirty="0" smtClean="0">
                      <a:latin typeface="Calibri" pitchFamily="34" charset="0"/>
                      <a:cs typeface="Calibri" pitchFamily="34" charset="0"/>
                    </a:rPr>
                    <a:t>a</a:t>
                  </a:r>
                  <a:endParaRPr lang="tr-TR" sz="4000" b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sp>
            <p:nvSpPr>
              <p:cNvPr id="26" name="Text Box 9"/>
              <p:cNvSpPr txBox="1">
                <a:spLocks noChangeArrowheads="1"/>
              </p:cNvSpPr>
              <p:nvPr/>
            </p:nvSpPr>
            <p:spPr bwMode="auto">
              <a:xfrm>
                <a:off x="5467350" y="3743325"/>
                <a:ext cx="2209800" cy="70788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tr-TR" sz="4000" b="1" dirty="0">
                    <a:latin typeface="Calibri" pitchFamily="34" charset="0"/>
                    <a:cs typeface="Calibri" pitchFamily="34" charset="0"/>
                  </a:rPr>
                  <a:t>a / </a:t>
                </a:r>
                <a:r>
                  <a:rPr lang="tr-TR" sz="4000" b="1" dirty="0" smtClean="0">
                    <a:latin typeface="Calibri" pitchFamily="34" charset="0"/>
                    <a:cs typeface="Calibri" pitchFamily="34" charset="0"/>
                  </a:rPr>
                  <a:t>a + b</a:t>
                </a:r>
                <a:endParaRPr lang="tr-TR" sz="4000" b="1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28" name="Text Box 8"/>
            <p:cNvSpPr txBox="1">
              <a:spLocks noChangeArrowheads="1"/>
            </p:cNvSpPr>
            <p:nvPr/>
          </p:nvSpPr>
          <p:spPr bwMode="auto">
            <a:xfrm>
              <a:off x="4155952" y="3980240"/>
              <a:ext cx="993738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i="1" dirty="0" smtClean="0">
                  <a:latin typeface="Calibri" pitchFamily="34" charset="0"/>
                  <a:cs typeface="Calibri" pitchFamily="34" charset="0"/>
                </a:rPr>
                <a:t>Hastalar</a:t>
              </a:r>
              <a:endParaRPr lang="tr-TR" sz="1600" i="1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9" name="Text Box 8"/>
            <p:cNvSpPr txBox="1">
              <a:spLocks noChangeArrowheads="1"/>
            </p:cNvSpPr>
            <p:nvPr/>
          </p:nvSpPr>
          <p:spPr bwMode="auto">
            <a:xfrm>
              <a:off x="3995759" y="4748265"/>
              <a:ext cx="1163067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i="1" dirty="0" smtClean="0">
                  <a:latin typeface="Calibri" pitchFamily="34" charset="0"/>
                  <a:cs typeface="Calibri" pitchFamily="34" charset="0"/>
                </a:rPr>
                <a:t>Sağlamlar</a:t>
              </a:r>
              <a:endParaRPr lang="tr-TR" sz="1600" i="1" dirty="0">
                <a:latin typeface="Calibri" pitchFamily="34" charset="0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48176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HIZ (RATE)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«Bir bütünün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parçalarından birinin bütüne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oranıdır.»</a:t>
            </a: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Belirli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bir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zamanda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meydana gelen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olay sayısının,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olayın olduğu </a:t>
            </a: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toplum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sayısına bölünmesi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ile elde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edilir. Belirli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bir zaman süresince, belirli bir olayın görülme miktarını yansıtan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ölçüttür»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9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1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1200"/>
              </a:spcAft>
              <a:buClr>
                <a:srgbClr val="292929"/>
              </a:buClr>
              <a:defRPr/>
            </a:pPr>
            <a:endParaRPr lang="tr-TR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" name="Grup 1"/>
          <p:cNvGrpSpPr/>
          <p:nvPr/>
        </p:nvGrpSpPr>
        <p:grpSpPr>
          <a:xfrm>
            <a:off x="3043236" y="3436938"/>
            <a:ext cx="4148139" cy="1878013"/>
            <a:chOff x="3043236" y="3436938"/>
            <a:chExt cx="4148139" cy="1878013"/>
          </a:xfrm>
        </p:grpSpPr>
        <p:grpSp>
          <p:nvGrpSpPr>
            <p:cNvPr id="17" name="Grup 16"/>
            <p:cNvGrpSpPr/>
            <p:nvPr/>
          </p:nvGrpSpPr>
          <p:grpSpPr>
            <a:xfrm>
              <a:off x="3043236" y="3436938"/>
              <a:ext cx="4148139" cy="1878013"/>
              <a:chOff x="3538536" y="3160713"/>
              <a:chExt cx="4148139" cy="1878013"/>
            </a:xfrm>
          </p:grpSpPr>
          <p:grpSp>
            <p:nvGrpSpPr>
              <p:cNvPr id="18" name="Grup 17"/>
              <p:cNvGrpSpPr/>
              <p:nvPr/>
            </p:nvGrpSpPr>
            <p:grpSpPr>
              <a:xfrm>
                <a:off x="3538536" y="3160713"/>
                <a:ext cx="1881187" cy="1878013"/>
                <a:chOff x="3538542" y="2627313"/>
                <a:chExt cx="1447802" cy="1447801"/>
              </a:xfrm>
            </p:grpSpPr>
            <p:sp>
              <p:nvSpPr>
                <p:cNvPr id="21" name="AutoShape 4"/>
                <p:cNvSpPr>
                  <a:spLocks noChangeArrowheads="1"/>
                </p:cNvSpPr>
                <p:nvPr/>
              </p:nvSpPr>
              <p:spPr bwMode="auto">
                <a:xfrm>
                  <a:off x="3538542" y="2627313"/>
                  <a:ext cx="1447802" cy="1447801"/>
                </a:xfrm>
                <a:prstGeom prst="octagon">
                  <a:avLst>
                    <a:gd name="adj" fmla="val 29287"/>
                  </a:avLst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tr-TR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2" name="Line 5"/>
                <p:cNvSpPr>
                  <a:spLocks noChangeShapeType="1"/>
                </p:cNvSpPr>
                <p:nvPr/>
              </p:nvSpPr>
              <p:spPr bwMode="auto">
                <a:xfrm>
                  <a:off x="3962404" y="2647951"/>
                  <a:ext cx="0" cy="68580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tr-TR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" name="Line 6"/>
                <p:cNvSpPr>
                  <a:spLocks noChangeShapeType="1"/>
                </p:cNvSpPr>
                <p:nvPr/>
              </p:nvSpPr>
              <p:spPr bwMode="auto">
                <a:xfrm>
                  <a:off x="3961571" y="3323629"/>
                  <a:ext cx="1008000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tr-TR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186238" y="3267076"/>
                  <a:ext cx="457200" cy="5457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tr-TR" sz="4000" b="1" dirty="0" smtClean="0">
                      <a:solidFill>
                        <a:srgbClr val="000000"/>
                      </a:solidFill>
                      <a:latin typeface="Calibri" pitchFamily="34" charset="0"/>
                      <a:cs typeface="Calibri" pitchFamily="34" charset="0"/>
                    </a:rPr>
                    <a:t>b</a:t>
                  </a:r>
                  <a:endParaRPr lang="tr-TR" sz="4000" b="1" dirty="0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4152900" y="2705100"/>
                  <a:ext cx="457200" cy="5457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tr-TR" sz="4000" b="1" dirty="0" smtClean="0">
                      <a:solidFill>
                        <a:srgbClr val="000000"/>
                      </a:solidFill>
                      <a:latin typeface="Calibri" pitchFamily="34" charset="0"/>
                      <a:cs typeface="Calibri" pitchFamily="34" charset="0"/>
                    </a:rPr>
                    <a:t>a</a:t>
                  </a:r>
                  <a:endParaRPr lang="tr-TR" sz="4000" b="1" dirty="0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sp>
            <p:nvSpPr>
              <p:cNvPr id="19" name="Text Box 9"/>
              <p:cNvSpPr txBox="1">
                <a:spLocks noChangeArrowheads="1"/>
              </p:cNvSpPr>
              <p:nvPr/>
            </p:nvSpPr>
            <p:spPr bwMode="auto">
              <a:xfrm>
                <a:off x="5476875" y="3743325"/>
                <a:ext cx="2209800" cy="70788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tr-TR" sz="4000" b="1" dirty="0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rPr>
                  <a:t>a / </a:t>
                </a:r>
                <a:r>
                  <a:rPr lang="tr-TR" sz="4000" b="1" dirty="0" smtClean="0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rPr>
                  <a:t>a + b</a:t>
                </a:r>
                <a:endParaRPr lang="tr-TR" sz="4000" b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28" name="Text Box 8"/>
            <p:cNvSpPr txBox="1">
              <a:spLocks noChangeArrowheads="1"/>
            </p:cNvSpPr>
            <p:nvPr/>
          </p:nvSpPr>
          <p:spPr bwMode="auto">
            <a:xfrm>
              <a:off x="3634522" y="4037390"/>
              <a:ext cx="993738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i="1" dirty="0" smtClean="0">
                  <a:latin typeface="Calibri" pitchFamily="34" charset="0"/>
                  <a:cs typeface="Calibri" pitchFamily="34" charset="0"/>
                </a:rPr>
                <a:t>Hastalar</a:t>
              </a:r>
              <a:endParaRPr lang="tr-TR" sz="1600" i="1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9" name="Text Box 8"/>
            <p:cNvSpPr txBox="1">
              <a:spLocks noChangeArrowheads="1"/>
            </p:cNvSpPr>
            <p:nvPr/>
          </p:nvSpPr>
          <p:spPr bwMode="auto">
            <a:xfrm>
              <a:off x="3465193" y="4805415"/>
              <a:ext cx="1163067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i="1" dirty="0" smtClean="0">
                  <a:latin typeface="Calibri" pitchFamily="34" charset="0"/>
                  <a:cs typeface="Calibri" pitchFamily="34" charset="0"/>
                </a:rPr>
                <a:t>Sağlamlar</a:t>
              </a:r>
              <a:endParaRPr lang="tr-TR" sz="1600" i="1" dirty="0">
                <a:latin typeface="Calibri" pitchFamily="34" charset="0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72128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110921" y="2127302"/>
            <a:ext cx="2750271" cy="47631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Pay, Paydaya dahil mi?</a:t>
            </a:r>
            <a:endParaRPr lang="zh-CN" altLang="zh-CN" sz="2000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7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HIZ – ORAN – ORANTI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4724400" y="2832410"/>
            <a:ext cx="1709193" cy="47631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Evet </a:t>
            </a:r>
            <a:r>
              <a:rPr lang="tr-TR" altLang="zh-CN" sz="2000" b="1" dirty="0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rPr>
              <a:t>(a/</a:t>
            </a:r>
            <a:r>
              <a:rPr lang="tr-TR" altLang="zh-CN" sz="2000" b="1" dirty="0" err="1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rPr>
              <a:t>a+b</a:t>
            </a:r>
            <a:r>
              <a:rPr lang="tr-TR" altLang="zh-CN" sz="2000" b="1" dirty="0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rPr>
              <a:t>)</a:t>
            </a:r>
            <a:endParaRPr lang="zh-CN" altLang="zh-CN" sz="2000" b="1" dirty="0">
              <a:solidFill>
                <a:srgbClr val="6B9B1A"/>
              </a:solidFill>
              <a:latin typeface="Cambria" pitchFamily="18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2174399" y="954390"/>
            <a:ext cx="2750271" cy="662639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sz="24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KESİR </a:t>
            </a:r>
            <a:r>
              <a:rPr lang="tr-TR" sz="2400" b="1" dirty="0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(a/b)</a:t>
            </a:r>
            <a:endParaRPr lang="zh-CN" altLang="zh-CN" sz="2400" b="1" dirty="0">
              <a:solidFill>
                <a:srgbClr val="C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12" name="Aşağı Ok 11"/>
          <p:cNvSpPr/>
          <p:nvPr/>
        </p:nvSpPr>
        <p:spPr>
          <a:xfrm>
            <a:off x="3029522" y="1669450"/>
            <a:ext cx="876300" cy="405405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23" name="Freeform 7"/>
          <p:cNvSpPr>
            <a:spLocks/>
          </p:cNvSpPr>
          <p:nvPr/>
        </p:nvSpPr>
        <p:spPr bwMode="gray">
          <a:xfrm rot="17444198" flipV="1">
            <a:off x="1280506" y="2118250"/>
            <a:ext cx="593945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4" name="Freeform 7"/>
          <p:cNvSpPr>
            <a:spLocks/>
          </p:cNvSpPr>
          <p:nvPr/>
        </p:nvSpPr>
        <p:spPr bwMode="gray">
          <a:xfrm rot="15266531">
            <a:off x="5072055" y="2079303"/>
            <a:ext cx="593945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auto">
          <a:xfrm>
            <a:off x="282880" y="2819309"/>
            <a:ext cx="1640046" cy="47631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Hayır </a:t>
            </a:r>
            <a:r>
              <a:rPr lang="tr-TR" altLang="zh-CN" sz="2000" b="1" dirty="0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rPr>
              <a:t>(a/b)</a:t>
            </a:r>
            <a:endParaRPr lang="zh-CN" altLang="zh-CN" sz="2000" b="1" dirty="0">
              <a:solidFill>
                <a:srgbClr val="6B9B1A"/>
              </a:solidFill>
              <a:latin typeface="Cambria" pitchFamily="18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8" name="AutoShape 5"/>
          <p:cNvSpPr>
            <a:spLocks noChangeArrowheads="1"/>
          </p:cNvSpPr>
          <p:nvPr/>
        </p:nvSpPr>
        <p:spPr bwMode="auto">
          <a:xfrm>
            <a:off x="4212610" y="3765423"/>
            <a:ext cx="2750271" cy="47631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Paydada </a:t>
            </a:r>
            <a:r>
              <a:rPr lang="tr-TR" altLang="zh-CN" sz="2000" dirty="0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Zaman</a:t>
            </a:r>
            <a:r>
              <a:rPr lang="tr-TR" altLang="zh-CN" sz="2000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 Var mı?</a:t>
            </a:r>
            <a:endParaRPr lang="zh-CN" altLang="zh-CN" sz="2000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0" name="Aşağı Ok 29"/>
          <p:cNvSpPr/>
          <p:nvPr/>
        </p:nvSpPr>
        <p:spPr>
          <a:xfrm>
            <a:off x="5166836" y="3381368"/>
            <a:ext cx="876300" cy="330430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31" name="AutoShape 5"/>
          <p:cNvSpPr>
            <a:spLocks noChangeArrowheads="1"/>
          </p:cNvSpPr>
          <p:nvPr/>
        </p:nvSpPr>
        <p:spPr bwMode="auto">
          <a:xfrm>
            <a:off x="2966734" y="4507511"/>
            <a:ext cx="1079626" cy="47631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Hayır</a:t>
            </a:r>
            <a:endParaRPr lang="zh-CN" altLang="zh-CN" sz="20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2" name="AutoShape 5"/>
          <p:cNvSpPr>
            <a:spLocks noChangeArrowheads="1"/>
          </p:cNvSpPr>
          <p:nvPr/>
        </p:nvSpPr>
        <p:spPr bwMode="auto">
          <a:xfrm>
            <a:off x="7184158" y="4519386"/>
            <a:ext cx="1079626" cy="47631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Evet</a:t>
            </a:r>
            <a:endParaRPr lang="zh-CN" altLang="zh-CN" sz="20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3" name="Freeform 7"/>
          <p:cNvSpPr>
            <a:spLocks/>
          </p:cNvSpPr>
          <p:nvPr/>
        </p:nvSpPr>
        <p:spPr bwMode="gray">
          <a:xfrm rot="17444198" flipV="1">
            <a:off x="3422644" y="3785812"/>
            <a:ext cx="593945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4" name="Freeform 7"/>
          <p:cNvSpPr>
            <a:spLocks/>
          </p:cNvSpPr>
          <p:nvPr/>
        </p:nvSpPr>
        <p:spPr bwMode="gray">
          <a:xfrm rot="15266531">
            <a:off x="7213320" y="3794366"/>
            <a:ext cx="593945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6" name="AutoShape 5"/>
          <p:cNvSpPr>
            <a:spLocks noChangeArrowheads="1"/>
          </p:cNvSpPr>
          <p:nvPr/>
        </p:nvSpPr>
        <p:spPr bwMode="auto">
          <a:xfrm>
            <a:off x="2558269" y="5425618"/>
            <a:ext cx="1908000" cy="770577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ORANTI </a:t>
            </a:r>
            <a:endParaRPr lang="tr-TR" altLang="zh-CN" sz="2000" b="1" dirty="0" smtClean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(</a:t>
            </a:r>
            <a:r>
              <a:rPr lang="tr-TR" altLang="zh-CN" sz="2000" b="1" dirty="0" err="1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Proportion</a:t>
            </a:r>
            <a:r>
              <a:rPr lang="tr-TR" altLang="zh-CN" sz="2000" b="1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)</a:t>
            </a:r>
            <a:endParaRPr lang="zh-CN" altLang="zh-CN" sz="20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7" name="AutoShape 5"/>
          <p:cNvSpPr>
            <a:spLocks noChangeArrowheads="1"/>
          </p:cNvSpPr>
          <p:nvPr/>
        </p:nvSpPr>
        <p:spPr bwMode="auto">
          <a:xfrm>
            <a:off x="6851735" y="5416093"/>
            <a:ext cx="1908000" cy="770577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HIZ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(Rate)</a:t>
            </a:r>
            <a:endParaRPr lang="zh-CN" altLang="zh-CN" sz="20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8" name="AutoShape 5"/>
          <p:cNvSpPr>
            <a:spLocks noChangeArrowheads="1"/>
          </p:cNvSpPr>
          <p:nvPr/>
        </p:nvSpPr>
        <p:spPr bwMode="auto">
          <a:xfrm>
            <a:off x="216204" y="5414212"/>
            <a:ext cx="1908000" cy="75713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ORAN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(</a:t>
            </a:r>
            <a:r>
              <a:rPr lang="tr-TR" altLang="zh-CN" sz="2000" b="1" dirty="0" err="1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Ratio</a:t>
            </a:r>
            <a:r>
              <a:rPr lang="tr-TR" altLang="zh-CN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)</a:t>
            </a:r>
            <a:endParaRPr lang="zh-CN" altLang="zh-CN" sz="20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9" name="Aşağı Ok 38"/>
          <p:cNvSpPr/>
          <p:nvPr/>
        </p:nvSpPr>
        <p:spPr>
          <a:xfrm>
            <a:off x="3068397" y="5051094"/>
            <a:ext cx="876300" cy="330430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40" name="Aşağı Ok 39"/>
          <p:cNvSpPr/>
          <p:nvPr/>
        </p:nvSpPr>
        <p:spPr>
          <a:xfrm>
            <a:off x="7322781" y="5058275"/>
            <a:ext cx="876300" cy="330430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41" name="Aşağı Ok 40"/>
          <p:cNvSpPr/>
          <p:nvPr/>
        </p:nvSpPr>
        <p:spPr>
          <a:xfrm>
            <a:off x="727463" y="3347878"/>
            <a:ext cx="876300" cy="2020545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6799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47675" y="6390848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1319775" y="3264599"/>
            <a:ext cx="7762375" cy="794965"/>
          </a:xfrm>
          <a:prstGeom prst="roundRect">
            <a:avLst>
              <a:gd name="adj" fmla="val 16667"/>
            </a:avLst>
          </a:prstGeom>
          <a:noFill/>
          <a:ln w="1587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sz="54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Epidemiyolojik </a:t>
            </a:r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Ölçütler</a:t>
            </a:r>
            <a:endParaRPr lang="tr-TR" sz="54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Oval 3"/>
          <p:cNvSpPr>
            <a:spLocks noChangeAspect="1"/>
          </p:cNvSpPr>
          <p:nvPr/>
        </p:nvSpPr>
        <p:spPr>
          <a:xfrm>
            <a:off x="91088" y="3083331"/>
            <a:ext cx="1116000" cy="1116000"/>
          </a:xfrm>
          <a:prstGeom prst="ellipse">
            <a:avLst/>
          </a:prstGeom>
          <a:noFill/>
          <a:ln w="571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6000" b="1" dirty="0" smtClean="0">
                <a:solidFill>
                  <a:srgbClr val="000000"/>
                </a:solidFill>
                <a:latin typeface="Calibri" pitchFamily="34" charset="0"/>
              </a:rPr>
              <a:t>3</a:t>
            </a:r>
            <a:endParaRPr lang="tr-TR" sz="60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" name="Akış Çizelgesi: Belge 4"/>
          <p:cNvSpPr/>
          <p:nvPr/>
        </p:nvSpPr>
        <p:spPr>
          <a:xfrm>
            <a:off x="11875" y="6539205"/>
            <a:ext cx="601020" cy="314325"/>
          </a:xfrm>
          <a:prstGeom prst="flowChartDocumen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FFFFFF"/>
                </a:solidFill>
                <a:latin typeface="Calibri" pitchFamily="34" charset="0"/>
              </a:rPr>
              <a:t>2</a:t>
            </a:r>
            <a:endParaRPr lang="tr-TR" sz="2000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8516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PREVALANS </a:t>
            </a: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HIZI / YAYGINLIK HIZI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Belirli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bir 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anda </a:t>
            </a:r>
            <a:r>
              <a:rPr lang="tr-TR" sz="2000" b="1" i="1" dirty="0" smtClean="0">
                <a:latin typeface="Calibri" pitchFamily="34" charset="0"/>
                <a:cs typeface="Calibri" pitchFamily="34" charset="0"/>
              </a:rPr>
              <a:t>yada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anda+sürede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belirlenen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eski </a:t>
            </a:r>
            <a:r>
              <a:rPr lang="tr-TR" sz="2000" b="1" i="1" dirty="0" smtClean="0">
                <a:latin typeface="Calibri" pitchFamily="34" charset="0"/>
                <a:cs typeface="Calibri" pitchFamily="34" charset="0"/>
              </a:rPr>
              <a:t>yada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eski+yeni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bütün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vakaların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toplum sayısına bölünmesi ile bulunur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9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8" name="Grup 27"/>
          <p:cNvGrpSpPr/>
          <p:nvPr/>
        </p:nvGrpSpPr>
        <p:grpSpPr>
          <a:xfrm>
            <a:off x="3114172" y="3491616"/>
            <a:ext cx="5109859" cy="586171"/>
            <a:chOff x="2507121" y="4641715"/>
            <a:chExt cx="4515259" cy="586171"/>
          </a:xfrm>
        </p:grpSpPr>
        <p:cxnSp>
          <p:nvCxnSpPr>
            <p:cNvPr id="29" name="Düz Bağlayıcı 28"/>
            <p:cNvCxnSpPr/>
            <p:nvPr/>
          </p:nvCxnSpPr>
          <p:spPr>
            <a:xfrm>
              <a:off x="3663891" y="4929605"/>
              <a:ext cx="2958429" cy="0"/>
            </a:xfrm>
            <a:prstGeom prst="line">
              <a:avLst/>
            </a:prstGeom>
            <a:ln w="9525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Metin kutusu 29"/>
            <p:cNvSpPr txBox="1"/>
            <p:nvPr/>
          </p:nvSpPr>
          <p:spPr>
            <a:xfrm>
              <a:off x="3672719" y="4641715"/>
              <a:ext cx="33120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i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Belli bir dönemdeki </a:t>
              </a:r>
              <a:r>
                <a:rPr lang="es-ES" sz="1600" b="1" i="1" dirty="0" smtClean="0">
                  <a:solidFill>
                    <a:srgbClr val="C00000"/>
                  </a:solidFill>
                  <a:latin typeface="Calibri" pitchFamily="34" charset="0"/>
                  <a:cs typeface="Calibri" pitchFamily="34" charset="0"/>
                </a:rPr>
                <a:t>eski </a:t>
              </a:r>
              <a:r>
                <a:rPr lang="es-ES" sz="1600" b="1" i="1" dirty="0">
                  <a:solidFill>
                    <a:srgbClr val="C00000"/>
                  </a:solidFill>
                  <a:latin typeface="Calibri" pitchFamily="34" charset="0"/>
                  <a:cs typeface="Calibri" pitchFamily="34" charset="0"/>
                </a:rPr>
                <a:t>ve </a:t>
              </a:r>
              <a:r>
                <a:rPr lang="es-ES" sz="1600" b="1" i="1" dirty="0" smtClean="0">
                  <a:solidFill>
                    <a:srgbClr val="C00000"/>
                  </a:solidFill>
                  <a:latin typeface="Calibri" pitchFamily="34" charset="0"/>
                  <a:cs typeface="Calibri" pitchFamily="34" charset="0"/>
                </a:rPr>
                <a:t>yeni</a:t>
              </a:r>
              <a:r>
                <a:rPr lang="es-ES" sz="1600" b="1" i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 </a:t>
              </a:r>
              <a:r>
                <a:rPr lang="es-ES" sz="1600" i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olgular</a:t>
              </a:r>
            </a:p>
          </p:txBody>
        </p:sp>
        <p:sp>
          <p:nvSpPr>
            <p:cNvPr id="31" name="Metin kutusu 30"/>
            <p:cNvSpPr txBox="1"/>
            <p:nvPr/>
          </p:nvSpPr>
          <p:spPr>
            <a:xfrm>
              <a:off x="3666484" y="4889332"/>
              <a:ext cx="33558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600" i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Aynı dönemde risk altındaki toplum</a:t>
              </a:r>
            </a:p>
          </p:txBody>
        </p:sp>
        <p:sp>
          <p:nvSpPr>
            <p:cNvPr id="32" name="Metin kutusu 31"/>
            <p:cNvSpPr txBox="1"/>
            <p:nvPr/>
          </p:nvSpPr>
          <p:spPr>
            <a:xfrm>
              <a:off x="2507121" y="4744939"/>
              <a:ext cx="1186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b="1" i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Prevalans =</a:t>
              </a:r>
              <a:endParaRPr lang="tr-TR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4" name="Metin kutusu 33"/>
            <p:cNvSpPr txBox="1"/>
            <p:nvPr/>
          </p:nvSpPr>
          <p:spPr>
            <a:xfrm>
              <a:off x="6568996" y="4743663"/>
              <a:ext cx="3912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200" i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X</a:t>
              </a:r>
              <a:r>
                <a:rPr lang="tr-TR" sz="1600" i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 k</a:t>
              </a:r>
              <a:endPara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7" name="Grup 6"/>
          <p:cNvGrpSpPr/>
          <p:nvPr/>
        </p:nvGrpSpPr>
        <p:grpSpPr>
          <a:xfrm>
            <a:off x="4295774" y="4232565"/>
            <a:ext cx="2590801" cy="1120484"/>
            <a:chOff x="2873476" y="4402086"/>
            <a:chExt cx="1727177" cy="927658"/>
          </a:xfrm>
        </p:grpSpPr>
        <p:grpSp>
          <p:nvGrpSpPr>
            <p:cNvPr id="2" name="Grup 1"/>
            <p:cNvGrpSpPr/>
            <p:nvPr/>
          </p:nvGrpSpPr>
          <p:grpSpPr>
            <a:xfrm>
              <a:off x="2873476" y="4402086"/>
              <a:ext cx="1727177" cy="927658"/>
              <a:chOff x="2873476" y="4402086"/>
              <a:chExt cx="1727177" cy="927658"/>
            </a:xfrm>
          </p:grpSpPr>
          <p:grpSp>
            <p:nvGrpSpPr>
              <p:cNvPr id="6" name="Grup 5"/>
              <p:cNvGrpSpPr/>
              <p:nvPr/>
            </p:nvGrpSpPr>
            <p:grpSpPr>
              <a:xfrm>
                <a:off x="2873476" y="4402086"/>
                <a:ext cx="875343" cy="927658"/>
                <a:chOff x="3538542" y="2627313"/>
                <a:chExt cx="1447803" cy="1447801"/>
              </a:xfrm>
            </p:grpSpPr>
            <p:sp>
              <p:nvSpPr>
                <p:cNvPr id="19" name="AutoShape 4"/>
                <p:cNvSpPr>
                  <a:spLocks noChangeArrowheads="1"/>
                </p:cNvSpPr>
                <p:nvPr/>
              </p:nvSpPr>
              <p:spPr bwMode="auto">
                <a:xfrm>
                  <a:off x="3538542" y="2627313"/>
                  <a:ext cx="1447803" cy="1447801"/>
                </a:xfrm>
                <a:prstGeom prst="octagon">
                  <a:avLst>
                    <a:gd name="adj" fmla="val 29287"/>
                  </a:avLst>
                </a:prstGeom>
                <a:ln>
                  <a:headEnd/>
                  <a:tailEnd/>
                </a:ln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20" name="Line 5"/>
                <p:cNvSpPr>
                  <a:spLocks noChangeShapeType="1"/>
                </p:cNvSpPr>
                <p:nvPr/>
              </p:nvSpPr>
              <p:spPr bwMode="auto">
                <a:xfrm>
                  <a:off x="3962404" y="2647951"/>
                  <a:ext cx="0" cy="68580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tr-TR"/>
                </a:p>
              </p:txBody>
            </p:sp>
            <p:sp>
              <p:nvSpPr>
                <p:cNvPr id="21" name="Line 6"/>
                <p:cNvSpPr>
                  <a:spLocks noChangeShapeType="1"/>
                </p:cNvSpPr>
                <p:nvPr/>
              </p:nvSpPr>
              <p:spPr bwMode="auto">
                <a:xfrm>
                  <a:off x="3961571" y="3323629"/>
                  <a:ext cx="1008000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tr-TR"/>
                </a:p>
              </p:txBody>
            </p:sp>
            <p:sp>
              <p:nvSpPr>
                <p:cNvPr id="22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186238" y="3267075"/>
                  <a:ext cx="457200" cy="43886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tr-TR" b="1" dirty="0" smtClean="0">
                      <a:latin typeface="Calibri" pitchFamily="34" charset="0"/>
                      <a:cs typeface="Calibri" pitchFamily="34" charset="0"/>
                    </a:rPr>
                    <a:t>b</a:t>
                  </a:r>
                  <a:endParaRPr lang="tr-TR" b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3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4193499" y="2705100"/>
                  <a:ext cx="457200" cy="43886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tr-TR" b="1" dirty="0" smtClean="0">
                      <a:latin typeface="Calibri" pitchFamily="34" charset="0"/>
                      <a:cs typeface="Calibri" pitchFamily="34" charset="0"/>
                    </a:rPr>
                    <a:t>a</a:t>
                  </a:r>
                  <a:endParaRPr lang="tr-TR" b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sp>
            <p:nvSpPr>
              <p:cNvPr id="26" name="Text Box 9"/>
              <p:cNvSpPr txBox="1">
                <a:spLocks noChangeArrowheads="1"/>
              </p:cNvSpPr>
              <p:nvPr/>
            </p:nvSpPr>
            <p:spPr bwMode="auto">
              <a:xfrm>
                <a:off x="3788533" y="4738794"/>
                <a:ext cx="812120" cy="292388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 anchorCtr="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tr-TR" sz="2000" b="1" dirty="0">
                    <a:latin typeface="Calibri" pitchFamily="34" charset="0"/>
                    <a:cs typeface="Calibri" pitchFamily="34" charset="0"/>
                  </a:rPr>
                  <a:t>a / </a:t>
                </a:r>
                <a:r>
                  <a:rPr lang="tr-TR" sz="2000" b="1" dirty="0" smtClean="0">
                    <a:latin typeface="Calibri" pitchFamily="34" charset="0"/>
                    <a:cs typeface="Calibri" pitchFamily="34" charset="0"/>
                  </a:rPr>
                  <a:t>a + b</a:t>
                </a:r>
                <a:endParaRPr lang="tr-TR" sz="2000" b="1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35" name="Text Box 8"/>
            <p:cNvSpPr txBox="1">
              <a:spLocks noChangeArrowheads="1"/>
            </p:cNvSpPr>
            <p:nvPr/>
          </p:nvSpPr>
          <p:spPr bwMode="auto">
            <a:xfrm>
              <a:off x="3157590" y="4638744"/>
              <a:ext cx="500370" cy="1799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000" i="1" dirty="0" smtClean="0">
                  <a:latin typeface="Calibri" pitchFamily="34" charset="0"/>
                  <a:cs typeface="Calibri" pitchFamily="34" charset="0"/>
                </a:rPr>
                <a:t>Hastalar</a:t>
              </a:r>
              <a:endParaRPr lang="tr-TR" sz="1000" i="1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6" name="Text Box 8"/>
            <p:cNvSpPr txBox="1">
              <a:spLocks noChangeArrowheads="1"/>
            </p:cNvSpPr>
            <p:nvPr/>
          </p:nvSpPr>
          <p:spPr bwMode="auto">
            <a:xfrm>
              <a:off x="3128479" y="5002340"/>
              <a:ext cx="569034" cy="1799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000" i="1" dirty="0" smtClean="0">
                  <a:latin typeface="Calibri" pitchFamily="34" charset="0"/>
                  <a:cs typeface="Calibri" pitchFamily="34" charset="0"/>
                </a:rPr>
                <a:t>Sağlamlar</a:t>
              </a:r>
              <a:endParaRPr lang="tr-TR" sz="1000" i="1" dirty="0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37" name="Metin kutusu 36"/>
          <p:cNvSpPr txBox="1"/>
          <p:nvPr/>
        </p:nvSpPr>
        <p:spPr>
          <a:xfrm>
            <a:off x="7717294" y="5087707"/>
            <a:ext cx="1139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K=100/1000</a:t>
            </a:r>
            <a:endParaRPr lang="tr-TR" sz="14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3577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4" y="192246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Bir akümülatör fabrikasında, hipertansiyon taraması yapılıyor. 40 yaşın üzerindeki 200 kişinin 50'sinin kan basıncı yüksek bulunuyor. 50/200 = %25 değeri aşağıdaki ifadelerden hangisine uymaktadır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?</a:t>
            </a: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1000" b="1" i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Rölatif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risk</a:t>
            </a: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İnsidans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hızı</a:t>
            </a: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Prevalans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hızı</a:t>
            </a: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Prediktif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değer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Text Box 45"/>
          <p:cNvSpPr txBox="1">
            <a:spLocks noChangeArrowheads="1"/>
          </p:cNvSpPr>
          <p:nvPr/>
        </p:nvSpPr>
        <p:spPr bwMode="auto">
          <a:xfrm>
            <a:off x="781050" y="2181225"/>
            <a:ext cx="55086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tr-TR" sz="1400" b="1" noProof="1" smtClean="0">
                <a:solidFill>
                  <a:srgbClr val="333333"/>
                </a:solidFill>
                <a:latin typeface="Calibri" pitchFamily="34" charset="0"/>
              </a:rPr>
              <a:t>2013-2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2768223" y="3874374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2015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İNSİDANS </a:t>
            </a: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HIZI / </a:t>
            </a: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GÖRÜLME YADA YAYILMA HIZI 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12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Belli bir </a:t>
            </a:r>
            <a:r>
              <a:rPr lang="tr-TR" sz="24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süre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(hafta, ay, yıl)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içerisinde </a:t>
            </a:r>
            <a:r>
              <a:rPr lang="tr-TR" sz="2400" b="1" i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yeni</a:t>
            </a:r>
            <a:r>
              <a:rPr lang="tr-TR" sz="20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ortaya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çıkan hastalık sayısının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toplum sayısına b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ölünmesi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ile bulunur.</a:t>
            </a: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8" name="Grup 27"/>
          <p:cNvGrpSpPr/>
          <p:nvPr/>
        </p:nvGrpSpPr>
        <p:grpSpPr>
          <a:xfrm>
            <a:off x="3241738" y="3520099"/>
            <a:ext cx="4975097" cy="586171"/>
            <a:chOff x="2576593" y="4641715"/>
            <a:chExt cx="4715184" cy="586171"/>
          </a:xfrm>
        </p:grpSpPr>
        <p:cxnSp>
          <p:nvCxnSpPr>
            <p:cNvPr id="29" name="Düz Bağlayıcı 28"/>
            <p:cNvCxnSpPr/>
            <p:nvPr/>
          </p:nvCxnSpPr>
          <p:spPr>
            <a:xfrm>
              <a:off x="4042641" y="4929605"/>
              <a:ext cx="2900136" cy="0"/>
            </a:xfrm>
            <a:prstGeom prst="line">
              <a:avLst/>
            </a:prstGeom>
            <a:ln w="9525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Metin kutusu 29"/>
            <p:cNvSpPr txBox="1"/>
            <p:nvPr/>
          </p:nvSpPr>
          <p:spPr>
            <a:xfrm>
              <a:off x="4037735" y="4641715"/>
              <a:ext cx="2828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i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Belli bir dönemdeki </a:t>
              </a:r>
              <a:r>
                <a:rPr lang="es-ES" sz="1600" b="1" i="1" dirty="0" smtClean="0">
                  <a:solidFill>
                    <a:srgbClr val="C00000"/>
                  </a:solidFill>
                  <a:latin typeface="Calibri" pitchFamily="34" charset="0"/>
                  <a:cs typeface="Calibri" pitchFamily="34" charset="0"/>
                </a:rPr>
                <a:t>yeni</a:t>
              </a:r>
              <a:r>
                <a:rPr lang="es-ES" sz="1600" b="1" i="1" dirty="0" smtClean="0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s-ES" sz="1600" i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olgular</a:t>
              </a:r>
            </a:p>
          </p:txBody>
        </p:sp>
        <p:sp>
          <p:nvSpPr>
            <p:cNvPr id="31" name="Metin kutusu 30"/>
            <p:cNvSpPr txBox="1"/>
            <p:nvPr/>
          </p:nvSpPr>
          <p:spPr>
            <a:xfrm>
              <a:off x="4046593" y="4889332"/>
              <a:ext cx="30070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600" i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Aynı dönemde risk altındaki toplum</a:t>
              </a:r>
            </a:p>
          </p:txBody>
        </p:sp>
        <p:sp>
          <p:nvSpPr>
            <p:cNvPr id="32" name="Metin kutusu 31"/>
            <p:cNvSpPr txBox="1"/>
            <p:nvPr/>
          </p:nvSpPr>
          <p:spPr>
            <a:xfrm>
              <a:off x="2576593" y="4744939"/>
              <a:ext cx="151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b="1" i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İnsidans =</a:t>
              </a:r>
              <a:endParaRPr lang="tr-TR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4" name="Metin kutusu 33"/>
            <p:cNvSpPr txBox="1"/>
            <p:nvPr/>
          </p:nvSpPr>
          <p:spPr>
            <a:xfrm>
              <a:off x="6867914" y="4757210"/>
              <a:ext cx="4238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200" i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X</a:t>
              </a:r>
              <a:r>
                <a:rPr lang="tr-TR" sz="1600" i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 k</a:t>
              </a:r>
              <a:endPara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8563744" y="64951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37" name="Grup 36"/>
          <p:cNvGrpSpPr/>
          <p:nvPr/>
        </p:nvGrpSpPr>
        <p:grpSpPr>
          <a:xfrm>
            <a:off x="4634733" y="4298025"/>
            <a:ext cx="1984275" cy="927658"/>
            <a:chOff x="2873476" y="4402086"/>
            <a:chExt cx="1984275" cy="927658"/>
          </a:xfrm>
        </p:grpSpPr>
        <p:grpSp>
          <p:nvGrpSpPr>
            <p:cNvPr id="38" name="Grup 37"/>
            <p:cNvGrpSpPr/>
            <p:nvPr/>
          </p:nvGrpSpPr>
          <p:grpSpPr>
            <a:xfrm>
              <a:off x="2873476" y="4402086"/>
              <a:ext cx="1984275" cy="927658"/>
              <a:chOff x="2873476" y="4402086"/>
              <a:chExt cx="1984275" cy="927658"/>
            </a:xfrm>
          </p:grpSpPr>
          <p:grpSp>
            <p:nvGrpSpPr>
              <p:cNvPr id="41" name="Grup 40"/>
              <p:cNvGrpSpPr/>
              <p:nvPr/>
            </p:nvGrpSpPr>
            <p:grpSpPr>
              <a:xfrm>
                <a:off x="2873476" y="4402086"/>
                <a:ext cx="875343" cy="927658"/>
                <a:chOff x="3538542" y="2627313"/>
                <a:chExt cx="1447803" cy="1447801"/>
              </a:xfrm>
            </p:grpSpPr>
            <p:sp>
              <p:nvSpPr>
                <p:cNvPr id="43" name="AutoShape 4"/>
                <p:cNvSpPr>
                  <a:spLocks noChangeArrowheads="1"/>
                </p:cNvSpPr>
                <p:nvPr/>
              </p:nvSpPr>
              <p:spPr bwMode="auto">
                <a:xfrm>
                  <a:off x="3538542" y="2627313"/>
                  <a:ext cx="1447803" cy="1447801"/>
                </a:xfrm>
                <a:prstGeom prst="octagon">
                  <a:avLst>
                    <a:gd name="adj" fmla="val 29287"/>
                  </a:avLst>
                </a:prstGeom>
                <a:ln>
                  <a:headEnd/>
                  <a:tailEnd/>
                </a:ln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44" name="Line 5"/>
                <p:cNvSpPr>
                  <a:spLocks noChangeShapeType="1"/>
                </p:cNvSpPr>
                <p:nvPr/>
              </p:nvSpPr>
              <p:spPr bwMode="auto">
                <a:xfrm>
                  <a:off x="3962404" y="2647951"/>
                  <a:ext cx="0" cy="68580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tr-TR"/>
                </a:p>
              </p:txBody>
            </p:sp>
            <p:sp>
              <p:nvSpPr>
                <p:cNvPr id="45" name="Line 6"/>
                <p:cNvSpPr>
                  <a:spLocks noChangeShapeType="1"/>
                </p:cNvSpPr>
                <p:nvPr/>
              </p:nvSpPr>
              <p:spPr bwMode="auto">
                <a:xfrm>
                  <a:off x="3961571" y="3323629"/>
                  <a:ext cx="1008000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tr-TR"/>
                </a:p>
              </p:txBody>
            </p:sp>
            <p:sp>
              <p:nvSpPr>
                <p:cNvPr id="46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186238" y="3267075"/>
                  <a:ext cx="457200" cy="43886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tr-TR" b="1" dirty="0" smtClean="0">
                      <a:latin typeface="Calibri" pitchFamily="34" charset="0"/>
                      <a:cs typeface="Calibri" pitchFamily="34" charset="0"/>
                    </a:rPr>
                    <a:t>b</a:t>
                  </a:r>
                  <a:endParaRPr lang="tr-TR" b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7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4193499" y="2705100"/>
                  <a:ext cx="457200" cy="43886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tr-TR" b="1" dirty="0" smtClean="0">
                      <a:latin typeface="Calibri" pitchFamily="34" charset="0"/>
                      <a:cs typeface="Calibri" pitchFamily="34" charset="0"/>
                    </a:rPr>
                    <a:t>a</a:t>
                  </a:r>
                  <a:endParaRPr lang="tr-TR" b="1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sp>
            <p:nvSpPr>
              <p:cNvPr id="42" name="Text Box 9"/>
              <p:cNvSpPr txBox="1">
                <a:spLocks noChangeArrowheads="1"/>
              </p:cNvSpPr>
              <p:nvPr/>
            </p:nvSpPr>
            <p:spPr bwMode="auto">
              <a:xfrm>
                <a:off x="3788533" y="4700322"/>
                <a:ext cx="1069218" cy="369332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tr-TR" b="1" dirty="0">
                    <a:latin typeface="Calibri" pitchFamily="34" charset="0"/>
                    <a:cs typeface="Calibri" pitchFamily="34" charset="0"/>
                  </a:rPr>
                  <a:t>a / </a:t>
                </a:r>
                <a:r>
                  <a:rPr lang="tr-TR" b="1" dirty="0" smtClean="0">
                    <a:latin typeface="Calibri" pitchFamily="34" charset="0"/>
                    <a:cs typeface="Calibri" pitchFamily="34" charset="0"/>
                  </a:rPr>
                  <a:t>a + b</a:t>
                </a:r>
                <a:endParaRPr lang="tr-TR" b="1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39" name="Text Box 8"/>
            <p:cNvSpPr txBox="1">
              <a:spLocks noChangeArrowheads="1"/>
            </p:cNvSpPr>
            <p:nvPr/>
          </p:nvSpPr>
          <p:spPr bwMode="auto">
            <a:xfrm>
              <a:off x="3098256" y="4638744"/>
              <a:ext cx="743410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000" i="1" dirty="0" smtClean="0">
                  <a:latin typeface="Calibri" pitchFamily="34" charset="0"/>
                  <a:cs typeface="Calibri" pitchFamily="34" charset="0"/>
                </a:rPr>
                <a:t>Hastalar</a:t>
              </a:r>
              <a:endParaRPr lang="tr-TR" sz="1000" i="1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0" name="Text Box 8"/>
            <p:cNvSpPr txBox="1">
              <a:spLocks noChangeArrowheads="1"/>
            </p:cNvSpPr>
            <p:nvPr/>
          </p:nvSpPr>
          <p:spPr bwMode="auto">
            <a:xfrm>
              <a:off x="2976853" y="5009300"/>
              <a:ext cx="805240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000" i="1" dirty="0" smtClean="0">
                  <a:latin typeface="Calibri" pitchFamily="34" charset="0"/>
                  <a:cs typeface="Calibri" pitchFamily="34" charset="0"/>
                </a:rPr>
                <a:t>Sağlamlar</a:t>
              </a:r>
              <a:endParaRPr lang="tr-TR" sz="1000" i="1" dirty="0">
                <a:latin typeface="Calibri" pitchFamily="34" charset="0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87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4" y="192246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Üç bin çalışanı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olan bir işletmenin sağlık birimi kayıtlarından kanserli hastalar tespit ediliyor. Sağlık kayıtlarının düzenli olarak tutulduğu işletme kayıtlarından son 10 yıllık sürede 90 kişiye kanser tanısı konmuş olduğu saptanıyor.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90/3000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orantısı aşağıdaki ölçülerden hangisidir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?</a:t>
            </a: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1000" b="1" i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fi-FI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On yıllık kanser rölatif </a:t>
            </a:r>
            <a:r>
              <a:rPr lang="fi-FI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riski</a:t>
            </a:r>
            <a:endParaRPr lang="tr-TR" sz="16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On yıllık kanser </a:t>
            </a:r>
            <a:r>
              <a:rPr lang="tr-TR" sz="1600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prediktif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değeri</a:t>
            </a: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On yıllık kanser prevalans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hızı</a:t>
            </a:r>
          </a:p>
          <a:p>
            <a:pPr marL="360000" lvl="1" indent="-288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On yıllık kanser insidans hızı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Text Box 45"/>
          <p:cNvSpPr txBox="1">
            <a:spLocks noChangeArrowheads="1"/>
          </p:cNvSpPr>
          <p:nvPr/>
        </p:nvSpPr>
        <p:spPr bwMode="auto">
          <a:xfrm>
            <a:off x="781050" y="2181225"/>
            <a:ext cx="55086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tr-TR" sz="1400" b="1" noProof="1" smtClean="0">
                <a:solidFill>
                  <a:srgbClr val="333333"/>
                </a:solidFill>
                <a:latin typeface="Calibri" pitchFamily="34" charset="0"/>
              </a:rPr>
              <a:t>2013-2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2768223" y="4705624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544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47675" y="6390848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2166751" y="2565071"/>
            <a:ext cx="6835637" cy="1816924"/>
          </a:xfrm>
          <a:prstGeom prst="roundRect">
            <a:avLst>
              <a:gd name="adj" fmla="val 16667"/>
            </a:avLst>
          </a:prstGeom>
          <a:noFill/>
          <a:ln w="1587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Epidemiyolojik </a:t>
            </a:r>
          </a:p>
          <a:p>
            <a:pPr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Araştırma Yöntemleri</a:t>
            </a:r>
            <a:endParaRPr lang="tr-TR" sz="54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Picture 2" descr="D:\DOKTOR\1-DRUZ\1-EĞİTİM KURUMU\1. İstanbuluzman\2-RESİMLER\Siyah\passport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0" y="2215854"/>
            <a:ext cx="1947554" cy="2515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kış Çizelgesi: Belge 4"/>
          <p:cNvSpPr/>
          <p:nvPr/>
        </p:nvSpPr>
        <p:spPr>
          <a:xfrm>
            <a:off x="11875" y="6539205"/>
            <a:ext cx="601020" cy="314325"/>
          </a:xfrm>
          <a:prstGeom prst="flowChartDocumen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FFFFFF"/>
                </a:solidFill>
                <a:latin typeface="Calibri" pitchFamily="34" charset="0"/>
              </a:rPr>
              <a:t>14</a:t>
            </a:r>
            <a:endParaRPr lang="tr-TR" sz="2000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2813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1"/>
          <p:cNvSpPr txBox="1">
            <a:spLocks noChangeArrowheads="1"/>
          </p:cNvSpPr>
          <p:nvPr/>
        </p:nvSpPr>
        <p:spPr bwMode="gray">
          <a:xfrm>
            <a:off x="231797" y="344488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tr-TR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678328" y="1131111"/>
            <a:ext cx="3661707" cy="69410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400" b="1" dirty="0" smtClean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  <a:p>
            <a:pPr algn="ctr"/>
            <a:r>
              <a:rPr lang="tr-TR" altLang="zh-CN" sz="24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Deneysel-Müdahale</a:t>
            </a:r>
            <a:endParaRPr lang="zh-CN" altLang="zh-CN" sz="2400" b="1" dirty="0" smtClean="0">
              <a:solidFill>
                <a:srgbClr val="6B9B1A"/>
              </a:solidFill>
              <a:latin typeface="Cambria" pitchFamily="18" charset="0"/>
              <a:cs typeface="Calibri" pitchFamily="34" charset="0"/>
            </a:endParaRPr>
          </a:p>
          <a:p>
            <a:pPr algn="ctr" eaLnBrk="0" hangingPunct="0"/>
            <a:endParaRPr lang="zh-CN" altLang="zh-CN" sz="24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1" name="AutoShape 5"/>
          <p:cNvSpPr>
            <a:spLocks noChangeArrowheads="1"/>
          </p:cNvSpPr>
          <p:nvPr/>
        </p:nvSpPr>
        <p:spPr bwMode="auto">
          <a:xfrm>
            <a:off x="5995917" y="1991202"/>
            <a:ext cx="2183620" cy="44862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Tanımlayıcı</a:t>
            </a:r>
            <a:endParaRPr lang="zh-CN" altLang="zh-CN" sz="20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2" name="AutoShape 5"/>
          <p:cNvSpPr>
            <a:spLocks noChangeArrowheads="1"/>
          </p:cNvSpPr>
          <p:nvPr/>
        </p:nvSpPr>
        <p:spPr bwMode="auto">
          <a:xfrm>
            <a:off x="201875" y="1131111"/>
            <a:ext cx="570731" cy="69410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400" b="1" dirty="0" smtClean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  <a:p>
            <a:pPr algn="ctr"/>
            <a:r>
              <a:rPr lang="tr-TR" altLang="zh-CN" sz="24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1</a:t>
            </a:r>
            <a:endParaRPr lang="zh-CN" altLang="zh-CN" sz="2400" b="1" dirty="0" smtClean="0">
              <a:solidFill>
                <a:srgbClr val="6B9B1A"/>
              </a:solidFill>
              <a:latin typeface="Cambria" pitchFamily="18" charset="0"/>
              <a:cs typeface="Calibri" pitchFamily="34" charset="0"/>
            </a:endParaRPr>
          </a:p>
          <a:p>
            <a:pPr algn="ctr" eaLnBrk="0" hangingPunct="0"/>
            <a:endParaRPr lang="zh-CN" altLang="zh-CN" sz="24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4" name="AutoShape 5"/>
          <p:cNvSpPr>
            <a:spLocks noChangeArrowheads="1"/>
          </p:cNvSpPr>
          <p:nvPr/>
        </p:nvSpPr>
        <p:spPr bwMode="auto">
          <a:xfrm>
            <a:off x="5256874" y="1131111"/>
            <a:ext cx="3661707" cy="69410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400" b="1" dirty="0" smtClean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  <a:p>
            <a:pPr algn="ctr"/>
            <a:r>
              <a:rPr lang="tr-TR" altLang="zh-CN" sz="2400" b="1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Gözlemsel</a:t>
            </a:r>
            <a:endParaRPr lang="zh-CN" altLang="zh-CN" sz="2400" b="1" dirty="0">
              <a:solidFill>
                <a:srgbClr val="6B9B1A"/>
              </a:solidFill>
              <a:latin typeface="Cambria" pitchFamily="18" charset="0"/>
              <a:cs typeface="Calibri" pitchFamily="34" charset="0"/>
            </a:endParaRPr>
          </a:p>
          <a:p>
            <a:pPr algn="ctr" eaLnBrk="0" hangingPunct="0"/>
            <a:endParaRPr lang="zh-CN" altLang="zh-CN" sz="24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5" name="AutoShape 5"/>
          <p:cNvSpPr>
            <a:spLocks noChangeArrowheads="1"/>
          </p:cNvSpPr>
          <p:nvPr/>
        </p:nvSpPr>
        <p:spPr bwMode="auto">
          <a:xfrm>
            <a:off x="4780421" y="1131111"/>
            <a:ext cx="570731" cy="69410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400" b="1" dirty="0" smtClean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  <a:p>
            <a:pPr algn="ctr"/>
            <a:r>
              <a:rPr lang="tr-TR" altLang="zh-CN" sz="24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2</a:t>
            </a:r>
            <a:endParaRPr lang="zh-CN" altLang="zh-CN" sz="2400" b="1" dirty="0" smtClean="0">
              <a:solidFill>
                <a:srgbClr val="6B9B1A"/>
              </a:solidFill>
              <a:latin typeface="Cambria" pitchFamily="18" charset="0"/>
              <a:cs typeface="Calibri" pitchFamily="34" charset="0"/>
            </a:endParaRPr>
          </a:p>
          <a:p>
            <a:pPr algn="ctr" eaLnBrk="0" hangingPunct="0"/>
            <a:endParaRPr lang="zh-CN" altLang="zh-CN" sz="24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auto">
          <a:xfrm>
            <a:off x="5671831" y="1994109"/>
            <a:ext cx="398830" cy="448622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7030A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3</a:t>
            </a:r>
            <a:endParaRPr lang="zh-CN" altLang="zh-CN" sz="20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8" name="AutoShape 5"/>
          <p:cNvSpPr>
            <a:spLocks noChangeArrowheads="1"/>
          </p:cNvSpPr>
          <p:nvPr/>
        </p:nvSpPr>
        <p:spPr bwMode="auto">
          <a:xfrm>
            <a:off x="6164437" y="2481219"/>
            <a:ext cx="1955804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tr-TR" altLang="zh-CN" sz="1600" i="1" dirty="0">
                <a:solidFill>
                  <a:schemeClr val="bg1">
                    <a:lumMod val="65000"/>
                  </a:schemeClr>
                </a:solidFill>
                <a:latin typeface="Cambria" pitchFamily="18" charset="0"/>
                <a:cs typeface="Calibri" pitchFamily="34" charset="0"/>
              </a:rPr>
              <a:t>Olgu Sunumu</a:t>
            </a:r>
          </a:p>
        </p:txBody>
      </p:sp>
      <p:sp>
        <p:nvSpPr>
          <p:cNvPr id="29" name="AutoShape 5"/>
          <p:cNvSpPr>
            <a:spLocks noChangeArrowheads="1"/>
          </p:cNvSpPr>
          <p:nvPr/>
        </p:nvSpPr>
        <p:spPr bwMode="auto">
          <a:xfrm>
            <a:off x="6163186" y="2865934"/>
            <a:ext cx="1955804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tr-TR" altLang="zh-CN" sz="1600" i="1" dirty="0" err="1">
                <a:solidFill>
                  <a:schemeClr val="bg1">
                    <a:lumMod val="65000"/>
                  </a:schemeClr>
                </a:solidFill>
                <a:latin typeface="Cambria" pitchFamily="18" charset="0"/>
                <a:cs typeface="Calibri" pitchFamily="34" charset="0"/>
              </a:rPr>
              <a:t>Sürveyans</a:t>
            </a:r>
            <a:r>
              <a:rPr lang="tr-TR" altLang="zh-CN" sz="1600" i="1" dirty="0">
                <a:solidFill>
                  <a:schemeClr val="bg1">
                    <a:lumMod val="65000"/>
                  </a:schemeClr>
                </a:solidFill>
                <a:latin typeface="Cambria" pitchFamily="18" charset="0"/>
                <a:cs typeface="Calibri" pitchFamily="34" charset="0"/>
              </a:rPr>
              <a:t> Sistemler</a:t>
            </a:r>
          </a:p>
        </p:txBody>
      </p:sp>
      <p:sp>
        <p:nvSpPr>
          <p:cNvPr id="30" name="AutoShape 5"/>
          <p:cNvSpPr>
            <a:spLocks noChangeArrowheads="1"/>
          </p:cNvSpPr>
          <p:nvPr/>
        </p:nvSpPr>
        <p:spPr bwMode="auto">
          <a:xfrm>
            <a:off x="6163186" y="3261994"/>
            <a:ext cx="1955804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tr-TR" altLang="zh-CN" sz="1600" i="1" dirty="0">
                <a:solidFill>
                  <a:schemeClr val="bg1">
                    <a:lumMod val="65000"/>
                  </a:schemeClr>
                </a:solidFill>
                <a:latin typeface="Cambria" pitchFamily="18" charset="0"/>
                <a:cs typeface="Calibri" pitchFamily="34" charset="0"/>
              </a:rPr>
              <a:t>Vaka Serileri</a:t>
            </a:r>
          </a:p>
        </p:txBody>
      </p:sp>
      <p:sp>
        <p:nvSpPr>
          <p:cNvPr id="31" name="AutoShape 5"/>
          <p:cNvSpPr>
            <a:spLocks noChangeArrowheads="1"/>
          </p:cNvSpPr>
          <p:nvPr/>
        </p:nvSpPr>
        <p:spPr bwMode="auto">
          <a:xfrm>
            <a:off x="5995917" y="3973939"/>
            <a:ext cx="2183620" cy="44862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  <a:cs typeface="Calibri" pitchFamily="34" charset="0"/>
              </a:rPr>
              <a:t>Analitik</a:t>
            </a:r>
            <a:endParaRPr lang="zh-CN" altLang="zh-CN" sz="2000" b="1" dirty="0">
              <a:solidFill>
                <a:schemeClr val="bg1">
                  <a:lumMod val="50000"/>
                </a:schemeClr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2" name="AutoShape 5"/>
          <p:cNvSpPr>
            <a:spLocks noChangeArrowheads="1"/>
          </p:cNvSpPr>
          <p:nvPr/>
        </p:nvSpPr>
        <p:spPr bwMode="auto">
          <a:xfrm>
            <a:off x="5671831" y="3976846"/>
            <a:ext cx="398830" cy="44862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  <a:cs typeface="Calibri" pitchFamily="34" charset="0"/>
              </a:rPr>
              <a:t>4</a:t>
            </a:r>
            <a:endParaRPr lang="zh-CN" altLang="zh-CN" sz="2000" b="1" dirty="0">
              <a:solidFill>
                <a:schemeClr val="bg1">
                  <a:lumMod val="50000"/>
                </a:schemeClr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3" name="AutoShape 5"/>
          <p:cNvSpPr>
            <a:spLocks noChangeArrowheads="1"/>
          </p:cNvSpPr>
          <p:nvPr/>
        </p:nvSpPr>
        <p:spPr bwMode="auto">
          <a:xfrm>
            <a:off x="6364712" y="4463956"/>
            <a:ext cx="1798213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tr-TR" altLang="zh-CN" sz="2000" b="1" dirty="0" err="1" smtClean="0">
                <a:latin typeface="Cambria" pitchFamily="18" charset="0"/>
                <a:cs typeface="Calibri" pitchFamily="34" charset="0"/>
              </a:rPr>
              <a:t>Kesitsel</a:t>
            </a:r>
            <a:endParaRPr lang="tr-TR" altLang="zh-CN" sz="2000" b="1" dirty="0"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4" name="AutoShape 5"/>
          <p:cNvSpPr>
            <a:spLocks noChangeArrowheads="1"/>
          </p:cNvSpPr>
          <p:nvPr/>
        </p:nvSpPr>
        <p:spPr bwMode="auto">
          <a:xfrm>
            <a:off x="6363461" y="4867721"/>
            <a:ext cx="1798213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tr-TR" altLang="zh-CN" sz="2000" b="1" dirty="0" smtClean="0">
                <a:latin typeface="Cambria" pitchFamily="18" charset="0"/>
                <a:cs typeface="Calibri" pitchFamily="34" charset="0"/>
              </a:rPr>
              <a:t>Vaka Kontrol</a:t>
            </a:r>
            <a:endParaRPr lang="tr-TR" altLang="zh-CN" sz="2000" b="1" dirty="0"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5" name="AutoShape 5"/>
          <p:cNvSpPr>
            <a:spLocks noChangeArrowheads="1"/>
          </p:cNvSpPr>
          <p:nvPr/>
        </p:nvSpPr>
        <p:spPr bwMode="auto">
          <a:xfrm>
            <a:off x="6363461" y="5273306"/>
            <a:ext cx="1798213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tr-TR" altLang="zh-CN" sz="2000" b="1" dirty="0" err="1" smtClean="0">
                <a:latin typeface="Cambria" pitchFamily="18" charset="0"/>
                <a:cs typeface="Calibri" pitchFamily="34" charset="0"/>
              </a:rPr>
              <a:t>Kohort</a:t>
            </a:r>
            <a:endParaRPr lang="tr-TR" altLang="zh-CN" sz="2000" b="1" dirty="0"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6" name="AutoShape 5"/>
          <p:cNvSpPr>
            <a:spLocks noChangeArrowheads="1"/>
          </p:cNvSpPr>
          <p:nvPr/>
        </p:nvSpPr>
        <p:spPr bwMode="auto">
          <a:xfrm>
            <a:off x="6037682" y="4463956"/>
            <a:ext cx="376077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7030A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latin typeface="Cambria" pitchFamily="18" charset="0"/>
                <a:cs typeface="Calibri" pitchFamily="34" charset="0"/>
              </a:rPr>
              <a:t>1</a:t>
            </a:r>
            <a:endParaRPr lang="tr-TR" altLang="zh-CN" sz="2000" b="1" dirty="0"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7" name="AutoShape 5"/>
          <p:cNvSpPr>
            <a:spLocks noChangeArrowheads="1"/>
          </p:cNvSpPr>
          <p:nvPr/>
        </p:nvSpPr>
        <p:spPr bwMode="auto">
          <a:xfrm>
            <a:off x="6036565" y="4867721"/>
            <a:ext cx="376077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6B9B1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latin typeface="Cambria" pitchFamily="18" charset="0"/>
                <a:cs typeface="Calibri" pitchFamily="34" charset="0"/>
              </a:rPr>
              <a:t>2</a:t>
            </a:r>
            <a:endParaRPr lang="tr-TR" altLang="zh-CN" sz="2000" b="1" dirty="0"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8" name="AutoShape 5"/>
          <p:cNvSpPr>
            <a:spLocks noChangeArrowheads="1"/>
          </p:cNvSpPr>
          <p:nvPr/>
        </p:nvSpPr>
        <p:spPr bwMode="auto">
          <a:xfrm>
            <a:off x="6040453" y="5273306"/>
            <a:ext cx="376077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6B9B1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latin typeface="Cambria" pitchFamily="18" charset="0"/>
                <a:cs typeface="Calibri" pitchFamily="34" charset="0"/>
              </a:rPr>
              <a:t>3</a:t>
            </a:r>
            <a:endParaRPr lang="tr-TR" altLang="zh-CN" sz="2000" b="1" dirty="0"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9" name="AutoShape 5"/>
          <p:cNvSpPr>
            <a:spLocks noChangeArrowheads="1"/>
          </p:cNvSpPr>
          <p:nvPr/>
        </p:nvSpPr>
        <p:spPr bwMode="auto">
          <a:xfrm>
            <a:off x="1058592" y="2022209"/>
            <a:ext cx="1895885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tr-TR" altLang="zh-CN" sz="1600" b="1" i="1" dirty="0" err="1">
                <a:solidFill>
                  <a:schemeClr val="bg1">
                    <a:lumMod val="65000"/>
                  </a:schemeClr>
                </a:solidFill>
                <a:latin typeface="Cambria" pitchFamily="18" charset="0"/>
                <a:cs typeface="Calibri" pitchFamily="34" charset="0"/>
              </a:rPr>
              <a:t>Randomize</a:t>
            </a:r>
            <a:endParaRPr lang="tr-TR" altLang="zh-CN" sz="1600" b="1" i="1" dirty="0">
              <a:solidFill>
                <a:schemeClr val="bg1">
                  <a:lumMod val="65000"/>
                </a:schemeClr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40" name="AutoShape 5"/>
          <p:cNvSpPr>
            <a:spLocks noChangeArrowheads="1"/>
          </p:cNvSpPr>
          <p:nvPr/>
        </p:nvSpPr>
        <p:spPr bwMode="auto">
          <a:xfrm>
            <a:off x="734506" y="2015591"/>
            <a:ext cx="398830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1600" b="1" i="1" dirty="0" smtClean="0">
                <a:solidFill>
                  <a:schemeClr val="bg1">
                    <a:lumMod val="65000"/>
                  </a:schemeClr>
                </a:solidFill>
                <a:latin typeface="Cambria" pitchFamily="18" charset="0"/>
                <a:cs typeface="Calibri" pitchFamily="34" charset="0"/>
              </a:rPr>
              <a:t>1</a:t>
            </a:r>
            <a:endParaRPr lang="zh-CN" altLang="zh-CN" sz="1600" b="1" i="1" dirty="0">
              <a:solidFill>
                <a:schemeClr val="bg1">
                  <a:lumMod val="65000"/>
                </a:schemeClr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41" name="AutoShape 5"/>
          <p:cNvSpPr>
            <a:spLocks noChangeArrowheads="1"/>
          </p:cNvSpPr>
          <p:nvPr/>
        </p:nvSpPr>
        <p:spPr bwMode="auto">
          <a:xfrm>
            <a:off x="1058592" y="2416449"/>
            <a:ext cx="1895885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tr-TR" altLang="zh-CN" sz="1600" b="1" i="1" dirty="0" err="1">
                <a:solidFill>
                  <a:schemeClr val="bg1">
                    <a:lumMod val="65000"/>
                  </a:schemeClr>
                </a:solidFill>
                <a:latin typeface="Cambria" pitchFamily="18" charset="0"/>
                <a:cs typeface="Calibri" pitchFamily="34" charset="0"/>
              </a:rPr>
              <a:t>Non-Randomize</a:t>
            </a:r>
            <a:endParaRPr lang="tr-TR" altLang="zh-CN" sz="1600" b="1" i="1" dirty="0">
              <a:solidFill>
                <a:schemeClr val="bg1">
                  <a:lumMod val="65000"/>
                </a:schemeClr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42" name="AutoShape 5"/>
          <p:cNvSpPr>
            <a:spLocks noChangeArrowheads="1"/>
          </p:cNvSpPr>
          <p:nvPr/>
        </p:nvSpPr>
        <p:spPr bwMode="auto">
          <a:xfrm>
            <a:off x="734506" y="2419356"/>
            <a:ext cx="398830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1600" b="1" i="1" dirty="0" smtClean="0">
                <a:solidFill>
                  <a:schemeClr val="bg1">
                    <a:lumMod val="65000"/>
                  </a:schemeClr>
                </a:solidFill>
                <a:latin typeface="Cambria" pitchFamily="18" charset="0"/>
                <a:cs typeface="Calibri" pitchFamily="34" charset="0"/>
              </a:rPr>
              <a:t>2</a:t>
            </a:r>
            <a:endParaRPr lang="zh-CN" altLang="zh-CN" sz="1600" b="1" i="1" dirty="0">
              <a:solidFill>
                <a:schemeClr val="bg1">
                  <a:lumMod val="65000"/>
                </a:schemeClr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43" name="AutoShape 5"/>
          <p:cNvSpPr>
            <a:spLocks noChangeArrowheads="1"/>
          </p:cNvSpPr>
          <p:nvPr/>
        </p:nvSpPr>
        <p:spPr bwMode="auto">
          <a:xfrm>
            <a:off x="1059314" y="2809859"/>
            <a:ext cx="1895885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tr-TR" altLang="zh-CN" sz="1600" b="1" i="1" dirty="0">
                <a:solidFill>
                  <a:schemeClr val="bg1">
                    <a:lumMod val="65000"/>
                  </a:schemeClr>
                </a:solidFill>
                <a:latin typeface="Cambria" pitchFamily="18" charset="0"/>
                <a:cs typeface="Calibri" pitchFamily="34" charset="0"/>
              </a:rPr>
              <a:t>Kontrollü</a:t>
            </a:r>
          </a:p>
        </p:txBody>
      </p:sp>
      <p:sp>
        <p:nvSpPr>
          <p:cNvPr id="44" name="AutoShape 5"/>
          <p:cNvSpPr>
            <a:spLocks noChangeArrowheads="1"/>
          </p:cNvSpPr>
          <p:nvPr/>
        </p:nvSpPr>
        <p:spPr bwMode="auto">
          <a:xfrm>
            <a:off x="735228" y="2812766"/>
            <a:ext cx="398830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1600" b="1" i="1" dirty="0" smtClean="0">
                <a:solidFill>
                  <a:schemeClr val="bg1">
                    <a:lumMod val="65000"/>
                  </a:schemeClr>
                </a:solidFill>
                <a:latin typeface="Cambria" pitchFamily="18" charset="0"/>
                <a:cs typeface="Calibri" pitchFamily="34" charset="0"/>
              </a:rPr>
              <a:t>3</a:t>
            </a:r>
            <a:endParaRPr lang="zh-CN" altLang="zh-CN" sz="1600" b="1" i="1" dirty="0">
              <a:solidFill>
                <a:schemeClr val="bg1">
                  <a:lumMod val="65000"/>
                </a:schemeClr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45" name="AutoShape 5"/>
          <p:cNvSpPr>
            <a:spLocks noChangeArrowheads="1"/>
          </p:cNvSpPr>
          <p:nvPr/>
        </p:nvSpPr>
        <p:spPr bwMode="auto">
          <a:xfrm>
            <a:off x="1059314" y="3205984"/>
            <a:ext cx="1895885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tr-TR" altLang="zh-CN" sz="1600" b="1" i="1" dirty="0">
                <a:solidFill>
                  <a:schemeClr val="bg1">
                    <a:lumMod val="65000"/>
                  </a:schemeClr>
                </a:solidFill>
                <a:latin typeface="Cambria" pitchFamily="18" charset="0"/>
                <a:cs typeface="Calibri" pitchFamily="34" charset="0"/>
              </a:rPr>
              <a:t>Kontrolsüz</a:t>
            </a:r>
          </a:p>
        </p:txBody>
      </p:sp>
      <p:sp>
        <p:nvSpPr>
          <p:cNvPr id="46" name="AutoShape 5"/>
          <p:cNvSpPr>
            <a:spLocks noChangeArrowheads="1"/>
          </p:cNvSpPr>
          <p:nvPr/>
        </p:nvSpPr>
        <p:spPr bwMode="auto">
          <a:xfrm>
            <a:off x="735228" y="3208891"/>
            <a:ext cx="398830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1600" b="1" i="1" dirty="0" smtClean="0">
                <a:solidFill>
                  <a:schemeClr val="bg1">
                    <a:lumMod val="65000"/>
                  </a:schemeClr>
                </a:solidFill>
                <a:latin typeface="Cambria" pitchFamily="18" charset="0"/>
                <a:cs typeface="Calibri" pitchFamily="34" charset="0"/>
              </a:rPr>
              <a:t>4</a:t>
            </a:r>
            <a:endParaRPr lang="zh-CN" altLang="zh-CN" sz="1600" b="1" i="1" dirty="0">
              <a:solidFill>
                <a:schemeClr val="bg1">
                  <a:lumMod val="65000"/>
                </a:schemeClr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1059314" y="3600984"/>
            <a:ext cx="1895885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tr-TR" altLang="zh-CN" sz="1600" b="1" i="1" dirty="0">
                <a:solidFill>
                  <a:schemeClr val="bg1">
                    <a:lumMod val="65000"/>
                  </a:schemeClr>
                </a:solidFill>
                <a:latin typeface="Cambria" pitchFamily="18" charset="0"/>
                <a:cs typeface="Calibri" pitchFamily="34" charset="0"/>
              </a:rPr>
              <a:t>Tek </a:t>
            </a:r>
            <a:r>
              <a:rPr lang="tr-TR" altLang="zh-CN" sz="1600" b="1" i="1" dirty="0" smtClean="0">
                <a:solidFill>
                  <a:schemeClr val="bg1">
                    <a:lumMod val="65000"/>
                  </a:schemeClr>
                </a:solidFill>
                <a:latin typeface="Cambria" pitchFamily="18" charset="0"/>
                <a:cs typeface="Calibri" pitchFamily="34" charset="0"/>
              </a:rPr>
              <a:t>Kör-Çift Kör</a:t>
            </a:r>
            <a:endParaRPr lang="tr-TR" altLang="zh-CN" sz="1600" b="1" i="1" dirty="0">
              <a:solidFill>
                <a:schemeClr val="bg1">
                  <a:lumMod val="65000"/>
                </a:schemeClr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48" name="AutoShape 5"/>
          <p:cNvSpPr>
            <a:spLocks noChangeArrowheads="1"/>
          </p:cNvSpPr>
          <p:nvPr/>
        </p:nvSpPr>
        <p:spPr bwMode="auto">
          <a:xfrm>
            <a:off x="735228" y="3603891"/>
            <a:ext cx="398830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1600" b="1" i="1" dirty="0" smtClean="0">
                <a:solidFill>
                  <a:schemeClr val="bg1">
                    <a:lumMod val="65000"/>
                  </a:schemeClr>
                </a:solidFill>
                <a:latin typeface="Cambria" pitchFamily="18" charset="0"/>
                <a:cs typeface="Calibri" pitchFamily="34" charset="0"/>
              </a:rPr>
              <a:t>5</a:t>
            </a:r>
            <a:endParaRPr lang="zh-CN" altLang="zh-CN" sz="1600" b="1" i="1" dirty="0">
              <a:solidFill>
                <a:schemeClr val="bg1">
                  <a:lumMod val="65000"/>
                </a:schemeClr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49" name="AutoShape 5"/>
          <p:cNvSpPr>
            <a:spLocks noChangeArrowheads="1"/>
          </p:cNvSpPr>
          <p:nvPr/>
        </p:nvSpPr>
        <p:spPr bwMode="auto">
          <a:xfrm>
            <a:off x="5880644" y="2484366"/>
            <a:ext cx="324000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1600" b="1" i="1" dirty="0" smtClean="0">
                <a:solidFill>
                  <a:schemeClr val="bg1">
                    <a:lumMod val="65000"/>
                  </a:schemeClr>
                </a:solidFill>
                <a:latin typeface="Cambria" pitchFamily="18" charset="0"/>
                <a:cs typeface="Calibri" pitchFamily="34" charset="0"/>
              </a:rPr>
              <a:t>1</a:t>
            </a:r>
            <a:endParaRPr lang="zh-CN" altLang="zh-CN" sz="1600" b="1" i="1" dirty="0">
              <a:solidFill>
                <a:schemeClr val="bg1">
                  <a:lumMod val="65000"/>
                </a:schemeClr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50" name="AutoShape 5"/>
          <p:cNvSpPr>
            <a:spLocks noChangeArrowheads="1"/>
          </p:cNvSpPr>
          <p:nvPr/>
        </p:nvSpPr>
        <p:spPr bwMode="auto">
          <a:xfrm>
            <a:off x="5880644" y="2876259"/>
            <a:ext cx="324000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1600" b="1" i="1" dirty="0">
                <a:solidFill>
                  <a:schemeClr val="bg1">
                    <a:lumMod val="65000"/>
                  </a:schemeClr>
                </a:solidFill>
                <a:latin typeface="Cambria" pitchFamily="18" charset="0"/>
                <a:cs typeface="Calibri" pitchFamily="34" charset="0"/>
              </a:rPr>
              <a:t>2</a:t>
            </a:r>
            <a:endParaRPr lang="zh-CN" altLang="zh-CN" sz="1600" b="1" i="1" dirty="0">
              <a:solidFill>
                <a:schemeClr val="bg1">
                  <a:lumMod val="65000"/>
                </a:schemeClr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51" name="AutoShape 5"/>
          <p:cNvSpPr>
            <a:spLocks noChangeArrowheads="1"/>
          </p:cNvSpPr>
          <p:nvPr/>
        </p:nvSpPr>
        <p:spPr bwMode="auto">
          <a:xfrm>
            <a:off x="5878814" y="3268344"/>
            <a:ext cx="324000" cy="360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1600" b="1" i="1" dirty="0" smtClean="0">
                <a:solidFill>
                  <a:schemeClr val="bg1">
                    <a:lumMod val="65000"/>
                  </a:schemeClr>
                </a:solidFill>
                <a:latin typeface="Cambria" pitchFamily="18" charset="0"/>
                <a:cs typeface="Calibri" pitchFamily="34" charset="0"/>
              </a:rPr>
              <a:t>3</a:t>
            </a:r>
            <a:endParaRPr lang="zh-CN" altLang="zh-CN" sz="1600" b="1" i="1" dirty="0">
              <a:solidFill>
                <a:schemeClr val="bg1">
                  <a:lumMod val="65000"/>
                </a:schemeClr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52" name="AutoShape 5"/>
          <p:cNvSpPr>
            <a:spLocks noChangeArrowheads="1"/>
          </p:cNvSpPr>
          <p:nvPr/>
        </p:nvSpPr>
        <p:spPr bwMode="auto">
          <a:xfrm>
            <a:off x="6479275" y="5677949"/>
            <a:ext cx="1069083" cy="25063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tr-TR" altLang="zh-CN" sz="1200" b="1" dirty="0" smtClean="0">
                <a:latin typeface="Cambria" pitchFamily="18" charset="0"/>
                <a:cs typeface="Calibri" pitchFamily="34" charset="0"/>
              </a:rPr>
              <a:t>Retrospektif</a:t>
            </a:r>
            <a:endParaRPr lang="tr-TR" altLang="zh-CN" sz="1200" b="1" dirty="0">
              <a:latin typeface="Cambria" pitchFamily="18" charset="0"/>
              <a:cs typeface="Calibri" pitchFamily="34" charset="0"/>
            </a:endParaRPr>
          </a:p>
        </p:txBody>
      </p:sp>
      <p:sp>
        <p:nvSpPr>
          <p:cNvPr id="53" name="AutoShape 5"/>
          <p:cNvSpPr>
            <a:spLocks noChangeArrowheads="1"/>
          </p:cNvSpPr>
          <p:nvPr/>
        </p:nvSpPr>
        <p:spPr bwMode="auto">
          <a:xfrm>
            <a:off x="6240914" y="5680856"/>
            <a:ext cx="289019" cy="25063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1200" b="1" dirty="0" smtClean="0">
                <a:latin typeface="Cambria" pitchFamily="18" charset="0"/>
                <a:cs typeface="Calibri" pitchFamily="34" charset="0"/>
              </a:rPr>
              <a:t>1</a:t>
            </a:r>
            <a:endParaRPr lang="zh-CN" altLang="zh-CN" sz="1200" b="1" dirty="0">
              <a:latin typeface="Cambria" pitchFamily="18" charset="0"/>
              <a:cs typeface="Calibri" pitchFamily="34" charset="0"/>
            </a:endParaRPr>
          </a:p>
        </p:txBody>
      </p:sp>
      <p:sp>
        <p:nvSpPr>
          <p:cNvPr id="54" name="AutoShape 5"/>
          <p:cNvSpPr>
            <a:spLocks noChangeArrowheads="1"/>
          </p:cNvSpPr>
          <p:nvPr/>
        </p:nvSpPr>
        <p:spPr bwMode="auto">
          <a:xfrm>
            <a:off x="6479275" y="5958649"/>
            <a:ext cx="1069083" cy="25063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tr-TR" altLang="zh-CN" sz="1200" b="1" dirty="0" err="1" smtClean="0">
                <a:latin typeface="Cambria" pitchFamily="18" charset="0"/>
                <a:cs typeface="Calibri" pitchFamily="34" charset="0"/>
              </a:rPr>
              <a:t>Prospektif</a:t>
            </a:r>
            <a:endParaRPr lang="tr-TR" altLang="zh-CN" sz="1200" b="1" dirty="0">
              <a:latin typeface="Cambria" pitchFamily="18" charset="0"/>
              <a:cs typeface="Calibri" pitchFamily="34" charset="0"/>
            </a:endParaRPr>
          </a:p>
        </p:txBody>
      </p:sp>
      <p:sp>
        <p:nvSpPr>
          <p:cNvPr id="55" name="AutoShape 5"/>
          <p:cNvSpPr>
            <a:spLocks noChangeArrowheads="1"/>
          </p:cNvSpPr>
          <p:nvPr/>
        </p:nvSpPr>
        <p:spPr bwMode="auto">
          <a:xfrm>
            <a:off x="6240914" y="5961556"/>
            <a:ext cx="289019" cy="25063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1200" b="1" dirty="0" smtClean="0">
                <a:latin typeface="Cambria" pitchFamily="18" charset="0"/>
                <a:cs typeface="Calibri" pitchFamily="34" charset="0"/>
              </a:rPr>
              <a:t>2</a:t>
            </a:r>
            <a:endParaRPr lang="zh-CN" altLang="zh-CN" sz="1200" b="1" dirty="0">
              <a:latin typeface="Cambria" pitchFamily="18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7127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şağı Ok 25"/>
          <p:cNvSpPr/>
          <p:nvPr/>
        </p:nvSpPr>
        <p:spPr>
          <a:xfrm>
            <a:off x="4789956" y="1983221"/>
            <a:ext cx="876300" cy="330430"/>
          </a:xfrm>
          <a:prstGeom prst="downArrow">
            <a:avLst/>
          </a:prstGeom>
          <a:gradFill>
            <a:gsLst>
              <a:gs pos="60417">
                <a:schemeClr val="bg1">
                  <a:lumMod val="75000"/>
                </a:schemeClr>
              </a:gs>
              <a:gs pos="39000">
                <a:srgbClr val="A6A6A6"/>
              </a:gs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solidFill>
              <a:schemeClr val="bg1">
                <a:lumMod val="6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grpSp>
        <p:nvGrpSpPr>
          <p:cNvPr id="10" name="Grup 9"/>
          <p:cNvGrpSpPr/>
          <p:nvPr/>
        </p:nvGrpSpPr>
        <p:grpSpPr>
          <a:xfrm>
            <a:off x="48954" y="1218600"/>
            <a:ext cx="1640046" cy="737791"/>
            <a:chOff x="48954" y="1218600"/>
            <a:chExt cx="1640046" cy="737791"/>
          </a:xfrm>
        </p:grpSpPr>
        <p:sp>
          <p:nvSpPr>
            <p:cNvPr id="27" name="AutoShape 5"/>
            <p:cNvSpPr>
              <a:spLocks noChangeArrowheads="1"/>
            </p:cNvSpPr>
            <p:nvPr/>
          </p:nvSpPr>
          <p:spPr bwMode="auto">
            <a:xfrm>
              <a:off x="48954" y="1597836"/>
              <a:ext cx="1640046" cy="358555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/>
              <a:r>
                <a:rPr lang="tr-TR" altLang="zh-CN" sz="2000" b="1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Deneysel</a:t>
              </a:r>
              <a:endParaRPr lang="zh-CN" altLang="zh-CN" sz="2000" b="1" dirty="0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 eaLnBrk="0" hangingPunct="0"/>
              <a:endParaRPr lang="zh-CN" altLang="zh-CN" sz="2000" b="1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53" name="Aşağı Ok 52"/>
            <p:cNvSpPr/>
            <p:nvPr/>
          </p:nvSpPr>
          <p:spPr>
            <a:xfrm>
              <a:off x="397488" y="1218600"/>
              <a:ext cx="876300" cy="330430"/>
            </a:xfrm>
            <a:prstGeom prst="downArrow">
              <a:avLst/>
            </a:pr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>
                <a:solidFill>
                  <a:srgbClr val="000000"/>
                </a:solidFill>
              </a:endParaRPr>
            </a:p>
          </p:txBody>
        </p:sp>
      </p:grpSp>
      <p:grpSp>
        <p:nvGrpSpPr>
          <p:cNvPr id="14" name="Grup 13"/>
          <p:cNvGrpSpPr/>
          <p:nvPr/>
        </p:nvGrpSpPr>
        <p:grpSpPr>
          <a:xfrm>
            <a:off x="6694839" y="2397758"/>
            <a:ext cx="1136438" cy="872420"/>
            <a:chOff x="6694839" y="2546620"/>
            <a:chExt cx="1136438" cy="872420"/>
          </a:xfrm>
        </p:grpSpPr>
        <p:sp>
          <p:nvSpPr>
            <p:cNvPr id="54" name="AutoShape 5"/>
            <p:cNvSpPr>
              <a:spLocks noChangeArrowheads="1"/>
            </p:cNvSpPr>
            <p:nvPr/>
          </p:nvSpPr>
          <p:spPr bwMode="auto">
            <a:xfrm>
              <a:off x="6751651" y="3128326"/>
              <a:ext cx="1079626" cy="290714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/>
              <a:r>
                <a:rPr lang="tr-TR" altLang="zh-CN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Hayır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 eaLnBrk="0" hangingPunct="0"/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gray">
            <a:xfrm rot="15266531">
              <a:off x="6821784" y="2419675"/>
              <a:ext cx="593945" cy="847836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2" name="Grup 11"/>
          <p:cNvGrpSpPr/>
          <p:nvPr/>
        </p:nvGrpSpPr>
        <p:grpSpPr>
          <a:xfrm>
            <a:off x="4373511" y="1258402"/>
            <a:ext cx="1709193" cy="697989"/>
            <a:chOff x="4373511" y="1258402"/>
            <a:chExt cx="1709193" cy="697989"/>
          </a:xfrm>
        </p:grpSpPr>
        <p:sp>
          <p:nvSpPr>
            <p:cNvPr id="9" name="AutoShape 5"/>
            <p:cNvSpPr>
              <a:spLocks noChangeArrowheads="1"/>
            </p:cNvSpPr>
            <p:nvPr/>
          </p:nvSpPr>
          <p:spPr bwMode="auto">
            <a:xfrm>
              <a:off x="4373511" y="1632203"/>
              <a:ext cx="1709193" cy="32418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/>
              <a:r>
                <a:rPr lang="tr-TR" altLang="zh-CN" sz="2000" b="1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Gözlemsel</a:t>
              </a:r>
              <a:endParaRPr lang="zh-CN" altLang="zh-CN" sz="2000" b="1" dirty="0">
                <a:solidFill>
                  <a:srgbClr val="6B9B1A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 eaLnBrk="0" hangingPunct="0"/>
              <a:endParaRPr lang="zh-CN" altLang="zh-CN" sz="2000" b="1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56" name="Aşağı Ok 55"/>
            <p:cNvSpPr/>
            <p:nvPr/>
          </p:nvSpPr>
          <p:spPr>
            <a:xfrm>
              <a:off x="4816928" y="1258402"/>
              <a:ext cx="876300" cy="330430"/>
            </a:xfrm>
            <a:prstGeom prst="downArrow">
              <a:avLst/>
            </a:pr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>
                <a:solidFill>
                  <a:srgbClr val="000000"/>
                </a:solidFill>
              </a:endParaRPr>
            </a:p>
          </p:txBody>
        </p:sp>
      </p:grpSp>
      <p:grpSp>
        <p:nvGrpSpPr>
          <p:cNvPr id="13" name="Grup 12"/>
          <p:cNvGrpSpPr/>
          <p:nvPr/>
        </p:nvGrpSpPr>
        <p:grpSpPr>
          <a:xfrm>
            <a:off x="2550707" y="2387923"/>
            <a:ext cx="1175454" cy="868723"/>
            <a:chOff x="2550707" y="2536785"/>
            <a:chExt cx="1175454" cy="868723"/>
          </a:xfrm>
        </p:grpSpPr>
        <p:sp>
          <p:nvSpPr>
            <p:cNvPr id="51" name="AutoShape 5"/>
            <p:cNvSpPr>
              <a:spLocks noChangeArrowheads="1"/>
            </p:cNvSpPr>
            <p:nvPr/>
          </p:nvSpPr>
          <p:spPr bwMode="auto">
            <a:xfrm>
              <a:off x="2550707" y="3114794"/>
              <a:ext cx="1079626" cy="290714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/>
              <a:r>
                <a:rPr lang="tr-TR" altLang="zh-CN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Evet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 eaLnBrk="0" hangingPunct="0"/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36" name="Freeform 7"/>
            <p:cNvSpPr>
              <a:spLocks/>
            </p:cNvSpPr>
            <p:nvPr/>
          </p:nvSpPr>
          <p:spPr bwMode="gray">
            <a:xfrm rot="17444198" flipV="1">
              <a:off x="3022152" y="2426722"/>
              <a:ext cx="593945" cy="814072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Grup 6"/>
          <p:cNvGrpSpPr/>
          <p:nvPr/>
        </p:nvGrpSpPr>
        <p:grpSpPr>
          <a:xfrm>
            <a:off x="329164" y="304544"/>
            <a:ext cx="1079626" cy="853552"/>
            <a:chOff x="329164" y="304544"/>
            <a:chExt cx="1079626" cy="853552"/>
          </a:xfrm>
        </p:grpSpPr>
        <p:sp>
          <p:nvSpPr>
            <p:cNvPr id="52" name="Freeform 7"/>
            <p:cNvSpPr>
              <a:spLocks/>
            </p:cNvSpPr>
            <p:nvPr/>
          </p:nvSpPr>
          <p:spPr bwMode="gray">
            <a:xfrm rot="17444198" flipV="1">
              <a:off x="675723" y="194481"/>
              <a:ext cx="593945" cy="814072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" name="AutoShape 5"/>
            <p:cNvSpPr>
              <a:spLocks noChangeArrowheads="1"/>
            </p:cNvSpPr>
            <p:nvPr/>
          </p:nvSpPr>
          <p:spPr bwMode="auto">
            <a:xfrm>
              <a:off x="329164" y="867382"/>
              <a:ext cx="1079626" cy="290714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/>
              <a:r>
                <a:rPr lang="tr-TR" altLang="zh-CN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Evet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 eaLnBrk="0" hangingPunct="0"/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grpSp>
        <p:nvGrpSpPr>
          <p:cNvPr id="8" name="Grup 7"/>
          <p:cNvGrpSpPr/>
          <p:nvPr/>
        </p:nvGrpSpPr>
        <p:grpSpPr>
          <a:xfrm>
            <a:off x="4531458" y="338998"/>
            <a:ext cx="1205872" cy="875162"/>
            <a:chOff x="4531458" y="338998"/>
            <a:chExt cx="1205872" cy="875162"/>
          </a:xfrm>
        </p:grpSpPr>
        <p:sp>
          <p:nvSpPr>
            <p:cNvPr id="39" name="AutoShape 5"/>
            <p:cNvSpPr>
              <a:spLocks noChangeArrowheads="1"/>
            </p:cNvSpPr>
            <p:nvPr/>
          </p:nvSpPr>
          <p:spPr bwMode="auto">
            <a:xfrm>
              <a:off x="4657704" y="923446"/>
              <a:ext cx="1079626" cy="290714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/>
              <a:r>
                <a:rPr lang="tr-TR" altLang="zh-CN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Hayır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 eaLnBrk="0" hangingPunct="0"/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40" name="Freeform 7"/>
            <p:cNvSpPr>
              <a:spLocks/>
            </p:cNvSpPr>
            <p:nvPr/>
          </p:nvSpPr>
          <p:spPr bwMode="gray">
            <a:xfrm rot="15266531">
              <a:off x="4658403" y="212053"/>
              <a:ext cx="593945" cy="847836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5" name="Grup 14"/>
          <p:cNvGrpSpPr/>
          <p:nvPr/>
        </p:nvGrpSpPr>
        <p:grpSpPr>
          <a:xfrm>
            <a:off x="1408790" y="3309439"/>
            <a:ext cx="3440308" cy="676708"/>
            <a:chOff x="1408790" y="3458301"/>
            <a:chExt cx="3440308" cy="676708"/>
          </a:xfrm>
        </p:grpSpPr>
        <p:sp>
          <p:nvSpPr>
            <p:cNvPr id="48" name="Aşağı Ok 47"/>
            <p:cNvSpPr/>
            <p:nvPr/>
          </p:nvSpPr>
          <p:spPr>
            <a:xfrm>
              <a:off x="2652370" y="3458301"/>
              <a:ext cx="876300" cy="330430"/>
            </a:xfrm>
            <a:prstGeom prst="downArrow">
              <a:avLst/>
            </a:pr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>
                <a:solidFill>
                  <a:srgbClr val="000000"/>
                </a:solidFill>
              </a:endParaRPr>
            </a:p>
          </p:txBody>
        </p:sp>
        <p:sp>
          <p:nvSpPr>
            <p:cNvPr id="41" name="AutoShape 5"/>
            <p:cNvSpPr>
              <a:spLocks noChangeArrowheads="1"/>
            </p:cNvSpPr>
            <p:nvPr/>
          </p:nvSpPr>
          <p:spPr bwMode="auto">
            <a:xfrm>
              <a:off x="3154318" y="3842430"/>
              <a:ext cx="1694780" cy="291523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r-TR" altLang="zh-CN" dirty="0" err="1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Kohort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57" name="AutoShape 5"/>
            <p:cNvSpPr>
              <a:spLocks noChangeArrowheads="1"/>
            </p:cNvSpPr>
            <p:nvPr/>
          </p:nvSpPr>
          <p:spPr bwMode="auto">
            <a:xfrm>
              <a:off x="1408790" y="3843486"/>
              <a:ext cx="1694780" cy="291523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r-TR" altLang="zh-CN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Vaka Kontrol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grpSp>
        <p:nvGrpSpPr>
          <p:cNvPr id="16" name="Grup 15"/>
          <p:cNvGrpSpPr/>
          <p:nvPr/>
        </p:nvGrpSpPr>
        <p:grpSpPr>
          <a:xfrm>
            <a:off x="5596684" y="3341338"/>
            <a:ext cx="3440308" cy="634177"/>
            <a:chOff x="5596684" y="3490200"/>
            <a:chExt cx="3440308" cy="634177"/>
          </a:xfrm>
        </p:grpSpPr>
        <p:sp>
          <p:nvSpPr>
            <p:cNvPr id="49" name="Aşağı Ok 48"/>
            <p:cNvSpPr/>
            <p:nvPr/>
          </p:nvSpPr>
          <p:spPr>
            <a:xfrm>
              <a:off x="6853314" y="3490200"/>
              <a:ext cx="876300" cy="330430"/>
            </a:xfrm>
            <a:prstGeom prst="downArrow">
              <a:avLst/>
            </a:pr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>
                <a:solidFill>
                  <a:srgbClr val="000000"/>
                </a:solidFill>
              </a:endParaRPr>
            </a:p>
          </p:txBody>
        </p:sp>
        <p:sp>
          <p:nvSpPr>
            <p:cNvPr id="58" name="AutoShape 5"/>
            <p:cNvSpPr>
              <a:spLocks noChangeArrowheads="1"/>
            </p:cNvSpPr>
            <p:nvPr/>
          </p:nvSpPr>
          <p:spPr bwMode="auto">
            <a:xfrm>
              <a:off x="7342212" y="3831798"/>
              <a:ext cx="1694780" cy="291523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r-TR" altLang="zh-CN" dirty="0" err="1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Kesitsel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59" name="AutoShape 5"/>
            <p:cNvSpPr>
              <a:spLocks noChangeArrowheads="1"/>
            </p:cNvSpPr>
            <p:nvPr/>
          </p:nvSpPr>
          <p:spPr bwMode="auto">
            <a:xfrm>
              <a:off x="5596684" y="3832854"/>
              <a:ext cx="1694780" cy="291523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r-TR" altLang="zh-CN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Tanımlayıcı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sp>
        <p:nvSpPr>
          <p:cNvPr id="61" name="Aşağı Ok 60"/>
          <p:cNvSpPr/>
          <p:nvPr/>
        </p:nvSpPr>
        <p:spPr>
          <a:xfrm>
            <a:off x="5640063" y="5458672"/>
            <a:ext cx="876300" cy="330430"/>
          </a:xfrm>
          <a:prstGeom prst="downArrow">
            <a:avLst/>
          </a:prstGeom>
          <a:gradFill>
            <a:gsLst>
              <a:gs pos="60417">
                <a:schemeClr val="bg1">
                  <a:lumMod val="75000"/>
                </a:schemeClr>
              </a:gs>
              <a:gs pos="39000">
                <a:srgbClr val="A6A6A6"/>
              </a:gs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solidFill>
              <a:schemeClr val="bg1">
                <a:lumMod val="6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67" name="Aşağı Ok 66"/>
          <p:cNvSpPr/>
          <p:nvPr/>
        </p:nvSpPr>
        <p:spPr>
          <a:xfrm>
            <a:off x="6904062" y="4021425"/>
            <a:ext cx="876300" cy="330430"/>
          </a:xfrm>
          <a:prstGeom prst="downArrow">
            <a:avLst/>
          </a:prstGeom>
          <a:gradFill>
            <a:gsLst>
              <a:gs pos="60417">
                <a:schemeClr val="bg1">
                  <a:lumMod val="75000"/>
                </a:schemeClr>
              </a:gs>
              <a:gs pos="39000">
                <a:srgbClr val="A6A6A6"/>
              </a:gs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solidFill>
              <a:schemeClr val="bg1">
                <a:lumMod val="6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grpSp>
        <p:nvGrpSpPr>
          <p:cNvPr id="19" name="Grup 18"/>
          <p:cNvGrpSpPr/>
          <p:nvPr/>
        </p:nvGrpSpPr>
        <p:grpSpPr>
          <a:xfrm>
            <a:off x="5523616" y="4489565"/>
            <a:ext cx="1145286" cy="885451"/>
            <a:chOff x="5523616" y="4638427"/>
            <a:chExt cx="1145286" cy="885451"/>
          </a:xfrm>
        </p:grpSpPr>
        <p:sp>
          <p:nvSpPr>
            <p:cNvPr id="66" name="Freeform 7"/>
            <p:cNvSpPr>
              <a:spLocks/>
            </p:cNvSpPr>
            <p:nvPr/>
          </p:nvSpPr>
          <p:spPr bwMode="gray">
            <a:xfrm rot="17444198" flipV="1">
              <a:off x="5964893" y="4528364"/>
              <a:ext cx="593945" cy="814072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8" name="AutoShape 5"/>
            <p:cNvSpPr>
              <a:spLocks noChangeArrowheads="1"/>
            </p:cNvSpPr>
            <p:nvPr/>
          </p:nvSpPr>
          <p:spPr bwMode="auto">
            <a:xfrm>
              <a:off x="5523616" y="5233164"/>
              <a:ext cx="1079626" cy="290714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/>
              <a:r>
                <a:rPr lang="tr-TR" altLang="zh-CN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Evet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 eaLnBrk="0" hangingPunct="0"/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grpSp>
        <p:nvGrpSpPr>
          <p:cNvPr id="20" name="Grup 19"/>
          <p:cNvGrpSpPr/>
          <p:nvPr/>
        </p:nvGrpSpPr>
        <p:grpSpPr>
          <a:xfrm>
            <a:off x="8032475" y="4500997"/>
            <a:ext cx="1079626" cy="893877"/>
            <a:chOff x="8032475" y="4649859"/>
            <a:chExt cx="1079626" cy="893877"/>
          </a:xfrm>
        </p:grpSpPr>
        <p:sp>
          <p:nvSpPr>
            <p:cNvPr id="65" name="Freeform 7"/>
            <p:cNvSpPr>
              <a:spLocks/>
            </p:cNvSpPr>
            <p:nvPr/>
          </p:nvSpPr>
          <p:spPr bwMode="gray">
            <a:xfrm rot="15266531">
              <a:off x="8166918" y="4522914"/>
              <a:ext cx="593945" cy="847836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9" name="AutoShape 5"/>
            <p:cNvSpPr>
              <a:spLocks noChangeArrowheads="1"/>
            </p:cNvSpPr>
            <p:nvPr/>
          </p:nvSpPr>
          <p:spPr bwMode="auto">
            <a:xfrm>
              <a:off x="8032475" y="5253022"/>
              <a:ext cx="1079626" cy="290714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/>
              <a:r>
                <a:rPr lang="tr-TR" altLang="zh-CN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Hayır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 eaLnBrk="0" hangingPunct="0"/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sp>
        <p:nvSpPr>
          <p:cNvPr id="70" name="Aşağı Ok 69"/>
          <p:cNvSpPr/>
          <p:nvPr/>
        </p:nvSpPr>
        <p:spPr>
          <a:xfrm>
            <a:off x="8166037" y="5458672"/>
            <a:ext cx="876300" cy="330430"/>
          </a:xfrm>
          <a:prstGeom prst="downArrow">
            <a:avLst/>
          </a:prstGeom>
          <a:gradFill>
            <a:gsLst>
              <a:gs pos="60417">
                <a:schemeClr val="bg1">
                  <a:lumMod val="75000"/>
                </a:schemeClr>
              </a:gs>
              <a:gs pos="39000">
                <a:srgbClr val="A6A6A6"/>
              </a:gs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solidFill>
              <a:schemeClr val="bg1">
                <a:lumMod val="6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71" name="AutoShape 5"/>
          <p:cNvSpPr>
            <a:spLocks noChangeArrowheads="1"/>
          </p:cNvSpPr>
          <p:nvPr/>
        </p:nvSpPr>
        <p:spPr bwMode="auto">
          <a:xfrm>
            <a:off x="5405654" y="5815936"/>
            <a:ext cx="1354099" cy="29152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Tanımlayıcı</a:t>
            </a:r>
            <a:endParaRPr lang="zh-CN" altLang="zh-CN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72" name="AutoShape 5"/>
          <p:cNvSpPr>
            <a:spLocks noChangeArrowheads="1"/>
          </p:cNvSpPr>
          <p:nvPr/>
        </p:nvSpPr>
        <p:spPr bwMode="auto">
          <a:xfrm>
            <a:off x="8027937" y="5815936"/>
            <a:ext cx="1075050" cy="29152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dirty="0" err="1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Kesitsel</a:t>
            </a:r>
            <a:endParaRPr lang="zh-CN" altLang="zh-CN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74" name="Aşağı Ok 73"/>
          <p:cNvSpPr/>
          <p:nvPr/>
        </p:nvSpPr>
        <p:spPr>
          <a:xfrm>
            <a:off x="1303474" y="5450255"/>
            <a:ext cx="876300" cy="330430"/>
          </a:xfrm>
          <a:prstGeom prst="downArrow">
            <a:avLst/>
          </a:prstGeom>
          <a:gradFill>
            <a:gsLst>
              <a:gs pos="60417">
                <a:schemeClr val="bg1">
                  <a:lumMod val="75000"/>
                </a:schemeClr>
              </a:gs>
              <a:gs pos="39000">
                <a:srgbClr val="A6A6A6"/>
              </a:gs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solidFill>
              <a:schemeClr val="bg1">
                <a:lumMod val="6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grpSp>
        <p:nvGrpSpPr>
          <p:cNvPr id="17" name="Grup 16"/>
          <p:cNvGrpSpPr/>
          <p:nvPr/>
        </p:nvGrpSpPr>
        <p:grpSpPr>
          <a:xfrm>
            <a:off x="1187027" y="4510831"/>
            <a:ext cx="1145286" cy="874818"/>
            <a:chOff x="1291802" y="4659693"/>
            <a:chExt cx="1145286" cy="874818"/>
          </a:xfrm>
        </p:grpSpPr>
        <p:sp>
          <p:nvSpPr>
            <p:cNvPr id="76" name="Freeform 7"/>
            <p:cNvSpPr>
              <a:spLocks/>
            </p:cNvSpPr>
            <p:nvPr/>
          </p:nvSpPr>
          <p:spPr bwMode="gray">
            <a:xfrm rot="17444198" flipV="1">
              <a:off x="1733079" y="4549630"/>
              <a:ext cx="593945" cy="814072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7" name="AutoShape 5"/>
            <p:cNvSpPr>
              <a:spLocks noChangeArrowheads="1"/>
            </p:cNvSpPr>
            <p:nvPr/>
          </p:nvSpPr>
          <p:spPr bwMode="auto">
            <a:xfrm>
              <a:off x="1291802" y="5243797"/>
              <a:ext cx="1079626" cy="290714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/>
              <a:r>
                <a:rPr lang="tr-TR" altLang="zh-CN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Geriye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 eaLnBrk="0" hangingPunct="0"/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grpSp>
        <p:nvGrpSpPr>
          <p:cNvPr id="18" name="Grup 17"/>
          <p:cNvGrpSpPr/>
          <p:nvPr/>
        </p:nvGrpSpPr>
        <p:grpSpPr>
          <a:xfrm>
            <a:off x="3960559" y="4511630"/>
            <a:ext cx="1093394" cy="874827"/>
            <a:chOff x="3808159" y="4660492"/>
            <a:chExt cx="1093394" cy="874827"/>
          </a:xfrm>
        </p:grpSpPr>
        <p:sp>
          <p:nvSpPr>
            <p:cNvPr id="75" name="Freeform 7"/>
            <p:cNvSpPr>
              <a:spLocks/>
            </p:cNvSpPr>
            <p:nvPr/>
          </p:nvSpPr>
          <p:spPr bwMode="gray">
            <a:xfrm rot="15266531">
              <a:off x="3935104" y="4533547"/>
              <a:ext cx="593945" cy="847836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8" name="AutoShape 5"/>
            <p:cNvSpPr>
              <a:spLocks noChangeArrowheads="1"/>
            </p:cNvSpPr>
            <p:nvPr/>
          </p:nvSpPr>
          <p:spPr bwMode="auto">
            <a:xfrm>
              <a:off x="3821927" y="5244605"/>
              <a:ext cx="1079626" cy="290714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/>
              <a:r>
                <a:rPr lang="tr-TR" altLang="zh-CN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İleri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 eaLnBrk="0" hangingPunct="0"/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sp>
        <p:nvSpPr>
          <p:cNvPr id="79" name="Aşağı Ok 78"/>
          <p:cNvSpPr/>
          <p:nvPr/>
        </p:nvSpPr>
        <p:spPr>
          <a:xfrm>
            <a:off x="4086623" y="5440730"/>
            <a:ext cx="876300" cy="330430"/>
          </a:xfrm>
          <a:prstGeom prst="downArrow">
            <a:avLst/>
          </a:prstGeom>
          <a:gradFill>
            <a:gsLst>
              <a:gs pos="60417">
                <a:schemeClr val="bg1">
                  <a:lumMod val="75000"/>
                </a:schemeClr>
              </a:gs>
              <a:gs pos="39000">
                <a:srgbClr val="A6A6A6"/>
              </a:gs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solidFill>
              <a:schemeClr val="bg1">
                <a:lumMod val="6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80" name="AutoShape 5"/>
          <p:cNvSpPr>
            <a:spLocks noChangeArrowheads="1"/>
          </p:cNvSpPr>
          <p:nvPr/>
        </p:nvSpPr>
        <p:spPr bwMode="auto">
          <a:xfrm>
            <a:off x="1069065" y="5817044"/>
            <a:ext cx="1354099" cy="29152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Vaka Kontrol</a:t>
            </a:r>
            <a:endParaRPr lang="zh-CN" altLang="zh-CN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81" name="AutoShape 5"/>
          <p:cNvSpPr>
            <a:spLocks noChangeArrowheads="1"/>
          </p:cNvSpPr>
          <p:nvPr/>
        </p:nvSpPr>
        <p:spPr bwMode="auto">
          <a:xfrm>
            <a:off x="3948523" y="5817044"/>
            <a:ext cx="1075050" cy="29152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dirty="0" err="1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Kohort</a:t>
            </a:r>
            <a:endParaRPr lang="zh-CN" altLang="zh-CN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82" name="Aşağı Ok 81"/>
          <p:cNvSpPr/>
          <p:nvPr/>
        </p:nvSpPr>
        <p:spPr>
          <a:xfrm>
            <a:off x="2698626" y="4030283"/>
            <a:ext cx="876300" cy="330430"/>
          </a:xfrm>
          <a:prstGeom prst="downArrow">
            <a:avLst/>
          </a:prstGeom>
          <a:gradFill>
            <a:gsLst>
              <a:gs pos="60417">
                <a:schemeClr val="bg1">
                  <a:lumMod val="75000"/>
                </a:schemeClr>
              </a:gs>
              <a:gs pos="39000">
                <a:srgbClr val="A6A6A6"/>
              </a:gs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solidFill>
              <a:schemeClr val="bg1">
                <a:lumMod val="6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grpSp>
        <p:nvGrpSpPr>
          <p:cNvPr id="3" name="Grup 2"/>
          <p:cNvGrpSpPr/>
          <p:nvPr/>
        </p:nvGrpSpPr>
        <p:grpSpPr>
          <a:xfrm>
            <a:off x="1479778" y="276448"/>
            <a:ext cx="2966293" cy="913547"/>
            <a:chOff x="1479778" y="276448"/>
            <a:chExt cx="2966293" cy="913547"/>
          </a:xfrm>
        </p:grpSpPr>
        <p:sp>
          <p:nvSpPr>
            <p:cNvPr id="11" name="AutoShape 5"/>
            <p:cNvSpPr>
              <a:spLocks noChangeArrowheads="1"/>
            </p:cNvSpPr>
            <p:nvPr/>
          </p:nvSpPr>
          <p:spPr bwMode="auto">
            <a:xfrm>
              <a:off x="1479778" y="276448"/>
              <a:ext cx="2966293" cy="404037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r-TR" sz="2000" dirty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Müdahale Var mı?</a:t>
              </a:r>
              <a:endParaRPr lang="zh-CN" altLang="zh-CN" sz="2000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2" name="Oval 1"/>
            <p:cNvSpPr/>
            <p:nvPr/>
          </p:nvSpPr>
          <p:spPr>
            <a:xfrm>
              <a:off x="2716344" y="712384"/>
              <a:ext cx="485817" cy="477611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800" b="1" dirty="0" smtClean="0">
                  <a:solidFill>
                    <a:schemeClr val="tx1"/>
                  </a:solidFill>
                  <a:latin typeface="Calibri" pitchFamily="34" charset="0"/>
                </a:rPr>
                <a:t>1</a:t>
              </a:r>
              <a:endParaRPr lang="tr-TR" sz="28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grpSp>
        <p:nvGrpSpPr>
          <p:cNvPr id="4" name="Grup 3"/>
          <p:cNvGrpSpPr/>
          <p:nvPr/>
        </p:nvGrpSpPr>
        <p:grpSpPr>
          <a:xfrm>
            <a:off x="3852971" y="2350516"/>
            <a:ext cx="2750271" cy="923452"/>
            <a:chOff x="3852971" y="2499378"/>
            <a:chExt cx="2750271" cy="923452"/>
          </a:xfrm>
        </p:grpSpPr>
        <p:sp>
          <p:nvSpPr>
            <p:cNvPr id="25" name="AutoShape 5"/>
            <p:cNvSpPr>
              <a:spLocks noChangeArrowheads="1"/>
            </p:cNvSpPr>
            <p:nvPr/>
          </p:nvSpPr>
          <p:spPr bwMode="auto">
            <a:xfrm>
              <a:off x="3852971" y="2499378"/>
              <a:ext cx="2750271" cy="413942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r-TR" altLang="zh-CN" sz="2000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Karşılaştırma Var mı?</a:t>
              </a:r>
              <a:endParaRPr lang="zh-CN" altLang="zh-CN" sz="2000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5055510" y="2945219"/>
              <a:ext cx="485817" cy="477611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800" b="1" dirty="0" smtClean="0">
                  <a:solidFill>
                    <a:schemeClr val="tx1"/>
                  </a:solidFill>
                  <a:latin typeface="Calibri" pitchFamily="34" charset="0"/>
                </a:rPr>
                <a:t>2</a:t>
              </a:r>
              <a:endParaRPr lang="tr-TR" sz="28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grpSp>
        <p:nvGrpSpPr>
          <p:cNvPr id="5" name="Grup 4"/>
          <p:cNvGrpSpPr/>
          <p:nvPr/>
        </p:nvGrpSpPr>
        <p:grpSpPr>
          <a:xfrm>
            <a:off x="2408580" y="4392612"/>
            <a:ext cx="1464126" cy="1043954"/>
            <a:chOff x="2256180" y="4541474"/>
            <a:chExt cx="1464126" cy="1043954"/>
          </a:xfrm>
        </p:grpSpPr>
        <p:sp>
          <p:nvSpPr>
            <p:cNvPr id="73" name="AutoShape 5"/>
            <p:cNvSpPr>
              <a:spLocks noChangeArrowheads="1"/>
            </p:cNvSpPr>
            <p:nvPr/>
          </p:nvSpPr>
          <p:spPr bwMode="auto">
            <a:xfrm>
              <a:off x="2256180" y="4541474"/>
              <a:ext cx="1464126" cy="519719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r-TR" altLang="zh-CN" sz="1200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Araştırmanın Yönü</a:t>
              </a:r>
            </a:p>
            <a:p>
              <a:pPr algn="ctr"/>
              <a:r>
                <a:rPr lang="tr-TR" altLang="zh-CN" sz="1200" b="1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Neden - Sonuç</a:t>
              </a:r>
            </a:p>
          </p:txBody>
        </p:sp>
        <p:sp>
          <p:nvSpPr>
            <p:cNvPr id="84" name="Oval 83"/>
            <p:cNvSpPr/>
            <p:nvPr/>
          </p:nvSpPr>
          <p:spPr>
            <a:xfrm>
              <a:off x="2893867" y="5107817"/>
              <a:ext cx="485817" cy="477611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800" b="1" dirty="0" smtClean="0">
                  <a:solidFill>
                    <a:schemeClr val="tx1"/>
                  </a:solidFill>
                  <a:latin typeface="Calibri" pitchFamily="34" charset="0"/>
                </a:rPr>
                <a:t>3</a:t>
              </a:r>
              <a:endParaRPr lang="tr-TR" sz="28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grpSp>
        <p:nvGrpSpPr>
          <p:cNvPr id="6" name="Grup 5"/>
          <p:cNvGrpSpPr/>
          <p:nvPr/>
        </p:nvGrpSpPr>
        <p:grpSpPr>
          <a:xfrm>
            <a:off x="6741472" y="4381979"/>
            <a:ext cx="1206768" cy="1034161"/>
            <a:chOff x="6741472" y="4530841"/>
            <a:chExt cx="1206768" cy="1034161"/>
          </a:xfrm>
        </p:grpSpPr>
        <p:sp>
          <p:nvSpPr>
            <p:cNvPr id="60" name="AutoShape 5"/>
            <p:cNvSpPr>
              <a:spLocks noChangeArrowheads="1"/>
            </p:cNvSpPr>
            <p:nvPr/>
          </p:nvSpPr>
          <p:spPr bwMode="auto">
            <a:xfrm>
              <a:off x="6741472" y="4530841"/>
              <a:ext cx="1206768" cy="519719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r-TR" altLang="zh-CN" sz="1200" b="1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Kişi-Yer-Zaman</a:t>
              </a:r>
              <a:r>
                <a:rPr lang="tr-TR" altLang="zh-CN" sz="1200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 </a:t>
              </a:r>
            </a:p>
            <a:p>
              <a:pPr algn="ctr"/>
              <a:r>
                <a:rPr lang="tr-TR" altLang="zh-CN" sz="1200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Tanımlaması</a:t>
              </a:r>
              <a:endParaRPr lang="zh-CN" altLang="zh-CN" sz="1200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7120977" y="5087391"/>
              <a:ext cx="485817" cy="47761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800" b="1" dirty="0" smtClean="0">
                  <a:solidFill>
                    <a:schemeClr val="tx1"/>
                  </a:solidFill>
                  <a:latin typeface="Calibri" pitchFamily="34" charset="0"/>
                </a:rPr>
                <a:t>3</a:t>
              </a:r>
              <a:endParaRPr lang="tr-TR" sz="28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sp>
        <p:nvSpPr>
          <p:cNvPr id="87" name="AutoShape 5"/>
          <p:cNvSpPr>
            <a:spLocks noChangeArrowheads="1"/>
          </p:cNvSpPr>
          <p:nvPr/>
        </p:nvSpPr>
        <p:spPr bwMode="auto">
          <a:xfrm>
            <a:off x="3924372" y="6203667"/>
            <a:ext cx="1130680" cy="221107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1200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Geçmiş Kayıtlar</a:t>
            </a:r>
            <a:endParaRPr lang="zh-CN" altLang="zh-CN" sz="1200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grpSp>
        <p:nvGrpSpPr>
          <p:cNvPr id="23" name="Grup 22"/>
          <p:cNvGrpSpPr/>
          <p:nvPr/>
        </p:nvGrpSpPr>
        <p:grpSpPr>
          <a:xfrm>
            <a:off x="2732808" y="6506870"/>
            <a:ext cx="1719329" cy="322555"/>
            <a:chOff x="2652370" y="6611645"/>
            <a:chExt cx="1719329" cy="221107"/>
          </a:xfrm>
        </p:grpSpPr>
        <p:sp>
          <p:nvSpPr>
            <p:cNvPr id="86" name="AutoShape 5"/>
            <p:cNvSpPr>
              <a:spLocks noChangeArrowheads="1"/>
            </p:cNvSpPr>
            <p:nvPr/>
          </p:nvSpPr>
          <p:spPr bwMode="auto">
            <a:xfrm>
              <a:off x="2652370" y="6611645"/>
              <a:ext cx="1139897" cy="221107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r-TR" altLang="zh-CN" sz="1200" b="1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Retrospektif</a:t>
              </a:r>
              <a:endParaRPr lang="zh-CN" altLang="zh-CN" sz="1200" b="1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88" name="AutoShape 5"/>
            <p:cNvSpPr>
              <a:spLocks noChangeArrowheads="1"/>
            </p:cNvSpPr>
            <p:nvPr/>
          </p:nvSpPr>
          <p:spPr bwMode="auto">
            <a:xfrm>
              <a:off x="3829304" y="6612292"/>
              <a:ext cx="542395" cy="216503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r-TR" altLang="zh-CN" sz="1200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Evet</a:t>
              </a:r>
              <a:endParaRPr lang="zh-CN" altLang="zh-CN" sz="1200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grpSp>
        <p:nvGrpSpPr>
          <p:cNvPr id="24" name="Grup 23"/>
          <p:cNvGrpSpPr/>
          <p:nvPr/>
        </p:nvGrpSpPr>
        <p:grpSpPr>
          <a:xfrm>
            <a:off x="4544562" y="6500444"/>
            <a:ext cx="1705859" cy="322555"/>
            <a:chOff x="3839712" y="6605219"/>
            <a:chExt cx="1705859" cy="221107"/>
          </a:xfrm>
        </p:grpSpPr>
        <p:sp>
          <p:nvSpPr>
            <p:cNvPr id="64" name="AutoShape 5"/>
            <p:cNvSpPr>
              <a:spLocks noChangeArrowheads="1"/>
            </p:cNvSpPr>
            <p:nvPr/>
          </p:nvSpPr>
          <p:spPr bwMode="auto">
            <a:xfrm>
              <a:off x="4405674" y="6605219"/>
              <a:ext cx="1139897" cy="221107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r-TR" altLang="zh-CN" sz="1200" dirty="0" err="1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Prospektif</a:t>
              </a:r>
              <a:endParaRPr lang="zh-CN" altLang="zh-CN" sz="1200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89" name="AutoShape 5"/>
            <p:cNvSpPr>
              <a:spLocks noChangeArrowheads="1"/>
            </p:cNvSpPr>
            <p:nvPr/>
          </p:nvSpPr>
          <p:spPr bwMode="auto">
            <a:xfrm>
              <a:off x="3839712" y="6609822"/>
              <a:ext cx="542395" cy="216503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r-TR" altLang="zh-CN" sz="1200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Hayır</a:t>
              </a:r>
              <a:endParaRPr lang="zh-CN" altLang="zh-CN" sz="1200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sp>
        <p:nvSpPr>
          <p:cNvPr id="90" name="Freeform 7"/>
          <p:cNvSpPr>
            <a:spLocks/>
          </p:cNvSpPr>
          <p:nvPr/>
        </p:nvSpPr>
        <p:spPr bwMode="gray">
          <a:xfrm rot="11435728" flipV="1">
            <a:off x="2142941" y="6222131"/>
            <a:ext cx="568965" cy="618227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>
            <a:gsLst>
              <a:gs pos="60417">
                <a:schemeClr val="bg1">
                  <a:lumMod val="75000"/>
                </a:schemeClr>
              </a:gs>
              <a:gs pos="39000">
                <a:srgbClr val="A6A6A6"/>
              </a:gs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solidFill>
              <a:schemeClr val="bg1">
                <a:lumMod val="6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4265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439606" y="2063707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Karşılaşan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VAKA KONTROL ARAŞTIRMALARI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439606" y="3133092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Karşılaşmayan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439606" y="4664358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  <a:endParaRPr lang="tr-TR" altLang="zh-CN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Karşılaşan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439606" y="5726309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Karşılaşmayan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3632223" y="2463875"/>
            <a:ext cx="1737220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VAKALAR</a:t>
            </a:r>
          </a:p>
          <a:p>
            <a:pPr algn="ctr"/>
            <a:r>
              <a:rPr lang="tr-TR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(Faktör Pozitif)</a:t>
            </a:r>
            <a:endParaRPr lang="tr-TR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Aşağı Ok 11"/>
          <p:cNvSpPr/>
          <p:nvPr/>
        </p:nvSpPr>
        <p:spPr>
          <a:xfrm>
            <a:off x="7797201" y="2632003"/>
            <a:ext cx="876300" cy="51116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13" name="Freeform 7"/>
          <p:cNvSpPr>
            <a:spLocks/>
          </p:cNvSpPr>
          <p:nvPr/>
        </p:nvSpPr>
        <p:spPr bwMode="gray">
          <a:xfrm>
            <a:off x="2755389" y="5669159"/>
            <a:ext cx="848258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auto">
          <a:xfrm>
            <a:off x="3641748" y="5112093"/>
            <a:ext cx="1737220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KONTROLLER</a:t>
            </a:r>
          </a:p>
          <a:p>
            <a:pPr algn="ctr"/>
            <a:r>
              <a:rPr lang="tr-TR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(Faktör Negatif)</a:t>
            </a:r>
            <a:endParaRPr lang="tr-TR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Freeform 7"/>
          <p:cNvSpPr>
            <a:spLocks/>
          </p:cNvSpPr>
          <p:nvPr/>
        </p:nvSpPr>
        <p:spPr bwMode="gray">
          <a:xfrm flipV="1">
            <a:off x="2754181" y="4883662"/>
            <a:ext cx="848258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1" name="Freeform 7"/>
          <p:cNvSpPr>
            <a:spLocks/>
          </p:cNvSpPr>
          <p:nvPr/>
        </p:nvSpPr>
        <p:spPr bwMode="gray">
          <a:xfrm>
            <a:off x="2754181" y="3070962"/>
            <a:ext cx="848258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2" name="Freeform 7"/>
          <p:cNvSpPr>
            <a:spLocks/>
          </p:cNvSpPr>
          <p:nvPr/>
        </p:nvSpPr>
        <p:spPr bwMode="gray">
          <a:xfrm flipV="1">
            <a:off x="2752973" y="2285465"/>
            <a:ext cx="848258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3" name="Freeform 7"/>
          <p:cNvSpPr>
            <a:spLocks/>
          </p:cNvSpPr>
          <p:nvPr/>
        </p:nvSpPr>
        <p:spPr bwMode="gray">
          <a:xfrm flipV="1">
            <a:off x="5403406" y="3174197"/>
            <a:ext cx="848258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4" name="Freeform 7"/>
          <p:cNvSpPr>
            <a:spLocks/>
          </p:cNvSpPr>
          <p:nvPr/>
        </p:nvSpPr>
        <p:spPr bwMode="gray">
          <a:xfrm>
            <a:off x="5403406" y="4963779"/>
            <a:ext cx="848258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5" name="Aşağı Ok 24"/>
          <p:cNvSpPr/>
          <p:nvPr/>
        </p:nvSpPr>
        <p:spPr>
          <a:xfrm rot="10800000">
            <a:off x="7789126" y="1538869"/>
            <a:ext cx="876300" cy="51116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cxnSp>
        <p:nvCxnSpPr>
          <p:cNvPr id="26" name="Düz Ok Bağlayıcısı 25"/>
          <p:cNvCxnSpPr/>
          <p:nvPr/>
        </p:nvCxnSpPr>
        <p:spPr>
          <a:xfrm>
            <a:off x="8225984" y="1481798"/>
            <a:ext cx="900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Düz Ok Bağlayıcısı 28"/>
          <p:cNvCxnSpPr/>
          <p:nvPr/>
        </p:nvCxnSpPr>
        <p:spPr>
          <a:xfrm flipH="1">
            <a:off x="179234" y="1481557"/>
            <a:ext cx="330837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952" name="Düz Bağlayıcı 37951"/>
          <p:cNvCxnSpPr/>
          <p:nvPr/>
        </p:nvCxnSpPr>
        <p:spPr>
          <a:xfrm>
            <a:off x="5582076" y="1481557"/>
            <a:ext cx="2592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953" name="Metin kutusu 37952"/>
          <p:cNvSpPr txBox="1"/>
          <p:nvPr/>
        </p:nvSpPr>
        <p:spPr>
          <a:xfrm>
            <a:off x="3324225" y="1276350"/>
            <a:ext cx="2470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Araştırmanın Yönü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5" name="Metin kutusu 34"/>
          <p:cNvSpPr txBox="1"/>
          <p:nvPr/>
        </p:nvSpPr>
        <p:spPr>
          <a:xfrm>
            <a:off x="7303567" y="1978116"/>
            <a:ext cx="1916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Araştırmanın </a:t>
            </a:r>
          </a:p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Başlangıcı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auto">
          <a:xfrm>
            <a:off x="7517219" y="3209752"/>
            <a:ext cx="1552431" cy="2585897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TOPLUM</a:t>
            </a:r>
            <a:endParaRPr lang="zh-CN" altLang="zh-CN" sz="3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Metin kutusu 29"/>
          <p:cNvSpPr txBox="1"/>
          <p:nvPr/>
        </p:nvSpPr>
        <p:spPr>
          <a:xfrm>
            <a:off x="8156914" y="814950"/>
            <a:ext cx="12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Zaman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1" name="Text Box 18"/>
          <p:cNvSpPr txBox="1">
            <a:spLocks noChangeArrowheads="1"/>
          </p:cNvSpPr>
          <p:nvPr/>
        </p:nvSpPr>
        <p:spPr bwMode="auto">
          <a:xfrm>
            <a:off x="22584" y="2234958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0049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</a:t>
            </a:r>
          </a:p>
        </p:txBody>
      </p:sp>
      <p:sp>
        <p:nvSpPr>
          <p:cNvPr id="32" name="Text Box 18"/>
          <p:cNvSpPr txBox="1">
            <a:spLocks noChangeArrowheads="1"/>
          </p:cNvSpPr>
          <p:nvPr/>
        </p:nvSpPr>
        <p:spPr bwMode="auto">
          <a:xfrm>
            <a:off x="22583" y="3316628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>
                <a:solidFill>
                  <a:srgbClr val="0049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</a:t>
            </a:r>
            <a:endParaRPr lang="tr-TR" sz="2800" b="1" kern="0" dirty="0" smtClean="0">
              <a:solidFill>
                <a:srgbClr val="0049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36236" y="4840574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0049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</a:t>
            </a: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22584" y="5902525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0049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</a:t>
            </a: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AutoShape 5"/>
          <p:cNvSpPr>
            <a:spLocks noChangeArrowheads="1"/>
          </p:cNvSpPr>
          <p:nvPr/>
        </p:nvSpPr>
        <p:spPr bwMode="auto">
          <a:xfrm>
            <a:off x="5582076" y="4064646"/>
            <a:ext cx="1250128" cy="869915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Seçilen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Kayıtlar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" name="Aşağı Ok 37"/>
          <p:cNvSpPr/>
          <p:nvPr/>
        </p:nvSpPr>
        <p:spPr>
          <a:xfrm rot="5400000">
            <a:off x="6733020" y="4206389"/>
            <a:ext cx="876300" cy="592816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7847919" y="1180976"/>
            <a:ext cx="756129" cy="2686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 smtClean="0">
                <a:latin typeface="Calibri" pitchFamily="34" charset="0"/>
              </a:rPr>
              <a:t>2013</a:t>
            </a:r>
            <a:endParaRPr lang="tr-TR" sz="1600" b="1" dirty="0">
              <a:latin typeface="Calibri" pitchFamily="34" charset="0"/>
            </a:endParaRPr>
          </a:p>
        </p:txBody>
      </p:sp>
      <p:sp>
        <p:nvSpPr>
          <p:cNvPr id="41" name="Yuvarlatılmış Dikdörtgen 40"/>
          <p:cNvSpPr/>
          <p:nvPr/>
        </p:nvSpPr>
        <p:spPr>
          <a:xfrm>
            <a:off x="439606" y="1172310"/>
            <a:ext cx="756129" cy="2686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 smtClean="0">
                <a:latin typeface="Calibri" pitchFamily="34" charset="0"/>
              </a:rPr>
              <a:t>2000</a:t>
            </a:r>
            <a:endParaRPr lang="tr-TR" sz="16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0504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6540777" y="2552471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Var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(Etken (+) İnsidans)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ARAŞTIRMASI (Retrospektif)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6540777" y="3621856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Yok</a:t>
            </a:r>
          </a:p>
          <a:p>
            <a:pPr algn="ctr"/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(Etken </a:t>
            </a:r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(-) </a:t>
            </a:r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İnsidans</a:t>
            </a:r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tr-TR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6540777" y="4666247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Var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6540777" y="5728198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Yok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4114799" y="2993175"/>
            <a:ext cx="1622447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Karşılaşan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Maruziyet (+)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Aşağı Ok 11"/>
          <p:cNvSpPr/>
          <p:nvPr/>
        </p:nvSpPr>
        <p:spPr>
          <a:xfrm>
            <a:off x="7211045" y="2165317"/>
            <a:ext cx="876300" cy="36977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 sz="9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" name="Freeform 7"/>
          <p:cNvSpPr>
            <a:spLocks/>
          </p:cNvSpPr>
          <p:nvPr/>
        </p:nvSpPr>
        <p:spPr bwMode="gray">
          <a:xfrm flipH="1">
            <a:off x="5772787" y="5749964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auto">
          <a:xfrm>
            <a:off x="4124324" y="5154518"/>
            <a:ext cx="1622447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Karşılaşmayan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Maruziyet (-)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Freeform 7"/>
          <p:cNvSpPr>
            <a:spLocks/>
          </p:cNvSpPr>
          <p:nvPr/>
        </p:nvSpPr>
        <p:spPr bwMode="gray">
          <a:xfrm flipH="1" flipV="1">
            <a:off x="5771579" y="4964467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1" name="Freeform 7"/>
          <p:cNvSpPr>
            <a:spLocks/>
          </p:cNvSpPr>
          <p:nvPr/>
        </p:nvSpPr>
        <p:spPr bwMode="gray">
          <a:xfrm flipH="1">
            <a:off x="5771579" y="3638642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2" name="Freeform 7"/>
          <p:cNvSpPr>
            <a:spLocks/>
          </p:cNvSpPr>
          <p:nvPr/>
        </p:nvSpPr>
        <p:spPr bwMode="gray">
          <a:xfrm flipH="1" flipV="1">
            <a:off x="5770371" y="2853145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5" name="Aşağı Ok 24"/>
          <p:cNvSpPr/>
          <p:nvPr/>
        </p:nvSpPr>
        <p:spPr>
          <a:xfrm rot="10800000">
            <a:off x="7211045" y="1529997"/>
            <a:ext cx="876300" cy="392090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cxnSp>
        <p:nvCxnSpPr>
          <p:cNvPr id="26" name="Düz Ok Bağlayıcısı 25"/>
          <p:cNvCxnSpPr/>
          <p:nvPr/>
        </p:nvCxnSpPr>
        <p:spPr>
          <a:xfrm>
            <a:off x="5753100" y="1471541"/>
            <a:ext cx="1908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952" name="Düz Bağlayıcı 37951"/>
          <p:cNvCxnSpPr/>
          <p:nvPr/>
        </p:nvCxnSpPr>
        <p:spPr>
          <a:xfrm>
            <a:off x="9525" y="1430198"/>
            <a:ext cx="3531728" cy="1386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953" name="Metin kutusu 37952"/>
          <p:cNvSpPr txBox="1"/>
          <p:nvPr/>
        </p:nvSpPr>
        <p:spPr>
          <a:xfrm>
            <a:off x="3400425" y="1249875"/>
            <a:ext cx="2470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Araştırmanın Yönü</a:t>
            </a:r>
          </a:p>
          <a:p>
            <a:pPr algn="ctr"/>
            <a:r>
              <a:rPr lang="tr-TR" b="1" i="1" dirty="0" smtClean="0">
                <a:solidFill>
                  <a:srgbClr val="6B9B1A"/>
                </a:solidFill>
                <a:latin typeface="Cambria" pitchFamily="18" charset="0"/>
              </a:rPr>
              <a:t>(İzleme Süresi)</a:t>
            </a:r>
            <a:endParaRPr lang="tr-TR" b="1" i="1" dirty="0">
              <a:solidFill>
                <a:srgbClr val="6B9B1A"/>
              </a:solidFill>
              <a:latin typeface="Cambria" pitchFamily="18" charset="0"/>
            </a:endParaRPr>
          </a:p>
        </p:txBody>
      </p:sp>
      <p:sp>
        <p:nvSpPr>
          <p:cNvPr id="35" name="Metin kutusu 34"/>
          <p:cNvSpPr txBox="1"/>
          <p:nvPr/>
        </p:nvSpPr>
        <p:spPr>
          <a:xfrm>
            <a:off x="6236771" y="1838796"/>
            <a:ext cx="2860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C00000"/>
                </a:solidFill>
                <a:latin typeface="Cambria" pitchFamily="18" charset="0"/>
              </a:rPr>
              <a:t>Araştırmanın Başlangıcı</a:t>
            </a:r>
            <a:endParaRPr lang="tr-TR" b="1" i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auto">
          <a:xfrm>
            <a:off x="2619375" y="4343977"/>
            <a:ext cx="1462814" cy="869915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Seçilen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Kayıtlar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Freeform 7"/>
          <p:cNvSpPr>
            <a:spLocks/>
          </p:cNvSpPr>
          <p:nvPr/>
        </p:nvSpPr>
        <p:spPr bwMode="gray">
          <a:xfrm flipH="1" flipV="1">
            <a:off x="3350753" y="3446296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0" name="Freeform 7"/>
          <p:cNvSpPr>
            <a:spLocks/>
          </p:cNvSpPr>
          <p:nvPr/>
        </p:nvSpPr>
        <p:spPr bwMode="gray">
          <a:xfrm flipH="1">
            <a:off x="3350753" y="5256701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1" name="Aşağı Ok 30"/>
          <p:cNvSpPr/>
          <p:nvPr/>
        </p:nvSpPr>
        <p:spPr>
          <a:xfrm rot="16200000">
            <a:off x="1766952" y="4422835"/>
            <a:ext cx="876300" cy="71427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29" name="Text Box 18"/>
          <p:cNvSpPr txBox="1">
            <a:spLocks noChangeArrowheads="1"/>
          </p:cNvSpPr>
          <p:nvPr/>
        </p:nvSpPr>
        <p:spPr bwMode="auto">
          <a:xfrm>
            <a:off x="8785560" y="2680679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</a:t>
            </a:r>
          </a:p>
        </p:txBody>
      </p:sp>
      <p:sp>
        <p:nvSpPr>
          <p:cNvPr id="32" name="Text Box 18"/>
          <p:cNvSpPr txBox="1">
            <a:spLocks noChangeArrowheads="1"/>
          </p:cNvSpPr>
          <p:nvPr/>
        </p:nvSpPr>
        <p:spPr bwMode="auto">
          <a:xfrm>
            <a:off x="8785559" y="3762349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</a:t>
            </a:r>
            <a:endParaRPr lang="tr-TR" sz="2800" b="1" kern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8799212" y="4848145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</a:t>
            </a: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8785560" y="5910096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</a:t>
            </a:r>
          </a:p>
        </p:txBody>
      </p:sp>
      <p:cxnSp>
        <p:nvCxnSpPr>
          <p:cNvPr id="36" name="Düz Ok Bağlayıcısı 35"/>
          <p:cNvCxnSpPr/>
          <p:nvPr/>
        </p:nvCxnSpPr>
        <p:spPr>
          <a:xfrm>
            <a:off x="7690804" y="1458932"/>
            <a:ext cx="1332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7" name="Metin kutusu 36"/>
          <p:cNvSpPr txBox="1"/>
          <p:nvPr/>
        </p:nvSpPr>
        <p:spPr>
          <a:xfrm>
            <a:off x="8087345" y="1013246"/>
            <a:ext cx="12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Zaman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8" name="AutoShape 5"/>
          <p:cNvSpPr>
            <a:spLocks noChangeArrowheads="1"/>
          </p:cNvSpPr>
          <p:nvPr/>
        </p:nvSpPr>
        <p:spPr bwMode="auto">
          <a:xfrm>
            <a:off x="127591" y="3461217"/>
            <a:ext cx="1647798" cy="2619007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TOPLUM</a:t>
            </a:r>
            <a:endParaRPr lang="zh-CN" altLang="zh-CN" sz="3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2" name="Yuvarlatılmış Dikdörtgen 41"/>
          <p:cNvSpPr/>
          <p:nvPr/>
        </p:nvSpPr>
        <p:spPr>
          <a:xfrm>
            <a:off x="7246337" y="1113916"/>
            <a:ext cx="756129" cy="2686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 smtClean="0">
                <a:latin typeface="Calibri" pitchFamily="34" charset="0"/>
              </a:rPr>
              <a:t>2013</a:t>
            </a:r>
            <a:endParaRPr lang="tr-TR" sz="1600" b="1" dirty="0">
              <a:latin typeface="Calibri" pitchFamily="34" charset="0"/>
            </a:endParaRPr>
          </a:p>
        </p:txBody>
      </p:sp>
      <p:sp>
        <p:nvSpPr>
          <p:cNvPr id="43" name="Yuvarlatılmış Dikdörtgen 42"/>
          <p:cNvSpPr/>
          <p:nvPr/>
        </p:nvSpPr>
        <p:spPr>
          <a:xfrm>
            <a:off x="47731" y="1112935"/>
            <a:ext cx="756129" cy="2686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 smtClean="0">
                <a:latin typeface="Calibri" pitchFamily="34" charset="0"/>
              </a:rPr>
              <a:t>2000</a:t>
            </a:r>
            <a:endParaRPr lang="tr-TR" sz="16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0022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6550302" y="1626221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Var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(Etken (+) İnsidans)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ARAŞTIRMASI (Prospektif)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6550302" y="2695606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Yok</a:t>
            </a:r>
          </a:p>
          <a:p>
            <a:pPr algn="ctr"/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(Etken </a:t>
            </a:r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(-) </a:t>
            </a:r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İnsidans</a:t>
            </a:r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tr-TR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6550302" y="4226872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Var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6550302" y="5288823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Yok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4124324" y="2066925"/>
            <a:ext cx="1622447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Karşılaşan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Maruziyet (+)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Aşağı Ok 11"/>
          <p:cNvSpPr/>
          <p:nvPr/>
        </p:nvSpPr>
        <p:spPr>
          <a:xfrm>
            <a:off x="403259" y="2520047"/>
            <a:ext cx="876300" cy="666652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13" name="Freeform 7"/>
          <p:cNvSpPr>
            <a:spLocks/>
          </p:cNvSpPr>
          <p:nvPr/>
        </p:nvSpPr>
        <p:spPr bwMode="gray">
          <a:xfrm flipH="1">
            <a:off x="5782312" y="5310589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auto">
          <a:xfrm>
            <a:off x="4133849" y="4715143"/>
            <a:ext cx="1622447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Karşılaşmayan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Maruziyet (-)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45884" y="3231560"/>
            <a:ext cx="1733550" cy="1681016"/>
          </a:xfrm>
          <a:prstGeom prst="ellipse">
            <a:avLst/>
          </a:prstGeom>
          <a:noFill/>
          <a:ln w="476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 smtClean="0">
                <a:solidFill>
                  <a:srgbClr val="000000"/>
                </a:solidFill>
                <a:latin typeface="Cambria" pitchFamily="18" charset="0"/>
              </a:rPr>
              <a:t>RİSK ALTINDAKİ TOPLUM</a:t>
            </a:r>
            <a:endParaRPr lang="tr-TR" sz="1600" b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18" name="Freeform 7"/>
          <p:cNvSpPr>
            <a:spLocks/>
          </p:cNvSpPr>
          <p:nvPr/>
        </p:nvSpPr>
        <p:spPr bwMode="gray">
          <a:xfrm flipH="1" flipV="1">
            <a:off x="5781104" y="4525092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1" name="Freeform 7"/>
          <p:cNvSpPr>
            <a:spLocks/>
          </p:cNvSpPr>
          <p:nvPr/>
        </p:nvSpPr>
        <p:spPr bwMode="gray">
          <a:xfrm flipH="1">
            <a:off x="5781104" y="2712392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2" name="Freeform 7"/>
          <p:cNvSpPr>
            <a:spLocks/>
          </p:cNvSpPr>
          <p:nvPr/>
        </p:nvSpPr>
        <p:spPr bwMode="gray">
          <a:xfrm flipH="1" flipV="1">
            <a:off x="5779896" y="1926895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5" name="Aşağı Ok 24"/>
          <p:cNvSpPr/>
          <p:nvPr/>
        </p:nvSpPr>
        <p:spPr>
          <a:xfrm rot="10800000">
            <a:off x="403259" y="1412967"/>
            <a:ext cx="876300" cy="653958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cxnSp>
        <p:nvCxnSpPr>
          <p:cNvPr id="26" name="Düz Ok Bağlayıcısı 25"/>
          <p:cNvCxnSpPr/>
          <p:nvPr/>
        </p:nvCxnSpPr>
        <p:spPr>
          <a:xfrm>
            <a:off x="5648325" y="1364666"/>
            <a:ext cx="3276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952" name="Düz Bağlayıcı 37951"/>
          <p:cNvCxnSpPr/>
          <p:nvPr/>
        </p:nvCxnSpPr>
        <p:spPr>
          <a:xfrm>
            <a:off x="9525" y="1323323"/>
            <a:ext cx="3531728" cy="1386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953" name="Metin kutusu 37952"/>
          <p:cNvSpPr txBox="1"/>
          <p:nvPr/>
        </p:nvSpPr>
        <p:spPr>
          <a:xfrm>
            <a:off x="3400425" y="1143000"/>
            <a:ext cx="2470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Araştırmanın Yönü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  <a:p>
            <a:pPr algn="ctr"/>
            <a:r>
              <a:rPr lang="tr-TR" i="1" dirty="0" smtClean="0">
                <a:solidFill>
                  <a:srgbClr val="000000"/>
                </a:solidFill>
                <a:latin typeface="Cambria" pitchFamily="18" charset="0"/>
              </a:rPr>
              <a:t>(İzleme Süresi)</a:t>
            </a:r>
            <a:endParaRPr lang="tr-TR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5" name="Metin kutusu 34"/>
          <p:cNvSpPr txBox="1"/>
          <p:nvPr/>
        </p:nvSpPr>
        <p:spPr>
          <a:xfrm>
            <a:off x="59485" y="1932510"/>
            <a:ext cx="1648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C00000"/>
                </a:solidFill>
                <a:latin typeface="Cambria" pitchFamily="18" charset="0"/>
              </a:rPr>
              <a:t>Araştırmanın </a:t>
            </a:r>
          </a:p>
          <a:p>
            <a:pPr algn="ctr"/>
            <a:r>
              <a:rPr lang="tr-TR" b="1" i="1" dirty="0" smtClean="0">
                <a:solidFill>
                  <a:srgbClr val="C00000"/>
                </a:solidFill>
                <a:latin typeface="Cambria" pitchFamily="18" charset="0"/>
              </a:rPr>
              <a:t>Başlangıcı</a:t>
            </a:r>
            <a:endParaRPr lang="tr-TR" b="1" i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auto">
          <a:xfrm>
            <a:off x="2628900" y="3419743"/>
            <a:ext cx="1462814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Örneklem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(Hastalık Yok)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Freeform 7"/>
          <p:cNvSpPr>
            <a:spLocks/>
          </p:cNvSpPr>
          <p:nvPr/>
        </p:nvSpPr>
        <p:spPr bwMode="gray">
          <a:xfrm flipH="1" flipV="1">
            <a:off x="3360278" y="2520046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0" name="Freeform 7"/>
          <p:cNvSpPr>
            <a:spLocks/>
          </p:cNvSpPr>
          <p:nvPr/>
        </p:nvSpPr>
        <p:spPr bwMode="gray">
          <a:xfrm flipH="1">
            <a:off x="3360278" y="4817326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1" name="Aşağı Ok 30"/>
          <p:cNvSpPr/>
          <p:nvPr/>
        </p:nvSpPr>
        <p:spPr>
          <a:xfrm rot="16200000">
            <a:off x="1776477" y="3710335"/>
            <a:ext cx="876300" cy="71427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32" name="Text Box 18"/>
          <p:cNvSpPr txBox="1">
            <a:spLocks noChangeArrowheads="1"/>
          </p:cNvSpPr>
          <p:nvPr/>
        </p:nvSpPr>
        <p:spPr bwMode="auto">
          <a:xfrm>
            <a:off x="8785560" y="1807604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</a:t>
            </a: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8785559" y="2889274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</a:t>
            </a:r>
            <a:endParaRPr lang="tr-TR" sz="2800" b="1" kern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8799212" y="4384645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</a:t>
            </a:r>
          </a:p>
        </p:txBody>
      </p:sp>
      <p:sp>
        <p:nvSpPr>
          <p:cNvPr id="36" name="Text Box 18"/>
          <p:cNvSpPr txBox="1">
            <a:spLocks noChangeArrowheads="1"/>
          </p:cNvSpPr>
          <p:nvPr/>
        </p:nvSpPr>
        <p:spPr bwMode="auto">
          <a:xfrm>
            <a:off x="8785560" y="5446596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</a:t>
            </a:r>
          </a:p>
        </p:txBody>
      </p:sp>
      <p:cxnSp>
        <p:nvCxnSpPr>
          <p:cNvPr id="40" name="Düz Ok Bağlayıcısı 39"/>
          <p:cNvCxnSpPr/>
          <p:nvPr/>
        </p:nvCxnSpPr>
        <p:spPr>
          <a:xfrm>
            <a:off x="7498092" y="1163289"/>
            <a:ext cx="1332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1" name="Metin kutusu 40"/>
          <p:cNvSpPr txBox="1"/>
          <p:nvPr/>
        </p:nvSpPr>
        <p:spPr>
          <a:xfrm>
            <a:off x="7498092" y="769566"/>
            <a:ext cx="12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Zaman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7123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390526" y="2955039"/>
            <a:ext cx="8448674" cy="1559811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66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Gözlemsel Araştırmalar</a:t>
            </a:r>
            <a:endParaRPr lang="tr-TR" sz="6600" b="1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4138613" y="2040639"/>
            <a:ext cx="952500" cy="9144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4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3981205" y="2143896"/>
            <a:ext cx="1267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smtClean="0">
                <a:latin typeface="Cambria" pitchFamily="18" charset="0"/>
              </a:rPr>
              <a:t>1</a:t>
            </a:r>
            <a:endParaRPr lang="tr-TR" sz="2400" b="1" dirty="0">
              <a:latin typeface="Cambria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5219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2400300" y="2955039"/>
            <a:ext cx="6458930" cy="1559811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54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Tanımlayıcı Araştırmalar</a:t>
            </a:r>
            <a:endParaRPr lang="tr-TR" sz="5400" b="1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146" name="Picture 2" descr="D:\DOKTOR\2-DRUZ\1. EĞİTİM KURUMU\1. İstanbuluzman\2-RESİMLER\Siyah\ExtensionManager_file_documen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075" y="2201991"/>
            <a:ext cx="2524126" cy="3065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4872038" y="2402589"/>
            <a:ext cx="952500" cy="9144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4743449" y="2456048"/>
            <a:ext cx="1267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smtClean="0">
                <a:latin typeface="Cambria" pitchFamily="18" charset="0"/>
              </a:rPr>
              <a:t>1</a:t>
            </a:r>
            <a:r>
              <a:rPr lang="tr-TR" sz="2400" b="1" dirty="0" smtClean="0">
                <a:latin typeface="Cambria" pitchFamily="18" charset="0"/>
              </a:rPr>
              <a:t>.1</a:t>
            </a:r>
            <a:endParaRPr lang="tr-TR" sz="2400" b="1" dirty="0">
              <a:latin typeface="Cambria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2466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11" name="Group 7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5847222"/>
              </p:ext>
            </p:extLst>
          </p:nvPr>
        </p:nvGraphicFramePr>
        <p:xfrm>
          <a:off x="76199" y="982665"/>
          <a:ext cx="8983075" cy="5128053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705226"/>
                <a:gridCol w="5277849"/>
              </a:tblGrid>
              <a:tr h="47469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1-) GÖZLEMSEL ARAŞTIRMALAR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13187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A-) TANIMLAYICI ARAŞTIRMALAR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(Dağılımı İnceler) </a:t>
                      </a:r>
                      <a:endParaRPr kumimoji="0" lang="tr-T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Hipotez kurulur. Kontrol grubu yoktur. Kişi, yer, zaman özelliklerine göre tanımlama yapılır. OR, RR hesaplanamaz. 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Ortamdaki önemli risklerin, tehlikelerin tespit edilmesi ve yeni bir mesleki riskin ortaya konmasını sağlamak için kullanılır. 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Hastalıkların görülüşünü, toplumda </a:t>
                      </a:r>
                      <a:r>
                        <a:rPr kumimoji="0" lang="tr-TR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insidans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, </a:t>
                      </a:r>
                      <a:r>
                        <a:rPr kumimoji="0" lang="tr-TR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prevelans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ve </a:t>
                      </a:r>
                      <a:r>
                        <a:rPr kumimoji="0" lang="tr-TR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mortalite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hızları açısından tanımlar. 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Maliyeti düşüktür. Zaman tasarrufu sağlar.</a:t>
                      </a:r>
                      <a:endParaRPr kumimoji="0" lang="tr-TR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rgbClr val="D0D8E8"/>
                    </a:solidFill>
                  </a:tcPr>
                </a:tc>
              </a:tr>
              <a:tr h="885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1. Olgu/Olay Sunumu (Raporları)</a:t>
                      </a:r>
                      <a:endParaRPr kumimoji="0" lang="tr-TR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Birey/bireylerin öykü-klinik bulgularıyla </a:t>
                      </a:r>
                      <a:r>
                        <a:rPr kumimoji="0" lang="tr-TR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maruziyet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etkeni ilişkisini kurar, ancak sınırlı bilgi verir. Çevresel </a:t>
                      </a:r>
                      <a:r>
                        <a:rPr kumimoji="0" lang="tr-TR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toksik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etkiler inceler,</a:t>
                      </a:r>
                    </a:p>
                  </a:txBody>
                  <a:tcPr anchor="ctr" horzOverflow="overflow">
                    <a:solidFill>
                      <a:srgbClr val="F2F2F2"/>
                    </a:solidFill>
                  </a:tcPr>
                </a:tc>
              </a:tr>
              <a:tr h="15103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2. </a:t>
                      </a:r>
                      <a:r>
                        <a:rPr kumimoji="0" lang="tr-TR" sz="1800" b="1" i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Sürveyans</a:t>
                      </a:r>
                      <a:r>
                        <a:rPr kumimoji="0" lang="tr-TR" sz="18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 Sistemleri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(</a:t>
                      </a:r>
                      <a:r>
                        <a:rPr kumimoji="0" lang="tr-TR" sz="1800" b="0" i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Prevelans</a:t>
                      </a:r>
                      <a:r>
                        <a:rPr kumimoji="0" lang="tr-TR" sz="1800" b="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-Cross </a:t>
                      </a:r>
                      <a:r>
                        <a:rPr kumimoji="0" lang="tr-TR" sz="1800" b="0" i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Sectional</a:t>
                      </a:r>
                      <a:r>
                        <a:rPr kumimoji="0" lang="tr-TR" sz="1800" b="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)</a:t>
                      </a:r>
                      <a:endParaRPr kumimoji="0" lang="tr-TR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Farklı çevrelerin karşılaştırılması ve belirli bir kesimin bir zaman dilimindeki değişimi incelenir. Yaşamsal istatistiklerle, çevreye ait göstergeler ve veriler arasında olası bağlantıları araştırır. Geniş kapsamlı bilgi verir. 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Spesifik bir hastalığın oluşumuna, artış/eksilmesine olan etkileri için idealdir. 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Organizasyon, çaba, para gerektirir.</a:t>
                      </a:r>
                    </a:p>
                  </a:txBody>
                  <a:tcPr anchor="ctr" horzOverflow="overflow">
                    <a:solidFill>
                      <a:srgbClr val="D0D8E8"/>
                    </a:solidFill>
                  </a:tcPr>
                </a:tc>
              </a:tr>
              <a:tr h="885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3. Vaka Serileri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(Case Series)</a:t>
                      </a:r>
                    </a:p>
                  </a:txBody>
                  <a:tcPr anchor="ctr" horzOverflow="overflow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Kısa bir zaman periyodunda birden fazla vakanın toplanmasıdır. Yeni hastalık veya epidemiye dikkat çeker. </a:t>
                      </a:r>
                    </a:p>
                  </a:txBody>
                  <a:tcPr anchor="ctr" horzOverflow="overflow"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0255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1779230385 h 2410"/>
              <a:gd name="T2" fmla="*/ 1030743153 w 1414"/>
              <a:gd name="T3" fmla="*/ 0 h 2410"/>
              <a:gd name="T4" fmla="*/ 2147483647 w 1414"/>
              <a:gd name="T5" fmla="*/ 5040312 h 2410"/>
              <a:gd name="T6" fmla="*/ 2147483647 w 1414"/>
              <a:gd name="T7" fmla="*/ 2147483647 h 2410"/>
              <a:gd name="T8" fmla="*/ 0 w 1414"/>
              <a:gd name="T9" fmla="*/ 1779230385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YÖNTEMİN ANA ÖZELLİKLERİ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endParaRPr lang="tr-TR" sz="2400" b="1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Müdahale yok</a:t>
            </a:r>
          </a:p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Kontrol grubu yok</a:t>
            </a:r>
            <a:endParaRPr lang="tr-TR" sz="2400" b="1" i="1" dirty="0">
              <a:solidFill>
                <a:srgbClr val="000000"/>
              </a:solidFill>
              <a:latin typeface="Calibri" pitchFamily="34" charset="0"/>
            </a:endParaRPr>
          </a:p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Kişi, yer, zaman tanımlaması var</a:t>
            </a:r>
          </a:p>
          <a:p>
            <a:pPr marL="949325" lvl="1" indent="-457200">
              <a:buClr>
                <a:srgbClr val="292929"/>
              </a:buClr>
              <a:buFont typeface="+mj-lt"/>
              <a:buAutoNum type="arabicPeriod"/>
            </a:pPr>
            <a:endParaRPr lang="tr-TR" sz="2400" b="1" i="1" dirty="0">
              <a:solidFill>
                <a:srgbClr val="000000"/>
              </a:solidFill>
              <a:latin typeface="Calibri" pitchFamily="34" charset="0"/>
            </a:endParaRPr>
          </a:p>
          <a:p>
            <a:pPr marL="949325" lvl="1" indent="-457200"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Dağılımı inceler</a:t>
            </a:r>
          </a:p>
          <a:p>
            <a:pPr marL="949325" lvl="1" indent="-457200"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OR ve RR hesaplanamaz</a:t>
            </a:r>
          </a:p>
          <a:p>
            <a:pPr marL="949325" lvl="1" indent="-457200"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Hipotez kurulur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  <a:p>
            <a:pPr marL="34925" algn="ctr">
              <a:buClr>
                <a:srgbClr val="292929"/>
              </a:buClr>
            </a:pPr>
            <a:endParaRPr lang="tr-TR" sz="2400" b="1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824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38245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13825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3825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825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3825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TANIMLAYICI </a:t>
            </a:r>
            <a:r>
              <a:rPr lang="tr-TR" sz="3200" b="1" dirty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 </a:t>
            </a: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(DESKRİPTİF)</a:t>
            </a:r>
            <a:endParaRPr lang="tr-TR" sz="3200" b="1" dirty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3849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İşyeri sağlık birimi kayıtlarından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40 işçi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nin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birkaç kez göz yaşarması ve aksırık yakınmaları ile başvurmuş olduğu saptanıyor. Bu işçilerin,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işyerine geldikten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kısa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süre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sonra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bu yakınmalarının ortaya çıktığı ve işçilerin hepsinin de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aynı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bölüm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de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çalışmakta olduğu belirleniyor. </a:t>
            </a:r>
          </a:p>
          <a:p>
            <a:pPr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Bu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çalışma aşağıdaki epidemiyolojik araştırma türlerinden hangisine uymaktadır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?</a:t>
            </a:r>
            <a:endParaRPr lang="tr-TR" sz="2000" b="1" i="1" dirty="0">
              <a:solidFill>
                <a:srgbClr val="FF0000"/>
              </a:solidFill>
              <a:latin typeface="Calibri" pitchFamily="34" charset="0"/>
            </a:endParaRP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Tanımlayıcı araştırma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Deneysel araştırma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</a:rPr>
              <a:t>Kohort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araştırması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Vaka-Kontrol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araştırması</a:t>
            </a: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TANIMLAYICI ARAŞTIRMALAR (DESKRİPTİF)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56514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yok, 3. Kişi-yer-zaman tanımlaması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var. </a:t>
            </a:r>
          </a:p>
          <a:p>
            <a:pPr algn="ctr" eaLnBrk="0" hangingPunct="0"/>
            <a:r>
              <a:rPr lang="tr-TR" sz="1600" i="1" dirty="0" smtClean="0">
                <a:latin typeface="Cambria" pitchFamily="18" charset="0"/>
                <a:sym typeface="Symbol" pitchFamily="18" charset="2"/>
              </a:rPr>
              <a:t>40 </a:t>
            </a:r>
            <a:r>
              <a:rPr lang="tr-TR" sz="1600" i="1" dirty="0">
                <a:latin typeface="Cambria" pitchFamily="18" charset="0"/>
                <a:sym typeface="Symbol" pitchFamily="18" charset="2"/>
              </a:rPr>
              <a:t>İşçi (kişi-kim?), Aynı bölümde (yer-nerede?), Kısa bir süre sonra (zaman-ne zaman</a:t>
            </a:r>
            <a:r>
              <a:rPr lang="tr-TR" sz="1600" i="1" dirty="0" smtClean="0">
                <a:latin typeface="Cambria" pitchFamily="18" charset="0"/>
                <a:sym typeface="Symbol" pitchFamily="18" charset="2"/>
              </a:rPr>
              <a:t>?)</a:t>
            </a:r>
            <a:endParaRPr lang="tr-TR" sz="1600" i="1" dirty="0"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461562" y="3864476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56351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Toplam 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</a:rPr>
              <a:t>800</a:t>
            </a: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</a:rPr>
              <a:t> 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</a:rPr>
              <a:t>işçi</a:t>
            </a: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</a:rPr>
              <a:t>nin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çalıştığı bir işyerinde iş kazaları konusunda bir inceleme yapılıyor. </a:t>
            </a: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</a:rPr>
              <a:t>Son 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</a:rPr>
              <a:t>iki yılda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meydana gelen 25 iş kazasının</a:t>
            </a: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</a:rPr>
              <a:t>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10 tanesinin </a:t>
            </a: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</a:rPr>
              <a:t>işletmenin 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</a:rPr>
              <a:t>(A)</a:t>
            </a: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</a:rPr>
              <a:t> bölümünde,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 9 tanesinin</a:t>
            </a: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</a:rPr>
              <a:t> 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</a:rPr>
              <a:t>(B)</a:t>
            </a: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</a:rPr>
              <a:t> bölümünde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6 tanesinin de</a:t>
            </a: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</a:rPr>
              <a:t> işletmenin 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</a:rPr>
              <a:t>diğer bölümlerinde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meydana geldiği saptanmıştır. Kazaların 8 tanesi de son yılda işe başlayan işçilerde görülmüştür. Bu çalışma aşağıdaki epidemiyolojik araştırma türlerinden hangisine uymaktadır?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Tanımlayıcı araştırma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Müdahale araştırması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</a:rPr>
              <a:t>Kohort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araştırması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Vaka-Kontrol araştırması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TANIMLAYICI ARAŞTIRMALAR (DESKRİPTİF)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81136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yok, 3. Kişi-yer-zaman tanımlaması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var. </a:t>
            </a:r>
          </a:p>
          <a:p>
            <a:pPr algn="ctr" eaLnBrk="0" hangingPunct="0"/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800 İşçi (kişi-kim?), İşletmenin A, B ve diğer bölümleri (yer-nerede?), Son iki yılda (zaman-ne zaman?) </a:t>
            </a: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514727" y="3875109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28277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Bir tekstil fabrikasında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çalışan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400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işçi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den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42 tanesi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son 5 yıl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içinde kaza geçirmiştir. Bu kazaların </a:t>
            </a:r>
            <a:r>
              <a:rPr lang="tr-TR" sz="2000" b="1" i="1" dirty="0">
                <a:latin typeface="Calibri" pitchFamily="34" charset="0"/>
              </a:rPr>
              <a:t>18 tanesi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tarak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bölümünde, </a:t>
            </a:r>
            <a:r>
              <a:rPr lang="tr-TR" sz="2000" b="1" i="1" dirty="0">
                <a:latin typeface="Calibri" pitchFamily="34" charset="0"/>
              </a:rPr>
              <a:t>11 tanesi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dokuma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bölümünde, </a:t>
            </a:r>
            <a:r>
              <a:rPr lang="tr-TR" sz="2000" b="1" i="1" dirty="0">
                <a:latin typeface="Calibri" pitchFamily="34" charset="0"/>
              </a:rPr>
              <a:t>8 tanesi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bakım-onarım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işçileri arasında meydana gelmiştir. </a:t>
            </a:r>
            <a:r>
              <a:rPr lang="tr-TR" sz="2000" b="1" i="1" dirty="0">
                <a:latin typeface="Calibri" pitchFamily="34" charset="0"/>
              </a:rPr>
              <a:t>5 kazada fabrikanın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değişik bölümlerinde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çalışan işçilerde olmuştur. </a:t>
            </a:r>
          </a:p>
          <a:p>
            <a:pPr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Bu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çalışma aşağıdaki epidemiyolojik araştırma türlerinden hangisine uymaktadır?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Tanımlayıcı araştırma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Müdahale araştırması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</a:rPr>
              <a:t>Kohort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araştırması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Vaka-Kontrol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araştırması</a:t>
            </a: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TANIMLAYICI ARAŞTIRMALAR (DESKRİPTİF)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81136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yok, 3. Kişi-yer-zaman tanımlaması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var. </a:t>
            </a:r>
          </a:p>
          <a:p>
            <a:pPr algn="ctr" eaLnBrk="0" hangingPunct="0"/>
            <a:r>
              <a:rPr lang="tr-TR" sz="1600" i="1" dirty="0">
                <a:latin typeface="Cambria" pitchFamily="18" charset="0"/>
                <a:sym typeface="Symbol" pitchFamily="18" charset="2"/>
              </a:rPr>
              <a:t>400 İşçi (kişi-kim?), İşletmenin tarak, dokuma, bakım-onarım, diğer (yer-nerede?), Son 5 yıl içinde (zaman-ne zaman?)</a:t>
            </a: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514727" y="3875109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0395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3124200" y="2955039"/>
            <a:ext cx="5944580" cy="1559811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54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Analitik Araştırmalar</a:t>
            </a:r>
            <a:endParaRPr lang="tr-TR" sz="5400" b="1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22" name="Picture 2" descr="D:\DOKTOR\1-DRUZ\1-EĞİTİM KURUMU\1. İstanbuluzman\2-RESİMLER\Siyah\cro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6" y="2232905"/>
            <a:ext cx="3572369" cy="3301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5058265" y="2402589"/>
            <a:ext cx="952500" cy="9144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4886324" y="2456048"/>
            <a:ext cx="1267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smtClean="0">
                <a:latin typeface="Cambria" pitchFamily="18" charset="0"/>
              </a:rPr>
              <a:t>1</a:t>
            </a:r>
            <a:r>
              <a:rPr lang="tr-TR" sz="2400" b="1" dirty="0" smtClean="0">
                <a:latin typeface="Cambria" pitchFamily="18" charset="0"/>
              </a:rPr>
              <a:t>.2</a:t>
            </a:r>
            <a:endParaRPr lang="tr-TR" sz="2400" b="1" dirty="0">
              <a:latin typeface="Cambria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3411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11" name="Group 7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1874361"/>
              </p:ext>
            </p:extLst>
          </p:nvPr>
        </p:nvGraphicFramePr>
        <p:xfrm>
          <a:off x="90424" y="1001712"/>
          <a:ext cx="8911071" cy="5122863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662178"/>
                <a:gridCol w="5248893"/>
              </a:tblGrid>
              <a:tr h="5508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1-) GÖZLEMSEL ARAŞTIRMALAR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B-) ANALİTİK ARAŞTIRMALAR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(Nedensellik Araştırmaları - </a:t>
                      </a:r>
                      <a:r>
                        <a:rPr kumimoji="0" lang="tr-TR" sz="16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Etyoloji</a:t>
                      </a:r>
                      <a:r>
                        <a:rPr kumimoji="0" lang="tr-TR" sz="16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 Araştırmaları)</a:t>
                      </a:r>
                    </a:p>
                  </a:txBody>
                  <a:tcPr anchor="ctr" horzOverflow="overflow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Hipotez test edilir. Neden-sonuç ilişkisini analiz eder. 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Hastalar ve kontrol grupları vardır. Hastalıkların risk faktörlerini araştırır. Maliyet yüksektir.</a:t>
                      </a:r>
                    </a:p>
                  </a:txBody>
                  <a:tcPr anchor="ctr" horzOverflow="overflow">
                    <a:solidFill>
                      <a:srgbClr val="D0D8E8"/>
                    </a:solidFill>
                  </a:tcPr>
                </a:tc>
              </a:tr>
              <a:tr h="1076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1. </a:t>
                      </a:r>
                      <a:r>
                        <a:rPr kumimoji="0" lang="tr-TR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Kesitsel</a:t>
                      </a:r>
                      <a:r>
                        <a:rPr kumimoji="0" lang="tr-TR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 Araştırmalar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(Prevalans Hızı Elde Edilir)</a:t>
                      </a:r>
                    </a:p>
                  </a:txBody>
                  <a:tcPr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Kontrol grubu yok. Fotoğraf çeker gibi neden sonuç ilişkisini inceler. Anket-Form-FM-Laboratuvar-Rutin Sağlık Kayıtlarını kullanır. Salgınların incelenmesi için idealdir. Prevalans hızı hesaplanır. Tahmini </a:t>
                      </a:r>
                      <a:r>
                        <a:rPr kumimoji="0" lang="tr-TR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Rolatif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Risk (OR-TRR) ile </a:t>
                      </a:r>
                      <a:r>
                        <a:rPr kumimoji="0" lang="tr-TR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Rolatif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Risk (RR) hesaplanamaz. </a:t>
                      </a:r>
                    </a:p>
                  </a:txBody>
                  <a:tcPr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90650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2. Vaka </a:t>
                      </a:r>
                      <a:r>
                        <a:rPr lang="tr-TR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Kontrol </a:t>
                      </a:r>
                      <a:r>
                        <a:rPr lang="tr-T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/>
                      </a:r>
                      <a:br>
                        <a:rPr lang="tr-T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</a:br>
                      <a:r>
                        <a:rPr lang="tr-TR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(</a:t>
                      </a:r>
                      <a:r>
                        <a:rPr lang="tr-TR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Olasılık Oranı Elde Edilir</a:t>
                      </a:r>
                      <a:r>
                        <a:rPr lang="tr-TR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)</a:t>
                      </a:r>
                    </a:p>
                    <a:p>
                      <a:pPr algn="l" rtl="0" fontAlgn="ctr"/>
                      <a:r>
                        <a:rPr lang="tr-TR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(Retrospektif-Geriye Dönük Araştırmalar)</a:t>
                      </a:r>
                      <a:endParaRPr lang="tr-TR" sz="1600" b="0" i="1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857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Sonuçtan hareket  ederek nedeni bulur. Kontrol grubu vardır.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OR hesaplanır. 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Hasta ve sağlamlar aynı anda izlenir (</a:t>
                      </a:r>
                      <a:r>
                        <a:rPr kumimoji="0" lang="tr-TR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Bias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-Hata payı yüksek), Sonuçlar kısa sürede alınır, 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Sıklığı az, </a:t>
                      </a:r>
                      <a:r>
                        <a:rPr kumimoji="0" lang="tr-TR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latent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süresi uzun hastalıklar için uygundur.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Birden fazla </a:t>
                      </a:r>
                      <a:r>
                        <a:rPr kumimoji="0" lang="tr-TR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maruziyet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etkisi değerlendirilebilir. İnsidans Hızı,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Geriye Dönük Veriler-Kayıtlar kullanılır, 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ancak bunlar yetersizdir.</a:t>
                      </a:r>
                    </a:p>
                  </a:txBody>
                  <a:tcPr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38225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3. </a:t>
                      </a:r>
                      <a:r>
                        <a:rPr lang="tr-TR" sz="1800" b="1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Kohort</a:t>
                      </a:r>
                      <a:r>
                        <a:rPr lang="tr-TR" sz="18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 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(</a:t>
                      </a:r>
                      <a:r>
                        <a:rPr lang="tr-TR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İnsidans Hızı Elde Edilir</a:t>
                      </a:r>
                      <a:r>
                        <a:rPr lang="tr-TR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) </a:t>
                      </a:r>
                    </a:p>
                    <a:p>
                      <a:pPr algn="l" rtl="0" fontAlgn="ctr"/>
                      <a:r>
                        <a:rPr lang="tr-TR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(</a:t>
                      </a:r>
                      <a:r>
                        <a:rPr lang="tr-T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Prospektif ve Retrospektif </a:t>
                      </a:r>
                      <a:r>
                        <a:rPr lang="tr-TR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)</a:t>
                      </a:r>
                      <a:endParaRPr lang="tr-TR" sz="1600" b="0" i="1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85725" marR="9525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Etiyolojik faktörden sonuca gider. Kontrol grubu var. RR hesaplanır. En güvenilir yöntemdir. 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Herhangi bir etkenle karşılaşan ve karşılaşmayanların belirli bir süre içinde belirli bir hastalığa yakalanma olasılığı saptanır.</a:t>
                      </a:r>
                    </a:p>
                  </a:txBody>
                  <a:tcPr anchor="ctr" horzOverflow="overflow"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97197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3152775" y="2955039"/>
            <a:ext cx="5944580" cy="1559811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Kesitsel Araştırmalar</a:t>
            </a:r>
            <a:endParaRPr lang="tr-TR" sz="54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872038" y="2402589"/>
            <a:ext cx="952500" cy="9144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4743449" y="2456048"/>
            <a:ext cx="1267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smtClean="0">
                <a:latin typeface="Cambria" pitchFamily="18" charset="0"/>
              </a:rPr>
              <a:t>1</a:t>
            </a:r>
            <a:r>
              <a:rPr lang="tr-TR" sz="2400" b="1" dirty="0" smtClean="0">
                <a:latin typeface="Cambria" pitchFamily="18" charset="0"/>
              </a:rPr>
              <a:t>.2.1</a:t>
            </a:r>
            <a:endParaRPr lang="tr-TR" sz="2400" b="1" dirty="0">
              <a:latin typeface="Cambria" pitchFamily="18" charset="0"/>
            </a:endParaRPr>
          </a:p>
        </p:txBody>
      </p:sp>
      <p:pic>
        <p:nvPicPr>
          <p:cNvPr id="7170" name="Picture 2" descr="D:\DOKTOR\2-DRUZ\1. EĞİTİM KURUMU\1. İstanbuluzman\2-RESİMLER\Siyah\Extension-Manager_cs3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4" y="2543174"/>
            <a:ext cx="2809875" cy="280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7338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1779230385 h 2410"/>
              <a:gd name="T2" fmla="*/ 1030743153 w 1414"/>
              <a:gd name="T3" fmla="*/ 0 h 2410"/>
              <a:gd name="T4" fmla="*/ 2147483647 w 1414"/>
              <a:gd name="T5" fmla="*/ 5040312 h 2410"/>
              <a:gd name="T6" fmla="*/ 2147483647 w 1414"/>
              <a:gd name="T7" fmla="*/ 2147483647 h 2410"/>
              <a:gd name="T8" fmla="*/ 0 w 1414"/>
              <a:gd name="T9" fmla="*/ 1779230385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YÖNTEMİN ANA ÖZELLİKLERİ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432000" indent="-2520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Müdahale yok</a:t>
            </a:r>
          </a:p>
          <a:p>
            <a:pPr marL="432000" indent="-2520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Kontrol grubu yok</a:t>
            </a:r>
            <a:endParaRPr lang="tr-TR" sz="2400" b="1" i="1" dirty="0">
              <a:solidFill>
                <a:srgbClr val="000000"/>
              </a:solidFill>
              <a:latin typeface="Calibri" pitchFamily="34" charset="0"/>
            </a:endParaRPr>
          </a:p>
          <a:p>
            <a:pPr marL="432000" indent="-2520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Kişi, yer, zaman tanımlaması yok</a:t>
            </a:r>
          </a:p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endParaRPr lang="tr-TR" sz="900" b="1" i="1" dirty="0">
              <a:solidFill>
                <a:srgbClr val="000000"/>
              </a:solidFill>
              <a:latin typeface="Calibri" pitchFamily="34" charset="0"/>
            </a:endParaRPr>
          </a:p>
          <a:p>
            <a:pPr marL="492125" lvl="1">
              <a:buClr>
                <a:srgbClr val="292929"/>
              </a:buClr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Veri kaynağı olarak; </a:t>
            </a:r>
          </a:p>
          <a:p>
            <a:pPr marL="1350900" lvl="2" indent="-216000"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Kayıtlar, </a:t>
            </a:r>
          </a:p>
          <a:p>
            <a:pPr marL="1350900" lvl="2" indent="-216000"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Anketler, 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  <a:p>
            <a:pPr marL="1350900" lvl="2" indent="-216000"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FM bulguları, </a:t>
            </a:r>
          </a:p>
          <a:p>
            <a:pPr marL="1350900" lvl="2" indent="-216000"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Test ve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görüntüleme yöntemleri,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  <a:p>
            <a:pPr marL="1350900" lvl="2" indent="-216000"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Laboratuvar sonuçları vb. </a:t>
            </a:r>
            <a:endParaRPr lang="tr-TR" sz="2000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1134900" lvl="2">
              <a:buClr>
                <a:srgbClr val="292929"/>
              </a:buClr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                                                           …kullanılır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824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38245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13825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3825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825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3825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KESİTSEL </a:t>
            </a: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 (SURVEY)</a:t>
            </a:r>
            <a:endParaRPr lang="tr-TR" sz="3200" b="1" dirty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4944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İplik fabrikasında çalışan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300 işçide </a:t>
            </a:r>
            <a:r>
              <a:rPr lang="tr-TR" sz="2000" b="1" i="1" dirty="0" err="1">
                <a:solidFill>
                  <a:srgbClr val="6B9B1A"/>
                </a:solidFill>
                <a:latin typeface="Calibri" pitchFamily="34" charset="0"/>
              </a:rPr>
              <a:t>odyometrik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 muayene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 yapılıyor ve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25 işçide 40 desibel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 düzeyinde,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30 işçide 30 desibel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 düzeyinde </a:t>
            </a:r>
            <a:r>
              <a:rPr lang="tr-TR" sz="2000" b="1" i="1" dirty="0">
                <a:latin typeface="Calibri" pitchFamily="34" charset="0"/>
              </a:rPr>
              <a:t>işitme kaybı olduğu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belirleniyor. Bu işçilerin hepsinin </a:t>
            </a:r>
            <a:r>
              <a:rPr lang="tr-TR" sz="2000" b="1" i="1" dirty="0">
                <a:latin typeface="Calibri" pitchFamily="34" charset="0"/>
              </a:rPr>
              <a:t>gürültü düzeyinin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92 desibel dolayında olduğu bölümde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çalışmakta olduğu saptanıyor. </a:t>
            </a:r>
          </a:p>
          <a:p>
            <a:pPr>
              <a:buClr>
                <a:srgbClr val="292929"/>
              </a:buClr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Bu çalışma aşağıdaki epidemiyolojik araştırma türlerinden hangisine uymaktadır?</a:t>
            </a:r>
          </a:p>
          <a:p>
            <a:pPr>
              <a:buClr>
                <a:srgbClr val="292929"/>
              </a:buClr>
            </a:pPr>
            <a:endParaRPr lang="tr-TR" sz="2000" b="1" i="1" dirty="0">
              <a:solidFill>
                <a:srgbClr val="FF0000"/>
              </a:solidFill>
              <a:latin typeface="Calibri" pitchFamily="34" charset="0"/>
            </a:endParaRP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>
                <a:solidFill>
                  <a:srgbClr val="000000"/>
                </a:solidFill>
                <a:latin typeface="Calibri" pitchFamily="34" charset="0"/>
              </a:rPr>
              <a:t>Kesitsel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 araştırma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Deneysel araştırma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Müdahale araştırması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Vaka-Kontrol araştırması</a:t>
            </a: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KESİTSEL ARAŞTIRMALAR (SURVEY)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56514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yok, 3. Kişi-yer-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zaman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tanımlaması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yok.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</a:t>
            </a:r>
          </a:p>
          <a:p>
            <a:pPr algn="ctr" eaLnBrk="0" hangingPunct="0"/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Kayıtlar, Anket, FM bulguları, </a:t>
            </a:r>
            <a:r>
              <a:rPr lang="tr-TR" sz="1600" b="1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Test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ve görüntüleme, Laboratuvar sonuçları vb.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kullanılır.</a:t>
            </a:r>
            <a:endParaRPr lang="tr-TR" sz="1600" i="1" dirty="0">
              <a:solidFill>
                <a:srgbClr val="000000"/>
              </a:solidFill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514727" y="3875109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9462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Bir </a:t>
            </a:r>
            <a:r>
              <a:rPr lang="tr-TR" sz="2000" b="1" i="1" dirty="0">
                <a:latin typeface="Calibri" pitchFamily="34" charset="0"/>
              </a:rPr>
              <a:t>akümülatör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imalathanesinde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çalışmakta olan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120 işçiden </a:t>
            </a:r>
            <a:r>
              <a:rPr lang="tr-TR" sz="2000" b="1" i="1" dirty="0">
                <a:latin typeface="Calibri" pitchFamily="34" charset="0"/>
              </a:rPr>
              <a:t>alınan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 kan örneklerinde </a:t>
            </a:r>
            <a:r>
              <a:rPr lang="tr-TR" sz="2000" b="1" i="1" dirty="0">
                <a:latin typeface="Calibri" pitchFamily="34" charset="0"/>
              </a:rPr>
              <a:t>kurşun düzeyi ölçülüyor.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Sonuçlar şu şekilde bulunuyor: </a:t>
            </a:r>
            <a:r>
              <a:rPr lang="tr-TR" sz="2000" b="1" i="1" dirty="0">
                <a:latin typeface="Calibri" pitchFamily="34" charset="0"/>
              </a:rPr>
              <a:t>İşçilerin 9 tanesinde 25 mikrogram üzerinde, 30 işçide 10-24 mikrogram arasında kan kurşun düzeyi saptanıyor.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Diğer işçilerin kan kurşun düzeyleri ise 10 mikrogramın altında bulunuyor. </a:t>
            </a:r>
          </a:p>
          <a:p>
            <a:pPr>
              <a:buClr>
                <a:srgbClr val="292929"/>
              </a:buClr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Bu çalışma aşağıdaki araştırma türlerinden hangisine uymaktadır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?</a:t>
            </a:r>
          </a:p>
          <a:p>
            <a:pPr>
              <a:buClr>
                <a:srgbClr val="292929"/>
              </a:buClr>
            </a:pPr>
            <a:endParaRPr lang="tr-TR" sz="2000" b="1" i="1" dirty="0">
              <a:solidFill>
                <a:srgbClr val="FF0000"/>
              </a:solidFill>
              <a:latin typeface="Calibri" pitchFamily="34" charset="0"/>
            </a:endParaRP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>
                <a:solidFill>
                  <a:srgbClr val="000000"/>
                </a:solidFill>
                <a:latin typeface="Calibri" pitchFamily="34" charset="0"/>
              </a:rPr>
              <a:t>Kesitsel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 araştırma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Müdahale araştırması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</a:rPr>
              <a:t>Kohort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çalışması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Vaka-Kontrol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çalışması</a:t>
            </a: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KESİTSEL ARAŞTIRMALAR (SURVEY)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56514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yok, 3. Kişi-yer-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zaman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tanımlaması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yok.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</a:t>
            </a:r>
          </a:p>
          <a:p>
            <a:pPr algn="ctr" eaLnBrk="0" hangingPunct="0"/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Kayıtlar, Anket, FM bulguları, Test ve görüntüleme, </a:t>
            </a:r>
            <a:r>
              <a:rPr lang="tr-TR" sz="1600" b="1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Laboratuvar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sonuçları vb.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kullanılır.</a:t>
            </a:r>
            <a:endParaRPr lang="tr-TR" sz="1600" i="1" dirty="0">
              <a:solidFill>
                <a:srgbClr val="000000"/>
              </a:solidFill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514727" y="3875109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6839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2457449" y="2621664"/>
            <a:ext cx="6686551" cy="220751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Vaka-Kontrol </a:t>
            </a:r>
            <a:r>
              <a:rPr lang="tr-TR" sz="40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(Case-Control) </a:t>
            </a:r>
          </a:p>
          <a:p>
            <a:pPr marL="36000"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Araştırmaları</a:t>
            </a:r>
            <a:endParaRPr lang="tr-TR" sz="54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147" name="Picture 3" descr="D:\DOKTOR\1-DRUZ\1-EĞİTİM KURUMU\1. İstanbuluzman\2-RESİMLER\Siyah\Network%20Connection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995" y="2621664"/>
            <a:ext cx="3250407" cy="3250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5224463" y="2059689"/>
            <a:ext cx="952500" cy="9144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5095874" y="2113148"/>
            <a:ext cx="1267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smtClean="0">
                <a:latin typeface="Cambria" pitchFamily="18" charset="0"/>
              </a:rPr>
              <a:t>1</a:t>
            </a:r>
            <a:r>
              <a:rPr lang="tr-TR" sz="2400" b="1" dirty="0" smtClean="0">
                <a:latin typeface="Cambria" pitchFamily="18" charset="0"/>
              </a:rPr>
              <a:t>.2.2</a:t>
            </a:r>
            <a:endParaRPr lang="tr-TR" sz="2400" b="1" dirty="0">
              <a:latin typeface="Cambria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7437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439606" y="2063707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Karşılaşan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VAKA KONTROL ARAŞTIRMALARI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439606" y="3133092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Karşılaşmayan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439606" y="4664358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  <a:endParaRPr lang="tr-TR" altLang="zh-CN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Karşılaşan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439606" y="5726309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Karşılaşmayan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3632223" y="2463875"/>
            <a:ext cx="1737220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VAKALAR</a:t>
            </a:r>
          </a:p>
          <a:p>
            <a:pPr algn="ctr"/>
            <a:r>
              <a:rPr lang="tr-TR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(Faktör Pozitif)</a:t>
            </a:r>
            <a:endParaRPr lang="tr-TR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Aşağı Ok 11"/>
          <p:cNvSpPr/>
          <p:nvPr/>
        </p:nvSpPr>
        <p:spPr>
          <a:xfrm>
            <a:off x="7797201" y="2632003"/>
            <a:ext cx="876300" cy="51116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13" name="Freeform 7"/>
          <p:cNvSpPr>
            <a:spLocks/>
          </p:cNvSpPr>
          <p:nvPr/>
        </p:nvSpPr>
        <p:spPr bwMode="gray">
          <a:xfrm>
            <a:off x="2755389" y="5669159"/>
            <a:ext cx="848258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auto">
          <a:xfrm>
            <a:off x="3641748" y="5112093"/>
            <a:ext cx="1737220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KONTROLLER</a:t>
            </a:r>
          </a:p>
          <a:p>
            <a:pPr algn="ctr"/>
            <a:r>
              <a:rPr lang="tr-TR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(Faktör Negatif)</a:t>
            </a:r>
            <a:endParaRPr lang="tr-TR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Freeform 7"/>
          <p:cNvSpPr>
            <a:spLocks/>
          </p:cNvSpPr>
          <p:nvPr/>
        </p:nvSpPr>
        <p:spPr bwMode="gray">
          <a:xfrm flipV="1">
            <a:off x="2754181" y="4883662"/>
            <a:ext cx="848258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1" name="Freeform 7"/>
          <p:cNvSpPr>
            <a:spLocks/>
          </p:cNvSpPr>
          <p:nvPr/>
        </p:nvSpPr>
        <p:spPr bwMode="gray">
          <a:xfrm>
            <a:off x="2754181" y="3070962"/>
            <a:ext cx="848258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2" name="Freeform 7"/>
          <p:cNvSpPr>
            <a:spLocks/>
          </p:cNvSpPr>
          <p:nvPr/>
        </p:nvSpPr>
        <p:spPr bwMode="gray">
          <a:xfrm flipV="1">
            <a:off x="2752973" y="2285465"/>
            <a:ext cx="848258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3" name="Freeform 7"/>
          <p:cNvSpPr>
            <a:spLocks/>
          </p:cNvSpPr>
          <p:nvPr/>
        </p:nvSpPr>
        <p:spPr bwMode="gray">
          <a:xfrm flipV="1">
            <a:off x="5403406" y="3174197"/>
            <a:ext cx="848258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4" name="Freeform 7"/>
          <p:cNvSpPr>
            <a:spLocks/>
          </p:cNvSpPr>
          <p:nvPr/>
        </p:nvSpPr>
        <p:spPr bwMode="gray">
          <a:xfrm>
            <a:off x="5403406" y="4963779"/>
            <a:ext cx="848258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5" name="Aşağı Ok 24"/>
          <p:cNvSpPr/>
          <p:nvPr/>
        </p:nvSpPr>
        <p:spPr>
          <a:xfrm rot="10800000">
            <a:off x="7789126" y="1538869"/>
            <a:ext cx="876300" cy="51116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cxnSp>
        <p:nvCxnSpPr>
          <p:cNvPr id="26" name="Düz Ok Bağlayıcısı 25"/>
          <p:cNvCxnSpPr/>
          <p:nvPr/>
        </p:nvCxnSpPr>
        <p:spPr>
          <a:xfrm>
            <a:off x="8225984" y="1481798"/>
            <a:ext cx="900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Düz Ok Bağlayıcısı 28"/>
          <p:cNvCxnSpPr/>
          <p:nvPr/>
        </p:nvCxnSpPr>
        <p:spPr>
          <a:xfrm flipH="1">
            <a:off x="179234" y="1481557"/>
            <a:ext cx="330837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952" name="Düz Bağlayıcı 37951"/>
          <p:cNvCxnSpPr/>
          <p:nvPr/>
        </p:nvCxnSpPr>
        <p:spPr>
          <a:xfrm>
            <a:off x="5582076" y="1481557"/>
            <a:ext cx="2592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953" name="Metin kutusu 37952"/>
          <p:cNvSpPr txBox="1"/>
          <p:nvPr/>
        </p:nvSpPr>
        <p:spPr>
          <a:xfrm>
            <a:off x="3324225" y="1276350"/>
            <a:ext cx="2470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Araştırmanın Yönü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5" name="Metin kutusu 34"/>
          <p:cNvSpPr txBox="1"/>
          <p:nvPr/>
        </p:nvSpPr>
        <p:spPr>
          <a:xfrm>
            <a:off x="7303567" y="1978116"/>
            <a:ext cx="1916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Araştırmanın </a:t>
            </a:r>
          </a:p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Başlangıcı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auto">
          <a:xfrm>
            <a:off x="7517219" y="3209752"/>
            <a:ext cx="1552431" cy="2585897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TOPLUM</a:t>
            </a:r>
            <a:endParaRPr lang="zh-CN" altLang="zh-CN" sz="3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Metin kutusu 29"/>
          <p:cNvSpPr txBox="1"/>
          <p:nvPr/>
        </p:nvSpPr>
        <p:spPr>
          <a:xfrm>
            <a:off x="8156914" y="814950"/>
            <a:ext cx="12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Zaman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1" name="Text Box 18"/>
          <p:cNvSpPr txBox="1">
            <a:spLocks noChangeArrowheads="1"/>
          </p:cNvSpPr>
          <p:nvPr/>
        </p:nvSpPr>
        <p:spPr bwMode="auto">
          <a:xfrm>
            <a:off x="22584" y="2234958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0049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</a:t>
            </a:r>
          </a:p>
        </p:txBody>
      </p:sp>
      <p:sp>
        <p:nvSpPr>
          <p:cNvPr id="32" name="Text Box 18"/>
          <p:cNvSpPr txBox="1">
            <a:spLocks noChangeArrowheads="1"/>
          </p:cNvSpPr>
          <p:nvPr/>
        </p:nvSpPr>
        <p:spPr bwMode="auto">
          <a:xfrm>
            <a:off x="22583" y="3316628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>
                <a:solidFill>
                  <a:srgbClr val="0049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</a:t>
            </a:r>
            <a:endParaRPr lang="tr-TR" sz="2800" b="1" kern="0" dirty="0" smtClean="0">
              <a:solidFill>
                <a:srgbClr val="0049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36236" y="4840574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0049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</a:t>
            </a: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22584" y="5902525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0049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</a:t>
            </a: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AutoShape 5"/>
          <p:cNvSpPr>
            <a:spLocks noChangeArrowheads="1"/>
          </p:cNvSpPr>
          <p:nvPr/>
        </p:nvSpPr>
        <p:spPr bwMode="auto">
          <a:xfrm>
            <a:off x="5582076" y="4064646"/>
            <a:ext cx="1250128" cy="869915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Seçilen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Kayıtlar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" name="Aşağı Ok 37"/>
          <p:cNvSpPr/>
          <p:nvPr/>
        </p:nvSpPr>
        <p:spPr>
          <a:xfrm rot="5400000">
            <a:off x="6733020" y="4206389"/>
            <a:ext cx="876300" cy="592816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7847919" y="1180976"/>
            <a:ext cx="756129" cy="2686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 smtClean="0">
                <a:solidFill>
                  <a:srgbClr val="FFFFFF"/>
                </a:solidFill>
                <a:latin typeface="Calibri" pitchFamily="34" charset="0"/>
              </a:rPr>
              <a:t>2013</a:t>
            </a:r>
            <a:endParaRPr lang="tr-TR" sz="16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1" name="Yuvarlatılmış Dikdörtgen 40"/>
          <p:cNvSpPr/>
          <p:nvPr/>
        </p:nvSpPr>
        <p:spPr>
          <a:xfrm>
            <a:off x="439606" y="1172310"/>
            <a:ext cx="756129" cy="2686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 smtClean="0">
                <a:solidFill>
                  <a:srgbClr val="FFFFFF"/>
                </a:solidFill>
                <a:latin typeface="Calibri" pitchFamily="34" charset="0"/>
              </a:rPr>
              <a:t>2000</a:t>
            </a:r>
            <a:endParaRPr lang="tr-TR" sz="1600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9945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ODDS RATIO (TAHMİNİ RÖLATİF RİSK) OR–TRR</a:t>
            </a:r>
          </a:p>
        </p:txBody>
      </p:sp>
      <p:graphicFrame>
        <p:nvGraphicFramePr>
          <p:cNvPr id="7" name="Group 7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6964634"/>
              </p:ext>
            </p:extLst>
          </p:nvPr>
        </p:nvGraphicFramePr>
        <p:xfrm>
          <a:off x="300660" y="1229784"/>
          <a:ext cx="8503043" cy="3237440"/>
        </p:xfrm>
        <a:graphic>
          <a:graphicData uri="http://schemas.openxmlformats.org/drawingml/2006/table">
            <a:tbl>
              <a:tblPr>
                <a:effectLst/>
                <a:tableStyleId>{775DCB02-9BB8-47FD-8907-85C794F793BA}</a:tableStyleId>
              </a:tblPr>
              <a:tblGrid>
                <a:gridCol w="2814015"/>
                <a:gridCol w="2612453"/>
                <a:gridCol w="3076575"/>
              </a:tblGrid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FAKTÖR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OLGU–VAKA GRUBU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(Hasta Olanlar)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KONTROL GRUBU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(Hasta Olmayanlar)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Faktör Pozitifler (+)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(Sigara İçen)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a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c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Faktör Negatif (-)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(Sigara İçmeyen)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b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Etkenle Karşılaşan</a:t>
                      </a:r>
                      <a:endParaRPr kumimoji="0" lang="tr-TR" sz="16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" pitchFamily="18" charset="0"/>
                        <a:ea typeface="+mn-ea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a / (a +b)</a:t>
                      </a: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6B9B1A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tr-TR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Etkenle Karşılaşmayan</a:t>
                      </a:r>
                      <a:endParaRPr kumimoji="0" lang="tr-TR" sz="16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6B9B1A"/>
                        </a:solidFill>
                        <a:effectLst/>
                        <a:latin typeface="Cambria" pitchFamily="18" charset="0"/>
                        <a:ea typeface="+mn-ea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6B9B1A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c / (c + d)</a:t>
                      </a: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" name="Yuvarlatılmış Dikdörtgen 18"/>
          <p:cNvSpPr/>
          <p:nvPr/>
        </p:nvSpPr>
        <p:spPr>
          <a:xfrm>
            <a:off x="4183651" y="2066925"/>
            <a:ext cx="483600" cy="41349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20" name="Yuvarlatılmış Dikdörtgen 19"/>
          <p:cNvSpPr/>
          <p:nvPr/>
        </p:nvSpPr>
        <p:spPr>
          <a:xfrm>
            <a:off x="7061586" y="2638425"/>
            <a:ext cx="483600" cy="41349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22" name="Yuvarlatılmış Dikdörtgen 21"/>
          <p:cNvSpPr/>
          <p:nvPr/>
        </p:nvSpPr>
        <p:spPr>
          <a:xfrm>
            <a:off x="7041150" y="2066925"/>
            <a:ext cx="483600" cy="413492"/>
          </a:xfrm>
          <a:prstGeom prst="roundRect">
            <a:avLst/>
          </a:prstGeom>
          <a:noFill/>
          <a:ln>
            <a:solidFill>
              <a:srgbClr val="6B9B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23" name="Yuvarlatılmış Dikdörtgen 22"/>
          <p:cNvSpPr/>
          <p:nvPr/>
        </p:nvSpPr>
        <p:spPr>
          <a:xfrm>
            <a:off x="4183650" y="2638425"/>
            <a:ext cx="483600" cy="413492"/>
          </a:xfrm>
          <a:prstGeom prst="roundRect">
            <a:avLst/>
          </a:prstGeom>
          <a:noFill/>
          <a:ln>
            <a:solidFill>
              <a:srgbClr val="6B9B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grpSp>
        <p:nvGrpSpPr>
          <p:cNvPr id="3" name="Grup 2"/>
          <p:cNvGrpSpPr/>
          <p:nvPr/>
        </p:nvGrpSpPr>
        <p:grpSpPr>
          <a:xfrm>
            <a:off x="1280863" y="4558460"/>
            <a:ext cx="6596800" cy="772521"/>
            <a:chOff x="291950" y="5383712"/>
            <a:chExt cx="6596800" cy="901150"/>
          </a:xfrm>
        </p:grpSpPr>
        <p:grpSp>
          <p:nvGrpSpPr>
            <p:cNvPr id="11" name="Grup 10"/>
            <p:cNvGrpSpPr/>
            <p:nvPr/>
          </p:nvGrpSpPr>
          <p:grpSpPr>
            <a:xfrm>
              <a:off x="291950" y="5383712"/>
              <a:ext cx="6596800" cy="901150"/>
              <a:chOff x="291950" y="5383712"/>
              <a:chExt cx="6596800" cy="901150"/>
            </a:xfrm>
          </p:grpSpPr>
          <p:sp>
            <p:nvSpPr>
              <p:cNvPr id="2" name="Metin kutusu 1"/>
              <p:cNvSpPr txBox="1"/>
              <p:nvPr/>
            </p:nvSpPr>
            <p:spPr>
              <a:xfrm>
                <a:off x="291950" y="5594228"/>
                <a:ext cx="4760476" cy="4667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tr-TR" sz="2000" b="1" i="1" dirty="0" smtClean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Tahmini Rölatif Risk [</a:t>
                </a:r>
                <a:r>
                  <a:rPr lang="tr-TR" sz="2000" b="1" i="1" dirty="0" err="1" smtClean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Odds</a:t>
                </a:r>
                <a:r>
                  <a:rPr lang="tr-TR" sz="2000" b="1" i="1" dirty="0" smtClean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tr-TR" sz="2000" b="1" i="1" dirty="0" err="1" smtClean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Ratio</a:t>
                </a:r>
                <a:r>
                  <a:rPr lang="tr-TR" sz="2000" b="1" i="1" dirty="0" smtClean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 (OR)] =</a:t>
                </a:r>
                <a:endParaRPr lang="tr-TR" sz="2000" b="1" i="1" dirty="0">
                  <a:solidFill>
                    <a:prstClr val="black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" name="Metin kutusu 8"/>
              <p:cNvSpPr txBox="1"/>
              <p:nvPr/>
            </p:nvSpPr>
            <p:spPr>
              <a:xfrm>
                <a:off x="4967917" y="5434856"/>
                <a:ext cx="1109229" cy="4667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i="1" dirty="0" smtClean="0">
                    <a:solidFill>
                      <a:srgbClr val="C00000"/>
                    </a:solidFill>
                    <a:latin typeface="Calibri" panose="020F0502020204030204" pitchFamily="34" charset="0"/>
                    <a:cs typeface="Calibri" pitchFamily="34" charset="0"/>
                  </a:rPr>
                  <a:t>(a x d)</a:t>
                </a:r>
                <a:endParaRPr lang="tr-TR" sz="2000" b="1" i="1" dirty="0">
                  <a:solidFill>
                    <a:srgbClr val="C00000"/>
                  </a:solidFill>
                  <a:latin typeface="Calibri" panose="020F0502020204030204" pitchFamily="34" charset="0"/>
                  <a:cs typeface="Calibri" pitchFamily="34" charset="0"/>
                </a:endParaRPr>
              </a:p>
            </p:txBody>
          </p:sp>
          <p:sp>
            <p:nvSpPr>
              <p:cNvPr id="10" name="Metin kutusu 9"/>
              <p:cNvSpPr txBox="1"/>
              <p:nvPr/>
            </p:nvSpPr>
            <p:spPr>
              <a:xfrm>
                <a:off x="4962102" y="5756124"/>
                <a:ext cx="1094541" cy="4667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i="1" dirty="0" smtClean="0">
                    <a:solidFill>
                      <a:srgbClr val="6B9B1A"/>
                    </a:solidFill>
                    <a:latin typeface="Calibri" panose="020F0502020204030204" pitchFamily="34" charset="0"/>
                    <a:cs typeface="Calibri" pitchFamily="34" charset="0"/>
                  </a:rPr>
                  <a:t>(b x c)</a:t>
                </a:r>
                <a:endParaRPr lang="tr-TR" sz="2000" b="1" i="1" dirty="0">
                  <a:solidFill>
                    <a:srgbClr val="6B9B1A"/>
                  </a:solidFill>
                  <a:latin typeface="Calibri" panose="020F0502020204030204" pitchFamily="34" charset="0"/>
                  <a:cs typeface="Calibri" pitchFamily="34" charset="0"/>
                </a:endParaRPr>
              </a:p>
            </p:txBody>
          </p:sp>
          <p:cxnSp>
            <p:nvCxnSpPr>
              <p:cNvPr id="4" name="Düz Bağlayıcı 3"/>
              <p:cNvCxnSpPr/>
              <p:nvPr/>
            </p:nvCxnSpPr>
            <p:spPr>
              <a:xfrm>
                <a:off x="5038264" y="5841901"/>
                <a:ext cx="951632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6" name="Dikdörtgen 5"/>
              <p:cNvSpPr/>
              <p:nvPr/>
            </p:nvSpPr>
            <p:spPr>
              <a:xfrm>
                <a:off x="353644" y="5383712"/>
                <a:ext cx="6535106" cy="901150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2000" i="1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6" name="Metin kutusu 15"/>
            <p:cNvSpPr txBox="1"/>
            <p:nvPr/>
          </p:nvSpPr>
          <p:spPr>
            <a:xfrm>
              <a:off x="5936356" y="5570655"/>
              <a:ext cx="540549" cy="466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i="1" dirty="0" smtClean="0">
                  <a:solidFill>
                    <a:prstClr val="black"/>
                  </a:solidFill>
                  <a:latin typeface="Calibri" panose="020F0502020204030204" pitchFamily="34" charset="0"/>
                  <a:cs typeface="Calibri" pitchFamily="34" charset="0"/>
                </a:rPr>
                <a:t>X</a:t>
              </a:r>
              <a:r>
                <a:rPr lang="tr-TR" sz="2000" i="1" dirty="0" smtClean="0">
                  <a:solidFill>
                    <a:prstClr val="black"/>
                  </a:solidFill>
                  <a:latin typeface="Calibri" panose="020F0502020204030204" pitchFamily="34" charset="0"/>
                  <a:cs typeface="Calibri" pitchFamily="34" charset="0"/>
                </a:rPr>
                <a:t> </a:t>
              </a:r>
              <a:r>
                <a:rPr lang="tr-TR" sz="2000" b="1" i="1" dirty="0" smtClean="0">
                  <a:solidFill>
                    <a:prstClr val="black"/>
                  </a:solidFill>
                  <a:latin typeface="Calibri" panose="020F0502020204030204" pitchFamily="34" charset="0"/>
                  <a:cs typeface="Calibri" pitchFamily="34" charset="0"/>
                </a:rPr>
                <a:t>k</a:t>
              </a:r>
              <a:endParaRPr lang="tr-TR" sz="2000" b="1" i="1" dirty="0">
                <a:solidFill>
                  <a:prstClr val="black"/>
                </a:solidFill>
                <a:latin typeface="Calibri" panose="020F0502020204030204" pitchFamily="34" charset="0"/>
                <a:cs typeface="Calibri" pitchFamily="34" charset="0"/>
              </a:endParaRPr>
            </a:p>
          </p:txBody>
        </p: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Dikdörtgen 16"/>
          <p:cNvSpPr/>
          <p:nvPr/>
        </p:nvSpPr>
        <p:spPr>
          <a:xfrm>
            <a:off x="1329996" y="5474751"/>
            <a:ext cx="6531645" cy="584775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1600" i="1" dirty="0">
                <a:solidFill>
                  <a:prstClr val="black"/>
                </a:solidFill>
                <a:latin typeface="Calibri" panose="020F0502020204030204" pitchFamily="34" charset="0"/>
              </a:rPr>
              <a:t>Hızlar birbirinden farklı ise ki-kare, t testi ve tahmini rölatif risk (</a:t>
            </a:r>
            <a:r>
              <a:rPr lang="tr-TR" sz="1600" i="1" dirty="0" err="1">
                <a:solidFill>
                  <a:prstClr val="black"/>
                </a:solidFill>
                <a:latin typeface="Calibri" panose="020F0502020204030204" pitchFamily="34" charset="0"/>
              </a:rPr>
              <a:t>odds</a:t>
            </a:r>
            <a:r>
              <a:rPr lang="tr-TR" sz="1600" i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tr-TR" sz="1600" i="1" dirty="0" err="1">
                <a:solidFill>
                  <a:prstClr val="black"/>
                </a:solidFill>
                <a:latin typeface="Calibri" panose="020F0502020204030204" pitchFamily="34" charset="0"/>
              </a:rPr>
              <a:t>ratio</a:t>
            </a:r>
            <a:r>
              <a:rPr lang="tr-TR" sz="1600" i="1" dirty="0">
                <a:solidFill>
                  <a:prstClr val="black"/>
                </a:solidFill>
                <a:latin typeface="Calibri" panose="020F0502020204030204" pitchFamily="34" charset="0"/>
              </a:rPr>
              <a:t>) </a:t>
            </a:r>
            <a:r>
              <a:rPr lang="tr-TR" sz="1600" i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gibi testlerinden uygun </a:t>
            </a:r>
            <a:r>
              <a:rPr lang="tr-TR" sz="1600" i="1" dirty="0">
                <a:solidFill>
                  <a:prstClr val="black"/>
                </a:solidFill>
                <a:latin typeface="Calibri" panose="020F0502020204030204" pitchFamily="34" charset="0"/>
              </a:rPr>
              <a:t>olan ile </a:t>
            </a:r>
            <a:r>
              <a:rPr lang="tr-TR" sz="1600" b="1" i="1" dirty="0">
                <a:solidFill>
                  <a:prstClr val="black"/>
                </a:solidFill>
                <a:latin typeface="Calibri" panose="020F0502020204030204" pitchFamily="34" charset="0"/>
              </a:rPr>
              <a:t>istatistiksel anlamlılığı aranır.</a:t>
            </a:r>
          </a:p>
        </p:txBody>
      </p:sp>
    </p:spTree>
    <p:extLst>
      <p:ext uri="{BB962C8B-B14F-4D97-AF65-F5344CB8AC3E}">
        <p14:creationId xmlns:p14="http://schemas.microsoft.com/office/powerpoint/2010/main" val="787437638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2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TAHMİNİ RÖLATİF RİSK (OR – TRR)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8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OR&lt;1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ise; 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«Etken,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hastalığın nedeni değildir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.»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O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R&gt;1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ise; 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«Etken ile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arasında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ilişki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(vardır) ve bulunan değer ölçüsünde de </a:t>
            </a:r>
            <a:r>
              <a:rPr lang="tr-TR" sz="2000" b="1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nedenseldir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.»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(Rölatif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risk = (184/1000) / (113/1000) =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1,63 ise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sigara içenlerde iş kazası,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içmeyenlere göre 1,63 defa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fazladır.)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VAKA KONTROL </a:t>
            </a:r>
            <a:r>
              <a:rPr lang="tr-TR" sz="3200" b="1" dirty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ARAŞTIRMALARI</a:t>
            </a:r>
            <a:endParaRPr lang="tr-TR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7319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OLASILIK ORANI - OO</a:t>
            </a:r>
          </a:p>
        </p:txBody>
      </p:sp>
      <p:graphicFrame>
        <p:nvGraphicFramePr>
          <p:cNvPr id="7" name="Group 7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5799754"/>
              </p:ext>
            </p:extLst>
          </p:nvPr>
        </p:nvGraphicFramePr>
        <p:xfrm>
          <a:off x="300660" y="1229784"/>
          <a:ext cx="8503043" cy="3237440"/>
        </p:xfrm>
        <a:graphic>
          <a:graphicData uri="http://schemas.openxmlformats.org/drawingml/2006/table">
            <a:tbl>
              <a:tblPr>
                <a:effectLst/>
                <a:tableStyleId>{775DCB02-9BB8-47FD-8907-85C794F793BA}</a:tableStyleId>
              </a:tblPr>
              <a:tblGrid>
                <a:gridCol w="2814015"/>
                <a:gridCol w="2612453"/>
                <a:gridCol w="3076575"/>
              </a:tblGrid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FAKTÖR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OLGU–VAKA GRUBU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(Hasta Olanlar)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KONTROL GRUBU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(Hasta Olmayanlar)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Faktör Pozitifler (+)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(Sigara İçen)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a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c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Faktör Negatif (-)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(Sigara İçmeyen)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b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Etkenle Karşılaşan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a / (a +b)</a:t>
                      </a: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6B9B1A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tr-TR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Etkenle Karşılaşmayan</a:t>
                      </a:r>
                      <a:endParaRPr kumimoji="0" lang="tr-TR" sz="1600" b="0" i="1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6B9B1A"/>
                        </a:solidFill>
                        <a:effectLst/>
                        <a:latin typeface="Cambria" pitchFamily="18" charset="0"/>
                        <a:ea typeface="+mn-ea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6B9B1A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c / (c + d)</a:t>
                      </a: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1" name="Grup 20"/>
          <p:cNvGrpSpPr/>
          <p:nvPr/>
        </p:nvGrpSpPr>
        <p:grpSpPr>
          <a:xfrm>
            <a:off x="2001238" y="4752104"/>
            <a:ext cx="5722811" cy="405845"/>
            <a:chOff x="353644" y="5594230"/>
            <a:chExt cx="4419334" cy="473421"/>
          </a:xfrm>
        </p:grpSpPr>
        <p:sp>
          <p:nvSpPr>
            <p:cNvPr id="25" name="Metin kutusu 24"/>
            <p:cNvSpPr txBox="1"/>
            <p:nvPr/>
          </p:nvSpPr>
          <p:spPr>
            <a:xfrm>
              <a:off x="356894" y="5594230"/>
              <a:ext cx="2202105" cy="466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2000" b="1" i="1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Olasılıklar </a:t>
              </a:r>
              <a:r>
                <a:rPr lang="tr-TR" sz="2000" b="1" i="1" dirty="0">
                  <a:solidFill>
                    <a:prstClr val="black"/>
                  </a:solidFill>
                  <a:latin typeface="Calibri" panose="020F0502020204030204" pitchFamily="34" charset="0"/>
                </a:rPr>
                <a:t>Oranı (</a:t>
              </a:r>
              <a:r>
                <a:rPr lang="tr-TR" sz="2000" b="1" i="1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OO) </a:t>
              </a:r>
              <a:endParaRPr lang="tr-TR" sz="2000" b="1" i="1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" name="Dikdörtgen 28"/>
            <p:cNvSpPr/>
            <p:nvPr/>
          </p:nvSpPr>
          <p:spPr>
            <a:xfrm>
              <a:off x="353644" y="5594230"/>
              <a:ext cx="4229003" cy="466731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2000" i="1">
                <a:solidFill>
                  <a:prstClr val="white"/>
                </a:solidFill>
              </a:endParaRPr>
            </a:p>
          </p:txBody>
        </p:sp>
        <p:sp>
          <p:nvSpPr>
            <p:cNvPr id="31" name="Metin kutusu 30"/>
            <p:cNvSpPr txBox="1"/>
            <p:nvPr/>
          </p:nvSpPr>
          <p:spPr>
            <a:xfrm>
              <a:off x="2446251" y="5600921"/>
              <a:ext cx="2326727" cy="466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000" b="1" i="1" dirty="0" smtClean="0">
                  <a:solidFill>
                    <a:prstClr val="black"/>
                  </a:solidFill>
                  <a:latin typeface="Calibri" panose="020F0502020204030204" pitchFamily="34" charset="0"/>
                  <a:cs typeface="Calibri" pitchFamily="34" charset="0"/>
                </a:rPr>
                <a:t>=</a:t>
              </a:r>
              <a:r>
                <a:rPr lang="tr-TR" sz="2000" b="1" i="1" dirty="0" smtClean="0">
                  <a:solidFill>
                    <a:srgbClr val="C00000"/>
                  </a:solidFill>
                  <a:latin typeface="Calibri" panose="020F0502020204030204" pitchFamily="34" charset="0"/>
                  <a:cs typeface="Calibri" pitchFamily="34" charset="0"/>
                </a:rPr>
                <a:t> Etkenle (+) </a:t>
              </a:r>
              <a:r>
                <a:rPr lang="tr-TR" sz="2000" b="1" i="1" dirty="0" smtClean="0">
                  <a:solidFill>
                    <a:prstClr val="black"/>
                  </a:solidFill>
                  <a:latin typeface="Calibri" panose="020F0502020204030204" pitchFamily="34" charset="0"/>
                  <a:cs typeface="Calibri" pitchFamily="34" charset="0"/>
                </a:rPr>
                <a:t>–</a:t>
              </a:r>
              <a:r>
                <a:rPr lang="tr-TR" sz="2000" b="1" i="1" dirty="0" smtClean="0">
                  <a:solidFill>
                    <a:srgbClr val="C00000"/>
                  </a:solidFill>
                  <a:latin typeface="Calibri" panose="020F0502020204030204" pitchFamily="34" charset="0"/>
                  <a:cs typeface="Calibri" pitchFamily="34" charset="0"/>
                </a:rPr>
                <a:t> </a:t>
              </a:r>
              <a:r>
                <a:rPr lang="tr-TR" sz="2000" b="1" i="1" dirty="0" smtClean="0">
                  <a:solidFill>
                    <a:srgbClr val="6B9B1A"/>
                  </a:solidFill>
                  <a:latin typeface="Calibri" panose="020F0502020204030204" pitchFamily="34" charset="0"/>
                  <a:cs typeface="Calibri" pitchFamily="34" charset="0"/>
                </a:rPr>
                <a:t>Etken (-) </a:t>
              </a:r>
              <a:endParaRPr lang="tr-TR" sz="2000" b="1" i="1" dirty="0">
                <a:solidFill>
                  <a:srgbClr val="6B9B1A"/>
                </a:solidFill>
                <a:latin typeface="Calibri" panose="020F0502020204030204" pitchFamily="34" charset="0"/>
                <a:cs typeface="Calibri" pitchFamily="34" charset="0"/>
              </a:endParaRPr>
            </a:p>
          </p:txBody>
        </p:sp>
      </p:grpSp>
      <p:grpSp>
        <p:nvGrpSpPr>
          <p:cNvPr id="8" name="Grup 7"/>
          <p:cNvGrpSpPr/>
          <p:nvPr/>
        </p:nvGrpSpPr>
        <p:grpSpPr>
          <a:xfrm>
            <a:off x="2001238" y="5161685"/>
            <a:ext cx="5476342" cy="406268"/>
            <a:chOff x="66898" y="6262502"/>
            <a:chExt cx="5476342" cy="406268"/>
          </a:xfrm>
        </p:grpSpPr>
        <p:grpSp>
          <p:nvGrpSpPr>
            <p:cNvPr id="5" name="Grup 4"/>
            <p:cNvGrpSpPr/>
            <p:nvPr/>
          </p:nvGrpSpPr>
          <p:grpSpPr>
            <a:xfrm>
              <a:off x="2828147" y="6262502"/>
              <a:ext cx="2353143" cy="406267"/>
              <a:chOff x="5783028" y="5595752"/>
              <a:chExt cx="2353143" cy="406267"/>
            </a:xfrm>
          </p:grpSpPr>
          <p:sp>
            <p:nvSpPr>
              <p:cNvPr id="24" name="Metin kutusu 23"/>
              <p:cNvSpPr txBox="1"/>
              <p:nvPr/>
            </p:nvSpPr>
            <p:spPr>
              <a:xfrm>
                <a:off x="7598450" y="5601909"/>
                <a:ext cx="5377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sz="1400" i="1" dirty="0" smtClean="0">
                    <a:solidFill>
                      <a:prstClr val="black"/>
                    </a:solidFill>
                    <a:latin typeface="Calibri" panose="020F0502020204030204" pitchFamily="34" charset="0"/>
                    <a:cs typeface="Calibri" pitchFamily="34" charset="0"/>
                  </a:rPr>
                  <a:t>X</a:t>
                </a:r>
                <a:r>
                  <a:rPr lang="tr-TR" sz="2000" i="1" dirty="0" smtClean="0">
                    <a:solidFill>
                      <a:prstClr val="black"/>
                    </a:solidFill>
                    <a:latin typeface="Calibri" panose="020F0502020204030204" pitchFamily="34" charset="0"/>
                    <a:cs typeface="Calibri" pitchFamily="34" charset="0"/>
                  </a:rPr>
                  <a:t> k</a:t>
                </a:r>
                <a:endParaRPr lang="tr-TR" sz="2000" i="1" dirty="0">
                  <a:solidFill>
                    <a:prstClr val="black"/>
                  </a:solidFill>
                  <a:latin typeface="Calibri" panose="020F0502020204030204" pitchFamily="34" charset="0"/>
                  <a:cs typeface="Calibri" pitchFamily="34" charset="0"/>
                </a:endParaRPr>
              </a:p>
            </p:txBody>
          </p:sp>
          <p:sp>
            <p:nvSpPr>
              <p:cNvPr id="33" name="Metin kutusu 32"/>
              <p:cNvSpPr txBox="1"/>
              <p:nvPr/>
            </p:nvSpPr>
            <p:spPr>
              <a:xfrm>
                <a:off x="6699019" y="5595752"/>
                <a:ext cx="2310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i="1" dirty="0">
                    <a:solidFill>
                      <a:prstClr val="black"/>
                    </a:solidFill>
                    <a:latin typeface="Cambria" pitchFamily="18" charset="0"/>
                    <a:cs typeface="Calibri" pitchFamily="34" charset="0"/>
                  </a:rPr>
                  <a:t>–</a:t>
                </a:r>
              </a:p>
            </p:txBody>
          </p:sp>
          <p:sp>
            <p:nvSpPr>
              <p:cNvPr id="28" name="Metin kutusu 27"/>
              <p:cNvSpPr txBox="1"/>
              <p:nvPr/>
            </p:nvSpPr>
            <p:spPr>
              <a:xfrm>
                <a:off x="5783028" y="5601909"/>
                <a:ext cx="11219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i="1" dirty="0" smtClean="0">
                    <a:solidFill>
                      <a:srgbClr val="C00000"/>
                    </a:solidFill>
                    <a:latin typeface="Calibri" panose="020F0502020204030204" pitchFamily="34" charset="0"/>
                    <a:cs typeface="Calibri" pitchFamily="34" charset="0"/>
                  </a:rPr>
                  <a:t>(a/</a:t>
                </a:r>
                <a:r>
                  <a:rPr lang="tr-TR" sz="2000" i="1" dirty="0" err="1" smtClean="0">
                    <a:solidFill>
                      <a:srgbClr val="C00000"/>
                    </a:solidFill>
                    <a:latin typeface="Calibri" panose="020F0502020204030204" pitchFamily="34" charset="0"/>
                    <a:cs typeface="Calibri" pitchFamily="34" charset="0"/>
                  </a:rPr>
                  <a:t>a+b</a:t>
                </a:r>
                <a:r>
                  <a:rPr lang="tr-TR" sz="2000" i="1" dirty="0" smtClean="0">
                    <a:solidFill>
                      <a:srgbClr val="C00000"/>
                    </a:solidFill>
                    <a:latin typeface="Calibri" panose="020F0502020204030204" pitchFamily="34" charset="0"/>
                    <a:cs typeface="Calibri" pitchFamily="34" charset="0"/>
                  </a:rPr>
                  <a:t>)</a:t>
                </a:r>
                <a:endParaRPr lang="tr-TR" sz="2000" i="1" dirty="0">
                  <a:solidFill>
                    <a:srgbClr val="C00000"/>
                  </a:solidFill>
                  <a:latin typeface="Calibri" panose="020F0502020204030204" pitchFamily="34" charset="0"/>
                  <a:cs typeface="Calibri" pitchFamily="34" charset="0"/>
                </a:endParaRPr>
              </a:p>
            </p:txBody>
          </p:sp>
          <p:sp>
            <p:nvSpPr>
              <p:cNvPr id="30" name="Metin kutusu 29"/>
              <p:cNvSpPr txBox="1"/>
              <p:nvPr/>
            </p:nvSpPr>
            <p:spPr>
              <a:xfrm>
                <a:off x="6804068" y="5600077"/>
                <a:ext cx="9277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sz="2000" i="1" dirty="0" smtClean="0">
                    <a:solidFill>
                      <a:srgbClr val="6B9B1A"/>
                    </a:solidFill>
                    <a:latin typeface="Calibri" panose="020F0502020204030204" pitchFamily="34" charset="0"/>
                    <a:cs typeface="Calibri" pitchFamily="34" charset="0"/>
                  </a:rPr>
                  <a:t>(c/</a:t>
                </a:r>
                <a:r>
                  <a:rPr lang="tr-TR" sz="2000" i="1" dirty="0" err="1" smtClean="0">
                    <a:solidFill>
                      <a:srgbClr val="6B9B1A"/>
                    </a:solidFill>
                    <a:latin typeface="Calibri" panose="020F0502020204030204" pitchFamily="34" charset="0"/>
                    <a:cs typeface="Calibri" pitchFamily="34" charset="0"/>
                  </a:rPr>
                  <a:t>c+d</a:t>
                </a:r>
                <a:r>
                  <a:rPr lang="tr-TR" sz="2000" i="1" dirty="0" smtClean="0">
                    <a:solidFill>
                      <a:srgbClr val="6B9B1A"/>
                    </a:solidFill>
                    <a:latin typeface="Calibri" panose="020F0502020204030204" pitchFamily="34" charset="0"/>
                    <a:cs typeface="Calibri" pitchFamily="34" charset="0"/>
                  </a:rPr>
                  <a:t>)</a:t>
                </a:r>
                <a:endParaRPr lang="tr-TR" sz="2000" i="1" dirty="0">
                  <a:solidFill>
                    <a:srgbClr val="6B9B1A"/>
                  </a:solidFill>
                  <a:latin typeface="Calibri" panose="020F0502020204030204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32" name="Metin kutusu 31"/>
            <p:cNvSpPr txBox="1"/>
            <p:nvPr/>
          </p:nvSpPr>
          <p:spPr>
            <a:xfrm>
              <a:off x="224184" y="6268659"/>
              <a:ext cx="28516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2000" i="1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Olasılıklar </a:t>
              </a:r>
              <a:r>
                <a:rPr lang="tr-TR" sz="2000" i="1" dirty="0">
                  <a:solidFill>
                    <a:prstClr val="black"/>
                  </a:solidFill>
                  <a:latin typeface="Calibri" panose="020F0502020204030204" pitchFamily="34" charset="0"/>
                </a:rPr>
                <a:t>Oranı (</a:t>
              </a:r>
              <a:r>
                <a:rPr lang="tr-TR" sz="2000" i="1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OO) = </a:t>
              </a:r>
              <a:endParaRPr lang="tr-TR" sz="2000" i="1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8" name="Dikdörtgen 37"/>
            <p:cNvSpPr/>
            <p:nvPr/>
          </p:nvSpPr>
          <p:spPr>
            <a:xfrm>
              <a:off x="66898" y="6276352"/>
              <a:ext cx="5476342" cy="39241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2000" i="1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876253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1779230385 h 2410"/>
              <a:gd name="T2" fmla="*/ 1030743153 w 1414"/>
              <a:gd name="T3" fmla="*/ 0 h 2410"/>
              <a:gd name="T4" fmla="*/ 2147483647 w 1414"/>
              <a:gd name="T5" fmla="*/ 5040312 h 2410"/>
              <a:gd name="T6" fmla="*/ 2147483647 w 1414"/>
              <a:gd name="T7" fmla="*/ 2147483647 h 2410"/>
              <a:gd name="T8" fmla="*/ 0 w 1414"/>
              <a:gd name="T9" fmla="*/ 1779230385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YÖNTEMİN ANA ÖZELLİKLERİ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endParaRPr lang="tr-TR" sz="1100" b="1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492125" indent="-2520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Müdahale yok</a:t>
            </a:r>
          </a:p>
          <a:p>
            <a:pPr marL="492125" indent="-2520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Kontrol grubu var</a:t>
            </a:r>
            <a:endParaRPr lang="tr-TR" sz="2400" b="1" i="1" dirty="0">
              <a:solidFill>
                <a:srgbClr val="000000"/>
              </a:solidFill>
              <a:latin typeface="Calibri" pitchFamily="34" charset="0"/>
            </a:endParaRPr>
          </a:p>
          <a:p>
            <a:pPr marL="492125" indent="-2520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Araştırmanın yönü </a:t>
            </a:r>
            <a:r>
              <a:rPr lang="tr-TR" sz="2400" b="1" i="1" dirty="0" smtClean="0">
                <a:solidFill>
                  <a:srgbClr val="C00000"/>
                </a:solidFill>
                <a:latin typeface="Calibri" pitchFamily="34" charset="0"/>
              </a:rPr>
              <a:t>geriye</a:t>
            </a: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 doğrudur</a:t>
            </a:r>
          </a:p>
          <a:p>
            <a:pPr marL="1406525" lvl="2" indent="-457200">
              <a:buClr>
                <a:srgbClr val="292929"/>
              </a:buClr>
              <a:buFont typeface="Wingdings" pitchFamily="2" charset="2"/>
              <a:buChar char="ü"/>
            </a:pPr>
            <a:endParaRPr lang="tr-TR" sz="800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949325" lvl="1" indent="-216000"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Sonuçtan	: Nedene</a:t>
            </a:r>
          </a:p>
          <a:p>
            <a:pPr marL="949325" lvl="1" indent="-216000"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Hastalıktan	: Etyolojiye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824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38245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13825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3825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825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3825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VAKA KONTROL ARAŞTIRMALARI</a:t>
            </a:r>
            <a:endParaRPr lang="tr-TR" sz="3200" b="1" dirty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8791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</a:pP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İş kazaları</a:t>
            </a:r>
            <a:r>
              <a:rPr lang="tr-TR" sz="2000" b="1" i="1" dirty="0">
                <a:latin typeface="Calibri" pitchFamily="34" charset="0"/>
              </a:rPr>
              <a:t> konusundaki bir çalışmada, son 2 yılda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iş</a:t>
            </a:r>
            <a:r>
              <a:rPr lang="tr-TR" sz="2000" b="1" i="1" dirty="0">
                <a:latin typeface="Calibri" pitchFamily="34" charset="0"/>
              </a:rPr>
              <a:t>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kazası geçirmiş </a:t>
            </a:r>
            <a:r>
              <a:rPr lang="tr-TR" sz="2000" b="1" i="1" dirty="0">
                <a:latin typeface="Calibri" pitchFamily="34" charset="0"/>
              </a:rPr>
              <a:t>olan 50 işçi ile, aynı işletmede çalışan ve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kaza geçirmemiş </a:t>
            </a:r>
            <a:r>
              <a:rPr lang="tr-TR" sz="2000" b="1" i="1" dirty="0">
                <a:latin typeface="Calibri" pitchFamily="34" charset="0"/>
              </a:rPr>
              <a:t>olan 100 işçi çalışma kapsamına alınıyor. Sonuçta kaza geçirmiş olan işçiler arasında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eğitim düzeyi düşük olan ve çalışma süresi kısa </a:t>
            </a:r>
            <a:r>
              <a:rPr lang="tr-TR" sz="2000" b="1" i="1" dirty="0">
                <a:latin typeface="Calibri" pitchFamily="34" charset="0"/>
              </a:rPr>
              <a:t>olan işçilerin yüzde olarak daha çok olduğu saptanıyor. </a:t>
            </a:r>
            <a:endParaRPr lang="tr-TR" sz="2000" b="1" i="1" dirty="0" smtClean="0">
              <a:latin typeface="Calibri" pitchFamily="34" charset="0"/>
            </a:endParaRPr>
          </a:p>
          <a:p>
            <a:pPr>
              <a:buClr>
                <a:srgbClr val="292929"/>
              </a:buClr>
            </a:pPr>
            <a:r>
              <a:rPr lang="tr-TR" sz="2000" b="1" i="1" dirty="0" smtClean="0">
                <a:latin typeface="Calibri" pitchFamily="34" charset="0"/>
              </a:rPr>
              <a:t>Bu </a:t>
            </a:r>
            <a:r>
              <a:rPr lang="tr-TR" sz="2000" b="1" i="1" dirty="0">
                <a:latin typeface="Calibri" pitchFamily="34" charset="0"/>
              </a:rPr>
              <a:t>çalışma aşağıdaki epidemiyolojik araştırma türlerinden hangisine uymaktadır?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Vaka-Kontrol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araştırması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</a:rPr>
              <a:t>Kohort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araştırması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	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Müdahale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araştırması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Tanımlayıcı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araştırma	</a:t>
            </a: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VAKA-KONTROL </a:t>
            </a: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81136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, 3. Araştırmanın yönü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geriye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doğrudur. </a:t>
            </a:r>
          </a:p>
          <a:p>
            <a:pPr algn="ctr" eaLnBrk="0" hangingPunct="0"/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Kaza geçirmiş ve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geçirmemiş (Vaka-Kontrol Grubu), Son iki yılda geçirilen kazaların nedeni eğitim düzeyinin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düşük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ve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çalışma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süresinin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kısa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olması (Sonuçtan Nedene – Geriye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D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oğru)</a:t>
            </a:r>
            <a:endParaRPr lang="tr-TR" sz="1600" i="1" dirty="0">
              <a:solidFill>
                <a:srgbClr val="000000"/>
              </a:solidFill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460252" y="3859626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9089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</a:pPr>
            <a:r>
              <a:rPr lang="tr-TR" sz="2000" b="1" i="1" dirty="0">
                <a:latin typeface="Calibri" pitchFamily="34" charset="0"/>
              </a:rPr>
              <a:t>Metal eşya imalatı yapılan bir işyerinde çalışmakta olan 300 işçiden 100 kişinin son 5 yıl içinde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iş kazası geçirmiş </a:t>
            </a:r>
            <a:r>
              <a:rPr lang="tr-TR" sz="2000" b="1" i="1" dirty="0">
                <a:latin typeface="Calibri" pitchFamily="34" charset="0"/>
              </a:rPr>
              <a:t>olduğu saptanıyor.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İş kazası geçirmiş </a:t>
            </a:r>
            <a:r>
              <a:rPr lang="tr-TR" sz="2000" b="1" i="1" dirty="0">
                <a:latin typeface="Calibri" pitchFamily="34" charset="0"/>
              </a:rPr>
              <a:t>olan işçiler ile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iş kazası geçirmemiş </a:t>
            </a:r>
            <a:r>
              <a:rPr lang="tr-TR" sz="2000" b="1" i="1" dirty="0">
                <a:latin typeface="Calibri" pitchFamily="34" charset="0"/>
              </a:rPr>
              <a:t>olan işçilerin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eğitim düzeyleri, çalışma süreleri, çalıştıkları bölümleri </a:t>
            </a:r>
            <a:r>
              <a:rPr lang="tr-TR" sz="2000" b="1" i="1" dirty="0">
                <a:latin typeface="Calibri" pitchFamily="34" charset="0"/>
              </a:rPr>
              <a:t>karşılaştırılıyor. </a:t>
            </a:r>
            <a:endParaRPr lang="tr-TR" sz="2000" b="1" i="1" dirty="0" smtClean="0">
              <a:latin typeface="Calibri" pitchFamily="34" charset="0"/>
            </a:endParaRPr>
          </a:p>
          <a:p>
            <a:pPr>
              <a:buClr>
                <a:srgbClr val="292929"/>
              </a:buClr>
            </a:pPr>
            <a:endParaRPr lang="tr-TR" sz="2000" b="1" i="1" dirty="0">
              <a:solidFill>
                <a:srgbClr val="000000"/>
              </a:solidFill>
              <a:latin typeface="Calibri" pitchFamily="34" charset="0"/>
            </a:endParaRPr>
          </a:p>
          <a:p>
            <a:pPr>
              <a:buClr>
                <a:srgbClr val="292929"/>
              </a:buClr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Bu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çalışma aşağıdaki araştırma türlerinden hangisine uymaktadır?</a:t>
            </a:r>
          </a:p>
          <a:p>
            <a:pPr>
              <a:buClr>
                <a:srgbClr val="292929"/>
              </a:buClr>
            </a:pPr>
            <a:endParaRPr lang="tr-TR" sz="2000" b="1" i="1" dirty="0">
              <a:solidFill>
                <a:srgbClr val="FF0000"/>
              </a:solidFill>
              <a:latin typeface="Calibri" pitchFamily="34" charset="0"/>
            </a:endParaRP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Vaka-Kontrol araştırması </a:t>
            </a:r>
            <a:endParaRPr lang="tr-TR" sz="2000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</a:rPr>
              <a:t>Kohort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çalışması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Müdahale araştırması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>
                <a:solidFill>
                  <a:srgbClr val="000000"/>
                </a:solidFill>
                <a:latin typeface="Calibri" pitchFamily="34" charset="0"/>
              </a:rPr>
              <a:t>Kesitsel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çalışma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VAKA-KONTROL </a:t>
            </a: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105758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, 3. Araştırmanın yönü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geriye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doğrudur. </a:t>
            </a:r>
          </a:p>
          <a:p>
            <a:pPr algn="ctr" eaLnBrk="0" hangingPunct="0"/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Kaza geçirmiş ve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geçirmemiş (Vaka-Kontrol Grubu), 5 yıl içinde geçirilen kazaların nedeni eğitim düzeyleri, çalışma süreleri ve çalıştıkları bölümler (Sonuçtan Nedene – Geriye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D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oğru)</a:t>
            </a:r>
            <a:endParaRPr lang="tr-TR" sz="1600" i="1" dirty="0">
              <a:solidFill>
                <a:srgbClr val="000000"/>
              </a:solidFill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468707" y="3859626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4929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</a:pPr>
            <a:r>
              <a:rPr lang="tr-TR" sz="2000" b="1" i="1" dirty="0">
                <a:latin typeface="Calibri" pitchFamily="34" charset="0"/>
              </a:rPr>
              <a:t>İşyeri sağlık birimi kayıtlarından ön kol derisinde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kaşıntı döküntüler </a:t>
            </a:r>
            <a:r>
              <a:rPr lang="tr-TR" sz="2000" b="1" i="1" dirty="0">
                <a:latin typeface="Calibri" pitchFamily="34" charset="0"/>
              </a:rPr>
              <a:t>nedeni ile birkaç kez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başvurmuş olan 40 kişi </a:t>
            </a:r>
            <a:r>
              <a:rPr lang="tr-TR" sz="2000" b="1" i="1" dirty="0">
                <a:latin typeface="Calibri" pitchFamily="34" charset="0"/>
              </a:rPr>
              <a:t>tespit ediliyor. Bu kişilerin çalıştıkları ortamda kullandıkları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kimyasal maddeler </a:t>
            </a:r>
            <a:r>
              <a:rPr lang="tr-TR" sz="2000" b="1" i="1" dirty="0">
                <a:latin typeface="Calibri" pitchFamily="34" charset="0"/>
              </a:rPr>
              <a:t>belirleniyor. Bu tür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yakınması olmayan 100 </a:t>
            </a:r>
            <a:r>
              <a:rPr lang="tr-TR" sz="2000" b="1" i="1" dirty="0">
                <a:latin typeface="Calibri" pitchFamily="34" charset="0"/>
              </a:rPr>
              <a:t>kişinin de kullandıkları maddeler öğreniliyor. </a:t>
            </a:r>
            <a:endParaRPr lang="tr-TR" sz="2000" b="1" i="1" dirty="0" smtClean="0">
              <a:latin typeface="Calibri" pitchFamily="34" charset="0"/>
            </a:endParaRPr>
          </a:p>
          <a:p>
            <a:pPr algn="ctr">
              <a:buClr>
                <a:srgbClr val="292929"/>
              </a:buClr>
            </a:pPr>
            <a:endParaRPr lang="tr-TR" sz="2000" b="1" i="1" dirty="0">
              <a:latin typeface="Calibri" pitchFamily="34" charset="0"/>
            </a:endParaRPr>
          </a:p>
          <a:p>
            <a:pPr>
              <a:buClr>
                <a:srgbClr val="292929"/>
              </a:buClr>
            </a:pPr>
            <a:r>
              <a:rPr lang="tr-TR" sz="2000" b="1" i="1" dirty="0" smtClean="0">
                <a:latin typeface="Calibri" pitchFamily="34" charset="0"/>
              </a:rPr>
              <a:t>Bu </a:t>
            </a:r>
            <a:r>
              <a:rPr lang="tr-TR" sz="2000" b="1" i="1" dirty="0">
                <a:latin typeface="Calibri" pitchFamily="34" charset="0"/>
              </a:rPr>
              <a:t>çalışma aşağıdaki epidemiyolojik araştırma türlerinden hangisine uymaktadır</a:t>
            </a:r>
            <a:r>
              <a:rPr lang="tr-TR" sz="2000" b="1" i="1" dirty="0" smtClean="0">
                <a:latin typeface="Calibri" pitchFamily="34" charset="0"/>
              </a:rPr>
              <a:t>?</a:t>
            </a:r>
            <a:endParaRPr lang="tr-TR" sz="2000" b="1" i="1" dirty="0">
              <a:solidFill>
                <a:srgbClr val="FF0000"/>
              </a:solidFill>
              <a:latin typeface="Calibri" pitchFamily="34" charset="0"/>
            </a:endParaRP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Vaka-Kontrol araştırması </a:t>
            </a:r>
            <a:endParaRPr lang="tr-TR" sz="2000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</a:rPr>
              <a:t>Kohort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çalışması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Müdahale araştırması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>
                <a:solidFill>
                  <a:srgbClr val="000000"/>
                </a:solidFill>
                <a:latin typeface="Calibri" pitchFamily="34" charset="0"/>
              </a:rPr>
              <a:t>Kesitsel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çalışma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VAKA-KONTROL </a:t>
            </a: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81136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, 3. Araştırmanın yönü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geriye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doğrudur. </a:t>
            </a:r>
          </a:p>
          <a:p>
            <a:pPr algn="ctr" eaLnBrk="0" hangingPunct="0"/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Kaşıntılı döküntüleri olan 40 kişi, olmayan 100 kişi (Vaka-Kontrol Grubu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), kaşıntı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döküntülerin nedeni, kimyasal maddeler (Sonuçtan Nedene – Geriye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D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oğru)</a:t>
            </a:r>
            <a:endParaRPr lang="tr-TR" sz="1600" i="1" dirty="0">
              <a:solidFill>
                <a:srgbClr val="000000"/>
              </a:solidFill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468707" y="3859626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1205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3371849" y="3202689"/>
            <a:ext cx="5582631" cy="123596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Araştırmaları</a:t>
            </a:r>
          </a:p>
          <a:p>
            <a:pPr marL="36000" algn="ctr"/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(İzlem/İnsidans Araştırmaları)</a:t>
            </a:r>
            <a:endParaRPr lang="tr-TR" sz="32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170" name="Picture 2" descr="D:\DOKTOR\1-DRUZ\1-EĞİTİM KURUMU\1. İstanbuluzman\2-RESİMLER\Siyah\Times and Dates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34369"/>
            <a:ext cx="3068638" cy="306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4872038" y="2402589"/>
            <a:ext cx="952500" cy="9144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4743449" y="2456048"/>
            <a:ext cx="1267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smtClean="0">
                <a:latin typeface="Cambria" pitchFamily="18" charset="0"/>
              </a:rPr>
              <a:t>1</a:t>
            </a:r>
            <a:r>
              <a:rPr lang="tr-TR" sz="2400" b="1" dirty="0" smtClean="0">
                <a:latin typeface="Cambria" pitchFamily="18" charset="0"/>
              </a:rPr>
              <a:t>.2.3</a:t>
            </a:r>
            <a:endParaRPr lang="tr-TR" sz="2400" b="1" dirty="0">
              <a:latin typeface="Cambria" pitchFamily="18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1866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6540777" y="2552471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Var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(Etken (+) İnsidans)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ARAŞTIRMASI (Retrospektif)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6540777" y="3621856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Yok</a:t>
            </a:r>
          </a:p>
          <a:p>
            <a:pPr algn="ctr"/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(Etken </a:t>
            </a:r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(-) </a:t>
            </a:r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İnsidans</a:t>
            </a:r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tr-TR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6540777" y="4666247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Var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6540777" y="5728198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Yok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4114799" y="2993175"/>
            <a:ext cx="1622447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Karşılaşan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Maruziyet (+)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Aşağı Ok 11"/>
          <p:cNvSpPr/>
          <p:nvPr/>
        </p:nvSpPr>
        <p:spPr>
          <a:xfrm>
            <a:off x="7211045" y="2165317"/>
            <a:ext cx="876300" cy="36977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 sz="9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" name="Freeform 7"/>
          <p:cNvSpPr>
            <a:spLocks/>
          </p:cNvSpPr>
          <p:nvPr/>
        </p:nvSpPr>
        <p:spPr bwMode="gray">
          <a:xfrm flipH="1">
            <a:off x="5772787" y="5749964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auto">
          <a:xfrm>
            <a:off x="4124324" y="5154518"/>
            <a:ext cx="1622447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Karşılaşmayan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Maruziyet (-)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Freeform 7"/>
          <p:cNvSpPr>
            <a:spLocks/>
          </p:cNvSpPr>
          <p:nvPr/>
        </p:nvSpPr>
        <p:spPr bwMode="gray">
          <a:xfrm flipH="1" flipV="1">
            <a:off x="5771579" y="4964467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1" name="Freeform 7"/>
          <p:cNvSpPr>
            <a:spLocks/>
          </p:cNvSpPr>
          <p:nvPr/>
        </p:nvSpPr>
        <p:spPr bwMode="gray">
          <a:xfrm flipH="1">
            <a:off x="5771579" y="3638642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2" name="Freeform 7"/>
          <p:cNvSpPr>
            <a:spLocks/>
          </p:cNvSpPr>
          <p:nvPr/>
        </p:nvSpPr>
        <p:spPr bwMode="gray">
          <a:xfrm flipH="1" flipV="1">
            <a:off x="5770371" y="2853145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5" name="Aşağı Ok 24"/>
          <p:cNvSpPr/>
          <p:nvPr/>
        </p:nvSpPr>
        <p:spPr>
          <a:xfrm rot="10800000">
            <a:off x="7211045" y="1529997"/>
            <a:ext cx="876300" cy="392090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cxnSp>
        <p:nvCxnSpPr>
          <p:cNvPr id="26" name="Düz Ok Bağlayıcısı 25"/>
          <p:cNvCxnSpPr/>
          <p:nvPr/>
        </p:nvCxnSpPr>
        <p:spPr>
          <a:xfrm>
            <a:off x="5753100" y="1471541"/>
            <a:ext cx="1908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952" name="Düz Bağlayıcı 37951"/>
          <p:cNvCxnSpPr/>
          <p:nvPr/>
        </p:nvCxnSpPr>
        <p:spPr>
          <a:xfrm>
            <a:off x="9525" y="1430198"/>
            <a:ext cx="3531728" cy="1386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953" name="Metin kutusu 37952"/>
          <p:cNvSpPr txBox="1"/>
          <p:nvPr/>
        </p:nvSpPr>
        <p:spPr>
          <a:xfrm>
            <a:off x="3400425" y="1249875"/>
            <a:ext cx="2470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Araştırmanın Yönü</a:t>
            </a:r>
          </a:p>
          <a:p>
            <a:pPr algn="ctr"/>
            <a:r>
              <a:rPr lang="tr-TR" b="1" i="1" dirty="0" smtClean="0">
                <a:solidFill>
                  <a:srgbClr val="6B9B1A"/>
                </a:solidFill>
                <a:latin typeface="Cambria" pitchFamily="18" charset="0"/>
              </a:rPr>
              <a:t>(İzleme Süresi)</a:t>
            </a:r>
            <a:endParaRPr lang="tr-TR" b="1" i="1" dirty="0">
              <a:solidFill>
                <a:srgbClr val="6B9B1A"/>
              </a:solidFill>
              <a:latin typeface="Cambria" pitchFamily="18" charset="0"/>
            </a:endParaRPr>
          </a:p>
        </p:txBody>
      </p:sp>
      <p:sp>
        <p:nvSpPr>
          <p:cNvPr id="35" name="Metin kutusu 34"/>
          <p:cNvSpPr txBox="1"/>
          <p:nvPr/>
        </p:nvSpPr>
        <p:spPr>
          <a:xfrm>
            <a:off x="6236771" y="1838796"/>
            <a:ext cx="2860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C00000"/>
                </a:solidFill>
                <a:latin typeface="Cambria" pitchFamily="18" charset="0"/>
              </a:rPr>
              <a:t>Araştırmanın Başlangıcı</a:t>
            </a:r>
            <a:endParaRPr lang="tr-TR" b="1" i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auto">
          <a:xfrm>
            <a:off x="2619375" y="4343977"/>
            <a:ext cx="1462814" cy="869915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Seçilen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Kayıtlar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Freeform 7"/>
          <p:cNvSpPr>
            <a:spLocks/>
          </p:cNvSpPr>
          <p:nvPr/>
        </p:nvSpPr>
        <p:spPr bwMode="gray">
          <a:xfrm flipH="1" flipV="1">
            <a:off x="3350753" y="3446296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0" name="Freeform 7"/>
          <p:cNvSpPr>
            <a:spLocks/>
          </p:cNvSpPr>
          <p:nvPr/>
        </p:nvSpPr>
        <p:spPr bwMode="gray">
          <a:xfrm flipH="1">
            <a:off x="3350753" y="5256701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1" name="Aşağı Ok 30"/>
          <p:cNvSpPr/>
          <p:nvPr/>
        </p:nvSpPr>
        <p:spPr>
          <a:xfrm rot="16200000">
            <a:off x="1766952" y="4422835"/>
            <a:ext cx="876300" cy="71427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29" name="Text Box 18"/>
          <p:cNvSpPr txBox="1">
            <a:spLocks noChangeArrowheads="1"/>
          </p:cNvSpPr>
          <p:nvPr/>
        </p:nvSpPr>
        <p:spPr bwMode="auto">
          <a:xfrm>
            <a:off x="8785560" y="2680679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</a:t>
            </a:r>
          </a:p>
        </p:txBody>
      </p:sp>
      <p:sp>
        <p:nvSpPr>
          <p:cNvPr id="32" name="Text Box 18"/>
          <p:cNvSpPr txBox="1">
            <a:spLocks noChangeArrowheads="1"/>
          </p:cNvSpPr>
          <p:nvPr/>
        </p:nvSpPr>
        <p:spPr bwMode="auto">
          <a:xfrm>
            <a:off x="8785559" y="3762349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</a:t>
            </a:r>
            <a:endParaRPr lang="tr-TR" sz="2800" b="1" kern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8799212" y="4848145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</a:t>
            </a: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8785560" y="5910096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</a:t>
            </a:r>
          </a:p>
        </p:txBody>
      </p:sp>
      <p:cxnSp>
        <p:nvCxnSpPr>
          <p:cNvPr id="36" name="Düz Ok Bağlayıcısı 35"/>
          <p:cNvCxnSpPr/>
          <p:nvPr/>
        </p:nvCxnSpPr>
        <p:spPr>
          <a:xfrm>
            <a:off x="7690804" y="1458932"/>
            <a:ext cx="1332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7" name="Metin kutusu 36"/>
          <p:cNvSpPr txBox="1"/>
          <p:nvPr/>
        </p:nvSpPr>
        <p:spPr>
          <a:xfrm>
            <a:off x="8087345" y="1013246"/>
            <a:ext cx="12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Zaman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8" name="AutoShape 5"/>
          <p:cNvSpPr>
            <a:spLocks noChangeArrowheads="1"/>
          </p:cNvSpPr>
          <p:nvPr/>
        </p:nvSpPr>
        <p:spPr bwMode="auto">
          <a:xfrm>
            <a:off x="127591" y="3461217"/>
            <a:ext cx="1647798" cy="2619007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TOPLUM</a:t>
            </a:r>
            <a:endParaRPr lang="zh-CN" altLang="zh-CN" sz="3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2" name="Yuvarlatılmış Dikdörtgen 41"/>
          <p:cNvSpPr/>
          <p:nvPr/>
        </p:nvSpPr>
        <p:spPr>
          <a:xfrm>
            <a:off x="7246337" y="1113916"/>
            <a:ext cx="756129" cy="2686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 smtClean="0">
                <a:solidFill>
                  <a:srgbClr val="FFFFFF"/>
                </a:solidFill>
                <a:latin typeface="Calibri" pitchFamily="34" charset="0"/>
              </a:rPr>
              <a:t>2013</a:t>
            </a:r>
            <a:endParaRPr lang="tr-TR" sz="16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3" name="Yuvarlatılmış Dikdörtgen 42"/>
          <p:cNvSpPr/>
          <p:nvPr/>
        </p:nvSpPr>
        <p:spPr>
          <a:xfrm>
            <a:off x="47731" y="1112935"/>
            <a:ext cx="756129" cy="2686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 smtClean="0">
                <a:solidFill>
                  <a:srgbClr val="FFFFFF"/>
                </a:solidFill>
                <a:latin typeface="Calibri" pitchFamily="34" charset="0"/>
              </a:rPr>
              <a:t>2000</a:t>
            </a:r>
            <a:endParaRPr lang="tr-TR" sz="1600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7338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6550302" y="1626221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Var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(Etken (+) İnsidans)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ARAŞTIRMASI (Prospektif)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6550302" y="2695606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Yok</a:t>
            </a:r>
          </a:p>
          <a:p>
            <a:pPr algn="ctr"/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(Etken </a:t>
            </a:r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(-) </a:t>
            </a:r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İnsidans</a:t>
            </a:r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tr-TR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6550302" y="4226872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Var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6550302" y="5288823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Yok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4124324" y="2066925"/>
            <a:ext cx="1622447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Karşılaşan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Maruziyet (+)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Aşağı Ok 11"/>
          <p:cNvSpPr/>
          <p:nvPr/>
        </p:nvSpPr>
        <p:spPr>
          <a:xfrm>
            <a:off x="403259" y="2520047"/>
            <a:ext cx="876300" cy="666652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13" name="Freeform 7"/>
          <p:cNvSpPr>
            <a:spLocks/>
          </p:cNvSpPr>
          <p:nvPr/>
        </p:nvSpPr>
        <p:spPr bwMode="gray">
          <a:xfrm flipH="1">
            <a:off x="5782312" y="5310589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auto">
          <a:xfrm>
            <a:off x="4133849" y="4715143"/>
            <a:ext cx="1622447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Karşılaşmayan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Maruziyet (-)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45884" y="3231560"/>
            <a:ext cx="1733550" cy="1681016"/>
          </a:xfrm>
          <a:prstGeom prst="ellipse">
            <a:avLst/>
          </a:prstGeom>
          <a:noFill/>
          <a:ln w="476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 smtClean="0">
                <a:solidFill>
                  <a:srgbClr val="000000"/>
                </a:solidFill>
                <a:latin typeface="Cambria" pitchFamily="18" charset="0"/>
              </a:rPr>
              <a:t>RİSK ALTINDAKİ TOPLUM</a:t>
            </a:r>
            <a:endParaRPr lang="tr-TR" sz="1600" b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18" name="Freeform 7"/>
          <p:cNvSpPr>
            <a:spLocks/>
          </p:cNvSpPr>
          <p:nvPr/>
        </p:nvSpPr>
        <p:spPr bwMode="gray">
          <a:xfrm flipH="1" flipV="1">
            <a:off x="5781104" y="4525092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1" name="Freeform 7"/>
          <p:cNvSpPr>
            <a:spLocks/>
          </p:cNvSpPr>
          <p:nvPr/>
        </p:nvSpPr>
        <p:spPr bwMode="gray">
          <a:xfrm flipH="1">
            <a:off x="5781104" y="2712392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2" name="Freeform 7"/>
          <p:cNvSpPr>
            <a:spLocks/>
          </p:cNvSpPr>
          <p:nvPr/>
        </p:nvSpPr>
        <p:spPr bwMode="gray">
          <a:xfrm flipH="1" flipV="1">
            <a:off x="5779896" y="1926895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5" name="Aşağı Ok 24"/>
          <p:cNvSpPr/>
          <p:nvPr/>
        </p:nvSpPr>
        <p:spPr>
          <a:xfrm rot="10800000">
            <a:off x="403259" y="1412967"/>
            <a:ext cx="876300" cy="653958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cxnSp>
        <p:nvCxnSpPr>
          <p:cNvPr id="26" name="Düz Ok Bağlayıcısı 25"/>
          <p:cNvCxnSpPr/>
          <p:nvPr/>
        </p:nvCxnSpPr>
        <p:spPr>
          <a:xfrm>
            <a:off x="5648325" y="1364666"/>
            <a:ext cx="3276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952" name="Düz Bağlayıcı 37951"/>
          <p:cNvCxnSpPr/>
          <p:nvPr/>
        </p:nvCxnSpPr>
        <p:spPr>
          <a:xfrm>
            <a:off x="9525" y="1323323"/>
            <a:ext cx="3531728" cy="1386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953" name="Metin kutusu 37952"/>
          <p:cNvSpPr txBox="1"/>
          <p:nvPr/>
        </p:nvSpPr>
        <p:spPr>
          <a:xfrm>
            <a:off x="3400425" y="1143000"/>
            <a:ext cx="2470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Araştırmanın Yönü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  <a:p>
            <a:pPr algn="ctr"/>
            <a:r>
              <a:rPr lang="tr-TR" i="1" dirty="0" smtClean="0">
                <a:solidFill>
                  <a:srgbClr val="000000"/>
                </a:solidFill>
                <a:latin typeface="Cambria" pitchFamily="18" charset="0"/>
              </a:rPr>
              <a:t>(</a:t>
            </a:r>
            <a:r>
              <a:rPr lang="tr-TR" b="1" i="1" dirty="0" smtClean="0">
                <a:solidFill>
                  <a:srgbClr val="C00000"/>
                </a:solidFill>
                <a:latin typeface="Cambria" pitchFamily="18" charset="0"/>
              </a:rPr>
              <a:t>İzleme Süresi</a:t>
            </a:r>
            <a:r>
              <a:rPr lang="tr-TR" i="1" dirty="0" smtClean="0">
                <a:solidFill>
                  <a:srgbClr val="000000"/>
                </a:solidFill>
                <a:latin typeface="Cambria" pitchFamily="18" charset="0"/>
              </a:rPr>
              <a:t>)</a:t>
            </a:r>
            <a:endParaRPr lang="tr-TR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5" name="Metin kutusu 34"/>
          <p:cNvSpPr txBox="1"/>
          <p:nvPr/>
        </p:nvSpPr>
        <p:spPr>
          <a:xfrm>
            <a:off x="59485" y="1932510"/>
            <a:ext cx="1648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C00000"/>
                </a:solidFill>
                <a:latin typeface="Cambria" pitchFamily="18" charset="0"/>
              </a:rPr>
              <a:t>Araştırmanın </a:t>
            </a:r>
          </a:p>
          <a:p>
            <a:pPr algn="ctr"/>
            <a:r>
              <a:rPr lang="tr-TR" b="1" i="1" dirty="0" smtClean="0">
                <a:solidFill>
                  <a:srgbClr val="C00000"/>
                </a:solidFill>
                <a:latin typeface="Cambria" pitchFamily="18" charset="0"/>
              </a:rPr>
              <a:t>Başlangıcı</a:t>
            </a:r>
            <a:endParaRPr lang="tr-TR" b="1" i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auto">
          <a:xfrm>
            <a:off x="2628900" y="3419743"/>
            <a:ext cx="1462814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Örneklem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(Hastalık Yok)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Freeform 7"/>
          <p:cNvSpPr>
            <a:spLocks/>
          </p:cNvSpPr>
          <p:nvPr/>
        </p:nvSpPr>
        <p:spPr bwMode="gray">
          <a:xfrm flipH="1" flipV="1">
            <a:off x="3360278" y="2520046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0" name="Freeform 7"/>
          <p:cNvSpPr>
            <a:spLocks/>
          </p:cNvSpPr>
          <p:nvPr/>
        </p:nvSpPr>
        <p:spPr bwMode="gray">
          <a:xfrm flipH="1">
            <a:off x="3360278" y="4817326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1" name="Aşağı Ok 30"/>
          <p:cNvSpPr/>
          <p:nvPr/>
        </p:nvSpPr>
        <p:spPr>
          <a:xfrm rot="16200000">
            <a:off x="1776477" y="3710335"/>
            <a:ext cx="876300" cy="71427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32" name="Text Box 18"/>
          <p:cNvSpPr txBox="1">
            <a:spLocks noChangeArrowheads="1"/>
          </p:cNvSpPr>
          <p:nvPr/>
        </p:nvSpPr>
        <p:spPr bwMode="auto">
          <a:xfrm>
            <a:off x="8785560" y="1807604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itchFamily="18" charset="0"/>
              </a:rPr>
              <a:t>a</a:t>
            </a: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8785559" y="2889274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2800" b="1" kern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</a:t>
            </a:r>
            <a:endParaRPr kumimoji="0" lang="tr-TR" sz="2800" b="1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itchFamily="18" charset="0"/>
            </a:endParaRP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8799212" y="4384645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itchFamily="18" charset="0"/>
              </a:rPr>
              <a:t>c</a:t>
            </a:r>
          </a:p>
        </p:txBody>
      </p:sp>
      <p:sp>
        <p:nvSpPr>
          <p:cNvPr id="36" name="Text Box 18"/>
          <p:cNvSpPr txBox="1">
            <a:spLocks noChangeArrowheads="1"/>
          </p:cNvSpPr>
          <p:nvPr/>
        </p:nvSpPr>
        <p:spPr bwMode="auto">
          <a:xfrm>
            <a:off x="8785560" y="5446596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itchFamily="18" charset="0"/>
              </a:rPr>
              <a:t>d</a:t>
            </a:r>
          </a:p>
        </p:txBody>
      </p:sp>
      <p:cxnSp>
        <p:nvCxnSpPr>
          <p:cNvPr id="40" name="Düz Ok Bağlayıcısı 39"/>
          <p:cNvCxnSpPr/>
          <p:nvPr/>
        </p:nvCxnSpPr>
        <p:spPr>
          <a:xfrm>
            <a:off x="7498092" y="1163289"/>
            <a:ext cx="1332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1" name="Metin kutusu 40"/>
          <p:cNvSpPr txBox="1"/>
          <p:nvPr/>
        </p:nvSpPr>
        <p:spPr>
          <a:xfrm>
            <a:off x="7498092" y="769566"/>
            <a:ext cx="12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Zaman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4502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RÖLATİF RİSK </a:t>
            </a: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– RR </a:t>
            </a:r>
            <a:endParaRPr lang="tr-TR" sz="3200" b="1" dirty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7" name="Group 7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584148"/>
              </p:ext>
            </p:extLst>
          </p:nvPr>
        </p:nvGraphicFramePr>
        <p:xfrm>
          <a:off x="300660" y="1229784"/>
          <a:ext cx="8503043" cy="3237440"/>
        </p:xfrm>
        <a:graphic>
          <a:graphicData uri="http://schemas.openxmlformats.org/drawingml/2006/table">
            <a:tbl>
              <a:tblPr>
                <a:effectLst/>
                <a:tableStyleId>{775DCB02-9BB8-47FD-8907-85C794F793BA}</a:tableStyleId>
              </a:tblPr>
              <a:tblGrid>
                <a:gridCol w="2814015"/>
                <a:gridCol w="2612453"/>
                <a:gridCol w="3076575"/>
              </a:tblGrid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FAKTÖR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OLGU–VAKA GRUBU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(Hasta Olanlar)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KONTROL GRUBU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(Hasta Olmayanlar)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Faktör Pozitifler (+)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(Sigara İçen)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a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c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Faktör Negatif (-)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(Sigara İçmeyen)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b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İnsidans </a:t>
                      </a:r>
                      <a:r>
                        <a:rPr kumimoji="0" lang="tr-TR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(Etken) (+)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a / (a +b)</a:t>
                      </a: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6B9B1A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tr-TR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İnsidans </a:t>
                      </a:r>
                      <a:r>
                        <a:rPr kumimoji="0" lang="tr-TR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(Etken) (-)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6B9B1A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c / (c + d)</a:t>
                      </a: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" name="Yuvarlatılmış Dikdörtgen 18"/>
          <p:cNvSpPr/>
          <p:nvPr/>
        </p:nvSpPr>
        <p:spPr>
          <a:xfrm>
            <a:off x="4183651" y="2066925"/>
            <a:ext cx="483600" cy="41349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sp>
        <p:nvSpPr>
          <p:cNvPr id="20" name="Yuvarlatılmış Dikdörtgen 19"/>
          <p:cNvSpPr/>
          <p:nvPr/>
        </p:nvSpPr>
        <p:spPr>
          <a:xfrm>
            <a:off x="7061586" y="2638425"/>
            <a:ext cx="483600" cy="413492"/>
          </a:xfrm>
          <a:prstGeom prst="roundRect">
            <a:avLst/>
          </a:prstGeom>
          <a:noFill/>
          <a:ln>
            <a:solidFill>
              <a:srgbClr val="6B9B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sp>
        <p:nvSpPr>
          <p:cNvPr id="22" name="Yuvarlatılmış Dikdörtgen 21"/>
          <p:cNvSpPr/>
          <p:nvPr/>
        </p:nvSpPr>
        <p:spPr>
          <a:xfrm>
            <a:off x="7041150" y="2066925"/>
            <a:ext cx="483600" cy="413492"/>
          </a:xfrm>
          <a:prstGeom prst="roundRect">
            <a:avLst/>
          </a:prstGeom>
          <a:noFill/>
          <a:ln>
            <a:solidFill>
              <a:srgbClr val="6B9B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sp>
        <p:nvSpPr>
          <p:cNvPr id="23" name="Yuvarlatılmış Dikdörtgen 22"/>
          <p:cNvSpPr/>
          <p:nvPr/>
        </p:nvSpPr>
        <p:spPr>
          <a:xfrm>
            <a:off x="4183650" y="2638425"/>
            <a:ext cx="483600" cy="41349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5" name="Grup 4"/>
          <p:cNvGrpSpPr/>
          <p:nvPr/>
        </p:nvGrpSpPr>
        <p:grpSpPr>
          <a:xfrm>
            <a:off x="1775343" y="4555636"/>
            <a:ext cx="5756037" cy="742777"/>
            <a:chOff x="1946793" y="4622311"/>
            <a:chExt cx="5756037" cy="742777"/>
          </a:xfrm>
        </p:grpSpPr>
        <p:sp>
          <p:nvSpPr>
            <p:cNvPr id="21" name="Metin kutusu 20"/>
            <p:cNvSpPr txBox="1"/>
            <p:nvPr/>
          </p:nvSpPr>
          <p:spPr>
            <a:xfrm>
              <a:off x="2095125" y="4769037"/>
              <a:ext cx="25024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2000" b="1" i="1" dirty="0" smtClean="0">
                  <a:solidFill>
                    <a:prstClr val="black"/>
                  </a:solidFill>
                  <a:latin typeface="Cambria" pitchFamily="18" charset="0"/>
                </a:rPr>
                <a:t>Rölatif Risk (</a:t>
              </a:r>
              <a:r>
                <a:rPr lang="tr-TR" sz="2000" b="1" i="1" dirty="0">
                  <a:solidFill>
                    <a:prstClr val="black"/>
                  </a:solidFill>
                  <a:latin typeface="Cambria" pitchFamily="18" charset="0"/>
                </a:rPr>
                <a:t>R</a:t>
              </a:r>
              <a:r>
                <a:rPr lang="tr-TR" sz="2000" b="1" i="1" dirty="0" smtClean="0">
                  <a:solidFill>
                    <a:prstClr val="black"/>
                  </a:solidFill>
                  <a:latin typeface="Cambria" pitchFamily="18" charset="0"/>
                </a:rPr>
                <a:t>R) =</a:t>
              </a:r>
              <a:endParaRPr lang="tr-TR" sz="2000" b="1" i="1" dirty="0">
                <a:solidFill>
                  <a:prstClr val="black"/>
                </a:solidFill>
                <a:latin typeface="Cambria" pitchFamily="18" charset="0"/>
              </a:endParaRPr>
            </a:p>
          </p:txBody>
        </p:sp>
        <p:sp>
          <p:nvSpPr>
            <p:cNvPr id="24" name="Metin kutusu 23"/>
            <p:cNvSpPr txBox="1"/>
            <p:nvPr/>
          </p:nvSpPr>
          <p:spPr>
            <a:xfrm>
              <a:off x="4495131" y="4622311"/>
              <a:ext cx="17080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i="1" dirty="0" smtClean="0">
                  <a:solidFill>
                    <a:srgbClr val="C00000"/>
                  </a:solidFill>
                  <a:latin typeface="Cambria" pitchFamily="18" charset="0"/>
                  <a:cs typeface="Calibri" pitchFamily="34" charset="0"/>
                </a:rPr>
                <a:t>İnsidans (+)</a:t>
              </a:r>
              <a:endParaRPr lang="tr-TR" sz="2000" b="1" i="1" dirty="0">
                <a:solidFill>
                  <a:srgbClr val="C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25" name="Metin kutusu 24"/>
            <p:cNvSpPr txBox="1"/>
            <p:nvPr/>
          </p:nvSpPr>
          <p:spPr>
            <a:xfrm>
              <a:off x="4453690" y="4964978"/>
              <a:ext cx="17555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i="1" dirty="0" smtClean="0">
                  <a:solidFill>
                    <a:srgbClr val="6B9B1A"/>
                  </a:solidFill>
                  <a:latin typeface="Cambria" pitchFamily="18" charset="0"/>
                  <a:cs typeface="Calibri" pitchFamily="34" charset="0"/>
                </a:rPr>
                <a:t>İnsidans (-)</a:t>
              </a:r>
              <a:endParaRPr lang="tr-TR" sz="2000" b="1" i="1" dirty="0">
                <a:solidFill>
                  <a:srgbClr val="6B9B1A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cxnSp>
          <p:nvCxnSpPr>
            <p:cNvPr id="26" name="Düz Bağlayıcı 25"/>
            <p:cNvCxnSpPr/>
            <p:nvPr/>
          </p:nvCxnSpPr>
          <p:spPr>
            <a:xfrm>
              <a:off x="4565477" y="5007135"/>
              <a:ext cx="14760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7" name="Dikdörtgen 26"/>
            <p:cNvSpPr/>
            <p:nvPr/>
          </p:nvSpPr>
          <p:spPr>
            <a:xfrm>
              <a:off x="1946793" y="4622311"/>
              <a:ext cx="5756037" cy="74277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2000" i="1">
                <a:solidFill>
                  <a:prstClr val="white"/>
                </a:solidFill>
              </a:endParaRPr>
            </a:p>
          </p:txBody>
        </p:sp>
        <p:sp>
          <p:nvSpPr>
            <p:cNvPr id="28" name="Metin kutusu 27"/>
            <p:cNvSpPr txBox="1"/>
            <p:nvPr/>
          </p:nvSpPr>
          <p:spPr>
            <a:xfrm>
              <a:off x="6114110" y="4634186"/>
              <a:ext cx="12562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i="1" dirty="0" smtClean="0">
                  <a:solidFill>
                    <a:srgbClr val="C00000"/>
                  </a:solidFill>
                  <a:latin typeface="Cambria" pitchFamily="18" charset="0"/>
                  <a:cs typeface="Calibri" pitchFamily="34" charset="0"/>
                </a:rPr>
                <a:t>(a/</a:t>
              </a:r>
              <a:r>
                <a:rPr lang="tr-TR" sz="2000" b="1" i="1" dirty="0" err="1" smtClean="0">
                  <a:solidFill>
                    <a:srgbClr val="C00000"/>
                  </a:solidFill>
                  <a:latin typeface="Cambria" pitchFamily="18" charset="0"/>
                  <a:cs typeface="Calibri" pitchFamily="34" charset="0"/>
                </a:rPr>
                <a:t>a+b</a:t>
              </a:r>
              <a:r>
                <a:rPr lang="tr-TR" sz="2000" b="1" i="1" dirty="0" smtClean="0">
                  <a:solidFill>
                    <a:srgbClr val="C00000"/>
                  </a:solidFill>
                  <a:latin typeface="Cambria" pitchFamily="18" charset="0"/>
                  <a:cs typeface="Calibri" pitchFamily="34" charset="0"/>
                </a:rPr>
                <a:t> )</a:t>
              </a:r>
              <a:endParaRPr lang="tr-TR" sz="2000" b="1" i="1" dirty="0">
                <a:solidFill>
                  <a:srgbClr val="C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29" name="Metin kutusu 28"/>
            <p:cNvSpPr txBox="1"/>
            <p:nvPr/>
          </p:nvSpPr>
          <p:spPr>
            <a:xfrm>
              <a:off x="6182726" y="4955453"/>
              <a:ext cx="10945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i="1" dirty="0" smtClean="0">
                  <a:solidFill>
                    <a:srgbClr val="6B9B1A"/>
                  </a:solidFill>
                  <a:latin typeface="Cambria" pitchFamily="18" charset="0"/>
                  <a:cs typeface="Calibri" pitchFamily="34" charset="0"/>
                </a:rPr>
                <a:t>(c/</a:t>
              </a:r>
              <a:r>
                <a:rPr lang="tr-TR" sz="2000" b="1" i="1" dirty="0" err="1" smtClean="0">
                  <a:solidFill>
                    <a:srgbClr val="6B9B1A"/>
                  </a:solidFill>
                  <a:latin typeface="Cambria" pitchFamily="18" charset="0"/>
                  <a:cs typeface="Calibri" pitchFamily="34" charset="0"/>
                </a:rPr>
                <a:t>c+d</a:t>
              </a:r>
              <a:r>
                <a:rPr lang="tr-TR" sz="2000" b="1" i="1" dirty="0" smtClean="0">
                  <a:solidFill>
                    <a:srgbClr val="6B9B1A"/>
                  </a:solidFill>
                  <a:latin typeface="Cambria" pitchFamily="18" charset="0"/>
                  <a:cs typeface="Calibri" pitchFamily="34" charset="0"/>
                </a:rPr>
                <a:t>)</a:t>
              </a:r>
              <a:endParaRPr lang="tr-TR" sz="2000" b="1" i="1" dirty="0">
                <a:solidFill>
                  <a:srgbClr val="6B9B1A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cxnSp>
          <p:nvCxnSpPr>
            <p:cNvPr id="30" name="Düz Bağlayıcı 29"/>
            <p:cNvCxnSpPr/>
            <p:nvPr/>
          </p:nvCxnSpPr>
          <p:spPr>
            <a:xfrm>
              <a:off x="6258888" y="5019010"/>
              <a:ext cx="9516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31" name="Metin kutusu 30"/>
            <p:cNvSpPr txBox="1"/>
            <p:nvPr/>
          </p:nvSpPr>
          <p:spPr>
            <a:xfrm>
              <a:off x="5912352" y="4780691"/>
              <a:ext cx="4361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i="1" dirty="0" smtClean="0">
                  <a:solidFill>
                    <a:prstClr val="black"/>
                  </a:solidFill>
                  <a:latin typeface="Cambria" pitchFamily="18" charset="0"/>
                  <a:cs typeface="Calibri" pitchFamily="34" charset="0"/>
                </a:rPr>
                <a:t>=</a:t>
              </a:r>
              <a:endParaRPr lang="tr-TR" sz="2000" b="1" i="1" dirty="0">
                <a:solidFill>
                  <a:prstClr val="black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32" name="Metin kutusu 31"/>
            <p:cNvSpPr txBox="1"/>
            <p:nvPr/>
          </p:nvSpPr>
          <p:spPr>
            <a:xfrm>
              <a:off x="7162281" y="4770443"/>
              <a:ext cx="5405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i="1" dirty="0" smtClean="0">
                  <a:solidFill>
                    <a:prstClr val="black"/>
                  </a:solidFill>
                  <a:latin typeface="Cambria" pitchFamily="18" charset="0"/>
                  <a:cs typeface="Calibri" pitchFamily="34" charset="0"/>
                </a:rPr>
                <a:t>X</a:t>
              </a:r>
              <a:r>
                <a:rPr lang="tr-TR" sz="2000" i="1" dirty="0" smtClean="0">
                  <a:solidFill>
                    <a:prstClr val="black"/>
                  </a:solidFill>
                  <a:latin typeface="Cambria" pitchFamily="18" charset="0"/>
                  <a:cs typeface="Calibri" pitchFamily="34" charset="0"/>
                </a:rPr>
                <a:t> </a:t>
              </a:r>
              <a:r>
                <a:rPr lang="tr-TR" sz="2000" b="1" i="1" dirty="0" smtClean="0">
                  <a:solidFill>
                    <a:prstClr val="black"/>
                  </a:solidFill>
                  <a:latin typeface="Cambria" pitchFamily="18" charset="0"/>
                  <a:cs typeface="Calibri" pitchFamily="34" charset="0"/>
                </a:rPr>
                <a:t>k</a:t>
              </a:r>
              <a:endParaRPr lang="tr-TR" sz="2000" b="1" i="1" dirty="0">
                <a:solidFill>
                  <a:prstClr val="black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sp>
        <p:nvSpPr>
          <p:cNvPr id="2" name="Dikdörtgen 1"/>
          <p:cNvSpPr/>
          <p:nvPr/>
        </p:nvSpPr>
        <p:spPr>
          <a:xfrm>
            <a:off x="231798" y="5462874"/>
            <a:ext cx="8508658" cy="584775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1600" i="1" dirty="0">
                <a:solidFill>
                  <a:prstClr val="black"/>
                </a:solidFill>
                <a:latin typeface="Calibri" panose="020F0502020204030204" pitchFamily="34" charset="0"/>
              </a:rPr>
              <a:t>Etken(+) insidans, Etken(-) </a:t>
            </a:r>
            <a:r>
              <a:rPr lang="tr-TR" sz="1600" i="1" dirty="0" err="1">
                <a:solidFill>
                  <a:prstClr val="black"/>
                </a:solidFill>
                <a:latin typeface="Calibri" panose="020F0502020204030204" pitchFamily="34" charset="0"/>
              </a:rPr>
              <a:t>insidanstan</a:t>
            </a:r>
            <a:r>
              <a:rPr lang="tr-TR" sz="1600" i="1" dirty="0">
                <a:solidFill>
                  <a:prstClr val="black"/>
                </a:solidFill>
                <a:latin typeface="Calibri" panose="020F0502020204030204" pitchFamily="34" charset="0"/>
              </a:rPr>
              <a:t> büyükse neden-sonuç ilişkisinin önemliliği rölatif risk </a:t>
            </a:r>
            <a:r>
              <a:rPr lang="tr-TR" sz="1600" i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ile </a:t>
            </a:r>
            <a:r>
              <a:rPr lang="tr-TR" sz="1600" i="1" dirty="0">
                <a:solidFill>
                  <a:prstClr val="black"/>
                </a:solidFill>
                <a:latin typeface="Calibri" panose="020F0502020204030204" pitchFamily="34" charset="0"/>
              </a:rPr>
              <a:t>araştırılır. Etkenle karşılaşanların etkenle karşılaşmayanlara göre hastalanma riskini bildirir.</a:t>
            </a:r>
          </a:p>
        </p:txBody>
      </p:sp>
    </p:spTree>
    <p:extLst>
      <p:ext uri="{BB962C8B-B14F-4D97-AF65-F5344CB8AC3E}">
        <p14:creationId xmlns:p14="http://schemas.microsoft.com/office/powerpoint/2010/main" val="2248121724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2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RÖLATİF RİSK (RR)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78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78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8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RR=1 </a:t>
            </a:r>
            <a:r>
              <a:rPr lang="tr-TR" sz="2000" b="1" i="1" dirty="0" smtClean="0">
                <a:latin typeface="Calibri" pitchFamily="34" charset="0"/>
                <a:cs typeface="Calibri" pitchFamily="34" charset="0"/>
              </a:rPr>
              <a:t>ise; 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«Etken,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hastalığın nedeni değildir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.»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RR&gt;1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ise; 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«Etken ile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arasında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ilişki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(vardır) o ölçüde </a:t>
            </a:r>
            <a:r>
              <a:rPr lang="tr-TR" sz="2000" b="1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nedenseldir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.»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«RR sonucu OR sonucundan daha kesindir.»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ARAŞTIRMALARI</a:t>
            </a:r>
            <a:endParaRPr lang="tr-TR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Metin kutusu 16"/>
          <p:cNvSpPr txBox="1"/>
          <p:nvPr/>
        </p:nvSpPr>
        <p:spPr>
          <a:xfrm>
            <a:off x="2716850" y="2048797"/>
            <a:ext cx="6035263" cy="46166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>
            <a:defPPr>
              <a:defRPr lang="de-DE"/>
            </a:defPPr>
            <a:lvl1pPr eaLnBrk="0" hangingPunct="0">
              <a:defRPr sz="1600" b="1" i="1">
                <a:latin typeface="Cambria" pitchFamily="18" charset="0"/>
                <a:cs typeface="Calibri" pitchFamily="34" charset="0"/>
              </a:defRPr>
            </a:lvl1pPr>
          </a:lstStyle>
          <a:p>
            <a:pPr algn="ctr"/>
            <a:r>
              <a:rPr lang="tr-TR" sz="2400" dirty="0" smtClean="0">
                <a:solidFill>
                  <a:srgbClr val="000000"/>
                </a:solidFill>
              </a:rPr>
              <a:t>İnsidans Etkileri </a:t>
            </a:r>
            <a:r>
              <a:rPr lang="tr-TR" sz="2400" dirty="0" smtClean="0">
                <a:solidFill>
                  <a:srgbClr val="C00000"/>
                </a:solidFill>
              </a:rPr>
              <a:t>(+) </a:t>
            </a:r>
            <a:r>
              <a:rPr lang="tr-TR" sz="2400" dirty="0" smtClean="0">
                <a:solidFill>
                  <a:srgbClr val="000000"/>
                </a:solidFill>
              </a:rPr>
              <a:t>/ İnsidans Etkileri </a:t>
            </a:r>
            <a:r>
              <a:rPr lang="tr-TR" sz="2400" dirty="0" smtClean="0">
                <a:solidFill>
                  <a:srgbClr val="C00000"/>
                </a:solidFill>
              </a:rPr>
              <a:t>(-)</a:t>
            </a:r>
            <a:endParaRPr lang="tr-TR" sz="2400" dirty="0">
              <a:solidFill>
                <a:srgbClr val="C00000"/>
              </a:solidFill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1261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ETKENE ATFEDİLEN RİSK </a:t>
            </a: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– EAR  </a:t>
            </a:r>
            <a:endParaRPr lang="tr-TR" sz="3200" b="1" dirty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7" name="Group 7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5478382"/>
              </p:ext>
            </p:extLst>
          </p:nvPr>
        </p:nvGraphicFramePr>
        <p:xfrm>
          <a:off x="300660" y="1229784"/>
          <a:ext cx="8503043" cy="3237440"/>
        </p:xfrm>
        <a:graphic>
          <a:graphicData uri="http://schemas.openxmlformats.org/drawingml/2006/table">
            <a:tbl>
              <a:tblPr>
                <a:effectLst/>
                <a:tableStyleId>{775DCB02-9BB8-47FD-8907-85C794F793BA}</a:tableStyleId>
              </a:tblPr>
              <a:tblGrid>
                <a:gridCol w="2814015"/>
                <a:gridCol w="2612453"/>
                <a:gridCol w="3076575"/>
              </a:tblGrid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FAKTÖR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OLGU–VAKA GRUBU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(Hasta Olanlar)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KONTROL GRUBU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(Hasta Olmayanlar)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Faktör Pozitifler (+)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(Sigara İçen)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a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c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Faktör Negatif (-)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(Sigara İçmeyen)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b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İnsidans </a:t>
                      </a:r>
                      <a:r>
                        <a:rPr kumimoji="0" lang="tr-TR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(Etken) (+)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a / (a +b)</a:t>
                      </a: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6B9B1A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tr-TR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İnsidans </a:t>
                      </a:r>
                      <a:r>
                        <a:rPr kumimoji="0" lang="tr-TR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(Etken) (-)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6B9B1A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c / (c + d)</a:t>
                      </a: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" name="Yuvarlatılmış Dikdörtgen 18"/>
          <p:cNvSpPr/>
          <p:nvPr/>
        </p:nvSpPr>
        <p:spPr>
          <a:xfrm>
            <a:off x="4183651" y="2066925"/>
            <a:ext cx="483600" cy="41349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sp>
        <p:nvSpPr>
          <p:cNvPr id="20" name="Yuvarlatılmış Dikdörtgen 19"/>
          <p:cNvSpPr/>
          <p:nvPr/>
        </p:nvSpPr>
        <p:spPr>
          <a:xfrm>
            <a:off x="7061586" y="2638425"/>
            <a:ext cx="483600" cy="413492"/>
          </a:xfrm>
          <a:prstGeom prst="roundRect">
            <a:avLst/>
          </a:prstGeom>
          <a:noFill/>
          <a:ln>
            <a:solidFill>
              <a:srgbClr val="6B9B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sp>
        <p:nvSpPr>
          <p:cNvPr id="22" name="Yuvarlatılmış Dikdörtgen 21"/>
          <p:cNvSpPr/>
          <p:nvPr/>
        </p:nvSpPr>
        <p:spPr>
          <a:xfrm>
            <a:off x="7041150" y="2066925"/>
            <a:ext cx="483600" cy="413492"/>
          </a:xfrm>
          <a:prstGeom prst="roundRect">
            <a:avLst/>
          </a:prstGeom>
          <a:noFill/>
          <a:ln>
            <a:solidFill>
              <a:srgbClr val="6B9B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sp>
        <p:nvSpPr>
          <p:cNvPr id="23" name="Yuvarlatılmış Dikdörtgen 22"/>
          <p:cNvSpPr/>
          <p:nvPr/>
        </p:nvSpPr>
        <p:spPr>
          <a:xfrm>
            <a:off x="4183650" y="2638425"/>
            <a:ext cx="483600" cy="41349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8" name="Grup 7"/>
          <p:cNvGrpSpPr/>
          <p:nvPr/>
        </p:nvGrpSpPr>
        <p:grpSpPr>
          <a:xfrm>
            <a:off x="250846" y="4553167"/>
            <a:ext cx="8510164" cy="479510"/>
            <a:chOff x="231796" y="4600792"/>
            <a:chExt cx="8510164" cy="479510"/>
          </a:xfrm>
        </p:grpSpPr>
        <p:sp>
          <p:nvSpPr>
            <p:cNvPr id="33" name="Metin kutusu 32"/>
            <p:cNvSpPr txBox="1"/>
            <p:nvPr/>
          </p:nvSpPr>
          <p:spPr>
            <a:xfrm>
              <a:off x="231796" y="4621163"/>
              <a:ext cx="25762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2000" b="1" i="1" dirty="0" smtClean="0">
                  <a:solidFill>
                    <a:prstClr val="black"/>
                  </a:solidFill>
                  <a:latin typeface="Cambria" pitchFamily="18" charset="0"/>
                </a:rPr>
                <a:t>Atfedilen Risk (</a:t>
              </a:r>
              <a:r>
                <a:rPr lang="tr-TR" sz="2000" b="1" i="1" dirty="0">
                  <a:solidFill>
                    <a:prstClr val="black"/>
                  </a:solidFill>
                  <a:latin typeface="Cambria" pitchFamily="18" charset="0"/>
                </a:rPr>
                <a:t>A</a:t>
              </a:r>
              <a:r>
                <a:rPr lang="tr-TR" sz="2000" b="1" i="1" dirty="0" smtClean="0">
                  <a:solidFill>
                    <a:prstClr val="black"/>
                  </a:solidFill>
                  <a:latin typeface="Cambria" pitchFamily="18" charset="0"/>
                </a:rPr>
                <a:t>R)=</a:t>
              </a:r>
              <a:endParaRPr lang="tr-TR" sz="2000" b="1" i="1" dirty="0">
                <a:solidFill>
                  <a:prstClr val="black"/>
                </a:solidFill>
                <a:latin typeface="Cambria" pitchFamily="18" charset="0"/>
              </a:endParaRPr>
            </a:p>
          </p:txBody>
        </p:sp>
        <p:sp>
          <p:nvSpPr>
            <p:cNvPr id="34" name="Metin kutusu 33"/>
            <p:cNvSpPr txBox="1"/>
            <p:nvPr/>
          </p:nvSpPr>
          <p:spPr>
            <a:xfrm>
              <a:off x="2594238" y="4640803"/>
              <a:ext cx="16128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i="1" dirty="0" smtClean="0">
                  <a:solidFill>
                    <a:srgbClr val="C00000"/>
                  </a:solidFill>
                  <a:latin typeface="Cambria" pitchFamily="18" charset="0"/>
                  <a:cs typeface="Calibri" pitchFamily="34" charset="0"/>
                </a:rPr>
                <a:t>İnsidans (+)</a:t>
              </a:r>
              <a:endParaRPr lang="tr-TR" sz="2000" b="1" i="1" dirty="0">
                <a:solidFill>
                  <a:srgbClr val="C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35" name="Metin kutusu 34"/>
            <p:cNvSpPr txBox="1"/>
            <p:nvPr/>
          </p:nvSpPr>
          <p:spPr>
            <a:xfrm>
              <a:off x="4065056" y="4644566"/>
              <a:ext cx="17555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i="1" dirty="0" smtClean="0">
                  <a:solidFill>
                    <a:srgbClr val="6B9B1A"/>
                  </a:solidFill>
                  <a:latin typeface="Cambria" pitchFamily="18" charset="0"/>
                  <a:cs typeface="Calibri" pitchFamily="34" charset="0"/>
                </a:rPr>
                <a:t>İnsidans (-)</a:t>
              </a:r>
              <a:endParaRPr lang="tr-TR" sz="2000" b="1" i="1" dirty="0">
                <a:solidFill>
                  <a:srgbClr val="6B9B1A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36" name="Dikdörtgen 35"/>
            <p:cNvSpPr/>
            <p:nvPr/>
          </p:nvSpPr>
          <p:spPr>
            <a:xfrm>
              <a:off x="314325" y="4624398"/>
              <a:ext cx="8426131" cy="45590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2000" i="1">
                <a:solidFill>
                  <a:prstClr val="white"/>
                </a:solidFill>
              </a:endParaRPr>
            </a:p>
          </p:txBody>
        </p:sp>
        <p:sp>
          <p:nvSpPr>
            <p:cNvPr id="37" name="Metin kutusu 36"/>
            <p:cNvSpPr txBox="1"/>
            <p:nvPr/>
          </p:nvSpPr>
          <p:spPr>
            <a:xfrm>
              <a:off x="4061170" y="4632691"/>
              <a:ext cx="2310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i="1" dirty="0">
                  <a:solidFill>
                    <a:prstClr val="black"/>
                  </a:solidFill>
                  <a:latin typeface="Calibri" panose="020F0502020204030204" pitchFamily="34" charset="0"/>
                  <a:cs typeface="Calibri" pitchFamily="34" charset="0"/>
                </a:rPr>
                <a:t>–</a:t>
              </a:r>
              <a:endParaRPr lang="tr-TR" sz="2000" b="1" i="1" dirty="0">
                <a:solidFill>
                  <a:prstClr val="black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38" name="Metin kutusu 37"/>
            <p:cNvSpPr txBox="1"/>
            <p:nvPr/>
          </p:nvSpPr>
          <p:spPr>
            <a:xfrm>
              <a:off x="6160039" y="4640803"/>
              <a:ext cx="12562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i="1" dirty="0" smtClean="0">
                  <a:solidFill>
                    <a:srgbClr val="C00000"/>
                  </a:solidFill>
                  <a:latin typeface="Cambria" pitchFamily="18" charset="0"/>
                  <a:cs typeface="Calibri" pitchFamily="34" charset="0"/>
                </a:rPr>
                <a:t>(a/</a:t>
              </a:r>
              <a:r>
                <a:rPr lang="tr-TR" sz="2000" b="1" i="1" dirty="0" err="1" smtClean="0">
                  <a:solidFill>
                    <a:srgbClr val="C00000"/>
                  </a:solidFill>
                  <a:latin typeface="Cambria" pitchFamily="18" charset="0"/>
                  <a:cs typeface="Calibri" pitchFamily="34" charset="0"/>
                </a:rPr>
                <a:t>a+b</a:t>
              </a:r>
              <a:r>
                <a:rPr lang="tr-TR" sz="2000" b="1" i="1" dirty="0" smtClean="0">
                  <a:solidFill>
                    <a:srgbClr val="C00000"/>
                  </a:solidFill>
                  <a:latin typeface="Cambria" pitchFamily="18" charset="0"/>
                  <a:cs typeface="Calibri" pitchFamily="34" charset="0"/>
                </a:rPr>
                <a:t> )</a:t>
              </a:r>
              <a:endParaRPr lang="tr-TR" sz="2000" b="1" i="1" dirty="0">
                <a:solidFill>
                  <a:srgbClr val="C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39" name="Metin kutusu 38"/>
            <p:cNvSpPr txBox="1"/>
            <p:nvPr/>
          </p:nvSpPr>
          <p:spPr>
            <a:xfrm>
              <a:off x="7331668" y="4616394"/>
              <a:ext cx="10945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i="1" dirty="0" smtClean="0">
                  <a:solidFill>
                    <a:srgbClr val="6B9B1A"/>
                  </a:solidFill>
                  <a:latin typeface="Cambria" pitchFamily="18" charset="0"/>
                  <a:cs typeface="Calibri" pitchFamily="34" charset="0"/>
                </a:rPr>
                <a:t>(c/</a:t>
              </a:r>
              <a:r>
                <a:rPr lang="tr-TR" sz="2000" b="1" i="1" dirty="0" err="1" smtClean="0">
                  <a:solidFill>
                    <a:srgbClr val="6B9B1A"/>
                  </a:solidFill>
                  <a:latin typeface="Cambria" pitchFamily="18" charset="0"/>
                  <a:cs typeface="Calibri" pitchFamily="34" charset="0"/>
                </a:rPr>
                <a:t>c+d</a:t>
              </a:r>
              <a:r>
                <a:rPr lang="tr-TR" sz="2000" b="1" i="1" dirty="0" smtClean="0">
                  <a:solidFill>
                    <a:srgbClr val="6B9B1A"/>
                  </a:solidFill>
                  <a:latin typeface="Cambria" pitchFamily="18" charset="0"/>
                  <a:cs typeface="Calibri" pitchFamily="34" charset="0"/>
                </a:rPr>
                <a:t>)</a:t>
              </a:r>
              <a:endParaRPr lang="tr-TR" sz="2000" b="1" i="1" dirty="0">
                <a:solidFill>
                  <a:srgbClr val="6B9B1A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40" name="Metin kutusu 39"/>
            <p:cNvSpPr txBox="1"/>
            <p:nvPr/>
          </p:nvSpPr>
          <p:spPr>
            <a:xfrm>
              <a:off x="7117300" y="4632691"/>
              <a:ext cx="4361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i="1" dirty="0">
                  <a:solidFill>
                    <a:prstClr val="black"/>
                  </a:solidFill>
                  <a:latin typeface="Calibri" panose="020F0502020204030204" pitchFamily="34" charset="0"/>
                  <a:cs typeface="Calibri" pitchFamily="34" charset="0"/>
                </a:rPr>
                <a:t>–</a:t>
              </a:r>
              <a:endParaRPr lang="tr-TR" sz="2000" b="1" i="1" dirty="0">
                <a:solidFill>
                  <a:prstClr val="black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41" name="Metin kutusu 40"/>
            <p:cNvSpPr txBox="1"/>
            <p:nvPr/>
          </p:nvSpPr>
          <p:spPr>
            <a:xfrm>
              <a:off x="5875556" y="4632691"/>
              <a:ext cx="4361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i="1" dirty="0" smtClean="0">
                  <a:solidFill>
                    <a:prstClr val="black"/>
                  </a:solidFill>
                  <a:latin typeface="Cambria" pitchFamily="18" charset="0"/>
                  <a:cs typeface="Calibri" pitchFamily="34" charset="0"/>
                </a:rPr>
                <a:t>=</a:t>
              </a:r>
              <a:endParaRPr lang="tr-TR" sz="2000" b="1" i="1" dirty="0">
                <a:solidFill>
                  <a:prstClr val="black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42" name="Metin kutusu 41"/>
            <p:cNvSpPr txBox="1"/>
            <p:nvPr/>
          </p:nvSpPr>
          <p:spPr>
            <a:xfrm>
              <a:off x="8201411" y="4600792"/>
              <a:ext cx="5405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i="1" dirty="0" smtClean="0">
                  <a:solidFill>
                    <a:prstClr val="black"/>
                  </a:solidFill>
                  <a:latin typeface="Cambria" pitchFamily="18" charset="0"/>
                  <a:cs typeface="Calibri" pitchFamily="34" charset="0"/>
                </a:rPr>
                <a:t>X</a:t>
              </a:r>
              <a:r>
                <a:rPr lang="tr-TR" sz="2000" i="1" dirty="0" smtClean="0">
                  <a:solidFill>
                    <a:prstClr val="black"/>
                  </a:solidFill>
                  <a:latin typeface="Cambria" pitchFamily="18" charset="0"/>
                  <a:cs typeface="Calibri" pitchFamily="34" charset="0"/>
                </a:rPr>
                <a:t> </a:t>
              </a:r>
              <a:r>
                <a:rPr lang="tr-TR" sz="2000" b="1" i="1" dirty="0" smtClean="0">
                  <a:solidFill>
                    <a:prstClr val="black"/>
                  </a:solidFill>
                  <a:latin typeface="Cambria" pitchFamily="18" charset="0"/>
                  <a:cs typeface="Calibri" pitchFamily="34" charset="0"/>
                </a:rPr>
                <a:t>k</a:t>
              </a:r>
              <a:endParaRPr lang="tr-TR" sz="2000" b="1" i="1" dirty="0">
                <a:solidFill>
                  <a:prstClr val="black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43" name="Metin kutusu 42"/>
            <p:cNvSpPr txBox="1"/>
            <p:nvPr/>
          </p:nvSpPr>
          <p:spPr>
            <a:xfrm>
              <a:off x="5521788" y="4622058"/>
              <a:ext cx="5405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i="1" dirty="0" smtClean="0">
                  <a:solidFill>
                    <a:prstClr val="black"/>
                  </a:solidFill>
                  <a:latin typeface="Cambria" pitchFamily="18" charset="0"/>
                  <a:cs typeface="Calibri" pitchFamily="34" charset="0"/>
                </a:rPr>
                <a:t>X</a:t>
              </a:r>
              <a:r>
                <a:rPr lang="tr-TR" sz="2000" i="1" dirty="0" smtClean="0">
                  <a:solidFill>
                    <a:prstClr val="black"/>
                  </a:solidFill>
                  <a:latin typeface="Cambria" pitchFamily="18" charset="0"/>
                  <a:cs typeface="Calibri" pitchFamily="34" charset="0"/>
                </a:rPr>
                <a:t> </a:t>
              </a:r>
              <a:r>
                <a:rPr lang="tr-TR" sz="2000" b="1" i="1" dirty="0" smtClean="0">
                  <a:solidFill>
                    <a:prstClr val="black"/>
                  </a:solidFill>
                  <a:latin typeface="Cambria" pitchFamily="18" charset="0"/>
                  <a:cs typeface="Calibri" pitchFamily="34" charset="0"/>
                </a:rPr>
                <a:t>k</a:t>
              </a:r>
              <a:endParaRPr lang="tr-TR" sz="2000" b="1" i="1" dirty="0">
                <a:solidFill>
                  <a:prstClr val="black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sp>
        <p:nvSpPr>
          <p:cNvPr id="21" name="Dikdörtgen 20"/>
          <p:cNvSpPr/>
          <p:nvPr/>
        </p:nvSpPr>
        <p:spPr>
          <a:xfrm>
            <a:off x="1318121" y="5154126"/>
            <a:ext cx="6531645" cy="584775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1600" i="1" dirty="0">
                <a:solidFill>
                  <a:prstClr val="black"/>
                </a:solidFill>
                <a:latin typeface="Calibri" panose="020F0502020204030204" pitchFamily="34" charset="0"/>
              </a:rPr>
              <a:t>Etkenin ortadan kalkması halinde </a:t>
            </a:r>
            <a:r>
              <a:rPr lang="tr-TR" sz="1600" i="1" dirty="0" err="1">
                <a:solidFill>
                  <a:prstClr val="black"/>
                </a:solidFill>
                <a:latin typeface="Calibri" panose="020F0502020204030204" pitchFamily="34" charset="0"/>
              </a:rPr>
              <a:t>insidanstaki</a:t>
            </a:r>
            <a:r>
              <a:rPr lang="tr-TR" sz="1600" i="1" dirty="0">
                <a:solidFill>
                  <a:prstClr val="black"/>
                </a:solidFill>
                <a:latin typeface="Calibri" panose="020F0502020204030204" pitchFamily="34" charset="0"/>
              </a:rPr>
              <a:t> azalmanın ne olacağını anlatır</a:t>
            </a:r>
            <a:r>
              <a:rPr lang="tr-TR" sz="1600" i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. Yada </a:t>
            </a:r>
            <a:r>
              <a:rPr lang="tr-TR" sz="1600" i="1" dirty="0">
                <a:solidFill>
                  <a:prstClr val="black"/>
                </a:solidFill>
                <a:latin typeface="Calibri" panose="020F0502020204030204" pitchFamily="34" charset="0"/>
              </a:rPr>
              <a:t>bir başka deyişle etkenden kaynaklanan insidans gösterir.</a:t>
            </a:r>
          </a:p>
        </p:txBody>
      </p:sp>
    </p:spTree>
    <p:extLst>
      <p:ext uri="{BB962C8B-B14F-4D97-AF65-F5344CB8AC3E}">
        <p14:creationId xmlns:p14="http://schemas.microsoft.com/office/powerpoint/2010/main" val="4053480725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2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ATFEDİLEN RİSK (AR)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78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8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78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8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78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8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>
              <a:spcAft>
                <a:spcPts val="0"/>
              </a:spcAft>
              <a:buClr>
                <a:srgbClr val="292929"/>
              </a:buClr>
              <a:defRPr/>
            </a:pPr>
            <a:endParaRPr lang="tr-TR" sz="8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78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8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78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9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AR (-)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ise;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Faktörün hastalığı önlediği ve insidansını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azalttığı anlamına gelir.»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9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AR≥0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ise; 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Faktörün hastalığın etyolojisinde önemli rol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aldığı anlama gelir.»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ARAŞTIRMALARI</a:t>
            </a:r>
            <a:endParaRPr lang="tr-TR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Metin kutusu 16"/>
          <p:cNvSpPr txBox="1"/>
          <p:nvPr/>
        </p:nvSpPr>
        <p:spPr>
          <a:xfrm>
            <a:off x="2736874" y="2048797"/>
            <a:ext cx="6013723" cy="46166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>
            <a:defPPr>
              <a:defRPr lang="de-DE"/>
            </a:defPPr>
            <a:lvl1pPr eaLnBrk="0" hangingPunct="0">
              <a:defRPr sz="1600" b="1" i="1">
                <a:latin typeface="Cambria" pitchFamily="18" charset="0"/>
                <a:cs typeface="Calibri" pitchFamily="34" charset="0"/>
              </a:defRPr>
            </a:lvl1pPr>
          </a:lstStyle>
          <a:p>
            <a:pPr algn="ctr"/>
            <a:r>
              <a:rPr lang="tr-TR" sz="2400" dirty="0" smtClean="0">
                <a:solidFill>
                  <a:srgbClr val="000000"/>
                </a:solidFill>
              </a:rPr>
              <a:t>İnsidans Etkileri </a:t>
            </a:r>
            <a:r>
              <a:rPr lang="tr-TR" sz="2400" dirty="0" smtClean="0">
                <a:solidFill>
                  <a:srgbClr val="C00000"/>
                </a:solidFill>
              </a:rPr>
              <a:t>(+) </a:t>
            </a:r>
            <a:r>
              <a:rPr lang="tr-TR" sz="2400" dirty="0" smtClean="0">
                <a:solidFill>
                  <a:srgbClr val="000000"/>
                </a:solidFill>
              </a:rPr>
              <a:t>— İnsidans Etkileri </a:t>
            </a:r>
            <a:r>
              <a:rPr lang="tr-TR" sz="2400" dirty="0" smtClean="0">
                <a:solidFill>
                  <a:srgbClr val="C00000"/>
                </a:solidFill>
              </a:rPr>
              <a:t>(-)</a:t>
            </a:r>
            <a:endParaRPr lang="tr-TR" sz="2400" dirty="0">
              <a:solidFill>
                <a:srgbClr val="C00000"/>
              </a:solidFill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2456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KORUNABİLİRLİK HIZI – KH</a:t>
            </a:r>
            <a:endParaRPr lang="tr-TR" sz="3200" b="1" dirty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7" name="Group 7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6660454"/>
              </p:ext>
            </p:extLst>
          </p:nvPr>
        </p:nvGraphicFramePr>
        <p:xfrm>
          <a:off x="300660" y="1229784"/>
          <a:ext cx="8503043" cy="3237440"/>
        </p:xfrm>
        <a:graphic>
          <a:graphicData uri="http://schemas.openxmlformats.org/drawingml/2006/table">
            <a:tbl>
              <a:tblPr>
                <a:effectLst/>
                <a:tableStyleId>{775DCB02-9BB8-47FD-8907-85C794F793BA}</a:tableStyleId>
              </a:tblPr>
              <a:tblGrid>
                <a:gridCol w="2814015"/>
                <a:gridCol w="2612453"/>
                <a:gridCol w="3076575"/>
              </a:tblGrid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FAKTÖR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OLGU–VAKA GRUBU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(Hasta Olanlar)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KONTROL GRUBU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(Hasta Olmayanlar)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Faktör Pozitifler (+)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(Sigara İçen)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a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c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Faktör Negatif (-)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(Sigara İçmeyen)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b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İnsidans </a:t>
                      </a:r>
                      <a:r>
                        <a:rPr kumimoji="0" lang="tr-TR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(Etken) (+)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a / (a +b)</a:t>
                      </a: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6B9B1A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4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tr-TR" sz="16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İnsidans </a:t>
                      </a:r>
                      <a:r>
                        <a:rPr kumimoji="0" lang="tr-TR" sz="16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(Etken) (-)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6B9B1A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c / (c + d)</a:t>
                      </a: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" name="Yuvarlatılmış Dikdörtgen 18"/>
          <p:cNvSpPr/>
          <p:nvPr/>
        </p:nvSpPr>
        <p:spPr>
          <a:xfrm>
            <a:off x="4183651" y="2066925"/>
            <a:ext cx="483600" cy="41349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sp>
        <p:nvSpPr>
          <p:cNvPr id="20" name="Yuvarlatılmış Dikdörtgen 19"/>
          <p:cNvSpPr/>
          <p:nvPr/>
        </p:nvSpPr>
        <p:spPr>
          <a:xfrm>
            <a:off x="7061586" y="2638425"/>
            <a:ext cx="483600" cy="413492"/>
          </a:xfrm>
          <a:prstGeom prst="roundRect">
            <a:avLst/>
          </a:prstGeom>
          <a:noFill/>
          <a:ln>
            <a:solidFill>
              <a:srgbClr val="6B9B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sp>
        <p:nvSpPr>
          <p:cNvPr id="22" name="Yuvarlatılmış Dikdörtgen 21"/>
          <p:cNvSpPr/>
          <p:nvPr/>
        </p:nvSpPr>
        <p:spPr>
          <a:xfrm>
            <a:off x="7041150" y="2066925"/>
            <a:ext cx="483600" cy="413492"/>
          </a:xfrm>
          <a:prstGeom prst="roundRect">
            <a:avLst/>
          </a:prstGeom>
          <a:noFill/>
          <a:ln>
            <a:solidFill>
              <a:srgbClr val="6B9B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sp>
        <p:nvSpPr>
          <p:cNvPr id="23" name="Yuvarlatılmış Dikdörtgen 22"/>
          <p:cNvSpPr/>
          <p:nvPr/>
        </p:nvSpPr>
        <p:spPr>
          <a:xfrm>
            <a:off x="4183650" y="2638425"/>
            <a:ext cx="483600" cy="41349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" name="Grup 1"/>
          <p:cNvGrpSpPr/>
          <p:nvPr/>
        </p:nvGrpSpPr>
        <p:grpSpPr>
          <a:xfrm>
            <a:off x="332307" y="4552167"/>
            <a:ext cx="8487720" cy="733252"/>
            <a:chOff x="466349" y="5828517"/>
            <a:chExt cx="8487720" cy="733252"/>
          </a:xfrm>
        </p:grpSpPr>
        <p:sp>
          <p:nvSpPr>
            <p:cNvPr id="24" name="Metin kutusu 23"/>
            <p:cNvSpPr txBox="1"/>
            <p:nvPr/>
          </p:nvSpPr>
          <p:spPr>
            <a:xfrm>
              <a:off x="466350" y="5975243"/>
              <a:ext cx="25024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sz="2000" b="1" i="1" dirty="0" smtClean="0">
                  <a:solidFill>
                    <a:prstClr val="black"/>
                  </a:solidFill>
                  <a:latin typeface="Cambria" pitchFamily="18" charset="0"/>
                </a:rPr>
                <a:t>Korunabilirlik Hızı=</a:t>
              </a:r>
              <a:endParaRPr lang="tr-TR" sz="2000" b="1" i="1" dirty="0">
                <a:solidFill>
                  <a:prstClr val="black"/>
                </a:solidFill>
                <a:latin typeface="Cambria" pitchFamily="18" charset="0"/>
              </a:endParaRPr>
            </a:p>
          </p:txBody>
        </p:sp>
        <p:sp>
          <p:nvSpPr>
            <p:cNvPr id="25" name="Metin kutusu 24"/>
            <p:cNvSpPr txBox="1"/>
            <p:nvPr/>
          </p:nvSpPr>
          <p:spPr>
            <a:xfrm>
              <a:off x="2866356" y="5828517"/>
              <a:ext cx="17080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i="1" dirty="0" smtClean="0">
                  <a:solidFill>
                    <a:srgbClr val="C00000"/>
                  </a:solidFill>
                  <a:latin typeface="Cambria" pitchFamily="18" charset="0"/>
                  <a:cs typeface="Calibri" pitchFamily="34" charset="0"/>
                </a:rPr>
                <a:t>İnsidans (+)</a:t>
              </a:r>
              <a:endParaRPr lang="tr-TR" sz="2000" b="1" i="1" dirty="0">
                <a:solidFill>
                  <a:srgbClr val="C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26" name="Metin kutusu 25"/>
            <p:cNvSpPr txBox="1"/>
            <p:nvPr/>
          </p:nvSpPr>
          <p:spPr>
            <a:xfrm>
              <a:off x="3766627" y="6161659"/>
              <a:ext cx="17555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i="1" dirty="0" smtClean="0">
                  <a:solidFill>
                    <a:srgbClr val="C00000"/>
                  </a:solidFill>
                  <a:latin typeface="Cambria" pitchFamily="18" charset="0"/>
                  <a:cs typeface="Calibri" pitchFamily="34" charset="0"/>
                </a:rPr>
                <a:t>İnsidans (+)</a:t>
              </a:r>
              <a:endParaRPr lang="tr-TR" sz="2000" b="1" i="1" dirty="0">
                <a:solidFill>
                  <a:srgbClr val="C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cxnSp>
          <p:nvCxnSpPr>
            <p:cNvPr id="27" name="Düz Bağlayıcı 26"/>
            <p:cNvCxnSpPr/>
            <p:nvPr/>
          </p:nvCxnSpPr>
          <p:spPr>
            <a:xfrm>
              <a:off x="2936702" y="6213341"/>
              <a:ext cx="31680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8" name="Dikdörtgen 27"/>
            <p:cNvSpPr/>
            <p:nvPr/>
          </p:nvSpPr>
          <p:spPr>
            <a:xfrm>
              <a:off x="466349" y="5871602"/>
              <a:ext cx="8411643" cy="69016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2000" i="1">
                <a:solidFill>
                  <a:prstClr val="white"/>
                </a:solidFill>
              </a:endParaRPr>
            </a:p>
          </p:txBody>
        </p:sp>
        <p:sp>
          <p:nvSpPr>
            <p:cNvPr id="29" name="Metin kutusu 28"/>
            <p:cNvSpPr txBox="1"/>
            <p:nvPr/>
          </p:nvSpPr>
          <p:spPr>
            <a:xfrm>
              <a:off x="6164039" y="5840392"/>
              <a:ext cx="12562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i="1" dirty="0" smtClean="0">
                  <a:solidFill>
                    <a:srgbClr val="C00000"/>
                  </a:solidFill>
                  <a:latin typeface="Cambria" pitchFamily="18" charset="0"/>
                  <a:cs typeface="Calibri" pitchFamily="34" charset="0"/>
                </a:rPr>
                <a:t>(a/</a:t>
              </a:r>
              <a:r>
                <a:rPr lang="tr-TR" sz="2000" b="1" i="1" dirty="0" err="1" smtClean="0">
                  <a:solidFill>
                    <a:srgbClr val="C00000"/>
                  </a:solidFill>
                  <a:latin typeface="Cambria" pitchFamily="18" charset="0"/>
                  <a:cs typeface="Calibri" pitchFamily="34" charset="0"/>
                </a:rPr>
                <a:t>a+b</a:t>
              </a:r>
              <a:r>
                <a:rPr lang="tr-TR" sz="2000" b="1" i="1" dirty="0" smtClean="0">
                  <a:solidFill>
                    <a:srgbClr val="C00000"/>
                  </a:solidFill>
                  <a:latin typeface="Cambria" pitchFamily="18" charset="0"/>
                  <a:cs typeface="Calibri" pitchFamily="34" charset="0"/>
                </a:rPr>
                <a:t> )</a:t>
              </a:r>
              <a:endParaRPr lang="tr-TR" sz="2000" b="1" i="1" dirty="0">
                <a:solidFill>
                  <a:srgbClr val="C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30" name="Metin kutusu 29"/>
            <p:cNvSpPr txBox="1"/>
            <p:nvPr/>
          </p:nvSpPr>
          <p:spPr>
            <a:xfrm>
              <a:off x="7409557" y="5837588"/>
              <a:ext cx="10945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i="1" dirty="0" smtClean="0">
                  <a:solidFill>
                    <a:srgbClr val="6B9B1A"/>
                  </a:solidFill>
                  <a:latin typeface="Cambria" pitchFamily="18" charset="0"/>
                  <a:cs typeface="Calibri" pitchFamily="34" charset="0"/>
                </a:rPr>
                <a:t>(c/</a:t>
              </a:r>
              <a:r>
                <a:rPr lang="tr-TR" sz="2000" b="1" i="1" dirty="0" err="1" smtClean="0">
                  <a:solidFill>
                    <a:srgbClr val="6B9B1A"/>
                  </a:solidFill>
                  <a:latin typeface="Cambria" pitchFamily="18" charset="0"/>
                  <a:cs typeface="Calibri" pitchFamily="34" charset="0"/>
                </a:rPr>
                <a:t>c+d</a:t>
              </a:r>
              <a:r>
                <a:rPr lang="tr-TR" sz="2000" b="1" i="1" dirty="0" smtClean="0">
                  <a:solidFill>
                    <a:srgbClr val="6B9B1A"/>
                  </a:solidFill>
                  <a:latin typeface="Cambria" pitchFamily="18" charset="0"/>
                  <a:cs typeface="Calibri" pitchFamily="34" charset="0"/>
                </a:rPr>
                <a:t>)</a:t>
              </a:r>
              <a:endParaRPr lang="tr-TR" sz="2000" b="1" i="1" dirty="0">
                <a:solidFill>
                  <a:srgbClr val="6B9B1A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cxnSp>
          <p:nvCxnSpPr>
            <p:cNvPr id="31" name="Düz Bağlayıcı 30"/>
            <p:cNvCxnSpPr/>
            <p:nvPr/>
          </p:nvCxnSpPr>
          <p:spPr>
            <a:xfrm>
              <a:off x="6308817" y="6225216"/>
              <a:ext cx="21600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32" name="Metin kutusu 31"/>
            <p:cNvSpPr txBox="1"/>
            <p:nvPr/>
          </p:nvSpPr>
          <p:spPr>
            <a:xfrm>
              <a:off x="5989577" y="5986897"/>
              <a:ext cx="4361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i="1" dirty="0" smtClean="0">
                  <a:solidFill>
                    <a:prstClr val="black"/>
                  </a:solidFill>
                  <a:latin typeface="Cambria" pitchFamily="18" charset="0"/>
                  <a:cs typeface="Calibri" pitchFamily="34" charset="0"/>
                </a:rPr>
                <a:t>=</a:t>
              </a:r>
              <a:endParaRPr lang="tr-TR" sz="2000" b="1" i="1" dirty="0">
                <a:solidFill>
                  <a:prstClr val="black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44" name="Metin kutusu 43"/>
            <p:cNvSpPr txBox="1"/>
            <p:nvPr/>
          </p:nvSpPr>
          <p:spPr>
            <a:xfrm>
              <a:off x="8413520" y="5986174"/>
              <a:ext cx="5405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i="1" dirty="0" smtClean="0">
                  <a:solidFill>
                    <a:prstClr val="black"/>
                  </a:solidFill>
                  <a:latin typeface="Cambria" pitchFamily="18" charset="0"/>
                  <a:cs typeface="Calibri" pitchFamily="34" charset="0"/>
                </a:rPr>
                <a:t>X</a:t>
              </a:r>
              <a:r>
                <a:rPr lang="tr-TR" sz="2000" i="1" dirty="0" smtClean="0">
                  <a:solidFill>
                    <a:prstClr val="black"/>
                  </a:solidFill>
                  <a:latin typeface="Cambria" pitchFamily="18" charset="0"/>
                  <a:cs typeface="Calibri" pitchFamily="34" charset="0"/>
                </a:rPr>
                <a:t> </a:t>
              </a:r>
              <a:r>
                <a:rPr lang="tr-TR" sz="2000" b="1" i="1" dirty="0" smtClean="0">
                  <a:solidFill>
                    <a:prstClr val="black"/>
                  </a:solidFill>
                  <a:latin typeface="Cambria" pitchFamily="18" charset="0"/>
                  <a:cs typeface="Calibri" pitchFamily="34" charset="0"/>
                </a:rPr>
                <a:t>k</a:t>
              </a:r>
              <a:endParaRPr lang="tr-TR" sz="2000" b="1" i="1" dirty="0">
                <a:solidFill>
                  <a:prstClr val="black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45" name="Metin kutusu 44"/>
            <p:cNvSpPr txBox="1"/>
            <p:nvPr/>
          </p:nvSpPr>
          <p:spPr>
            <a:xfrm>
              <a:off x="4551866" y="5840392"/>
              <a:ext cx="17555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i="1" dirty="0" smtClean="0">
                  <a:solidFill>
                    <a:srgbClr val="6B9B1A"/>
                  </a:solidFill>
                  <a:latin typeface="Cambria" pitchFamily="18" charset="0"/>
                  <a:cs typeface="Calibri" pitchFamily="34" charset="0"/>
                </a:rPr>
                <a:t>İnsidans (-)</a:t>
              </a:r>
              <a:endParaRPr lang="tr-TR" sz="2000" b="1" i="1" dirty="0">
                <a:solidFill>
                  <a:srgbClr val="6B9B1A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46" name="Metin kutusu 45"/>
            <p:cNvSpPr txBox="1"/>
            <p:nvPr/>
          </p:nvSpPr>
          <p:spPr>
            <a:xfrm>
              <a:off x="4451231" y="5841367"/>
              <a:ext cx="2310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i="1" dirty="0">
                  <a:solidFill>
                    <a:prstClr val="black"/>
                  </a:solidFill>
                  <a:latin typeface="Calibri" panose="020F0502020204030204" pitchFamily="34" charset="0"/>
                  <a:cs typeface="Calibri" pitchFamily="34" charset="0"/>
                </a:rPr>
                <a:t>–</a:t>
              </a:r>
              <a:endParaRPr lang="tr-TR" sz="2000" b="1" i="1" dirty="0">
                <a:solidFill>
                  <a:prstClr val="black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47" name="Metin kutusu 46"/>
            <p:cNvSpPr txBox="1"/>
            <p:nvPr/>
          </p:nvSpPr>
          <p:spPr>
            <a:xfrm>
              <a:off x="7271325" y="5871602"/>
              <a:ext cx="2310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i="1" dirty="0">
                  <a:solidFill>
                    <a:prstClr val="black"/>
                  </a:solidFill>
                  <a:latin typeface="Calibri" panose="020F0502020204030204" pitchFamily="34" charset="0"/>
                  <a:cs typeface="Calibri" pitchFamily="34" charset="0"/>
                </a:rPr>
                <a:t>–</a:t>
              </a:r>
              <a:endParaRPr lang="tr-TR" sz="2000" b="1" i="1" dirty="0">
                <a:solidFill>
                  <a:prstClr val="black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48" name="Metin kutusu 47"/>
            <p:cNvSpPr txBox="1"/>
            <p:nvPr/>
          </p:nvSpPr>
          <p:spPr>
            <a:xfrm>
              <a:off x="6643202" y="6161659"/>
              <a:ext cx="12562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i="1" dirty="0" smtClean="0">
                  <a:solidFill>
                    <a:srgbClr val="C00000"/>
                  </a:solidFill>
                  <a:latin typeface="Cambria" pitchFamily="18" charset="0"/>
                  <a:cs typeface="Calibri" pitchFamily="34" charset="0"/>
                </a:rPr>
                <a:t>(a/</a:t>
              </a:r>
              <a:r>
                <a:rPr lang="tr-TR" sz="2000" b="1" i="1" dirty="0" err="1" smtClean="0">
                  <a:solidFill>
                    <a:srgbClr val="C00000"/>
                  </a:solidFill>
                  <a:latin typeface="Cambria" pitchFamily="18" charset="0"/>
                  <a:cs typeface="Calibri" pitchFamily="34" charset="0"/>
                </a:rPr>
                <a:t>a+b</a:t>
              </a:r>
              <a:r>
                <a:rPr lang="tr-TR" sz="2000" b="1" i="1" dirty="0" smtClean="0">
                  <a:solidFill>
                    <a:srgbClr val="C00000"/>
                  </a:solidFill>
                  <a:latin typeface="Cambria" pitchFamily="18" charset="0"/>
                  <a:cs typeface="Calibri" pitchFamily="34" charset="0"/>
                </a:rPr>
                <a:t> )</a:t>
              </a:r>
              <a:endParaRPr lang="tr-TR" sz="2000" b="1" i="1" dirty="0">
                <a:solidFill>
                  <a:srgbClr val="C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sp>
        <p:nvSpPr>
          <p:cNvPr id="33" name="Dikdörtgen 32"/>
          <p:cNvSpPr/>
          <p:nvPr/>
        </p:nvSpPr>
        <p:spPr>
          <a:xfrm>
            <a:off x="1318121" y="5427251"/>
            <a:ext cx="6531645" cy="584775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1600" i="1" dirty="0">
                <a:solidFill>
                  <a:prstClr val="black"/>
                </a:solidFill>
                <a:latin typeface="Calibri" panose="020F0502020204030204" pitchFamily="34" charset="0"/>
              </a:rPr>
              <a:t>Etkenin ortadan kalkması halinde etkenle karşılaşanlardan ne kadarının</a:t>
            </a:r>
          </a:p>
          <a:p>
            <a:pPr algn="ctr"/>
            <a:r>
              <a:rPr lang="tr-TR" sz="1600" i="1" dirty="0">
                <a:solidFill>
                  <a:prstClr val="black"/>
                </a:solidFill>
                <a:latin typeface="Calibri" panose="020F0502020204030204" pitchFamily="34" charset="0"/>
              </a:rPr>
              <a:t>hastalıktan korunabileceğini gösterir.</a:t>
            </a:r>
          </a:p>
        </p:txBody>
      </p:sp>
    </p:spTree>
    <p:extLst>
      <p:ext uri="{BB962C8B-B14F-4D97-AF65-F5344CB8AC3E}">
        <p14:creationId xmlns:p14="http://schemas.microsoft.com/office/powerpoint/2010/main" val="3458881689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2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KORUNABİLİRLİK HIZI – KH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atfedilen risk, riskle karşılaşan toplumun insidansına bölünürse, elde edilen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oran; «O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 ortadan kaldırılırsa hastalığın ne kadar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azalacağını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gösterir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.»</a:t>
            </a:r>
          </a:p>
          <a:p>
            <a:pPr marL="378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8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ARAŞTIRMALARI</a:t>
            </a:r>
            <a:endParaRPr lang="tr-TR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Metin kutusu 17"/>
          <p:cNvSpPr txBox="1"/>
          <p:nvPr/>
        </p:nvSpPr>
        <p:spPr>
          <a:xfrm>
            <a:off x="2736874" y="2048797"/>
            <a:ext cx="6013723" cy="83099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>
            <a:defPPr>
              <a:defRPr lang="de-DE"/>
            </a:defPPr>
            <a:lvl1pPr eaLnBrk="0" hangingPunct="0">
              <a:defRPr sz="1600" b="1" i="1">
                <a:latin typeface="Cambria" pitchFamily="18" charset="0"/>
                <a:cs typeface="Calibri" pitchFamily="34" charset="0"/>
              </a:defRPr>
            </a:lvl1pPr>
          </a:lstStyle>
          <a:p>
            <a:pPr algn="ctr"/>
            <a:r>
              <a:rPr lang="tr-TR" sz="2400" dirty="0" smtClean="0">
                <a:solidFill>
                  <a:srgbClr val="000000"/>
                </a:solidFill>
              </a:rPr>
              <a:t>İnsidans Etkileri </a:t>
            </a:r>
            <a:r>
              <a:rPr lang="tr-TR" sz="2400" dirty="0" smtClean="0">
                <a:solidFill>
                  <a:srgbClr val="C00000"/>
                </a:solidFill>
              </a:rPr>
              <a:t>(+) </a:t>
            </a:r>
            <a:r>
              <a:rPr lang="tr-TR" sz="2400" dirty="0" smtClean="0">
                <a:solidFill>
                  <a:srgbClr val="000000"/>
                </a:solidFill>
              </a:rPr>
              <a:t>— İnsidans Etkileri </a:t>
            </a:r>
            <a:r>
              <a:rPr lang="tr-TR" sz="2400" dirty="0" smtClean="0">
                <a:solidFill>
                  <a:srgbClr val="C00000"/>
                </a:solidFill>
              </a:rPr>
              <a:t>(-)</a:t>
            </a:r>
          </a:p>
          <a:p>
            <a:pPr algn="ctr"/>
            <a:r>
              <a:rPr lang="tr-TR" sz="2400" dirty="0">
                <a:solidFill>
                  <a:srgbClr val="000000"/>
                </a:solidFill>
              </a:rPr>
              <a:t>İnsidans Etkileri </a:t>
            </a:r>
            <a:r>
              <a:rPr lang="tr-TR" sz="2400" dirty="0">
                <a:solidFill>
                  <a:srgbClr val="C00000"/>
                </a:solidFill>
              </a:rPr>
              <a:t>(+)</a:t>
            </a:r>
          </a:p>
        </p:txBody>
      </p:sp>
      <p:cxnSp>
        <p:nvCxnSpPr>
          <p:cNvPr id="20" name="Düz Bağlayıcı 19"/>
          <p:cNvCxnSpPr/>
          <p:nvPr/>
        </p:nvCxnSpPr>
        <p:spPr>
          <a:xfrm>
            <a:off x="2736874" y="2483346"/>
            <a:ext cx="6013723" cy="0"/>
          </a:xfrm>
          <a:prstGeom prst="line">
            <a:avLst/>
          </a:prstGeom>
          <a:ln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2652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1779230385 h 2410"/>
              <a:gd name="T2" fmla="*/ 1030743153 w 1414"/>
              <a:gd name="T3" fmla="*/ 0 h 2410"/>
              <a:gd name="T4" fmla="*/ 2147483647 w 1414"/>
              <a:gd name="T5" fmla="*/ 5040312 h 2410"/>
              <a:gd name="T6" fmla="*/ 2147483647 w 1414"/>
              <a:gd name="T7" fmla="*/ 2147483647 h 2410"/>
              <a:gd name="T8" fmla="*/ 0 w 1414"/>
              <a:gd name="T9" fmla="*/ 1779230385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YÖNTEMİN ANA ÖZELLİKLERİ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endParaRPr lang="tr-TR" sz="2400" b="1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576000" indent="-3240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Müdahale yok</a:t>
            </a:r>
          </a:p>
          <a:p>
            <a:pPr marL="576000" indent="-3240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Kontrol grubu var</a:t>
            </a:r>
            <a:endParaRPr lang="tr-TR" sz="2400" b="1" i="1" dirty="0">
              <a:solidFill>
                <a:srgbClr val="000000"/>
              </a:solidFill>
              <a:latin typeface="Calibri" pitchFamily="34" charset="0"/>
            </a:endParaRPr>
          </a:p>
          <a:p>
            <a:pPr marL="576000" indent="-3240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Araştırmanın yönü </a:t>
            </a:r>
            <a:r>
              <a:rPr lang="tr-TR" sz="2400" b="1" i="1" dirty="0" smtClean="0">
                <a:solidFill>
                  <a:srgbClr val="C00000"/>
                </a:solidFill>
                <a:latin typeface="Calibri" pitchFamily="34" charset="0"/>
              </a:rPr>
              <a:t>ileriye </a:t>
            </a: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doğrudur</a:t>
            </a:r>
          </a:p>
          <a:p>
            <a:pPr marL="792000" lvl="1" indent="-252000">
              <a:buClr>
                <a:srgbClr val="292929"/>
              </a:buClr>
              <a:buFont typeface="Wingdings" pitchFamily="2" charset="2"/>
              <a:buChar char="ü"/>
            </a:pPr>
            <a:endParaRPr lang="tr-TR" sz="1050" b="1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936000" lvl="1" indent="-216000"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Nedenden	: Sonuca</a:t>
            </a:r>
          </a:p>
          <a:p>
            <a:pPr marL="936000" lvl="1" indent="-216000"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Etiyolojiden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	: Hastalığa </a:t>
            </a:r>
          </a:p>
        </p:txBody>
      </p:sp>
      <p:sp>
        <p:nvSpPr>
          <p:cNvPr id="13824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38245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13825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3825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825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3825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ARAŞTIRMALARI</a:t>
            </a:r>
            <a:endParaRPr lang="tr-TR" sz="3200" b="1" dirty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6840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</a:pP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Asbestli</a:t>
            </a:r>
            <a:r>
              <a:rPr lang="tr-TR" sz="2000" b="1" i="1" dirty="0">
                <a:latin typeface="Calibri" pitchFamily="34" charset="0"/>
              </a:rPr>
              <a:t> malzeme üretimi yapılan bir işyerinde çalışmakta olan 1500 işçinin geçmiş 10 yıllık </a:t>
            </a:r>
            <a:r>
              <a:rPr lang="tr-TR" sz="2000" b="1" i="1" dirty="0">
                <a:solidFill>
                  <a:srgbClr val="7030A0"/>
                </a:solidFill>
                <a:latin typeface="Calibri" pitchFamily="34" charset="0"/>
              </a:rPr>
              <a:t>sağlık kayıtları </a:t>
            </a:r>
            <a:r>
              <a:rPr lang="tr-TR" sz="2000" b="1" i="1" dirty="0">
                <a:latin typeface="Calibri" pitchFamily="34" charset="0"/>
              </a:rPr>
              <a:t>inceleniyor. On yıl önceki kayıtlara göre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sigara içen </a:t>
            </a:r>
            <a:r>
              <a:rPr lang="tr-TR" sz="2000" b="1" i="1" dirty="0">
                <a:latin typeface="Calibri" pitchFamily="34" charset="0"/>
              </a:rPr>
              <a:t>600 işçi ile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sigara içmeyen </a:t>
            </a:r>
            <a:r>
              <a:rPr lang="tr-TR" sz="2000" b="1" i="1" dirty="0">
                <a:latin typeface="Calibri" pitchFamily="34" charset="0"/>
              </a:rPr>
              <a:t>900 </a:t>
            </a:r>
            <a:r>
              <a:rPr lang="tr-TR" sz="2000" b="1" i="1" dirty="0" smtClean="0">
                <a:latin typeface="Calibri" pitchFamily="34" charset="0"/>
              </a:rPr>
              <a:t>işçide </a:t>
            </a:r>
            <a:r>
              <a:rPr lang="tr-TR" sz="2000" b="1" i="1" dirty="0">
                <a:latin typeface="Calibri" pitchFamily="34" charset="0"/>
              </a:rPr>
              <a:t>geçen 10 yıl içinde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asbestozis</a:t>
            </a:r>
            <a:r>
              <a:rPr lang="tr-TR" sz="2000" b="1" i="1" dirty="0">
                <a:latin typeface="Calibri" pitchFamily="34" charset="0"/>
              </a:rPr>
              <a:t> tanısı konulan işçiler belirleniyor. </a:t>
            </a:r>
            <a:endParaRPr lang="tr-TR" sz="2000" b="1" i="1" dirty="0" smtClean="0">
              <a:latin typeface="Calibri" pitchFamily="34" charset="0"/>
            </a:endParaRPr>
          </a:p>
          <a:p>
            <a:pPr algn="ctr">
              <a:buClr>
                <a:srgbClr val="292929"/>
              </a:buClr>
            </a:pPr>
            <a:endParaRPr lang="tr-TR" sz="2000" b="1" i="1" dirty="0">
              <a:solidFill>
                <a:srgbClr val="000000"/>
              </a:solidFill>
              <a:latin typeface="Calibri" pitchFamily="34" charset="0"/>
            </a:endParaRPr>
          </a:p>
          <a:p>
            <a:pPr>
              <a:buClr>
                <a:srgbClr val="292929"/>
              </a:buClr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Bu çalışma aşağıdaki epidemiyolojik araştırma türlerinden hangisine uymaktadır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?</a:t>
            </a:r>
            <a:endParaRPr lang="tr-TR" sz="2000" b="1" i="1" dirty="0">
              <a:solidFill>
                <a:srgbClr val="FF0000"/>
              </a:solidFill>
              <a:latin typeface="Calibri" pitchFamily="34" charset="0"/>
            </a:endParaRP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>
                <a:solidFill>
                  <a:srgbClr val="000000"/>
                </a:solidFill>
                <a:latin typeface="Calibri" pitchFamily="34" charset="0"/>
              </a:rPr>
              <a:t>Kohort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 araştırması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Vaka-Kontrol araştırması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Deneysel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araştırma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Müdahale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araştırması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</a:t>
            </a: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105758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, 3. Araştırmanın yönü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ileriye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doğrudur. </a:t>
            </a:r>
          </a:p>
          <a:p>
            <a:pPr algn="ctr" eaLnBrk="0" hangingPunct="0"/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Sigara içen, içmeyen (Vaka-Kontrol Grubu), Asbestle çalışan işçilerde asbestozis tanısı konulanlar –</a:t>
            </a:r>
            <a:r>
              <a:rPr lang="tr-TR" sz="1600" i="1" dirty="0" err="1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asbest_neden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, </a:t>
            </a:r>
            <a:r>
              <a:rPr lang="tr-TR" sz="1600" i="1" dirty="0" err="1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asbestozis_sonuç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–  (Nedenden Sonuca) (On yıl önceki kayıtlara göre Retrospektif </a:t>
            </a:r>
            <a:r>
              <a:rPr lang="tr-TR" sz="1600" i="1" dirty="0" err="1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Kohort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)</a:t>
            </a:r>
            <a:endParaRPr lang="tr-TR" sz="1600" i="1" dirty="0">
              <a:solidFill>
                <a:srgbClr val="000000"/>
              </a:solidFill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460252" y="3859626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7253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</a:pP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Asbestli</a:t>
            </a:r>
            <a:r>
              <a:rPr lang="tr-TR" sz="2000" b="1" i="1" dirty="0">
                <a:latin typeface="Calibri" pitchFamily="34" charset="0"/>
              </a:rPr>
              <a:t> malzeme üretimi yapılan 450 işçinin çalıştığı bir işyerinde işyeri </a:t>
            </a:r>
            <a:r>
              <a:rPr lang="tr-TR" sz="2000" b="1" i="1" dirty="0">
                <a:solidFill>
                  <a:srgbClr val="7030A0"/>
                </a:solidFill>
                <a:latin typeface="Calibri" pitchFamily="34" charset="0"/>
              </a:rPr>
              <a:t>sağlık kayıtları </a:t>
            </a:r>
            <a:r>
              <a:rPr lang="tr-TR" sz="2000" b="1" i="1" dirty="0">
                <a:latin typeface="Calibri" pitchFamily="34" charset="0"/>
              </a:rPr>
              <a:t>ve personel kayıtlarından yararlanılarak bir çalışma planlanıyor. İşyerinde 1 yıl ve daha uzun süre çalışmış olan toplam 400 işçinin kayıtları değerlendirilerek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asbest maruziyeti </a:t>
            </a:r>
            <a:r>
              <a:rPr lang="tr-TR" sz="2000" b="1" i="1" dirty="0">
                <a:latin typeface="Calibri" pitchFamily="34" charset="0"/>
              </a:rPr>
              <a:t>ile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akciğer radyolojisinde </a:t>
            </a:r>
            <a:r>
              <a:rPr lang="tr-TR" sz="2000" b="1" i="1" dirty="0" err="1">
                <a:solidFill>
                  <a:srgbClr val="6B9B1A"/>
                </a:solidFill>
                <a:latin typeface="Calibri" pitchFamily="34" charset="0"/>
              </a:rPr>
              <a:t>fibrozis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 </a:t>
            </a:r>
            <a:r>
              <a:rPr lang="tr-TR" sz="2000" b="1" i="1" dirty="0">
                <a:latin typeface="Calibri" pitchFamily="34" charset="0"/>
              </a:rPr>
              <a:t>bulgularının varlığı arasında ilişki kurulmaya çalışılıyor.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Bu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çalışma aşağıdaki epidemiyolojik araştırma türlerinden hangisine uymaktadır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?</a:t>
            </a:r>
          </a:p>
          <a:p>
            <a:pPr algn="ctr">
              <a:buClr>
                <a:srgbClr val="292929"/>
              </a:buClr>
            </a:pPr>
            <a:endParaRPr lang="tr-TR" sz="1200" b="1" i="1" dirty="0">
              <a:solidFill>
                <a:srgbClr val="000000"/>
              </a:solidFill>
              <a:latin typeface="Calibri" pitchFamily="34" charset="0"/>
            </a:endParaRP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</a:rPr>
              <a:t>Kohort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çalışması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Vaka-Kontrol çalışması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Müdahale çalışması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</a:rPr>
              <a:t>Kesitsel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çalışma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</a:t>
            </a: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105758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, 3. Araştırmanın yönü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ileriye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doğrudur. </a:t>
            </a:r>
          </a:p>
          <a:p>
            <a:pPr algn="ctr" eaLnBrk="0" hangingPunct="0"/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400 işçinin kayıtları….. Asbest-</a:t>
            </a:r>
            <a:r>
              <a:rPr lang="tr-TR" sz="1600" i="1" dirty="0" err="1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fibrozis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ilişkisi (Vaka-Kontrol Grubu), Asbest maruziyeti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ile akciğer radyolojisinde </a:t>
            </a:r>
            <a:r>
              <a:rPr lang="tr-TR" sz="1600" i="1" dirty="0" err="1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fibrozis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–</a:t>
            </a:r>
            <a:r>
              <a:rPr lang="tr-TR" sz="1600" i="1" dirty="0" err="1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asbest_neden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, </a:t>
            </a:r>
            <a:r>
              <a:rPr lang="tr-TR" sz="1600" i="1" dirty="0" err="1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fibrozis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sonuç–  (Nedenden Sonuca) (İşyeri sağlık kayıtları Retrospektif Khort)</a:t>
            </a:r>
            <a:endParaRPr lang="tr-TR" sz="1600" i="1" dirty="0">
              <a:solidFill>
                <a:srgbClr val="000000"/>
              </a:solidFill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450727" y="4054791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6608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</a:pPr>
            <a:r>
              <a:rPr lang="tr-TR" sz="2000" b="1" i="1" dirty="0">
                <a:latin typeface="Calibri" pitchFamily="34" charset="0"/>
              </a:rPr>
              <a:t>Bir çalışmada, 5.209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erkek</a:t>
            </a:r>
            <a:r>
              <a:rPr lang="tr-TR" sz="2000" b="1" i="1" dirty="0">
                <a:latin typeface="Calibri" pitchFamily="34" charset="0"/>
              </a:rPr>
              <a:t> ve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kadın</a:t>
            </a:r>
            <a:r>
              <a:rPr lang="tr-TR" sz="2000" b="1" i="1" dirty="0">
                <a:latin typeface="Calibri" pitchFamily="34" charset="0"/>
              </a:rPr>
              <a:t> çeşitli etkenlerle karşılaşma durumlarına göre alt gruplara ayrılmış, </a:t>
            </a:r>
            <a:r>
              <a:rPr lang="tr-TR" sz="2000" b="1" i="1" dirty="0" err="1">
                <a:latin typeface="Calibri" pitchFamily="34" charset="0"/>
              </a:rPr>
              <a:t>kardiyovasküler</a:t>
            </a:r>
            <a:r>
              <a:rPr lang="tr-TR" sz="2000" b="1" i="1" dirty="0">
                <a:latin typeface="Calibri" pitchFamily="34" charset="0"/>
              </a:rPr>
              <a:t> hastalıklar yönünden 30 yılı aşkın bir süre izlenmiş ve çalışmanın sonunda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koroner kalp hastalığının risk faktörleri </a:t>
            </a:r>
            <a:r>
              <a:rPr lang="tr-TR" sz="2000" b="1" i="1" dirty="0">
                <a:latin typeface="Calibri" pitchFamily="34" charset="0"/>
              </a:rPr>
              <a:t>net bir şekilde belirlenmiş;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sigara kullanımı, kolesterol yüksekliği, hipertansiyon</a:t>
            </a:r>
            <a:r>
              <a:rPr lang="tr-TR" sz="2000" b="1" i="1" dirty="0">
                <a:latin typeface="Calibri" pitchFamily="34" charset="0"/>
              </a:rPr>
              <a:t> gibi durumların riski kaç kat arttırdığı saptanmış, yine bu çalışmada sağlamlardan yola çıkarak hipertansiyon </a:t>
            </a:r>
            <a:r>
              <a:rPr lang="tr-TR" sz="2000" b="1" i="1" dirty="0" err="1">
                <a:latin typeface="Calibri" pitchFamily="34" charset="0"/>
              </a:rPr>
              <a:t>insidansının</a:t>
            </a:r>
            <a:r>
              <a:rPr lang="tr-TR" sz="2000" b="1" i="1" dirty="0">
                <a:latin typeface="Calibri" pitchFamily="34" charset="0"/>
              </a:rPr>
              <a:t> ne olduğu da ortaya konmuştur</a:t>
            </a:r>
            <a:r>
              <a:rPr lang="tr-TR" sz="2000" b="1" i="1" dirty="0" smtClean="0">
                <a:latin typeface="Calibri" pitchFamily="34" charset="0"/>
              </a:rPr>
              <a:t>. </a:t>
            </a:r>
            <a:r>
              <a:rPr lang="tr-TR" sz="2000" b="1" i="1" dirty="0">
                <a:latin typeface="Calibri" pitchFamily="34" charset="0"/>
              </a:rPr>
              <a:t>Yukarıdaki çalışma ne tür bir çalışmadır</a:t>
            </a:r>
            <a:r>
              <a:rPr lang="tr-TR" sz="2000" b="1" i="1" dirty="0" smtClean="0">
                <a:latin typeface="Calibri" pitchFamily="34" charset="0"/>
              </a:rPr>
              <a:t>?</a:t>
            </a:r>
            <a:endParaRPr lang="tr-TR" sz="2000" b="1" i="1" dirty="0">
              <a:latin typeface="Calibri" pitchFamily="34" charset="0"/>
            </a:endParaRP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>
                <a:latin typeface="Calibri" pitchFamily="34" charset="0"/>
              </a:rPr>
              <a:t>Kohort</a:t>
            </a:r>
            <a:r>
              <a:rPr lang="tr-TR" sz="2000" i="1" dirty="0">
                <a:latin typeface="Calibri" pitchFamily="34" charset="0"/>
              </a:rPr>
              <a:t> çalışması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Vaka-Kontrol çalışması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Müdahale çalışması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</a:rPr>
              <a:t>Kesitsel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çalışma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</a:t>
            </a: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105758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, 3. Araştırmanın yönü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ileriye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doğrudur. </a:t>
            </a:r>
          </a:p>
          <a:p>
            <a:pPr algn="ctr" eaLnBrk="0" hangingPunct="0"/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Erkek ve Kadın (Vaka-Kontrol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Grubu),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Sigara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kullanımı, kolesterol yüksekliği,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hipertansiyon,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koroner kalp hastalığının risk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faktörleri 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(Nedenden Sonuca)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(30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yılı aşkın bir süre izlenmiş ve çalışmanın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sonunda; </a:t>
            </a:r>
            <a:r>
              <a:rPr lang="tr-TR" sz="1600" i="1" dirty="0" err="1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Prospektif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</a:t>
            </a:r>
            <a:r>
              <a:rPr lang="tr-TR" sz="1600" i="1" dirty="0" err="1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Kohort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)</a:t>
            </a:r>
            <a:endParaRPr lang="tr-TR" sz="1600" i="1" dirty="0">
              <a:solidFill>
                <a:srgbClr val="000000"/>
              </a:solidFill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460252" y="4157350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7065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  <a:defRPr/>
            </a:pPr>
            <a:r>
              <a:rPr lang="tr-TR" b="1" i="1" dirty="0">
                <a:latin typeface="Calibri" pitchFamily="34" charset="0"/>
              </a:rPr>
              <a:t>Bir maden işletmesinde çalışan 5000 işçinin sağlık kayıtları ile işletmede çeşitli zamanlarda yapılmış olan toz ölçümleri değerlendiriliyor. Yirmi yıl öncesinden beri yapılmakta olan toz ölçümü sonuçlarına göre </a:t>
            </a:r>
            <a:r>
              <a:rPr lang="tr-TR" b="1" i="1" dirty="0">
                <a:solidFill>
                  <a:srgbClr val="C00000"/>
                </a:solidFill>
                <a:latin typeface="Calibri" pitchFamily="34" charset="0"/>
              </a:rPr>
              <a:t>çok</a:t>
            </a:r>
            <a:r>
              <a:rPr lang="tr-TR" b="1" i="1" dirty="0">
                <a:latin typeface="Calibri" pitchFamily="34" charset="0"/>
              </a:rPr>
              <a:t> </a:t>
            </a:r>
            <a:r>
              <a:rPr lang="tr-TR" b="1" i="1" dirty="0">
                <a:solidFill>
                  <a:srgbClr val="6B9B1A"/>
                </a:solidFill>
                <a:latin typeface="Calibri" pitchFamily="34" charset="0"/>
              </a:rPr>
              <a:t>toz</a:t>
            </a:r>
            <a:r>
              <a:rPr lang="tr-TR" b="1" i="1" dirty="0">
                <a:latin typeface="Calibri" pitchFamily="34" charset="0"/>
              </a:rPr>
              <a:t>lu bölümlerde çalışanlar arasında </a:t>
            </a:r>
            <a:r>
              <a:rPr lang="tr-TR" b="1" i="1" dirty="0">
                <a:solidFill>
                  <a:srgbClr val="6B9B1A"/>
                </a:solidFill>
                <a:latin typeface="Calibri" pitchFamily="34" charset="0"/>
              </a:rPr>
              <a:t>silikozis</a:t>
            </a:r>
            <a:r>
              <a:rPr lang="tr-TR" b="1" i="1" dirty="0">
                <a:latin typeface="Calibri" pitchFamily="34" charset="0"/>
              </a:rPr>
              <a:t> sıklığı </a:t>
            </a:r>
            <a:r>
              <a:rPr lang="tr-TR" b="1" i="1" dirty="0">
                <a:solidFill>
                  <a:srgbClr val="0070C0"/>
                </a:solidFill>
                <a:latin typeface="Calibri" pitchFamily="34" charset="0"/>
              </a:rPr>
              <a:t>binde 8</a:t>
            </a:r>
            <a:r>
              <a:rPr lang="tr-TR" b="1" i="1" dirty="0">
                <a:latin typeface="Calibri" pitchFamily="34" charset="0"/>
              </a:rPr>
              <a:t>, </a:t>
            </a:r>
            <a:r>
              <a:rPr lang="tr-TR" b="1" i="1" dirty="0">
                <a:solidFill>
                  <a:srgbClr val="C00000"/>
                </a:solidFill>
                <a:latin typeface="Calibri" pitchFamily="34" charset="0"/>
              </a:rPr>
              <a:t>az tozlu </a:t>
            </a:r>
            <a:r>
              <a:rPr lang="tr-TR" b="1" i="1" dirty="0">
                <a:latin typeface="Calibri" pitchFamily="34" charset="0"/>
              </a:rPr>
              <a:t>ortamlarda çalışanlarda ise </a:t>
            </a:r>
            <a:r>
              <a:rPr lang="tr-TR" b="1" i="1" dirty="0">
                <a:solidFill>
                  <a:srgbClr val="0070C0"/>
                </a:solidFill>
                <a:latin typeface="Calibri" pitchFamily="34" charset="0"/>
              </a:rPr>
              <a:t>binde 2</a:t>
            </a:r>
            <a:r>
              <a:rPr lang="tr-TR" b="1" i="1" dirty="0">
                <a:latin typeface="Calibri" pitchFamily="34" charset="0"/>
              </a:rPr>
              <a:t> olarak saptanıyor ve bu sonuçlara göre çok tozlu bölümlerde çalışanlarda silikozis sıklığının, az tozlu bölümlerde çalışanlara göre 4 kat fazla olduğu sonucuna varılıyor. </a:t>
            </a:r>
          </a:p>
          <a:p>
            <a:pPr>
              <a:buClr>
                <a:srgbClr val="292929"/>
              </a:buClr>
              <a:defRPr/>
            </a:pPr>
            <a:r>
              <a:rPr lang="tr-TR" b="1" i="1" dirty="0">
                <a:solidFill>
                  <a:srgbClr val="000000"/>
                </a:solidFill>
                <a:latin typeface="Calibri" pitchFamily="34" charset="0"/>
              </a:rPr>
              <a:t>Silikozis sıklığının 4 kat fazla olduğuna işaret eden bu değere ne ad verilir?</a:t>
            </a:r>
          </a:p>
          <a:p>
            <a:pPr lvl="1">
              <a:buClr>
                <a:srgbClr val="292929"/>
              </a:buClr>
              <a:defRPr/>
            </a:pPr>
            <a:endParaRPr lang="tr-TR" b="1" i="1" dirty="0">
              <a:solidFill>
                <a:srgbClr val="FF0000"/>
              </a:solidFill>
              <a:latin typeface="Calibri" pitchFamily="34" charset="0"/>
            </a:endParaRP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i="1" dirty="0">
                <a:solidFill>
                  <a:srgbClr val="000000"/>
                </a:solidFill>
                <a:latin typeface="Calibri" pitchFamily="34" charset="0"/>
              </a:rPr>
              <a:t>Rölatif risk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i="1" dirty="0" smtClean="0">
                <a:solidFill>
                  <a:srgbClr val="000000"/>
                </a:solidFill>
                <a:latin typeface="Calibri" pitchFamily="34" charset="0"/>
              </a:rPr>
              <a:t>İnsidans </a:t>
            </a:r>
            <a:r>
              <a:rPr lang="tr-TR" i="1" dirty="0">
                <a:solidFill>
                  <a:srgbClr val="000000"/>
                </a:solidFill>
                <a:latin typeface="Calibri" pitchFamily="34" charset="0"/>
              </a:rPr>
              <a:t>hızı 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i="1" dirty="0" smtClean="0">
                <a:solidFill>
                  <a:srgbClr val="000000"/>
                </a:solidFill>
                <a:latin typeface="Calibri" pitchFamily="34" charset="0"/>
              </a:rPr>
              <a:t>Prevalans </a:t>
            </a:r>
            <a:r>
              <a:rPr lang="tr-TR" i="1" dirty="0">
                <a:solidFill>
                  <a:srgbClr val="000000"/>
                </a:solidFill>
                <a:latin typeface="Calibri" pitchFamily="34" charset="0"/>
              </a:rPr>
              <a:t>hızı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i="1" dirty="0">
                <a:solidFill>
                  <a:srgbClr val="000000"/>
                </a:solidFill>
                <a:latin typeface="Calibri" pitchFamily="34" charset="0"/>
              </a:rPr>
              <a:t>Koruyuculuk oranı</a:t>
            </a: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</a:t>
            </a: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105758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, 3. Araştırmanın yönü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ileriye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doğrudur. </a:t>
            </a:r>
          </a:p>
          <a:p>
            <a:pPr algn="ctr" eaLnBrk="0" hangingPunct="0"/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Çok tozlu, az tozlu (Vaka-Kontrol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Grubu),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Toz neden, silikozis sonuç (Nedenden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Sonuca) (Yirmi yıl öncesinden beri yapılmakta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olan..._Kayıtlar – Retrospektif </a:t>
            </a:r>
            <a:r>
              <a:rPr lang="tr-TR" sz="1600" i="1" dirty="0" err="1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Kohort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)</a:t>
            </a:r>
          </a:p>
          <a:p>
            <a:pPr algn="ctr" eaLnBrk="0" hangingPunct="0"/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(RR=İnsidans etkileri pozitif olanlar binde 8 / İnsidans etkileri negatif olanlar binde 2=4)</a:t>
            </a:r>
            <a:endParaRPr lang="tr-TR" sz="1600" i="1" dirty="0">
              <a:solidFill>
                <a:srgbClr val="000000"/>
              </a:solidFill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460252" y="4157350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6868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>
                <a:latin typeface="Calibri" pitchFamily="34" charset="0"/>
                <a:cs typeface="Calibri" pitchFamily="34" charset="0"/>
              </a:rPr>
              <a:t>Bir iplik fabrikasında gürültünün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97 desibel olduğu ip büküm bölümünde 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çalışmakta olan 120 işçinin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20 tanesinde </a:t>
            </a:r>
            <a:r>
              <a:rPr lang="tr-TR" sz="2000" b="1" i="1" dirty="0" err="1">
                <a:latin typeface="Calibri" pitchFamily="34" charset="0"/>
                <a:cs typeface="Calibri" pitchFamily="34" charset="0"/>
              </a:rPr>
              <a:t>odyometrik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 muayenede işitme kaybı saptanmıştır. Gürültü düzeyinin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78 desibel olduğu bölümde 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çalışan 120 işçinin ise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8 tanesinde 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işitme kaybı saptanmıştır. Bu sonuçlara göre gürültülü yerlerde çalışan işçilerdeki işitme kaybı sıklığı, gürültünün düşük olduğu bölümlerde çalışanların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2,5 katı 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olmaktadır. </a:t>
            </a:r>
            <a:endParaRPr lang="tr-TR" sz="2000" b="1" i="1" dirty="0" smtClean="0"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latin typeface="Calibri" pitchFamily="34" charset="0"/>
                <a:cs typeface="Calibri" pitchFamily="34" charset="0"/>
              </a:rPr>
              <a:t>İşitme 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kaybı riskinin 2,5 kat yüksek olduğuna işaret eden ölçeğe ne ad verilmektedir</a:t>
            </a:r>
            <a:r>
              <a:rPr lang="tr-TR" sz="2000" b="1" i="1" dirty="0" smtClean="0">
                <a:latin typeface="Calibri" pitchFamily="34" charset="0"/>
                <a:cs typeface="Calibri" pitchFamily="34" charset="0"/>
              </a:rPr>
              <a:t>?</a:t>
            </a:r>
            <a:endParaRPr lang="tr-TR" sz="2000" b="1" i="1" dirty="0">
              <a:latin typeface="Calibri" pitchFamily="34" charset="0"/>
              <a:cs typeface="Calibri" pitchFamily="34" charset="0"/>
            </a:endParaRPr>
          </a:p>
          <a:p>
            <a:pPr marL="720000" lvl="1" indent="-252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Rölatif risk</a:t>
            </a:r>
          </a:p>
          <a:p>
            <a:pPr marL="720000" lvl="1" indent="-252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Atfedilen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risk </a:t>
            </a:r>
          </a:p>
          <a:p>
            <a:pPr marL="720000" lvl="1" indent="-252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Mutlak risk</a:t>
            </a:r>
          </a:p>
          <a:p>
            <a:pPr marL="720000" lvl="1" indent="-252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İnsidans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riski</a:t>
            </a: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</a:t>
            </a: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81136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, 3. Araştırmanın yönü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ileriye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doğrudur. </a:t>
            </a:r>
          </a:p>
          <a:p>
            <a:pPr algn="ctr" eaLnBrk="0" hangingPunct="0"/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97 dB, 78 dB (Vaka-Kontrol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Grubu),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Gürültü neden, işitme kaybı sonuç (Nedenden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Sonuca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)</a:t>
            </a:r>
          </a:p>
          <a:p>
            <a:pPr algn="ctr" eaLnBrk="0" hangingPunct="0"/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(RR=İnsidans etkileri pozitif olanlar 20 tane / İnsidans etkileri negatif olanlar 8 tane=2,5)</a:t>
            </a:r>
            <a:endParaRPr lang="tr-TR" sz="1600" i="1" dirty="0">
              <a:solidFill>
                <a:srgbClr val="000000"/>
              </a:solidFill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460252" y="4157350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3871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172005" y="2516888"/>
            <a:ext cx="8782476" cy="2921887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90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Teşekkür Ederim</a:t>
            </a:r>
            <a:endParaRPr lang="tr-TR" sz="9000" b="1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4842" y="568865"/>
            <a:ext cx="3290888" cy="2465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6513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Standarddesign">
  <a:themeElements>
    <a:clrScheme name="Gri Tonlamalı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Standarddesign">
  <a:themeElements>
    <a:clrScheme name="1_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40505"/>
      </a:accent2>
      <a:accent3>
        <a:srgbClr val="FFFFFF"/>
      </a:accent3>
      <a:accent4>
        <a:srgbClr val="000000"/>
      </a:accent4>
      <a:accent5>
        <a:srgbClr val="FECFAA"/>
      </a:accent5>
      <a:accent6>
        <a:srgbClr val="B10404"/>
      </a:accent6>
      <a:hlink>
        <a:srgbClr val="919191"/>
      </a:hlink>
      <a:folHlink>
        <a:srgbClr val="C9C9C9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9525"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Standarddesign">
  <a:themeElements>
    <a:clrScheme name="1_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40505"/>
      </a:accent2>
      <a:accent3>
        <a:srgbClr val="FFFFFF"/>
      </a:accent3>
      <a:accent4>
        <a:srgbClr val="000000"/>
      </a:accent4>
      <a:accent5>
        <a:srgbClr val="FECFAA"/>
      </a:accent5>
      <a:accent6>
        <a:srgbClr val="B10404"/>
      </a:accent6>
      <a:hlink>
        <a:srgbClr val="919191"/>
      </a:hlink>
      <a:folHlink>
        <a:srgbClr val="C9C9C9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7_Standarddesign">
  <a:themeElements>
    <a:clrScheme name="1_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40505"/>
      </a:accent2>
      <a:accent3>
        <a:srgbClr val="FFFFFF"/>
      </a:accent3>
      <a:accent4>
        <a:srgbClr val="000000"/>
      </a:accent4>
      <a:accent5>
        <a:srgbClr val="FECFAA"/>
      </a:accent5>
      <a:accent6>
        <a:srgbClr val="B10404"/>
      </a:accent6>
      <a:hlink>
        <a:srgbClr val="919191"/>
      </a:hlink>
      <a:folHlink>
        <a:srgbClr val="C9C9C9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9525"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0_Standarddesign">
  <a:themeElements>
    <a:clrScheme name="1_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40505"/>
      </a:accent2>
      <a:accent3>
        <a:srgbClr val="FFFFFF"/>
      </a:accent3>
      <a:accent4>
        <a:srgbClr val="000000"/>
      </a:accent4>
      <a:accent5>
        <a:srgbClr val="FECFAA"/>
      </a:accent5>
      <a:accent6>
        <a:srgbClr val="B10404"/>
      </a:accent6>
      <a:hlink>
        <a:srgbClr val="919191"/>
      </a:hlink>
      <a:folHlink>
        <a:srgbClr val="C9C9C9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Standarddesign">
  <a:themeElements>
    <a:clrScheme name="1_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40505"/>
      </a:accent2>
      <a:accent3>
        <a:srgbClr val="FFFFFF"/>
      </a:accent3>
      <a:accent4>
        <a:srgbClr val="000000"/>
      </a:accent4>
      <a:accent5>
        <a:srgbClr val="FECFAA"/>
      </a:accent5>
      <a:accent6>
        <a:srgbClr val="B10404"/>
      </a:accent6>
      <a:hlink>
        <a:srgbClr val="919191"/>
      </a:hlink>
      <a:folHlink>
        <a:srgbClr val="C9C9C9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Standarddesign">
  <a:themeElements>
    <a:clrScheme name="1_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40505"/>
      </a:accent2>
      <a:accent3>
        <a:srgbClr val="FFFFFF"/>
      </a:accent3>
      <a:accent4>
        <a:srgbClr val="000000"/>
      </a:accent4>
      <a:accent5>
        <a:srgbClr val="FECFAA"/>
      </a:accent5>
      <a:accent6>
        <a:srgbClr val="B10404"/>
      </a:accent6>
      <a:hlink>
        <a:srgbClr val="919191"/>
      </a:hlink>
      <a:folHlink>
        <a:srgbClr val="C9C9C9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2_Standarddesign">
  <a:themeElements>
    <a:clrScheme name="Gri Tonlamalı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14900</TotalTime>
  <Words>4603</Words>
  <Application>Microsoft Office PowerPoint</Application>
  <PresentationFormat>Ekran Gösterisi (4:3)</PresentationFormat>
  <Paragraphs>1173</Paragraphs>
  <Slides>68</Slides>
  <Notes>68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8</vt:i4>
      </vt:variant>
      <vt:variant>
        <vt:lpstr>Slayt Başlıkları</vt:lpstr>
      </vt:variant>
      <vt:variant>
        <vt:i4>68</vt:i4>
      </vt:variant>
    </vt:vector>
  </HeadingPairs>
  <TitlesOfParts>
    <vt:vector size="84" baseType="lpstr">
      <vt:lpstr>宋体</vt:lpstr>
      <vt:lpstr>Arial</vt:lpstr>
      <vt:lpstr>Calibri</vt:lpstr>
      <vt:lpstr>Cambria</vt:lpstr>
      <vt:lpstr>Monotype Corsiva</vt:lpstr>
      <vt:lpstr>Symbol</vt:lpstr>
      <vt:lpstr>Verdana</vt:lpstr>
      <vt:lpstr>Wingdings</vt:lpstr>
      <vt:lpstr>1_Standarddesign</vt:lpstr>
      <vt:lpstr>4_Standarddesign</vt:lpstr>
      <vt:lpstr>3_Standarddesign</vt:lpstr>
      <vt:lpstr>7_Standarddesign</vt:lpstr>
      <vt:lpstr>10_Standarddesign</vt:lpstr>
      <vt:lpstr>5_Standarddesign</vt:lpstr>
      <vt:lpstr>8_Standarddesign</vt:lpstr>
      <vt:lpstr>12_Standarddesign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Inscale GmbH &amp; Co. KG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PresentationPackage</dc:title>
  <dc:creator>DOKTOR</dc:creator>
  <cp:lastModifiedBy>Ahmet</cp:lastModifiedBy>
  <cp:revision>1652</cp:revision>
  <cp:lastPrinted>2012-07-11T10:18:49Z</cp:lastPrinted>
  <dcterms:created xsi:type="dcterms:W3CDTF">2008-04-16T13:39:00Z</dcterms:created>
  <dcterms:modified xsi:type="dcterms:W3CDTF">2014-12-12T17:09:20Z</dcterms:modified>
</cp:coreProperties>
</file>