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0" r:id="rId2"/>
    <p:sldMasterId id="2147483732" r:id="rId3"/>
    <p:sldMasterId id="2147483828" r:id="rId4"/>
    <p:sldMasterId id="2147483840" r:id="rId5"/>
    <p:sldMasterId id="2147483948" r:id="rId6"/>
    <p:sldMasterId id="2147483960" r:id="rId7"/>
    <p:sldMasterId id="2147484020" r:id="rId8"/>
  </p:sldMasterIdLst>
  <p:notesMasterIdLst>
    <p:notesMasterId r:id="rId77"/>
  </p:notesMasterIdLst>
  <p:handoutMasterIdLst>
    <p:handoutMasterId r:id="rId78"/>
  </p:handoutMasterIdLst>
  <p:sldIdLst>
    <p:sldId id="1236" r:id="rId9"/>
    <p:sldId id="1510" r:id="rId10"/>
    <p:sldId id="1518" r:id="rId11"/>
    <p:sldId id="1603" r:id="rId12"/>
    <p:sldId id="1600" r:id="rId13"/>
    <p:sldId id="1391" r:id="rId14"/>
    <p:sldId id="1495" r:id="rId15"/>
    <p:sldId id="1493" r:id="rId16"/>
    <p:sldId id="1494" r:id="rId17"/>
    <p:sldId id="1527" r:id="rId18"/>
    <p:sldId id="1496" r:id="rId19"/>
    <p:sldId id="1519" r:id="rId20"/>
    <p:sldId id="1231" r:id="rId21"/>
    <p:sldId id="1229" r:id="rId22"/>
    <p:sldId id="1274" r:id="rId23"/>
    <p:sldId id="1215" r:id="rId24"/>
    <p:sldId id="1214" r:id="rId25"/>
    <p:sldId id="1528" r:id="rId26"/>
    <p:sldId id="1340" r:id="rId27"/>
    <p:sldId id="1554" r:id="rId28"/>
    <p:sldId id="1598" r:id="rId29"/>
    <p:sldId id="1526" r:id="rId30"/>
    <p:sldId id="1599" r:id="rId31"/>
    <p:sldId id="1596" r:id="rId32"/>
    <p:sldId id="1523" r:id="rId33"/>
    <p:sldId id="1524" r:id="rId34"/>
    <p:sldId id="1465" r:id="rId35"/>
    <p:sldId id="1467" r:id="rId36"/>
    <p:sldId id="1469" r:id="rId37"/>
    <p:sldId id="1470" r:id="rId38"/>
    <p:sldId id="1357" r:id="rId39"/>
    <p:sldId id="1359" r:id="rId40"/>
    <p:sldId id="1151" r:id="rId41"/>
    <p:sldId id="1497" r:id="rId42"/>
    <p:sldId id="1379" r:id="rId43"/>
    <p:sldId id="1472" r:id="rId44"/>
    <p:sldId id="1471" r:id="rId45"/>
    <p:sldId id="1360" r:id="rId46"/>
    <p:sldId id="1317" r:id="rId47"/>
    <p:sldId id="1320" r:id="rId48"/>
    <p:sldId id="1498" r:id="rId49"/>
    <p:sldId id="1473" r:id="rId50"/>
    <p:sldId id="1474" r:id="rId51"/>
    <p:sldId id="1321" r:id="rId52"/>
    <p:sldId id="1539" r:id="rId53"/>
    <p:sldId id="1579" r:id="rId54"/>
    <p:sldId id="1453" r:id="rId55"/>
    <p:sldId id="1580" r:id="rId56"/>
    <p:sldId id="1499" r:id="rId57"/>
    <p:sldId id="1475" r:id="rId58"/>
    <p:sldId id="1476" r:id="rId59"/>
    <p:sldId id="1482" r:id="rId60"/>
    <p:sldId id="1322" r:id="rId61"/>
    <p:sldId id="1540" r:id="rId62"/>
    <p:sldId id="1286" r:id="rId63"/>
    <p:sldId id="1575" r:id="rId64"/>
    <p:sldId id="1441" r:id="rId65"/>
    <p:sldId id="1576" r:id="rId66"/>
    <p:sldId id="1429" r:id="rId67"/>
    <p:sldId id="1577" r:id="rId68"/>
    <p:sldId id="1442" r:id="rId69"/>
    <p:sldId id="1500" r:id="rId70"/>
    <p:sldId id="1477" r:id="rId71"/>
    <p:sldId id="1479" r:id="rId72"/>
    <p:sldId id="1478" r:id="rId73"/>
    <p:sldId id="1480" r:id="rId74"/>
    <p:sldId id="1481" r:id="rId75"/>
    <p:sldId id="1244" r:id="rId7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4">
          <p15:clr>
            <a:srgbClr val="A4A3A4"/>
          </p15:clr>
        </p15:guide>
        <p15:guide id="2" orient="horz" pos="1151">
          <p15:clr>
            <a:srgbClr val="A4A3A4"/>
          </p15:clr>
        </p15:guide>
        <p15:guide id="3" orient="horz" pos="2018">
          <p15:clr>
            <a:srgbClr val="A4A3A4"/>
          </p15:clr>
        </p15:guide>
        <p15:guide id="4" orient="horz" pos="2652">
          <p15:clr>
            <a:srgbClr val="A4A3A4"/>
          </p15:clr>
        </p15:guide>
        <p15:guide id="5" pos="5579">
          <p15:clr>
            <a:srgbClr val="A4A3A4"/>
          </p15:clr>
        </p15:guide>
        <p15:guide id="6" pos="5266">
          <p15:clr>
            <a:srgbClr val="A4A3A4"/>
          </p15:clr>
        </p15:guide>
        <p15:guide id="7" pos="198">
          <p15:clr>
            <a:srgbClr val="A4A3A4"/>
          </p15:clr>
        </p15:guide>
        <p15:guide id="8" pos="3193">
          <p15:clr>
            <a:srgbClr val="A4A3A4"/>
          </p15:clr>
        </p15:guide>
        <p15:guide id="9" pos="49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004986"/>
    <a:srgbClr val="5A5A59"/>
    <a:srgbClr val="575F57"/>
    <a:srgbClr val="F2F2F2"/>
    <a:srgbClr val="D0D8E8"/>
    <a:srgbClr val="0066CC"/>
    <a:srgbClr val="00A4FF"/>
    <a:srgbClr val="004074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5221" autoAdjust="0"/>
  </p:normalViewPr>
  <p:slideViewPr>
    <p:cSldViewPr snapToGrid="0">
      <p:cViewPr varScale="1">
        <p:scale>
          <a:sx n="111" d="100"/>
          <a:sy n="111" d="100"/>
        </p:scale>
        <p:origin x="1614" y="102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12.12.2014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  <p:extLst>
      <p:ext uri="{BB962C8B-B14F-4D97-AF65-F5344CB8AC3E}">
        <p14:creationId xmlns:p14="http://schemas.microsoft.com/office/powerpoint/2010/main" val="321278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561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907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1312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0920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9018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720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1684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01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0743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84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858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69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3339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246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0050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673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916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396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318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1556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38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2235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4094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149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773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33</a:t>
            </a:fld>
            <a:endParaRPr lang="de-DE" sz="120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33</a:t>
            </a:fld>
            <a:endParaRPr lang="en-GB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9076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35013D-58AF-41A3-B3EA-9C73B1138C1E}" type="slidenum">
              <a:rPr lang="de-DE" sz="1200">
                <a:solidFill>
                  <a:srgbClr val="000000"/>
                </a:solidFill>
              </a:rPr>
              <a:pPr algn="r"/>
              <a:t>34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926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48F08D-467B-440A-9300-13E83DFA35B6}" type="slidenum">
              <a:rPr lang="en-GB" sz="1300">
                <a:solidFill>
                  <a:srgbClr val="000000"/>
                </a:solidFill>
              </a:rPr>
              <a:pPr algn="r" defTabSz="947738"/>
              <a:t>34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9491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35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35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8931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36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36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9614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37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37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0334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345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39</a:t>
            </a:fld>
            <a:endParaRPr lang="de-DE" sz="120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39</a:t>
            </a:fld>
            <a:endParaRPr lang="en-GB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70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51296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31007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35013D-58AF-41A3-B3EA-9C73B1138C1E}" type="slidenum">
              <a:rPr lang="de-DE" sz="1200">
                <a:solidFill>
                  <a:srgbClr val="000000"/>
                </a:solidFill>
              </a:rPr>
              <a:pPr algn="r"/>
              <a:t>41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926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48F08D-467B-440A-9300-13E83DFA35B6}" type="slidenum">
              <a:rPr lang="en-GB" sz="1300">
                <a:solidFill>
                  <a:srgbClr val="000000"/>
                </a:solidFill>
              </a:rPr>
              <a:pPr algn="r" defTabSz="947738"/>
              <a:t>41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96565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42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42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49869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43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43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5469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1523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81962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59543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46356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066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35013D-58AF-41A3-B3EA-9C73B1138C1E}" type="slidenum">
              <a:rPr lang="de-DE" sz="1200">
                <a:solidFill>
                  <a:srgbClr val="000000"/>
                </a:solidFill>
              </a:rPr>
              <a:pPr algn="r"/>
              <a:t>49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926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48F08D-467B-440A-9300-13E83DFA35B6}" type="slidenum">
              <a:rPr lang="en-GB" sz="1300">
                <a:solidFill>
                  <a:srgbClr val="000000"/>
                </a:solidFill>
              </a:rPr>
              <a:pPr algn="r" defTabSz="947738"/>
              <a:t>49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379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88763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50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50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98908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51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51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0696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52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52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56532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75638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37366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3699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9832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9983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24605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501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17012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87414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8934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35013D-58AF-41A3-B3EA-9C73B1138C1E}" type="slidenum">
              <a:rPr lang="de-DE" sz="1200">
                <a:solidFill>
                  <a:srgbClr val="000000"/>
                </a:solidFill>
              </a:rPr>
              <a:pPr algn="r"/>
              <a:t>62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926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48F08D-467B-440A-9300-13E83DFA35B6}" type="slidenum">
              <a:rPr lang="en-GB" sz="1300">
                <a:solidFill>
                  <a:srgbClr val="000000"/>
                </a:solidFill>
              </a:rPr>
              <a:pPr algn="r" defTabSz="947738"/>
              <a:t>62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84682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63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63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01555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64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64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53884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65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65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29586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66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66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33844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67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67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52703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790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909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98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032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3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2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0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6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6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1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1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5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3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7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77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7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54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32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46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80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9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2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34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894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366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466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195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75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10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451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718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785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93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34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265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699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83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50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96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920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64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48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927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879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5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49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1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7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438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8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442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75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2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9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1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2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6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24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802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198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041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61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52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5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0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6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4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738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846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22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68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1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611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664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3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2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6671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4707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FC4A454F-7D18-4F13-B186-C8A400FACE4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712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D1CB8C46-64F3-4C02-99D7-891F29D4774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5607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8704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663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6154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6381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229602" y="-236581"/>
            <a:ext cx="8791574" cy="30469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96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 Eğitim Kurumu</a:t>
            </a:r>
            <a:endParaRPr lang="tr-TR" sz="96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Epidemiyoloji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7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tanımı ile ilgili aşağıdaki ifadelerden hangisi yanlıştır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Epidemiyolojinin temel kavramlarını Dr. John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Snow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ortaya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koymuştur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Edipemiyoloji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sağlıkla ilgili olayları inceleyen bir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bilimdir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bilimi sanayi devrimi ile birlikte ortaya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çıkmıştır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Epidemiyolojik çalışmalarda temel strateji grupların karşılaştırılmasıdır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noProof="1" smtClean="0">
                <a:solidFill>
                  <a:srgbClr val="333333"/>
                </a:solidFill>
                <a:latin typeface="Calibri" pitchFamily="34" charset="0"/>
              </a:rPr>
              <a:t>2013-1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74994" y="3642334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55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sağlık birimi kayıtlarından yararlanılarak çalışanların bazı özellikleri ve sağlık düzeyi ile ilgili değerlendirmeler yapılabilir. Aşağıdakilerden hangisi işyeri sağlık biriminin görevleri arasında değildir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kazası sıklık hızı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hesaplanması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Emeklilik yaşı ortalaması hesaplanması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 görülen hastalıkların türlerinin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tespiti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nedenli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absentizm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(işe devamsızlık) sıklığı hesaplanması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noProof="1" smtClean="0">
                <a:solidFill>
                  <a:srgbClr val="333333"/>
                </a:solidFill>
                <a:latin typeface="Calibri" pitchFamily="34" charset="0"/>
              </a:rPr>
              <a:t>2013-2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74994" y="3761084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59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19775" y="3264599"/>
            <a:ext cx="7762375" cy="794965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Epidemiyolojik Kavramlar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91088" y="3083331"/>
            <a:ext cx="1116000" cy="1116000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tr-TR" sz="6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15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361950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Evren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61950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Araştırma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kapsamına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alınan ve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aynı özelliği gösteren bireylerin ya da birimlerin tümünün oluşturduğu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topluluk.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Örnek; Behçet tanısı almış hastalar...</a:t>
            </a:r>
            <a:endParaRPr lang="tr-TR" sz="2000" i="1" noProof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en-US" sz="2000" i="1" noProof="1" smtClean="0"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gray">
          <a:xfrm>
            <a:off x="4614863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Örneklem – Araştırma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4614863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ir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evrenden seçilen, aynı özellikleri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taşıyan ve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evreni temsil edebilecek nitelikte ve nicelikteki bireylerin oluşturduğu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topluluk.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Örnek;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1500 kişilik bir topluluktan çalışmaya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alınan 150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hasta gibi…</a:t>
            </a: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gray">
          <a:xfrm>
            <a:off x="347663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Denek – Populasyon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347663" y="3992562"/>
            <a:ext cx="4175125" cy="2274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Örneklemi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oluşturan her bir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birey/birim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Örnek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; İlaç uygulanıp sonuçlar elde edilmiş her bir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Behçet’li hasta gibi…</a:t>
            </a: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4600576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Veri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600576" y="3992562"/>
            <a:ext cx="4175125" cy="2274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sonuca varabilmek için gerekli olan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işlenmemiş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ilk bilgi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, istatistiğin ham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materyali…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45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 (VERİ ÇEŞİTLERİ)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323850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Nominal (Kategorik)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23850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kategorize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eder;</a:t>
            </a:r>
          </a:p>
          <a:p>
            <a:pPr marL="927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sınıflandırmaları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</a:t>
            </a:r>
          </a:p>
          <a:p>
            <a:pPr marL="927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düzeyi</a:t>
            </a:r>
          </a:p>
          <a:p>
            <a:pPr marL="927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Medeni durum</a:t>
            </a: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en-US" sz="2000" i="1" noProof="1" smtClean="0"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gray">
          <a:xfrm>
            <a:off x="4643438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Ordinal (Sıra)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4643438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lvl="1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i="1" noProof="1">
                <a:latin typeface="Calibri" pitchFamily="34" charset="0"/>
                <a:cs typeface="Calibri" pitchFamily="34" charset="0"/>
              </a:rPr>
              <a:t>Veriler kategorilere göre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sıralar;</a:t>
            </a:r>
          </a:p>
          <a:p>
            <a:pPr marL="927000" lvl="1" indent="-216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Hafif, orta, şiddetli</a:t>
            </a:r>
          </a:p>
          <a:p>
            <a:pPr marL="927000" lvl="1" indent="-216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iyi, İyi, orta, kötü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gray">
          <a:xfrm>
            <a:off x="309563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İnterval (Ara)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309563" y="39925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i="1" noProof="1">
                <a:latin typeface="Calibri" pitchFamily="34" charset="0"/>
                <a:cs typeface="Calibri" pitchFamily="34" charset="0"/>
              </a:rPr>
              <a:t>Veriler arasındaki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uzaklığı belirtir;</a:t>
            </a:r>
          </a:p>
          <a:p>
            <a:pPr marL="927000" lvl="1" indent="-216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Yaş</a:t>
            </a: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49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</a:t>
            </a:r>
          </a:p>
          <a:p>
            <a:pPr marL="927000" lvl="1" indent="-216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280 °C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350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°C</a:t>
            </a:r>
          </a:p>
          <a:p>
            <a:pPr marL="927000" lvl="1" indent="-216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Yıl</a:t>
            </a: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s-E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ıl </a:t>
            </a: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4629151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Oransal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629151" y="39925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b="1" i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İki </a:t>
            </a:r>
            <a:r>
              <a:rPr lang="tr-TR" sz="20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ölçüm veya değerlendirmenin </a:t>
            </a:r>
            <a:r>
              <a:rPr lang="tr-TR" sz="2000" b="1" i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hem </a:t>
            </a:r>
            <a:r>
              <a:rPr lang="tr-TR" sz="20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oran </a:t>
            </a:r>
            <a:r>
              <a:rPr lang="tr-TR" sz="2000" b="1" i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hem de </a:t>
            </a:r>
            <a:r>
              <a:rPr lang="tr-TR" sz="2000" b="1" i="1" noProof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aralığını tanımlar;</a:t>
            </a:r>
            <a:endParaRPr lang="tr-TR" sz="2000" b="1" i="1" noProof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216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insidansı</a:t>
            </a:r>
          </a:p>
          <a:p>
            <a:pPr marL="927000" lvl="1" indent="-216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Morbidite</a:t>
            </a:r>
          </a:p>
          <a:p>
            <a:pPr marL="927000" lvl="1" indent="-216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Uzunluk</a:t>
            </a:r>
          </a:p>
          <a:p>
            <a:pPr marL="927000" lvl="1" indent="-216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Süre.... 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19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 VERİ KAYNAKLARI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323850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Rutin Veriler (Kayıtlar)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23850" y="1401762"/>
            <a:ext cx="4175125" cy="442106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hekimi hasta kayıtları,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Hastane kayıtları,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Aile hekimi kayıtları,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dosyaları,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Arşivler,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Nüfus kayıtları,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Doğum kayıtları,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Ölüm kayıtları,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Sigorta kayıtları,</a:t>
            </a:r>
          </a:p>
          <a:p>
            <a:pPr marL="360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……………………vb.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en-US" sz="2000" i="1" noProof="1" smtClean="0"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gray">
          <a:xfrm>
            <a:off x="4643438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Aktif Toplanan (Özel) Veriler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4643438" y="1401762"/>
            <a:ext cx="4175125" cy="442106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0" lvl="1"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Doğrudan bir sağlık sorununun nedenini araştırmak ya da çalışanlar arasındaki sıklığını tespit etmek için toplanan veriler.</a:t>
            </a:r>
          </a:p>
          <a:p>
            <a:pPr marL="0" lvl="1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Eğer «evreni» temsil eden uygun «örnek» büyüklüğünü içeren bir çalışma grubundan veri toplanırsa bu veriler güvenilir olur.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2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ORAN (RATIO)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bütünün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iki parçasının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birbirine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oranıdır.»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İki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farklı olayın birbirine bölünmesiyle elde edilen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ölçüt.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3824286" y="3398838"/>
            <a:ext cx="3719514" cy="1878013"/>
            <a:chOff x="3824286" y="3398838"/>
            <a:chExt cx="3719514" cy="1878013"/>
          </a:xfrm>
        </p:grpSpPr>
        <p:grpSp>
          <p:nvGrpSpPr>
            <p:cNvPr id="7" name="Grup 6"/>
            <p:cNvGrpSpPr/>
            <p:nvPr/>
          </p:nvGrpSpPr>
          <p:grpSpPr>
            <a:xfrm>
              <a:off x="3824286" y="3398838"/>
              <a:ext cx="3719514" cy="1878013"/>
              <a:chOff x="3538536" y="3160713"/>
              <a:chExt cx="3719514" cy="1878013"/>
            </a:xfrm>
          </p:grpSpPr>
          <p:grpSp>
            <p:nvGrpSpPr>
              <p:cNvPr id="6" name="Grup 5"/>
              <p:cNvGrpSpPr/>
              <p:nvPr/>
            </p:nvGrpSpPr>
            <p:grpSpPr>
              <a:xfrm>
                <a:off x="3538536" y="3160713"/>
                <a:ext cx="1881187" cy="1878013"/>
                <a:chOff x="3538542" y="2627313"/>
                <a:chExt cx="1447802" cy="1447801"/>
              </a:xfrm>
            </p:grpSpPr>
            <p:sp>
              <p:nvSpPr>
                <p:cNvPr id="19" name="AutoShape 4"/>
                <p:cNvSpPr>
                  <a:spLocks noChangeArrowheads="1"/>
                </p:cNvSpPr>
                <p:nvPr/>
              </p:nvSpPr>
              <p:spPr bwMode="auto">
                <a:xfrm>
                  <a:off x="3538542" y="2627313"/>
                  <a:ext cx="1447802" cy="1447801"/>
                </a:xfrm>
                <a:prstGeom prst="octagon">
                  <a:avLst>
                    <a:gd name="adj" fmla="val 2928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0" name="Line 5"/>
                <p:cNvSpPr>
                  <a:spLocks noChangeShapeType="1"/>
                </p:cNvSpPr>
                <p:nvPr/>
              </p:nvSpPr>
              <p:spPr bwMode="auto">
                <a:xfrm>
                  <a:off x="3962404" y="2647951"/>
                  <a:ext cx="0" cy="68580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21" name="Line 6"/>
                <p:cNvSpPr>
                  <a:spLocks noChangeShapeType="1"/>
                </p:cNvSpPr>
                <p:nvPr/>
              </p:nvSpPr>
              <p:spPr bwMode="auto">
                <a:xfrm>
                  <a:off x="3961571" y="3323629"/>
                  <a:ext cx="1008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86238" y="3267076"/>
                  <a:ext cx="457200" cy="545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r-TR" sz="4000" b="1" dirty="0" smtClean="0">
                      <a:latin typeface="Calibri" pitchFamily="34" charset="0"/>
                      <a:cs typeface="Calibri" pitchFamily="34" charset="0"/>
                    </a:rPr>
                    <a:t>b</a:t>
                  </a:r>
                  <a:endParaRPr lang="tr-TR" sz="40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152900" y="2705100"/>
                  <a:ext cx="457200" cy="545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r-TR" sz="4000" b="1" dirty="0" smtClean="0">
                      <a:latin typeface="Calibri" pitchFamily="34" charset="0"/>
                      <a:cs typeface="Calibri" pitchFamily="34" charset="0"/>
                    </a:rPr>
                    <a:t>a</a:t>
                  </a:r>
                  <a:endParaRPr lang="tr-TR" sz="40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5467350" y="3733800"/>
                <a:ext cx="1790700" cy="70788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r-TR" sz="4000" b="1">
                    <a:latin typeface="Calibri" pitchFamily="34" charset="0"/>
                    <a:cs typeface="Calibri" pitchFamily="34" charset="0"/>
                  </a:rPr>
                  <a:t>a / b</a:t>
                </a:r>
              </a:p>
            </p:txBody>
          </p:sp>
        </p:grp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4446334" y="3988832"/>
              <a:ext cx="9937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i="1" dirty="0" smtClean="0">
                  <a:latin typeface="Calibri" pitchFamily="34" charset="0"/>
                  <a:cs typeface="Calibri" pitchFamily="34" charset="0"/>
                </a:rPr>
                <a:t>Hastalar</a:t>
              </a:r>
              <a:endParaRPr lang="tr-TR" sz="16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4361432" y="4710563"/>
              <a:ext cx="116306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i="1" dirty="0" smtClean="0">
                  <a:latin typeface="Calibri" pitchFamily="34" charset="0"/>
                  <a:cs typeface="Calibri" pitchFamily="34" charset="0"/>
                </a:rPr>
                <a:t>Sağlamlar</a:t>
              </a:r>
              <a:endParaRPr lang="tr-TR" sz="1600" i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967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ORANTI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(PROPORTION)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bütünün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parçalarından birinin bütüne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oranıdır.» Meydana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olay sayısının,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olayın olduğu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toplum sayısına bölünmesi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elde edilir.»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3538536" y="3379788"/>
            <a:ext cx="4138614" cy="1878013"/>
            <a:chOff x="3538536" y="3379788"/>
            <a:chExt cx="4138614" cy="1878013"/>
          </a:xfrm>
        </p:grpSpPr>
        <p:grpSp>
          <p:nvGrpSpPr>
            <p:cNvPr id="7" name="Grup 6"/>
            <p:cNvGrpSpPr/>
            <p:nvPr/>
          </p:nvGrpSpPr>
          <p:grpSpPr>
            <a:xfrm>
              <a:off x="3538536" y="3379788"/>
              <a:ext cx="4138614" cy="1878013"/>
              <a:chOff x="3538536" y="3160713"/>
              <a:chExt cx="4138614" cy="1878013"/>
            </a:xfrm>
          </p:grpSpPr>
          <p:grpSp>
            <p:nvGrpSpPr>
              <p:cNvPr id="6" name="Grup 5"/>
              <p:cNvGrpSpPr/>
              <p:nvPr/>
            </p:nvGrpSpPr>
            <p:grpSpPr>
              <a:xfrm>
                <a:off x="3538536" y="3160713"/>
                <a:ext cx="1881187" cy="1878013"/>
                <a:chOff x="3538542" y="2627313"/>
                <a:chExt cx="1447802" cy="1447801"/>
              </a:xfrm>
            </p:grpSpPr>
            <p:sp>
              <p:nvSpPr>
                <p:cNvPr id="19" name="AutoShape 4"/>
                <p:cNvSpPr>
                  <a:spLocks noChangeArrowheads="1"/>
                </p:cNvSpPr>
                <p:nvPr/>
              </p:nvSpPr>
              <p:spPr bwMode="auto">
                <a:xfrm>
                  <a:off x="3538542" y="2627313"/>
                  <a:ext cx="1447802" cy="1447801"/>
                </a:xfrm>
                <a:prstGeom prst="octagon">
                  <a:avLst>
                    <a:gd name="adj" fmla="val 2928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0" name="Line 5"/>
                <p:cNvSpPr>
                  <a:spLocks noChangeShapeType="1"/>
                </p:cNvSpPr>
                <p:nvPr/>
              </p:nvSpPr>
              <p:spPr bwMode="auto">
                <a:xfrm>
                  <a:off x="3962404" y="2647951"/>
                  <a:ext cx="0" cy="68580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21" name="Line 6"/>
                <p:cNvSpPr>
                  <a:spLocks noChangeShapeType="1"/>
                </p:cNvSpPr>
                <p:nvPr/>
              </p:nvSpPr>
              <p:spPr bwMode="auto">
                <a:xfrm>
                  <a:off x="3961571" y="3323629"/>
                  <a:ext cx="1008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86238" y="3267076"/>
                  <a:ext cx="457200" cy="545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r-TR" sz="4000" b="1" dirty="0" smtClean="0">
                      <a:latin typeface="Calibri" pitchFamily="34" charset="0"/>
                      <a:cs typeface="Calibri" pitchFamily="34" charset="0"/>
                    </a:rPr>
                    <a:t>b</a:t>
                  </a:r>
                  <a:endParaRPr lang="tr-TR" sz="40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152900" y="2705100"/>
                  <a:ext cx="457200" cy="545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r-TR" sz="4000" b="1" dirty="0" smtClean="0">
                      <a:latin typeface="Calibri" pitchFamily="34" charset="0"/>
                      <a:cs typeface="Calibri" pitchFamily="34" charset="0"/>
                    </a:rPr>
                    <a:t>a</a:t>
                  </a:r>
                  <a:endParaRPr lang="tr-TR" sz="40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5467350" y="3743325"/>
                <a:ext cx="2209800" cy="70788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r-TR" sz="4000" b="1" dirty="0">
                    <a:latin typeface="Calibri" pitchFamily="34" charset="0"/>
                    <a:cs typeface="Calibri" pitchFamily="34" charset="0"/>
                  </a:rPr>
                  <a:t>a / </a:t>
                </a:r>
                <a:r>
                  <a:rPr lang="tr-TR" sz="4000" b="1" dirty="0" smtClean="0">
                    <a:latin typeface="Calibri" pitchFamily="34" charset="0"/>
                    <a:cs typeface="Calibri" pitchFamily="34" charset="0"/>
                  </a:rPr>
                  <a:t>a + b</a:t>
                </a:r>
                <a:endParaRPr lang="tr-TR" sz="40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4155952" y="3980240"/>
              <a:ext cx="9937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i="1" dirty="0" smtClean="0">
                  <a:latin typeface="Calibri" pitchFamily="34" charset="0"/>
                  <a:cs typeface="Calibri" pitchFamily="34" charset="0"/>
                </a:rPr>
                <a:t>Hastalar</a:t>
              </a:r>
              <a:endParaRPr lang="tr-TR" sz="16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3995759" y="4748265"/>
              <a:ext cx="116306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i="1" dirty="0" smtClean="0">
                  <a:latin typeface="Calibri" pitchFamily="34" charset="0"/>
                  <a:cs typeface="Calibri" pitchFamily="34" charset="0"/>
                </a:rPr>
                <a:t>Sağlamlar</a:t>
              </a:r>
              <a:endParaRPr lang="tr-TR" sz="1600" i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817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HIZ (RATE)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bütünün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parçalarından birinin bütüne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oranıdır.»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zamanda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meydana gelen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olay sayısının,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olayın olduğu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toplum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sayısına bölünmesi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elde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edilir. Belirli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zaman süresince, belirli bir olayın görülme miktarını yansıtan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ölçüttür»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3043236" y="3436938"/>
            <a:ext cx="4148139" cy="1878013"/>
            <a:chOff x="3043236" y="3436938"/>
            <a:chExt cx="4148139" cy="1878013"/>
          </a:xfrm>
        </p:grpSpPr>
        <p:grpSp>
          <p:nvGrpSpPr>
            <p:cNvPr id="17" name="Grup 16"/>
            <p:cNvGrpSpPr/>
            <p:nvPr/>
          </p:nvGrpSpPr>
          <p:grpSpPr>
            <a:xfrm>
              <a:off x="3043236" y="3436938"/>
              <a:ext cx="4148139" cy="1878013"/>
              <a:chOff x="3538536" y="3160713"/>
              <a:chExt cx="4148139" cy="1878013"/>
            </a:xfrm>
          </p:grpSpPr>
          <p:grpSp>
            <p:nvGrpSpPr>
              <p:cNvPr id="18" name="Grup 17"/>
              <p:cNvGrpSpPr/>
              <p:nvPr/>
            </p:nvGrpSpPr>
            <p:grpSpPr>
              <a:xfrm>
                <a:off x="3538536" y="3160713"/>
                <a:ext cx="1881187" cy="1878013"/>
                <a:chOff x="3538542" y="2627313"/>
                <a:chExt cx="1447802" cy="1447801"/>
              </a:xfrm>
            </p:grpSpPr>
            <p:sp>
              <p:nvSpPr>
                <p:cNvPr id="21" name="AutoShape 4"/>
                <p:cNvSpPr>
                  <a:spLocks noChangeArrowheads="1"/>
                </p:cNvSpPr>
                <p:nvPr/>
              </p:nvSpPr>
              <p:spPr bwMode="auto">
                <a:xfrm>
                  <a:off x="3538542" y="2627313"/>
                  <a:ext cx="1447802" cy="1447801"/>
                </a:xfrm>
                <a:prstGeom prst="octagon">
                  <a:avLst>
                    <a:gd name="adj" fmla="val 2928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tr-T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Line 5"/>
                <p:cNvSpPr>
                  <a:spLocks noChangeShapeType="1"/>
                </p:cNvSpPr>
                <p:nvPr/>
              </p:nvSpPr>
              <p:spPr bwMode="auto">
                <a:xfrm>
                  <a:off x="3962404" y="2647951"/>
                  <a:ext cx="0" cy="68580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6"/>
                <p:cNvSpPr>
                  <a:spLocks noChangeShapeType="1"/>
                </p:cNvSpPr>
                <p:nvPr/>
              </p:nvSpPr>
              <p:spPr bwMode="auto">
                <a:xfrm>
                  <a:off x="3961571" y="3323629"/>
                  <a:ext cx="1008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86238" y="3267076"/>
                  <a:ext cx="457200" cy="545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r-TR" sz="4000" b="1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b</a:t>
                  </a:r>
                  <a:endParaRPr lang="tr-TR" sz="4000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152900" y="2705100"/>
                  <a:ext cx="457200" cy="545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r-TR" sz="4000" b="1" dirty="0" smtClean="0">
                      <a:solidFill>
                        <a:srgbClr val="000000"/>
                      </a:solidFill>
                      <a:latin typeface="Calibri" pitchFamily="34" charset="0"/>
                      <a:cs typeface="Calibri" pitchFamily="34" charset="0"/>
                    </a:rPr>
                    <a:t>a</a:t>
                  </a:r>
                  <a:endParaRPr lang="tr-TR" sz="4000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5476875" y="3743325"/>
                <a:ext cx="2209800" cy="70788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r-TR" sz="4000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a / </a:t>
                </a:r>
                <a:r>
                  <a:rPr lang="tr-TR" sz="4000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a + b</a:t>
                </a:r>
                <a:endParaRPr lang="tr-TR" sz="4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3634522" y="4037390"/>
              <a:ext cx="9937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i="1" dirty="0" smtClean="0">
                  <a:latin typeface="Calibri" pitchFamily="34" charset="0"/>
                  <a:cs typeface="Calibri" pitchFamily="34" charset="0"/>
                </a:rPr>
                <a:t>Hastalar</a:t>
              </a:r>
              <a:endParaRPr lang="tr-TR" sz="16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3465193" y="4805415"/>
              <a:ext cx="116306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i="1" dirty="0" smtClean="0">
                  <a:latin typeface="Calibri" pitchFamily="34" charset="0"/>
                  <a:cs typeface="Calibri" pitchFamily="34" charset="0"/>
                </a:rPr>
                <a:t>Sağlamlar</a:t>
              </a:r>
              <a:endParaRPr lang="tr-TR" sz="1600" i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212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10921" y="2127302"/>
            <a:ext cx="2750271" cy="47631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Pay, Paydaya dahil mi?</a:t>
            </a:r>
            <a:endParaRPr lang="zh-CN" altLang="zh-CN" sz="2000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HIZ – ORAN – ORANTI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724400" y="2832410"/>
            <a:ext cx="1709193" cy="47631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Evet </a:t>
            </a:r>
            <a:r>
              <a:rPr lang="tr-TR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altLang="zh-CN" sz="2000" b="1" dirty="0" err="1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zh-CN" altLang="zh-CN" sz="2000" b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174399" y="954390"/>
            <a:ext cx="2750271" cy="66263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KESİR </a:t>
            </a:r>
            <a:r>
              <a:rPr lang="tr-TR" sz="2400" b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(a/b)</a:t>
            </a:r>
            <a:endParaRPr lang="zh-CN" altLang="zh-CN" sz="2400" b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3029522" y="1669450"/>
            <a:ext cx="876300" cy="405405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rot="17444198" flipV="1">
            <a:off x="1280506" y="2118250"/>
            <a:ext cx="593945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 rot="15266531">
            <a:off x="5072055" y="2079303"/>
            <a:ext cx="593945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82880" y="2819309"/>
            <a:ext cx="1640046" cy="47631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Hayır </a:t>
            </a:r>
            <a:r>
              <a:rPr lang="tr-TR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(a/b)</a:t>
            </a:r>
            <a:endParaRPr lang="zh-CN" altLang="zh-CN" sz="2000" b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212610" y="3765423"/>
            <a:ext cx="2750271" cy="47631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Paydada </a:t>
            </a:r>
            <a:r>
              <a:rPr lang="tr-TR" altLang="zh-CN" sz="2000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Zaman</a:t>
            </a:r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 Var mı?</a:t>
            </a:r>
            <a:endParaRPr lang="zh-CN" altLang="zh-CN" sz="2000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Aşağı Ok 29"/>
          <p:cNvSpPr/>
          <p:nvPr/>
        </p:nvSpPr>
        <p:spPr>
          <a:xfrm>
            <a:off x="5166836" y="3381368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2966734" y="4507511"/>
            <a:ext cx="1079626" cy="47631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Hayır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184158" y="4519386"/>
            <a:ext cx="1079626" cy="47631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Evet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gray">
          <a:xfrm rot="17444198" flipV="1">
            <a:off x="3422644" y="3785812"/>
            <a:ext cx="593945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gray">
          <a:xfrm rot="15266531">
            <a:off x="7213320" y="3794366"/>
            <a:ext cx="593945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558269" y="5425618"/>
            <a:ext cx="1908000" cy="77057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ORANTI </a:t>
            </a:r>
            <a:endParaRPr lang="tr-TR" altLang="zh-CN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(</a:t>
            </a:r>
            <a:r>
              <a:rPr lang="tr-TR" altLang="zh-CN" sz="2000" b="1" dirty="0" err="1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Proportion</a:t>
            </a:r>
            <a:r>
              <a:rPr lang="tr-TR" altLang="zh-CN" sz="20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6851735" y="5416093"/>
            <a:ext cx="1908000" cy="77057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HIZ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(Rate)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216204" y="5414212"/>
            <a:ext cx="1908000" cy="75713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ORAN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(</a:t>
            </a:r>
            <a:r>
              <a:rPr lang="tr-TR" altLang="zh-CN" sz="2000" b="1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Ratio</a:t>
            </a:r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9" name="Aşağı Ok 38"/>
          <p:cNvSpPr/>
          <p:nvPr/>
        </p:nvSpPr>
        <p:spPr>
          <a:xfrm>
            <a:off x="3068397" y="5051094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0" name="Aşağı Ok 39"/>
          <p:cNvSpPr/>
          <p:nvPr/>
        </p:nvSpPr>
        <p:spPr>
          <a:xfrm>
            <a:off x="7322781" y="5058275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1" name="Aşağı Ok 40"/>
          <p:cNvSpPr/>
          <p:nvPr/>
        </p:nvSpPr>
        <p:spPr>
          <a:xfrm>
            <a:off x="727463" y="3347878"/>
            <a:ext cx="876300" cy="2020545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7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940652" y="1439035"/>
            <a:ext cx="4520534" cy="642701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Sağlığında Epidemiyolojik Yaklaşım</a:t>
            </a:r>
            <a:endParaRPr lang="tr-TR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59606" y="2767375"/>
            <a:ext cx="1445647" cy="95262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Epidemiyolojiye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Giriş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055016" y="2767375"/>
            <a:ext cx="1445647" cy="95262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Epidemiyolojik 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 Türleri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2702818" y="2081737"/>
            <a:ext cx="3024000" cy="663693"/>
            <a:chOff x="811297" y="2195456"/>
            <a:chExt cx="3024000" cy="663693"/>
          </a:xfrm>
        </p:grpSpPr>
        <p:cxnSp>
          <p:nvCxnSpPr>
            <p:cNvPr id="3" name="Düz Bağlayıcı 2"/>
            <p:cNvCxnSpPr/>
            <p:nvPr/>
          </p:nvCxnSpPr>
          <p:spPr>
            <a:xfrm>
              <a:off x="811297" y="2547195"/>
              <a:ext cx="302400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22" name="Düz Ok Bağlayıcısı 21"/>
            <p:cNvCxnSpPr/>
            <p:nvPr/>
          </p:nvCxnSpPr>
          <p:spPr>
            <a:xfrm>
              <a:off x="818612" y="2539880"/>
              <a:ext cx="0" cy="319269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Düz Ok Bağlayıcısı 31"/>
            <p:cNvCxnSpPr/>
            <p:nvPr/>
          </p:nvCxnSpPr>
          <p:spPr>
            <a:xfrm>
              <a:off x="3827717" y="2539877"/>
              <a:ext cx="0" cy="319269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Düz Bağlayıcı 3"/>
            <p:cNvCxnSpPr/>
            <p:nvPr/>
          </p:nvCxnSpPr>
          <p:spPr>
            <a:xfrm>
              <a:off x="2289646" y="2195456"/>
              <a:ext cx="0" cy="344421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</p:cxnSp>
      </p:grpSp>
      <p:sp>
        <p:nvSpPr>
          <p:cNvPr id="8" name="Oval 7"/>
          <p:cNvSpPr/>
          <p:nvPr/>
        </p:nvSpPr>
        <p:spPr>
          <a:xfrm>
            <a:off x="2586616" y="2781964"/>
            <a:ext cx="360000" cy="360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97839" y="2790067"/>
            <a:ext cx="360000" cy="360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Akış Çizelgesi: Belge 41"/>
          <p:cNvSpPr/>
          <p:nvPr/>
        </p:nvSpPr>
        <p:spPr>
          <a:xfrm>
            <a:off x="2049233" y="2081737"/>
            <a:ext cx="601020" cy="314325"/>
          </a:xfrm>
          <a:prstGeom prst="flowChartDocument">
            <a:avLst/>
          </a:prstGeom>
          <a:solidFill>
            <a:srgbClr val="6B9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Akış Çizelgesi: Belge 42"/>
          <p:cNvSpPr/>
          <p:nvPr/>
        </p:nvSpPr>
        <p:spPr>
          <a:xfrm>
            <a:off x="2187116" y="3721599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Akış Çizelgesi: Belge 44"/>
          <p:cNvSpPr/>
          <p:nvPr/>
        </p:nvSpPr>
        <p:spPr>
          <a:xfrm>
            <a:off x="5182016" y="3719995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14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1421790" y="6135817"/>
            <a:ext cx="5675303" cy="542924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İlave Çalışma Notları</a:t>
            </a:r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SUNUMUN İÇERİĞİ VE SORU DAĞILIMI</a:t>
            </a:r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auto">
          <a:xfrm>
            <a:off x="7372392" y="4355686"/>
            <a:ext cx="680827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İHE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AutoShape 5"/>
          <p:cNvSpPr>
            <a:spLocks noChangeArrowheads="1"/>
          </p:cNvSpPr>
          <p:nvPr/>
        </p:nvSpPr>
        <p:spPr bwMode="auto">
          <a:xfrm>
            <a:off x="7372391" y="4736686"/>
            <a:ext cx="680827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İGU-C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AutoShape 5"/>
          <p:cNvSpPr>
            <a:spLocks noChangeArrowheads="1"/>
          </p:cNvSpPr>
          <p:nvPr/>
        </p:nvSpPr>
        <p:spPr bwMode="auto">
          <a:xfrm>
            <a:off x="7372392" y="5116099"/>
            <a:ext cx="680827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İGU-B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AutoShape 5"/>
          <p:cNvSpPr>
            <a:spLocks noChangeArrowheads="1"/>
          </p:cNvSpPr>
          <p:nvPr/>
        </p:nvSpPr>
        <p:spPr bwMode="auto">
          <a:xfrm>
            <a:off x="7372391" y="5497099"/>
            <a:ext cx="680827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İGU-A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AutoShape 5"/>
          <p:cNvSpPr>
            <a:spLocks noChangeArrowheads="1"/>
          </p:cNvSpPr>
          <p:nvPr/>
        </p:nvSpPr>
        <p:spPr bwMode="auto">
          <a:xfrm>
            <a:off x="8097669" y="4355686"/>
            <a:ext cx="640261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21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AutoShape 5"/>
          <p:cNvSpPr>
            <a:spLocks noChangeArrowheads="1"/>
          </p:cNvSpPr>
          <p:nvPr/>
        </p:nvSpPr>
        <p:spPr bwMode="auto">
          <a:xfrm>
            <a:off x="8097668" y="4736686"/>
            <a:ext cx="640261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AutoShape 5"/>
          <p:cNvSpPr>
            <a:spLocks noChangeArrowheads="1"/>
          </p:cNvSpPr>
          <p:nvPr/>
        </p:nvSpPr>
        <p:spPr bwMode="auto">
          <a:xfrm>
            <a:off x="8097669" y="5116099"/>
            <a:ext cx="640261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AutoShape 5"/>
          <p:cNvSpPr>
            <a:spLocks noChangeArrowheads="1"/>
          </p:cNvSpPr>
          <p:nvPr/>
        </p:nvSpPr>
        <p:spPr bwMode="auto">
          <a:xfrm>
            <a:off x="8097668" y="5497099"/>
            <a:ext cx="640261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Akış Çizelgesi: Belge 73"/>
          <p:cNvSpPr/>
          <p:nvPr/>
        </p:nvSpPr>
        <p:spPr>
          <a:xfrm>
            <a:off x="7412294" y="4041361"/>
            <a:ext cx="601020" cy="314325"/>
          </a:xfrm>
          <a:prstGeom prst="flowChartDocument">
            <a:avLst/>
          </a:prstGeom>
          <a:solidFill>
            <a:srgbClr val="6B9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5" name="Akış Çizelgesi: Belge 74"/>
          <p:cNvSpPr/>
          <p:nvPr/>
        </p:nvSpPr>
        <p:spPr>
          <a:xfrm>
            <a:off x="8104045" y="4031836"/>
            <a:ext cx="601020" cy="314325"/>
          </a:xfrm>
          <a:prstGeom prst="flowChartDocument">
            <a:avLst/>
          </a:prstGeom>
          <a:solidFill>
            <a:srgbClr val="6B9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6" name="Akış Çizelgesi: Belge 75"/>
          <p:cNvSpPr/>
          <p:nvPr/>
        </p:nvSpPr>
        <p:spPr>
          <a:xfrm>
            <a:off x="7797159" y="5877304"/>
            <a:ext cx="601020" cy="314325"/>
          </a:xfrm>
          <a:prstGeom prst="flowChartDocument">
            <a:avLst/>
          </a:prstGeom>
          <a:solidFill>
            <a:srgbClr val="6B9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auto">
          <a:xfrm>
            <a:off x="8770533" y="4336636"/>
            <a:ext cx="320130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AutoShape 5"/>
          <p:cNvSpPr>
            <a:spLocks noChangeArrowheads="1"/>
          </p:cNvSpPr>
          <p:nvPr/>
        </p:nvSpPr>
        <p:spPr bwMode="auto">
          <a:xfrm>
            <a:off x="8770532" y="4717636"/>
            <a:ext cx="320130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AutoShape 5"/>
          <p:cNvSpPr>
            <a:spLocks noChangeArrowheads="1"/>
          </p:cNvSpPr>
          <p:nvPr/>
        </p:nvSpPr>
        <p:spPr bwMode="auto">
          <a:xfrm>
            <a:off x="8770533" y="5097049"/>
            <a:ext cx="320130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AutoShape 5"/>
          <p:cNvSpPr>
            <a:spLocks noChangeArrowheads="1"/>
          </p:cNvSpPr>
          <p:nvPr/>
        </p:nvSpPr>
        <p:spPr bwMode="auto">
          <a:xfrm>
            <a:off x="8770532" y="5478049"/>
            <a:ext cx="320130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68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19775" y="3264599"/>
            <a:ext cx="7762375" cy="794965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Epidemiyolojik 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Ölçütler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91088" y="3083331"/>
            <a:ext cx="1116000" cy="1116000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tr-TR" sz="6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Akış Çizelgesi: Belge 4"/>
          <p:cNvSpPr/>
          <p:nvPr/>
        </p:nvSpPr>
        <p:spPr>
          <a:xfrm>
            <a:off x="11875" y="6539205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51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PREVALANS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HIZI / YAYGINLIK HIZI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anda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yada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anda+sürede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belirlenen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eski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yada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eski+yeni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vakaların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 sayısına bölünmesi ile bulunur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9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" name="Grup 27"/>
          <p:cNvGrpSpPr/>
          <p:nvPr/>
        </p:nvGrpSpPr>
        <p:grpSpPr>
          <a:xfrm>
            <a:off x="3114172" y="3491616"/>
            <a:ext cx="5109859" cy="586171"/>
            <a:chOff x="2507121" y="4641715"/>
            <a:chExt cx="4515259" cy="586171"/>
          </a:xfrm>
        </p:grpSpPr>
        <p:cxnSp>
          <p:nvCxnSpPr>
            <p:cNvPr id="29" name="Düz Bağlayıcı 28"/>
            <p:cNvCxnSpPr/>
            <p:nvPr/>
          </p:nvCxnSpPr>
          <p:spPr>
            <a:xfrm>
              <a:off x="3663891" y="4929605"/>
              <a:ext cx="2958429" cy="0"/>
            </a:xfrm>
            <a:prstGeom prst="line">
              <a:avLst/>
            </a:prstGeom>
            <a:ln w="9525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Metin kutusu 29"/>
            <p:cNvSpPr txBox="1"/>
            <p:nvPr/>
          </p:nvSpPr>
          <p:spPr>
            <a:xfrm>
              <a:off x="3672719" y="4641715"/>
              <a:ext cx="3312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Belli bir dönemdeki </a:t>
              </a:r>
              <a:r>
                <a:rPr lang="es-ES" sz="1600" b="1" i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eski </a:t>
              </a:r>
              <a:r>
                <a:rPr lang="es-ES" sz="1600" b="1" i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ve </a:t>
              </a:r>
              <a:r>
                <a:rPr lang="es-ES" sz="1600" b="1" i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yeni</a:t>
              </a:r>
              <a:r>
                <a:rPr lang="es-ES" sz="1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olgular</a:t>
              </a:r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3666484" y="4889332"/>
              <a:ext cx="335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Aynı dönemde risk altındaki toplum</a:t>
              </a:r>
            </a:p>
          </p:txBody>
        </p:sp>
        <p:sp>
          <p:nvSpPr>
            <p:cNvPr id="32" name="Metin kutusu 31"/>
            <p:cNvSpPr txBox="1"/>
            <p:nvPr/>
          </p:nvSpPr>
          <p:spPr>
            <a:xfrm>
              <a:off x="2507121" y="4744939"/>
              <a:ext cx="1186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Prevalans =</a:t>
              </a:r>
              <a:endPara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6568996" y="4743663"/>
              <a:ext cx="391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tr-TR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k</a:t>
              </a:r>
              <a:endPara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4295774" y="4232565"/>
            <a:ext cx="2590801" cy="1120484"/>
            <a:chOff x="2873476" y="4402086"/>
            <a:chExt cx="1727177" cy="927658"/>
          </a:xfrm>
        </p:grpSpPr>
        <p:grpSp>
          <p:nvGrpSpPr>
            <p:cNvPr id="2" name="Grup 1"/>
            <p:cNvGrpSpPr/>
            <p:nvPr/>
          </p:nvGrpSpPr>
          <p:grpSpPr>
            <a:xfrm>
              <a:off x="2873476" y="4402086"/>
              <a:ext cx="1727177" cy="927658"/>
              <a:chOff x="2873476" y="4402086"/>
              <a:chExt cx="1727177" cy="927658"/>
            </a:xfrm>
          </p:grpSpPr>
          <p:grpSp>
            <p:nvGrpSpPr>
              <p:cNvPr id="6" name="Grup 5"/>
              <p:cNvGrpSpPr/>
              <p:nvPr/>
            </p:nvGrpSpPr>
            <p:grpSpPr>
              <a:xfrm>
                <a:off x="2873476" y="4402086"/>
                <a:ext cx="875343" cy="927658"/>
                <a:chOff x="3538542" y="2627313"/>
                <a:chExt cx="1447803" cy="1447801"/>
              </a:xfrm>
            </p:grpSpPr>
            <p:sp>
              <p:nvSpPr>
                <p:cNvPr id="19" name="AutoShape 4"/>
                <p:cNvSpPr>
                  <a:spLocks noChangeArrowheads="1"/>
                </p:cNvSpPr>
                <p:nvPr/>
              </p:nvSpPr>
              <p:spPr bwMode="auto">
                <a:xfrm>
                  <a:off x="3538542" y="2627313"/>
                  <a:ext cx="1447803" cy="1447801"/>
                </a:xfrm>
                <a:prstGeom prst="octagon">
                  <a:avLst>
                    <a:gd name="adj" fmla="val 29287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0" name="Line 5"/>
                <p:cNvSpPr>
                  <a:spLocks noChangeShapeType="1"/>
                </p:cNvSpPr>
                <p:nvPr/>
              </p:nvSpPr>
              <p:spPr bwMode="auto">
                <a:xfrm>
                  <a:off x="3962404" y="2647951"/>
                  <a:ext cx="0" cy="68580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21" name="Line 6"/>
                <p:cNvSpPr>
                  <a:spLocks noChangeShapeType="1"/>
                </p:cNvSpPr>
                <p:nvPr/>
              </p:nvSpPr>
              <p:spPr bwMode="auto">
                <a:xfrm>
                  <a:off x="3961571" y="3323629"/>
                  <a:ext cx="1008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86238" y="3267075"/>
                  <a:ext cx="457200" cy="4388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r-TR" b="1" dirty="0" smtClean="0">
                      <a:latin typeface="Calibri" pitchFamily="34" charset="0"/>
                      <a:cs typeface="Calibri" pitchFamily="34" charset="0"/>
                    </a:rPr>
                    <a:t>b</a:t>
                  </a:r>
                  <a:endParaRPr lang="tr-TR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193499" y="2705100"/>
                  <a:ext cx="457200" cy="4388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r-TR" b="1" dirty="0" smtClean="0">
                      <a:latin typeface="Calibri" pitchFamily="34" charset="0"/>
                      <a:cs typeface="Calibri" pitchFamily="34" charset="0"/>
                    </a:rPr>
                    <a:t>a</a:t>
                  </a:r>
                  <a:endParaRPr lang="tr-TR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3788533" y="4738794"/>
                <a:ext cx="812120" cy="29238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 anchorCtr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r-TR" sz="2000" b="1" dirty="0">
                    <a:latin typeface="Calibri" pitchFamily="34" charset="0"/>
                    <a:cs typeface="Calibri" pitchFamily="34" charset="0"/>
                  </a:rPr>
                  <a:t>a / </a:t>
                </a:r>
                <a:r>
                  <a:rPr lang="tr-TR" sz="2000" b="1" dirty="0" smtClean="0">
                    <a:latin typeface="Calibri" pitchFamily="34" charset="0"/>
                    <a:cs typeface="Calibri" pitchFamily="34" charset="0"/>
                  </a:rPr>
                  <a:t>a + b</a:t>
                </a:r>
                <a:endParaRPr lang="tr-TR" sz="20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3157590" y="4638744"/>
              <a:ext cx="500370" cy="179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000" i="1" dirty="0" smtClean="0">
                  <a:latin typeface="Calibri" pitchFamily="34" charset="0"/>
                  <a:cs typeface="Calibri" pitchFamily="34" charset="0"/>
                </a:rPr>
                <a:t>Hastalar</a:t>
              </a:r>
              <a:endParaRPr lang="tr-TR" sz="10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3128479" y="5002340"/>
              <a:ext cx="569034" cy="179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000" i="1" dirty="0" smtClean="0">
                  <a:latin typeface="Calibri" pitchFamily="34" charset="0"/>
                  <a:cs typeface="Calibri" pitchFamily="34" charset="0"/>
                </a:rPr>
                <a:t>Sağlamlar</a:t>
              </a:r>
              <a:endParaRPr lang="tr-TR" sz="10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7" name="Metin kutusu 36"/>
          <p:cNvSpPr txBox="1"/>
          <p:nvPr/>
        </p:nvSpPr>
        <p:spPr>
          <a:xfrm>
            <a:off x="7717294" y="5087707"/>
            <a:ext cx="1139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K=100/1000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57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Bir akümülatör fabrikasında, hipertansiyon taraması yapılıyor. 40 yaşın üzerindeki 200 kişinin 50'sinin kan basıncı yüksek bulunuyor. 50/200 = %25 değeri aşağıdaki ifadelerden hangisine uymaktadır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Rölatif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hızı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Prevalans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hızı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Prediktif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değer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noProof="1" smtClean="0">
                <a:solidFill>
                  <a:srgbClr val="333333"/>
                </a:solidFill>
                <a:latin typeface="Calibri" pitchFamily="34" charset="0"/>
              </a:rPr>
              <a:t>2013-2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68223" y="3874374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01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İNSİDANS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HIZI /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GÖRÜLME YADA YAYILMA HIZI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2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Belli bir </a:t>
            </a: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süre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(hafta, ay, yıl)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içerisinde </a:t>
            </a:r>
            <a:r>
              <a:rPr lang="tr-TR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yeni</a:t>
            </a:r>
            <a:r>
              <a:rPr lang="tr-TR" sz="20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çıkan hastalık sayısının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toplum sayısına b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ölünmesi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bulunur.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" name="Grup 27"/>
          <p:cNvGrpSpPr/>
          <p:nvPr/>
        </p:nvGrpSpPr>
        <p:grpSpPr>
          <a:xfrm>
            <a:off x="3241738" y="3520099"/>
            <a:ext cx="4975097" cy="586171"/>
            <a:chOff x="2576593" y="4641715"/>
            <a:chExt cx="4715184" cy="586171"/>
          </a:xfrm>
        </p:grpSpPr>
        <p:cxnSp>
          <p:nvCxnSpPr>
            <p:cNvPr id="29" name="Düz Bağlayıcı 28"/>
            <p:cNvCxnSpPr/>
            <p:nvPr/>
          </p:nvCxnSpPr>
          <p:spPr>
            <a:xfrm>
              <a:off x="4042641" y="4929605"/>
              <a:ext cx="2900136" cy="0"/>
            </a:xfrm>
            <a:prstGeom prst="line">
              <a:avLst/>
            </a:prstGeom>
            <a:ln w="9525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Metin kutusu 29"/>
            <p:cNvSpPr txBox="1"/>
            <p:nvPr/>
          </p:nvSpPr>
          <p:spPr>
            <a:xfrm>
              <a:off x="4037735" y="4641715"/>
              <a:ext cx="28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Belli bir dönemdeki </a:t>
              </a:r>
              <a:r>
                <a:rPr lang="es-ES" sz="1600" b="1" i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yeni</a:t>
              </a:r>
              <a:r>
                <a:rPr lang="es-ES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olgular</a:t>
              </a:r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4046593" y="4889332"/>
              <a:ext cx="300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Aynı dönemde risk altındaki toplum</a:t>
              </a:r>
            </a:p>
          </p:txBody>
        </p:sp>
        <p:sp>
          <p:nvSpPr>
            <p:cNvPr id="32" name="Metin kutusu 31"/>
            <p:cNvSpPr txBox="1"/>
            <p:nvPr/>
          </p:nvSpPr>
          <p:spPr>
            <a:xfrm>
              <a:off x="2576593" y="4744939"/>
              <a:ext cx="1519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İnsidans =</a:t>
              </a:r>
              <a:endPara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6867914" y="4757210"/>
              <a:ext cx="423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tr-TR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k</a:t>
              </a:r>
              <a:endPara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8563744" y="64951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Grup 36"/>
          <p:cNvGrpSpPr/>
          <p:nvPr/>
        </p:nvGrpSpPr>
        <p:grpSpPr>
          <a:xfrm>
            <a:off x="4634733" y="4298025"/>
            <a:ext cx="1984275" cy="927658"/>
            <a:chOff x="2873476" y="4402086"/>
            <a:chExt cx="1984275" cy="927658"/>
          </a:xfrm>
        </p:grpSpPr>
        <p:grpSp>
          <p:nvGrpSpPr>
            <p:cNvPr id="38" name="Grup 37"/>
            <p:cNvGrpSpPr/>
            <p:nvPr/>
          </p:nvGrpSpPr>
          <p:grpSpPr>
            <a:xfrm>
              <a:off x="2873476" y="4402086"/>
              <a:ext cx="1984275" cy="927658"/>
              <a:chOff x="2873476" y="4402086"/>
              <a:chExt cx="1984275" cy="927658"/>
            </a:xfrm>
          </p:grpSpPr>
          <p:grpSp>
            <p:nvGrpSpPr>
              <p:cNvPr id="41" name="Grup 40"/>
              <p:cNvGrpSpPr/>
              <p:nvPr/>
            </p:nvGrpSpPr>
            <p:grpSpPr>
              <a:xfrm>
                <a:off x="2873476" y="4402086"/>
                <a:ext cx="875343" cy="927658"/>
                <a:chOff x="3538542" y="2627313"/>
                <a:chExt cx="1447803" cy="1447801"/>
              </a:xfrm>
            </p:grpSpPr>
            <p:sp>
              <p:nvSpPr>
                <p:cNvPr id="43" name="AutoShape 4"/>
                <p:cNvSpPr>
                  <a:spLocks noChangeArrowheads="1"/>
                </p:cNvSpPr>
                <p:nvPr/>
              </p:nvSpPr>
              <p:spPr bwMode="auto">
                <a:xfrm>
                  <a:off x="3538542" y="2627313"/>
                  <a:ext cx="1447803" cy="1447801"/>
                </a:xfrm>
                <a:prstGeom prst="octagon">
                  <a:avLst>
                    <a:gd name="adj" fmla="val 29287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" name="Line 5"/>
                <p:cNvSpPr>
                  <a:spLocks noChangeShapeType="1"/>
                </p:cNvSpPr>
                <p:nvPr/>
              </p:nvSpPr>
              <p:spPr bwMode="auto">
                <a:xfrm>
                  <a:off x="3962404" y="2647951"/>
                  <a:ext cx="0" cy="68580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45" name="Line 6"/>
                <p:cNvSpPr>
                  <a:spLocks noChangeShapeType="1"/>
                </p:cNvSpPr>
                <p:nvPr/>
              </p:nvSpPr>
              <p:spPr bwMode="auto">
                <a:xfrm>
                  <a:off x="3961571" y="3323629"/>
                  <a:ext cx="1008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86238" y="3267075"/>
                  <a:ext cx="457200" cy="4388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r-TR" b="1" dirty="0" smtClean="0">
                      <a:latin typeface="Calibri" pitchFamily="34" charset="0"/>
                      <a:cs typeface="Calibri" pitchFamily="34" charset="0"/>
                    </a:rPr>
                    <a:t>b</a:t>
                  </a:r>
                  <a:endParaRPr lang="tr-TR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193499" y="2705100"/>
                  <a:ext cx="457200" cy="4388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r-TR" b="1" dirty="0" smtClean="0">
                      <a:latin typeface="Calibri" pitchFamily="34" charset="0"/>
                      <a:cs typeface="Calibri" pitchFamily="34" charset="0"/>
                    </a:rPr>
                    <a:t>a</a:t>
                  </a:r>
                  <a:endParaRPr lang="tr-TR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>
                <a:off x="3788533" y="4700322"/>
                <a:ext cx="1069218" cy="36933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r-TR" b="1" dirty="0">
                    <a:latin typeface="Calibri" pitchFamily="34" charset="0"/>
                    <a:cs typeface="Calibri" pitchFamily="34" charset="0"/>
                  </a:rPr>
                  <a:t>a / </a:t>
                </a:r>
                <a:r>
                  <a:rPr lang="tr-TR" b="1" dirty="0" smtClean="0">
                    <a:latin typeface="Calibri" pitchFamily="34" charset="0"/>
                    <a:cs typeface="Calibri" pitchFamily="34" charset="0"/>
                  </a:rPr>
                  <a:t>a + b</a:t>
                </a:r>
                <a:endParaRPr lang="tr-TR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3098256" y="4638744"/>
              <a:ext cx="74341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000" i="1" dirty="0" smtClean="0">
                  <a:latin typeface="Calibri" pitchFamily="34" charset="0"/>
                  <a:cs typeface="Calibri" pitchFamily="34" charset="0"/>
                </a:rPr>
                <a:t>Hastalar</a:t>
              </a:r>
              <a:endParaRPr lang="tr-TR" sz="10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2976853" y="5009300"/>
              <a:ext cx="80524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000" i="1" dirty="0" smtClean="0">
                  <a:latin typeface="Calibri" pitchFamily="34" charset="0"/>
                  <a:cs typeface="Calibri" pitchFamily="34" charset="0"/>
                </a:rPr>
                <a:t>Sağlamlar</a:t>
              </a:r>
              <a:endParaRPr lang="tr-TR" sz="1000" i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Üç bin çalışanı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 bir işletmenin sağlık birimi kayıtlarından kanserli hastalar tespit ediliyor. Sağlık kayıtlarının düzenli olarak tutulduğu işletme kayıtlarından son 10 yıllık sürede 90 kişiye kanser tanısı konmuş olduğu saptanıyor.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90/3000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orantısı aşağıdaki ölçülerden hangisidir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fi-FI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 yıllık kanser rölatif </a:t>
            </a:r>
            <a:r>
              <a:rPr lang="fi-FI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riski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 yıllık kanser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prediktif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değeri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 yıllık kanser prevalans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hızı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 yıllık kanser insidans hızı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noProof="1" smtClean="0">
                <a:solidFill>
                  <a:srgbClr val="333333"/>
                </a:solidFill>
                <a:latin typeface="Calibri" pitchFamily="34" charset="0"/>
              </a:rPr>
              <a:t>2013-2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68223" y="4705624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54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66751" y="2565071"/>
            <a:ext cx="6835637" cy="1816924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Epidemiyolojik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Araştırma Yöntemleri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D:\DOKTOR\1-DRUZ\1-EĞİTİM KURUMU\1. İstanbuluzman\2-RESİMLER\Siyah\passpor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0" y="2215854"/>
            <a:ext cx="1947554" cy="25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kış Çizelgesi: Belge 4"/>
          <p:cNvSpPr/>
          <p:nvPr/>
        </p:nvSpPr>
        <p:spPr>
          <a:xfrm>
            <a:off x="11875" y="6539205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14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81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1"/>
          <p:cNvSpPr txBox="1">
            <a:spLocks noChangeArrowheads="1"/>
          </p:cNvSpPr>
          <p:nvPr/>
        </p:nvSpPr>
        <p:spPr bwMode="gray">
          <a:xfrm>
            <a:off x="231797" y="34448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78328" y="1131111"/>
            <a:ext cx="3661707" cy="69410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4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Deneysel-Müdahale</a:t>
            </a:r>
            <a:endParaRPr lang="zh-CN" altLang="zh-CN" sz="2400" b="1" dirty="0" smtClean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4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995917" y="1991202"/>
            <a:ext cx="2183620" cy="44862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Tanımlayıcı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01875" y="1131111"/>
            <a:ext cx="570731" cy="69410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4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zh-CN" altLang="zh-CN" sz="2400" b="1" dirty="0" smtClean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4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256874" y="1131111"/>
            <a:ext cx="3661707" cy="69410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Gözlemsel</a:t>
            </a:r>
            <a:endParaRPr lang="zh-CN" altLang="zh-CN" sz="2400" b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4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4780421" y="1131111"/>
            <a:ext cx="570731" cy="69410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4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4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zh-CN" altLang="zh-CN" sz="2400" b="1" dirty="0" smtClean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4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5671831" y="1994109"/>
            <a:ext cx="398830" cy="44862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6164437" y="2481219"/>
            <a:ext cx="1955804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Olgu Sunumu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6163186" y="2865934"/>
            <a:ext cx="1955804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Sürveyans</a:t>
            </a:r>
            <a:r>
              <a:rPr lang="tr-TR" altLang="zh-CN" sz="1600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 Sistemler</a:t>
            </a: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163186" y="3261994"/>
            <a:ext cx="1955804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Vaka Serileri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5995917" y="3973939"/>
            <a:ext cx="2183620" cy="44862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Analitik</a:t>
            </a:r>
            <a:endParaRPr lang="zh-CN" altLang="zh-CN" sz="2000" b="1" dirty="0">
              <a:solidFill>
                <a:schemeClr val="bg1">
                  <a:lumMod val="5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671831" y="3976846"/>
            <a:ext cx="398830" cy="44862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zh-CN" altLang="zh-CN" sz="2000" b="1" dirty="0">
              <a:solidFill>
                <a:schemeClr val="bg1">
                  <a:lumMod val="5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6364712" y="4463956"/>
            <a:ext cx="1798213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2000" b="1" dirty="0" err="1" smtClean="0">
                <a:latin typeface="Cambria" pitchFamily="18" charset="0"/>
                <a:cs typeface="Calibri" pitchFamily="34" charset="0"/>
              </a:rPr>
              <a:t>Kesitsel</a:t>
            </a:r>
            <a:endParaRPr lang="tr-TR" altLang="zh-CN" sz="20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6363461" y="4867721"/>
            <a:ext cx="1798213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2000" b="1" dirty="0" smtClean="0">
                <a:latin typeface="Cambria" pitchFamily="18" charset="0"/>
                <a:cs typeface="Calibri" pitchFamily="34" charset="0"/>
              </a:rPr>
              <a:t>Vaka Kontrol</a:t>
            </a:r>
            <a:endParaRPr lang="tr-TR" altLang="zh-CN" sz="20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6363461" y="5273306"/>
            <a:ext cx="1798213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2000" b="1" dirty="0" err="1" smtClean="0">
                <a:latin typeface="Cambria" pitchFamily="18" charset="0"/>
                <a:cs typeface="Calibri" pitchFamily="34" charset="0"/>
              </a:rPr>
              <a:t>Kohort</a:t>
            </a:r>
            <a:endParaRPr lang="tr-TR" altLang="zh-CN" sz="20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6037682" y="4463956"/>
            <a:ext cx="376077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latin typeface="Cambria" pitchFamily="18" charset="0"/>
                <a:cs typeface="Calibri" pitchFamily="34" charset="0"/>
              </a:rPr>
              <a:t>1</a:t>
            </a:r>
            <a:endParaRPr lang="tr-TR" altLang="zh-CN" sz="20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6036565" y="4867721"/>
            <a:ext cx="376077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B9B1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latin typeface="Cambria" pitchFamily="18" charset="0"/>
                <a:cs typeface="Calibri" pitchFamily="34" charset="0"/>
              </a:rPr>
              <a:t>2</a:t>
            </a:r>
            <a:endParaRPr lang="tr-TR" altLang="zh-CN" sz="20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6040453" y="5273306"/>
            <a:ext cx="376077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B9B1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latin typeface="Cambria" pitchFamily="18" charset="0"/>
                <a:cs typeface="Calibri" pitchFamily="34" charset="0"/>
              </a:rPr>
              <a:t>3</a:t>
            </a:r>
            <a:endParaRPr lang="tr-TR" altLang="zh-CN" sz="20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1058592" y="2022209"/>
            <a:ext cx="1895885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b="1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Randomize</a:t>
            </a:r>
            <a:endParaRPr lang="tr-TR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34506" y="2015591"/>
            <a:ext cx="398830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600" b="1" i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zh-CN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1058592" y="2416449"/>
            <a:ext cx="1895885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b="1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Non-Randomize</a:t>
            </a:r>
            <a:endParaRPr lang="tr-TR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734506" y="2419356"/>
            <a:ext cx="398830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600" b="1" i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zh-CN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1059314" y="2809859"/>
            <a:ext cx="1895885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b="1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Kontrollü</a:t>
            </a: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735228" y="2812766"/>
            <a:ext cx="398830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600" b="1" i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zh-CN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1059314" y="3205984"/>
            <a:ext cx="1895885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b="1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Kontrolsüz</a:t>
            </a: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735228" y="3208891"/>
            <a:ext cx="398830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600" b="1" i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zh-CN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1059314" y="3600984"/>
            <a:ext cx="1895885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600" b="1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Tek </a:t>
            </a:r>
            <a:r>
              <a:rPr lang="tr-TR" altLang="zh-CN" sz="1600" b="1" i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Kör-Çift Kör</a:t>
            </a:r>
            <a:endParaRPr lang="tr-TR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735228" y="3603891"/>
            <a:ext cx="398830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600" b="1" i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zh-CN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5880644" y="2484366"/>
            <a:ext cx="324000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600" b="1" i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zh-CN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5880644" y="2876259"/>
            <a:ext cx="324000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600" b="1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zh-CN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5878814" y="3268344"/>
            <a:ext cx="324000" cy="36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600" b="1" i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zh-CN" altLang="zh-CN" sz="1600" b="1" i="1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6479275" y="5677949"/>
            <a:ext cx="1069083" cy="25063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200" b="1" dirty="0" smtClean="0">
                <a:latin typeface="Cambria" pitchFamily="18" charset="0"/>
                <a:cs typeface="Calibri" pitchFamily="34" charset="0"/>
              </a:rPr>
              <a:t>Retrospektif</a:t>
            </a:r>
            <a:endParaRPr lang="tr-TR" altLang="zh-CN" sz="12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6240914" y="5680856"/>
            <a:ext cx="289019" cy="25063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200" b="1" dirty="0" smtClean="0">
                <a:latin typeface="Cambria" pitchFamily="18" charset="0"/>
                <a:cs typeface="Calibri" pitchFamily="34" charset="0"/>
              </a:rPr>
              <a:t>1</a:t>
            </a:r>
            <a:endParaRPr lang="zh-CN" altLang="zh-CN" sz="12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6479275" y="5958649"/>
            <a:ext cx="1069083" cy="25063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sz="1200" b="1" dirty="0" err="1" smtClean="0">
                <a:latin typeface="Cambria" pitchFamily="18" charset="0"/>
                <a:cs typeface="Calibri" pitchFamily="34" charset="0"/>
              </a:rPr>
              <a:t>Prospektif</a:t>
            </a:r>
            <a:endParaRPr lang="tr-TR" altLang="zh-CN" sz="12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auto">
          <a:xfrm>
            <a:off x="6240914" y="5961556"/>
            <a:ext cx="289019" cy="25063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200" b="1" dirty="0" smtClean="0">
                <a:latin typeface="Cambria" pitchFamily="18" charset="0"/>
                <a:cs typeface="Calibri" pitchFamily="34" charset="0"/>
              </a:rPr>
              <a:t>2</a:t>
            </a:r>
            <a:endParaRPr lang="zh-CN" altLang="zh-CN" sz="1200" b="1" dirty="0"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12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şağı Ok 25"/>
          <p:cNvSpPr/>
          <p:nvPr/>
        </p:nvSpPr>
        <p:spPr>
          <a:xfrm>
            <a:off x="4789956" y="1983221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48954" y="1218600"/>
            <a:ext cx="1640046" cy="737791"/>
            <a:chOff x="48954" y="1218600"/>
            <a:chExt cx="1640046" cy="737791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48954" y="1597836"/>
              <a:ext cx="1640046" cy="35855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sz="20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Deneysel</a:t>
              </a:r>
              <a:endParaRPr lang="zh-CN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sz="20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53" name="Aşağı Ok 52"/>
            <p:cNvSpPr/>
            <p:nvPr/>
          </p:nvSpPr>
          <p:spPr>
            <a:xfrm>
              <a:off x="397488" y="1218600"/>
              <a:ext cx="876300" cy="330430"/>
            </a:xfrm>
            <a:prstGeom prst="downArrow">
              <a:avLst/>
            </a:pr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6694839" y="2397758"/>
            <a:ext cx="1136438" cy="872420"/>
            <a:chOff x="6694839" y="2546620"/>
            <a:chExt cx="1136438" cy="872420"/>
          </a:xfrm>
        </p:grpSpPr>
        <p:sp>
          <p:nvSpPr>
            <p:cNvPr id="54" name="AutoShape 5"/>
            <p:cNvSpPr>
              <a:spLocks noChangeArrowheads="1"/>
            </p:cNvSpPr>
            <p:nvPr/>
          </p:nvSpPr>
          <p:spPr bwMode="auto">
            <a:xfrm>
              <a:off x="6751651" y="3128326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Hayır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15266531">
              <a:off x="6821784" y="2419675"/>
              <a:ext cx="593945" cy="847836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4373511" y="1258402"/>
            <a:ext cx="1709193" cy="697989"/>
            <a:chOff x="4373511" y="1258402"/>
            <a:chExt cx="1709193" cy="697989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373511" y="1632203"/>
              <a:ext cx="1709193" cy="3241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sz="20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Gözlemsel</a:t>
              </a:r>
              <a:endParaRPr lang="zh-CN" altLang="zh-CN" sz="2000" b="1" dirty="0">
                <a:solidFill>
                  <a:srgbClr val="6B9B1A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sz="20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56" name="Aşağı Ok 55"/>
            <p:cNvSpPr/>
            <p:nvPr/>
          </p:nvSpPr>
          <p:spPr>
            <a:xfrm>
              <a:off x="4816928" y="1258402"/>
              <a:ext cx="876300" cy="330430"/>
            </a:xfrm>
            <a:prstGeom prst="downArrow">
              <a:avLst/>
            </a:pr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2550707" y="2387923"/>
            <a:ext cx="1175454" cy="868723"/>
            <a:chOff x="2550707" y="2536785"/>
            <a:chExt cx="1175454" cy="868723"/>
          </a:xfrm>
        </p:grpSpPr>
        <p:sp>
          <p:nvSpPr>
            <p:cNvPr id="51" name="AutoShape 5"/>
            <p:cNvSpPr>
              <a:spLocks noChangeArrowheads="1"/>
            </p:cNvSpPr>
            <p:nvPr/>
          </p:nvSpPr>
          <p:spPr bwMode="auto">
            <a:xfrm>
              <a:off x="2550707" y="3114794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Evet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gray">
            <a:xfrm rot="17444198" flipV="1">
              <a:off x="3022152" y="2426722"/>
              <a:ext cx="593945" cy="81407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329164" y="304544"/>
            <a:ext cx="1079626" cy="853552"/>
            <a:chOff x="329164" y="304544"/>
            <a:chExt cx="1079626" cy="853552"/>
          </a:xfrm>
        </p:grpSpPr>
        <p:sp>
          <p:nvSpPr>
            <p:cNvPr id="52" name="Freeform 7"/>
            <p:cNvSpPr>
              <a:spLocks/>
            </p:cNvSpPr>
            <p:nvPr/>
          </p:nvSpPr>
          <p:spPr bwMode="gray">
            <a:xfrm rot="17444198" flipV="1">
              <a:off x="675723" y="194481"/>
              <a:ext cx="593945" cy="81407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329164" y="867382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Evet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4531458" y="338998"/>
            <a:ext cx="1205872" cy="875162"/>
            <a:chOff x="4531458" y="338998"/>
            <a:chExt cx="1205872" cy="875162"/>
          </a:xfrm>
        </p:grpSpPr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>
              <a:off x="4657704" y="923446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Hayır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gray">
            <a:xfrm rot="15266531">
              <a:off x="4658403" y="212053"/>
              <a:ext cx="593945" cy="847836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1408790" y="3309439"/>
            <a:ext cx="3440308" cy="676708"/>
            <a:chOff x="1408790" y="3458301"/>
            <a:chExt cx="3440308" cy="676708"/>
          </a:xfrm>
        </p:grpSpPr>
        <p:sp>
          <p:nvSpPr>
            <p:cNvPr id="48" name="Aşağı Ok 47"/>
            <p:cNvSpPr/>
            <p:nvPr/>
          </p:nvSpPr>
          <p:spPr>
            <a:xfrm>
              <a:off x="2652370" y="3458301"/>
              <a:ext cx="876300" cy="330430"/>
            </a:xfrm>
            <a:prstGeom prst="downArrow">
              <a:avLst/>
            </a:pr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3154318" y="3842430"/>
              <a:ext cx="1694780" cy="29152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dirty="0" err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Kohort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57" name="AutoShape 5"/>
            <p:cNvSpPr>
              <a:spLocks noChangeArrowheads="1"/>
            </p:cNvSpPr>
            <p:nvPr/>
          </p:nvSpPr>
          <p:spPr bwMode="auto">
            <a:xfrm>
              <a:off x="1408790" y="3843486"/>
              <a:ext cx="1694780" cy="29152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Vaka Kontrol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5596684" y="3341338"/>
            <a:ext cx="3440308" cy="634177"/>
            <a:chOff x="5596684" y="3490200"/>
            <a:chExt cx="3440308" cy="634177"/>
          </a:xfrm>
        </p:grpSpPr>
        <p:sp>
          <p:nvSpPr>
            <p:cNvPr id="49" name="Aşağı Ok 48"/>
            <p:cNvSpPr/>
            <p:nvPr/>
          </p:nvSpPr>
          <p:spPr>
            <a:xfrm>
              <a:off x="6853314" y="3490200"/>
              <a:ext cx="876300" cy="330430"/>
            </a:xfrm>
            <a:prstGeom prst="downArrow">
              <a:avLst/>
            </a:pr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8" name="AutoShape 5"/>
            <p:cNvSpPr>
              <a:spLocks noChangeArrowheads="1"/>
            </p:cNvSpPr>
            <p:nvPr/>
          </p:nvSpPr>
          <p:spPr bwMode="auto">
            <a:xfrm>
              <a:off x="7342212" y="3831798"/>
              <a:ext cx="1694780" cy="29152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dirty="0" err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Kesitsel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59" name="AutoShape 5"/>
            <p:cNvSpPr>
              <a:spLocks noChangeArrowheads="1"/>
            </p:cNvSpPr>
            <p:nvPr/>
          </p:nvSpPr>
          <p:spPr bwMode="auto">
            <a:xfrm>
              <a:off x="5596684" y="3832854"/>
              <a:ext cx="1694780" cy="29152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Tanımlayıcı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61" name="Aşağı Ok 60"/>
          <p:cNvSpPr/>
          <p:nvPr/>
        </p:nvSpPr>
        <p:spPr>
          <a:xfrm>
            <a:off x="5640063" y="5458672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7" name="Aşağı Ok 66"/>
          <p:cNvSpPr/>
          <p:nvPr/>
        </p:nvSpPr>
        <p:spPr>
          <a:xfrm>
            <a:off x="6904062" y="4021425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5523616" y="4489565"/>
            <a:ext cx="1145286" cy="885451"/>
            <a:chOff x="5523616" y="4638427"/>
            <a:chExt cx="1145286" cy="885451"/>
          </a:xfrm>
        </p:grpSpPr>
        <p:sp>
          <p:nvSpPr>
            <p:cNvPr id="66" name="Freeform 7"/>
            <p:cNvSpPr>
              <a:spLocks/>
            </p:cNvSpPr>
            <p:nvPr/>
          </p:nvSpPr>
          <p:spPr bwMode="gray">
            <a:xfrm rot="17444198" flipV="1">
              <a:off x="5964893" y="4528364"/>
              <a:ext cx="593945" cy="81407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5523616" y="5233164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Evet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8032475" y="4500997"/>
            <a:ext cx="1079626" cy="893877"/>
            <a:chOff x="8032475" y="4649859"/>
            <a:chExt cx="1079626" cy="893877"/>
          </a:xfrm>
        </p:grpSpPr>
        <p:sp>
          <p:nvSpPr>
            <p:cNvPr id="65" name="Freeform 7"/>
            <p:cNvSpPr>
              <a:spLocks/>
            </p:cNvSpPr>
            <p:nvPr/>
          </p:nvSpPr>
          <p:spPr bwMode="gray">
            <a:xfrm rot="15266531">
              <a:off x="8166918" y="4522914"/>
              <a:ext cx="593945" cy="847836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AutoShape 5"/>
            <p:cNvSpPr>
              <a:spLocks noChangeArrowheads="1"/>
            </p:cNvSpPr>
            <p:nvPr/>
          </p:nvSpPr>
          <p:spPr bwMode="auto">
            <a:xfrm>
              <a:off x="8032475" y="5253022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Hayır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70" name="Aşağı Ok 69"/>
          <p:cNvSpPr/>
          <p:nvPr/>
        </p:nvSpPr>
        <p:spPr>
          <a:xfrm>
            <a:off x="8166037" y="5458672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1" name="AutoShape 5"/>
          <p:cNvSpPr>
            <a:spLocks noChangeArrowheads="1"/>
          </p:cNvSpPr>
          <p:nvPr/>
        </p:nvSpPr>
        <p:spPr bwMode="auto">
          <a:xfrm>
            <a:off x="5405654" y="5815936"/>
            <a:ext cx="1354099" cy="2915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Tanımlayıcı</a:t>
            </a:r>
            <a:endParaRPr lang="zh-CN" altLang="zh-CN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2" name="AutoShape 5"/>
          <p:cNvSpPr>
            <a:spLocks noChangeArrowheads="1"/>
          </p:cNvSpPr>
          <p:nvPr/>
        </p:nvSpPr>
        <p:spPr bwMode="auto">
          <a:xfrm>
            <a:off x="8027937" y="5815936"/>
            <a:ext cx="1075050" cy="2915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Kesitsel</a:t>
            </a:r>
            <a:endParaRPr lang="zh-CN" altLang="zh-CN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4" name="Aşağı Ok 73"/>
          <p:cNvSpPr/>
          <p:nvPr/>
        </p:nvSpPr>
        <p:spPr>
          <a:xfrm>
            <a:off x="1303474" y="5450255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1187027" y="4510831"/>
            <a:ext cx="1145286" cy="874818"/>
            <a:chOff x="1291802" y="4659693"/>
            <a:chExt cx="1145286" cy="874818"/>
          </a:xfrm>
        </p:grpSpPr>
        <p:sp>
          <p:nvSpPr>
            <p:cNvPr id="76" name="Freeform 7"/>
            <p:cNvSpPr>
              <a:spLocks/>
            </p:cNvSpPr>
            <p:nvPr/>
          </p:nvSpPr>
          <p:spPr bwMode="gray">
            <a:xfrm rot="17444198" flipV="1">
              <a:off x="1733079" y="4549630"/>
              <a:ext cx="593945" cy="81407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AutoShape 5"/>
            <p:cNvSpPr>
              <a:spLocks noChangeArrowheads="1"/>
            </p:cNvSpPr>
            <p:nvPr/>
          </p:nvSpPr>
          <p:spPr bwMode="auto">
            <a:xfrm>
              <a:off x="1291802" y="5243797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Geriye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3960559" y="4511630"/>
            <a:ext cx="1093394" cy="874827"/>
            <a:chOff x="3808159" y="4660492"/>
            <a:chExt cx="1093394" cy="874827"/>
          </a:xfrm>
        </p:grpSpPr>
        <p:sp>
          <p:nvSpPr>
            <p:cNvPr id="75" name="Freeform 7"/>
            <p:cNvSpPr>
              <a:spLocks/>
            </p:cNvSpPr>
            <p:nvPr/>
          </p:nvSpPr>
          <p:spPr bwMode="gray">
            <a:xfrm rot="15266531">
              <a:off x="3935104" y="4533547"/>
              <a:ext cx="593945" cy="847836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>
              <a:gsLst>
                <a:gs pos="60417">
                  <a:schemeClr val="bg1">
                    <a:lumMod val="75000"/>
                  </a:schemeClr>
                </a:gs>
                <a:gs pos="39000">
                  <a:srgbClr val="A6A6A6"/>
                </a:gs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AutoShape 5"/>
            <p:cNvSpPr>
              <a:spLocks noChangeArrowheads="1"/>
            </p:cNvSpPr>
            <p:nvPr/>
          </p:nvSpPr>
          <p:spPr bwMode="auto">
            <a:xfrm>
              <a:off x="3821927" y="5244605"/>
              <a:ext cx="1079626" cy="2907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/>
              <a:r>
                <a:rPr lang="tr-TR" altLang="zh-CN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İleri</a:t>
              </a:r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  <a:p>
              <a:pPr algn="ctr" eaLnBrk="0" hangingPunct="0"/>
              <a:endParaRPr lang="zh-CN" altLang="zh-CN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79" name="Aşağı Ok 78"/>
          <p:cNvSpPr/>
          <p:nvPr/>
        </p:nvSpPr>
        <p:spPr>
          <a:xfrm>
            <a:off x="4086623" y="5440730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80" name="AutoShape 5"/>
          <p:cNvSpPr>
            <a:spLocks noChangeArrowheads="1"/>
          </p:cNvSpPr>
          <p:nvPr/>
        </p:nvSpPr>
        <p:spPr bwMode="auto">
          <a:xfrm>
            <a:off x="1069065" y="5817044"/>
            <a:ext cx="1354099" cy="2915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Vaka Kontrol</a:t>
            </a:r>
            <a:endParaRPr lang="zh-CN" altLang="zh-CN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81" name="AutoShape 5"/>
          <p:cNvSpPr>
            <a:spLocks noChangeArrowheads="1"/>
          </p:cNvSpPr>
          <p:nvPr/>
        </p:nvSpPr>
        <p:spPr bwMode="auto">
          <a:xfrm>
            <a:off x="3948523" y="5817044"/>
            <a:ext cx="1075050" cy="2915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Kohort</a:t>
            </a:r>
            <a:endParaRPr lang="zh-CN" altLang="zh-CN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82" name="Aşağı Ok 81"/>
          <p:cNvSpPr/>
          <p:nvPr/>
        </p:nvSpPr>
        <p:spPr>
          <a:xfrm>
            <a:off x="2698626" y="4030283"/>
            <a:ext cx="876300" cy="330430"/>
          </a:xfrm>
          <a:prstGeom prst="downArrow">
            <a:avLst/>
          </a:pr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479778" y="276448"/>
            <a:ext cx="2966293" cy="913547"/>
            <a:chOff x="1479778" y="276448"/>
            <a:chExt cx="2966293" cy="913547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1479778" y="276448"/>
              <a:ext cx="2966293" cy="40403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dirty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Müdahale Var mı?</a:t>
              </a:r>
              <a:endParaRPr lang="zh-CN" altLang="zh-CN" sz="20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2716344" y="712384"/>
              <a:ext cx="485817" cy="47761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endParaRPr lang="tr-TR" sz="2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3852971" y="2350516"/>
            <a:ext cx="2750271" cy="923452"/>
            <a:chOff x="3852971" y="2499378"/>
            <a:chExt cx="2750271" cy="92345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852971" y="2499378"/>
              <a:ext cx="2750271" cy="41394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20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Karşılaştırma Var mı?</a:t>
              </a:r>
              <a:endParaRPr lang="zh-CN" altLang="zh-CN" sz="20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055510" y="2945219"/>
              <a:ext cx="485817" cy="47761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endParaRPr lang="tr-TR" sz="2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2408580" y="4392612"/>
            <a:ext cx="1464126" cy="1043954"/>
            <a:chOff x="2256180" y="4541474"/>
            <a:chExt cx="1464126" cy="1043954"/>
          </a:xfrm>
        </p:grpSpPr>
        <p:sp>
          <p:nvSpPr>
            <p:cNvPr id="73" name="AutoShape 5"/>
            <p:cNvSpPr>
              <a:spLocks noChangeArrowheads="1"/>
            </p:cNvSpPr>
            <p:nvPr/>
          </p:nvSpPr>
          <p:spPr bwMode="auto">
            <a:xfrm>
              <a:off x="2256180" y="4541474"/>
              <a:ext cx="1464126" cy="51971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Araştırmanın Yönü</a:t>
              </a:r>
            </a:p>
            <a:p>
              <a:pPr algn="ctr"/>
              <a:r>
                <a:rPr lang="tr-TR" altLang="zh-CN" sz="12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Neden - Sonuç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2893867" y="5107817"/>
              <a:ext cx="485817" cy="47761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  <a:latin typeface="Calibri" pitchFamily="34" charset="0"/>
                </a:rPr>
                <a:t>3</a:t>
              </a:r>
              <a:endParaRPr lang="tr-TR" sz="2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6741472" y="4381979"/>
            <a:ext cx="1206768" cy="1034161"/>
            <a:chOff x="6741472" y="4530841"/>
            <a:chExt cx="1206768" cy="1034161"/>
          </a:xfrm>
        </p:grpSpPr>
        <p:sp>
          <p:nvSpPr>
            <p:cNvPr id="60" name="AutoShape 5"/>
            <p:cNvSpPr>
              <a:spLocks noChangeArrowheads="1"/>
            </p:cNvSpPr>
            <p:nvPr/>
          </p:nvSpPr>
          <p:spPr bwMode="auto">
            <a:xfrm>
              <a:off x="6741472" y="4530841"/>
              <a:ext cx="1206768" cy="51971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2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Kişi-Yer-Zaman</a:t>
              </a:r>
              <a:r>
                <a:rPr lang="tr-TR" altLang="zh-CN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 </a:t>
              </a:r>
            </a:p>
            <a:p>
              <a:pPr algn="ctr"/>
              <a:r>
                <a:rPr lang="tr-TR" altLang="zh-CN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Tanımlaması</a:t>
              </a:r>
              <a:endParaRPr lang="zh-CN" altLang="zh-CN" sz="12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7120977" y="5087391"/>
              <a:ext cx="485817" cy="4776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  <a:latin typeface="Calibri" pitchFamily="34" charset="0"/>
                </a:rPr>
                <a:t>3</a:t>
              </a:r>
              <a:endParaRPr lang="tr-TR" sz="2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87" name="AutoShape 5"/>
          <p:cNvSpPr>
            <a:spLocks noChangeArrowheads="1"/>
          </p:cNvSpPr>
          <p:nvPr/>
        </p:nvSpPr>
        <p:spPr bwMode="auto">
          <a:xfrm>
            <a:off x="3924372" y="6203667"/>
            <a:ext cx="1130680" cy="22110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Geçmiş Kayıtlar</a:t>
            </a:r>
            <a:endParaRPr lang="zh-CN" altLang="zh-CN" sz="1200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2732808" y="6506870"/>
            <a:ext cx="1719329" cy="322555"/>
            <a:chOff x="2652370" y="6611645"/>
            <a:chExt cx="1719329" cy="221107"/>
          </a:xfrm>
        </p:grpSpPr>
        <p:sp>
          <p:nvSpPr>
            <p:cNvPr id="86" name="AutoShape 5"/>
            <p:cNvSpPr>
              <a:spLocks noChangeArrowheads="1"/>
            </p:cNvSpPr>
            <p:nvPr/>
          </p:nvSpPr>
          <p:spPr bwMode="auto">
            <a:xfrm>
              <a:off x="2652370" y="6611645"/>
              <a:ext cx="1139897" cy="22110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2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Retrospektif</a:t>
              </a:r>
              <a:endParaRPr lang="zh-CN" altLang="zh-CN" sz="12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88" name="AutoShape 5"/>
            <p:cNvSpPr>
              <a:spLocks noChangeArrowheads="1"/>
            </p:cNvSpPr>
            <p:nvPr/>
          </p:nvSpPr>
          <p:spPr bwMode="auto">
            <a:xfrm>
              <a:off x="3829304" y="6612292"/>
              <a:ext cx="542395" cy="21650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Evet</a:t>
              </a:r>
              <a:endParaRPr lang="zh-CN" altLang="zh-CN" sz="12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4544562" y="6500444"/>
            <a:ext cx="1705859" cy="322555"/>
            <a:chOff x="3839712" y="6605219"/>
            <a:chExt cx="1705859" cy="221107"/>
          </a:xfrm>
        </p:grpSpPr>
        <p:sp>
          <p:nvSpPr>
            <p:cNvPr id="64" name="AutoShape 5"/>
            <p:cNvSpPr>
              <a:spLocks noChangeArrowheads="1"/>
            </p:cNvSpPr>
            <p:nvPr/>
          </p:nvSpPr>
          <p:spPr bwMode="auto">
            <a:xfrm>
              <a:off x="4405674" y="6605219"/>
              <a:ext cx="1139897" cy="22110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200" dirty="0" err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Prospektif</a:t>
              </a:r>
              <a:endParaRPr lang="zh-CN" altLang="zh-CN" sz="12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89" name="AutoShape 5"/>
            <p:cNvSpPr>
              <a:spLocks noChangeArrowheads="1"/>
            </p:cNvSpPr>
            <p:nvPr/>
          </p:nvSpPr>
          <p:spPr bwMode="auto">
            <a:xfrm>
              <a:off x="3839712" y="6609822"/>
              <a:ext cx="542395" cy="21650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2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Hayır</a:t>
              </a:r>
              <a:endParaRPr lang="zh-CN" altLang="zh-CN" sz="12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90" name="Freeform 7"/>
          <p:cNvSpPr>
            <a:spLocks/>
          </p:cNvSpPr>
          <p:nvPr/>
        </p:nvSpPr>
        <p:spPr bwMode="gray">
          <a:xfrm rot="11435728" flipV="1">
            <a:off x="2142941" y="6222131"/>
            <a:ext cx="568965" cy="61822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60417">
                <a:schemeClr val="bg1">
                  <a:lumMod val="75000"/>
                </a:schemeClr>
              </a:gs>
              <a:gs pos="39000">
                <a:srgbClr val="A6A6A6"/>
              </a:gs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26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9606" y="2063707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9606" y="313309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9606" y="4664358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  <a:endParaRPr lang="tr-TR" altLang="zh-CN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39606" y="5726309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632223" y="2463875"/>
            <a:ext cx="1737220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VAKALAR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(Faktör Pozitif)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797201" y="2632003"/>
            <a:ext cx="876300" cy="51116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>
            <a:off x="2755389" y="5669159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641748" y="5112093"/>
            <a:ext cx="1737220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KONTROLLER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(Faktör Negatif)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V="1">
            <a:off x="2754181" y="4883662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>
            <a:off x="2754181" y="3070962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V="1">
            <a:off x="2752973" y="2285465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flipV="1">
            <a:off x="5403406" y="3174197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>
            <a:off x="5403406" y="4963779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7789126" y="1538869"/>
            <a:ext cx="876300" cy="51116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8225984" y="1481798"/>
            <a:ext cx="90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H="1">
            <a:off x="179234" y="1481557"/>
            <a:ext cx="33083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5582076" y="1481557"/>
            <a:ext cx="25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324225" y="1276350"/>
            <a:ext cx="247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7303567" y="1978116"/>
            <a:ext cx="191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</a:t>
            </a: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Başlangıcı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7517219" y="3209752"/>
            <a:ext cx="1552431" cy="258589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</a:t>
            </a:r>
            <a:endParaRPr lang="zh-CN" altLang="zh-CN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8156914" y="814950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2584" y="2234958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2583" y="3316628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lang="tr-TR" sz="2800" b="1" kern="0" dirty="0" smtClean="0">
              <a:solidFill>
                <a:srgbClr val="0049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6236" y="484057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2584" y="5902525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5582076" y="4064646"/>
            <a:ext cx="1250128" cy="86991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Seçilen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Aşağı Ok 37"/>
          <p:cNvSpPr/>
          <p:nvPr/>
        </p:nvSpPr>
        <p:spPr>
          <a:xfrm rot="5400000">
            <a:off x="6733020" y="4206389"/>
            <a:ext cx="876300" cy="592816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7847919" y="1180976"/>
            <a:ext cx="756129" cy="26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2013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41" name="Yuvarlatılmış Dikdörtgen 40"/>
          <p:cNvSpPr/>
          <p:nvPr/>
        </p:nvSpPr>
        <p:spPr>
          <a:xfrm>
            <a:off x="439606" y="1172310"/>
            <a:ext cx="756129" cy="26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2000</a:t>
            </a:r>
            <a:endParaRPr lang="tr-TR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50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40777" y="255247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(+) İnsidans)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ARAŞTIRMASI (Retrospektif)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40777" y="362185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</a:t>
            </a:r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40777" y="4666247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40777" y="5728198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14799" y="2993175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(+)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211045" y="2165317"/>
            <a:ext cx="876300" cy="3697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sz="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772787" y="5749964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24324" y="5154518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(-)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771579" y="4964467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771579" y="3638642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770371" y="2853145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7211045" y="1529997"/>
            <a:ext cx="876300" cy="39209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753100" y="1471541"/>
            <a:ext cx="190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430198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1249875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</a:p>
          <a:p>
            <a:pPr algn="ctr"/>
            <a:r>
              <a:rPr lang="tr-TR" b="1" i="1" dirty="0" smtClean="0">
                <a:solidFill>
                  <a:srgbClr val="6B9B1A"/>
                </a:solidFill>
                <a:latin typeface="Cambria" pitchFamily="18" charset="0"/>
              </a:rPr>
              <a:t>(İzleme Süresi)</a:t>
            </a:r>
            <a:endParaRPr lang="tr-TR" b="1" i="1" dirty="0">
              <a:solidFill>
                <a:srgbClr val="6B9B1A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236771" y="1838796"/>
            <a:ext cx="28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Araştırmanın Başlangıcı</a:t>
            </a:r>
            <a:endParaRPr lang="tr-TR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19375" y="4343977"/>
            <a:ext cx="1462814" cy="86991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Seçilen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350753" y="3446296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350753" y="5256701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766952" y="4422835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8785560" y="2680679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85559" y="3762349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lang="tr-TR" sz="2800" b="1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99212" y="4848145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785560" y="5910096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</a:t>
            </a:r>
          </a:p>
        </p:txBody>
      </p:sp>
      <p:cxnSp>
        <p:nvCxnSpPr>
          <p:cNvPr id="36" name="Düz Ok Bağlayıcısı 35"/>
          <p:cNvCxnSpPr/>
          <p:nvPr/>
        </p:nvCxnSpPr>
        <p:spPr>
          <a:xfrm>
            <a:off x="7690804" y="1458932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Metin kutusu 36"/>
          <p:cNvSpPr txBox="1"/>
          <p:nvPr/>
        </p:nvSpPr>
        <p:spPr>
          <a:xfrm>
            <a:off x="8087345" y="1013246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127591" y="3461217"/>
            <a:ext cx="1647798" cy="261900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</a:t>
            </a:r>
            <a:endParaRPr lang="zh-CN" altLang="zh-CN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Yuvarlatılmış Dikdörtgen 41"/>
          <p:cNvSpPr/>
          <p:nvPr/>
        </p:nvSpPr>
        <p:spPr>
          <a:xfrm>
            <a:off x="7246337" y="1113916"/>
            <a:ext cx="756129" cy="26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2013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43" name="Yuvarlatılmış Dikdörtgen 42"/>
          <p:cNvSpPr/>
          <p:nvPr/>
        </p:nvSpPr>
        <p:spPr>
          <a:xfrm>
            <a:off x="47731" y="1112935"/>
            <a:ext cx="756129" cy="26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2000</a:t>
            </a:r>
            <a:endParaRPr lang="tr-TR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0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19775" y="3264599"/>
            <a:ext cx="7762375" cy="794965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Tarihçe ve Tanımlar</a:t>
            </a:r>
            <a:endParaRPr lang="tr-TR" sz="54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91088" y="3083331"/>
            <a:ext cx="1116000" cy="1116000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tr-TR" sz="6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Akış Çizelgesi: Belge 4"/>
          <p:cNvSpPr/>
          <p:nvPr/>
        </p:nvSpPr>
        <p:spPr>
          <a:xfrm>
            <a:off x="11875" y="6539205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5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43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50302" y="162622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(+) İnsidans)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ARAŞTIRMASI (Prospektif)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50302" y="269560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</a:t>
            </a:r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50302" y="422687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50302" y="528882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24324" y="2066925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(+)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403259" y="2520047"/>
            <a:ext cx="876300" cy="666652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782312" y="5310589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33849" y="4715143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(-)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884" y="3231560"/>
            <a:ext cx="1733550" cy="1681016"/>
          </a:xfrm>
          <a:prstGeom prst="ellipse">
            <a:avLst/>
          </a:prstGeom>
          <a:noFill/>
          <a:ln w="476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000000"/>
                </a:solidFill>
                <a:latin typeface="Cambria" pitchFamily="18" charset="0"/>
              </a:rPr>
              <a:t>RİSK ALTINDAKİ TOPLUM</a:t>
            </a:r>
            <a:endParaRPr lang="tr-TR" sz="1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781104" y="4525092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781104" y="2712392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779896" y="1926895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403259" y="1412967"/>
            <a:ext cx="876300" cy="653958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648325" y="1364666"/>
            <a:ext cx="327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323323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1143000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(İzleme Süresi)</a:t>
            </a:r>
            <a:endParaRPr lang="tr-TR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59485" y="1932510"/>
            <a:ext cx="164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Araştırmanın </a:t>
            </a:r>
          </a:p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Başlangıcı</a:t>
            </a:r>
            <a:endParaRPr lang="tr-TR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28900" y="3419743"/>
            <a:ext cx="1462814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Örneklem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(Hastalık Yok)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360278" y="2520046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360278" y="4817326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776477" y="3710335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85560" y="180760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85559" y="288927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lang="tr-TR" sz="2800" b="1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799212" y="4384645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8785560" y="5446596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</a:t>
            </a:r>
          </a:p>
        </p:txBody>
      </p:sp>
      <p:cxnSp>
        <p:nvCxnSpPr>
          <p:cNvPr id="40" name="Düz Ok Bağlayıcısı 39"/>
          <p:cNvCxnSpPr/>
          <p:nvPr/>
        </p:nvCxnSpPr>
        <p:spPr>
          <a:xfrm>
            <a:off x="7498092" y="1163289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Metin kutusu 40"/>
          <p:cNvSpPr txBox="1"/>
          <p:nvPr/>
        </p:nvSpPr>
        <p:spPr>
          <a:xfrm>
            <a:off x="7498092" y="769566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12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90526" y="2955039"/>
            <a:ext cx="8448674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Gözlemsel Araştırmalar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38613" y="204063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981205" y="2143896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1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00300" y="2955039"/>
            <a:ext cx="645893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Tanımlayıcı Araştırmalar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D:\DOKTOR\2-DRUZ\1. EĞİTİM KURUMU\1. İstanbuluzman\2-RESİMLER\Siyah\ExtensionManager_file_docu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2201991"/>
            <a:ext cx="2524126" cy="30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872038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743449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.1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46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847222"/>
              </p:ext>
            </p:extLst>
          </p:nvPr>
        </p:nvGraphicFramePr>
        <p:xfrm>
          <a:off x="76199" y="982665"/>
          <a:ext cx="8983075" cy="512805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705226"/>
                <a:gridCol w="5277849"/>
              </a:tblGrid>
              <a:tr h="474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1-) GÖZLEMSEL ARAŞTIRMALAR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318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A-) TANIMLAYICI ARAŞTIRMALAR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(Dağılımı İnceler) 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Hipotez kurulur. Kontrol grubu yoktur. Kişi, yer, zaman özelliklerine göre tanımlama yapılır. OR, RR hesaplanamaz.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Ortamdaki önemli risklerin, tehlikelerin tespit edilmesi ve yeni bir mesleki riskin ortaya konmasını sağlamak için kullanılır.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Hastalıkların görülüşünü, toplumda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insidans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prevelans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ve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mortalite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hızları açısından tanımlar.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Maliyeti düşüktür. Zaman tasarrufu sağlar.</a:t>
                      </a:r>
                      <a:endParaRPr kumimoji="0" lang="tr-T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  <a:tr h="88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1. Olgu/Olay Sunumu (Raporları)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Birey/bireylerin öykü-klinik bulgularıyla 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maruziyet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etkeni ilişkisini kurar, ancak sınırlı bilgi verir. Çevresel 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toksik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etkiler inceler,</a:t>
                      </a: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</a:tr>
              <a:tr h="1510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2. 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Sürveyans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Sistemleri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tr-TR" sz="1800" b="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Prevelans</a:t>
                      </a: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-Cross </a:t>
                      </a:r>
                      <a:r>
                        <a:rPr kumimoji="0" lang="tr-TR" sz="1800" b="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Sectional</a:t>
                      </a: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)</a:t>
                      </a:r>
                      <a:endParaRPr kumimoji="0" lang="tr-T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Farklı çevrelerin karşılaştırılması ve belirli bir kesimin bir zaman dilimindeki değişimi incelenir. Yaşamsal istatistiklerle, çevreye ait göstergeler ve veriler arasında olası bağlantıları araştırır. Geniş kapsamlı bilgi verir.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Spesifik bir hastalığın oluşumuna, artış/eksilmesine olan etkileri için idealdir.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Organizasyon, çaba, para gerektirir.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  <a:tr h="88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3. Vaka Serileri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(Case Series)</a:t>
                      </a: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Kısa bir zaman periyodunda birden fazla vakanın toplanmasıdır. Yeni hastalık veya epidemiye dikkat çeker. </a:t>
                      </a: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25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YÖNTEMİN ANA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Müdahale yok</a:t>
            </a: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Kontrol grubu yok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Kişi, yer, zaman tanımlaması var</a:t>
            </a:r>
          </a:p>
          <a:p>
            <a:pPr marL="949325" lvl="1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949325" lvl="1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Dağılımı inceler</a:t>
            </a:r>
          </a:p>
          <a:p>
            <a:pPr marL="949325" lvl="1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OR ve RR hesaplanamaz</a:t>
            </a:r>
          </a:p>
          <a:p>
            <a:pPr marL="949325" lvl="1" indent="-457200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Hipotez kurulur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marL="34925" algn="ctr">
              <a:buClr>
                <a:srgbClr val="292929"/>
              </a:buClr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824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825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825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5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825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(DESKRİPTİF)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84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İşyeri sağlık birimi kayıtlarından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40 işçi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birkaç kez göz yaşarması ve aksırık yakınmaları ile başvurmuş olduğu saptanıyor. Bu işçilerin,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işyerine geldikten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kısa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süre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sonra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bu yakınmalarının ortaya çıktığı ve işçilerin hepsinin de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aynı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bölüm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çalışmakta olduğu belirleniyor. </a:t>
            </a:r>
          </a:p>
          <a:p>
            <a:pPr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 aşağıdaki epidemiyolojik araştırma türlerinden hangisine uymaktadır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Tanımlayıcı araştırma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Deneysel araştırma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 (DESKRİPTİF)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56514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yok, 3. Kişi-yer-zaman tanımlaması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var. </a:t>
            </a:r>
          </a:p>
          <a:p>
            <a:pPr algn="ctr" eaLnBrk="0" hangingPunct="0"/>
            <a:r>
              <a:rPr lang="tr-TR" sz="1600" i="1" dirty="0" smtClean="0">
                <a:latin typeface="Cambria" pitchFamily="18" charset="0"/>
                <a:sym typeface="Symbol" pitchFamily="18" charset="2"/>
              </a:rPr>
              <a:t>40 </a:t>
            </a:r>
            <a:r>
              <a:rPr lang="tr-TR" sz="1600" i="1" dirty="0">
                <a:latin typeface="Cambria" pitchFamily="18" charset="0"/>
                <a:sym typeface="Symbol" pitchFamily="18" charset="2"/>
              </a:rPr>
              <a:t>İşçi (kişi-kim?), Aynı bölümde (yer-nerede?), Kısa bir süre sonra (zaman-ne zaman</a:t>
            </a:r>
            <a:r>
              <a:rPr lang="tr-TR" sz="1600" i="1" dirty="0" smtClean="0">
                <a:latin typeface="Cambria" pitchFamily="18" charset="0"/>
                <a:sym typeface="Symbol" pitchFamily="18" charset="2"/>
              </a:rPr>
              <a:t>?)</a:t>
            </a:r>
            <a:endParaRPr lang="tr-TR" sz="1600" i="1" dirty="0"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1562" y="386447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635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Toplam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800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işçi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çalıştığı bir işyerinde iş kazaları konusunda bir inceleme yapılıyor.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Son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iki yılda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meydana gelen 25 iş kazasının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10 tanesinin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işletmenin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(A)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bölümünde,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 9 tanesinin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(B)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bölümünde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6 tanesinin de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işletmenin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diğer bölümlerinde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meydana geldiği saptanmıştır. Kazaların 8 tanesi de son yılda işe başlayan işçilerde görülmüştür. Bu çalışma aşağıdaki epidemiyolojik araştırma türlerinden hangisine uymaktadır?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Tanımlayıcı araştırma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 (DESKRİPTİF)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8113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yok, 3. Kişi-yer-zaman tanımlaması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var. </a:t>
            </a:r>
          </a:p>
          <a:p>
            <a:pPr algn="ctr" eaLnBrk="0" hangingPunct="0"/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800 İşçi (kişi-kim?), İşletmenin A, B ve diğer bölümleri (yer-nerede?), Son iki yılda (zaman-ne zaman?)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14727" y="3875109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827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Bir tekstil fabrikasında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çalışan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400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işçi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42 tanesi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son 5 yıl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içinde kaza geçirmiştir. Bu kazaların </a:t>
            </a:r>
            <a:r>
              <a:rPr lang="tr-TR" sz="2000" b="1" i="1" dirty="0">
                <a:latin typeface="Calibri" pitchFamily="34" charset="0"/>
              </a:rPr>
              <a:t>18 tanesi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tarak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bölümünde, </a:t>
            </a:r>
            <a:r>
              <a:rPr lang="tr-TR" sz="2000" b="1" i="1" dirty="0">
                <a:latin typeface="Calibri" pitchFamily="34" charset="0"/>
              </a:rPr>
              <a:t>11 tanesi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dokuma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bölümünde, </a:t>
            </a:r>
            <a:r>
              <a:rPr lang="tr-TR" sz="2000" b="1" i="1" dirty="0">
                <a:latin typeface="Calibri" pitchFamily="34" charset="0"/>
              </a:rPr>
              <a:t>8 tanesi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bakım-onarım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işçileri arasında meydana gelmiştir. </a:t>
            </a:r>
            <a:r>
              <a:rPr lang="tr-TR" sz="2000" b="1" i="1" dirty="0">
                <a:latin typeface="Calibri" pitchFamily="34" charset="0"/>
              </a:rPr>
              <a:t>5 kazada fabrikanın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değişik bölümlerinde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çalışan işçilerde olmuştur. </a:t>
            </a:r>
          </a:p>
          <a:p>
            <a:pPr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 aşağıdaki epidemiyolojik araştırma türlerinden hangisine uymaktadır?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Tanımlayıcı araştırma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 (DESKRİPTİF)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8113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yok, 3. Kişi-yer-zaman tanımlaması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var. </a:t>
            </a:r>
          </a:p>
          <a:p>
            <a:pPr algn="ctr" eaLnBrk="0" hangingPunct="0"/>
            <a:r>
              <a:rPr lang="tr-TR" sz="1600" i="1" dirty="0">
                <a:latin typeface="Cambria" pitchFamily="18" charset="0"/>
                <a:sym typeface="Symbol" pitchFamily="18" charset="2"/>
              </a:rPr>
              <a:t>400 İşçi (kişi-kim?), İşletmenin tarak, dokuma, bakım-onarım, diğer (yer-nerede?), Son 5 yıl içinde (zaman-ne zaman?)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14727" y="3875109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39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124200" y="2955039"/>
            <a:ext cx="594458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Analitik Araştırmalar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1-DRUZ\1-EĞİTİM KURUMU\1. İstanbuluzman\2-RESİMLER\Siyah\c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" y="2232905"/>
            <a:ext cx="3572369" cy="33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058265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886324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41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874361"/>
              </p:ext>
            </p:extLst>
          </p:nvPr>
        </p:nvGraphicFramePr>
        <p:xfrm>
          <a:off x="90424" y="1001712"/>
          <a:ext cx="8911071" cy="51228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62178"/>
                <a:gridCol w="5248893"/>
              </a:tblGrid>
              <a:tr h="550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1-) GÖZLEMSEL ARAŞTIRMALAR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B-) ANALİTİK ARAŞTIRMALAR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(Nedensellik Araştırmaları - </a:t>
                      </a:r>
                      <a:r>
                        <a:rPr kumimoji="0" lang="tr-TR" sz="16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Etyoloji</a:t>
                      </a:r>
                      <a:r>
                        <a:rPr kumimoji="0" lang="tr-T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Araştırmaları)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Hipotez test edilir. Neden-sonuç ilişkisini analiz eder.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Hastalar ve kontrol grupları vardır. Hastalıkların risk faktörlerini araştırır. Maliyet yüksektir.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1. </a:t>
                      </a:r>
                      <a:r>
                        <a:rPr kumimoji="0" lang="tr-T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Kesitsel</a:t>
                      </a: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Araştırmalar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(Prevalans Hızı Elde Edilir)</a:t>
                      </a: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Kontrol grubu yok. Fotoğraf çeker gibi neden sonuç ilişkisini inceler. Anket-Form-FM-Laboratuvar-Rutin Sağlık Kayıtlarını kullanır. Salgınların incelenmesi için idealdir. Prevalans hızı hesaplanır. Tahmini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Rolatif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Risk (OR-TRR) ile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Rolatif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Risk (RR) hesaplanamaz. </a:t>
                      </a: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065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 Vaka </a:t>
                      </a:r>
                      <a:r>
                        <a:rPr lang="tr-T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Kontrol 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/>
                      </a:r>
                      <a:b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tr-TR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Olasılık Oranı Elde Edilir</a:t>
                      </a:r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(Retrospektif-Geriye Dönük Araştırmalar)</a:t>
                      </a:r>
                      <a:endParaRPr lang="tr-TR" sz="1600" b="0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Sonuçtan hareket  ederek nedeni bulur. Kontrol grubu vardır.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 hesaplanır.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 ve sağlamlar aynı anda izlenir (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Bias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-Hata payı yüksek), Sonuçlar kısa sürede alınır,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Sıklığı az,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latent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süresi uzun hastalıklar için uygundur.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Birden fazla 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maruziyet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etkisi değerlendirilebilir. İnsidans Hızı,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Geriye Dönük Veriler-Kayıtlar kullanılır,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ancak bunlar yetersizdir.</a:t>
                      </a: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3. </a:t>
                      </a:r>
                      <a:r>
                        <a:rPr lang="tr-TR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Kohort</a:t>
                      </a:r>
                      <a:r>
                        <a:rPr lang="tr-T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tr-TR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İnsidans Hızı Elde Edilir</a:t>
                      </a:r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) </a:t>
                      </a:r>
                    </a:p>
                    <a:p>
                      <a:pPr algn="l" rtl="0" fontAlgn="ctr"/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(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Prospektif ve Retrospektif </a:t>
                      </a:r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)</a:t>
                      </a:r>
                      <a:endParaRPr lang="tr-TR" sz="1600" b="0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57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Etiyolojik faktörden sonuca gider. Kontrol grubu var. RR hesaplanır. En güvenilir yöntemdir.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Herhangi bir etkenle karşılaşan ve karşılaşmayanların belirli bir süre içinde belirli bir hastalığa yakalanma olasılığı saptanır.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719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922289"/>
            <a:ext cx="648000" cy="7056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05252" y="922289"/>
            <a:ext cx="8280000" cy="70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kez MÖ 5yy’da Hipokrat çevrenin sağlık üzerine etkilerini vurgulamıştır.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653489"/>
            <a:ext cx="648000" cy="7056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05252" y="1653489"/>
            <a:ext cx="8280000" cy="70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John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Graunt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1662’de Londra’da “ölüm evrakının özellikleri ve politik gözlemler” isimli makalesinde ilk kez doğum ve ölümlerin haftalık raporlarını inceleyerek bir toplumdaki hastalık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paternlerini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belirlemiştir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387039"/>
            <a:ext cx="648000" cy="7056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05252" y="2387039"/>
            <a:ext cx="8280000" cy="70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1783’de Dr. William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Farr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İngiltere ve Galler Genel Kayıt Bürosu’nda tıbbi istatistik işiyle görevlendirilmiş ölümlerin sayı ve nedenlerini rutin olarak toplayan bir kayıt sistemi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kurmuştur.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130114"/>
            <a:ext cx="648000" cy="7056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05252" y="3130114"/>
            <a:ext cx="8280000" cy="70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1853’te Dr. John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Snow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Londra’daki kolera salgınını araştırırken yaptığı değerlendirmeler epidemiyolojinin tarihçesinde çok önemli gelişmeler olarak yer alır. İlk kez epidemiyolojik harita kavramı gündeme gelmiştir. 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3873189"/>
            <a:ext cx="648000" cy="7056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05252" y="3873189"/>
            <a:ext cx="8280000" cy="70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James Lind; Skorbüt hastalığının nedeni ve tedavisi, gözlemlerine dayanarak geliştirdiği hipotezleri test etmiştir</a:t>
            </a: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Semmelweis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(Viyana Üniversite Hastanesi); İki ayrı doğum koğuşunda,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puerperal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ateş nedeniyle anne ölümlerini incelemiştir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4620781"/>
            <a:ext cx="648000" cy="7056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08177" y="4620781"/>
            <a:ext cx="8280000" cy="70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nn-NO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bir toplumda sağlıkla ilgili olay ve durumların dağılımını ve bu dağılımı etkileyen nedenleri inceleyen ve sağlık sorunlarının kontrolü için inceleme sonuçlarından yararlanan uygulamalı bilim dalıdır.</a:t>
            </a: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gray">
          <a:xfrm>
            <a:off x="143087" y="5359338"/>
            <a:ext cx="648000" cy="7056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805252" y="5359338"/>
            <a:ext cx="8280000" cy="70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bir sağlık sorununun bir toplumda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Sıklığını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(zamanla değişimini),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Dağılımını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(hastalığın ilerleme ve gelişimini),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Nedenlerini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(etiyolojik faktörleri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Yapılan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müdahalenin etkinliğini  (tedavi, önlem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araştıran bir bilim dalıdır.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55"/>
          <p:cNvSpPr>
            <a:spLocks noChangeArrowheads="1"/>
          </p:cNvSpPr>
          <p:nvPr/>
        </p:nvSpPr>
        <p:spPr bwMode="gray">
          <a:xfrm>
            <a:off x="143089" y="6104763"/>
            <a:ext cx="648000" cy="7056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805252" y="6104763"/>
            <a:ext cx="8280000" cy="7056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Epidemiyolojik çalışmalarda temel strateji iki ya da daha fazla sayıda gruba ait verileri karşılaştırmadır. Karşılaştırma grup içi ya da gruplar arası olabilir.</a:t>
            </a:r>
          </a:p>
        </p:txBody>
      </p:sp>
    </p:spTree>
    <p:extLst>
      <p:ext uri="{BB962C8B-B14F-4D97-AF65-F5344CB8AC3E}">
        <p14:creationId xmlns:p14="http://schemas.microsoft.com/office/powerpoint/2010/main" val="100174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152775" y="2955039"/>
            <a:ext cx="594458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Kesitsel Araştırmalar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2038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743449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.2.1</a:t>
            </a:r>
            <a:endParaRPr lang="tr-TR" sz="2400" b="1" dirty="0">
              <a:latin typeface="Cambria" pitchFamily="18" charset="0"/>
            </a:endParaRPr>
          </a:p>
        </p:txBody>
      </p:sp>
      <p:pic>
        <p:nvPicPr>
          <p:cNvPr id="7170" name="Picture 2" descr="D:\DOKTOR\2-DRUZ\1. EĞİTİM KURUMU\1. İstanbuluzman\2-RESİMLER\Siyah\Extension-Manager_cs3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2543174"/>
            <a:ext cx="28098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33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YÖNTEMİN ANA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32000" indent="-2520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Müdahale yok</a:t>
            </a:r>
          </a:p>
          <a:p>
            <a:pPr marL="432000" indent="-2520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Kontrol grubu yok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432000" indent="-2520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Kişi, yer, zaman tanımlaması yok</a:t>
            </a:r>
          </a:p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endParaRPr lang="tr-TR" sz="9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492125" lvl="1"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Veri kaynağı olarak; </a:t>
            </a:r>
          </a:p>
          <a:p>
            <a:pPr marL="1350900" lvl="2" indent="-216000"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Kayıtlar, </a:t>
            </a:r>
          </a:p>
          <a:p>
            <a:pPr marL="1350900" lvl="2" indent="-216000"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Anketler, 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350900" lvl="2" indent="-216000"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FM bulguları, </a:t>
            </a:r>
          </a:p>
          <a:p>
            <a:pPr marL="1350900" lvl="2" indent="-216000"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Test ve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görüntüleme yöntemleri,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350900" lvl="2" indent="-216000"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Laboratuvar sonuçları vb.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134900" lvl="2">
              <a:buClr>
                <a:srgbClr val="292929"/>
              </a:buClr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   …kullanılır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824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825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825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5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825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 (SURVEY)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94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İplik fabrikasında çalışan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300 işçide </a:t>
            </a:r>
            <a:r>
              <a:rPr lang="tr-TR" sz="2000" b="1" i="1" dirty="0" err="1">
                <a:solidFill>
                  <a:srgbClr val="6B9B1A"/>
                </a:solidFill>
                <a:latin typeface="Calibri" pitchFamily="34" charset="0"/>
              </a:rPr>
              <a:t>odyometrik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muayene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yapılıyor ve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25 işçide 40 desibel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düzeyinde,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30 işçide 30 desibel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düzeyinde </a:t>
            </a:r>
            <a:r>
              <a:rPr lang="tr-TR" sz="2000" b="1" i="1" dirty="0">
                <a:latin typeface="Calibri" pitchFamily="34" charset="0"/>
              </a:rPr>
              <a:t>işitme kaybı olduğu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belirleniyor. Bu işçilerin hepsinin </a:t>
            </a:r>
            <a:r>
              <a:rPr lang="tr-TR" sz="2000" b="1" i="1" dirty="0">
                <a:latin typeface="Calibri" pitchFamily="34" charset="0"/>
              </a:rPr>
              <a:t>gürültü düzeyinin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92 desibel dolayında olduğu bölümde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çalışmakta olduğu saptanıyor. </a:t>
            </a:r>
          </a:p>
          <a:p>
            <a:pPr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Bu çalışma aşağıdaki epidemiyolojik araştırma türlerinden hangisine uymaktadır?</a:t>
            </a:r>
          </a:p>
          <a:p>
            <a:pPr>
              <a:buClr>
                <a:srgbClr val="292929"/>
              </a:buClr>
            </a:pP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araştırma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Deneysel araştırma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ARAŞTIRMALAR (SURVEY)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56514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yok, 3. Kişi-yer-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zaman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tanımlaması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yok.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</a:t>
            </a:r>
          </a:p>
          <a:p>
            <a:pPr algn="ctr" eaLnBrk="0" hangingPunct="0"/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Kayıtlar, Anket, FM bulguları, </a:t>
            </a:r>
            <a:r>
              <a:rPr lang="tr-TR" sz="16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Test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ve görüntüleme, Laboratuvar sonuçları vb.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kullanılır.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14727" y="3875109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46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Bir </a:t>
            </a:r>
            <a:r>
              <a:rPr lang="tr-TR" sz="2000" b="1" i="1" dirty="0">
                <a:latin typeface="Calibri" pitchFamily="34" charset="0"/>
              </a:rPr>
              <a:t>akümülatör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imalathanesinde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çalışmakta olan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120 işçiden </a:t>
            </a:r>
            <a:r>
              <a:rPr lang="tr-TR" sz="2000" b="1" i="1" dirty="0">
                <a:latin typeface="Calibri" pitchFamily="34" charset="0"/>
              </a:rPr>
              <a:t>alınan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kan örneklerinde </a:t>
            </a:r>
            <a:r>
              <a:rPr lang="tr-TR" sz="2000" b="1" i="1" dirty="0">
                <a:latin typeface="Calibri" pitchFamily="34" charset="0"/>
              </a:rPr>
              <a:t>kurşun düzeyi ölçülüyor.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Sonuçlar şu şekilde bulunuyor: </a:t>
            </a:r>
            <a:r>
              <a:rPr lang="tr-TR" sz="2000" b="1" i="1" dirty="0">
                <a:latin typeface="Calibri" pitchFamily="34" charset="0"/>
              </a:rPr>
              <a:t>İşçilerin 9 tanesinde 25 mikrogram üzerinde, 30 işçide 10-24 mikrogram arasında kan kurşun düzeyi saptanıyor.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Diğer işçilerin kan kurşun düzeyleri ise 10 mikrogramın altında bulunuyor. </a:t>
            </a:r>
          </a:p>
          <a:p>
            <a:pPr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Bu çalışma aşağıdaki araştırma türlerinden hangisine uymaktadır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  <a:p>
            <a:pPr>
              <a:buClr>
                <a:srgbClr val="292929"/>
              </a:buClr>
            </a:pP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araştırma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çalışması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çalışması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ARAŞTIRMALAR (SURVEY)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56514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yok, 3. Kişi-yer-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zaman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tanımlaması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yok.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</a:t>
            </a:r>
          </a:p>
          <a:p>
            <a:pPr algn="ctr" eaLnBrk="0" hangingPunct="0"/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Kayıtlar, Anket, FM bulguları, Test ve görüntüleme, </a:t>
            </a:r>
            <a:r>
              <a:rPr lang="tr-TR" sz="16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Laboratuvar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sonuçları vb.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kullanılır.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14727" y="3875109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83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57449" y="2621664"/>
            <a:ext cx="6686551" cy="2207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Vaka-Kontrol </a:t>
            </a:r>
            <a:r>
              <a:rPr lang="tr-TR" sz="4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(Case-Control) 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Araştırmaları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 descr="D:\DOKTOR\1-DRUZ\1-EĞİTİM KURUMU\1. İstanbuluzman\2-RESİMLER\Siyah\Network%20Connecti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95" y="2621664"/>
            <a:ext cx="3250407" cy="32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224463" y="20596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095874" y="21131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.2.2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43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9606" y="2063707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9606" y="313309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9606" y="4664358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  <a:endParaRPr lang="tr-TR" altLang="zh-CN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39606" y="5726309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632223" y="2463875"/>
            <a:ext cx="1737220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VAKALAR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(Faktör Pozitif)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797201" y="2632003"/>
            <a:ext cx="876300" cy="51116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>
            <a:off x="2755389" y="5669159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641748" y="5112093"/>
            <a:ext cx="1737220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KONTROLLER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(Faktör Negatif)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V="1">
            <a:off x="2754181" y="4883662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>
            <a:off x="2754181" y="3070962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V="1">
            <a:off x="2752973" y="2285465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flipV="1">
            <a:off x="5403406" y="3174197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>
            <a:off x="5403406" y="4963779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7789126" y="1538869"/>
            <a:ext cx="876300" cy="51116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8225984" y="1481798"/>
            <a:ext cx="90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H="1">
            <a:off x="179234" y="1481557"/>
            <a:ext cx="33083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5582076" y="1481557"/>
            <a:ext cx="25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324225" y="1276350"/>
            <a:ext cx="247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7303567" y="1978116"/>
            <a:ext cx="191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</a:t>
            </a: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Başlangıcı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7517219" y="3209752"/>
            <a:ext cx="1552431" cy="258589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</a:t>
            </a:r>
            <a:endParaRPr lang="zh-CN" altLang="zh-CN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8156914" y="814950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2584" y="2234958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2583" y="3316628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lang="tr-TR" sz="2800" b="1" kern="0" dirty="0" smtClean="0">
              <a:solidFill>
                <a:srgbClr val="0049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6236" y="484057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2584" y="5902525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5582076" y="4064646"/>
            <a:ext cx="1250128" cy="86991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Seçilen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Aşağı Ok 37"/>
          <p:cNvSpPr/>
          <p:nvPr/>
        </p:nvSpPr>
        <p:spPr>
          <a:xfrm rot="5400000">
            <a:off x="6733020" y="4206389"/>
            <a:ext cx="876300" cy="592816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7847919" y="1180976"/>
            <a:ext cx="756129" cy="26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FFFF"/>
                </a:solidFill>
                <a:latin typeface="Calibri" pitchFamily="34" charset="0"/>
              </a:rPr>
              <a:t>2013</a:t>
            </a:r>
            <a:endParaRPr lang="tr-TR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Yuvarlatılmış Dikdörtgen 40"/>
          <p:cNvSpPr/>
          <p:nvPr/>
        </p:nvSpPr>
        <p:spPr>
          <a:xfrm>
            <a:off x="439606" y="1172310"/>
            <a:ext cx="756129" cy="26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FFFF"/>
                </a:solidFill>
                <a:latin typeface="Calibri" pitchFamily="34" charset="0"/>
              </a:rPr>
              <a:t>2000</a:t>
            </a:r>
            <a:endParaRPr lang="tr-TR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94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ODDS RATIO (TAHMİNİ RÖLATİF RİSK) OR–TRR</a:t>
            </a: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964634"/>
              </p:ext>
            </p:extLst>
          </p:nvPr>
        </p:nvGraphicFramePr>
        <p:xfrm>
          <a:off x="300660" y="1229784"/>
          <a:ext cx="8503043" cy="323744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Etkenle Karşılaşan</a:t>
                      </a:r>
                      <a:endParaRPr kumimoji="0" lang="tr-TR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Etkenle Karşılaşmayan</a:t>
                      </a:r>
                      <a:endParaRPr kumimoji="0" lang="tr-TR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Yuvarlatılmış Dikdörtgen 18"/>
          <p:cNvSpPr/>
          <p:nvPr/>
        </p:nvSpPr>
        <p:spPr>
          <a:xfrm>
            <a:off x="4183651" y="2066925"/>
            <a:ext cx="483600" cy="4134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7061586" y="2638425"/>
            <a:ext cx="483600" cy="4134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041150" y="2066925"/>
            <a:ext cx="483600" cy="413492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183650" y="2638425"/>
            <a:ext cx="483600" cy="413492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280863" y="4558460"/>
            <a:ext cx="6596800" cy="772521"/>
            <a:chOff x="291950" y="5383712"/>
            <a:chExt cx="6596800" cy="901150"/>
          </a:xfrm>
        </p:grpSpPr>
        <p:grpSp>
          <p:nvGrpSpPr>
            <p:cNvPr id="11" name="Grup 10"/>
            <p:cNvGrpSpPr/>
            <p:nvPr/>
          </p:nvGrpSpPr>
          <p:grpSpPr>
            <a:xfrm>
              <a:off x="291950" y="5383712"/>
              <a:ext cx="6596800" cy="901150"/>
              <a:chOff x="291950" y="5383712"/>
              <a:chExt cx="6596800" cy="901150"/>
            </a:xfrm>
          </p:grpSpPr>
          <p:sp>
            <p:nvSpPr>
              <p:cNvPr id="2" name="Metin kutusu 1"/>
              <p:cNvSpPr txBox="1"/>
              <p:nvPr/>
            </p:nvSpPr>
            <p:spPr>
              <a:xfrm>
                <a:off x="291950" y="5594228"/>
                <a:ext cx="4760476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000" b="1" i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Tahmini Rölatif Risk [</a:t>
                </a:r>
                <a:r>
                  <a:rPr lang="tr-TR" sz="2000" b="1" i="1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Odds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tr-TR" sz="2000" b="1" i="1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Ratio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(OR)] =</a:t>
                </a:r>
                <a:endParaRPr lang="tr-TR" sz="2000" b="1" i="1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Metin kutusu 8"/>
              <p:cNvSpPr txBox="1"/>
              <p:nvPr/>
            </p:nvSpPr>
            <p:spPr>
              <a:xfrm>
                <a:off x="4967917" y="5434856"/>
                <a:ext cx="1109229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itchFamily="34" charset="0"/>
                  </a:rPr>
                  <a:t>(a x d)</a:t>
                </a:r>
                <a:endParaRPr lang="tr-TR" sz="2000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  <p:sp>
            <p:nvSpPr>
              <p:cNvPr id="10" name="Metin kutusu 9"/>
              <p:cNvSpPr txBox="1"/>
              <p:nvPr/>
            </p:nvSpPr>
            <p:spPr>
              <a:xfrm>
                <a:off x="4962102" y="5756124"/>
                <a:ext cx="1094541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 smtClean="0">
                    <a:solidFill>
                      <a:srgbClr val="6B9B1A"/>
                    </a:solidFill>
                    <a:latin typeface="Calibri" panose="020F0502020204030204" pitchFamily="34" charset="0"/>
                    <a:cs typeface="Calibri" pitchFamily="34" charset="0"/>
                  </a:rPr>
                  <a:t>(b x c)</a:t>
                </a:r>
                <a:endParaRPr lang="tr-TR" sz="2000" b="1" i="1" dirty="0">
                  <a:solidFill>
                    <a:srgbClr val="6B9B1A"/>
                  </a:solidFill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  <p:cxnSp>
            <p:nvCxnSpPr>
              <p:cNvPr id="4" name="Düz Bağlayıcı 3"/>
              <p:cNvCxnSpPr/>
              <p:nvPr/>
            </p:nvCxnSpPr>
            <p:spPr>
              <a:xfrm>
                <a:off x="5038264" y="5841901"/>
                <a:ext cx="9516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" name="Dikdörtgen 5"/>
              <p:cNvSpPr/>
              <p:nvPr/>
            </p:nvSpPr>
            <p:spPr>
              <a:xfrm>
                <a:off x="353644" y="5383712"/>
                <a:ext cx="6535106" cy="90115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000" i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Metin kutusu 15"/>
            <p:cNvSpPr txBox="1"/>
            <p:nvPr/>
          </p:nvSpPr>
          <p:spPr>
            <a:xfrm>
              <a:off x="5936356" y="5570655"/>
              <a:ext cx="540549" cy="46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i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itchFamily="34" charset="0"/>
                </a:rPr>
                <a:t>X</a:t>
              </a:r>
              <a:r>
                <a:rPr lang="tr-TR" sz="2000" i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tr-TR" sz="2000" b="1" i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itchFamily="34" charset="0"/>
                </a:rPr>
                <a:t>k</a:t>
              </a:r>
              <a:endParaRPr lang="tr-TR" sz="2000" b="1" i="1" dirty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329996" y="5474751"/>
            <a:ext cx="6531645" cy="58477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Hızlar birbirinden farklı ise ki-kare, t testi ve tahmini rölatif risk (</a:t>
            </a:r>
            <a:r>
              <a:rPr lang="tr-TR" sz="16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odds</a:t>
            </a:r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tr-TR" sz="16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ratio</a:t>
            </a:r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) </a:t>
            </a:r>
            <a:r>
              <a:rPr lang="tr-T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gibi testlerinden uygun </a:t>
            </a:r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olan ile </a:t>
            </a:r>
            <a:r>
              <a:rPr lang="tr-TR" sz="1600" b="1" i="1" dirty="0">
                <a:solidFill>
                  <a:prstClr val="black"/>
                </a:solidFill>
                <a:latin typeface="Calibri" panose="020F0502020204030204" pitchFamily="34" charset="0"/>
              </a:rPr>
              <a:t>istatistiksel anlamlılığı aranır.</a:t>
            </a:r>
          </a:p>
        </p:txBody>
      </p:sp>
    </p:spTree>
    <p:extLst>
      <p:ext uri="{BB962C8B-B14F-4D97-AF65-F5344CB8AC3E}">
        <p14:creationId xmlns:p14="http://schemas.microsoft.com/office/powerpoint/2010/main" val="7874376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TAHMİNİ RÖLATİF RİSK (OR – TRR)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OR&lt;1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nedeni değildir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R&gt;1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 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(vardır) ve bulunan değer ölçüsünde de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nedenseldir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(Rölatif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= (184/1000) / (113/1000) =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1,63 ise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sigara içenlerde iş kazası,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içmeyenlere göre 1,63 defa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fazladır.)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31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OLASILIK ORANI - OO</a:t>
            </a: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799754"/>
              </p:ext>
            </p:extLst>
          </p:nvPr>
        </p:nvGraphicFramePr>
        <p:xfrm>
          <a:off x="300660" y="1229784"/>
          <a:ext cx="8503043" cy="323744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Etkenle Karşılaşan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Etkenle Karşılaşmayan</a:t>
                      </a:r>
                      <a:endParaRPr kumimoji="0" lang="tr-TR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up 20"/>
          <p:cNvGrpSpPr/>
          <p:nvPr/>
        </p:nvGrpSpPr>
        <p:grpSpPr>
          <a:xfrm>
            <a:off x="2001238" y="4752104"/>
            <a:ext cx="5722811" cy="405845"/>
            <a:chOff x="353644" y="5594230"/>
            <a:chExt cx="4419334" cy="473421"/>
          </a:xfrm>
        </p:grpSpPr>
        <p:sp>
          <p:nvSpPr>
            <p:cNvPr id="25" name="Metin kutusu 24"/>
            <p:cNvSpPr txBox="1"/>
            <p:nvPr/>
          </p:nvSpPr>
          <p:spPr>
            <a:xfrm>
              <a:off x="356894" y="5594230"/>
              <a:ext cx="2202105" cy="46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2000" b="1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Olasılıklar </a:t>
              </a:r>
              <a:r>
                <a:rPr lang="tr-TR" sz="2000" b="1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Oranı (</a:t>
              </a:r>
              <a:r>
                <a:rPr lang="tr-TR" sz="2000" b="1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OO) </a:t>
              </a:r>
              <a:endParaRPr lang="tr-TR" sz="2000" b="1" i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353644" y="5594230"/>
              <a:ext cx="4229003" cy="46673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 i="1">
                <a:solidFill>
                  <a:prstClr val="white"/>
                </a:solidFill>
              </a:endParaRPr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2446251" y="5600921"/>
              <a:ext cx="2326727" cy="46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i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itchFamily="34" charset="0"/>
                </a:rPr>
                <a:t>=</a:t>
              </a:r>
              <a:r>
                <a:rPr lang="tr-TR" sz="2000" b="1" i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itchFamily="34" charset="0"/>
                </a:rPr>
                <a:t> Etkenle (+) </a:t>
              </a:r>
              <a:r>
                <a:rPr lang="tr-TR" sz="2000" b="1" i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itchFamily="34" charset="0"/>
                </a:rPr>
                <a:t>–</a:t>
              </a:r>
              <a:r>
                <a:rPr lang="tr-TR" sz="2000" b="1" i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tr-TR" sz="2000" b="1" i="1" dirty="0" smtClean="0">
                  <a:solidFill>
                    <a:srgbClr val="6B9B1A"/>
                  </a:solidFill>
                  <a:latin typeface="Calibri" panose="020F0502020204030204" pitchFamily="34" charset="0"/>
                  <a:cs typeface="Calibri" pitchFamily="34" charset="0"/>
                </a:rPr>
                <a:t>Etken (-) </a:t>
              </a:r>
              <a:endParaRPr lang="tr-TR" sz="2000" b="1" i="1" dirty="0">
                <a:solidFill>
                  <a:srgbClr val="6B9B1A"/>
                </a:solidFill>
                <a:latin typeface="Calibri" panose="020F0502020204030204" pitchFamily="34" charset="0"/>
                <a:cs typeface="Calibri" pitchFamily="34" charset="0"/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2001238" y="5161685"/>
            <a:ext cx="5476342" cy="406268"/>
            <a:chOff x="66898" y="6262502"/>
            <a:chExt cx="5476342" cy="406268"/>
          </a:xfrm>
        </p:grpSpPr>
        <p:grpSp>
          <p:nvGrpSpPr>
            <p:cNvPr id="5" name="Grup 4"/>
            <p:cNvGrpSpPr/>
            <p:nvPr/>
          </p:nvGrpSpPr>
          <p:grpSpPr>
            <a:xfrm>
              <a:off x="2828147" y="6262502"/>
              <a:ext cx="2353143" cy="406267"/>
              <a:chOff x="5783028" y="5595752"/>
              <a:chExt cx="2353143" cy="406267"/>
            </a:xfrm>
          </p:grpSpPr>
          <p:sp>
            <p:nvSpPr>
              <p:cNvPr id="24" name="Metin kutusu 23"/>
              <p:cNvSpPr txBox="1"/>
              <p:nvPr/>
            </p:nvSpPr>
            <p:spPr>
              <a:xfrm>
                <a:off x="7598450" y="5601909"/>
                <a:ext cx="5377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400" i="1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itchFamily="34" charset="0"/>
                  </a:rPr>
                  <a:t>X</a:t>
                </a:r>
                <a:r>
                  <a:rPr lang="tr-TR" sz="2000" i="1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itchFamily="34" charset="0"/>
                  </a:rPr>
                  <a:t> k</a:t>
                </a:r>
                <a:endParaRPr lang="tr-TR" sz="2000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  <p:sp>
            <p:nvSpPr>
              <p:cNvPr id="33" name="Metin kutusu 32"/>
              <p:cNvSpPr txBox="1"/>
              <p:nvPr/>
            </p:nvSpPr>
            <p:spPr>
              <a:xfrm>
                <a:off x="6699019" y="5595752"/>
                <a:ext cx="231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>
                    <a:solidFill>
                      <a:prstClr val="black"/>
                    </a:solidFill>
                    <a:latin typeface="Cambria" pitchFamily="18" charset="0"/>
                    <a:cs typeface="Calibri" pitchFamily="34" charset="0"/>
                  </a:rPr>
                  <a:t>–</a:t>
                </a:r>
              </a:p>
            </p:txBody>
          </p:sp>
          <p:sp>
            <p:nvSpPr>
              <p:cNvPr id="28" name="Metin kutusu 27"/>
              <p:cNvSpPr txBox="1"/>
              <p:nvPr/>
            </p:nvSpPr>
            <p:spPr>
              <a:xfrm>
                <a:off x="5783028" y="5601909"/>
                <a:ext cx="11219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i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itchFamily="34" charset="0"/>
                  </a:rPr>
                  <a:t>(a/</a:t>
                </a:r>
                <a:r>
                  <a:rPr lang="tr-TR" sz="2000" i="1" dirty="0" err="1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itchFamily="34" charset="0"/>
                  </a:rPr>
                  <a:t>a+b</a:t>
                </a:r>
                <a:r>
                  <a:rPr lang="tr-TR" sz="2000" i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itchFamily="34" charset="0"/>
                  </a:rPr>
                  <a:t>)</a:t>
                </a:r>
                <a:endParaRPr lang="tr-TR" sz="2000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  <p:sp>
            <p:nvSpPr>
              <p:cNvPr id="30" name="Metin kutusu 29"/>
              <p:cNvSpPr txBox="1"/>
              <p:nvPr/>
            </p:nvSpPr>
            <p:spPr>
              <a:xfrm>
                <a:off x="6804068" y="5600077"/>
                <a:ext cx="927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i="1" dirty="0" smtClean="0">
                    <a:solidFill>
                      <a:srgbClr val="6B9B1A"/>
                    </a:solidFill>
                    <a:latin typeface="Calibri" panose="020F0502020204030204" pitchFamily="34" charset="0"/>
                    <a:cs typeface="Calibri" pitchFamily="34" charset="0"/>
                  </a:rPr>
                  <a:t>(c/</a:t>
                </a:r>
                <a:r>
                  <a:rPr lang="tr-TR" sz="2000" i="1" dirty="0" err="1" smtClean="0">
                    <a:solidFill>
                      <a:srgbClr val="6B9B1A"/>
                    </a:solidFill>
                    <a:latin typeface="Calibri" panose="020F0502020204030204" pitchFamily="34" charset="0"/>
                    <a:cs typeface="Calibri" pitchFamily="34" charset="0"/>
                  </a:rPr>
                  <a:t>c+d</a:t>
                </a:r>
                <a:r>
                  <a:rPr lang="tr-TR" sz="2000" i="1" dirty="0" smtClean="0">
                    <a:solidFill>
                      <a:srgbClr val="6B9B1A"/>
                    </a:solidFill>
                    <a:latin typeface="Calibri" panose="020F0502020204030204" pitchFamily="34" charset="0"/>
                    <a:cs typeface="Calibri" pitchFamily="34" charset="0"/>
                  </a:rPr>
                  <a:t>)</a:t>
                </a:r>
                <a:endParaRPr lang="tr-TR" sz="2000" i="1" dirty="0">
                  <a:solidFill>
                    <a:srgbClr val="6B9B1A"/>
                  </a:solidFill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2" name="Metin kutusu 31"/>
            <p:cNvSpPr txBox="1"/>
            <p:nvPr/>
          </p:nvSpPr>
          <p:spPr>
            <a:xfrm>
              <a:off x="224184" y="6268659"/>
              <a:ext cx="2851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2000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Olasılıklar </a:t>
              </a:r>
              <a:r>
                <a:rPr lang="tr-TR" sz="2000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Oranı (</a:t>
              </a:r>
              <a:r>
                <a:rPr lang="tr-TR" sz="2000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OO) = </a:t>
              </a:r>
              <a:endParaRPr lang="tr-TR" sz="2000" i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Dikdörtgen 37"/>
            <p:cNvSpPr/>
            <p:nvPr/>
          </p:nvSpPr>
          <p:spPr>
            <a:xfrm>
              <a:off x="66898" y="6276352"/>
              <a:ext cx="5476342" cy="39241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 i="1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7625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YÖNTEMİN ANA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endParaRPr lang="tr-TR" sz="11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2520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Müdahale yok</a:t>
            </a:r>
          </a:p>
          <a:p>
            <a:pPr marL="492125" indent="-2520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Kontrol grubu var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492125" indent="-2520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Araştırmanın yönü </a:t>
            </a: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</a:rPr>
              <a:t>geriye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 doğrudur</a:t>
            </a:r>
          </a:p>
          <a:p>
            <a:pPr marL="1406525" lvl="2" indent="-457200">
              <a:buClr>
                <a:srgbClr val="292929"/>
              </a:buClr>
              <a:buFont typeface="Wingdings" pitchFamily="2" charset="2"/>
              <a:buChar char="ü"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949325" lvl="1" indent="-216000"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Sonuçtan	: Nedene</a:t>
            </a:r>
          </a:p>
          <a:p>
            <a:pPr marL="949325" lvl="1" indent="-216000"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Hastalıktan	: Etyolojiye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824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825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825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5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825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79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922289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05252" y="922289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kazası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meslek hastalıklarının sıklığı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ölüm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nedenlerini araştırır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339164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05252" y="1339164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Kişilerin belirli sağlık sorunları ile karşılaşma olasılıklarının ve risklerinin belirlenmesini inceler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1758389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05252" y="1758389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ortam ölçütlerinin işçi sağlığına etkilerini inceler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2177614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05252" y="2177614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sorunlarının zamanla gösterdiği değişimi inceler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2596839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05252" y="2596839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hastalığın klinik tablosunun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belirlenmesini inceler</a:t>
            </a:r>
            <a:endParaRPr lang="sv-SE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3011056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08177" y="3011056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nn-NO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Kişilerin belirli sağlık sorunları ile karşılaşma olasılıklarının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</a:t>
            </a:r>
            <a:r>
              <a:rPr lang="nn-NO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risklerinin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belirlenmesini inceler</a:t>
            </a:r>
            <a:endParaRPr lang="nn-NO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gray">
          <a:xfrm>
            <a:off x="143087" y="3435288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805252" y="3435288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sorunlarının çözümüne yönelik deneysel (müdahaleli) çalışmalar yapar</a:t>
            </a:r>
          </a:p>
        </p:txBody>
      </p:sp>
      <p:sp>
        <p:nvSpPr>
          <p:cNvPr id="36" name="Rectangle 55"/>
          <p:cNvSpPr>
            <a:spLocks noChangeArrowheads="1"/>
          </p:cNvSpPr>
          <p:nvPr/>
        </p:nvSpPr>
        <p:spPr bwMode="gray">
          <a:xfrm>
            <a:off x="143089" y="3856863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805252" y="3856863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topluluklarında hastalıkların dağılışı ve dinamiğini inceler</a:t>
            </a:r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gray">
          <a:xfrm>
            <a:off x="143089" y="4276088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gray">
          <a:xfrm>
            <a:off x="805252" y="4276088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etyolojisinde rol oynayan faktörleri, bu faktörlerle oluşan hastalığın ilerleme ve gelişim sürecini inceler</a:t>
            </a: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gray">
          <a:xfrm>
            <a:off x="143089" y="4695313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gray">
          <a:xfrm>
            <a:off x="805252" y="4695313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nedeni olan çevre koşullarını inceler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gray">
          <a:xfrm>
            <a:off x="143089" y="5114538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11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gray">
          <a:xfrm>
            <a:off x="805252" y="5114538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ve çevresel duyarlılık faktörlerini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hasta sıklığını ve zamanla değişimini</a:t>
            </a: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inceler</a:t>
            </a:r>
            <a:endParaRPr lang="sv-SE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55"/>
          <p:cNvSpPr>
            <a:spLocks noChangeArrowheads="1"/>
          </p:cNvSpPr>
          <p:nvPr/>
        </p:nvSpPr>
        <p:spPr bwMode="gray">
          <a:xfrm>
            <a:off x="143798" y="5528755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12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gray">
          <a:xfrm>
            <a:off x="808177" y="5528755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alanında yapılan müdahalelerin etkinliğini inceler</a:t>
            </a:r>
            <a:endParaRPr lang="nn-NO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55"/>
          <p:cNvSpPr>
            <a:spLocks noChangeArrowheads="1"/>
          </p:cNvSpPr>
          <p:nvPr/>
        </p:nvSpPr>
        <p:spPr bwMode="gray">
          <a:xfrm>
            <a:off x="143087" y="5954406"/>
            <a:ext cx="648000" cy="39600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13</a:t>
            </a:r>
            <a:endParaRPr lang="tr-TR" sz="2000" b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805252" y="5954406"/>
            <a:ext cx="828000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 gerekli koruyucu sağlık önlemlerini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inceler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(Koruyucu tıbbın en önemli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disiplinlerindendir)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55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İş kazaları</a:t>
            </a:r>
            <a:r>
              <a:rPr lang="tr-TR" sz="2000" b="1" i="1" dirty="0">
                <a:latin typeface="Calibri" pitchFamily="34" charset="0"/>
              </a:rPr>
              <a:t> konusundaki bir çalışmada, son 2 yılda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iş</a:t>
            </a:r>
            <a:r>
              <a:rPr lang="tr-TR" sz="2000" b="1" i="1" dirty="0"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kazası geçirmiş </a:t>
            </a:r>
            <a:r>
              <a:rPr lang="tr-TR" sz="2000" b="1" i="1" dirty="0">
                <a:latin typeface="Calibri" pitchFamily="34" charset="0"/>
              </a:rPr>
              <a:t>olan 50 işçi ile, aynı işletmede çalışan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kaza geçirmemiş </a:t>
            </a:r>
            <a:r>
              <a:rPr lang="tr-TR" sz="2000" b="1" i="1" dirty="0">
                <a:latin typeface="Calibri" pitchFamily="34" charset="0"/>
              </a:rPr>
              <a:t>olan 100 işçi çalışma kapsamına alınıyor. Sonuçta kaza geçirmiş olan işçiler arasında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eğitim düzeyi düşük olan ve çalışma süresi kısa </a:t>
            </a:r>
            <a:r>
              <a:rPr lang="tr-TR" sz="2000" b="1" i="1" dirty="0">
                <a:latin typeface="Calibri" pitchFamily="34" charset="0"/>
              </a:rPr>
              <a:t>olan işçilerin yüzde olarak daha çok olduğu saptanıyor. </a:t>
            </a:r>
            <a:endParaRPr lang="tr-TR" sz="2000" b="1" i="1" dirty="0" smtClean="0"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r>
              <a:rPr lang="tr-TR" sz="2000" b="1" i="1" dirty="0" smtClean="0">
                <a:latin typeface="Calibri" pitchFamily="34" charset="0"/>
              </a:rPr>
              <a:t>Bu </a:t>
            </a:r>
            <a:r>
              <a:rPr lang="tr-TR" sz="2000" b="1" i="1" dirty="0">
                <a:latin typeface="Calibri" pitchFamily="34" charset="0"/>
              </a:rPr>
              <a:t>çalışma aşağıdaki epidemiyolojik araştırma türlerinden hangisine uymaktadır?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araştırması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Tanımlayıcı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	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VAKA-KONTROL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8113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geriye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Kaza geçirmiş ve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geçirmemiş (Vaka-Kontrol Grubu), Son iki yılda geçirilen kazaların nedeni eğitim düzeyinin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düşük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ve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çalışma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süresinin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kısa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olması (Sonuçtan Nedene – Geriye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oğru)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385962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08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latin typeface="Calibri" pitchFamily="34" charset="0"/>
              </a:rPr>
              <a:t>Metal eşya imalatı yapılan bir işyerinde çalışmakta olan 300 işçiden 100 kişinin son 5 yıl içinde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iş kazası geçirmiş </a:t>
            </a:r>
            <a:r>
              <a:rPr lang="tr-TR" sz="2000" b="1" i="1" dirty="0">
                <a:latin typeface="Calibri" pitchFamily="34" charset="0"/>
              </a:rPr>
              <a:t>olduğu saptanıyor.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İş kazası geçirmiş </a:t>
            </a:r>
            <a:r>
              <a:rPr lang="tr-TR" sz="2000" b="1" i="1" dirty="0">
                <a:latin typeface="Calibri" pitchFamily="34" charset="0"/>
              </a:rPr>
              <a:t>olan işçiler ile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iş kazası geçirmemiş </a:t>
            </a:r>
            <a:r>
              <a:rPr lang="tr-TR" sz="2000" b="1" i="1" dirty="0">
                <a:latin typeface="Calibri" pitchFamily="34" charset="0"/>
              </a:rPr>
              <a:t>olan işçilerin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eğitim düzeyleri, çalışma süreleri, çalıştıkları bölümleri </a:t>
            </a:r>
            <a:r>
              <a:rPr lang="tr-TR" sz="2000" b="1" i="1" dirty="0">
                <a:latin typeface="Calibri" pitchFamily="34" charset="0"/>
              </a:rPr>
              <a:t>karşılaştırılıyor. </a:t>
            </a:r>
            <a:endParaRPr lang="tr-TR" sz="2000" b="1" i="1" dirty="0" smtClean="0"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 aşağıdaki araştırma türlerinden hangisine uymaktadır?</a:t>
            </a:r>
          </a:p>
          <a:p>
            <a:pPr>
              <a:buClr>
                <a:srgbClr val="292929"/>
              </a:buClr>
            </a:pP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araştırması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çalışma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VAKA-KONTROL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1057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geriye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Kaza geçirmiş ve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geçirmemiş (Vaka-Kontrol Grubu), 5 yıl içinde geçirilen kazaların nedeni eğitim düzeyleri, çalışma süreleri ve çalıştıkları bölümler (Sonuçtan Nedene – Geriye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oğru)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8707" y="385962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92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latin typeface="Calibri" pitchFamily="34" charset="0"/>
              </a:rPr>
              <a:t>İşyeri sağlık birimi kayıtlarından ön kol derisinde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kaşıntı döküntüler </a:t>
            </a:r>
            <a:r>
              <a:rPr lang="tr-TR" sz="2000" b="1" i="1" dirty="0">
                <a:latin typeface="Calibri" pitchFamily="34" charset="0"/>
              </a:rPr>
              <a:t>nedeni ile birkaç kez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başvurmuş olan 40 kişi </a:t>
            </a:r>
            <a:r>
              <a:rPr lang="tr-TR" sz="2000" b="1" i="1" dirty="0">
                <a:latin typeface="Calibri" pitchFamily="34" charset="0"/>
              </a:rPr>
              <a:t>tespit ediliyor. Bu kişilerin çalıştıkları ortamda kullandıkları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kimyasal maddeler </a:t>
            </a:r>
            <a:r>
              <a:rPr lang="tr-TR" sz="2000" b="1" i="1" dirty="0">
                <a:latin typeface="Calibri" pitchFamily="34" charset="0"/>
              </a:rPr>
              <a:t>belirleniyor. Bu tür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yakınması olmayan 100 </a:t>
            </a:r>
            <a:r>
              <a:rPr lang="tr-TR" sz="2000" b="1" i="1" dirty="0">
                <a:latin typeface="Calibri" pitchFamily="34" charset="0"/>
              </a:rPr>
              <a:t>kişinin de kullandıkları maddeler öğreniliyor. </a:t>
            </a:r>
            <a:endParaRPr lang="tr-TR" sz="2000" b="1" i="1" dirty="0" smtClean="0">
              <a:latin typeface="Calibri" pitchFamily="34" charset="0"/>
            </a:endParaRPr>
          </a:p>
          <a:p>
            <a:pPr algn="ctr">
              <a:buClr>
                <a:srgbClr val="292929"/>
              </a:buClr>
            </a:pPr>
            <a:endParaRPr lang="tr-TR" sz="2000" b="1" i="1" dirty="0"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r>
              <a:rPr lang="tr-TR" sz="2000" b="1" i="1" dirty="0" smtClean="0">
                <a:latin typeface="Calibri" pitchFamily="34" charset="0"/>
              </a:rPr>
              <a:t>Bu </a:t>
            </a:r>
            <a:r>
              <a:rPr lang="tr-TR" sz="2000" b="1" i="1" dirty="0">
                <a:latin typeface="Calibri" pitchFamily="34" charset="0"/>
              </a:rPr>
              <a:t>çalışma aşağıdaki epidemiyolojik araştırma türlerinden hangisine uymaktadır</a:t>
            </a:r>
            <a:r>
              <a:rPr lang="tr-TR" sz="2000" b="1" i="1" dirty="0" smtClean="0">
                <a:latin typeface="Calibri" pitchFamily="34" charset="0"/>
              </a:rPr>
              <a:t>?</a:t>
            </a: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araştırması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çalışma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VAKA-KONTROL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8113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geriye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Kaşıntılı döküntüleri olan 40 kişi, olmayan 100 kişi (Vaka-Kontrol Grubu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), kaşıntı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döküntülerin nedeni, kimyasal maddeler (Sonuçtan Nedene – Geriye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oğru)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8707" y="385962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20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371849" y="3202689"/>
            <a:ext cx="5582631" cy="12359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Araştırmaları</a:t>
            </a:r>
          </a:p>
          <a:p>
            <a:pPr marL="36000" algn="ctr"/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(İzlem/İnsidans Araştırmaları)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D:\DOKTOR\1-DRUZ\1-EĞİTİM KURUMU\1. İstanbuluzman\2-RESİMLER\Siyah\Times and Dates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4369"/>
            <a:ext cx="3068638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872038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743449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.2.3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86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40777" y="255247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(+) İnsidans)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ARAŞTIRMASI (Retrospektif)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40777" y="362185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</a:t>
            </a:r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40777" y="4666247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40777" y="5728198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14799" y="2993175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(+)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211045" y="2165317"/>
            <a:ext cx="876300" cy="3697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sz="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772787" y="5749964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24324" y="5154518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(-)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771579" y="4964467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771579" y="3638642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770371" y="2853145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7211045" y="1529997"/>
            <a:ext cx="876300" cy="39209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753100" y="1471541"/>
            <a:ext cx="190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430198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1249875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</a:p>
          <a:p>
            <a:pPr algn="ctr"/>
            <a:r>
              <a:rPr lang="tr-TR" b="1" i="1" dirty="0" smtClean="0">
                <a:solidFill>
                  <a:srgbClr val="6B9B1A"/>
                </a:solidFill>
                <a:latin typeface="Cambria" pitchFamily="18" charset="0"/>
              </a:rPr>
              <a:t>(İzleme Süresi)</a:t>
            </a:r>
            <a:endParaRPr lang="tr-TR" b="1" i="1" dirty="0">
              <a:solidFill>
                <a:srgbClr val="6B9B1A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236771" y="1838796"/>
            <a:ext cx="28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Araştırmanın Başlangıcı</a:t>
            </a:r>
            <a:endParaRPr lang="tr-TR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19375" y="4343977"/>
            <a:ext cx="1462814" cy="86991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Seçilen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350753" y="3446296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350753" y="5256701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766952" y="4422835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8785560" y="2680679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85559" y="3762349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lang="tr-TR" sz="2800" b="1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99212" y="4848145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785560" y="5910096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</a:t>
            </a:r>
          </a:p>
        </p:txBody>
      </p:sp>
      <p:cxnSp>
        <p:nvCxnSpPr>
          <p:cNvPr id="36" name="Düz Ok Bağlayıcısı 35"/>
          <p:cNvCxnSpPr/>
          <p:nvPr/>
        </p:nvCxnSpPr>
        <p:spPr>
          <a:xfrm>
            <a:off x="7690804" y="1458932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Metin kutusu 36"/>
          <p:cNvSpPr txBox="1"/>
          <p:nvPr/>
        </p:nvSpPr>
        <p:spPr>
          <a:xfrm>
            <a:off x="8087345" y="1013246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127591" y="3461217"/>
            <a:ext cx="1647798" cy="261900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</a:t>
            </a:r>
            <a:endParaRPr lang="zh-CN" altLang="zh-CN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Yuvarlatılmış Dikdörtgen 41"/>
          <p:cNvSpPr/>
          <p:nvPr/>
        </p:nvSpPr>
        <p:spPr>
          <a:xfrm>
            <a:off x="7246337" y="1113916"/>
            <a:ext cx="756129" cy="26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FFFF"/>
                </a:solidFill>
                <a:latin typeface="Calibri" pitchFamily="34" charset="0"/>
              </a:rPr>
              <a:t>2013</a:t>
            </a:r>
            <a:endParaRPr lang="tr-TR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Yuvarlatılmış Dikdörtgen 42"/>
          <p:cNvSpPr/>
          <p:nvPr/>
        </p:nvSpPr>
        <p:spPr>
          <a:xfrm>
            <a:off x="47731" y="1112935"/>
            <a:ext cx="756129" cy="26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FFFF"/>
                </a:solidFill>
                <a:latin typeface="Calibri" pitchFamily="34" charset="0"/>
              </a:rPr>
              <a:t>2000</a:t>
            </a:r>
            <a:endParaRPr lang="tr-TR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3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50302" y="162622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(+) İnsidans)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ARAŞTIRMASI (Prospektif)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50302" y="269560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</a:t>
            </a:r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50302" y="422687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50302" y="528882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24324" y="2066925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(+)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403259" y="2520047"/>
            <a:ext cx="876300" cy="666652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782312" y="5310589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33849" y="4715143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(-)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884" y="3231560"/>
            <a:ext cx="1733550" cy="1681016"/>
          </a:xfrm>
          <a:prstGeom prst="ellipse">
            <a:avLst/>
          </a:prstGeom>
          <a:noFill/>
          <a:ln w="476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000000"/>
                </a:solidFill>
                <a:latin typeface="Cambria" pitchFamily="18" charset="0"/>
              </a:rPr>
              <a:t>RİSK ALTINDAKİ TOPLUM</a:t>
            </a:r>
            <a:endParaRPr lang="tr-TR" sz="1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781104" y="4525092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781104" y="2712392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779896" y="1926895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403259" y="1412967"/>
            <a:ext cx="876300" cy="653958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648325" y="1364666"/>
            <a:ext cx="327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323323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1143000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İzleme Süresi</a:t>
            </a:r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tr-TR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59485" y="1932510"/>
            <a:ext cx="164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Araştırmanın </a:t>
            </a:r>
          </a:p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Başlangıcı</a:t>
            </a:r>
            <a:endParaRPr lang="tr-TR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28900" y="3419743"/>
            <a:ext cx="1462814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Örneklem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(Hastalık Yok)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360278" y="2520046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360278" y="4817326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776477" y="3710335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85560" y="180760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a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85559" y="288927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799212" y="4384645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c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8785560" y="5446596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d</a:t>
            </a:r>
          </a:p>
        </p:txBody>
      </p:sp>
      <p:cxnSp>
        <p:nvCxnSpPr>
          <p:cNvPr id="40" name="Düz Ok Bağlayıcısı 39"/>
          <p:cNvCxnSpPr/>
          <p:nvPr/>
        </p:nvCxnSpPr>
        <p:spPr>
          <a:xfrm>
            <a:off x="7498092" y="1163289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Metin kutusu 40"/>
          <p:cNvSpPr txBox="1"/>
          <p:nvPr/>
        </p:nvSpPr>
        <p:spPr>
          <a:xfrm>
            <a:off x="7498092" y="769566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0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RÖLATİF RİSK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– RR 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84148"/>
              </p:ext>
            </p:extLst>
          </p:nvPr>
        </p:nvGraphicFramePr>
        <p:xfrm>
          <a:off x="300660" y="1229784"/>
          <a:ext cx="8503043" cy="323744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(+)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(-)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Yuvarlatılmış Dikdörtgen 18"/>
          <p:cNvSpPr/>
          <p:nvPr/>
        </p:nvSpPr>
        <p:spPr>
          <a:xfrm>
            <a:off x="4183651" y="2066925"/>
            <a:ext cx="483600" cy="4134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7061586" y="2638425"/>
            <a:ext cx="483600" cy="413492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041150" y="2066925"/>
            <a:ext cx="483600" cy="413492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183650" y="2638425"/>
            <a:ext cx="483600" cy="4134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1775343" y="4555636"/>
            <a:ext cx="5756037" cy="742777"/>
            <a:chOff x="1946793" y="4622311"/>
            <a:chExt cx="5756037" cy="742777"/>
          </a:xfrm>
        </p:grpSpPr>
        <p:sp>
          <p:nvSpPr>
            <p:cNvPr id="21" name="Metin kutusu 20"/>
            <p:cNvSpPr txBox="1"/>
            <p:nvPr/>
          </p:nvSpPr>
          <p:spPr>
            <a:xfrm>
              <a:off x="2095125" y="4769037"/>
              <a:ext cx="2502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</a:rPr>
                <a:t>Rölatif Risk (</a:t>
              </a:r>
              <a:r>
                <a:rPr lang="tr-TR" sz="2000" b="1" i="1" dirty="0">
                  <a:solidFill>
                    <a:prstClr val="black"/>
                  </a:solidFill>
                  <a:latin typeface="Cambria" pitchFamily="18" charset="0"/>
                </a:rPr>
                <a:t>R</a:t>
              </a:r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</a:rPr>
                <a:t>R) =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4495131" y="4622311"/>
              <a:ext cx="1708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İnsidans (+)</a:t>
              </a:r>
              <a:endParaRPr lang="tr-TR" sz="2000" b="1" i="1" dirty="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5" name="Metin kutusu 24"/>
            <p:cNvSpPr txBox="1"/>
            <p:nvPr/>
          </p:nvSpPr>
          <p:spPr>
            <a:xfrm>
              <a:off x="4453690" y="4964978"/>
              <a:ext cx="1755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İnsidans (-)</a:t>
              </a:r>
              <a:endParaRPr lang="tr-TR" sz="2000" b="1" i="1" dirty="0">
                <a:solidFill>
                  <a:srgbClr val="6B9B1A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cxnSp>
          <p:nvCxnSpPr>
            <p:cNvPr id="26" name="Düz Bağlayıcı 25"/>
            <p:cNvCxnSpPr/>
            <p:nvPr/>
          </p:nvCxnSpPr>
          <p:spPr>
            <a:xfrm>
              <a:off x="4565477" y="5007135"/>
              <a:ext cx="147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Dikdörtgen 26"/>
            <p:cNvSpPr/>
            <p:nvPr/>
          </p:nvSpPr>
          <p:spPr>
            <a:xfrm>
              <a:off x="1946793" y="4622311"/>
              <a:ext cx="5756037" cy="7427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 i="1">
                <a:solidFill>
                  <a:prstClr val="white"/>
                </a:solidFill>
              </a:endParaRPr>
            </a:p>
          </p:txBody>
        </p:sp>
        <p:sp>
          <p:nvSpPr>
            <p:cNvPr id="28" name="Metin kutusu 27"/>
            <p:cNvSpPr txBox="1"/>
            <p:nvPr/>
          </p:nvSpPr>
          <p:spPr>
            <a:xfrm>
              <a:off x="6114110" y="4634186"/>
              <a:ext cx="1256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(a/</a:t>
              </a:r>
              <a:r>
                <a:rPr lang="tr-TR" sz="2000" b="1" i="1" dirty="0" err="1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a+b</a:t>
              </a:r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 )</a:t>
              </a:r>
              <a:endParaRPr lang="tr-TR" sz="2000" b="1" i="1" dirty="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9" name="Metin kutusu 28"/>
            <p:cNvSpPr txBox="1"/>
            <p:nvPr/>
          </p:nvSpPr>
          <p:spPr>
            <a:xfrm>
              <a:off x="6182726" y="4955453"/>
              <a:ext cx="1094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(c/</a:t>
              </a:r>
              <a:r>
                <a:rPr lang="tr-TR" sz="2000" b="1" i="1" dirty="0" err="1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c+d</a:t>
              </a:r>
              <a:r>
                <a:rPr lang="tr-TR" sz="2000" b="1" i="1" dirty="0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)</a:t>
              </a:r>
              <a:endParaRPr lang="tr-TR" sz="2000" b="1" i="1" dirty="0">
                <a:solidFill>
                  <a:srgbClr val="6B9B1A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cxnSp>
          <p:nvCxnSpPr>
            <p:cNvPr id="30" name="Düz Bağlayıcı 29"/>
            <p:cNvCxnSpPr/>
            <p:nvPr/>
          </p:nvCxnSpPr>
          <p:spPr>
            <a:xfrm>
              <a:off x="6258888" y="5019010"/>
              <a:ext cx="9516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Metin kutusu 30"/>
            <p:cNvSpPr txBox="1"/>
            <p:nvPr/>
          </p:nvSpPr>
          <p:spPr>
            <a:xfrm>
              <a:off x="5912352" y="4780691"/>
              <a:ext cx="436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=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2" name="Metin kutusu 31"/>
            <p:cNvSpPr txBox="1"/>
            <p:nvPr/>
          </p:nvSpPr>
          <p:spPr>
            <a:xfrm>
              <a:off x="7162281" y="4770443"/>
              <a:ext cx="540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X</a:t>
              </a:r>
              <a:r>
                <a:rPr lang="tr-TR" sz="20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 </a:t>
              </a:r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k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231798" y="5462874"/>
            <a:ext cx="8508658" cy="58477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Etken(+) insidans, Etken(-) </a:t>
            </a:r>
            <a:r>
              <a:rPr lang="tr-TR" sz="16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insidanstan</a:t>
            </a:r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 büyükse neden-sonuç ilişkisinin önemliliği rölatif risk </a:t>
            </a:r>
            <a:r>
              <a:rPr lang="tr-T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ile </a:t>
            </a:r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araştırılır. Etkenle karşılaşanların etkenle karşılaşmayanlara göre hastalanma riskini bildirir.</a:t>
            </a:r>
          </a:p>
        </p:txBody>
      </p:sp>
    </p:spTree>
    <p:extLst>
      <p:ext uri="{BB962C8B-B14F-4D97-AF65-F5344CB8AC3E}">
        <p14:creationId xmlns:p14="http://schemas.microsoft.com/office/powerpoint/2010/main" val="22481217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RÖLATİF RİSK (RR)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RR=1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nedeni değildir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RR&gt;1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 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(vardır) o ölçüde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nedenseldir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«RR sonucu OR sonucundan daha kesindir.»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716850" y="2048797"/>
            <a:ext cx="6035263" cy="46166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de-DE"/>
            </a:defPPr>
            <a:lvl1pPr eaLnBrk="0" hangingPunct="0">
              <a:defRPr sz="1600" b="1" i="1">
                <a:latin typeface="Cambria" pitchFamily="18" charset="0"/>
                <a:cs typeface="Calibri" pitchFamily="34" charset="0"/>
              </a:defRPr>
            </a:lvl1pPr>
          </a:lstStyle>
          <a:p>
            <a:pPr algn="ctr"/>
            <a:r>
              <a:rPr lang="tr-TR" sz="2400" dirty="0" smtClean="0">
                <a:solidFill>
                  <a:srgbClr val="000000"/>
                </a:solidFill>
              </a:rPr>
              <a:t>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(+) </a:t>
            </a:r>
            <a:r>
              <a:rPr lang="tr-TR" sz="2400" dirty="0" smtClean="0">
                <a:solidFill>
                  <a:srgbClr val="000000"/>
                </a:solidFill>
              </a:rPr>
              <a:t>/ 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(-)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26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ETKENE ATFEDİLEN RİSK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– EAR  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478382"/>
              </p:ext>
            </p:extLst>
          </p:nvPr>
        </p:nvGraphicFramePr>
        <p:xfrm>
          <a:off x="300660" y="1229784"/>
          <a:ext cx="8503043" cy="323744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(+)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(-)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Yuvarlatılmış Dikdörtgen 18"/>
          <p:cNvSpPr/>
          <p:nvPr/>
        </p:nvSpPr>
        <p:spPr>
          <a:xfrm>
            <a:off x="4183651" y="2066925"/>
            <a:ext cx="483600" cy="4134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7061586" y="2638425"/>
            <a:ext cx="483600" cy="413492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041150" y="2066925"/>
            <a:ext cx="483600" cy="413492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183650" y="2638425"/>
            <a:ext cx="483600" cy="4134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250846" y="4553167"/>
            <a:ext cx="8510164" cy="479510"/>
            <a:chOff x="231796" y="4600792"/>
            <a:chExt cx="8510164" cy="479510"/>
          </a:xfrm>
        </p:grpSpPr>
        <p:sp>
          <p:nvSpPr>
            <p:cNvPr id="33" name="Metin kutusu 32"/>
            <p:cNvSpPr txBox="1"/>
            <p:nvPr/>
          </p:nvSpPr>
          <p:spPr>
            <a:xfrm>
              <a:off x="231796" y="4621163"/>
              <a:ext cx="257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</a:rPr>
                <a:t>Atfedilen Risk (</a:t>
              </a:r>
              <a:r>
                <a:rPr lang="tr-TR" sz="2000" b="1" i="1" dirty="0">
                  <a:solidFill>
                    <a:prstClr val="black"/>
                  </a:solidFill>
                  <a:latin typeface="Cambria" pitchFamily="18" charset="0"/>
                </a:rPr>
                <a:t>A</a:t>
              </a:r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</a:rPr>
                <a:t>R)=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2594238" y="4640803"/>
              <a:ext cx="1612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İnsidans (+)</a:t>
              </a:r>
              <a:endParaRPr lang="tr-TR" sz="2000" b="1" i="1" dirty="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4065056" y="4644566"/>
              <a:ext cx="1755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İnsidans (-)</a:t>
              </a:r>
              <a:endParaRPr lang="tr-TR" sz="2000" b="1" i="1" dirty="0">
                <a:solidFill>
                  <a:srgbClr val="6B9B1A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6" name="Dikdörtgen 35"/>
            <p:cNvSpPr/>
            <p:nvPr/>
          </p:nvSpPr>
          <p:spPr>
            <a:xfrm>
              <a:off x="314325" y="4624398"/>
              <a:ext cx="8426131" cy="4559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 i="1">
                <a:solidFill>
                  <a:prstClr val="white"/>
                </a:solidFill>
              </a:endParaRPr>
            </a:p>
          </p:txBody>
        </p:sp>
        <p:sp>
          <p:nvSpPr>
            <p:cNvPr id="37" name="Metin kutusu 36"/>
            <p:cNvSpPr txBox="1"/>
            <p:nvPr/>
          </p:nvSpPr>
          <p:spPr>
            <a:xfrm>
              <a:off x="4061170" y="4632691"/>
              <a:ext cx="231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itchFamily="34" charset="0"/>
                </a:rPr>
                <a:t>–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8" name="Metin kutusu 37"/>
            <p:cNvSpPr txBox="1"/>
            <p:nvPr/>
          </p:nvSpPr>
          <p:spPr>
            <a:xfrm>
              <a:off x="6160039" y="4640803"/>
              <a:ext cx="1256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(a/</a:t>
              </a:r>
              <a:r>
                <a:rPr lang="tr-TR" sz="2000" b="1" i="1" dirty="0" err="1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a+b</a:t>
              </a:r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 )</a:t>
              </a:r>
              <a:endParaRPr lang="tr-TR" sz="2000" b="1" i="1" dirty="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9" name="Metin kutusu 38"/>
            <p:cNvSpPr txBox="1"/>
            <p:nvPr/>
          </p:nvSpPr>
          <p:spPr>
            <a:xfrm>
              <a:off x="7331668" y="4616394"/>
              <a:ext cx="1094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(c/</a:t>
              </a:r>
              <a:r>
                <a:rPr lang="tr-TR" sz="2000" b="1" i="1" dirty="0" err="1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c+d</a:t>
              </a:r>
              <a:r>
                <a:rPr lang="tr-TR" sz="2000" b="1" i="1" dirty="0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)</a:t>
              </a:r>
              <a:endParaRPr lang="tr-TR" sz="2000" b="1" i="1" dirty="0">
                <a:solidFill>
                  <a:srgbClr val="6B9B1A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0" name="Metin kutusu 39"/>
            <p:cNvSpPr txBox="1"/>
            <p:nvPr/>
          </p:nvSpPr>
          <p:spPr>
            <a:xfrm>
              <a:off x="7117300" y="4632691"/>
              <a:ext cx="436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itchFamily="34" charset="0"/>
                </a:rPr>
                <a:t>–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1" name="Metin kutusu 40"/>
            <p:cNvSpPr txBox="1"/>
            <p:nvPr/>
          </p:nvSpPr>
          <p:spPr>
            <a:xfrm>
              <a:off x="5875556" y="4632691"/>
              <a:ext cx="436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=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2" name="Metin kutusu 41"/>
            <p:cNvSpPr txBox="1"/>
            <p:nvPr/>
          </p:nvSpPr>
          <p:spPr>
            <a:xfrm>
              <a:off x="8201411" y="4600792"/>
              <a:ext cx="540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X</a:t>
              </a:r>
              <a:r>
                <a:rPr lang="tr-TR" sz="20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 </a:t>
              </a:r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k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3" name="Metin kutusu 42"/>
            <p:cNvSpPr txBox="1"/>
            <p:nvPr/>
          </p:nvSpPr>
          <p:spPr>
            <a:xfrm>
              <a:off x="5521788" y="4622058"/>
              <a:ext cx="540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X</a:t>
              </a:r>
              <a:r>
                <a:rPr lang="tr-TR" sz="20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 </a:t>
              </a:r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k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21" name="Dikdörtgen 20"/>
          <p:cNvSpPr/>
          <p:nvPr/>
        </p:nvSpPr>
        <p:spPr>
          <a:xfrm>
            <a:off x="1318121" y="5154126"/>
            <a:ext cx="6531645" cy="58477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Etkenin ortadan kalkması halinde </a:t>
            </a:r>
            <a:r>
              <a:rPr lang="tr-TR" sz="16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insidanstaki</a:t>
            </a:r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 azalmanın ne olacağını anlatır</a:t>
            </a:r>
            <a:r>
              <a:rPr lang="tr-T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 Yada </a:t>
            </a:r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bir başka deyişle etkenden kaynaklanan insidans gösterir.</a:t>
            </a:r>
          </a:p>
        </p:txBody>
      </p:sp>
    </p:spTree>
    <p:extLst>
      <p:ext uri="{BB962C8B-B14F-4D97-AF65-F5344CB8AC3E}">
        <p14:creationId xmlns:p14="http://schemas.microsoft.com/office/powerpoint/2010/main" val="40534807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ATFEDİLEN RİSK (AR)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AR (-)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Faktörün hastalığı önlediği ve insidansını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azalttığı anlamına gelir.»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AR≥0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Faktörün hastalığın etyolojisinde önemli rol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aldığı anlama gelir.»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736874" y="2048797"/>
            <a:ext cx="6013723" cy="46166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de-DE"/>
            </a:defPPr>
            <a:lvl1pPr eaLnBrk="0" hangingPunct="0">
              <a:defRPr sz="1600" b="1" i="1">
                <a:latin typeface="Cambria" pitchFamily="18" charset="0"/>
                <a:cs typeface="Calibri" pitchFamily="34" charset="0"/>
              </a:defRPr>
            </a:lvl1pPr>
          </a:lstStyle>
          <a:p>
            <a:pPr algn="ctr"/>
            <a:r>
              <a:rPr lang="tr-TR" sz="2400" dirty="0" smtClean="0">
                <a:solidFill>
                  <a:srgbClr val="000000"/>
                </a:solidFill>
              </a:rPr>
              <a:t>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(+) </a:t>
            </a:r>
            <a:r>
              <a:rPr lang="tr-TR" sz="2400" dirty="0" smtClean="0">
                <a:solidFill>
                  <a:srgbClr val="000000"/>
                </a:solidFill>
              </a:rPr>
              <a:t>— 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(-)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45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/>
          </p:cNvSpPr>
          <p:nvPr/>
        </p:nvSpPr>
        <p:spPr bwMode="gray">
          <a:xfrm>
            <a:off x="5171869" y="2467189"/>
            <a:ext cx="943187" cy="99511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i="1">
              <a:solidFill>
                <a:srgbClr val="000000"/>
              </a:solidFill>
            </a:endParaRPr>
          </a:p>
        </p:txBody>
      </p:sp>
      <p:grpSp>
        <p:nvGrpSpPr>
          <p:cNvPr id="52" name="Grup 51"/>
          <p:cNvGrpSpPr/>
          <p:nvPr/>
        </p:nvGrpSpPr>
        <p:grpSpPr>
          <a:xfrm>
            <a:off x="5580579" y="1485518"/>
            <a:ext cx="1762796" cy="954107"/>
            <a:chOff x="5780604" y="811859"/>
            <a:chExt cx="1762796" cy="954107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780604" y="812281"/>
              <a:ext cx="1762796" cy="91216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 sz="1400" i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870368" y="811859"/>
              <a:ext cx="167303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r-TR" altLang="zh-CN" sz="1400" b="1" i="1" dirty="0" smtClean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Etkenin Niteliği;</a:t>
              </a:r>
            </a:p>
            <a:p>
              <a:pPr marL="72000" indent="-108000" eaLnBrk="0" hangingPunct="0">
                <a:buFont typeface="+mj-lt"/>
                <a:buAutoNum type="arabicPeriod"/>
              </a:pPr>
              <a:r>
                <a:rPr lang="tr-TR" altLang="zh-CN" sz="1400" i="1" dirty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Karşılaşma sıklığı,</a:t>
              </a:r>
            </a:p>
            <a:p>
              <a:pPr marL="72000" indent="-108000" eaLnBrk="0" hangingPunct="0">
                <a:buFont typeface="+mj-lt"/>
                <a:buAutoNum type="arabicPeriod"/>
              </a:pPr>
              <a:r>
                <a:rPr lang="tr-TR" altLang="zh-CN" sz="1400" i="1" dirty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Etki süresi,</a:t>
              </a:r>
            </a:p>
            <a:p>
              <a:pPr marL="72000" indent="-108000" eaLnBrk="0" hangingPunct="0">
                <a:buFont typeface="+mj-lt"/>
                <a:buAutoNum type="arabicPeriod"/>
              </a:pPr>
              <a:r>
                <a:rPr lang="tr-TR" altLang="zh-CN" sz="1400" i="1" dirty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Giriş yolu,</a:t>
              </a:r>
            </a:p>
          </p:txBody>
        </p:sp>
      </p:grpSp>
      <p:sp>
        <p:nvSpPr>
          <p:cNvPr id="29" name="Sağ Ok 28"/>
          <p:cNvSpPr/>
          <p:nvPr/>
        </p:nvSpPr>
        <p:spPr>
          <a:xfrm>
            <a:off x="3009900" y="3578784"/>
            <a:ext cx="647700" cy="882057"/>
          </a:xfrm>
          <a:prstGeom prst="rightArrow">
            <a:avLst/>
          </a:prstGeom>
          <a:solidFill>
            <a:srgbClr val="575F57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59" name="Grup 58"/>
          <p:cNvGrpSpPr/>
          <p:nvPr/>
        </p:nvGrpSpPr>
        <p:grpSpPr>
          <a:xfrm>
            <a:off x="3684113" y="3462305"/>
            <a:ext cx="1838324" cy="1093782"/>
            <a:chOff x="3684113" y="3083921"/>
            <a:chExt cx="1838324" cy="109378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697841" y="3083921"/>
              <a:ext cx="1769509" cy="109378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 sz="20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3684113" y="3392696"/>
              <a:ext cx="18383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2400" b="1" dirty="0" smtClean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SAĞLIK</a:t>
              </a:r>
              <a:endParaRPr lang="en-US" altLang="zh-CN" sz="2400" dirty="0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129283" y="309354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 (SAĞLIĞI ETKİLEYEN FAKTÖRLER)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Sağ Ok 34"/>
          <p:cNvSpPr/>
          <p:nvPr/>
        </p:nvSpPr>
        <p:spPr>
          <a:xfrm rot="5400000">
            <a:off x="4252054" y="2624293"/>
            <a:ext cx="571125" cy="1028700"/>
          </a:xfrm>
          <a:prstGeom prst="rightArrow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i="1" dirty="0">
              <a:solidFill>
                <a:srgbClr val="000000"/>
              </a:solidFill>
            </a:endParaRPr>
          </a:p>
        </p:txBody>
      </p:sp>
      <p:sp>
        <p:nvSpPr>
          <p:cNvPr id="49" name="Sağ Ok 48"/>
          <p:cNvSpPr/>
          <p:nvPr/>
        </p:nvSpPr>
        <p:spPr>
          <a:xfrm rot="16200000">
            <a:off x="4337425" y="4351159"/>
            <a:ext cx="512650" cy="1028700"/>
          </a:xfrm>
          <a:prstGeom prst="rightArrow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i="1" dirty="0">
              <a:solidFill>
                <a:srgbClr val="000000"/>
              </a:solidFill>
            </a:endParaRPr>
          </a:p>
        </p:txBody>
      </p:sp>
      <p:sp>
        <p:nvSpPr>
          <p:cNvPr id="50" name="Sağ Ok 49"/>
          <p:cNvSpPr/>
          <p:nvPr/>
        </p:nvSpPr>
        <p:spPr>
          <a:xfrm rot="10800000">
            <a:off x="5507032" y="3569254"/>
            <a:ext cx="647700" cy="882057"/>
          </a:xfrm>
          <a:prstGeom prst="rightArrow">
            <a:avLst/>
          </a:prstGeom>
          <a:solidFill>
            <a:srgbClr val="575F57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57" name="Grup 56"/>
          <p:cNvGrpSpPr/>
          <p:nvPr/>
        </p:nvGrpSpPr>
        <p:grpSpPr>
          <a:xfrm>
            <a:off x="6209724" y="3264942"/>
            <a:ext cx="2829453" cy="1472474"/>
            <a:chOff x="6209724" y="2886558"/>
            <a:chExt cx="2829453" cy="1472474"/>
          </a:xfrm>
        </p:grpSpPr>
        <p:grpSp>
          <p:nvGrpSpPr>
            <p:cNvPr id="51" name="Grup 50"/>
            <p:cNvGrpSpPr/>
            <p:nvPr/>
          </p:nvGrpSpPr>
          <p:grpSpPr>
            <a:xfrm>
              <a:off x="6209724" y="2886558"/>
              <a:ext cx="1996459" cy="1472474"/>
              <a:chOff x="6676449" y="2657958"/>
              <a:chExt cx="1996459" cy="1472474"/>
            </a:xfrm>
          </p:grpSpPr>
          <p:sp>
            <p:nvSpPr>
              <p:cNvPr id="40" name="AutoShape 5"/>
              <p:cNvSpPr>
                <a:spLocks noChangeArrowheads="1"/>
              </p:cNvSpPr>
              <p:nvPr/>
            </p:nvSpPr>
            <p:spPr bwMode="auto">
              <a:xfrm>
                <a:off x="6676449" y="2657958"/>
                <a:ext cx="1996459" cy="1472474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6699785" y="2665771"/>
                <a:ext cx="1973123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Çevre Faktörleri;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Hava,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Su,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Besinler,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İklim şartları,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Ekolojik denge,</a:t>
                </a:r>
              </a:p>
            </p:txBody>
          </p:sp>
        </p:grpSp>
        <p:pic>
          <p:nvPicPr>
            <p:cNvPr id="5122" name="Picture 2" descr="D:\DOKTOR\1-DRUZ\1-EĞİTİM KURUMU\1. İstanbuluzman\2-RESİMLER\Dünya-Uzay-Uçak\earth (2)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177" y="3228054"/>
              <a:ext cx="792000" cy="79200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up 55"/>
          <p:cNvGrpSpPr/>
          <p:nvPr/>
        </p:nvGrpSpPr>
        <p:grpSpPr>
          <a:xfrm>
            <a:off x="116639" y="3217317"/>
            <a:ext cx="2857539" cy="1646351"/>
            <a:chOff x="116639" y="2838933"/>
            <a:chExt cx="2857539" cy="1646351"/>
          </a:xfrm>
        </p:grpSpPr>
        <p:grpSp>
          <p:nvGrpSpPr>
            <p:cNvPr id="53" name="Grup 52"/>
            <p:cNvGrpSpPr/>
            <p:nvPr/>
          </p:nvGrpSpPr>
          <p:grpSpPr>
            <a:xfrm>
              <a:off x="954743" y="2838933"/>
              <a:ext cx="2019435" cy="1646351"/>
              <a:chOff x="87968" y="2619858"/>
              <a:chExt cx="2019435" cy="1646351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87968" y="2619858"/>
                <a:ext cx="1996459" cy="1646351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130354" y="2665771"/>
                <a:ext cx="1977049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İşyeri Faktörleri;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Fiziksel,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Kimyasal,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Biyolojik, 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Psikososyal,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Kaza faktörleri,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Kültürel-Ekonomik,</a:t>
                </a:r>
              </a:p>
            </p:txBody>
          </p:sp>
        </p:grpSp>
        <p:pic>
          <p:nvPicPr>
            <p:cNvPr id="5123" name="Picture 3" descr="D:\DOKTOR\1-DRUZ\1-EĞİTİM KURUMU\1. İstanbuluzman\2-RESİMLER\Ev-Konut-Fabrika\industry (2)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9" y="3317640"/>
              <a:ext cx="792000" cy="7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up 57"/>
          <p:cNvGrpSpPr/>
          <p:nvPr/>
        </p:nvGrpSpPr>
        <p:grpSpPr>
          <a:xfrm>
            <a:off x="2764040" y="5161886"/>
            <a:ext cx="2826043" cy="1613737"/>
            <a:chOff x="2764040" y="4783502"/>
            <a:chExt cx="2826043" cy="1613737"/>
          </a:xfrm>
        </p:grpSpPr>
        <p:grpSp>
          <p:nvGrpSpPr>
            <p:cNvPr id="48" name="Grup 47"/>
            <p:cNvGrpSpPr/>
            <p:nvPr/>
          </p:nvGrpSpPr>
          <p:grpSpPr>
            <a:xfrm>
              <a:off x="3593624" y="4783502"/>
              <a:ext cx="1996459" cy="1613737"/>
              <a:chOff x="3412649" y="4631102"/>
              <a:chExt cx="1996459" cy="1781102"/>
            </a:xfrm>
          </p:grpSpPr>
          <p:sp>
            <p:nvSpPr>
              <p:cNvPr id="43" name="AutoShape 5"/>
              <p:cNvSpPr>
                <a:spLocks noChangeArrowheads="1"/>
              </p:cNvSpPr>
              <p:nvPr/>
            </p:nvSpPr>
            <p:spPr bwMode="auto">
              <a:xfrm>
                <a:off x="3412649" y="4631102"/>
                <a:ext cx="1996459" cy="1781102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3435985" y="4677015"/>
                <a:ext cx="1940778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Bireysel Faktörleri;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Genetik,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Beslenme,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Yaş-Cinsiyet-Irk,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Hastalık-Bağışıklık,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Kişilik,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Fiziksel kapasite,</a:t>
                </a:r>
              </a:p>
            </p:txBody>
          </p:sp>
        </p:grpSp>
        <p:pic>
          <p:nvPicPr>
            <p:cNvPr id="5124" name="Picture 4" descr="D:\DOKTOR\1-DRUZ\1-EĞİTİM KURUMU\1. İstanbuluzman\2-RESİMLER\Meslekler\firefighter (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040" y="5194370"/>
              <a:ext cx="792000" cy="7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up 54"/>
          <p:cNvGrpSpPr/>
          <p:nvPr/>
        </p:nvGrpSpPr>
        <p:grpSpPr>
          <a:xfrm>
            <a:off x="2702204" y="1154140"/>
            <a:ext cx="2826959" cy="1653586"/>
            <a:chOff x="2702204" y="775756"/>
            <a:chExt cx="2826959" cy="1653586"/>
          </a:xfrm>
        </p:grpSpPr>
        <p:grpSp>
          <p:nvGrpSpPr>
            <p:cNvPr id="54" name="Grup 53"/>
            <p:cNvGrpSpPr/>
            <p:nvPr/>
          </p:nvGrpSpPr>
          <p:grpSpPr>
            <a:xfrm>
              <a:off x="3532704" y="775756"/>
              <a:ext cx="1996459" cy="1653586"/>
              <a:chOff x="3380304" y="480481"/>
              <a:chExt cx="1996459" cy="1653586"/>
            </a:xfrm>
          </p:grpSpPr>
          <p:sp>
            <p:nvSpPr>
              <p:cNvPr id="46" name="AutoShape 5"/>
              <p:cNvSpPr>
                <a:spLocks noChangeArrowheads="1"/>
              </p:cNvSpPr>
              <p:nvPr/>
            </p:nvSpPr>
            <p:spPr bwMode="auto">
              <a:xfrm>
                <a:off x="3380304" y="480481"/>
                <a:ext cx="1996459" cy="1653586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3403640" y="497819"/>
                <a:ext cx="1973123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Etken Özellikleri;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Fiziksel yapısı,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err="1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Toksisite</a:t>
                </a: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 düzeyi,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err="1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Potenti</a:t>
                </a: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Yoğunluk düzeyi,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Dalga boyu,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Çözünürlüğü,</a:t>
                </a:r>
              </a:p>
            </p:txBody>
          </p:sp>
        </p:grpSp>
        <p:pic>
          <p:nvPicPr>
            <p:cNvPr id="5125" name="Picture 5" descr="D:\DOKTOR\1-DRUZ\1-EĞİTİM KURUMU\1. İstanbuluzman\2-RESİMLER\Mikrobiyoloji\virus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204" y="1197313"/>
              <a:ext cx="792000" cy="7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30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5" grpId="0" animBg="1"/>
      <p:bldP spid="49" grpId="0" animBg="1"/>
      <p:bldP spid="5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KORUNABİLİRLİK HIZI – KH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660454"/>
              </p:ext>
            </p:extLst>
          </p:nvPr>
        </p:nvGraphicFramePr>
        <p:xfrm>
          <a:off x="300660" y="1229784"/>
          <a:ext cx="8503043" cy="323744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(+)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4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(-)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Yuvarlatılmış Dikdörtgen 18"/>
          <p:cNvSpPr/>
          <p:nvPr/>
        </p:nvSpPr>
        <p:spPr>
          <a:xfrm>
            <a:off x="4183651" y="2066925"/>
            <a:ext cx="483600" cy="4134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7061586" y="2638425"/>
            <a:ext cx="483600" cy="413492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041150" y="2066925"/>
            <a:ext cx="483600" cy="413492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183650" y="2638425"/>
            <a:ext cx="483600" cy="4134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332307" y="4552167"/>
            <a:ext cx="8487720" cy="733252"/>
            <a:chOff x="466349" y="5828517"/>
            <a:chExt cx="8487720" cy="733252"/>
          </a:xfrm>
        </p:grpSpPr>
        <p:sp>
          <p:nvSpPr>
            <p:cNvPr id="24" name="Metin kutusu 23"/>
            <p:cNvSpPr txBox="1"/>
            <p:nvPr/>
          </p:nvSpPr>
          <p:spPr>
            <a:xfrm>
              <a:off x="466350" y="5975243"/>
              <a:ext cx="2502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</a:rPr>
                <a:t>Korunabilirlik Hızı=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5" name="Metin kutusu 24"/>
            <p:cNvSpPr txBox="1"/>
            <p:nvPr/>
          </p:nvSpPr>
          <p:spPr>
            <a:xfrm>
              <a:off x="2866356" y="5828517"/>
              <a:ext cx="1708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İnsidans (+)</a:t>
              </a:r>
              <a:endParaRPr lang="tr-TR" sz="2000" b="1" i="1" dirty="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6" name="Metin kutusu 25"/>
            <p:cNvSpPr txBox="1"/>
            <p:nvPr/>
          </p:nvSpPr>
          <p:spPr>
            <a:xfrm>
              <a:off x="3766627" y="6161659"/>
              <a:ext cx="1755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İnsidans (+)</a:t>
              </a:r>
              <a:endParaRPr lang="tr-TR" sz="2000" b="1" i="1" dirty="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cxnSp>
          <p:nvCxnSpPr>
            <p:cNvPr id="27" name="Düz Bağlayıcı 26"/>
            <p:cNvCxnSpPr/>
            <p:nvPr/>
          </p:nvCxnSpPr>
          <p:spPr>
            <a:xfrm>
              <a:off x="2936702" y="6213341"/>
              <a:ext cx="316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Dikdörtgen 27"/>
            <p:cNvSpPr/>
            <p:nvPr/>
          </p:nvSpPr>
          <p:spPr>
            <a:xfrm>
              <a:off x="466349" y="5871602"/>
              <a:ext cx="8411643" cy="6901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 i="1">
                <a:solidFill>
                  <a:prstClr val="white"/>
                </a:solidFill>
              </a:endParaRPr>
            </a:p>
          </p:txBody>
        </p:sp>
        <p:sp>
          <p:nvSpPr>
            <p:cNvPr id="29" name="Metin kutusu 28"/>
            <p:cNvSpPr txBox="1"/>
            <p:nvPr/>
          </p:nvSpPr>
          <p:spPr>
            <a:xfrm>
              <a:off x="6164039" y="5840392"/>
              <a:ext cx="1256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(a/</a:t>
              </a:r>
              <a:r>
                <a:rPr lang="tr-TR" sz="2000" b="1" i="1" dirty="0" err="1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a+b</a:t>
              </a:r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 )</a:t>
              </a:r>
              <a:endParaRPr lang="tr-TR" sz="2000" b="1" i="1" dirty="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0" name="Metin kutusu 29"/>
            <p:cNvSpPr txBox="1"/>
            <p:nvPr/>
          </p:nvSpPr>
          <p:spPr>
            <a:xfrm>
              <a:off x="7409557" y="5837588"/>
              <a:ext cx="1094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(c/</a:t>
              </a:r>
              <a:r>
                <a:rPr lang="tr-TR" sz="2000" b="1" i="1" dirty="0" err="1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c+d</a:t>
              </a:r>
              <a:r>
                <a:rPr lang="tr-TR" sz="2000" b="1" i="1" dirty="0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)</a:t>
              </a:r>
              <a:endParaRPr lang="tr-TR" sz="2000" b="1" i="1" dirty="0">
                <a:solidFill>
                  <a:srgbClr val="6B9B1A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cxnSp>
          <p:nvCxnSpPr>
            <p:cNvPr id="31" name="Düz Bağlayıcı 30"/>
            <p:cNvCxnSpPr/>
            <p:nvPr/>
          </p:nvCxnSpPr>
          <p:spPr>
            <a:xfrm>
              <a:off x="6308817" y="6225216"/>
              <a:ext cx="21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Metin kutusu 31"/>
            <p:cNvSpPr txBox="1"/>
            <p:nvPr/>
          </p:nvSpPr>
          <p:spPr>
            <a:xfrm>
              <a:off x="5989577" y="5986897"/>
              <a:ext cx="436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=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4" name="Metin kutusu 43"/>
            <p:cNvSpPr txBox="1"/>
            <p:nvPr/>
          </p:nvSpPr>
          <p:spPr>
            <a:xfrm>
              <a:off x="8413520" y="5986174"/>
              <a:ext cx="540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X</a:t>
              </a:r>
              <a:r>
                <a:rPr lang="tr-TR" sz="20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 </a:t>
              </a:r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k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5" name="Metin kutusu 44"/>
            <p:cNvSpPr txBox="1"/>
            <p:nvPr/>
          </p:nvSpPr>
          <p:spPr>
            <a:xfrm>
              <a:off x="4551866" y="5840392"/>
              <a:ext cx="1755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rPr>
                <a:t>İnsidans (-)</a:t>
              </a:r>
              <a:endParaRPr lang="tr-TR" sz="2000" b="1" i="1" dirty="0">
                <a:solidFill>
                  <a:srgbClr val="6B9B1A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6" name="Metin kutusu 45"/>
            <p:cNvSpPr txBox="1"/>
            <p:nvPr/>
          </p:nvSpPr>
          <p:spPr>
            <a:xfrm>
              <a:off x="4451231" y="5841367"/>
              <a:ext cx="231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itchFamily="34" charset="0"/>
                </a:rPr>
                <a:t>–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7" name="Metin kutusu 46"/>
            <p:cNvSpPr txBox="1"/>
            <p:nvPr/>
          </p:nvSpPr>
          <p:spPr>
            <a:xfrm>
              <a:off x="7271325" y="5871602"/>
              <a:ext cx="231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itchFamily="34" charset="0"/>
                </a:rPr>
                <a:t>–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8" name="Metin kutusu 47"/>
            <p:cNvSpPr txBox="1"/>
            <p:nvPr/>
          </p:nvSpPr>
          <p:spPr>
            <a:xfrm>
              <a:off x="6643202" y="6161659"/>
              <a:ext cx="1256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(a/</a:t>
              </a:r>
              <a:r>
                <a:rPr lang="tr-TR" sz="2000" b="1" i="1" dirty="0" err="1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a+b</a:t>
              </a:r>
              <a:r>
                <a:rPr lang="tr-TR" sz="2000" b="1" i="1" dirty="0" smtClean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rPr>
                <a:t> )</a:t>
              </a:r>
              <a:endParaRPr lang="tr-TR" sz="2000" b="1" i="1" dirty="0">
                <a:solidFill>
                  <a:srgbClr val="C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33" name="Dikdörtgen 32"/>
          <p:cNvSpPr/>
          <p:nvPr/>
        </p:nvSpPr>
        <p:spPr>
          <a:xfrm>
            <a:off x="1318121" y="5427251"/>
            <a:ext cx="6531645" cy="58477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Etkenin ortadan kalkması halinde etkenle karşılaşanlardan ne kadarının</a:t>
            </a:r>
          </a:p>
          <a:p>
            <a:pPr algn="ctr"/>
            <a:r>
              <a:rPr lang="tr-TR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hastalıktan korunabileceğini gösterir.</a:t>
            </a:r>
          </a:p>
        </p:txBody>
      </p:sp>
    </p:spTree>
    <p:extLst>
      <p:ext uri="{BB962C8B-B14F-4D97-AF65-F5344CB8AC3E}">
        <p14:creationId xmlns:p14="http://schemas.microsoft.com/office/powerpoint/2010/main" val="34588816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KORUNABİLİRLİK HIZI – KH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atfedilen risk, riskle karşılaşan toplumun insidansına bölünürse, elde edilen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oran; «O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 ortadan kaldırılırsa hastalığın ne kadar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azalacağını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2736874" y="2048797"/>
            <a:ext cx="6013723" cy="83099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de-DE"/>
            </a:defPPr>
            <a:lvl1pPr eaLnBrk="0" hangingPunct="0">
              <a:defRPr sz="1600" b="1" i="1">
                <a:latin typeface="Cambria" pitchFamily="18" charset="0"/>
                <a:cs typeface="Calibri" pitchFamily="34" charset="0"/>
              </a:defRPr>
            </a:lvl1pPr>
          </a:lstStyle>
          <a:p>
            <a:pPr algn="ctr"/>
            <a:r>
              <a:rPr lang="tr-TR" sz="2400" dirty="0" smtClean="0">
                <a:solidFill>
                  <a:srgbClr val="000000"/>
                </a:solidFill>
              </a:rPr>
              <a:t>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(+) </a:t>
            </a:r>
            <a:r>
              <a:rPr lang="tr-TR" sz="2400" dirty="0" smtClean="0">
                <a:solidFill>
                  <a:srgbClr val="000000"/>
                </a:solidFill>
              </a:rPr>
              <a:t>— 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(-)</a:t>
            </a:r>
          </a:p>
          <a:p>
            <a:pPr algn="ctr"/>
            <a:r>
              <a:rPr lang="tr-TR" sz="2400" dirty="0">
                <a:solidFill>
                  <a:srgbClr val="000000"/>
                </a:solidFill>
              </a:rPr>
              <a:t>İnsidans Etkileri </a:t>
            </a:r>
            <a:r>
              <a:rPr lang="tr-TR" sz="2400" dirty="0">
                <a:solidFill>
                  <a:srgbClr val="C00000"/>
                </a:solidFill>
              </a:rPr>
              <a:t>(+)</a:t>
            </a:r>
          </a:p>
        </p:txBody>
      </p:sp>
      <p:cxnSp>
        <p:nvCxnSpPr>
          <p:cNvPr id="20" name="Düz Bağlayıcı 19"/>
          <p:cNvCxnSpPr/>
          <p:nvPr/>
        </p:nvCxnSpPr>
        <p:spPr>
          <a:xfrm>
            <a:off x="2736874" y="2483346"/>
            <a:ext cx="6013723" cy="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5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YÖNTEMİN ANA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2125" indent="-457200">
              <a:buClr>
                <a:srgbClr val="292929"/>
              </a:buClr>
              <a:buFont typeface="+mj-lt"/>
              <a:buAutoNum type="arabicPeriod"/>
            </a:pPr>
            <a:endParaRPr lang="tr-TR" sz="24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76000" indent="-3240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Müdahale yok</a:t>
            </a:r>
          </a:p>
          <a:p>
            <a:pPr marL="576000" indent="-3240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Kontrol grubu var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576000" indent="-324000">
              <a:buClr>
                <a:srgbClr val="292929"/>
              </a:buClr>
              <a:buFont typeface="+mj-lt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Araştırmanın yönü </a:t>
            </a: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</a:rPr>
              <a:t>ileriye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doğrudur</a:t>
            </a:r>
          </a:p>
          <a:p>
            <a:pPr marL="792000" lvl="1" indent="-252000">
              <a:buClr>
                <a:srgbClr val="292929"/>
              </a:buClr>
              <a:buFont typeface="Wingdings" pitchFamily="2" charset="2"/>
              <a:buChar char="ü"/>
            </a:pPr>
            <a:endParaRPr lang="tr-TR" sz="105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936000" lvl="1" indent="-216000"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Nedenden	: Sonuca</a:t>
            </a:r>
          </a:p>
          <a:p>
            <a:pPr marL="936000" lvl="1" indent="-216000"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Etiyolojiden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	: Hastalığa </a:t>
            </a:r>
          </a:p>
        </p:txBody>
      </p:sp>
      <p:sp>
        <p:nvSpPr>
          <p:cNvPr id="13824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824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825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825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5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825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84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Asbestli</a:t>
            </a:r>
            <a:r>
              <a:rPr lang="tr-TR" sz="2000" b="1" i="1" dirty="0">
                <a:latin typeface="Calibri" pitchFamily="34" charset="0"/>
              </a:rPr>
              <a:t> malzeme üretimi yapılan bir işyerinde çalışmakta olan 1500 işçinin geçmiş 10 yıllık </a:t>
            </a:r>
            <a:r>
              <a:rPr lang="tr-TR" sz="2000" b="1" i="1" dirty="0">
                <a:solidFill>
                  <a:srgbClr val="7030A0"/>
                </a:solidFill>
                <a:latin typeface="Calibri" pitchFamily="34" charset="0"/>
              </a:rPr>
              <a:t>sağlık kayıtları </a:t>
            </a:r>
            <a:r>
              <a:rPr lang="tr-TR" sz="2000" b="1" i="1" dirty="0">
                <a:latin typeface="Calibri" pitchFamily="34" charset="0"/>
              </a:rPr>
              <a:t>inceleniyor. On yıl önceki kayıtlara göre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sigara içen </a:t>
            </a:r>
            <a:r>
              <a:rPr lang="tr-TR" sz="2000" b="1" i="1" dirty="0">
                <a:latin typeface="Calibri" pitchFamily="34" charset="0"/>
              </a:rPr>
              <a:t>600 işçi ile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sigara içmeyen </a:t>
            </a:r>
            <a:r>
              <a:rPr lang="tr-TR" sz="2000" b="1" i="1" dirty="0">
                <a:latin typeface="Calibri" pitchFamily="34" charset="0"/>
              </a:rPr>
              <a:t>900 </a:t>
            </a:r>
            <a:r>
              <a:rPr lang="tr-TR" sz="2000" b="1" i="1" dirty="0" smtClean="0">
                <a:latin typeface="Calibri" pitchFamily="34" charset="0"/>
              </a:rPr>
              <a:t>işçide </a:t>
            </a:r>
            <a:r>
              <a:rPr lang="tr-TR" sz="2000" b="1" i="1" dirty="0">
                <a:latin typeface="Calibri" pitchFamily="34" charset="0"/>
              </a:rPr>
              <a:t>geçen 10 yıl içinde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asbestozis</a:t>
            </a:r>
            <a:r>
              <a:rPr lang="tr-TR" sz="2000" b="1" i="1" dirty="0">
                <a:latin typeface="Calibri" pitchFamily="34" charset="0"/>
              </a:rPr>
              <a:t> tanısı konulan işçiler belirleniyor. </a:t>
            </a:r>
            <a:endParaRPr lang="tr-TR" sz="2000" b="1" i="1" dirty="0" smtClean="0">
              <a:latin typeface="Calibri" pitchFamily="34" charset="0"/>
            </a:endParaRPr>
          </a:p>
          <a:p>
            <a:pPr algn="ctr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Bu çalışma aşağıdaki epidemiyolojik araştırma türlerinden hangisine uymaktadır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tr-TR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Deneysel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araştırma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araştırması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1057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ileriye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Sigara içen, içmeyen (Vaka-Kontrol Grubu), Asbestle çalışan işçilerde asbestozis tanısı konulanlar –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asbest_neden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asbestozis_sonuç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–  (Nedenden Sonuca) (On yıl önceki kayıtlara göre Retrospektif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Kohort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3859626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5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Asbestli</a:t>
            </a:r>
            <a:r>
              <a:rPr lang="tr-TR" sz="2000" b="1" i="1" dirty="0">
                <a:latin typeface="Calibri" pitchFamily="34" charset="0"/>
              </a:rPr>
              <a:t> malzeme üretimi yapılan 450 işçinin çalıştığı bir işyerinde işyeri </a:t>
            </a:r>
            <a:r>
              <a:rPr lang="tr-TR" sz="2000" b="1" i="1" dirty="0">
                <a:solidFill>
                  <a:srgbClr val="7030A0"/>
                </a:solidFill>
                <a:latin typeface="Calibri" pitchFamily="34" charset="0"/>
              </a:rPr>
              <a:t>sağlık kayıtları </a:t>
            </a:r>
            <a:r>
              <a:rPr lang="tr-TR" sz="2000" b="1" i="1" dirty="0">
                <a:latin typeface="Calibri" pitchFamily="34" charset="0"/>
              </a:rPr>
              <a:t>ve personel kayıtlarından yararlanılarak bir çalışma planlanıyor. İşyerinde 1 yıl ve daha uzun süre çalışmış olan toplam 400 işçinin kayıtları değerlendirilerek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asbest maruziyeti </a:t>
            </a:r>
            <a:r>
              <a:rPr lang="tr-TR" sz="2000" b="1" i="1" dirty="0">
                <a:latin typeface="Calibri" pitchFamily="34" charset="0"/>
              </a:rPr>
              <a:t>ile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akciğer radyolojisinde </a:t>
            </a:r>
            <a:r>
              <a:rPr lang="tr-TR" sz="2000" b="1" i="1" dirty="0" err="1">
                <a:solidFill>
                  <a:srgbClr val="6B9B1A"/>
                </a:solidFill>
                <a:latin typeface="Calibri" pitchFamily="34" charset="0"/>
              </a:rPr>
              <a:t>fibrozis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latin typeface="Calibri" pitchFamily="34" charset="0"/>
              </a:rPr>
              <a:t>bulgularının varlığı arasında ilişki kurulmaya çalışılıyor.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çalışma aşağıdaki epidemiyolojik araştırma türlerinden hangisine uymaktadır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  <a:p>
            <a:pPr algn="ctr">
              <a:buClr>
                <a:srgbClr val="292929"/>
              </a:buClr>
            </a:pPr>
            <a:endParaRPr lang="tr-TR" sz="12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Kohort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çalışma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1057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ileriye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400 işçinin kayıtları….. Asbest-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fibrozis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ilişkisi (Vaka-Kontrol Grubu), Asbest maruziyeti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ile akciğer radyolojisinde </a:t>
            </a:r>
            <a:r>
              <a:rPr lang="tr-TR" sz="1600" i="1" dirty="0" err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fibrozis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–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asbest_neden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fibrozis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sonuç–  (Nedenden Sonuca) (İşyeri sağlık kayıtları Retrospektif Khort)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50727" y="4054791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60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sz="2000" b="1" i="1" dirty="0">
                <a:latin typeface="Calibri" pitchFamily="34" charset="0"/>
              </a:rPr>
              <a:t>Bir çalışmada, 5.209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erkek</a:t>
            </a:r>
            <a:r>
              <a:rPr lang="tr-TR" sz="2000" b="1" i="1" dirty="0">
                <a:latin typeface="Calibri" pitchFamily="34" charset="0"/>
              </a:rPr>
              <a:t>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kadın</a:t>
            </a:r>
            <a:r>
              <a:rPr lang="tr-TR" sz="2000" b="1" i="1" dirty="0">
                <a:latin typeface="Calibri" pitchFamily="34" charset="0"/>
              </a:rPr>
              <a:t> çeşitli etkenlerle karşılaşma durumlarına göre alt gruplara ayrılmış, </a:t>
            </a:r>
            <a:r>
              <a:rPr lang="tr-TR" sz="2000" b="1" i="1" dirty="0" err="1">
                <a:latin typeface="Calibri" pitchFamily="34" charset="0"/>
              </a:rPr>
              <a:t>kardiyovasküler</a:t>
            </a:r>
            <a:r>
              <a:rPr lang="tr-TR" sz="2000" b="1" i="1" dirty="0">
                <a:latin typeface="Calibri" pitchFamily="34" charset="0"/>
              </a:rPr>
              <a:t> hastalıklar yönünden 30 yılı aşkın bir süre izlenmiş ve çalışmanın sonunda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koroner kalp hastalığının risk faktörleri </a:t>
            </a:r>
            <a:r>
              <a:rPr lang="tr-TR" sz="2000" b="1" i="1" dirty="0">
                <a:latin typeface="Calibri" pitchFamily="34" charset="0"/>
              </a:rPr>
              <a:t>net bir şekilde belirlenmiş;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sigara kullanımı, kolesterol yüksekliği, hipertansiyon</a:t>
            </a:r>
            <a:r>
              <a:rPr lang="tr-TR" sz="2000" b="1" i="1" dirty="0">
                <a:latin typeface="Calibri" pitchFamily="34" charset="0"/>
              </a:rPr>
              <a:t> gibi durumların riski kaç kat arttırdığı saptanmış, yine bu çalışmada sağlamlardan yola çıkarak hipertansiyon </a:t>
            </a:r>
            <a:r>
              <a:rPr lang="tr-TR" sz="2000" b="1" i="1" dirty="0" err="1">
                <a:latin typeface="Calibri" pitchFamily="34" charset="0"/>
              </a:rPr>
              <a:t>insidansının</a:t>
            </a:r>
            <a:r>
              <a:rPr lang="tr-TR" sz="2000" b="1" i="1" dirty="0">
                <a:latin typeface="Calibri" pitchFamily="34" charset="0"/>
              </a:rPr>
              <a:t> ne olduğu da ortaya konmuştur</a:t>
            </a:r>
            <a:r>
              <a:rPr lang="tr-TR" sz="2000" b="1" i="1" dirty="0" smtClean="0">
                <a:latin typeface="Calibri" pitchFamily="34" charset="0"/>
              </a:rPr>
              <a:t>. </a:t>
            </a:r>
            <a:r>
              <a:rPr lang="tr-TR" sz="2000" b="1" i="1" dirty="0">
                <a:latin typeface="Calibri" pitchFamily="34" charset="0"/>
              </a:rPr>
              <a:t>Yukarıdaki çalışma ne tür bir çalışmadır</a:t>
            </a:r>
            <a:r>
              <a:rPr lang="tr-TR" sz="2000" b="1" i="1" dirty="0" smtClean="0">
                <a:latin typeface="Calibri" pitchFamily="34" charset="0"/>
              </a:rPr>
              <a:t>?</a:t>
            </a:r>
            <a:endParaRPr lang="tr-TR" sz="2000" b="1" i="1" dirty="0"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>
                <a:latin typeface="Calibri" pitchFamily="34" charset="0"/>
              </a:rPr>
              <a:t>Kohort</a:t>
            </a:r>
            <a:r>
              <a:rPr lang="tr-TR" sz="2000" i="1" dirty="0">
                <a:latin typeface="Calibri" pitchFamily="34" charset="0"/>
              </a:rPr>
              <a:t> 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Vaka-Kontrol 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Müdahale çalışması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çalışma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1057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ileriye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Erkek ve Kadın (Vaka-Kontrol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Grubu),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Sigara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kullanımı, kolesterol yüksekliği,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hipertansiyon,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koroner kalp hastalığının risk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faktörleri 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(Nedenden Sonuca)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(30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yılı aşkın bir süre izlenmiş ve çalışmanın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sonunda;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Prospektif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Kohort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4157350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6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  <a:defRPr/>
            </a:pPr>
            <a:r>
              <a:rPr lang="tr-TR" b="1" i="1" dirty="0">
                <a:latin typeface="Calibri" pitchFamily="34" charset="0"/>
              </a:rPr>
              <a:t>Bir maden işletmesinde çalışan 5000 işçinin sağlık kayıtları ile işletmede çeşitli zamanlarda yapılmış olan toz ölçümleri değerlendiriliyor. Yirmi yıl öncesinden beri yapılmakta olan toz ölçümü sonuçlarına göre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çok</a:t>
            </a:r>
            <a:r>
              <a:rPr lang="tr-TR" b="1" i="1" dirty="0">
                <a:latin typeface="Calibri" pitchFamily="34" charset="0"/>
              </a:rPr>
              <a:t>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toz</a:t>
            </a:r>
            <a:r>
              <a:rPr lang="tr-TR" b="1" i="1" dirty="0">
                <a:latin typeface="Calibri" pitchFamily="34" charset="0"/>
              </a:rPr>
              <a:t>lu bölümlerde çalışanlar arasında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silikozis</a:t>
            </a:r>
            <a:r>
              <a:rPr lang="tr-TR" b="1" i="1" dirty="0">
                <a:latin typeface="Calibri" pitchFamily="34" charset="0"/>
              </a:rPr>
              <a:t> sıklığı </a:t>
            </a:r>
            <a:r>
              <a:rPr lang="tr-TR" b="1" i="1" dirty="0">
                <a:solidFill>
                  <a:srgbClr val="0070C0"/>
                </a:solidFill>
                <a:latin typeface="Calibri" pitchFamily="34" charset="0"/>
              </a:rPr>
              <a:t>binde 8</a:t>
            </a:r>
            <a:r>
              <a:rPr lang="tr-TR" b="1" i="1" dirty="0">
                <a:latin typeface="Calibri" pitchFamily="34" charset="0"/>
              </a:rPr>
              <a:t>,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az tozlu </a:t>
            </a:r>
            <a:r>
              <a:rPr lang="tr-TR" b="1" i="1" dirty="0">
                <a:latin typeface="Calibri" pitchFamily="34" charset="0"/>
              </a:rPr>
              <a:t>ortamlarda çalışanlarda ise </a:t>
            </a:r>
            <a:r>
              <a:rPr lang="tr-TR" b="1" i="1" dirty="0">
                <a:solidFill>
                  <a:srgbClr val="0070C0"/>
                </a:solidFill>
                <a:latin typeface="Calibri" pitchFamily="34" charset="0"/>
              </a:rPr>
              <a:t>binde 2</a:t>
            </a:r>
            <a:r>
              <a:rPr lang="tr-TR" b="1" i="1" dirty="0">
                <a:latin typeface="Calibri" pitchFamily="34" charset="0"/>
              </a:rPr>
              <a:t> olarak saptanıyor ve bu sonuçlara göre çok tozlu bölümlerde çalışanlarda silikozis sıklığının, az tozlu bölümlerde çalışanlara göre 4 kat fazla olduğu sonucuna varılıyor. </a:t>
            </a:r>
          </a:p>
          <a:p>
            <a:pPr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Silikozis sıklığının 4 kat fazla olduğuna işaret eden bu değere ne ad verilir?</a:t>
            </a:r>
          </a:p>
          <a:p>
            <a:pPr lvl="1">
              <a:buClr>
                <a:srgbClr val="292929"/>
              </a:buClr>
              <a:defRPr/>
            </a:pPr>
            <a:endParaRPr lang="tr-TR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Rölatif risk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İnsidans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hızı 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Prevalans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hızı</a:t>
            </a:r>
          </a:p>
          <a:p>
            <a:pPr marL="815975" lvl="2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Koruyuculuk oranı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1057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ileriye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Çok tozlu, az tozlu (Vaka-Kontrol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Grubu),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Toz neden, silikozis sonuç (Nedenden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Sonuca) (Yirmi yıl öncesinden beri yapılmakta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olan..._Kayıtlar – Retrospektif </a:t>
            </a:r>
            <a:r>
              <a:rPr lang="tr-TR" sz="16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Kohort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(RR=İnsidans etkileri pozitif olanlar binde 8 / İnsidans etkileri negatif olanlar binde 2=4)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4157350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934351" y="1236760"/>
            <a:ext cx="786674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934351" y="1603473"/>
            <a:ext cx="7866749" cy="370216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Bir iplik fabrikasında gürültünün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97 desibel olduğu ip büküm bölümünde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çalışmakta olan 120 işçinin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20 tanesinde </a:t>
            </a: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odyometrik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muayenede işitme kaybı saptanmıştır. Gürültü düzeyinin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78 desibel olduğu bölümde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çalışan 120 işçinin ise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8 tanesinde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işitme kaybı saptanmıştır. Bu sonuçlara göre gürültülü yerlerde çalışan işçilerdeki işitme kaybı sıklığı, gürültünün düşük olduğu bölümlerde çalışanların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2,5 katı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olmaktadır. 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İşitme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kaybı riskinin 2,5 kat yüksek olduğuna işaret eden ölçeğe ne ad verilmektedir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?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Rölatif risk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Atfedilen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Mutlak risk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riski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 noChangeAspect="1"/>
          </p:cNvGrpSpPr>
          <p:nvPr/>
        </p:nvGrpSpPr>
        <p:grpSpPr bwMode="auto">
          <a:xfrm>
            <a:off x="253063" y="1062955"/>
            <a:ext cx="720000" cy="720000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955617" y="5377639"/>
            <a:ext cx="7864533" cy="8113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72000" tIns="36000" rIns="72000" bIns="36000">
            <a:spAutoFit/>
          </a:bodyPr>
          <a:lstStyle/>
          <a:p>
            <a:pPr algn="ctr" eaLnBrk="0" hangingPunct="0"/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1. Müdahale yok, 2. Kontrol grubu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var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3. Araştırmanın yönü </a:t>
            </a:r>
            <a:r>
              <a:rPr lang="tr-TR" sz="1600" b="1" i="1" dirty="0" smtClean="0">
                <a:solidFill>
                  <a:srgbClr val="C00000"/>
                </a:solidFill>
                <a:latin typeface="Cambria" pitchFamily="18" charset="0"/>
                <a:sym typeface="Symbol" pitchFamily="18" charset="2"/>
              </a:rPr>
              <a:t>ileriye</a:t>
            </a:r>
            <a:r>
              <a:rPr lang="tr-TR" sz="16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doğrudur. 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97 dB, 78 dB (Vaka-Kontrol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Grubu), 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Gürültü neden, işitme kaybı sonuç (Nedenden </a:t>
            </a:r>
            <a:r>
              <a:rPr lang="tr-TR" sz="16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Sonuca</a:t>
            </a:r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</a:t>
            </a:r>
          </a:p>
          <a:p>
            <a:pPr algn="ctr" eaLnBrk="0" hangingPunct="0"/>
            <a:r>
              <a:rPr lang="tr-TR" sz="16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(RR=İnsidans etkileri pozitif olanlar 20 tane / İnsidans etkileri negatif olanlar 8 tane=2,5)</a:t>
            </a:r>
            <a:endParaRPr lang="tr-TR" sz="1600" i="1" dirty="0">
              <a:solidFill>
                <a:srgbClr val="000000"/>
              </a:solidFill>
              <a:latin typeface="Cambria" pitchFamily="18" charset="0"/>
              <a:sym typeface="Symbol" pitchFamily="18" charset="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0252" y="4157350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87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51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Aşağıdakilerden hangisi epidemiyolojinin temel kullanım amaçlarından biri değildir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Hastalıkların nedenlerinin ortaya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konması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Hastalıkların tarihsel süreçteki etkenlerini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incelemek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alanında yapılan müdahalelerin etkinliğinin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araştırılması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Toplumların sağlık durumlarının ortaya konması (hasta olanların sıklığı ve zaman içinde bu sıklığın değişimi vb.)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noProof="1" smtClean="0">
                <a:solidFill>
                  <a:srgbClr val="333333"/>
                </a:solidFill>
                <a:latin typeface="Calibri" pitchFamily="34" charset="0"/>
              </a:rPr>
              <a:t>2010-2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60901" y="3019351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4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ilgili aşağıdaki ifadelerden hangisi doğrudur?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sağlık olaylarının incelenmesi bilimidir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konusunda temel ilkeleri Hipokrat ortaya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koymuştur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bilimi sanayi devrimi ile birlikte ortaya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çıkmıştır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bulaşıcı hastalıkların incelenmesi ile ilgili bilimdir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noProof="1" smtClean="0">
                <a:solidFill>
                  <a:srgbClr val="333333"/>
                </a:solidFill>
                <a:latin typeface="Calibri" pitchFamily="34" charset="0"/>
              </a:rPr>
              <a:t>2011-1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63118" y="2777322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42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ilgili aşağıdaki ifadelerden hangisi doğrudur?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Epidemiyolojinin temel kavramlarını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Ramazzini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ortaya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koymuştur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bilim sanayi devriminden önce ortaya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çıkmıştır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sağlıkla ilgili olayları inceleyen bir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bilimdir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Epidemiyolojik çalışmalarda kontrol grubu kullanılması zorunludur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noProof="1" smtClean="0">
                <a:solidFill>
                  <a:srgbClr val="333333"/>
                </a:solidFill>
                <a:latin typeface="Calibri" pitchFamily="34" charset="0"/>
              </a:rPr>
              <a:t>2012-2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1344" y="63427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74994" y="3262334"/>
            <a:ext cx="288000" cy="288000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5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14900</TotalTime>
  <Words>4603</Words>
  <Application>Microsoft Office PowerPoint</Application>
  <PresentationFormat>Ekran Gösterisi (4:3)</PresentationFormat>
  <Paragraphs>1173</Paragraphs>
  <Slides>68</Slides>
  <Notes>68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8</vt:i4>
      </vt:variant>
      <vt:variant>
        <vt:lpstr>Slayt Başlıkları</vt:lpstr>
      </vt:variant>
      <vt:variant>
        <vt:i4>68</vt:i4>
      </vt:variant>
    </vt:vector>
  </HeadingPairs>
  <TitlesOfParts>
    <vt:vector size="84" baseType="lpstr">
      <vt:lpstr>宋体</vt:lpstr>
      <vt:lpstr>Arial</vt:lpstr>
      <vt:lpstr>Calibri</vt:lpstr>
      <vt:lpstr>Cambria</vt:lpstr>
      <vt:lpstr>Monotype Corsiva</vt:lpstr>
      <vt:lpstr>Symbol</vt:lpstr>
      <vt:lpstr>Verdana</vt:lpstr>
      <vt:lpstr>Wingdings</vt:lpstr>
      <vt:lpstr>1_Standarddesign</vt:lpstr>
      <vt:lpstr>4_Standarddesign</vt:lpstr>
      <vt:lpstr>3_Standarddesign</vt:lpstr>
      <vt:lpstr>7_Standarddesign</vt:lpstr>
      <vt:lpstr>10_Standarddesign</vt:lpstr>
      <vt:lpstr>5_Standarddesign</vt:lpstr>
      <vt:lpstr>8_Standarddesign</vt:lpstr>
      <vt:lpstr>12_Standarddesign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</cp:lastModifiedBy>
  <cp:revision>1652</cp:revision>
  <cp:lastPrinted>2012-07-11T10:18:49Z</cp:lastPrinted>
  <dcterms:created xsi:type="dcterms:W3CDTF">2008-04-16T13:39:00Z</dcterms:created>
  <dcterms:modified xsi:type="dcterms:W3CDTF">2014-12-12T17:09:20Z</dcterms:modified>
</cp:coreProperties>
</file>