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301" r:id="rId2"/>
    <p:sldId id="256" r:id="rId3"/>
    <p:sldId id="300" r:id="rId4"/>
    <p:sldId id="299" r:id="rId5"/>
    <p:sldId id="304" r:id="rId6"/>
    <p:sldId id="305" r:id="rId7"/>
    <p:sldId id="306" r:id="rId8"/>
    <p:sldId id="307" r:id="rId9"/>
    <p:sldId id="269" r:id="rId10"/>
    <p:sldId id="267" r:id="rId11"/>
    <p:sldId id="268" r:id="rId12"/>
    <p:sldId id="285" r:id="rId13"/>
    <p:sldId id="283" r:id="rId14"/>
    <p:sldId id="270" r:id="rId15"/>
    <p:sldId id="271" r:id="rId16"/>
    <p:sldId id="272" r:id="rId17"/>
    <p:sldId id="316" r:id="rId18"/>
    <p:sldId id="327" r:id="rId19"/>
    <p:sldId id="326" r:id="rId20"/>
    <p:sldId id="329" r:id="rId21"/>
    <p:sldId id="317" r:id="rId22"/>
    <p:sldId id="318" r:id="rId23"/>
    <p:sldId id="330" r:id="rId24"/>
    <p:sldId id="331" r:id="rId25"/>
    <p:sldId id="332" r:id="rId26"/>
    <p:sldId id="333" r:id="rId27"/>
    <p:sldId id="334" r:id="rId28"/>
    <p:sldId id="335" r:id="rId29"/>
    <p:sldId id="336" r:id="rId30"/>
    <p:sldId id="338" r:id="rId31"/>
    <p:sldId id="337" r:id="rId32"/>
    <p:sldId id="339" r:id="rId33"/>
    <p:sldId id="340" r:id="rId34"/>
    <p:sldId id="341" r:id="rId35"/>
    <p:sldId id="319" r:id="rId36"/>
    <p:sldId id="320" r:id="rId37"/>
    <p:sldId id="321" r:id="rId38"/>
    <p:sldId id="322" r:id="rId39"/>
    <p:sldId id="323" r:id="rId40"/>
    <p:sldId id="324" r:id="rId41"/>
    <p:sldId id="325" r:id="rId42"/>
    <p:sldId id="260" r:id="rId43"/>
    <p:sldId id="262" r:id="rId44"/>
    <p:sldId id="274" r:id="rId45"/>
    <p:sldId id="273" r:id="rId46"/>
    <p:sldId id="263" r:id="rId47"/>
    <p:sldId id="277" r:id="rId48"/>
    <p:sldId id="278" r:id="rId49"/>
    <p:sldId id="258" r:id="rId50"/>
    <p:sldId id="314" r:id="rId51"/>
    <p:sldId id="308" r:id="rId52"/>
    <p:sldId id="309" r:id="rId53"/>
    <p:sldId id="310" r:id="rId54"/>
    <p:sldId id="311" r:id="rId55"/>
    <p:sldId id="312" r:id="rId56"/>
    <p:sldId id="313" r:id="rId57"/>
    <p:sldId id="284" r:id="rId58"/>
    <p:sldId id="276" r:id="rId59"/>
    <p:sldId id="279" r:id="rId60"/>
    <p:sldId id="275" r:id="rId61"/>
    <p:sldId id="261" r:id="rId62"/>
    <p:sldId id="296" r:id="rId63"/>
    <p:sldId id="286" r:id="rId64"/>
    <p:sldId id="297" r:id="rId65"/>
    <p:sldId id="298" r:id="rId66"/>
    <p:sldId id="287" r:id="rId67"/>
    <p:sldId id="290" r:id="rId68"/>
    <p:sldId id="291" r:id="rId69"/>
    <p:sldId id="292" r:id="rId70"/>
    <p:sldId id="293" r:id="rId71"/>
    <p:sldId id="294" r:id="rId72"/>
    <p:sldId id="295" r:id="rId73"/>
    <p:sldId id="264" r:id="rId74"/>
    <p:sldId id="280" r:id="rId75"/>
    <p:sldId id="281" r:id="rId76"/>
    <p:sldId id="282" r:id="rId77"/>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38" autoAdjust="0"/>
    <p:restoredTop sz="94660"/>
  </p:normalViewPr>
  <p:slideViewPr>
    <p:cSldViewPr>
      <p:cViewPr varScale="1">
        <p:scale>
          <a:sx n="65" d="100"/>
          <a:sy n="65" d="100"/>
        </p:scale>
        <p:origin x="-142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endParaRPr lang="en-US"/>
          </a:p>
        </p:txBody>
      </p:sp>
      <p:sp>
        <p:nvSpPr>
          <p:cNvPr id="5" name="4 Altbilgi Yer Tutucusu"/>
          <p:cNvSpPr>
            <a:spLocks noGrp="1"/>
          </p:cNvSpPr>
          <p:nvPr>
            <p:ph type="ftr" sz="quarter" idx="11"/>
          </p:nvPr>
        </p:nvSpPr>
        <p:spPr/>
        <p:txBody>
          <a:bodyPr/>
          <a:lstStyle>
            <a:lvl1pPr>
              <a:defRPr/>
            </a:lvl1pPr>
          </a:lstStyle>
          <a:p>
            <a:pPr>
              <a:defRPr/>
            </a:pPr>
            <a:endParaRPr lang="en-US"/>
          </a:p>
        </p:txBody>
      </p:sp>
      <p:sp>
        <p:nvSpPr>
          <p:cNvPr id="6" name="5 Slayt Numarası Yer Tutucusu"/>
          <p:cNvSpPr>
            <a:spLocks noGrp="1"/>
          </p:cNvSpPr>
          <p:nvPr>
            <p:ph type="sldNum" sz="quarter" idx="12"/>
          </p:nvPr>
        </p:nvSpPr>
        <p:spPr/>
        <p:txBody>
          <a:bodyPr/>
          <a:lstStyle>
            <a:lvl1pPr>
              <a:defRPr/>
            </a:lvl1pPr>
          </a:lstStyle>
          <a:p>
            <a:pPr>
              <a:defRPr/>
            </a:pPr>
            <a:fld id="{A9FE6598-5856-4A96-9B4F-6084AC1F0E6B}"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endParaRPr lang="en-US"/>
          </a:p>
        </p:txBody>
      </p:sp>
      <p:sp>
        <p:nvSpPr>
          <p:cNvPr id="5" name="4 Altbilgi Yer Tutucusu"/>
          <p:cNvSpPr>
            <a:spLocks noGrp="1"/>
          </p:cNvSpPr>
          <p:nvPr>
            <p:ph type="ftr" sz="quarter" idx="11"/>
          </p:nvPr>
        </p:nvSpPr>
        <p:spPr/>
        <p:txBody>
          <a:bodyPr/>
          <a:lstStyle>
            <a:lvl1pPr>
              <a:defRPr/>
            </a:lvl1pPr>
          </a:lstStyle>
          <a:p>
            <a:pPr>
              <a:defRPr/>
            </a:pPr>
            <a:endParaRPr lang="en-US"/>
          </a:p>
        </p:txBody>
      </p:sp>
      <p:sp>
        <p:nvSpPr>
          <p:cNvPr id="6" name="5 Slayt Numarası Yer Tutucusu"/>
          <p:cNvSpPr>
            <a:spLocks noGrp="1"/>
          </p:cNvSpPr>
          <p:nvPr>
            <p:ph type="sldNum" sz="quarter" idx="12"/>
          </p:nvPr>
        </p:nvSpPr>
        <p:spPr/>
        <p:txBody>
          <a:bodyPr/>
          <a:lstStyle>
            <a:lvl1pPr>
              <a:defRPr/>
            </a:lvl1pPr>
          </a:lstStyle>
          <a:p>
            <a:pPr>
              <a:defRPr/>
            </a:pPr>
            <a:fld id="{2C272D01-236E-48D8-A2A0-47FFEA4199B4}"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endParaRPr lang="en-US"/>
          </a:p>
        </p:txBody>
      </p:sp>
      <p:sp>
        <p:nvSpPr>
          <p:cNvPr id="5" name="4 Altbilgi Yer Tutucusu"/>
          <p:cNvSpPr>
            <a:spLocks noGrp="1"/>
          </p:cNvSpPr>
          <p:nvPr>
            <p:ph type="ftr" sz="quarter" idx="11"/>
          </p:nvPr>
        </p:nvSpPr>
        <p:spPr/>
        <p:txBody>
          <a:bodyPr/>
          <a:lstStyle>
            <a:lvl1pPr>
              <a:defRPr/>
            </a:lvl1pPr>
          </a:lstStyle>
          <a:p>
            <a:pPr>
              <a:defRPr/>
            </a:pPr>
            <a:endParaRPr lang="en-US"/>
          </a:p>
        </p:txBody>
      </p:sp>
      <p:sp>
        <p:nvSpPr>
          <p:cNvPr id="6" name="5 Slayt Numarası Yer Tutucusu"/>
          <p:cNvSpPr>
            <a:spLocks noGrp="1"/>
          </p:cNvSpPr>
          <p:nvPr>
            <p:ph type="sldNum" sz="quarter" idx="12"/>
          </p:nvPr>
        </p:nvSpPr>
        <p:spPr/>
        <p:txBody>
          <a:bodyPr/>
          <a:lstStyle>
            <a:lvl1pPr>
              <a:defRPr/>
            </a:lvl1pPr>
          </a:lstStyle>
          <a:p>
            <a:pPr>
              <a:defRPr/>
            </a:pPr>
            <a:fld id="{43BA3DF2-B829-4BEA-8DF6-F22661F07EDF}"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600200"/>
            <a:ext cx="4038600" cy="21717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3924300"/>
            <a:ext cx="4038600" cy="21717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Veri Yer Tutucusu"/>
          <p:cNvSpPr>
            <a:spLocks noGrp="1"/>
          </p:cNvSpPr>
          <p:nvPr>
            <p:ph type="dt" sz="half" idx="10"/>
          </p:nvPr>
        </p:nvSpPr>
        <p:spPr>
          <a:xfrm>
            <a:off x="457200" y="6248400"/>
            <a:ext cx="2133600" cy="457200"/>
          </a:xfrm>
        </p:spPr>
        <p:txBody>
          <a:bodyPr/>
          <a:lstStyle>
            <a:lvl1pPr>
              <a:defRPr smtClean="0"/>
            </a:lvl1pPr>
          </a:lstStyle>
          <a:p>
            <a:pPr>
              <a:defRPr/>
            </a:pPr>
            <a:endParaRPr lang="en-US"/>
          </a:p>
        </p:txBody>
      </p:sp>
      <p:sp>
        <p:nvSpPr>
          <p:cNvPr id="7" name="6 Altbilgi Yer Tutucusu"/>
          <p:cNvSpPr>
            <a:spLocks noGrp="1"/>
          </p:cNvSpPr>
          <p:nvPr>
            <p:ph type="ftr" sz="quarter" idx="11"/>
          </p:nvPr>
        </p:nvSpPr>
        <p:spPr>
          <a:xfrm>
            <a:off x="3124200" y="6248400"/>
            <a:ext cx="2895600" cy="457200"/>
          </a:xfrm>
        </p:spPr>
        <p:txBody>
          <a:bodyPr/>
          <a:lstStyle>
            <a:lvl1pPr>
              <a:defRPr smtClean="0"/>
            </a:lvl1pPr>
          </a:lstStyle>
          <a:p>
            <a:pPr>
              <a:defRPr/>
            </a:pPr>
            <a:endParaRPr lang="en-US"/>
          </a:p>
        </p:txBody>
      </p:sp>
      <p:sp>
        <p:nvSpPr>
          <p:cNvPr id="8" name="7 Slayt Numarası Yer Tutucusu"/>
          <p:cNvSpPr>
            <a:spLocks noGrp="1"/>
          </p:cNvSpPr>
          <p:nvPr>
            <p:ph type="sldNum" sz="quarter" idx="12"/>
          </p:nvPr>
        </p:nvSpPr>
        <p:spPr>
          <a:xfrm>
            <a:off x="6553200" y="6248400"/>
            <a:ext cx="2133600" cy="457200"/>
          </a:xfrm>
        </p:spPr>
        <p:txBody>
          <a:bodyPr/>
          <a:lstStyle>
            <a:lvl1pPr>
              <a:defRPr smtClean="0"/>
            </a:lvl1pPr>
          </a:lstStyle>
          <a:p>
            <a:pPr>
              <a:defRPr/>
            </a:pPr>
            <a:fld id="{8F04331F-9B5D-4AB6-B513-DECE89A527FF}"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457200" y="6248400"/>
            <a:ext cx="2133600" cy="457200"/>
          </a:xfrm>
        </p:spPr>
        <p:txBody>
          <a:bodyPr/>
          <a:lstStyle>
            <a:lvl1pPr>
              <a:defRPr smtClean="0"/>
            </a:lvl1pPr>
          </a:lstStyle>
          <a:p>
            <a:pPr>
              <a:defRPr/>
            </a:pPr>
            <a:endParaRPr lang="en-US"/>
          </a:p>
        </p:txBody>
      </p:sp>
      <p:sp>
        <p:nvSpPr>
          <p:cNvPr id="6" name="5 Altbilgi Yer Tutucusu"/>
          <p:cNvSpPr>
            <a:spLocks noGrp="1"/>
          </p:cNvSpPr>
          <p:nvPr>
            <p:ph type="ftr" sz="quarter" idx="11"/>
          </p:nvPr>
        </p:nvSpPr>
        <p:spPr>
          <a:xfrm>
            <a:off x="3124200" y="6248400"/>
            <a:ext cx="2895600" cy="457200"/>
          </a:xfrm>
        </p:spPr>
        <p:txBody>
          <a:bodyPr/>
          <a:lstStyle>
            <a:lvl1pPr>
              <a:defRPr smtClean="0"/>
            </a:lvl1pPr>
          </a:lstStyle>
          <a:p>
            <a:pPr>
              <a:defRPr/>
            </a:pPr>
            <a:endParaRPr lang="en-US"/>
          </a:p>
        </p:txBody>
      </p:sp>
      <p:sp>
        <p:nvSpPr>
          <p:cNvPr id="7" name="6 Slayt Numarası Yer Tutucusu"/>
          <p:cNvSpPr>
            <a:spLocks noGrp="1"/>
          </p:cNvSpPr>
          <p:nvPr>
            <p:ph type="sldNum" sz="quarter" idx="12"/>
          </p:nvPr>
        </p:nvSpPr>
        <p:spPr>
          <a:xfrm>
            <a:off x="6553200" y="6248400"/>
            <a:ext cx="2133600" cy="457200"/>
          </a:xfrm>
        </p:spPr>
        <p:txBody>
          <a:bodyPr/>
          <a:lstStyle>
            <a:lvl1pPr>
              <a:defRPr smtClean="0"/>
            </a:lvl1pPr>
          </a:lstStyle>
          <a:p>
            <a:pPr>
              <a:defRPr/>
            </a:pPr>
            <a:fld id="{6EC50450-E59C-431C-BDA8-D9140BCD7A08}"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457200" y="228600"/>
            <a:ext cx="8229600" cy="1143000"/>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457200" y="1600200"/>
            <a:ext cx="4038600" cy="21717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600200"/>
            <a:ext cx="4038600" cy="21717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57200" y="3924300"/>
            <a:ext cx="4038600" cy="21717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4648200" y="3924300"/>
            <a:ext cx="4038600" cy="21717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a:xfrm>
            <a:off x="457200" y="6248400"/>
            <a:ext cx="2133600" cy="457200"/>
          </a:xfrm>
        </p:spPr>
        <p:txBody>
          <a:bodyPr/>
          <a:lstStyle>
            <a:lvl1pPr>
              <a:defRPr smtClean="0"/>
            </a:lvl1pPr>
          </a:lstStyle>
          <a:p>
            <a:pPr>
              <a:defRPr/>
            </a:pPr>
            <a:endParaRPr lang="en-US"/>
          </a:p>
        </p:txBody>
      </p:sp>
      <p:sp>
        <p:nvSpPr>
          <p:cNvPr id="8" name="7 Altbilgi Yer Tutucusu"/>
          <p:cNvSpPr>
            <a:spLocks noGrp="1"/>
          </p:cNvSpPr>
          <p:nvPr>
            <p:ph type="ftr" sz="quarter" idx="11"/>
          </p:nvPr>
        </p:nvSpPr>
        <p:spPr>
          <a:xfrm>
            <a:off x="3124200" y="6248400"/>
            <a:ext cx="2895600" cy="457200"/>
          </a:xfrm>
        </p:spPr>
        <p:txBody>
          <a:bodyPr/>
          <a:lstStyle>
            <a:lvl1pPr>
              <a:defRPr smtClean="0"/>
            </a:lvl1pPr>
          </a:lstStyle>
          <a:p>
            <a:pPr>
              <a:defRPr/>
            </a:pPr>
            <a:endParaRPr lang="en-US"/>
          </a:p>
        </p:txBody>
      </p:sp>
      <p:sp>
        <p:nvSpPr>
          <p:cNvPr id="9" name="8 Slayt Numarası Yer Tutucusu"/>
          <p:cNvSpPr>
            <a:spLocks noGrp="1"/>
          </p:cNvSpPr>
          <p:nvPr>
            <p:ph type="sldNum" sz="quarter" idx="12"/>
          </p:nvPr>
        </p:nvSpPr>
        <p:spPr>
          <a:xfrm>
            <a:off x="6553200" y="6248400"/>
            <a:ext cx="2133600" cy="457200"/>
          </a:xfrm>
        </p:spPr>
        <p:txBody>
          <a:bodyPr/>
          <a:lstStyle>
            <a:lvl1pPr>
              <a:defRPr smtClean="0"/>
            </a:lvl1pPr>
          </a:lstStyle>
          <a:p>
            <a:pPr>
              <a:defRPr/>
            </a:pPr>
            <a:fld id="{4DDCD617-9EE2-4291-A029-3608521DC986}" type="slidenum">
              <a:rPr lang="tr-TR"/>
              <a:pPr>
                <a:defRPr/>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Başlık, İçerik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1143000"/>
          </a:xfr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600200"/>
            <a:ext cx="4038600" cy="21717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3924300"/>
            <a:ext cx="4038600" cy="21717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Veri Yer Tutucusu"/>
          <p:cNvSpPr>
            <a:spLocks noGrp="1"/>
          </p:cNvSpPr>
          <p:nvPr>
            <p:ph type="dt" sz="half" idx="10"/>
          </p:nvPr>
        </p:nvSpPr>
        <p:spPr>
          <a:xfrm>
            <a:off x="457200" y="6248400"/>
            <a:ext cx="2133600" cy="457200"/>
          </a:xfrm>
        </p:spPr>
        <p:txBody>
          <a:bodyPr/>
          <a:lstStyle>
            <a:lvl1pPr>
              <a:defRPr smtClean="0"/>
            </a:lvl1pPr>
          </a:lstStyle>
          <a:p>
            <a:pPr>
              <a:defRPr/>
            </a:pPr>
            <a:endParaRPr lang="en-US"/>
          </a:p>
        </p:txBody>
      </p:sp>
      <p:sp>
        <p:nvSpPr>
          <p:cNvPr id="7" name="6 Altbilgi Yer Tutucusu"/>
          <p:cNvSpPr>
            <a:spLocks noGrp="1"/>
          </p:cNvSpPr>
          <p:nvPr>
            <p:ph type="ftr" sz="quarter" idx="11"/>
          </p:nvPr>
        </p:nvSpPr>
        <p:spPr>
          <a:xfrm>
            <a:off x="3124200" y="6248400"/>
            <a:ext cx="2895600" cy="457200"/>
          </a:xfrm>
        </p:spPr>
        <p:txBody>
          <a:bodyPr/>
          <a:lstStyle>
            <a:lvl1pPr>
              <a:defRPr smtClean="0"/>
            </a:lvl1pPr>
          </a:lstStyle>
          <a:p>
            <a:pPr>
              <a:defRPr/>
            </a:pPr>
            <a:endParaRPr lang="en-US"/>
          </a:p>
        </p:txBody>
      </p:sp>
      <p:sp>
        <p:nvSpPr>
          <p:cNvPr id="8" name="7 Slayt Numarası Yer Tutucusu"/>
          <p:cNvSpPr>
            <a:spLocks noGrp="1"/>
          </p:cNvSpPr>
          <p:nvPr>
            <p:ph type="sldNum" sz="quarter" idx="12"/>
          </p:nvPr>
        </p:nvSpPr>
        <p:spPr>
          <a:xfrm>
            <a:off x="6553200" y="6248400"/>
            <a:ext cx="2133600" cy="457200"/>
          </a:xfrm>
        </p:spPr>
        <p:txBody>
          <a:bodyPr/>
          <a:lstStyle>
            <a:lvl1pPr>
              <a:defRPr smtClean="0"/>
            </a:lvl1pPr>
          </a:lstStyle>
          <a:p>
            <a:pPr>
              <a:defRPr/>
            </a:pPr>
            <a:fld id="{E132CBB3-3B83-44F0-8601-69C92990A04C}"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endParaRPr lang="en-US"/>
          </a:p>
        </p:txBody>
      </p:sp>
      <p:sp>
        <p:nvSpPr>
          <p:cNvPr id="5" name="4 Altbilgi Yer Tutucusu"/>
          <p:cNvSpPr>
            <a:spLocks noGrp="1"/>
          </p:cNvSpPr>
          <p:nvPr>
            <p:ph type="ftr" sz="quarter" idx="11"/>
          </p:nvPr>
        </p:nvSpPr>
        <p:spPr/>
        <p:txBody>
          <a:bodyPr/>
          <a:lstStyle>
            <a:lvl1pPr>
              <a:defRPr/>
            </a:lvl1pPr>
          </a:lstStyle>
          <a:p>
            <a:pPr>
              <a:defRPr/>
            </a:pPr>
            <a:endParaRPr lang="en-US"/>
          </a:p>
        </p:txBody>
      </p:sp>
      <p:sp>
        <p:nvSpPr>
          <p:cNvPr id="6" name="5 Slayt Numarası Yer Tutucusu"/>
          <p:cNvSpPr>
            <a:spLocks noGrp="1"/>
          </p:cNvSpPr>
          <p:nvPr>
            <p:ph type="sldNum" sz="quarter" idx="12"/>
          </p:nvPr>
        </p:nvSpPr>
        <p:spPr/>
        <p:txBody>
          <a:bodyPr/>
          <a:lstStyle>
            <a:lvl1pPr>
              <a:defRPr/>
            </a:lvl1pPr>
          </a:lstStyle>
          <a:p>
            <a:pPr>
              <a:defRPr/>
            </a:pPr>
            <a:fld id="{D458D907-DC4B-4AC8-8723-DE6BE1F92D95}"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endParaRPr lang="en-US"/>
          </a:p>
        </p:txBody>
      </p:sp>
      <p:sp>
        <p:nvSpPr>
          <p:cNvPr id="5" name="4 Altbilgi Yer Tutucusu"/>
          <p:cNvSpPr>
            <a:spLocks noGrp="1"/>
          </p:cNvSpPr>
          <p:nvPr>
            <p:ph type="ftr" sz="quarter" idx="11"/>
          </p:nvPr>
        </p:nvSpPr>
        <p:spPr/>
        <p:txBody>
          <a:bodyPr/>
          <a:lstStyle>
            <a:lvl1pPr>
              <a:defRPr/>
            </a:lvl1pPr>
          </a:lstStyle>
          <a:p>
            <a:pPr>
              <a:defRPr/>
            </a:pPr>
            <a:endParaRPr lang="en-US"/>
          </a:p>
        </p:txBody>
      </p:sp>
      <p:sp>
        <p:nvSpPr>
          <p:cNvPr id="6" name="5 Slayt Numarası Yer Tutucusu"/>
          <p:cNvSpPr>
            <a:spLocks noGrp="1"/>
          </p:cNvSpPr>
          <p:nvPr>
            <p:ph type="sldNum" sz="quarter" idx="12"/>
          </p:nvPr>
        </p:nvSpPr>
        <p:spPr/>
        <p:txBody>
          <a:bodyPr/>
          <a:lstStyle>
            <a:lvl1pPr>
              <a:defRPr/>
            </a:lvl1pPr>
          </a:lstStyle>
          <a:p>
            <a:pPr>
              <a:defRPr/>
            </a:pPr>
            <a:fld id="{0727FEFD-9B60-4D28-9781-F0925130B6D8}"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endParaRPr lang="en-US"/>
          </a:p>
        </p:txBody>
      </p:sp>
      <p:sp>
        <p:nvSpPr>
          <p:cNvPr id="6" name="4 Altbilgi Yer Tutucusu"/>
          <p:cNvSpPr>
            <a:spLocks noGrp="1"/>
          </p:cNvSpPr>
          <p:nvPr>
            <p:ph type="ftr" sz="quarter" idx="11"/>
          </p:nvPr>
        </p:nvSpPr>
        <p:spPr/>
        <p:txBody>
          <a:bodyPr/>
          <a:lstStyle>
            <a:lvl1pPr>
              <a:defRPr/>
            </a:lvl1pPr>
          </a:lstStyle>
          <a:p>
            <a:pPr>
              <a:defRPr/>
            </a:pPr>
            <a:endParaRPr lang="en-US"/>
          </a:p>
        </p:txBody>
      </p:sp>
      <p:sp>
        <p:nvSpPr>
          <p:cNvPr id="7" name="5 Slayt Numarası Yer Tutucusu"/>
          <p:cNvSpPr>
            <a:spLocks noGrp="1"/>
          </p:cNvSpPr>
          <p:nvPr>
            <p:ph type="sldNum" sz="quarter" idx="12"/>
          </p:nvPr>
        </p:nvSpPr>
        <p:spPr/>
        <p:txBody>
          <a:bodyPr/>
          <a:lstStyle>
            <a:lvl1pPr>
              <a:defRPr/>
            </a:lvl1pPr>
          </a:lstStyle>
          <a:p>
            <a:pPr>
              <a:defRPr/>
            </a:pPr>
            <a:fld id="{CEE78827-369F-48FB-AD13-DA8B78950746}"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endParaRPr lang="en-US"/>
          </a:p>
        </p:txBody>
      </p:sp>
      <p:sp>
        <p:nvSpPr>
          <p:cNvPr id="8" name="4 Altbilgi Yer Tutucusu"/>
          <p:cNvSpPr>
            <a:spLocks noGrp="1"/>
          </p:cNvSpPr>
          <p:nvPr>
            <p:ph type="ftr" sz="quarter" idx="11"/>
          </p:nvPr>
        </p:nvSpPr>
        <p:spPr/>
        <p:txBody>
          <a:bodyPr/>
          <a:lstStyle>
            <a:lvl1pPr>
              <a:defRPr/>
            </a:lvl1pPr>
          </a:lstStyle>
          <a:p>
            <a:pPr>
              <a:defRPr/>
            </a:pPr>
            <a:endParaRPr lang="en-US"/>
          </a:p>
        </p:txBody>
      </p:sp>
      <p:sp>
        <p:nvSpPr>
          <p:cNvPr id="9" name="5 Slayt Numarası Yer Tutucusu"/>
          <p:cNvSpPr>
            <a:spLocks noGrp="1"/>
          </p:cNvSpPr>
          <p:nvPr>
            <p:ph type="sldNum" sz="quarter" idx="12"/>
          </p:nvPr>
        </p:nvSpPr>
        <p:spPr/>
        <p:txBody>
          <a:bodyPr/>
          <a:lstStyle>
            <a:lvl1pPr>
              <a:defRPr/>
            </a:lvl1pPr>
          </a:lstStyle>
          <a:p>
            <a:pPr>
              <a:defRPr/>
            </a:pPr>
            <a:fld id="{2AB8816C-6F3D-4D9C-919E-8BF3FD95D546}"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endParaRPr lang="en-US"/>
          </a:p>
        </p:txBody>
      </p:sp>
      <p:sp>
        <p:nvSpPr>
          <p:cNvPr id="4" name="4 Altbilgi Yer Tutucusu"/>
          <p:cNvSpPr>
            <a:spLocks noGrp="1"/>
          </p:cNvSpPr>
          <p:nvPr>
            <p:ph type="ftr" sz="quarter" idx="11"/>
          </p:nvPr>
        </p:nvSpPr>
        <p:spPr/>
        <p:txBody>
          <a:bodyPr/>
          <a:lstStyle>
            <a:lvl1pPr>
              <a:defRPr/>
            </a:lvl1pPr>
          </a:lstStyle>
          <a:p>
            <a:pPr>
              <a:defRPr/>
            </a:pPr>
            <a:endParaRPr lang="en-US"/>
          </a:p>
        </p:txBody>
      </p:sp>
      <p:sp>
        <p:nvSpPr>
          <p:cNvPr id="5" name="5 Slayt Numarası Yer Tutucusu"/>
          <p:cNvSpPr>
            <a:spLocks noGrp="1"/>
          </p:cNvSpPr>
          <p:nvPr>
            <p:ph type="sldNum" sz="quarter" idx="12"/>
          </p:nvPr>
        </p:nvSpPr>
        <p:spPr/>
        <p:txBody>
          <a:bodyPr/>
          <a:lstStyle>
            <a:lvl1pPr>
              <a:defRPr/>
            </a:lvl1pPr>
          </a:lstStyle>
          <a:p>
            <a:pPr>
              <a:defRPr/>
            </a:pPr>
            <a:fld id="{549BDA96-089F-49B5-995C-6138C31DD908}"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endParaRPr lang="en-US"/>
          </a:p>
        </p:txBody>
      </p:sp>
      <p:sp>
        <p:nvSpPr>
          <p:cNvPr id="3" name="4 Altbilgi Yer Tutucusu"/>
          <p:cNvSpPr>
            <a:spLocks noGrp="1"/>
          </p:cNvSpPr>
          <p:nvPr>
            <p:ph type="ftr" sz="quarter" idx="11"/>
          </p:nvPr>
        </p:nvSpPr>
        <p:spPr/>
        <p:txBody>
          <a:bodyPr/>
          <a:lstStyle>
            <a:lvl1pPr>
              <a:defRPr/>
            </a:lvl1pPr>
          </a:lstStyle>
          <a:p>
            <a:pPr>
              <a:defRPr/>
            </a:pPr>
            <a:endParaRPr lang="en-US"/>
          </a:p>
        </p:txBody>
      </p:sp>
      <p:sp>
        <p:nvSpPr>
          <p:cNvPr id="4" name="5 Slayt Numarası Yer Tutucusu"/>
          <p:cNvSpPr>
            <a:spLocks noGrp="1"/>
          </p:cNvSpPr>
          <p:nvPr>
            <p:ph type="sldNum" sz="quarter" idx="12"/>
          </p:nvPr>
        </p:nvSpPr>
        <p:spPr/>
        <p:txBody>
          <a:bodyPr/>
          <a:lstStyle>
            <a:lvl1pPr>
              <a:defRPr/>
            </a:lvl1pPr>
          </a:lstStyle>
          <a:p>
            <a:pPr>
              <a:defRPr/>
            </a:pPr>
            <a:fld id="{29B8AD31-511D-47FF-9860-2B1908604378}"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endParaRPr lang="en-US"/>
          </a:p>
        </p:txBody>
      </p:sp>
      <p:sp>
        <p:nvSpPr>
          <p:cNvPr id="6" name="4 Altbilgi Yer Tutucusu"/>
          <p:cNvSpPr>
            <a:spLocks noGrp="1"/>
          </p:cNvSpPr>
          <p:nvPr>
            <p:ph type="ftr" sz="quarter" idx="11"/>
          </p:nvPr>
        </p:nvSpPr>
        <p:spPr/>
        <p:txBody>
          <a:bodyPr/>
          <a:lstStyle>
            <a:lvl1pPr>
              <a:defRPr/>
            </a:lvl1pPr>
          </a:lstStyle>
          <a:p>
            <a:pPr>
              <a:defRPr/>
            </a:pPr>
            <a:endParaRPr lang="en-US"/>
          </a:p>
        </p:txBody>
      </p:sp>
      <p:sp>
        <p:nvSpPr>
          <p:cNvPr id="7" name="5 Slayt Numarası Yer Tutucusu"/>
          <p:cNvSpPr>
            <a:spLocks noGrp="1"/>
          </p:cNvSpPr>
          <p:nvPr>
            <p:ph type="sldNum" sz="quarter" idx="12"/>
          </p:nvPr>
        </p:nvSpPr>
        <p:spPr/>
        <p:txBody>
          <a:bodyPr/>
          <a:lstStyle>
            <a:lvl1pPr>
              <a:defRPr/>
            </a:lvl1pPr>
          </a:lstStyle>
          <a:p>
            <a:pPr>
              <a:defRPr/>
            </a:pPr>
            <a:fld id="{77C22110-DE97-437C-81DB-8B3EAC244B3F}"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endParaRPr lang="en-US"/>
          </a:p>
        </p:txBody>
      </p:sp>
      <p:sp>
        <p:nvSpPr>
          <p:cNvPr id="6" name="4 Altbilgi Yer Tutucusu"/>
          <p:cNvSpPr>
            <a:spLocks noGrp="1"/>
          </p:cNvSpPr>
          <p:nvPr>
            <p:ph type="ftr" sz="quarter" idx="11"/>
          </p:nvPr>
        </p:nvSpPr>
        <p:spPr/>
        <p:txBody>
          <a:bodyPr/>
          <a:lstStyle>
            <a:lvl1pPr>
              <a:defRPr/>
            </a:lvl1pPr>
          </a:lstStyle>
          <a:p>
            <a:pPr>
              <a:defRPr/>
            </a:pPr>
            <a:endParaRPr lang="en-US"/>
          </a:p>
        </p:txBody>
      </p:sp>
      <p:sp>
        <p:nvSpPr>
          <p:cNvPr id="7" name="5 Slayt Numarası Yer Tutucusu"/>
          <p:cNvSpPr>
            <a:spLocks noGrp="1"/>
          </p:cNvSpPr>
          <p:nvPr>
            <p:ph type="sldNum" sz="quarter" idx="12"/>
          </p:nvPr>
        </p:nvSpPr>
        <p:spPr/>
        <p:txBody>
          <a:bodyPr/>
          <a:lstStyle>
            <a:lvl1pPr>
              <a:defRPr/>
            </a:lvl1pPr>
          </a:lstStyle>
          <a:p>
            <a:pPr>
              <a:defRPr/>
            </a:pPr>
            <a:fld id="{70C803BA-9071-450B-A7A6-2CD61110F0D3}"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endParaRPr lang="en-US"/>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defRPr>
            </a:lvl1pPr>
          </a:lstStyle>
          <a:p>
            <a:pPr>
              <a:defRPr/>
            </a:pPr>
            <a:endParaRPr lang="en-US"/>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8424221C-8C2A-4626-B1A8-A3DC093B6A98}"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bilgin.net/insaatsorgu/ElleKaldirma.jpg"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12.jpeg"/><Relationship Id="rId1" Type="http://schemas.openxmlformats.org/officeDocument/2006/relationships/slideLayout" Target="../slideLayouts/slideLayout14.xml"/><Relationship Id="rId4" Type="http://schemas.openxmlformats.org/officeDocument/2006/relationships/image" Target="../media/image35.gif"/></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5.xml"/><Relationship Id="rId4" Type="http://schemas.openxmlformats.org/officeDocument/2006/relationships/image" Target="../media/image42.wmf"/></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5.xml"/><Relationship Id="rId4" Type="http://schemas.openxmlformats.org/officeDocument/2006/relationships/image" Target="../media/image45.jpeg"/></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5.xml"/><Relationship Id="rId4" Type="http://schemas.openxmlformats.org/officeDocument/2006/relationships/image" Target="../media/image60.jpeg"/></Relationships>
</file>

<file path=ppt/slides/_rels/slide5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15.xml"/><Relationship Id="rId4" Type="http://schemas.openxmlformats.org/officeDocument/2006/relationships/image" Target="../media/image71.jpeg"/></Relationships>
</file>

<file path=ppt/slides/_rels/slide6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89.jpeg"/><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395288" y="549275"/>
            <a:ext cx="8229600" cy="4895850"/>
          </a:xfrm>
        </p:spPr>
        <p:txBody>
          <a:bodyPr>
            <a:normAutofit fontScale="90000"/>
          </a:bodyPr>
          <a:lstStyle/>
          <a:p>
            <a:pPr eaLnBrk="1" hangingPunct="1">
              <a:defRPr/>
            </a:pPr>
            <a:r>
              <a:rPr lang="tr-TR" sz="4900" smtClean="0"/>
              <a:t/>
            </a:r>
            <a:br>
              <a:rPr lang="tr-TR" sz="4900" smtClean="0"/>
            </a:br>
            <a:r>
              <a:rPr lang="tr-TR" sz="4900" smtClean="0"/>
              <a:t/>
            </a:r>
            <a:br>
              <a:rPr lang="tr-TR" sz="4900" smtClean="0"/>
            </a:br>
            <a:r>
              <a:rPr lang="tr-TR" sz="6500" b="1" smtClean="0">
                <a:solidFill>
                  <a:srgbClr val="FFC000"/>
                </a:solidFill>
              </a:rPr>
              <a:t/>
            </a:r>
            <a:br>
              <a:rPr lang="tr-TR" sz="6500" b="1" smtClean="0">
                <a:solidFill>
                  <a:srgbClr val="FFC000"/>
                </a:solidFill>
              </a:rPr>
            </a:br>
            <a:r>
              <a:rPr lang="tr-TR" sz="6000" b="1" smtClean="0">
                <a:solidFill>
                  <a:srgbClr val="FF0000"/>
                </a:solidFill>
                <a:effectLst>
                  <a:outerShdw blurRad="38100" dist="38100" dir="2700000" algn="tl">
                    <a:srgbClr val="C0C0C0"/>
                  </a:outerShdw>
                </a:effectLst>
              </a:rPr>
              <a:t>ELLE YÜK KALDIRMA VE</a:t>
            </a:r>
            <a:br>
              <a:rPr lang="tr-TR" sz="6000" b="1" smtClean="0">
                <a:solidFill>
                  <a:srgbClr val="FF0000"/>
                </a:solidFill>
                <a:effectLst>
                  <a:outerShdw blurRad="38100" dist="38100" dir="2700000" algn="tl">
                    <a:srgbClr val="C0C0C0"/>
                  </a:outerShdw>
                </a:effectLst>
              </a:rPr>
            </a:br>
            <a:r>
              <a:rPr lang="tr-TR" sz="6000" b="1" smtClean="0">
                <a:solidFill>
                  <a:srgbClr val="FF0000"/>
                </a:solidFill>
                <a:effectLst>
                  <a:outerShdw blurRad="38100" dist="38100" dir="2700000" algn="tl">
                    <a:srgbClr val="C0C0C0"/>
                  </a:outerShdw>
                </a:effectLst>
              </a:rPr>
              <a:t>TAŞIMA İŞLERİNDE İŞ SAĞLIĞI VE GÜVENLİĞİ</a:t>
            </a:r>
            <a:r>
              <a:rPr lang="tr-TR" sz="6500" b="1" smtClean="0">
                <a:solidFill>
                  <a:srgbClr val="FFC000"/>
                </a:solidFill>
              </a:rPr>
              <a:t/>
            </a:r>
            <a:br>
              <a:rPr lang="tr-TR" sz="6500" b="1" smtClean="0">
                <a:solidFill>
                  <a:srgbClr val="FFC000"/>
                </a:solidFill>
              </a:rPr>
            </a:br>
            <a:r>
              <a:rPr lang="tr-TR" sz="6500" b="1" smtClean="0">
                <a:solidFill>
                  <a:srgbClr val="FFC000"/>
                </a:solidFill>
              </a:rPr>
              <a:t/>
            </a:r>
            <a:br>
              <a:rPr lang="tr-TR" sz="6500" b="1" smtClean="0">
                <a:solidFill>
                  <a:srgbClr val="FFC000"/>
                </a:solidFill>
              </a:rPr>
            </a:br>
            <a:r>
              <a:rPr lang="tr-TR" sz="4900" smtClean="0"/>
              <a:t/>
            </a:r>
            <a:br>
              <a:rPr lang="tr-TR" sz="4900" smtClean="0"/>
            </a:br>
            <a:r>
              <a:rPr lang="tr-TR" sz="4900" smtClean="0"/>
              <a:t/>
            </a:r>
            <a:br>
              <a:rPr lang="tr-TR" sz="4900" smtClean="0"/>
            </a:br>
            <a:endParaRPr lang="tr-TR" sz="4900" smtClean="0"/>
          </a:p>
        </p:txBody>
      </p:sp>
      <p:pic>
        <p:nvPicPr>
          <p:cNvPr id="6147" name="Picture 5" descr="Tam boyutlu görseli göster">
            <a:hlinkClick r:id="rId2"/>
          </p:cNvPr>
          <p:cNvPicPr>
            <a:picLocks noChangeAspect="1" noChangeArrowheads="1"/>
          </p:cNvPicPr>
          <p:nvPr/>
        </p:nvPicPr>
        <p:blipFill>
          <a:blip r:embed="rId3" cstate="print"/>
          <a:srcRect/>
          <a:stretch>
            <a:fillRect/>
          </a:stretch>
        </p:blipFill>
        <p:spPr bwMode="auto">
          <a:xfrm>
            <a:off x="2987675" y="4349750"/>
            <a:ext cx="3429000" cy="250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rtlCol="0">
            <a:normAutofit/>
          </a:bodyPr>
          <a:lstStyle/>
          <a:p>
            <a:pPr eaLnBrk="1" fontAlgn="auto" hangingPunct="1">
              <a:spcAft>
                <a:spcPts val="0"/>
              </a:spcAft>
              <a:defRPr/>
            </a:pPr>
            <a:r>
              <a:rPr lang="tr-TR" sz="4000" b="1" dirty="0" smtClean="0">
                <a:effectLst>
                  <a:outerShdw blurRad="38100" dist="38100" dir="2700000" algn="tl">
                    <a:srgbClr val="000000">
                      <a:alpha val="43137"/>
                    </a:srgbClr>
                  </a:outerShdw>
                </a:effectLst>
              </a:rPr>
              <a:t>EL İLE KALDIRMA</a:t>
            </a:r>
          </a:p>
        </p:txBody>
      </p:sp>
      <p:sp>
        <p:nvSpPr>
          <p:cNvPr id="15363" name="Rectangle 3"/>
          <p:cNvSpPr>
            <a:spLocks noGrp="1" noChangeArrowheads="1"/>
          </p:cNvSpPr>
          <p:nvPr>
            <p:ph type="body" sz="half" idx="1"/>
          </p:nvPr>
        </p:nvSpPr>
        <p:spPr>
          <a:xfrm>
            <a:off x="457200" y="1341438"/>
            <a:ext cx="6562725" cy="4754562"/>
          </a:xfrm>
        </p:spPr>
        <p:txBody>
          <a:bodyPr/>
          <a:lstStyle/>
          <a:p>
            <a:pPr eaLnBrk="1" hangingPunct="1"/>
            <a:r>
              <a:rPr lang="tr-TR" smtClean="0"/>
              <a:t>Vücudumuz,onu dik tutan ve ona istediğimiz hareketleri yaptırmamızı sağlayan, sinir, kas ve iskelet sistemine sahiptir. </a:t>
            </a:r>
          </a:p>
          <a:p>
            <a:pPr eaLnBrk="1" hangingPunct="1"/>
            <a:r>
              <a:rPr lang="tr-TR" smtClean="0"/>
              <a:t>Beynimizde tasarladığımız hareket sinir sistemimiz ile kaslarımıza iletilir,kaslarımızda gelen emir doğrultusunda iskelet sistemimizi harekete geçirerek tasarlanan hareketi gerçekleştirir.</a:t>
            </a:r>
          </a:p>
        </p:txBody>
      </p:sp>
      <p:pic>
        <p:nvPicPr>
          <p:cNvPr id="15364" name="Picture 8" descr="8_6"/>
          <p:cNvPicPr>
            <a:picLocks noChangeAspect="1" noChangeArrowheads="1"/>
          </p:cNvPicPr>
          <p:nvPr/>
        </p:nvPicPr>
        <p:blipFill>
          <a:blip r:embed="rId2" cstate="print"/>
          <a:srcRect/>
          <a:stretch>
            <a:fillRect/>
          </a:stretch>
        </p:blipFill>
        <p:spPr bwMode="auto">
          <a:xfrm>
            <a:off x="7164388" y="0"/>
            <a:ext cx="1979612" cy="3095625"/>
          </a:xfrm>
          <a:prstGeom prst="rect">
            <a:avLst/>
          </a:prstGeom>
          <a:noFill/>
          <a:ln w="9525">
            <a:noFill/>
            <a:miter lim="800000"/>
            <a:headEnd/>
            <a:tailEnd/>
          </a:ln>
        </p:spPr>
      </p:pic>
      <p:pic>
        <p:nvPicPr>
          <p:cNvPr id="15365" name="Picture 9" descr="6_3"/>
          <p:cNvPicPr>
            <a:picLocks noChangeAspect="1" noChangeArrowheads="1"/>
          </p:cNvPicPr>
          <p:nvPr/>
        </p:nvPicPr>
        <p:blipFill>
          <a:blip r:embed="rId3" cstate="print"/>
          <a:srcRect/>
          <a:stretch>
            <a:fillRect/>
          </a:stretch>
        </p:blipFill>
        <p:spPr bwMode="auto">
          <a:xfrm>
            <a:off x="7188200" y="3048000"/>
            <a:ext cx="19558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rtlCol="0">
            <a:normAutofit/>
          </a:bodyPr>
          <a:lstStyle/>
          <a:p>
            <a:pPr eaLnBrk="1" fontAlgn="auto" hangingPunct="1">
              <a:spcAft>
                <a:spcPts val="0"/>
              </a:spcAft>
              <a:defRPr/>
            </a:pPr>
            <a:r>
              <a:rPr lang="tr-TR" sz="4000" b="1" dirty="0" smtClean="0">
                <a:effectLst>
                  <a:outerShdw blurRad="38100" dist="38100" dir="2700000" algn="tl">
                    <a:srgbClr val="000000">
                      <a:alpha val="43137"/>
                    </a:srgbClr>
                  </a:outerShdw>
                </a:effectLst>
              </a:rPr>
              <a:t>EL İLE YÜK KALDIRMA</a:t>
            </a:r>
          </a:p>
        </p:txBody>
      </p:sp>
      <p:sp>
        <p:nvSpPr>
          <p:cNvPr id="16387" name="Rectangle 3"/>
          <p:cNvSpPr>
            <a:spLocks noGrp="1" noChangeArrowheads="1"/>
          </p:cNvSpPr>
          <p:nvPr>
            <p:ph type="body" sz="half" idx="1"/>
          </p:nvPr>
        </p:nvSpPr>
        <p:spPr>
          <a:xfrm>
            <a:off x="457200" y="1341438"/>
            <a:ext cx="8291513" cy="5256212"/>
          </a:xfrm>
        </p:spPr>
        <p:txBody>
          <a:bodyPr/>
          <a:lstStyle/>
          <a:p>
            <a:pPr eaLnBrk="1" hangingPunct="1">
              <a:buFontTx/>
              <a:buNone/>
            </a:pPr>
            <a:r>
              <a:rPr lang="tr-TR" smtClean="0"/>
              <a:t>   Yük kaldırma veya başka bir amaçla yapılması tasarlanan hareketin gerçekleştirilmesi için vücudun alması gereken pozisyon ile ilgili kas gruplarına gelecek bilginin, kişinin kararsızlığı nedeniyle zamanında ve doğru olarak gelmemiş olması, buna rağmen kas iskelet sisteminin harekete geçmesi  sonucunda, tam olarak uyarıyı almamış kas gruplarında meydana gelen ani kasılma nedeniyle istenmeyen rahatsızlık(ağrı) meydana gelmektedir.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1" name="Rectangle 11"/>
          <p:cNvSpPr>
            <a:spLocks noGrp="1" noChangeArrowheads="1"/>
          </p:cNvSpPr>
          <p:nvPr>
            <p:ph type="title" sz="quarter"/>
          </p:nvPr>
        </p:nvSpPr>
        <p:spPr>
          <a:xfrm>
            <a:off x="457200" y="0"/>
            <a:ext cx="8229600" cy="1125538"/>
          </a:xfrm>
        </p:spPr>
        <p:txBody>
          <a:bodyPr rtlCol="0">
            <a:normAutofit/>
          </a:bodyPr>
          <a:lstStyle/>
          <a:p>
            <a:pPr eaLnBrk="1" fontAlgn="auto" hangingPunct="1">
              <a:spcAft>
                <a:spcPts val="0"/>
              </a:spcAft>
              <a:defRPr/>
            </a:pPr>
            <a:r>
              <a:rPr lang="tr-TR" sz="3600" b="1" dirty="0" smtClean="0">
                <a:effectLst>
                  <a:outerShdw blurRad="38100" dist="38100" dir="2700000" algn="tl">
                    <a:srgbClr val="000000">
                      <a:alpha val="43137"/>
                    </a:srgbClr>
                  </a:outerShdw>
                </a:effectLst>
              </a:rPr>
              <a:t>EL İLE YÜK KALDIRMA</a:t>
            </a:r>
          </a:p>
        </p:txBody>
      </p:sp>
      <p:pic>
        <p:nvPicPr>
          <p:cNvPr id="17411" name="Picture 13" descr="SAGMRI"/>
          <p:cNvPicPr>
            <a:picLocks noGrp="1" noChangeAspect="1" noChangeArrowheads="1"/>
          </p:cNvPicPr>
          <p:nvPr>
            <p:ph sz="quarter" idx="1"/>
          </p:nvPr>
        </p:nvPicPr>
        <p:blipFill>
          <a:blip r:embed="rId2" cstate="print"/>
          <a:srcRect/>
          <a:stretch>
            <a:fillRect/>
          </a:stretch>
        </p:blipFill>
        <p:spPr>
          <a:xfrm>
            <a:off x="6867525" y="3357563"/>
            <a:ext cx="2276475" cy="1700212"/>
          </a:xfrm>
          <a:noFill/>
        </p:spPr>
      </p:pic>
      <p:sp>
        <p:nvSpPr>
          <p:cNvPr id="17412" name="Rectangle 19"/>
          <p:cNvSpPr>
            <a:spLocks noChangeArrowheads="1"/>
          </p:cNvSpPr>
          <p:nvPr/>
        </p:nvSpPr>
        <p:spPr bwMode="auto">
          <a:xfrm>
            <a:off x="755650" y="1006475"/>
            <a:ext cx="7200900" cy="5816600"/>
          </a:xfrm>
          <a:prstGeom prst="rect">
            <a:avLst/>
          </a:prstGeom>
          <a:noFill/>
          <a:ln w="9525">
            <a:noFill/>
            <a:miter lim="800000"/>
            <a:headEnd/>
            <a:tailEnd/>
          </a:ln>
        </p:spPr>
        <p:txBody>
          <a:bodyPr anchor="ctr">
            <a:spAutoFit/>
          </a:bodyPr>
          <a:lstStyle/>
          <a:p>
            <a:pPr indent="333375"/>
            <a:r>
              <a:rPr lang="tr-TR" sz="3200"/>
              <a:t> </a:t>
            </a:r>
            <a:r>
              <a:rPr lang="tr-TR" sz="4400"/>
              <a:t>Özellikle vücudun belden dönmesini gerektiren aşırı sık veya aşırı uzun süreli bedensel çalışmalar ve eğilerek ağır yük kaldırılması sırt ve bel incinmesi riski oluşturabilir.</a:t>
            </a:r>
            <a:endParaRPr lang="tr-TR" sz="3200"/>
          </a:p>
          <a:p>
            <a:pPr indent="333375"/>
            <a:endParaRPr lang="tr-TR" sz="3200"/>
          </a:p>
          <a:p>
            <a:pPr indent="333375" algn="ctr"/>
            <a:r>
              <a:rPr lang="tr-TR" sz="320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title"/>
          </p:nvPr>
        </p:nvSpPr>
        <p:spPr>
          <a:xfrm>
            <a:off x="468313" y="0"/>
            <a:ext cx="8229600" cy="1052513"/>
          </a:xfrm>
        </p:spPr>
        <p:txBody>
          <a:bodyPr/>
          <a:lstStyle/>
          <a:p>
            <a:pPr eaLnBrk="1" hangingPunct="1"/>
            <a:r>
              <a:rPr lang="tr-TR" smtClean="0"/>
              <a:t>EL İLE YÜK KALDIRMA</a:t>
            </a:r>
          </a:p>
        </p:txBody>
      </p:sp>
      <p:sp>
        <p:nvSpPr>
          <p:cNvPr id="18435" name="Rectangle 3"/>
          <p:cNvSpPr>
            <a:spLocks noGrp="1" noChangeArrowheads="1"/>
          </p:cNvSpPr>
          <p:nvPr>
            <p:ph type="body" sz="half" idx="1"/>
          </p:nvPr>
        </p:nvSpPr>
        <p:spPr>
          <a:xfrm>
            <a:off x="0" y="1196975"/>
            <a:ext cx="6804025" cy="4895850"/>
          </a:xfrm>
        </p:spPr>
        <p:txBody>
          <a:bodyPr/>
          <a:lstStyle/>
          <a:p>
            <a:pPr lvl="1" eaLnBrk="1" hangingPunct="1">
              <a:buFontTx/>
              <a:buNone/>
            </a:pPr>
            <a:r>
              <a:rPr lang="tr-TR" sz="3600" smtClean="0"/>
              <a:t>Aşırı zorlama sonunda ise kalıcı</a:t>
            </a:r>
          </a:p>
          <a:p>
            <a:pPr lvl="1" eaLnBrk="1" hangingPunct="1">
              <a:buFontTx/>
              <a:buNone/>
            </a:pPr>
            <a:r>
              <a:rPr lang="tr-TR" sz="3600" smtClean="0"/>
              <a:t>sakatlanmalar  oluşabilmektedir.</a:t>
            </a:r>
          </a:p>
          <a:p>
            <a:pPr lvl="1" eaLnBrk="1" hangingPunct="1">
              <a:buFontTx/>
              <a:buNone/>
            </a:pPr>
            <a:r>
              <a:rPr lang="tr-TR" sz="3600" smtClean="0"/>
              <a:t>Bu nedenle , kişinin nasıl bir</a:t>
            </a:r>
          </a:p>
          <a:p>
            <a:pPr lvl="1" eaLnBrk="1" hangingPunct="1">
              <a:buFontTx/>
              <a:buNone/>
            </a:pPr>
            <a:r>
              <a:rPr lang="tr-TR" sz="3600" smtClean="0"/>
              <a:t>davranışta bulunacağına karar</a:t>
            </a:r>
          </a:p>
          <a:p>
            <a:pPr lvl="1" eaLnBrk="1" hangingPunct="1">
              <a:buFontTx/>
              <a:buNone/>
            </a:pPr>
            <a:r>
              <a:rPr lang="tr-TR" sz="3600" smtClean="0"/>
              <a:t>verdikten sonra, harekete</a:t>
            </a:r>
          </a:p>
          <a:p>
            <a:pPr lvl="1" eaLnBrk="1" hangingPunct="1">
              <a:buFontTx/>
              <a:buNone/>
            </a:pPr>
            <a:r>
              <a:rPr lang="tr-TR" sz="3600" smtClean="0"/>
              <a:t>geçmesi gerekmektedir.</a:t>
            </a:r>
          </a:p>
        </p:txBody>
      </p:sp>
      <p:pic>
        <p:nvPicPr>
          <p:cNvPr id="18436" name="Picture 4" descr="380766685"/>
          <p:cNvPicPr>
            <a:picLocks noGrp="1" noChangeAspect="1" noChangeArrowheads="1"/>
          </p:cNvPicPr>
          <p:nvPr>
            <p:ph sz="half" idx="2"/>
          </p:nvPr>
        </p:nvPicPr>
        <p:blipFill>
          <a:blip r:embed="rId2" cstate="print"/>
          <a:srcRect/>
          <a:stretch>
            <a:fillRect/>
          </a:stretch>
        </p:blipFill>
        <p:spPr>
          <a:xfrm>
            <a:off x="6372225" y="1125538"/>
            <a:ext cx="2771775" cy="3382962"/>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tr-TR" smtClean="0"/>
              <a:t>EL İLE YÜK KALDIRMA</a:t>
            </a:r>
          </a:p>
        </p:txBody>
      </p:sp>
      <p:sp>
        <p:nvSpPr>
          <p:cNvPr id="19459" name="Rectangle 3"/>
          <p:cNvSpPr>
            <a:spLocks noGrp="1" noChangeArrowheads="1"/>
          </p:cNvSpPr>
          <p:nvPr>
            <p:ph type="body" sz="half" idx="1"/>
          </p:nvPr>
        </p:nvSpPr>
        <p:spPr>
          <a:xfrm>
            <a:off x="457200" y="1600200"/>
            <a:ext cx="5915025" cy="4495800"/>
          </a:xfrm>
        </p:spPr>
        <p:txBody>
          <a:bodyPr/>
          <a:lstStyle/>
          <a:p>
            <a:pPr eaLnBrk="1" hangingPunct="1"/>
            <a:r>
              <a:rPr lang="tr-TR" smtClean="0"/>
              <a:t>Bu istenmeyen durumlarla karşılaşmamak için doğru davranış şeklini bilmemiz gerekmektedir.</a:t>
            </a:r>
          </a:p>
          <a:p>
            <a:pPr eaLnBrk="1" hangingPunct="1"/>
            <a:r>
              <a:rPr lang="tr-TR" smtClean="0"/>
              <a:t>Bir yükü kaldırma ve bırakma sırasında yapılması gereken hareket sıralaması resimde görüldüğü şekilde olmalıdır.</a:t>
            </a:r>
          </a:p>
        </p:txBody>
      </p:sp>
      <p:pic>
        <p:nvPicPr>
          <p:cNvPr id="19460" name="Picture 4" descr="869739866"/>
          <p:cNvPicPr>
            <a:picLocks noGrp="1" noChangeAspect="1" noChangeArrowheads="1"/>
          </p:cNvPicPr>
          <p:nvPr>
            <p:ph sz="half" idx="2"/>
          </p:nvPr>
        </p:nvPicPr>
        <p:blipFill>
          <a:blip r:embed="rId2" cstate="print"/>
          <a:srcRect/>
          <a:stretch>
            <a:fillRect/>
          </a:stretch>
        </p:blipFill>
        <p:spPr>
          <a:xfrm>
            <a:off x="6484938" y="2276475"/>
            <a:ext cx="2659062" cy="3684588"/>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tr-TR" smtClean="0"/>
              <a:t>EL İLE TAŞIMA</a:t>
            </a:r>
          </a:p>
        </p:txBody>
      </p:sp>
      <p:sp>
        <p:nvSpPr>
          <p:cNvPr id="20483" name="Rectangle 3"/>
          <p:cNvSpPr>
            <a:spLocks noGrp="1" noChangeArrowheads="1"/>
          </p:cNvSpPr>
          <p:nvPr>
            <p:ph type="body" sz="half" idx="1"/>
          </p:nvPr>
        </p:nvSpPr>
        <p:spPr>
          <a:xfrm>
            <a:off x="0" y="1268760"/>
            <a:ext cx="8748713" cy="4495800"/>
          </a:xfrm>
        </p:spPr>
        <p:txBody>
          <a:bodyPr/>
          <a:lstStyle/>
          <a:p>
            <a:pPr indent="11113" algn="just" eaLnBrk="1" hangingPunct="1">
              <a:buFontTx/>
              <a:buNone/>
            </a:pPr>
            <a:r>
              <a:rPr lang="tr-TR" sz="2600" dirty="0" smtClean="0"/>
              <a:t>El </a:t>
            </a:r>
            <a:r>
              <a:rPr lang="tr-TR" sz="2600" dirty="0" smtClean="0"/>
              <a:t>ile taşıma konusunda “</a:t>
            </a:r>
            <a:r>
              <a:rPr lang="tr-TR" b="1" dirty="0" smtClean="0"/>
              <a:t>Elle taşıma işleri yönetmeliği”</a:t>
            </a:r>
            <a:r>
              <a:rPr lang="tr-TR" dirty="0" smtClean="0"/>
              <a:t>11/2/2004 </a:t>
            </a:r>
            <a:r>
              <a:rPr lang="tr-TR" sz="2600" dirty="0" smtClean="0"/>
              <a:t>tarih ve 25370 sayılı Resmi Gazetede yayımlanarak yürürlüğe girmiştir. </a:t>
            </a:r>
          </a:p>
          <a:p>
            <a:pPr indent="11113" eaLnBrk="1" hangingPunct="1">
              <a:buFontTx/>
              <a:buNone/>
            </a:pPr>
            <a:r>
              <a:rPr lang="tr-TR" sz="2600" dirty="0" smtClean="0"/>
              <a:t> </a:t>
            </a:r>
            <a:r>
              <a:rPr lang="tr-TR" sz="2600" dirty="0" smtClean="0"/>
              <a:t>Konu </a:t>
            </a:r>
            <a:r>
              <a:rPr lang="tr-TR" sz="2600" dirty="0" smtClean="0"/>
              <a:t>ile ilgili olarak 127 </a:t>
            </a:r>
            <a:r>
              <a:rPr lang="tr-TR" sz="2600" dirty="0" smtClean="0"/>
              <a:t>sayılı “Tek işçinin taşıyabileceği en fazla ağırlık hakkında sözleşme” </a:t>
            </a:r>
            <a:r>
              <a:rPr lang="tr-TR" sz="2600" dirty="0" smtClean="0"/>
              <a:t>ILO sözleşmesi mevcuttur.</a:t>
            </a:r>
          </a:p>
          <a:p>
            <a:pPr indent="11113" eaLnBrk="1" hangingPunct="1">
              <a:buNone/>
            </a:pPr>
            <a:r>
              <a:rPr lang="tr-TR" sz="2800" dirty="0" smtClean="0"/>
              <a:t>Ancak bunların hiç birisinde tek kişinin kaldırması ve taşıması gereken azami ağırlık miktarı sayısal olarak belirtilmemiştir</a:t>
            </a:r>
            <a:r>
              <a:rPr lang="tr-TR" sz="2800" dirty="0" smtClean="0"/>
              <a:t>.</a:t>
            </a:r>
          </a:p>
          <a:p>
            <a:pPr indent="11113" eaLnBrk="1" hangingPunct="1">
              <a:buNone/>
            </a:pPr>
            <a:r>
              <a:rPr lang="tr-TR" sz="2800" dirty="0" smtClean="0"/>
              <a:t>“</a:t>
            </a:r>
            <a:r>
              <a:rPr lang="en-US" sz="2800" dirty="0" err="1" smtClean="0"/>
              <a:t>Ağırlığı</a:t>
            </a:r>
            <a:r>
              <a:rPr lang="en-US" sz="2800" dirty="0" smtClean="0"/>
              <a:t>, </a:t>
            </a:r>
            <a:r>
              <a:rPr lang="en-US" sz="2800" dirty="0" err="1" smtClean="0"/>
              <a:t>sağlık</a:t>
            </a:r>
            <a:r>
              <a:rPr lang="en-US" sz="2800" dirty="0" smtClean="0"/>
              <a:t> </a:t>
            </a:r>
            <a:r>
              <a:rPr lang="en-US" sz="2800" dirty="0" err="1" smtClean="0"/>
              <a:t>veya</a:t>
            </a:r>
            <a:r>
              <a:rPr lang="en-US" sz="2800" dirty="0" smtClean="0"/>
              <a:t> </a:t>
            </a:r>
            <a:r>
              <a:rPr lang="en-US" sz="2800" dirty="0" err="1" smtClean="0"/>
              <a:t>güvenliğini</a:t>
            </a:r>
            <a:r>
              <a:rPr lang="en-US" sz="2800" dirty="0" smtClean="0"/>
              <a:t> </a:t>
            </a:r>
            <a:r>
              <a:rPr lang="en-US" sz="2800" dirty="0" err="1" smtClean="0"/>
              <a:t>tehlikeye</a:t>
            </a:r>
            <a:r>
              <a:rPr lang="en-US" sz="2800" dirty="0" smtClean="0"/>
              <a:t> </a:t>
            </a:r>
            <a:r>
              <a:rPr lang="en-US" sz="2800" dirty="0" err="1" smtClean="0"/>
              <a:t>sokabilecek</a:t>
            </a:r>
            <a:r>
              <a:rPr lang="en-US" sz="2800" dirty="0" smtClean="0"/>
              <a:t> </a:t>
            </a:r>
            <a:r>
              <a:rPr lang="en-US" sz="2800" dirty="0" err="1" smtClean="0"/>
              <a:t>yüklerin</a:t>
            </a:r>
            <a:r>
              <a:rPr lang="en-US" sz="2800" dirty="0" smtClean="0"/>
              <a:t> </a:t>
            </a:r>
            <a:r>
              <a:rPr lang="en-US" sz="2800" dirty="0" err="1" smtClean="0"/>
              <a:t>işçi</a:t>
            </a:r>
            <a:r>
              <a:rPr lang="en-US" sz="2800" dirty="0" smtClean="0"/>
              <a:t> </a:t>
            </a:r>
            <a:r>
              <a:rPr lang="en-US" sz="2800" dirty="0" err="1" smtClean="0"/>
              <a:t>tarafından</a:t>
            </a:r>
            <a:r>
              <a:rPr lang="en-US" sz="2800" dirty="0" smtClean="0"/>
              <a:t> </a:t>
            </a:r>
            <a:r>
              <a:rPr lang="en-US" sz="2800" dirty="0" err="1" smtClean="0"/>
              <a:t>bedenen</a:t>
            </a:r>
            <a:r>
              <a:rPr lang="en-US" sz="2800" dirty="0" smtClean="0"/>
              <a:t> </a:t>
            </a:r>
            <a:r>
              <a:rPr lang="en-US" sz="2800" dirty="0" err="1" smtClean="0"/>
              <a:t>taşınması</a:t>
            </a:r>
            <a:r>
              <a:rPr lang="en-US" sz="2800" dirty="0" smtClean="0"/>
              <a:t> </a:t>
            </a:r>
            <a:r>
              <a:rPr lang="en-US" sz="2800" dirty="0" err="1" smtClean="0"/>
              <a:t>talep</a:t>
            </a:r>
            <a:r>
              <a:rPr lang="en-US" sz="2800" dirty="0" smtClean="0"/>
              <a:t> </a:t>
            </a:r>
            <a:r>
              <a:rPr lang="en-US" sz="2800" dirty="0" err="1" smtClean="0"/>
              <a:t>veya</a:t>
            </a:r>
            <a:r>
              <a:rPr lang="en-US" sz="2800" dirty="0" smtClean="0"/>
              <a:t> </a:t>
            </a:r>
            <a:r>
              <a:rPr lang="en-US" sz="2800" dirty="0" err="1" smtClean="0"/>
              <a:t>kabul</a:t>
            </a:r>
            <a:r>
              <a:rPr lang="en-US" sz="2800" dirty="0" smtClean="0"/>
              <a:t> </a:t>
            </a:r>
            <a:r>
              <a:rPr lang="en-US" sz="2800" dirty="0" err="1" smtClean="0"/>
              <a:t>edilmez</a:t>
            </a:r>
            <a:r>
              <a:rPr lang="en-US" sz="2800" dirty="0" smtClean="0"/>
              <a:t>.</a:t>
            </a:r>
            <a:r>
              <a:rPr lang="tr-TR" sz="2800" dirty="0" smtClean="0"/>
              <a:t>”</a:t>
            </a:r>
            <a:endParaRPr lang="en-US" sz="2800" dirty="0" smtClean="0"/>
          </a:p>
          <a:p>
            <a:pPr eaLnBrk="1" hangingPunct="1">
              <a:buFontTx/>
              <a:buNone/>
            </a:pPr>
            <a:r>
              <a:rPr lang="tr-TR" sz="2800" dirty="0" smtClean="0"/>
              <a:t>  </a:t>
            </a:r>
          </a:p>
          <a:p>
            <a:pPr eaLnBrk="1" hangingPunct="1">
              <a:buFontTx/>
              <a:buNone/>
            </a:pPr>
            <a:r>
              <a:rPr lang="tr-TR" sz="2800" dirty="0" smtClean="0"/>
              <a:t> </a:t>
            </a:r>
            <a:endParaRPr lang="tr-TR" sz="28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869739866"/>
          <p:cNvPicPr>
            <a:picLocks noGrp="1" noChangeAspect="1" noChangeArrowheads="1"/>
          </p:cNvPicPr>
          <p:nvPr>
            <p:ph type="title"/>
          </p:nvPr>
        </p:nvPicPr>
        <p:blipFill>
          <a:blip r:embed="rId2" cstate="print"/>
          <a:srcRect/>
          <a:stretch>
            <a:fillRect/>
          </a:stretch>
        </p:blipFill>
        <p:spPr>
          <a:xfrm>
            <a:off x="1692275" y="0"/>
            <a:ext cx="3062288" cy="2565400"/>
          </a:xfrm>
          <a:noFill/>
        </p:spPr>
      </p:pic>
      <p:sp>
        <p:nvSpPr>
          <p:cNvPr id="21507" name="Rectangle 3"/>
          <p:cNvSpPr>
            <a:spLocks noGrp="1" noChangeArrowheads="1"/>
          </p:cNvSpPr>
          <p:nvPr>
            <p:ph type="body" sz="half" idx="1"/>
          </p:nvPr>
        </p:nvSpPr>
        <p:spPr>
          <a:xfrm>
            <a:off x="457200" y="2708275"/>
            <a:ext cx="8435975" cy="4149725"/>
          </a:xfrm>
        </p:spPr>
        <p:txBody>
          <a:bodyPr/>
          <a:lstStyle/>
          <a:p>
            <a:pPr eaLnBrk="1" hangingPunct="1">
              <a:buFontTx/>
              <a:buNone/>
            </a:pPr>
            <a:r>
              <a:rPr lang="tr-TR" sz="2800" dirty="0" smtClean="0"/>
              <a:t>     </a:t>
            </a:r>
            <a:r>
              <a:rPr lang="tr-TR" dirty="0" smtClean="0"/>
              <a:t>Ancak;</a:t>
            </a:r>
          </a:p>
          <a:p>
            <a:pPr eaLnBrk="1" hangingPunct="1">
              <a:buFontTx/>
              <a:buNone/>
            </a:pPr>
            <a:r>
              <a:rPr lang="tr-TR" dirty="0" smtClean="0"/>
              <a:t>     16/06/2004 tarihli, 25494 sayılı Resmi Gazetede yayımlanmış olan” </a:t>
            </a:r>
            <a:r>
              <a:rPr lang="tr-TR" b="1" dirty="0" smtClean="0"/>
              <a:t>A</a:t>
            </a:r>
            <a:r>
              <a:rPr lang="tr-TR" b="1" dirty="0" smtClean="0"/>
              <a:t>ğır ve tehlikeli işler </a:t>
            </a:r>
            <a:r>
              <a:rPr lang="tr-TR" b="1" dirty="0" err="1" smtClean="0"/>
              <a:t>yönetmeliği”</a:t>
            </a:r>
            <a:r>
              <a:rPr lang="tr-TR" dirty="0" err="1" smtClean="0"/>
              <a:t>nde</a:t>
            </a:r>
            <a:r>
              <a:rPr lang="tr-TR" b="1" dirty="0" smtClean="0"/>
              <a:t> “</a:t>
            </a:r>
            <a:r>
              <a:rPr lang="tr-TR" dirty="0" smtClean="0"/>
              <a:t>Araçsız olarak</a:t>
            </a:r>
            <a:r>
              <a:rPr lang="tr-TR" dirty="0" smtClean="0">
                <a:solidFill>
                  <a:schemeClr val="folHlink"/>
                </a:solidFill>
              </a:rPr>
              <a:t>  </a:t>
            </a:r>
            <a:r>
              <a:rPr lang="tr-TR" sz="4000" dirty="0" smtClean="0">
                <a:solidFill>
                  <a:srgbClr val="C00000"/>
                </a:solidFill>
              </a:rPr>
              <a:t>yirmi beş (25 Kg) kilodan </a:t>
            </a:r>
            <a:r>
              <a:rPr lang="tr-TR" dirty="0" smtClean="0"/>
              <a:t>yukarı ağırlık taşıma, boşaltma ve yükleme işleri.”    105.sırada yer almaktadır.</a:t>
            </a:r>
          </a:p>
        </p:txBody>
      </p:sp>
      <p:pic>
        <p:nvPicPr>
          <p:cNvPr id="21508" name="Picture 4" descr="j0182820"/>
          <p:cNvPicPr>
            <a:picLocks noGrp="1" noChangeAspect="1" noChangeArrowheads="1"/>
          </p:cNvPicPr>
          <p:nvPr>
            <p:ph sz="half" idx="2"/>
          </p:nvPr>
        </p:nvPicPr>
        <p:blipFill>
          <a:blip r:embed="rId3" cstate="print"/>
          <a:srcRect/>
          <a:stretch>
            <a:fillRect/>
          </a:stretch>
        </p:blipFill>
        <p:spPr>
          <a:xfrm>
            <a:off x="5486400" y="0"/>
            <a:ext cx="3657600" cy="2419350"/>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a:xfrm>
            <a:off x="468313" y="620713"/>
            <a:ext cx="8229600" cy="849312"/>
          </a:xfrm>
        </p:spPr>
        <p:txBody>
          <a:bodyPr/>
          <a:lstStyle/>
          <a:p>
            <a:pPr eaLnBrk="1" hangingPunct="1"/>
            <a:r>
              <a:rPr lang="tr-TR" sz="3200" b="1" dirty="0" smtClean="0">
                <a:solidFill>
                  <a:srgbClr val="C00000"/>
                </a:solidFill>
                <a:latin typeface="Arial" pitchFamily="34" charset="0"/>
                <a:cs typeface="Arial" pitchFamily="34" charset="0"/>
              </a:rPr>
              <a:t> Malzemelerin insan gücü ile taşınmasında</a:t>
            </a:r>
            <a:r>
              <a:rPr lang="tr-TR" sz="3200" b="1" dirty="0" smtClean="0">
                <a:solidFill>
                  <a:srgbClr val="C00000"/>
                </a:solidFill>
                <a:latin typeface="Courier New" pitchFamily="49" charset="0"/>
              </a:rPr>
              <a:t>;</a:t>
            </a:r>
            <a:r>
              <a:rPr lang="tr-TR" sz="4000" b="1" dirty="0" smtClean="0">
                <a:latin typeface="Courier New" pitchFamily="49" charset="0"/>
              </a:rPr>
              <a:t/>
            </a:r>
            <a:br>
              <a:rPr lang="tr-TR" sz="4000" b="1" dirty="0" smtClean="0">
                <a:latin typeface="Courier New" pitchFamily="49" charset="0"/>
              </a:rPr>
            </a:br>
            <a:endParaRPr lang="tr-TR" sz="4000" b="1" dirty="0" smtClean="0">
              <a:latin typeface="Courier New" pitchFamily="49" charset="0"/>
            </a:endParaRPr>
          </a:p>
        </p:txBody>
      </p:sp>
      <p:sp>
        <p:nvSpPr>
          <p:cNvPr id="22531" name="Rectangle 4"/>
          <p:cNvSpPr>
            <a:spLocks noGrp="1" noChangeArrowheads="1"/>
          </p:cNvSpPr>
          <p:nvPr>
            <p:ph idx="1"/>
          </p:nvPr>
        </p:nvSpPr>
        <p:spPr>
          <a:xfrm>
            <a:off x="395288" y="1341438"/>
            <a:ext cx="8208962" cy="4754562"/>
          </a:xfrm>
        </p:spPr>
        <p:txBody>
          <a:bodyPr/>
          <a:lstStyle/>
          <a:p>
            <a:pPr eaLnBrk="1" hangingPunct="1">
              <a:lnSpc>
                <a:spcPct val="130000"/>
              </a:lnSpc>
              <a:buFont typeface="Wingdings" pitchFamily="2" charset="2"/>
              <a:buChar char="ü"/>
            </a:pPr>
            <a:r>
              <a:rPr lang="tr-TR" sz="2800" dirty="0" smtClean="0">
                <a:latin typeface="Arial" pitchFamily="34" charset="0"/>
                <a:cs typeface="Arial" pitchFamily="34" charset="0"/>
              </a:rPr>
              <a:t>Malzemelerin kaldırılması, taşınması ve istiflenmesinde ve depolanmasında genellikle mekanik araçların kullanılması esastır.</a:t>
            </a:r>
          </a:p>
          <a:p>
            <a:pPr eaLnBrk="1" hangingPunct="1">
              <a:lnSpc>
                <a:spcPct val="130000"/>
              </a:lnSpc>
              <a:buFont typeface="Wingdings" pitchFamily="2" charset="2"/>
              <a:buChar char="ü"/>
            </a:pPr>
            <a:r>
              <a:rPr lang="tr-TR" sz="2800" dirty="0" smtClean="0">
                <a:latin typeface="Arial" pitchFamily="34" charset="0"/>
                <a:cs typeface="Arial" pitchFamily="34" charset="0"/>
              </a:rPr>
              <a:t>İnsan gücü ile yapılan kaldırma ve taşıma işlerinde emniyetli kaldırma ve taşıma metotlarına uygun olarak çalışılmalı,</a:t>
            </a:r>
          </a:p>
          <a:p>
            <a:pPr eaLnBrk="1" hangingPunct="1">
              <a:lnSpc>
                <a:spcPct val="130000"/>
              </a:lnSpc>
              <a:buFont typeface="Wingdings" pitchFamily="2" charset="2"/>
              <a:buChar char="ü"/>
            </a:pPr>
            <a:r>
              <a:rPr lang="tr-TR" sz="2800" dirty="0" smtClean="0">
                <a:latin typeface="Arial" pitchFamily="34" charset="0"/>
                <a:cs typeface="Arial" pitchFamily="34" charset="0"/>
              </a:rPr>
              <a:t>Kişiler yaşına ve cinsiyetine uygun ağırlıkları kaldırmalı ve taşımalıdır.</a:t>
            </a:r>
            <a:endParaRPr lang="tr-TR" sz="2400" dirty="0" smtClean="0">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Otomasyon</a:t>
            </a:r>
            <a:endParaRPr lang="en-US" dirty="0"/>
          </a:p>
        </p:txBody>
      </p:sp>
      <p:pic>
        <p:nvPicPr>
          <p:cNvPr id="2050" name="Picture 2" descr="C:\Documents and Settings\sekerm\My Documents\My Pictures\vakuum-komponenten_automatisierungstechnik.jpg"/>
          <p:cNvPicPr>
            <a:picLocks noGrp="1" noChangeAspect="1" noChangeArrowheads="1"/>
          </p:cNvPicPr>
          <p:nvPr>
            <p:ph idx="1"/>
          </p:nvPr>
        </p:nvPicPr>
        <p:blipFill>
          <a:blip r:embed="rId2" cstate="print"/>
          <a:srcRect/>
          <a:stretch>
            <a:fillRect/>
          </a:stretch>
        </p:blipFill>
        <p:spPr bwMode="auto">
          <a:xfrm>
            <a:off x="755576" y="1700807"/>
            <a:ext cx="7848872" cy="4353647"/>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Vakum Kaldırıcı</a:t>
            </a:r>
            <a:endParaRPr lang="en-US" dirty="0"/>
          </a:p>
        </p:txBody>
      </p:sp>
      <p:pic>
        <p:nvPicPr>
          <p:cNvPr id="1026" name="Picture 2" descr="C:\Documents and Settings\sekerm\My Documents\My Pictures\vakuum-schlauchheber_handhabungstechnik.jpg"/>
          <p:cNvPicPr>
            <a:picLocks noGrp="1" noChangeAspect="1" noChangeArrowheads="1"/>
          </p:cNvPicPr>
          <p:nvPr>
            <p:ph idx="1"/>
          </p:nvPr>
        </p:nvPicPr>
        <p:blipFill>
          <a:blip r:embed="rId2" cstate="print"/>
          <a:srcRect/>
          <a:stretch>
            <a:fillRect/>
          </a:stretch>
        </p:blipFill>
        <p:spPr bwMode="auto">
          <a:xfrm>
            <a:off x="1187624" y="1700808"/>
            <a:ext cx="7056784" cy="403244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404813"/>
            <a:ext cx="8229600" cy="1079500"/>
          </a:xfrm>
        </p:spPr>
        <p:txBody>
          <a:bodyPr rtlCol="0">
            <a:normAutofit/>
          </a:bodyPr>
          <a:lstStyle/>
          <a:p>
            <a:pPr eaLnBrk="1" fontAlgn="auto" hangingPunct="1">
              <a:spcAft>
                <a:spcPts val="0"/>
              </a:spcAft>
              <a:defRPr/>
            </a:pPr>
            <a:r>
              <a:rPr lang="tr-TR" dirty="0" smtClean="0">
                <a:solidFill>
                  <a:srgbClr val="FFC000"/>
                </a:solidFill>
                <a:effectLst>
                  <a:outerShdw blurRad="38100" dist="38100" dir="2700000" algn="tl">
                    <a:srgbClr val="000000">
                      <a:alpha val="43137"/>
                    </a:srgbClr>
                  </a:outerShdw>
                </a:effectLst>
              </a:rPr>
              <a:t>EL İLE YÜK KALDIRMA</a:t>
            </a:r>
          </a:p>
        </p:txBody>
      </p:sp>
      <p:sp>
        <p:nvSpPr>
          <p:cNvPr id="7171" name="Rectangle 3"/>
          <p:cNvSpPr>
            <a:spLocks noGrp="1" noChangeArrowheads="1"/>
          </p:cNvSpPr>
          <p:nvPr>
            <p:ph type="subTitle" idx="1"/>
          </p:nvPr>
        </p:nvSpPr>
        <p:spPr>
          <a:xfrm>
            <a:off x="755650" y="1412875"/>
            <a:ext cx="7848600" cy="4679950"/>
          </a:xfrm>
        </p:spPr>
        <p:txBody>
          <a:bodyPr/>
          <a:lstStyle/>
          <a:p>
            <a:pPr algn="l" eaLnBrk="1" hangingPunct="1"/>
            <a:r>
              <a:rPr lang="tr-TR" smtClean="0">
                <a:solidFill>
                  <a:schemeClr val="tx1"/>
                </a:solidFill>
              </a:rPr>
              <a:t>Günlük hayatımızda hemen her zaman bir şeyleri kaldırır,bir şeyleri taşırız.</a:t>
            </a:r>
          </a:p>
          <a:p>
            <a:pPr algn="l" eaLnBrk="1" hangingPunct="1"/>
            <a:r>
              <a:rPr lang="tr-TR" smtClean="0">
                <a:solidFill>
                  <a:schemeClr val="tx1"/>
                </a:solidFill>
              </a:rPr>
              <a:t>Yapmış olduğumuz bu işlemleri,eğer kurallarına uygun olarak yapmadığımızda veya çalışma hayatında olduğu gibi sürekli tekrarlayan bir şekilde yapmaya çalıştığımızda,istenmeyen ve beklenmedik olumsuzluklarla karşılaşmamız kaçınılmaz olmaktadır.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Konveyörde tartım</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323528" y="1628800"/>
            <a:ext cx="7985173" cy="432048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title"/>
          </p:nvPr>
        </p:nvSpPr>
        <p:spPr/>
        <p:txBody>
          <a:bodyPr/>
          <a:lstStyle/>
          <a:p>
            <a:pPr eaLnBrk="1" hangingPunct="1"/>
            <a:r>
              <a:rPr lang="tr-TR" sz="3600" b="1" dirty="0" smtClean="0">
                <a:solidFill>
                  <a:srgbClr val="C00000"/>
                </a:solidFill>
                <a:latin typeface="Courier New" pitchFamily="49" charset="0"/>
              </a:rPr>
              <a:t> </a:t>
            </a:r>
            <a:r>
              <a:rPr lang="tr-TR" sz="3600" b="1" dirty="0" smtClean="0">
                <a:solidFill>
                  <a:srgbClr val="C00000"/>
                </a:solidFill>
                <a:latin typeface="Arial" pitchFamily="34" charset="0"/>
                <a:cs typeface="Arial" pitchFamily="34" charset="0"/>
              </a:rPr>
              <a:t>Malzemelerin insan gücü ile taşınmasında;</a:t>
            </a:r>
            <a:r>
              <a:rPr lang="tr-TR" sz="4000" b="1" dirty="0" smtClean="0">
                <a:latin typeface="Arial" pitchFamily="34" charset="0"/>
                <a:cs typeface="Arial" pitchFamily="34" charset="0"/>
              </a:rPr>
              <a:t/>
            </a:r>
            <a:br>
              <a:rPr lang="tr-TR" sz="4000" b="1" dirty="0" smtClean="0">
                <a:latin typeface="Arial" pitchFamily="34" charset="0"/>
                <a:cs typeface="Arial" pitchFamily="34" charset="0"/>
              </a:rPr>
            </a:br>
            <a:endParaRPr lang="tr-TR" sz="4000" b="1" dirty="0" smtClean="0">
              <a:latin typeface="Arial" pitchFamily="34" charset="0"/>
              <a:cs typeface="Arial" pitchFamily="34" charset="0"/>
            </a:endParaRPr>
          </a:p>
        </p:txBody>
      </p:sp>
      <p:sp>
        <p:nvSpPr>
          <p:cNvPr id="23555" name="Rectangle 2"/>
          <p:cNvSpPr>
            <a:spLocks noGrp="1" noChangeArrowheads="1"/>
          </p:cNvSpPr>
          <p:nvPr>
            <p:ph idx="1"/>
          </p:nvPr>
        </p:nvSpPr>
        <p:spPr>
          <a:xfrm>
            <a:off x="468313" y="1341438"/>
            <a:ext cx="7848600" cy="4754562"/>
          </a:xfrm>
        </p:spPr>
        <p:txBody>
          <a:bodyPr/>
          <a:lstStyle/>
          <a:p>
            <a:pPr eaLnBrk="1" hangingPunct="1">
              <a:lnSpc>
                <a:spcPct val="130000"/>
              </a:lnSpc>
              <a:buFont typeface="Wingdings" pitchFamily="2" charset="2"/>
              <a:buChar char="ü"/>
            </a:pPr>
            <a:r>
              <a:rPr lang="tr-TR" sz="3000" dirty="0" smtClean="0">
                <a:latin typeface="Arial" pitchFamily="34" charset="0"/>
                <a:cs typeface="Arial" pitchFamily="34" charset="0"/>
              </a:rPr>
              <a:t>Ekip halinde yapılan çalışmalarda, kumanda hareket ve işaretler kullanılmalı,</a:t>
            </a:r>
          </a:p>
          <a:p>
            <a:pPr eaLnBrk="1" hangingPunct="1">
              <a:lnSpc>
                <a:spcPct val="130000"/>
              </a:lnSpc>
              <a:buFont typeface="Wingdings" pitchFamily="2" charset="2"/>
              <a:buChar char="ü"/>
            </a:pPr>
            <a:r>
              <a:rPr lang="tr-TR" sz="3000" dirty="0" smtClean="0">
                <a:latin typeface="Arial" pitchFamily="34" charset="0"/>
                <a:cs typeface="Arial" pitchFamily="34" charset="0"/>
              </a:rPr>
              <a:t>Kumanda hareket ve işaretleri önceden belirlenmeli ve çalışanlara öğretilmeli,</a:t>
            </a:r>
          </a:p>
          <a:p>
            <a:pPr eaLnBrk="1" hangingPunct="1">
              <a:lnSpc>
                <a:spcPct val="130000"/>
              </a:lnSpc>
              <a:buFont typeface="Wingdings" pitchFamily="2" charset="2"/>
              <a:buChar char="ü"/>
            </a:pPr>
            <a:r>
              <a:rPr lang="tr-TR" sz="3000" dirty="0" smtClean="0">
                <a:latin typeface="Arial" pitchFamily="34" charset="0"/>
                <a:cs typeface="Arial" pitchFamily="34" charset="0"/>
              </a:rPr>
              <a:t>Yuvarlanabilir malzemelerin eğik düzlemde taşınması esnasında, eğik düzlemin alt tarafında, yükün önünde durulmamalı,</a:t>
            </a:r>
          </a:p>
          <a:p>
            <a:pPr eaLnBrk="1" hangingPunct="1">
              <a:lnSpc>
                <a:spcPct val="90000"/>
              </a:lnSpc>
            </a:pPr>
            <a:endParaRPr lang="tr-TR" sz="2200" dirty="0" smtClean="0">
              <a:latin typeface="Courier New" pitchFamily="49"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title"/>
          </p:nvPr>
        </p:nvSpPr>
        <p:spPr/>
        <p:txBody>
          <a:bodyPr/>
          <a:lstStyle/>
          <a:p>
            <a:pPr eaLnBrk="1" hangingPunct="1"/>
            <a:r>
              <a:rPr lang="tr-TR" sz="3200" b="1" dirty="0" smtClean="0">
                <a:solidFill>
                  <a:srgbClr val="C00000"/>
                </a:solidFill>
                <a:latin typeface="Courier New" pitchFamily="49" charset="0"/>
              </a:rPr>
              <a:t> </a:t>
            </a:r>
            <a:r>
              <a:rPr lang="tr-TR" sz="3200" b="1" dirty="0" smtClean="0">
                <a:solidFill>
                  <a:srgbClr val="C00000"/>
                </a:solidFill>
                <a:latin typeface="Arial" pitchFamily="34" charset="0"/>
                <a:cs typeface="Arial" pitchFamily="34" charset="0"/>
              </a:rPr>
              <a:t>Malzemelerin insan gücü ile taşınmasında;</a:t>
            </a:r>
            <a:r>
              <a:rPr lang="tr-TR" sz="4000" b="1" dirty="0" smtClean="0">
                <a:latin typeface="Arial" pitchFamily="34" charset="0"/>
                <a:cs typeface="Arial" pitchFamily="34" charset="0"/>
              </a:rPr>
              <a:t/>
            </a:r>
            <a:br>
              <a:rPr lang="tr-TR" sz="4000" b="1" dirty="0" smtClean="0">
                <a:latin typeface="Arial" pitchFamily="34" charset="0"/>
                <a:cs typeface="Arial" pitchFamily="34" charset="0"/>
              </a:rPr>
            </a:br>
            <a:endParaRPr lang="tr-TR" sz="4000" b="1" dirty="0" smtClean="0">
              <a:latin typeface="Arial" pitchFamily="34" charset="0"/>
              <a:cs typeface="Arial" pitchFamily="34" charset="0"/>
            </a:endParaRPr>
          </a:p>
        </p:txBody>
      </p:sp>
      <p:sp>
        <p:nvSpPr>
          <p:cNvPr id="24579" name="Rectangle 2"/>
          <p:cNvSpPr>
            <a:spLocks noGrp="1" noChangeArrowheads="1"/>
          </p:cNvSpPr>
          <p:nvPr>
            <p:ph idx="1"/>
          </p:nvPr>
        </p:nvSpPr>
        <p:spPr/>
        <p:txBody>
          <a:bodyPr/>
          <a:lstStyle/>
          <a:p>
            <a:pPr eaLnBrk="1" hangingPunct="1">
              <a:buFont typeface="Wingdings" pitchFamily="2" charset="2"/>
              <a:buChar char="ü"/>
            </a:pPr>
            <a:r>
              <a:rPr lang="tr-TR" sz="2400" b="1" dirty="0" smtClean="0">
                <a:latin typeface="Arial" pitchFamily="34" charset="0"/>
                <a:cs typeface="Arial" pitchFamily="34" charset="0"/>
              </a:rPr>
              <a:t>Takozlar, kaldıraçlar, halat ve ip kullanılmalı,</a:t>
            </a:r>
          </a:p>
          <a:p>
            <a:pPr eaLnBrk="1" hangingPunct="1">
              <a:buFont typeface="Wingdings" pitchFamily="2" charset="2"/>
              <a:buChar char="ü"/>
            </a:pPr>
            <a:endParaRPr lang="tr-TR" sz="2400" b="1" dirty="0" smtClean="0">
              <a:latin typeface="Arial" pitchFamily="34" charset="0"/>
              <a:cs typeface="Arial" pitchFamily="34" charset="0"/>
            </a:endParaRPr>
          </a:p>
          <a:p>
            <a:pPr eaLnBrk="1" hangingPunct="1">
              <a:buFont typeface="Wingdings" pitchFamily="2" charset="2"/>
              <a:buChar char="ü"/>
            </a:pPr>
            <a:r>
              <a:rPr lang="tr-TR" sz="2400" b="1" dirty="0" smtClean="0">
                <a:latin typeface="Arial" pitchFamily="34" charset="0"/>
                <a:cs typeface="Arial" pitchFamily="34" charset="0"/>
              </a:rPr>
              <a:t>Malzemelerin ayağa düşme ihtimaline karşı, kişisel koruyucu malzeme kullanılmalı,(Çelik burunlu ayakkabı vb.) </a:t>
            </a:r>
            <a:r>
              <a:rPr lang="tr-TR" sz="2400" dirty="0" smtClean="0">
                <a:latin typeface="Arial" pitchFamily="34" charset="0"/>
                <a:cs typeface="Arial" pitchFamily="34" charset="0"/>
              </a:rPr>
              <a:t>       </a:t>
            </a:r>
          </a:p>
          <a:p>
            <a:pPr eaLnBrk="1" hangingPunct="1"/>
            <a:endParaRPr lang="tr-TR" sz="2400" dirty="0" smtClean="0">
              <a:latin typeface="Courier New" pitchFamily="49" charset="0"/>
            </a:endParaRPr>
          </a:p>
          <a:p>
            <a:pPr eaLnBrk="1" hangingPunct="1"/>
            <a:endParaRPr lang="tr-TR" sz="2400" dirty="0" smtClean="0">
              <a:latin typeface="Courier New" pitchFamily="49" charset="0"/>
            </a:endParaRPr>
          </a:p>
          <a:p>
            <a:pPr eaLnBrk="1" hangingPunct="1"/>
            <a:endParaRPr lang="tr-TR" sz="2400" dirty="0" smtClean="0">
              <a:latin typeface="Courier New" pitchFamily="49" charset="0"/>
            </a:endParaRPr>
          </a:p>
          <a:p>
            <a:pPr eaLnBrk="1" hangingPunct="1"/>
            <a:endParaRPr lang="tr-TR" sz="24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Yük değerlendirmesi</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395536" y="1124744"/>
            <a:ext cx="5771565" cy="2592288"/>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5364088" y="1628800"/>
            <a:ext cx="3324225" cy="1657350"/>
          </a:xfrm>
          <a:prstGeom prst="rect">
            <a:avLst/>
          </a:prstGeom>
          <a:noFill/>
          <a:ln w="9525">
            <a:noFill/>
            <a:miter lim="800000"/>
            <a:headEnd/>
            <a:tailEnd/>
          </a:ln>
        </p:spPr>
      </p:pic>
      <p:pic>
        <p:nvPicPr>
          <p:cNvPr id="5125" name="Picture 5"/>
          <p:cNvPicPr>
            <a:picLocks noChangeAspect="1" noChangeArrowheads="1"/>
          </p:cNvPicPr>
          <p:nvPr/>
        </p:nvPicPr>
        <p:blipFill>
          <a:blip r:embed="rId4" cstate="print"/>
          <a:srcRect/>
          <a:stretch>
            <a:fillRect/>
          </a:stretch>
        </p:blipFill>
        <p:spPr bwMode="auto">
          <a:xfrm>
            <a:off x="1259632" y="3717032"/>
            <a:ext cx="3095625" cy="2933700"/>
          </a:xfrm>
          <a:prstGeom prst="rect">
            <a:avLst/>
          </a:prstGeom>
          <a:noFill/>
          <a:ln w="9525">
            <a:noFill/>
            <a:miter lim="800000"/>
            <a:headEnd/>
            <a:tailEnd/>
          </a:ln>
        </p:spPr>
      </p:pic>
      <p:sp>
        <p:nvSpPr>
          <p:cNvPr id="8" name="TextBox 7"/>
          <p:cNvSpPr txBox="1"/>
          <p:nvPr/>
        </p:nvSpPr>
        <p:spPr>
          <a:xfrm>
            <a:off x="3995936" y="4797152"/>
            <a:ext cx="3744416" cy="923330"/>
          </a:xfrm>
          <a:prstGeom prst="rect">
            <a:avLst/>
          </a:prstGeom>
          <a:noFill/>
        </p:spPr>
        <p:txBody>
          <a:bodyPr wrap="square" rtlCol="0">
            <a:spAutoFit/>
          </a:bodyPr>
          <a:lstStyle/>
          <a:p>
            <a:pPr algn="just"/>
            <a:r>
              <a:rPr lang="tr-TR" dirty="0" smtClean="0"/>
              <a:t>Plastik torba kullanımı ile konteynırın kaldırılmasına gerek kalmaz</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Büyük torbalar-mekanik çözümler</a:t>
            </a:r>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899592" y="1844824"/>
            <a:ext cx="7626302" cy="324036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Tekerlekli tercih edilmeli</a:t>
            </a:r>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971600" y="1268759"/>
            <a:ext cx="6048672" cy="4258567"/>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Maksimum seviye işaretlenmeli</a:t>
            </a:r>
            <a:endParaRPr lang="en-US"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611559" y="1408533"/>
            <a:ext cx="7326247" cy="4540747"/>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İşin değerlendirilmesi</a:t>
            </a:r>
            <a:endParaRPr lang="en-US" dirty="0"/>
          </a:p>
        </p:txBody>
      </p:sp>
      <p:sp>
        <p:nvSpPr>
          <p:cNvPr id="3" name="Content Placeholder 2"/>
          <p:cNvSpPr>
            <a:spLocks noGrp="1"/>
          </p:cNvSpPr>
          <p:nvPr>
            <p:ph idx="1"/>
          </p:nvPr>
        </p:nvSpPr>
        <p:spPr/>
        <p:txBody>
          <a:bodyPr/>
          <a:lstStyle/>
          <a:p>
            <a:r>
              <a:rPr lang="tr-TR" dirty="0" smtClean="0"/>
              <a:t>Taşıma mesafesinin kısaltılması</a:t>
            </a:r>
          </a:p>
          <a:p>
            <a:pPr>
              <a:buNone/>
            </a:pPr>
            <a:endParaRPr lang="en-US" dirty="0"/>
          </a:p>
        </p:txBody>
      </p:sp>
      <p:pic>
        <p:nvPicPr>
          <p:cNvPr id="9219" name="Picture 3"/>
          <p:cNvPicPr>
            <a:picLocks noChangeAspect="1" noChangeArrowheads="1"/>
          </p:cNvPicPr>
          <p:nvPr/>
        </p:nvPicPr>
        <p:blipFill>
          <a:blip r:embed="rId2" cstate="print"/>
          <a:srcRect/>
          <a:stretch>
            <a:fillRect/>
          </a:stretch>
        </p:blipFill>
        <p:spPr bwMode="auto">
          <a:xfrm>
            <a:off x="255499" y="2566988"/>
            <a:ext cx="5983376" cy="309426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İşin değerlendirilmesi</a:t>
            </a:r>
            <a:endParaRPr lang="en-US" dirty="0"/>
          </a:p>
        </p:txBody>
      </p:sp>
      <p:sp>
        <p:nvSpPr>
          <p:cNvPr id="3" name="Content Placeholder 2"/>
          <p:cNvSpPr>
            <a:spLocks noGrp="1"/>
          </p:cNvSpPr>
          <p:nvPr>
            <p:ph idx="1"/>
          </p:nvPr>
        </p:nvSpPr>
        <p:spPr/>
        <p:txBody>
          <a:bodyPr/>
          <a:lstStyle/>
          <a:p>
            <a:r>
              <a:rPr lang="tr-TR" dirty="0" smtClean="0"/>
              <a:t>Konveyör kullanımı	</a:t>
            </a:r>
            <a:endParaRPr lang="en-US" dirty="0"/>
          </a:p>
        </p:txBody>
      </p:sp>
      <p:pic>
        <p:nvPicPr>
          <p:cNvPr id="10243" name="Picture 3"/>
          <p:cNvPicPr>
            <a:picLocks noChangeAspect="1" noChangeArrowheads="1"/>
          </p:cNvPicPr>
          <p:nvPr/>
        </p:nvPicPr>
        <p:blipFill>
          <a:blip r:embed="rId2" cstate="print"/>
          <a:srcRect b="7610"/>
          <a:stretch>
            <a:fillRect/>
          </a:stretch>
        </p:blipFill>
        <p:spPr bwMode="auto">
          <a:xfrm>
            <a:off x="323529" y="2636912"/>
            <a:ext cx="8352928" cy="271799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İşin değerlendirilmesi</a:t>
            </a:r>
            <a:endParaRPr lang="en-US" dirty="0"/>
          </a:p>
        </p:txBody>
      </p:sp>
      <p:sp>
        <p:nvSpPr>
          <p:cNvPr id="3" name="Content Placeholder 2"/>
          <p:cNvSpPr>
            <a:spLocks noGrp="1"/>
          </p:cNvSpPr>
          <p:nvPr>
            <p:ph idx="1"/>
          </p:nvPr>
        </p:nvSpPr>
        <p:spPr/>
        <p:txBody>
          <a:bodyPr/>
          <a:lstStyle/>
          <a:p>
            <a:r>
              <a:rPr lang="tr-TR" dirty="0" smtClean="0"/>
              <a:t>Eğilerek çalışmalardan kaçınılmalı</a:t>
            </a:r>
          </a:p>
          <a:p>
            <a:pPr>
              <a:buNone/>
            </a:pPr>
            <a:endParaRPr lang="en-US" dirty="0"/>
          </a:p>
        </p:txBody>
      </p:sp>
      <p:pic>
        <p:nvPicPr>
          <p:cNvPr id="11267" name="Picture 3"/>
          <p:cNvPicPr>
            <a:picLocks noChangeAspect="1" noChangeArrowheads="1"/>
          </p:cNvPicPr>
          <p:nvPr/>
        </p:nvPicPr>
        <p:blipFill>
          <a:blip r:embed="rId2" cstate="print"/>
          <a:srcRect/>
          <a:stretch>
            <a:fillRect/>
          </a:stretch>
        </p:blipFill>
        <p:spPr bwMode="auto">
          <a:xfrm>
            <a:off x="467544" y="2492896"/>
            <a:ext cx="3483322" cy="2952328"/>
          </a:xfrm>
          <a:prstGeom prst="rect">
            <a:avLst/>
          </a:prstGeom>
          <a:noFill/>
          <a:ln w="9525">
            <a:noFill/>
            <a:miter lim="800000"/>
            <a:headEnd/>
            <a:tailEnd/>
          </a:ln>
        </p:spPr>
      </p:pic>
      <p:pic>
        <p:nvPicPr>
          <p:cNvPr id="11268" name="Picture 4"/>
          <p:cNvPicPr>
            <a:picLocks noChangeAspect="1" noChangeArrowheads="1"/>
          </p:cNvPicPr>
          <p:nvPr/>
        </p:nvPicPr>
        <p:blipFill>
          <a:blip r:embed="rId3" cstate="print"/>
          <a:srcRect/>
          <a:stretch>
            <a:fillRect/>
          </a:stretch>
        </p:blipFill>
        <p:spPr bwMode="auto">
          <a:xfrm>
            <a:off x="5148064" y="2132856"/>
            <a:ext cx="3672408" cy="327843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28600"/>
            <a:ext cx="8229600" cy="1687513"/>
          </a:xfrm>
        </p:spPr>
        <p:txBody>
          <a:bodyPr/>
          <a:lstStyle/>
          <a:p>
            <a:pPr eaLnBrk="1" hangingPunct="1"/>
            <a:r>
              <a:rPr lang="tr-TR" sz="4000" b="1" smtClean="0">
                <a:solidFill>
                  <a:srgbClr val="FFC000"/>
                </a:solidFill>
              </a:rPr>
              <a:t>YÜKLE İLGİLİ RİSK FAKTÖRLERİ</a:t>
            </a:r>
          </a:p>
        </p:txBody>
      </p:sp>
      <p:sp>
        <p:nvSpPr>
          <p:cNvPr id="8195" name="Rectangle 3"/>
          <p:cNvSpPr>
            <a:spLocks noGrp="1" noChangeArrowheads="1"/>
          </p:cNvSpPr>
          <p:nvPr>
            <p:ph idx="1"/>
          </p:nvPr>
        </p:nvSpPr>
        <p:spPr>
          <a:xfrm>
            <a:off x="457200" y="1844675"/>
            <a:ext cx="8229600" cy="4251325"/>
          </a:xfrm>
        </p:spPr>
        <p:txBody>
          <a:bodyPr/>
          <a:lstStyle/>
          <a:p>
            <a:pPr eaLnBrk="1" hangingPunct="1">
              <a:lnSpc>
                <a:spcPct val="90000"/>
              </a:lnSpc>
            </a:pPr>
            <a:r>
              <a:rPr lang="tr-TR" sz="2800" smtClean="0"/>
              <a:t>Kaldırılacak yükün özelliklerini, ağırlığını, işin gereklerini bilmemiz gerekmektedir.</a:t>
            </a:r>
          </a:p>
          <a:p>
            <a:pPr eaLnBrk="1" hangingPunct="1">
              <a:lnSpc>
                <a:spcPct val="90000"/>
              </a:lnSpc>
            </a:pPr>
            <a:r>
              <a:rPr lang="tr-TR" sz="2800" smtClean="0"/>
              <a:t>İlgili yönetmelik ekinde bu özellikler şöyle tanımlanmıştır;</a:t>
            </a:r>
          </a:p>
          <a:p>
            <a:pPr eaLnBrk="1" hangingPunct="1">
              <a:lnSpc>
                <a:spcPct val="90000"/>
              </a:lnSpc>
            </a:pPr>
            <a:r>
              <a:rPr lang="tr-TR" b="1" smtClean="0"/>
              <a:t>1. Yükün özellikleri</a:t>
            </a:r>
          </a:p>
          <a:p>
            <a:pPr eaLnBrk="1" hangingPunct="1">
              <a:lnSpc>
                <a:spcPct val="90000"/>
              </a:lnSpc>
              <a:buFontTx/>
              <a:buNone/>
            </a:pPr>
            <a:r>
              <a:rPr lang="tr-TR" b="1" smtClean="0"/>
              <a:t>   2. </a:t>
            </a:r>
            <a:r>
              <a:rPr lang="tr-TR" sz="3600" b="1" smtClean="0"/>
              <a:t>Fiziksel güç gereksinimi</a:t>
            </a:r>
          </a:p>
          <a:p>
            <a:pPr eaLnBrk="1" hangingPunct="1">
              <a:lnSpc>
                <a:spcPct val="90000"/>
              </a:lnSpc>
              <a:buFontTx/>
              <a:buNone/>
            </a:pPr>
            <a:r>
              <a:rPr lang="tr-TR" sz="3600" b="1" smtClean="0"/>
              <a:t>   3. Çalışma ortamının özellikleri</a:t>
            </a:r>
          </a:p>
          <a:p>
            <a:pPr eaLnBrk="1" hangingPunct="1">
              <a:lnSpc>
                <a:spcPct val="90000"/>
              </a:lnSpc>
              <a:buFontTx/>
              <a:buNone/>
            </a:pPr>
            <a:r>
              <a:rPr lang="tr-TR" sz="3600" b="1" smtClean="0"/>
              <a:t>   4. İşin gerekleri</a:t>
            </a:r>
            <a:endParaRPr lang="tr-TR" sz="3600" smtClean="0"/>
          </a:p>
          <a:p>
            <a:pPr eaLnBrk="1" hangingPunct="1">
              <a:lnSpc>
                <a:spcPct val="90000"/>
              </a:lnSpc>
            </a:pPr>
            <a:endParaRPr lang="tr-TR"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Tutucu aparatlar</a:t>
            </a:r>
            <a:endParaRPr lang="en-US" dirty="0"/>
          </a:p>
        </p:txBody>
      </p:sp>
      <p:sp>
        <p:nvSpPr>
          <p:cNvPr id="3" name="Content Placeholder 2"/>
          <p:cNvSpPr>
            <a:spLocks noGrp="1"/>
          </p:cNvSpPr>
          <p:nvPr>
            <p:ph idx="1"/>
          </p:nvPr>
        </p:nvSpPr>
        <p:spPr/>
        <p:txBody>
          <a:bodyPr/>
          <a:lstStyle/>
          <a:p>
            <a:pPr>
              <a:buNone/>
            </a:pPr>
            <a:endParaRPr lang="en-US" dirty="0"/>
          </a:p>
        </p:txBody>
      </p:sp>
      <p:pic>
        <p:nvPicPr>
          <p:cNvPr id="3074" name="Picture 2" descr="C:\Documents and Settings\sekerm\My Documents\My Pictures\hierarchie_4151.jpg"/>
          <p:cNvPicPr>
            <a:picLocks noChangeAspect="1" noChangeArrowheads="1"/>
          </p:cNvPicPr>
          <p:nvPr/>
        </p:nvPicPr>
        <p:blipFill>
          <a:blip r:embed="rId2" cstate="print"/>
          <a:srcRect/>
          <a:stretch>
            <a:fillRect/>
          </a:stretch>
        </p:blipFill>
        <p:spPr bwMode="auto">
          <a:xfrm>
            <a:off x="323528" y="1268760"/>
            <a:ext cx="3438413" cy="2292275"/>
          </a:xfrm>
          <a:prstGeom prst="rect">
            <a:avLst/>
          </a:prstGeom>
          <a:noFill/>
        </p:spPr>
      </p:pic>
      <p:pic>
        <p:nvPicPr>
          <p:cNvPr id="3075" name="Picture 3" descr="C:\Documents and Settings\sekerm\My Documents\My Pictures\hierarchie_4158.jpg"/>
          <p:cNvPicPr>
            <a:picLocks noChangeAspect="1" noChangeArrowheads="1"/>
          </p:cNvPicPr>
          <p:nvPr/>
        </p:nvPicPr>
        <p:blipFill>
          <a:blip r:embed="rId3" cstate="print"/>
          <a:srcRect/>
          <a:stretch>
            <a:fillRect/>
          </a:stretch>
        </p:blipFill>
        <p:spPr bwMode="auto">
          <a:xfrm>
            <a:off x="4788024" y="1268760"/>
            <a:ext cx="3463652" cy="2309101"/>
          </a:xfrm>
          <a:prstGeom prst="rect">
            <a:avLst/>
          </a:prstGeom>
          <a:noFill/>
        </p:spPr>
      </p:pic>
      <p:pic>
        <p:nvPicPr>
          <p:cNvPr id="3076" name="Picture 4" descr="C:\Documents and Settings\sekerm\My Documents\My Pictures\hierarchie_4298.jpg"/>
          <p:cNvPicPr>
            <a:picLocks noChangeAspect="1" noChangeArrowheads="1"/>
          </p:cNvPicPr>
          <p:nvPr/>
        </p:nvPicPr>
        <p:blipFill>
          <a:blip r:embed="rId4" cstate="print"/>
          <a:srcRect/>
          <a:stretch>
            <a:fillRect/>
          </a:stretch>
        </p:blipFill>
        <p:spPr bwMode="auto">
          <a:xfrm>
            <a:off x="2627784" y="3861048"/>
            <a:ext cx="4320480" cy="218397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İşin değerlendirilmesi</a:t>
            </a:r>
            <a:endParaRPr lang="en-US" dirty="0"/>
          </a:p>
        </p:txBody>
      </p:sp>
      <p:sp>
        <p:nvSpPr>
          <p:cNvPr id="3" name="Content Placeholder 2"/>
          <p:cNvSpPr>
            <a:spLocks noGrp="1"/>
          </p:cNvSpPr>
          <p:nvPr>
            <p:ph idx="1"/>
          </p:nvPr>
        </p:nvSpPr>
        <p:spPr/>
        <p:txBody>
          <a:bodyPr/>
          <a:lstStyle/>
          <a:p>
            <a:r>
              <a:rPr lang="tr-TR" dirty="0" smtClean="0"/>
              <a:t>Uzanarak çalışmalardan kaçınılmalı</a:t>
            </a:r>
          </a:p>
          <a:p>
            <a:pPr>
              <a:buNone/>
            </a:pPr>
            <a:endParaRPr lang="en-US" dirty="0"/>
          </a:p>
        </p:txBody>
      </p:sp>
      <p:pic>
        <p:nvPicPr>
          <p:cNvPr id="12291" name="Picture 3"/>
          <p:cNvPicPr>
            <a:picLocks noChangeAspect="1" noChangeArrowheads="1"/>
          </p:cNvPicPr>
          <p:nvPr/>
        </p:nvPicPr>
        <p:blipFill>
          <a:blip r:embed="rId2" cstate="print"/>
          <a:srcRect/>
          <a:stretch>
            <a:fillRect/>
          </a:stretch>
        </p:blipFill>
        <p:spPr bwMode="auto">
          <a:xfrm>
            <a:off x="1187624" y="2276872"/>
            <a:ext cx="4330611" cy="2952328"/>
          </a:xfrm>
          <a:prstGeom prst="rect">
            <a:avLst/>
          </a:prstGeom>
          <a:noFill/>
          <a:ln w="9525">
            <a:noFill/>
            <a:miter lim="800000"/>
            <a:headEnd/>
            <a:tailEnd/>
          </a:ln>
        </p:spPr>
      </p:pic>
      <p:pic>
        <p:nvPicPr>
          <p:cNvPr id="12292" name="Picture 4"/>
          <p:cNvPicPr>
            <a:picLocks noChangeAspect="1" noChangeArrowheads="1"/>
          </p:cNvPicPr>
          <p:nvPr/>
        </p:nvPicPr>
        <p:blipFill>
          <a:blip r:embed="rId3" cstate="print"/>
          <a:srcRect/>
          <a:stretch>
            <a:fillRect/>
          </a:stretch>
        </p:blipFill>
        <p:spPr bwMode="auto">
          <a:xfrm>
            <a:off x="4644008" y="3573016"/>
            <a:ext cx="4499992" cy="2903587"/>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cstate="print"/>
          <a:srcRect/>
          <a:stretch>
            <a:fillRect/>
          </a:stretch>
        </p:blipFill>
        <p:spPr bwMode="auto">
          <a:xfrm>
            <a:off x="1331640" y="1916831"/>
            <a:ext cx="7056784" cy="4446741"/>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İşin değerlendirilmesi</a:t>
            </a:r>
            <a:endParaRPr lang="en-US" dirty="0"/>
          </a:p>
        </p:txBody>
      </p:sp>
      <p:sp>
        <p:nvSpPr>
          <p:cNvPr id="3" name="Content Placeholder 2"/>
          <p:cNvSpPr>
            <a:spLocks noGrp="1"/>
          </p:cNvSpPr>
          <p:nvPr>
            <p:ph idx="1"/>
          </p:nvPr>
        </p:nvSpPr>
        <p:spPr/>
        <p:txBody>
          <a:bodyPr/>
          <a:lstStyle/>
          <a:p>
            <a:r>
              <a:rPr lang="tr-TR" dirty="0" smtClean="0"/>
              <a:t>Bükülme hareketleri önlenmeli</a:t>
            </a:r>
            <a:endParaRPr lang="en-US" dirty="0"/>
          </a:p>
        </p:txBody>
      </p:sp>
      <p:pic>
        <p:nvPicPr>
          <p:cNvPr id="14339" name="Picture 3"/>
          <p:cNvPicPr>
            <a:picLocks noChangeAspect="1" noChangeArrowheads="1"/>
          </p:cNvPicPr>
          <p:nvPr/>
        </p:nvPicPr>
        <p:blipFill>
          <a:blip r:embed="rId2" cstate="print"/>
          <a:srcRect/>
          <a:stretch>
            <a:fillRect/>
          </a:stretch>
        </p:blipFill>
        <p:spPr bwMode="auto">
          <a:xfrm>
            <a:off x="899592" y="2348880"/>
            <a:ext cx="3524250" cy="3528392"/>
          </a:xfrm>
          <a:prstGeom prst="rect">
            <a:avLst/>
          </a:prstGeom>
          <a:noFill/>
          <a:ln w="9525">
            <a:noFill/>
            <a:miter lim="800000"/>
            <a:headEnd/>
            <a:tailEnd/>
          </a:ln>
        </p:spPr>
      </p:pic>
      <p:sp>
        <p:nvSpPr>
          <p:cNvPr id="6" name="TextBox 5"/>
          <p:cNvSpPr txBox="1"/>
          <p:nvPr/>
        </p:nvSpPr>
        <p:spPr>
          <a:xfrm>
            <a:off x="5004048" y="3284984"/>
            <a:ext cx="3600400" cy="369332"/>
          </a:xfrm>
          <a:prstGeom prst="rect">
            <a:avLst/>
          </a:prstGeom>
          <a:noFill/>
        </p:spPr>
        <p:txBody>
          <a:bodyPr wrap="square" rtlCol="0">
            <a:spAutoFit/>
          </a:bodyPr>
          <a:lstStyle/>
          <a:p>
            <a:r>
              <a:rPr lang="tr-TR" dirty="0" smtClean="0"/>
              <a:t>Kenarları sökülebilen </a:t>
            </a:r>
            <a:r>
              <a:rPr lang="tr-TR" dirty="0" err="1" smtClean="0"/>
              <a:t>konteyner</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İşin değerlendirilmesi</a:t>
            </a:r>
            <a:endParaRPr lang="en-US" dirty="0"/>
          </a:p>
        </p:txBody>
      </p:sp>
      <p:pic>
        <p:nvPicPr>
          <p:cNvPr id="15362" name="Picture 2"/>
          <p:cNvPicPr>
            <a:picLocks noGrp="1" noChangeAspect="1" noChangeArrowheads="1"/>
          </p:cNvPicPr>
          <p:nvPr>
            <p:ph idx="1"/>
          </p:nvPr>
        </p:nvPicPr>
        <p:blipFill>
          <a:blip r:embed="rId2" cstate="print"/>
          <a:srcRect/>
          <a:stretch>
            <a:fillRect/>
          </a:stretch>
        </p:blipFill>
        <p:spPr bwMode="auto">
          <a:xfrm>
            <a:off x="1547664" y="2060848"/>
            <a:ext cx="5153116" cy="3888432"/>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tr-TR" b="1" dirty="0" smtClean="0">
                <a:latin typeface="Courier New" pitchFamily="49" charset="0"/>
              </a:rPr>
              <a:t> </a:t>
            </a:r>
            <a:r>
              <a:rPr lang="tr-TR" b="1" dirty="0" smtClean="0">
                <a:latin typeface="Arial" pitchFamily="34" charset="0"/>
                <a:cs typeface="Arial" pitchFamily="34" charset="0"/>
              </a:rPr>
              <a:t>DEPOLAMA VE İSTİFLEME</a:t>
            </a:r>
          </a:p>
        </p:txBody>
      </p:sp>
      <p:sp>
        <p:nvSpPr>
          <p:cNvPr id="25603" name="Rectangle 3"/>
          <p:cNvSpPr>
            <a:spLocks noGrp="1" noChangeArrowheads="1"/>
          </p:cNvSpPr>
          <p:nvPr>
            <p:ph idx="1"/>
          </p:nvPr>
        </p:nvSpPr>
        <p:spPr/>
        <p:txBody>
          <a:bodyPr/>
          <a:lstStyle/>
          <a:p>
            <a:pPr lvl="2" eaLnBrk="1" hangingPunct="1">
              <a:buFont typeface="Symbol" pitchFamily="18" charset="2"/>
              <a:buChar char="·"/>
            </a:pPr>
            <a:r>
              <a:rPr lang="tr-TR" sz="3600" b="1" i="1" dirty="0" smtClean="0">
                <a:latin typeface="Arial" pitchFamily="34" charset="0"/>
                <a:cs typeface="Arial" pitchFamily="34" charset="0"/>
              </a:rPr>
              <a:t>Ham madde depoları</a:t>
            </a:r>
          </a:p>
          <a:p>
            <a:pPr lvl="2" eaLnBrk="1" hangingPunct="1">
              <a:buFont typeface="Symbol" pitchFamily="18" charset="2"/>
              <a:buChar char="·"/>
            </a:pPr>
            <a:r>
              <a:rPr lang="tr-TR" sz="3600" b="1" i="1" dirty="0" smtClean="0">
                <a:latin typeface="Arial" pitchFamily="34" charset="0"/>
                <a:cs typeface="Arial" pitchFamily="34" charset="0"/>
              </a:rPr>
              <a:t>Yarı mamul madde depoları</a:t>
            </a:r>
          </a:p>
          <a:p>
            <a:pPr lvl="2" eaLnBrk="1" hangingPunct="1">
              <a:buFont typeface="Symbol" pitchFamily="18" charset="2"/>
              <a:buChar char="·"/>
            </a:pPr>
            <a:r>
              <a:rPr lang="tr-TR" sz="3600" b="1" i="1" dirty="0" smtClean="0">
                <a:latin typeface="Arial" pitchFamily="34" charset="0"/>
                <a:cs typeface="Arial" pitchFamily="34" charset="0"/>
              </a:rPr>
              <a:t>Mamul madde depoları</a:t>
            </a:r>
          </a:p>
          <a:p>
            <a:pPr lvl="2" eaLnBrk="1" hangingPunct="1">
              <a:buFont typeface="Symbol" pitchFamily="18" charset="2"/>
              <a:buChar char="·"/>
            </a:pPr>
            <a:r>
              <a:rPr lang="tr-TR" sz="3600" b="1" i="1" dirty="0" smtClean="0">
                <a:latin typeface="Arial" pitchFamily="34" charset="0"/>
                <a:cs typeface="Arial" pitchFamily="34" charset="0"/>
              </a:rPr>
              <a:t>İkmal maddeleri depoları</a:t>
            </a:r>
          </a:p>
          <a:p>
            <a:pPr lvl="2" eaLnBrk="1" hangingPunct="1">
              <a:buFont typeface="Symbol" pitchFamily="18" charset="2"/>
              <a:buChar char="·"/>
            </a:pPr>
            <a:r>
              <a:rPr lang="tr-TR" sz="3600" b="1" i="1" dirty="0" smtClean="0">
                <a:latin typeface="Arial" pitchFamily="34" charset="0"/>
                <a:cs typeface="Arial" pitchFamily="34" charset="0"/>
              </a:rPr>
              <a:t>Atık madde depoları</a:t>
            </a:r>
          </a:p>
          <a:p>
            <a:pPr eaLnBrk="1" hangingPunct="1"/>
            <a:endParaRPr lang="tr-TR" sz="2400" b="1"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tr-TR" b="1" dirty="0" smtClean="0">
                <a:latin typeface="Courier New" pitchFamily="49" charset="0"/>
              </a:rPr>
              <a:t> </a:t>
            </a:r>
            <a:r>
              <a:rPr lang="tr-TR" b="1" dirty="0" smtClean="0">
                <a:latin typeface="Arial" pitchFamily="34" charset="0"/>
                <a:cs typeface="Arial" pitchFamily="34" charset="0"/>
              </a:rPr>
              <a:t>DEPOLAMA METOTLARI</a:t>
            </a:r>
          </a:p>
        </p:txBody>
      </p:sp>
      <p:sp>
        <p:nvSpPr>
          <p:cNvPr id="26627" name="Rectangle 3"/>
          <p:cNvSpPr>
            <a:spLocks noGrp="1" noChangeArrowheads="1"/>
          </p:cNvSpPr>
          <p:nvPr>
            <p:ph idx="1"/>
          </p:nvPr>
        </p:nvSpPr>
        <p:spPr>
          <a:xfrm>
            <a:off x="2895600" y="2057400"/>
            <a:ext cx="5562600" cy="4038600"/>
          </a:xfrm>
        </p:spPr>
        <p:txBody>
          <a:bodyPr/>
          <a:lstStyle/>
          <a:p>
            <a:pPr eaLnBrk="1" hangingPunct="1"/>
            <a:r>
              <a:rPr lang="tr-TR" sz="4000" b="1" dirty="0" smtClean="0">
                <a:latin typeface="Arial" pitchFamily="34" charset="0"/>
                <a:cs typeface="Arial" pitchFamily="34" charset="0"/>
              </a:rPr>
              <a:t>KUTULAR</a:t>
            </a:r>
          </a:p>
          <a:p>
            <a:pPr eaLnBrk="1" hangingPunct="1"/>
            <a:r>
              <a:rPr lang="tr-TR" sz="4000" b="1" dirty="0" smtClean="0">
                <a:latin typeface="Arial" pitchFamily="34" charset="0"/>
                <a:cs typeface="Arial" pitchFamily="34" charset="0"/>
              </a:rPr>
              <a:t>RAFLAR</a:t>
            </a:r>
          </a:p>
          <a:p>
            <a:pPr eaLnBrk="1" hangingPunct="1"/>
            <a:r>
              <a:rPr lang="tr-TR" sz="4000" b="1" dirty="0" smtClean="0">
                <a:latin typeface="Arial" pitchFamily="34" charset="0"/>
                <a:cs typeface="Arial" pitchFamily="34" charset="0"/>
              </a:rPr>
              <a:t>IZGARALAR</a:t>
            </a:r>
            <a:r>
              <a:rPr lang="tr-TR" sz="4000" dirty="0" smtClean="0">
                <a:latin typeface="Arial" pitchFamily="34" charset="0"/>
                <a:cs typeface="Arial" pitchFamily="34" charset="0"/>
              </a:rPr>
              <a:t> </a:t>
            </a:r>
          </a:p>
          <a:p>
            <a:pPr eaLnBrk="1" hangingPunct="1"/>
            <a:r>
              <a:rPr lang="tr-TR" sz="4000" b="1" dirty="0" smtClean="0">
                <a:latin typeface="Arial" pitchFamily="34" charset="0"/>
                <a:cs typeface="Arial" pitchFamily="34" charset="0"/>
              </a:rPr>
              <a:t>İSTİFLEME</a:t>
            </a:r>
            <a:endParaRPr lang="tr-TR" sz="4000" dirty="0" smtClean="0">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tr-TR" b="1" dirty="0" smtClean="0">
                <a:latin typeface="Courier New" pitchFamily="49" charset="0"/>
              </a:rPr>
              <a:t> </a:t>
            </a:r>
            <a:r>
              <a:rPr lang="tr-TR" b="1" dirty="0" smtClean="0">
                <a:latin typeface="Arial" pitchFamily="34" charset="0"/>
                <a:cs typeface="Arial" pitchFamily="34" charset="0"/>
              </a:rPr>
              <a:t>DEPOLAMA METOTLARI</a:t>
            </a:r>
          </a:p>
        </p:txBody>
      </p:sp>
      <p:sp>
        <p:nvSpPr>
          <p:cNvPr id="27651" name="Rectangle 3"/>
          <p:cNvSpPr>
            <a:spLocks noGrp="1" noChangeArrowheads="1"/>
          </p:cNvSpPr>
          <p:nvPr>
            <p:ph idx="1"/>
          </p:nvPr>
        </p:nvSpPr>
        <p:spPr>
          <a:xfrm>
            <a:off x="685800" y="1981200"/>
            <a:ext cx="8458200" cy="4114800"/>
          </a:xfrm>
        </p:spPr>
        <p:txBody>
          <a:bodyPr/>
          <a:lstStyle/>
          <a:p>
            <a:pPr eaLnBrk="1" hangingPunct="1">
              <a:lnSpc>
                <a:spcPct val="90000"/>
              </a:lnSpc>
            </a:pPr>
            <a:r>
              <a:rPr lang="tr-TR" dirty="0" smtClean="0">
                <a:latin typeface="Arial" pitchFamily="34" charset="0"/>
                <a:cs typeface="Arial" pitchFamily="34" charset="0"/>
              </a:rPr>
              <a:t>KUTULAR: Mukavva ve karton kutular kullanılır. Küçük parçaların depolanmasına elverişlidir. Aynı ebattaki kutular üst üste konularak depolanır. Sudan ve rutubetten korunmaları gereklidir. Bu sebeple kutuların altına tahta ızgaralar  konmalıdır.</a:t>
            </a:r>
          </a:p>
          <a:p>
            <a:pPr eaLnBrk="1" hangingPunct="1">
              <a:lnSpc>
                <a:spcPct val="90000"/>
              </a:lnSpc>
            </a:pPr>
            <a:endParaRPr lang="tr-TR" sz="2400" dirty="0" smtClean="0">
              <a:latin typeface="Courier New" pitchFamily="49"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tr-TR" b="1" dirty="0" smtClean="0">
                <a:latin typeface="Courier New" pitchFamily="49" charset="0"/>
              </a:rPr>
              <a:t> </a:t>
            </a:r>
            <a:r>
              <a:rPr lang="tr-TR" b="1" dirty="0" smtClean="0">
                <a:latin typeface="Arial" pitchFamily="34" charset="0"/>
                <a:cs typeface="Arial" pitchFamily="34" charset="0"/>
              </a:rPr>
              <a:t>DEPOLAMA METOTLARI</a:t>
            </a:r>
          </a:p>
        </p:txBody>
      </p:sp>
      <p:sp>
        <p:nvSpPr>
          <p:cNvPr id="19459" name="Rectangle 3"/>
          <p:cNvSpPr>
            <a:spLocks noGrp="1" noChangeArrowheads="1"/>
          </p:cNvSpPr>
          <p:nvPr>
            <p:ph idx="1"/>
          </p:nvPr>
        </p:nvSpPr>
        <p:spPr>
          <a:xfrm>
            <a:off x="468313" y="1752600"/>
            <a:ext cx="7775575" cy="4343400"/>
          </a:xfrm>
        </p:spPr>
        <p:txBody>
          <a:bodyPr>
            <a:normAutofit/>
          </a:bodyPr>
          <a:lstStyle/>
          <a:p>
            <a:pPr algn="just" eaLnBrk="1" hangingPunct="1">
              <a:lnSpc>
                <a:spcPct val="90000"/>
              </a:lnSpc>
              <a:defRPr/>
            </a:pPr>
            <a:r>
              <a:rPr lang="tr-TR" b="1" dirty="0" smtClean="0">
                <a:effectLst>
                  <a:outerShdw blurRad="38100" dist="38100" dir="2700000" algn="tl">
                    <a:srgbClr val="C0C0C0"/>
                  </a:outerShdw>
                </a:effectLst>
                <a:latin typeface="Arial" pitchFamily="34" charset="0"/>
                <a:cs typeface="Arial" pitchFamily="34" charset="0"/>
              </a:rPr>
              <a:t>RAFLAR:</a:t>
            </a:r>
            <a:r>
              <a:rPr lang="tr-TR" sz="2400" b="1" dirty="0" smtClean="0">
                <a:latin typeface="Arial" pitchFamily="34" charset="0"/>
                <a:cs typeface="Arial" pitchFamily="34" charset="0"/>
              </a:rPr>
              <a:t>Daha </a:t>
            </a:r>
            <a:r>
              <a:rPr lang="tr-TR" sz="2400" b="1" dirty="0" smtClean="0">
                <a:latin typeface="Arial" pitchFamily="34" charset="0"/>
                <a:cs typeface="Arial" pitchFamily="34" charset="0"/>
              </a:rPr>
              <a:t>büyük parçaların depolanmasında kullanılır. Tahta veya çelik raflar kullanılabilir. Hassas malzemeleri daha iyi korur. Kolayca sökülüp takılabilmesi sebebiyle hareket esnekliği sağlar.</a:t>
            </a:r>
          </a:p>
          <a:p>
            <a:pPr algn="just" eaLnBrk="1" hangingPunct="1">
              <a:lnSpc>
                <a:spcPct val="90000"/>
              </a:lnSpc>
              <a:defRPr/>
            </a:pPr>
            <a:endParaRPr lang="tr-TR" sz="2400" b="1" dirty="0" smtClean="0">
              <a:latin typeface="Arial" pitchFamily="34" charset="0"/>
              <a:cs typeface="Arial" pitchFamily="34" charset="0"/>
            </a:endParaRPr>
          </a:p>
          <a:p>
            <a:pPr algn="just" eaLnBrk="1" hangingPunct="1">
              <a:lnSpc>
                <a:spcPct val="90000"/>
              </a:lnSpc>
              <a:defRPr/>
            </a:pPr>
            <a:r>
              <a:rPr lang="tr-TR" sz="2800" b="1" dirty="0" smtClean="0">
                <a:effectLst>
                  <a:outerShdw blurRad="38100" dist="38100" dir="2700000" algn="tl">
                    <a:srgbClr val="C0C0C0"/>
                  </a:outerShdw>
                </a:effectLst>
                <a:latin typeface="Arial" pitchFamily="34" charset="0"/>
                <a:cs typeface="Arial" pitchFamily="34" charset="0"/>
              </a:rPr>
              <a:t>IZGARALAR:</a:t>
            </a:r>
            <a:r>
              <a:rPr lang="tr-TR" sz="2400" b="1" dirty="0" smtClean="0">
                <a:latin typeface="Arial" pitchFamily="34" charset="0"/>
                <a:cs typeface="Arial" pitchFamily="34" charset="0"/>
              </a:rPr>
              <a:t>Uzun ve ince malzemelerin depolanmasında kullanılır. Izgaraların altına tekerlek konulursa istenilen yere taşımada kolaylık sağlanmış olur.</a:t>
            </a:r>
          </a:p>
          <a:p>
            <a:pPr eaLnBrk="1" hangingPunct="1">
              <a:lnSpc>
                <a:spcPct val="90000"/>
              </a:lnSpc>
              <a:defRPr/>
            </a:pPr>
            <a:endParaRPr lang="tr-TR" sz="2400" dirty="0" smtClean="0">
              <a:latin typeface="Courier New" pitchFamily="49"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tr-TR" b="1" dirty="0" smtClean="0">
                <a:latin typeface="Courier New" pitchFamily="49" charset="0"/>
              </a:rPr>
              <a:t> </a:t>
            </a:r>
            <a:r>
              <a:rPr lang="tr-TR" b="1" dirty="0" smtClean="0">
                <a:latin typeface="Arial" pitchFamily="34" charset="0"/>
                <a:cs typeface="Arial" pitchFamily="34" charset="0"/>
              </a:rPr>
              <a:t>DEPOLAMA METOTLARI</a:t>
            </a:r>
          </a:p>
        </p:txBody>
      </p:sp>
      <p:sp>
        <p:nvSpPr>
          <p:cNvPr id="29699" name="Rectangle 3"/>
          <p:cNvSpPr>
            <a:spLocks noGrp="1" noChangeArrowheads="1"/>
          </p:cNvSpPr>
          <p:nvPr>
            <p:ph idx="1"/>
          </p:nvPr>
        </p:nvSpPr>
        <p:spPr>
          <a:xfrm>
            <a:off x="684213" y="1600200"/>
            <a:ext cx="7848600" cy="5257800"/>
          </a:xfrm>
        </p:spPr>
        <p:txBody>
          <a:bodyPr/>
          <a:lstStyle/>
          <a:p>
            <a:pPr eaLnBrk="1" hangingPunct="1">
              <a:lnSpc>
                <a:spcPct val="90000"/>
              </a:lnSpc>
            </a:pPr>
            <a:endParaRPr lang="tr-TR" sz="2600" dirty="0" smtClean="0">
              <a:latin typeface="Arial" pitchFamily="34" charset="0"/>
              <a:cs typeface="Arial" pitchFamily="34" charset="0"/>
            </a:endParaRPr>
          </a:p>
          <a:p>
            <a:pPr eaLnBrk="1" hangingPunct="1">
              <a:lnSpc>
                <a:spcPct val="90000"/>
              </a:lnSpc>
            </a:pPr>
            <a:r>
              <a:rPr lang="tr-TR" sz="2600" b="1" dirty="0" smtClean="0">
                <a:latin typeface="Arial" pitchFamily="34" charset="0"/>
                <a:cs typeface="Arial" pitchFamily="34" charset="0"/>
              </a:rPr>
              <a:t>İSTİFLEME</a:t>
            </a:r>
            <a:r>
              <a:rPr lang="tr-TR" sz="2600" dirty="0" smtClean="0">
                <a:latin typeface="Arial" pitchFamily="34" charset="0"/>
                <a:cs typeface="Arial" pitchFamily="34" charset="0"/>
              </a:rPr>
              <a:t>: Malzemelerin düzenli bir şekilde yerleştirilmesine istifleme diyoruz.</a:t>
            </a:r>
          </a:p>
          <a:p>
            <a:pPr eaLnBrk="1" hangingPunct="1">
              <a:lnSpc>
                <a:spcPct val="90000"/>
              </a:lnSpc>
              <a:buFontTx/>
              <a:buNone/>
            </a:pPr>
            <a:r>
              <a:rPr lang="tr-TR" sz="3000" dirty="0" smtClean="0">
                <a:latin typeface="Arial" pitchFamily="34" charset="0"/>
                <a:cs typeface="Arial" pitchFamily="34" charset="0"/>
              </a:rPr>
              <a:t>-</a:t>
            </a:r>
            <a:r>
              <a:rPr lang="tr-TR" sz="2600" dirty="0" smtClean="0">
                <a:latin typeface="Arial" pitchFamily="34" charset="0"/>
                <a:cs typeface="Arial" pitchFamily="34" charset="0"/>
              </a:rPr>
              <a:t>İstifler yüksekliği (Genel olarak) 3 metreyi geçmemelidir.</a:t>
            </a:r>
          </a:p>
          <a:p>
            <a:pPr eaLnBrk="1" hangingPunct="1">
              <a:lnSpc>
                <a:spcPct val="90000"/>
              </a:lnSpc>
              <a:buFontTx/>
              <a:buNone/>
            </a:pPr>
            <a:r>
              <a:rPr lang="tr-TR" sz="2600" dirty="0" smtClean="0">
                <a:latin typeface="Arial" pitchFamily="34" charset="0"/>
                <a:cs typeface="Arial" pitchFamily="34" charset="0"/>
              </a:rPr>
              <a:t>-Kademe yapıldığı durumda daha yüksek istif yapılabilir.</a:t>
            </a:r>
          </a:p>
          <a:p>
            <a:pPr eaLnBrk="1" hangingPunct="1">
              <a:lnSpc>
                <a:spcPct val="90000"/>
              </a:lnSpc>
              <a:buFontTx/>
              <a:buNone/>
            </a:pPr>
            <a:r>
              <a:rPr lang="tr-TR" sz="2600" dirty="0" smtClean="0">
                <a:latin typeface="Arial" pitchFamily="34" charset="0"/>
                <a:cs typeface="Arial" pitchFamily="34" charset="0"/>
              </a:rPr>
              <a:t>-Devrilme ihtimalinin olmadığı malzemelerde, makine ile istifleniyorsa, azami yükseklik makinenin bom yüksekliği kadar olmalıdır.</a:t>
            </a:r>
          </a:p>
          <a:p>
            <a:pPr eaLnBrk="1" hangingPunct="1">
              <a:lnSpc>
                <a:spcPct val="90000"/>
              </a:lnSpc>
            </a:pPr>
            <a:endParaRPr lang="tr-TR" sz="2200" dirty="0" smtClean="0">
              <a:latin typeface="Courier New" pitchFamily="49" charset="0"/>
            </a:endParaRPr>
          </a:p>
          <a:p>
            <a:pPr eaLnBrk="1" hangingPunct="1">
              <a:lnSpc>
                <a:spcPct val="90000"/>
              </a:lnSpc>
            </a:pPr>
            <a:endParaRPr lang="tr-TR" sz="22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normAutofit/>
          </a:bodyPr>
          <a:lstStyle/>
          <a:p>
            <a:pPr eaLnBrk="1" hangingPunct="1">
              <a:defRPr/>
            </a:pPr>
            <a:r>
              <a:rPr lang="tr-TR" sz="3600" b="1" smtClean="0">
                <a:solidFill>
                  <a:srgbClr val="C00000"/>
                </a:solidFill>
                <a:effectLst>
                  <a:outerShdw blurRad="38100" dist="38100" dir="2700000" algn="tl">
                    <a:srgbClr val="C0C0C0"/>
                  </a:outerShdw>
                </a:effectLst>
              </a:rPr>
              <a:t>YÜKLE İLGİLİ RİSK FAKTÖRLERİ</a:t>
            </a:r>
          </a:p>
        </p:txBody>
      </p:sp>
      <p:sp>
        <p:nvSpPr>
          <p:cNvPr id="9219" name="Rectangle 3"/>
          <p:cNvSpPr>
            <a:spLocks noGrp="1" noChangeArrowheads="1"/>
          </p:cNvSpPr>
          <p:nvPr>
            <p:ph type="body" sz="half" idx="1"/>
          </p:nvPr>
        </p:nvSpPr>
        <p:spPr>
          <a:xfrm>
            <a:off x="395288" y="1052513"/>
            <a:ext cx="6769100" cy="5472112"/>
          </a:xfrm>
        </p:spPr>
        <p:txBody>
          <a:bodyPr/>
          <a:lstStyle/>
          <a:p>
            <a:pPr eaLnBrk="1" hangingPunct="1">
              <a:lnSpc>
                <a:spcPct val="80000"/>
              </a:lnSpc>
            </a:pPr>
            <a:endParaRPr lang="tr-TR" sz="2800" smtClean="0"/>
          </a:p>
          <a:p>
            <a:pPr eaLnBrk="1" hangingPunct="1">
              <a:lnSpc>
                <a:spcPct val="80000"/>
              </a:lnSpc>
              <a:buFontTx/>
              <a:buNone/>
            </a:pPr>
            <a:r>
              <a:rPr lang="tr-TR" sz="2800" b="1" smtClean="0"/>
              <a:t> </a:t>
            </a:r>
            <a:r>
              <a:rPr lang="tr-TR" sz="3600" b="1" smtClean="0"/>
              <a:t>1. Yükün özellikleri</a:t>
            </a:r>
            <a:endParaRPr lang="tr-TR" b="1" smtClean="0"/>
          </a:p>
          <a:p>
            <a:pPr eaLnBrk="1" hangingPunct="1">
              <a:lnSpc>
                <a:spcPct val="80000"/>
              </a:lnSpc>
              <a:buFont typeface="Arial" charset="0"/>
              <a:buNone/>
            </a:pPr>
            <a:r>
              <a:rPr lang="tr-TR" sz="2800" smtClean="0"/>
              <a:t>Aşağıda belirtilen özelliklere sahip yüklerin elle taşınması sırt ve bel incinmesi riski oluşturabilir;</a:t>
            </a:r>
          </a:p>
          <a:p>
            <a:pPr eaLnBrk="1" hangingPunct="1">
              <a:lnSpc>
                <a:spcPct val="80000"/>
              </a:lnSpc>
              <a:buFont typeface="Arial" charset="0"/>
              <a:buNone/>
            </a:pPr>
            <a:r>
              <a:rPr lang="tr-TR" sz="2800" smtClean="0"/>
              <a:t>- çok ağır veya çok büyükse,</a:t>
            </a:r>
          </a:p>
          <a:p>
            <a:pPr eaLnBrk="1" hangingPunct="1">
              <a:lnSpc>
                <a:spcPct val="80000"/>
              </a:lnSpc>
              <a:buFont typeface="Arial" charset="0"/>
              <a:buNone/>
            </a:pPr>
            <a:r>
              <a:rPr lang="tr-TR" sz="2800" smtClean="0"/>
              <a:t>- kaba veya kavranılması zor ise,</a:t>
            </a:r>
          </a:p>
          <a:p>
            <a:pPr eaLnBrk="1" hangingPunct="1">
              <a:lnSpc>
                <a:spcPct val="80000"/>
              </a:lnSpc>
              <a:buFont typeface="Arial" charset="0"/>
              <a:buNone/>
            </a:pPr>
            <a:r>
              <a:rPr lang="tr-TR" sz="2800" smtClean="0"/>
              <a:t>- dengesiz veya içindekiler yer değiştiriyorsa,</a:t>
            </a:r>
          </a:p>
          <a:p>
            <a:pPr eaLnBrk="1" hangingPunct="1">
              <a:lnSpc>
                <a:spcPct val="80000"/>
              </a:lnSpc>
              <a:buFont typeface="Arial" charset="0"/>
              <a:buNone/>
            </a:pPr>
            <a:r>
              <a:rPr lang="tr-TR" sz="2800" smtClean="0"/>
              <a:t>- vücuttan uzakta tutulmasını veya vücudun eğilmesini veya bükülmesini gerektiren bir konumda ise,</a:t>
            </a:r>
          </a:p>
          <a:p>
            <a:pPr eaLnBrk="1" hangingPunct="1">
              <a:lnSpc>
                <a:spcPct val="80000"/>
              </a:lnSpc>
              <a:buFontTx/>
              <a:buChar char="-"/>
            </a:pPr>
            <a:r>
              <a:rPr lang="tr-TR" sz="2800" smtClean="0"/>
              <a:t>özellikle bir çarpma halinde yaralanmaya neden olabilecek yoğunluk ve şekilde ise.</a:t>
            </a:r>
          </a:p>
          <a:p>
            <a:pPr eaLnBrk="1" hangingPunct="1">
              <a:lnSpc>
                <a:spcPct val="80000"/>
              </a:lnSpc>
              <a:buFontTx/>
              <a:buChar char="-"/>
            </a:pPr>
            <a:endParaRPr lang="tr-TR" sz="2800" smtClean="0"/>
          </a:p>
          <a:p>
            <a:pPr eaLnBrk="1" hangingPunct="1">
              <a:lnSpc>
                <a:spcPct val="80000"/>
              </a:lnSpc>
              <a:buFontTx/>
              <a:buChar char="-"/>
            </a:pPr>
            <a:endParaRPr lang="tr-TR" sz="2800" smtClean="0"/>
          </a:p>
          <a:p>
            <a:pPr eaLnBrk="1" hangingPunct="1">
              <a:lnSpc>
                <a:spcPct val="80000"/>
              </a:lnSpc>
              <a:buFontTx/>
              <a:buChar char="-"/>
            </a:pPr>
            <a:endParaRPr lang="tr-TR" sz="2800" smtClean="0"/>
          </a:p>
          <a:p>
            <a:pPr eaLnBrk="1" hangingPunct="1">
              <a:lnSpc>
                <a:spcPct val="80000"/>
              </a:lnSpc>
              <a:buFontTx/>
              <a:buNone/>
            </a:pPr>
            <a:r>
              <a:rPr lang="tr-TR" sz="2800" smtClean="0"/>
              <a:t> </a:t>
            </a:r>
          </a:p>
        </p:txBody>
      </p:sp>
      <p:pic>
        <p:nvPicPr>
          <p:cNvPr id="9220" name="Picture 4" descr="602966219"/>
          <p:cNvPicPr>
            <a:picLocks noGrp="1" noChangeAspect="1" noChangeArrowheads="1"/>
          </p:cNvPicPr>
          <p:nvPr>
            <p:ph sz="quarter" idx="2"/>
          </p:nvPr>
        </p:nvPicPr>
        <p:blipFill>
          <a:blip r:embed="rId2" cstate="print"/>
          <a:srcRect/>
          <a:stretch>
            <a:fillRect/>
          </a:stretch>
        </p:blipFill>
        <p:spPr>
          <a:xfrm>
            <a:off x="7092950" y="1773238"/>
            <a:ext cx="2051050" cy="3841750"/>
          </a:xfrm>
          <a:noFill/>
        </p:spPr>
      </p:pic>
      <p:pic>
        <p:nvPicPr>
          <p:cNvPr id="9221" name="Picture 6" descr="elephant17"/>
          <p:cNvPicPr>
            <a:picLocks noGrp="1" noChangeAspect="1" noChangeArrowheads="1"/>
          </p:cNvPicPr>
          <p:nvPr>
            <p:ph sz="quarter" idx="3"/>
          </p:nvPr>
        </p:nvPicPr>
        <p:blipFill>
          <a:blip r:embed="rId3" cstate="print"/>
          <a:srcRect/>
          <a:stretch>
            <a:fillRect/>
          </a:stretch>
        </p:blipFill>
        <p:spPr>
          <a:xfrm>
            <a:off x="7235825" y="5732463"/>
            <a:ext cx="1908175" cy="1125537"/>
          </a:xfr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title"/>
          </p:nvPr>
        </p:nvSpPr>
        <p:spPr/>
        <p:txBody>
          <a:bodyPr/>
          <a:lstStyle/>
          <a:p>
            <a:pPr eaLnBrk="1" hangingPunct="1"/>
            <a:r>
              <a:rPr lang="tr-TR" sz="2500" b="1" dirty="0" smtClean="0">
                <a:latin typeface="Arial" pitchFamily="34" charset="0"/>
                <a:cs typeface="Arial" pitchFamily="34" charset="0"/>
              </a:rPr>
              <a:t>İSTİFLEMEDE GÖZ ÖNÜNDE BULUNDURULMASI GEREKLİ HUSUSLAR ŞUNLARDIR:</a:t>
            </a:r>
            <a:r>
              <a:rPr lang="tr-TR" sz="2500" b="1" i="1" dirty="0" smtClean="0">
                <a:latin typeface="Courier New" pitchFamily="49" charset="0"/>
              </a:rPr>
              <a:t/>
            </a:r>
            <a:br>
              <a:rPr lang="tr-TR" sz="2500" b="1" i="1" dirty="0" smtClean="0">
                <a:latin typeface="Courier New" pitchFamily="49" charset="0"/>
              </a:rPr>
            </a:br>
            <a:endParaRPr lang="tr-TR" sz="4000" b="1" i="1" dirty="0" smtClean="0">
              <a:latin typeface="Courier New" pitchFamily="49" charset="0"/>
            </a:endParaRPr>
          </a:p>
        </p:txBody>
      </p:sp>
      <p:sp>
        <p:nvSpPr>
          <p:cNvPr id="30723" name="Rectangle 2"/>
          <p:cNvSpPr>
            <a:spLocks noGrp="1" noChangeArrowheads="1"/>
          </p:cNvSpPr>
          <p:nvPr>
            <p:ph idx="1"/>
          </p:nvPr>
        </p:nvSpPr>
        <p:spPr>
          <a:xfrm>
            <a:off x="611560" y="1196752"/>
            <a:ext cx="7772400" cy="5181600"/>
          </a:xfrm>
        </p:spPr>
        <p:txBody>
          <a:bodyPr/>
          <a:lstStyle/>
          <a:p>
            <a:pPr eaLnBrk="1" hangingPunct="1">
              <a:lnSpc>
                <a:spcPct val="80000"/>
              </a:lnSpc>
            </a:pPr>
            <a:endParaRPr lang="tr-TR" sz="2000" b="1" dirty="0" smtClean="0">
              <a:latin typeface="Arial" pitchFamily="34" charset="0"/>
              <a:cs typeface="Arial" pitchFamily="34" charset="0"/>
            </a:endParaRPr>
          </a:p>
          <a:p>
            <a:pPr eaLnBrk="1" hangingPunct="1">
              <a:lnSpc>
                <a:spcPct val="80000"/>
              </a:lnSpc>
            </a:pPr>
            <a:r>
              <a:rPr lang="tr-TR" sz="3100" b="1" dirty="0" smtClean="0">
                <a:latin typeface="Arial" pitchFamily="34" charset="0"/>
                <a:cs typeface="Arial" pitchFamily="34" charset="0"/>
              </a:rPr>
              <a:t>Tabanın taşıma gücü bilinmeli,</a:t>
            </a:r>
          </a:p>
          <a:p>
            <a:pPr eaLnBrk="1" hangingPunct="1">
              <a:lnSpc>
                <a:spcPct val="80000"/>
              </a:lnSpc>
            </a:pPr>
            <a:r>
              <a:rPr lang="tr-TR" sz="3100" b="1" dirty="0" smtClean="0">
                <a:latin typeface="Arial" pitchFamily="34" charset="0"/>
                <a:cs typeface="Arial" pitchFamily="34" charset="0"/>
              </a:rPr>
              <a:t>İstiflenecek yükün ağırlığı bilinmeli,</a:t>
            </a:r>
          </a:p>
          <a:p>
            <a:pPr eaLnBrk="1" hangingPunct="1">
              <a:lnSpc>
                <a:spcPct val="80000"/>
              </a:lnSpc>
            </a:pPr>
            <a:r>
              <a:rPr lang="tr-TR" sz="3100" b="1" dirty="0" smtClean="0">
                <a:latin typeface="Arial" pitchFamily="34" charset="0"/>
                <a:cs typeface="Arial" pitchFamily="34" charset="0"/>
              </a:rPr>
              <a:t>Malzemeler özelliklerine göre istiflenmeli;</a:t>
            </a:r>
          </a:p>
          <a:p>
            <a:pPr eaLnBrk="1" hangingPunct="1">
              <a:lnSpc>
                <a:spcPct val="80000"/>
              </a:lnSpc>
              <a:buFontTx/>
              <a:buNone/>
            </a:pPr>
            <a:r>
              <a:rPr lang="tr-TR" sz="3100" b="1" dirty="0" smtClean="0">
                <a:latin typeface="Arial" pitchFamily="34" charset="0"/>
                <a:cs typeface="Arial" pitchFamily="34" charset="0"/>
              </a:rPr>
              <a:t>	-Parlayıcı, yanıcı, patlayıcı maddeler</a:t>
            </a:r>
          </a:p>
          <a:p>
            <a:pPr eaLnBrk="1" hangingPunct="1">
              <a:lnSpc>
                <a:spcPct val="80000"/>
              </a:lnSpc>
              <a:buFontTx/>
              <a:buNone/>
            </a:pPr>
            <a:r>
              <a:rPr lang="tr-TR" sz="3100" b="1" dirty="0" smtClean="0">
                <a:latin typeface="Arial" pitchFamily="34" charset="0"/>
                <a:cs typeface="Arial" pitchFamily="34" charset="0"/>
              </a:rPr>
              <a:t>	-Zehirli, zararlı, tahriş edici </a:t>
            </a:r>
            <a:r>
              <a:rPr lang="tr-TR" sz="3100" b="1" dirty="0" smtClean="0">
                <a:latin typeface="Arial" pitchFamily="34" charset="0"/>
                <a:cs typeface="Arial" pitchFamily="34" charset="0"/>
              </a:rPr>
              <a:t>maddeler,</a:t>
            </a:r>
            <a:endParaRPr lang="tr-TR" sz="3100" b="1" dirty="0" smtClean="0">
              <a:latin typeface="Arial" pitchFamily="34" charset="0"/>
              <a:cs typeface="Arial" pitchFamily="34" charset="0"/>
            </a:endParaRPr>
          </a:p>
          <a:p>
            <a:pPr eaLnBrk="1" hangingPunct="1">
              <a:lnSpc>
                <a:spcPct val="80000"/>
              </a:lnSpc>
              <a:buFontTx/>
              <a:buNone/>
            </a:pPr>
            <a:r>
              <a:rPr lang="tr-TR" sz="3100" b="1" dirty="0" smtClean="0">
                <a:latin typeface="Arial" pitchFamily="34" charset="0"/>
                <a:cs typeface="Arial" pitchFamily="34" charset="0"/>
              </a:rPr>
              <a:t>	-Sudan ve rutubetten etkilenen </a:t>
            </a:r>
            <a:r>
              <a:rPr lang="tr-TR" sz="3100" b="1" dirty="0" smtClean="0">
                <a:latin typeface="Arial" pitchFamily="34" charset="0"/>
                <a:cs typeface="Arial" pitchFamily="34" charset="0"/>
              </a:rPr>
              <a:t>maddeler,</a:t>
            </a:r>
            <a:endParaRPr lang="tr-TR" sz="3100" b="1" dirty="0" smtClean="0">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title"/>
          </p:nvPr>
        </p:nvSpPr>
        <p:spPr/>
        <p:txBody>
          <a:bodyPr/>
          <a:lstStyle/>
          <a:p>
            <a:pPr eaLnBrk="1" hangingPunct="1"/>
            <a:r>
              <a:rPr lang="tr-TR" sz="2500" b="1" dirty="0" smtClean="0">
                <a:latin typeface="Arial" pitchFamily="34" charset="0"/>
                <a:cs typeface="Arial" pitchFamily="34" charset="0"/>
              </a:rPr>
              <a:t>İSTİFLEMEDE GÖZ ÖNÜNDE BULUNDURULMASI GEREKLİ HUSUSLAR ŞUNLARDIR:</a:t>
            </a:r>
            <a:r>
              <a:rPr lang="tr-TR" sz="2500" b="1" i="1" dirty="0" smtClean="0">
                <a:latin typeface="Courier New" pitchFamily="49" charset="0"/>
              </a:rPr>
              <a:t/>
            </a:r>
            <a:br>
              <a:rPr lang="tr-TR" sz="2500" b="1" i="1" dirty="0" smtClean="0">
                <a:latin typeface="Courier New" pitchFamily="49" charset="0"/>
              </a:rPr>
            </a:br>
            <a:endParaRPr lang="tr-TR" sz="4000" b="1" i="1" dirty="0" smtClean="0">
              <a:latin typeface="Courier New" pitchFamily="49" charset="0"/>
            </a:endParaRPr>
          </a:p>
        </p:txBody>
      </p:sp>
      <p:sp>
        <p:nvSpPr>
          <p:cNvPr id="31747" name="Rectangle 2"/>
          <p:cNvSpPr>
            <a:spLocks noGrp="1" noChangeArrowheads="1"/>
          </p:cNvSpPr>
          <p:nvPr>
            <p:ph idx="1"/>
          </p:nvPr>
        </p:nvSpPr>
        <p:spPr>
          <a:xfrm>
            <a:off x="323850" y="1752600"/>
            <a:ext cx="7777163" cy="5105400"/>
          </a:xfrm>
        </p:spPr>
        <p:txBody>
          <a:bodyPr/>
          <a:lstStyle/>
          <a:p>
            <a:pPr lvl="2" eaLnBrk="1" hangingPunct="1">
              <a:buFont typeface="Wingdings" pitchFamily="2" charset="2"/>
              <a:buChar char="ü"/>
            </a:pPr>
            <a:r>
              <a:rPr lang="tr-TR" sz="2800" b="1" dirty="0" smtClean="0">
                <a:latin typeface="Arial" pitchFamily="34" charset="0"/>
                <a:cs typeface="Arial" pitchFamily="34" charset="0"/>
              </a:rPr>
              <a:t>Gidiş geliş yolları yeterli genişlikte olmalı</a:t>
            </a:r>
          </a:p>
          <a:p>
            <a:pPr lvl="2" eaLnBrk="1" hangingPunct="1">
              <a:buFont typeface="Wingdings" pitchFamily="2" charset="2"/>
              <a:buChar char="ü"/>
            </a:pPr>
            <a:r>
              <a:rPr lang="tr-TR" sz="2800" b="1" dirty="0" smtClean="0">
                <a:latin typeface="Arial" pitchFamily="34" charset="0"/>
                <a:cs typeface="Arial" pitchFamily="34" charset="0"/>
              </a:rPr>
              <a:t>Keskin kenarlar, sivri uçlar olmamalı,</a:t>
            </a:r>
          </a:p>
          <a:p>
            <a:pPr lvl="2" eaLnBrk="1" hangingPunct="1">
              <a:buFont typeface="Wingdings" pitchFamily="2" charset="2"/>
              <a:buChar char="ü"/>
            </a:pPr>
            <a:r>
              <a:rPr lang="tr-TR" sz="2800" b="1" dirty="0" smtClean="0">
                <a:latin typeface="Arial" pitchFamily="34" charset="0"/>
                <a:cs typeface="Arial" pitchFamily="34" charset="0"/>
              </a:rPr>
              <a:t>Yangın söndürme tesisatını engellememeli,</a:t>
            </a:r>
          </a:p>
          <a:p>
            <a:pPr lvl="2" eaLnBrk="1" hangingPunct="1">
              <a:buFont typeface="Wingdings" pitchFamily="2" charset="2"/>
              <a:buChar char="ü"/>
            </a:pPr>
            <a:r>
              <a:rPr lang="tr-TR" sz="2800" b="1" dirty="0" smtClean="0">
                <a:latin typeface="Arial" pitchFamily="34" charset="0"/>
                <a:cs typeface="Arial" pitchFamily="34" charset="0"/>
              </a:rPr>
              <a:t>Aydınlatma tesisatını engellememeli,</a:t>
            </a:r>
          </a:p>
          <a:p>
            <a:pPr lvl="2" eaLnBrk="1" hangingPunct="1">
              <a:buFont typeface="Wingdings" pitchFamily="2" charset="2"/>
              <a:buChar char="ü"/>
            </a:pPr>
            <a:r>
              <a:rPr lang="tr-TR" sz="2800" b="1" dirty="0" smtClean="0">
                <a:latin typeface="Arial" pitchFamily="34" charset="0"/>
                <a:cs typeface="Arial" pitchFamily="34" charset="0"/>
              </a:rPr>
              <a:t>Ana yollar, tali yollar ve ara yollar bırakılmalı,</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sz="quarter"/>
          </p:nvPr>
        </p:nvSpPr>
        <p:spPr/>
        <p:txBody>
          <a:bodyPr/>
          <a:lstStyle/>
          <a:p>
            <a:pPr eaLnBrk="1" hangingPunct="1"/>
            <a:r>
              <a:rPr lang="tr-TR" sz="4000" smtClean="0">
                <a:solidFill>
                  <a:srgbClr val="C00000"/>
                </a:solidFill>
              </a:rPr>
              <a:t>UZUN MALZEMEYİ EL İLE TAŞIMA</a:t>
            </a:r>
          </a:p>
        </p:txBody>
      </p:sp>
      <p:pic>
        <p:nvPicPr>
          <p:cNvPr id="32771" name="Picture 6" descr="j0182820"/>
          <p:cNvPicPr>
            <a:picLocks noGrp="1" noChangeAspect="1" noChangeArrowheads="1"/>
          </p:cNvPicPr>
          <p:nvPr>
            <p:ph sz="quarter" idx="1"/>
          </p:nvPr>
        </p:nvPicPr>
        <p:blipFill>
          <a:blip r:embed="rId2" cstate="print"/>
          <a:srcRect/>
          <a:stretch>
            <a:fillRect/>
          </a:stretch>
        </p:blipFill>
        <p:spPr>
          <a:xfrm>
            <a:off x="246063" y="1773238"/>
            <a:ext cx="4462462" cy="2951162"/>
          </a:xfrm>
          <a:noFill/>
        </p:spPr>
      </p:pic>
      <p:pic>
        <p:nvPicPr>
          <p:cNvPr id="32772" name="Picture 8" descr="j0229293"/>
          <p:cNvPicPr>
            <a:picLocks noGrp="1" noChangeAspect="1" noChangeArrowheads="1"/>
          </p:cNvPicPr>
          <p:nvPr>
            <p:ph sz="quarter" idx="2"/>
          </p:nvPr>
        </p:nvPicPr>
        <p:blipFill>
          <a:blip r:embed="rId3" cstate="print"/>
          <a:srcRect/>
          <a:stretch>
            <a:fillRect/>
          </a:stretch>
        </p:blipFill>
        <p:spPr>
          <a:xfrm>
            <a:off x="5399088" y="1125538"/>
            <a:ext cx="3744912" cy="3686175"/>
          </a:xfrm>
          <a:noFill/>
        </p:spPr>
      </p:pic>
      <p:pic>
        <p:nvPicPr>
          <p:cNvPr id="32773" name="Picture 10" descr="j0283564"/>
          <p:cNvPicPr>
            <a:picLocks noGrp="1" noChangeAspect="1" noChangeArrowheads="1" noCrop="1"/>
          </p:cNvPicPr>
          <p:nvPr>
            <p:ph sz="quarter" idx="3"/>
          </p:nvPr>
        </p:nvPicPr>
        <p:blipFill>
          <a:blip r:embed="rId4" cstate="print"/>
          <a:srcRect/>
          <a:stretch>
            <a:fillRect/>
          </a:stretch>
        </p:blipFill>
        <p:spPr>
          <a:xfrm>
            <a:off x="3492500" y="4437063"/>
            <a:ext cx="2808288" cy="2724150"/>
          </a:xfr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4"/>
          <p:cNvSpPr>
            <a:spLocks noGrp="1" noChangeArrowheads="1"/>
          </p:cNvSpPr>
          <p:nvPr>
            <p:ph type="title" sz="quarter"/>
          </p:nvPr>
        </p:nvSpPr>
        <p:spPr/>
        <p:txBody>
          <a:bodyPr/>
          <a:lstStyle/>
          <a:p>
            <a:pPr eaLnBrk="1" hangingPunct="1"/>
            <a:r>
              <a:rPr lang="tr-TR" smtClean="0"/>
              <a:t>EL İLE TAŞIMA ARAÇLARI</a:t>
            </a:r>
          </a:p>
        </p:txBody>
      </p:sp>
      <p:pic>
        <p:nvPicPr>
          <p:cNvPr id="33795" name="Picture 16" descr="379415629"/>
          <p:cNvPicPr>
            <a:picLocks noChangeAspect="1" noChangeArrowheads="1"/>
          </p:cNvPicPr>
          <p:nvPr/>
        </p:nvPicPr>
        <p:blipFill>
          <a:blip r:embed="rId2" cstate="print"/>
          <a:srcRect/>
          <a:stretch>
            <a:fillRect/>
          </a:stretch>
        </p:blipFill>
        <p:spPr bwMode="auto">
          <a:xfrm>
            <a:off x="5508625" y="1916113"/>
            <a:ext cx="3036888" cy="3889375"/>
          </a:xfrm>
          <a:prstGeom prst="rect">
            <a:avLst/>
          </a:prstGeom>
          <a:noFill/>
          <a:ln w="9525">
            <a:noFill/>
            <a:miter lim="800000"/>
            <a:headEnd/>
            <a:tailEnd/>
          </a:ln>
        </p:spPr>
      </p:pic>
      <p:pic>
        <p:nvPicPr>
          <p:cNvPr id="33796" name="Picture 18" descr="296987805"/>
          <p:cNvPicPr>
            <a:picLocks noChangeAspect="1" noChangeArrowheads="1"/>
          </p:cNvPicPr>
          <p:nvPr/>
        </p:nvPicPr>
        <p:blipFill>
          <a:blip r:embed="rId3" cstate="print"/>
          <a:srcRect/>
          <a:stretch>
            <a:fillRect/>
          </a:stretch>
        </p:blipFill>
        <p:spPr bwMode="auto">
          <a:xfrm>
            <a:off x="900113" y="2060575"/>
            <a:ext cx="3527425" cy="3240088"/>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8"/>
          <p:cNvSpPr>
            <a:spLocks noGrp="1" noChangeArrowheads="1"/>
          </p:cNvSpPr>
          <p:nvPr>
            <p:ph type="title"/>
          </p:nvPr>
        </p:nvSpPr>
        <p:spPr/>
        <p:txBody>
          <a:bodyPr/>
          <a:lstStyle/>
          <a:p>
            <a:pPr eaLnBrk="1" hangingPunct="1"/>
            <a:r>
              <a:rPr lang="tr-TR" smtClean="0"/>
              <a:t>EL İLE TAŞIMA ARAÇLARI</a:t>
            </a:r>
          </a:p>
        </p:txBody>
      </p:sp>
      <p:pic>
        <p:nvPicPr>
          <p:cNvPr id="34819" name="Picture 4" descr="1046809324"/>
          <p:cNvPicPr>
            <a:picLocks noGrp="1" noChangeAspect="1" noChangeArrowheads="1"/>
          </p:cNvPicPr>
          <p:nvPr>
            <p:ph sz="half" idx="1"/>
          </p:nvPr>
        </p:nvPicPr>
        <p:blipFill>
          <a:blip r:embed="rId2" cstate="print"/>
          <a:srcRect/>
          <a:stretch>
            <a:fillRect/>
          </a:stretch>
        </p:blipFill>
        <p:spPr>
          <a:xfrm>
            <a:off x="1258888" y="1628775"/>
            <a:ext cx="4105275" cy="3949700"/>
          </a:xfrm>
          <a:noFill/>
        </p:spPr>
      </p:pic>
      <p:pic>
        <p:nvPicPr>
          <p:cNvPr id="34820" name="Picture 7" descr="384229728"/>
          <p:cNvPicPr>
            <a:picLocks noGrp="1" noChangeAspect="1" noChangeArrowheads="1"/>
          </p:cNvPicPr>
          <p:nvPr>
            <p:ph sz="half" idx="2"/>
          </p:nvPr>
        </p:nvPicPr>
        <p:blipFill>
          <a:blip r:embed="rId3" cstate="print"/>
          <a:srcRect/>
          <a:stretch>
            <a:fillRect/>
          </a:stretch>
        </p:blipFill>
        <p:spPr>
          <a:xfrm>
            <a:off x="6156325" y="1557338"/>
            <a:ext cx="2592388" cy="4884737"/>
          </a:xfr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1"/>
          <p:cNvSpPr>
            <a:spLocks noGrp="1" noChangeArrowheads="1"/>
          </p:cNvSpPr>
          <p:nvPr>
            <p:ph type="title"/>
          </p:nvPr>
        </p:nvSpPr>
        <p:spPr/>
        <p:txBody>
          <a:bodyPr/>
          <a:lstStyle/>
          <a:p>
            <a:pPr eaLnBrk="1" hangingPunct="1"/>
            <a:r>
              <a:rPr lang="tr-TR" smtClean="0"/>
              <a:t>EL İLE TAŞIMA ARAÇLARI</a:t>
            </a:r>
          </a:p>
        </p:txBody>
      </p:sp>
      <p:pic>
        <p:nvPicPr>
          <p:cNvPr id="35843" name="Picture 4" descr="925296262"/>
          <p:cNvPicPr>
            <a:picLocks noGrp="1" noChangeAspect="1" noChangeArrowheads="1"/>
          </p:cNvPicPr>
          <p:nvPr>
            <p:ph sz="half" idx="1"/>
          </p:nvPr>
        </p:nvPicPr>
        <p:blipFill>
          <a:blip r:embed="rId2" cstate="print"/>
          <a:srcRect/>
          <a:stretch>
            <a:fillRect/>
          </a:stretch>
        </p:blipFill>
        <p:spPr>
          <a:xfrm>
            <a:off x="611188" y="1335088"/>
            <a:ext cx="3744912" cy="4398962"/>
          </a:xfrm>
          <a:noFill/>
        </p:spPr>
      </p:pic>
      <p:pic>
        <p:nvPicPr>
          <p:cNvPr id="35844" name="Picture 7" descr="755949472"/>
          <p:cNvPicPr>
            <a:picLocks noGrp="1" noChangeAspect="1" noChangeArrowheads="1"/>
          </p:cNvPicPr>
          <p:nvPr>
            <p:ph sz="quarter" idx="2"/>
          </p:nvPr>
        </p:nvPicPr>
        <p:blipFill>
          <a:blip r:embed="rId3" cstate="print"/>
          <a:srcRect/>
          <a:stretch>
            <a:fillRect/>
          </a:stretch>
        </p:blipFill>
        <p:spPr>
          <a:xfrm>
            <a:off x="6143625" y="1268413"/>
            <a:ext cx="2689225" cy="1760537"/>
          </a:xfrm>
          <a:noFill/>
        </p:spPr>
      </p:pic>
      <p:pic>
        <p:nvPicPr>
          <p:cNvPr id="35845" name="Picture 10" descr="j0295766"/>
          <p:cNvPicPr>
            <a:picLocks noGrp="1" noChangeAspect="1" noChangeArrowheads="1"/>
          </p:cNvPicPr>
          <p:nvPr>
            <p:ph sz="quarter" idx="3"/>
          </p:nvPr>
        </p:nvPicPr>
        <p:blipFill>
          <a:blip r:embed="rId4" cstate="print"/>
          <a:srcRect/>
          <a:stretch>
            <a:fillRect/>
          </a:stretch>
        </p:blipFill>
        <p:spPr>
          <a:xfrm>
            <a:off x="5435600" y="3357563"/>
            <a:ext cx="3097213" cy="2892425"/>
          </a:xfr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4" name="Rectangle 14"/>
          <p:cNvSpPr>
            <a:spLocks noGrp="1" noChangeArrowheads="1"/>
          </p:cNvSpPr>
          <p:nvPr>
            <p:ph type="title"/>
          </p:nvPr>
        </p:nvSpPr>
        <p:spPr/>
        <p:txBody>
          <a:bodyPr rtlCol="0">
            <a:normAutofit fontScale="90000"/>
          </a:bodyPr>
          <a:lstStyle/>
          <a:p>
            <a:pPr eaLnBrk="1" fontAlgn="auto" hangingPunct="1">
              <a:spcAft>
                <a:spcPts val="0"/>
              </a:spcAft>
              <a:defRPr/>
            </a:pPr>
            <a:r>
              <a:rPr lang="tr-TR" sz="4000" smtClean="0"/>
              <a:t>MOTORLU KALDIRMA VE TAŞIMA ARAÇLARI</a:t>
            </a:r>
          </a:p>
        </p:txBody>
      </p:sp>
      <p:pic>
        <p:nvPicPr>
          <p:cNvPr id="36867" name="Picture 13" descr="j0289256"/>
          <p:cNvPicPr>
            <a:picLocks noGrp="1" noChangeAspect="1" noChangeArrowheads="1"/>
          </p:cNvPicPr>
          <p:nvPr>
            <p:ph sz="half" idx="1"/>
          </p:nvPr>
        </p:nvPicPr>
        <p:blipFill>
          <a:blip r:embed="rId2" cstate="print"/>
          <a:srcRect/>
          <a:stretch>
            <a:fillRect/>
          </a:stretch>
        </p:blipFill>
        <p:spPr>
          <a:xfrm>
            <a:off x="0" y="1484313"/>
            <a:ext cx="5211763" cy="3457575"/>
          </a:xfrm>
          <a:noFill/>
        </p:spPr>
      </p:pic>
      <p:pic>
        <p:nvPicPr>
          <p:cNvPr id="36868" name="Picture 22" descr="911070279"/>
          <p:cNvPicPr>
            <a:picLocks noGrp="1" noChangeAspect="1" noChangeArrowheads="1"/>
          </p:cNvPicPr>
          <p:nvPr>
            <p:ph sz="quarter" idx="2"/>
          </p:nvPr>
        </p:nvPicPr>
        <p:blipFill>
          <a:blip r:embed="rId3" cstate="print"/>
          <a:srcRect/>
          <a:stretch>
            <a:fillRect/>
          </a:stretch>
        </p:blipFill>
        <p:spPr>
          <a:xfrm>
            <a:off x="5724525" y="1484313"/>
            <a:ext cx="3095625" cy="1836737"/>
          </a:xfrm>
          <a:noFill/>
        </p:spPr>
      </p:pic>
      <p:pic>
        <p:nvPicPr>
          <p:cNvPr id="36869" name="Picture 20" descr="914933600"/>
          <p:cNvPicPr>
            <a:picLocks noGrp="1" noChangeAspect="1" noChangeArrowheads="1"/>
          </p:cNvPicPr>
          <p:nvPr>
            <p:ph sz="quarter" idx="3"/>
          </p:nvPr>
        </p:nvPicPr>
        <p:blipFill>
          <a:blip r:embed="rId4" cstate="print"/>
          <a:srcRect/>
          <a:stretch>
            <a:fillRect/>
          </a:stretch>
        </p:blipFill>
        <p:spPr>
          <a:xfrm>
            <a:off x="5484813" y="3500438"/>
            <a:ext cx="3335337" cy="2160587"/>
          </a:xfr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1" name="Rectangle 11"/>
          <p:cNvSpPr>
            <a:spLocks noGrp="1" noChangeArrowheads="1"/>
          </p:cNvSpPr>
          <p:nvPr>
            <p:ph type="title"/>
          </p:nvPr>
        </p:nvSpPr>
        <p:spPr/>
        <p:txBody>
          <a:bodyPr rtlCol="0">
            <a:normAutofit fontScale="90000"/>
          </a:bodyPr>
          <a:lstStyle/>
          <a:p>
            <a:pPr eaLnBrk="1" fontAlgn="auto" hangingPunct="1">
              <a:spcAft>
                <a:spcPts val="0"/>
              </a:spcAft>
              <a:defRPr/>
            </a:pPr>
            <a:r>
              <a:rPr lang="tr-TR" sz="4000" smtClean="0"/>
              <a:t>MOTORLU KALDIRMA VE TAŞIMA ARAÇLARI</a:t>
            </a:r>
          </a:p>
        </p:txBody>
      </p:sp>
      <p:pic>
        <p:nvPicPr>
          <p:cNvPr id="37891" name="Picture 4" descr="550145614"/>
          <p:cNvPicPr>
            <a:picLocks noGrp="1" noChangeAspect="1" noChangeArrowheads="1"/>
          </p:cNvPicPr>
          <p:nvPr>
            <p:ph sz="half" idx="1"/>
          </p:nvPr>
        </p:nvPicPr>
        <p:blipFill>
          <a:blip r:embed="rId2" cstate="print"/>
          <a:srcRect/>
          <a:stretch>
            <a:fillRect/>
          </a:stretch>
        </p:blipFill>
        <p:spPr>
          <a:xfrm>
            <a:off x="900113" y="2133600"/>
            <a:ext cx="3411537" cy="2951163"/>
          </a:xfrm>
          <a:noFill/>
        </p:spPr>
      </p:pic>
      <p:pic>
        <p:nvPicPr>
          <p:cNvPr id="37892" name="Picture 14" descr="1053958626"/>
          <p:cNvPicPr>
            <a:picLocks noGrp="1" noChangeAspect="1" noChangeArrowheads="1"/>
          </p:cNvPicPr>
          <p:nvPr>
            <p:ph sz="quarter" idx="2"/>
          </p:nvPr>
        </p:nvPicPr>
        <p:blipFill>
          <a:blip r:embed="rId3" cstate="print"/>
          <a:srcRect/>
          <a:stretch>
            <a:fillRect/>
          </a:stretch>
        </p:blipFill>
        <p:spPr>
          <a:xfrm>
            <a:off x="5076825" y="2133600"/>
            <a:ext cx="3970338" cy="2951163"/>
          </a:xfr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7" name="Rectangle 11"/>
          <p:cNvSpPr>
            <a:spLocks noGrp="1" noChangeArrowheads="1"/>
          </p:cNvSpPr>
          <p:nvPr>
            <p:ph type="title"/>
          </p:nvPr>
        </p:nvSpPr>
        <p:spPr/>
        <p:txBody>
          <a:bodyPr rtlCol="0">
            <a:normAutofit fontScale="90000"/>
          </a:bodyPr>
          <a:lstStyle/>
          <a:p>
            <a:pPr eaLnBrk="1" fontAlgn="auto" hangingPunct="1">
              <a:spcAft>
                <a:spcPts val="0"/>
              </a:spcAft>
              <a:defRPr/>
            </a:pPr>
            <a:r>
              <a:rPr lang="tr-TR" sz="4000" smtClean="0"/>
              <a:t>MOTORLU KALDIRMA VE TAŞIMA ARAÇLARI</a:t>
            </a:r>
          </a:p>
        </p:txBody>
      </p:sp>
      <p:pic>
        <p:nvPicPr>
          <p:cNvPr id="38915" name="Picture 4" descr="819690429"/>
          <p:cNvPicPr>
            <a:picLocks noGrp="1" noChangeAspect="1" noChangeArrowheads="1"/>
          </p:cNvPicPr>
          <p:nvPr>
            <p:ph sz="half" idx="1"/>
          </p:nvPr>
        </p:nvPicPr>
        <p:blipFill>
          <a:blip r:embed="rId2" cstate="print"/>
          <a:srcRect/>
          <a:stretch>
            <a:fillRect/>
          </a:stretch>
        </p:blipFill>
        <p:spPr>
          <a:xfrm>
            <a:off x="0" y="1700213"/>
            <a:ext cx="4140200" cy="4392612"/>
          </a:xfrm>
          <a:noFill/>
        </p:spPr>
      </p:pic>
      <p:pic>
        <p:nvPicPr>
          <p:cNvPr id="38916" name="Picture 14" descr="657304359"/>
          <p:cNvPicPr>
            <a:picLocks noGrp="1" noChangeAspect="1" noChangeArrowheads="1"/>
          </p:cNvPicPr>
          <p:nvPr>
            <p:ph sz="quarter" idx="2"/>
          </p:nvPr>
        </p:nvPicPr>
        <p:blipFill>
          <a:blip r:embed="rId3" cstate="print"/>
          <a:srcRect/>
          <a:stretch>
            <a:fillRect/>
          </a:stretch>
        </p:blipFill>
        <p:spPr>
          <a:xfrm>
            <a:off x="4140200" y="1700213"/>
            <a:ext cx="5003800" cy="4321175"/>
          </a:xfr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tr-TR" sz="4000" smtClean="0"/>
              <a:t>MOTORLU KALDIRMA VE TAŞIMA ARAÇLARI</a:t>
            </a:r>
          </a:p>
        </p:txBody>
      </p:sp>
      <p:pic>
        <p:nvPicPr>
          <p:cNvPr id="39939" name="Picture 10" descr="340456002"/>
          <p:cNvPicPr>
            <a:picLocks noGrp="1" noChangeAspect="1" noChangeArrowheads="1"/>
          </p:cNvPicPr>
          <p:nvPr>
            <p:ph sz="half" idx="1"/>
          </p:nvPr>
        </p:nvPicPr>
        <p:blipFill>
          <a:blip r:embed="rId2" cstate="print"/>
          <a:srcRect/>
          <a:stretch>
            <a:fillRect/>
          </a:stretch>
        </p:blipFill>
        <p:spPr>
          <a:xfrm>
            <a:off x="250825" y="2060575"/>
            <a:ext cx="3673475" cy="2952750"/>
          </a:xfrm>
          <a:noFill/>
        </p:spPr>
      </p:pic>
      <p:pic>
        <p:nvPicPr>
          <p:cNvPr id="39940" name="Picture 23" descr="768011531"/>
          <p:cNvPicPr>
            <a:picLocks noGrp="1" noChangeAspect="1" noChangeArrowheads="1"/>
          </p:cNvPicPr>
          <p:nvPr>
            <p:ph sz="half" idx="2"/>
          </p:nvPr>
        </p:nvPicPr>
        <p:blipFill>
          <a:blip r:embed="rId3" cstate="print"/>
          <a:srcRect/>
          <a:stretch>
            <a:fillRect/>
          </a:stretch>
        </p:blipFill>
        <p:spPr>
          <a:xfrm>
            <a:off x="3995738" y="2060575"/>
            <a:ext cx="4716462" cy="2952750"/>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tr-TR" b="1" smtClean="0"/>
              <a:t>2. Fiziksel Güç Gereksinimi</a:t>
            </a:r>
          </a:p>
        </p:txBody>
      </p:sp>
      <p:sp>
        <p:nvSpPr>
          <p:cNvPr id="10243" name="Rectangle 3"/>
          <p:cNvSpPr>
            <a:spLocks noGrp="1" noChangeArrowheads="1"/>
          </p:cNvSpPr>
          <p:nvPr>
            <p:ph type="body" sz="half" idx="1"/>
          </p:nvPr>
        </p:nvSpPr>
        <p:spPr>
          <a:xfrm>
            <a:off x="457200" y="1600200"/>
            <a:ext cx="6059488" cy="4495800"/>
          </a:xfrm>
        </p:spPr>
        <p:txBody>
          <a:bodyPr/>
          <a:lstStyle/>
          <a:p>
            <a:pPr eaLnBrk="1" hangingPunct="1">
              <a:lnSpc>
                <a:spcPct val="70000"/>
              </a:lnSpc>
            </a:pPr>
            <a:endParaRPr lang="tr-TR" sz="1000" smtClean="0"/>
          </a:p>
          <a:p>
            <a:pPr eaLnBrk="1" hangingPunct="1">
              <a:lnSpc>
                <a:spcPct val="70000"/>
              </a:lnSpc>
              <a:buFont typeface="Arial" charset="0"/>
              <a:buNone/>
            </a:pPr>
            <a:r>
              <a:rPr lang="tr-TR" sz="2100" b="1" smtClean="0"/>
              <a:t>İş;</a:t>
            </a:r>
          </a:p>
          <a:p>
            <a:pPr eaLnBrk="1" hangingPunct="1">
              <a:lnSpc>
                <a:spcPct val="70000"/>
              </a:lnSpc>
              <a:buFont typeface="Arial" charset="0"/>
              <a:buNone/>
            </a:pPr>
            <a:r>
              <a:rPr lang="tr-TR" sz="3000" smtClean="0"/>
              <a:t>- çok yorucu ise,</a:t>
            </a:r>
          </a:p>
          <a:p>
            <a:pPr eaLnBrk="1" hangingPunct="1">
              <a:lnSpc>
                <a:spcPct val="70000"/>
              </a:lnSpc>
              <a:buFont typeface="Arial" charset="0"/>
              <a:buNone/>
            </a:pPr>
            <a:r>
              <a:rPr lang="tr-TR" sz="3000" smtClean="0"/>
              <a:t>- mutlaka vücudun bükülmesi ile yapılabiliyorsa,</a:t>
            </a:r>
          </a:p>
          <a:p>
            <a:pPr eaLnBrk="1" hangingPunct="1">
              <a:lnSpc>
                <a:spcPct val="70000"/>
              </a:lnSpc>
              <a:buFont typeface="Arial" charset="0"/>
              <a:buNone/>
            </a:pPr>
            <a:r>
              <a:rPr lang="tr-TR" sz="3000" smtClean="0"/>
              <a:t>- yükün ani hareketi ile sonuçlanıyorsa,</a:t>
            </a:r>
          </a:p>
          <a:p>
            <a:pPr eaLnBrk="1" hangingPunct="1">
              <a:lnSpc>
                <a:spcPct val="70000"/>
              </a:lnSpc>
              <a:buFont typeface="Arial" charset="0"/>
              <a:buNone/>
            </a:pPr>
            <a:r>
              <a:rPr lang="tr-TR" sz="3000" smtClean="0"/>
              <a:t>- vücut dengesiz bir pozisyonda iken yapılıyorsa,</a:t>
            </a:r>
          </a:p>
          <a:p>
            <a:pPr eaLnBrk="1" hangingPunct="1">
              <a:lnSpc>
                <a:spcPct val="70000"/>
              </a:lnSpc>
              <a:buFont typeface="Arial" charset="0"/>
              <a:buNone/>
            </a:pPr>
            <a:r>
              <a:rPr lang="tr-TR" sz="3000" smtClean="0"/>
              <a:t>-bedenen çalışma şekli ve harcanan güç, özellikle sırt ve bel incinmelerine neden olabilir.</a:t>
            </a:r>
          </a:p>
        </p:txBody>
      </p:sp>
      <p:pic>
        <p:nvPicPr>
          <p:cNvPr id="10244" name="Picture 4"/>
          <p:cNvPicPr>
            <a:picLocks noGrp="1" noChangeAspect="1" noChangeArrowheads="1"/>
          </p:cNvPicPr>
          <p:nvPr>
            <p:ph sz="quarter" idx="2"/>
          </p:nvPr>
        </p:nvPicPr>
        <p:blipFill>
          <a:blip r:embed="rId2" cstate="print"/>
          <a:srcRect/>
          <a:stretch>
            <a:fillRect/>
          </a:stretch>
        </p:blipFill>
        <p:spPr>
          <a:xfrm>
            <a:off x="7380288" y="1125538"/>
            <a:ext cx="1763712" cy="3167062"/>
          </a:xfrm>
          <a:noFill/>
        </p:spPr>
      </p:pic>
      <p:pic>
        <p:nvPicPr>
          <p:cNvPr id="10245" name="Picture 6"/>
          <p:cNvPicPr>
            <a:picLocks noGrp="1" noChangeAspect="1" noChangeArrowheads="1"/>
          </p:cNvPicPr>
          <p:nvPr>
            <p:ph sz="quarter" idx="3"/>
          </p:nvPr>
        </p:nvPicPr>
        <p:blipFill>
          <a:blip r:embed="rId3" cstate="print"/>
          <a:srcRect/>
          <a:stretch>
            <a:fillRect/>
          </a:stretch>
        </p:blipFill>
        <p:spPr>
          <a:xfrm>
            <a:off x="5743575" y="4365625"/>
            <a:ext cx="3400425" cy="2171700"/>
          </a:xfr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title"/>
          </p:nvPr>
        </p:nvSpPr>
        <p:spPr/>
        <p:txBody>
          <a:bodyPr/>
          <a:lstStyle/>
          <a:p>
            <a:pPr eaLnBrk="1" hangingPunct="1"/>
            <a:endParaRPr lang="en-US" smtClean="0"/>
          </a:p>
        </p:txBody>
      </p:sp>
      <p:pic>
        <p:nvPicPr>
          <p:cNvPr id="40963" name="Picture 4" descr="ShowLetter"/>
          <p:cNvPicPr>
            <a:picLocks noGrp="1" noChangeAspect="1" noChangeArrowheads="1"/>
          </p:cNvPicPr>
          <p:nvPr>
            <p:ph idx="1"/>
          </p:nvPr>
        </p:nvPicPr>
        <p:blipFill>
          <a:blip r:embed="rId2" cstate="print">
            <a:lum contrast="40000"/>
          </a:blip>
          <a:srcRect/>
          <a:stretch>
            <a:fillRect/>
          </a:stretch>
        </p:blipFill>
        <p:spPr>
          <a:xfrm>
            <a:off x="1554163" y="1600200"/>
            <a:ext cx="6035675" cy="4525963"/>
          </a:xfr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title"/>
          </p:nvPr>
        </p:nvSpPr>
        <p:spPr/>
        <p:txBody>
          <a:bodyPr/>
          <a:lstStyle/>
          <a:p>
            <a:pPr eaLnBrk="1" hangingPunct="1"/>
            <a:endParaRPr lang="en-US" smtClean="0"/>
          </a:p>
        </p:txBody>
      </p:sp>
      <p:pic>
        <p:nvPicPr>
          <p:cNvPr id="41987" name="Picture 4" descr="1"/>
          <p:cNvPicPr>
            <a:picLocks noGrp="1" noChangeAspect="1" noChangeArrowheads="1"/>
          </p:cNvPicPr>
          <p:nvPr>
            <p:ph idx="1"/>
          </p:nvPr>
        </p:nvPicPr>
        <p:blipFill>
          <a:blip r:embed="rId2" cstate="print"/>
          <a:srcRect/>
          <a:stretch>
            <a:fillRect/>
          </a:stretch>
        </p:blipFill>
        <p:spPr>
          <a:xfrm>
            <a:off x="1554163" y="1600200"/>
            <a:ext cx="6035675" cy="4525963"/>
          </a:xfr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title"/>
          </p:nvPr>
        </p:nvSpPr>
        <p:spPr/>
        <p:txBody>
          <a:bodyPr/>
          <a:lstStyle/>
          <a:p>
            <a:pPr eaLnBrk="1" hangingPunct="1"/>
            <a:endParaRPr lang="en-US" smtClean="0"/>
          </a:p>
        </p:txBody>
      </p:sp>
      <p:pic>
        <p:nvPicPr>
          <p:cNvPr id="43011" name="Picture 4" descr="2"/>
          <p:cNvPicPr>
            <a:picLocks noGrp="1" noChangeAspect="1" noChangeArrowheads="1"/>
          </p:cNvPicPr>
          <p:nvPr>
            <p:ph idx="1"/>
          </p:nvPr>
        </p:nvPicPr>
        <p:blipFill>
          <a:blip r:embed="rId2" cstate="print"/>
          <a:srcRect/>
          <a:stretch>
            <a:fillRect/>
          </a:stretch>
        </p:blipFill>
        <p:spPr>
          <a:xfrm>
            <a:off x="1554163" y="1600200"/>
            <a:ext cx="6035675" cy="4525963"/>
          </a:xfr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title"/>
          </p:nvPr>
        </p:nvSpPr>
        <p:spPr/>
        <p:txBody>
          <a:bodyPr/>
          <a:lstStyle/>
          <a:p>
            <a:pPr eaLnBrk="1" hangingPunct="1"/>
            <a:endParaRPr lang="en-US" smtClean="0"/>
          </a:p>
        </p:txBody>
      </p:sp>
      <p:pic>
        <p:nvPicPr>
          <p:cNvPr id="44035" name="Picture 4" descr="3"/>
          <p:cNvPicPr>
            <a:picLocks noGrp="1" noChangeAspect="1" noChangeArrowheads="1"/>
          </p:cNvPicPr>
          <p:nvPr>
            <p:ph idx="1"/>
          </p:nvPr>
        </p:nvPicPr>
        <p:blipFill>
          <a:blip r:embed="rId2" cstate="print"/>
          <a:srcRect/>
          <a:stretch>
            <a:fillRect/>
          </a:stretch>
        </p:blipFill>
        <p:spPr>
          <a:xfrm>
            <a:off x="1554163" y="1600200"/>
            <a:ext cx="6035675" cy="4525963"/>
          </a:xfr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title"/>
          </p:nvPr>
        </p:nvSpPr>
        <p:spPr/>
        <p:txBody>
          <a:bodyPr/>
          <a:lstStyle/>
          <a:p>
            <a:pPr eaLnBrk="1" hangingPunct="1"/>
            <a:endParaRPr lang="en-US" smtClean="0"/>
          </a:p>
        </p:txBody>
      </p:sp>
      <p:pic>
        <p:nvPicPr>
          <p:cNvPr id="45059" name="Picture 4" descr="4"/>
          <p:cNvPicPr>
            <a:picLocks noGrp="1" noChangeAspect="1" noChangeArrowheads="1"/>
          </p:cNvPicPr>
          <p:nvPr>
            <p:ph idx="1"/>
          </p:nvPr>
        </p:nvPicPr>
        <p:blipFill>
          <a:blip r:embed="rId2" cstate="print"/>
          <a:srcRect/>
          <a:stretch>
            <a:fillRect/>
          </a:stretch>
        </p:blipFill>
        <p:spPr>
          <a:xfrm>
            <a:off x="1554163" y="1600200"/>
            <a:ext cx="6035675" cy="4525963"/>
          </a:xfr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title"/>
          </p:nvPr>
        </p:nvSpPr>
        <p:spPr/>
        <p:txBody>
          <a:bodyPr/>
          <a:lstStyle/>
          <a:p>
            <a:pPr eaLnBrk="1" hangingPunct="1"/>
            <a:endParaRPr lang="en-US" smtClean="0"/>
          </a:p>
        </p:txBody>
      </p:sp>
      <p:pic>
        <p:nvPicPr>
          <p:cNvPr id="46083" name="Picture 4" descr="5"/>
          <p:cNvPicPr>
            <a:picLocks noGrp="1" noChangeAspect="1" noChangeArrowheads="1"/>
          </p:cNvPicPr>
          <p:nvPr>
            <p:ph idx="1"/>
          </p:nvPr>
        </p:nvPicPr>
        <p:blipFill>
          <a:blip r:embed="rId2" cstate="print"/>
          <a:srcRect/>
          <a:stretch>
            <a:fillRect/>
          </a:stretch>
        </p:blipFill>
        <p:spPr>
          <a:xfrm>
            <a:off x="1554163" y="1600200"/>
            <a:ext cx="6035675" cy="4525963"/>
          </a:xfr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title"/>
          </p:nvPr>
        </p:nvSpPr>
        <p:spPr/>
        <p:txBody>
          <a:bodyPr/>
          <a:lstStyle/>
          <a:p>
            <a:pPr eaLnBrk="1" hangingPunct="1"/>
            <a:endParaRPr lang="en-US" smtClean="0"/>
          </a:p>
        </p:txBody>
      </p:sp>
      <p:pic>
        <p:nvPicPr>
          <p:cNvPr id="47107" name="Picture 4" descr="6"/>
          <p:cNvPicPr>
            <a:picLocks noGrp="1" noChangeAspect="1" noChangeArrowheads="1"/>
          </p:cNvPicPr>
          <p:nvPr>
            <p:ph idx="1"/>
          </p:nvPr>
        </p:nvPicPr>
        <p:blipFill>
          <a:blip r:embed="rId2" cstate="print"/>
          <a:srcRect/>
          <a:stretch>
            <a:fillRect/>
          </a:stretch>
        </p:blipFill>
        <p:spPr>
          <a:xfrm>
            <a:off x="1554163" y="1600200"/>
            <a:ext cx="6035675" cy="4525963"/>
          </a:xfr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1"/>
          <p:cNvSpPr>
            <a:spLocks noGrp="1" noChangeArrowheads="1"/>
          </p:cNvSpPr>
          <p:nvPr>
            <p:ph type="title"/>
          </p:nvPr>
        </p:nvSpPr>
        <p:spPr/>
        <p:txBody>
          <a:bodyPr/>
          <a:lstStyle/>
          <a:p>
            <a:pPr eaLnBrk="1" hangingPunct="1"/>
            <a:r>
              <a:rPr lang="tr-TR" smtClean="0"/>
              <a:t>SAPAN VE KANCALAR</a:t>
            </a:r>
          </a:p>
        </p:txBody>
      </p:sp>
      <p:pic>
        <p:nvPicPr>
          <p:cNvPr id="48131" name="Picture 4" descr="188585034"/>
          <p:cNvPicPr>
            <a:picLocks noGrp="1" noChangeAspect="1" noChangeArrowheads="1"/>
          </p:cNvPicPr>
          <p:nvPr>
            <p:ph sz="half" idx="1"/>
          </p:nvPr>
        </p:nvPicPr>
        <p:blipFill>
          <a:blip r:embed="rId2" cstate="print"/>
          <a:srcRect/>
          <a:stretch>
            <a:fillRect/>
          </a:stretch>
        </p:blipFill>
        <p:spPr>
          <a:xfrm>
            <a:off x="539750" y="2708275"/>
            <a:ext cx="3024188" cy="2449513"/>
          </a:xfrm>
          <a:noFill/>
        </p:spPr>
      </p:pic>
      <p:pic>
        <p:nvPicPr>
          <p:cNvPr id="48132" name="Picture 7" descr="571579561"/>
          <p:cNvPicPr>
            <a:picLocks noGrp="1" noChangeAspect="1" noChangeArrowheads="1"/>
          </p:cNvPicPr>
          <p:nvPr>
            <p:ph sz="quarter" idx="2"/>
          </p:nvPr>
        </p:nvPicPr>
        <p:blipFill>
          <a:blip r:embed="rId3" cstate="print"/>
          <a:srcRect/>
          <a:stretch>
            <a:fillRect/>
          </a:stretch>
        </p:blipFill>
        <p:spPr>
          <a:xfrm>
            <a:off x="3635375" y="2708275"/>
            <a:ext cx="2427288" cy="2449513"/>
          </a:xfrm>
          <a:noFill/>
        </p:spPr>
      </p:pic>
      <p:pic>
        <p:nvPicPr>
          <p:cNvPr id="48133" name="Picture 10" descr="273444363"/>
          <p:cNvPicPr>
            <a:picLocks noGrp="1" noChangeAspect="1" noChangeArrowheads="1"/>
          </p:cNvPicPr>
          <p:nvPr>
            <p:ph sz="quarter" idx="3"/>
          </p:nvPr>
        </p:nvPicPr>
        <p:blipFill>
          <a:blip r:embed="rId4" cstate="print"/>
          <a:srcRect/>
          <a:stretch>
            <a:fillRect/>
          </a:stretch>
        </p:blipFill>
        <p:spPr>
          <a:xfrm>
            <a:off x="6443663" y="2708275"/>
            <a:ext cx="2376487" cy="2449513"/>
          </a:xfr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62" name="Rectangle 14"/>
          <p:cNvSpPr>
            <a:spLocks noGrp="1" noChangeArrowheads="1"/>
          </p:cNvSpPr>
          <p:nvPr>
            <p:ph type="title" sz="quarter"/>
          </p:nvPr>
        </p:nvSpPr>
        <p:spPr/>
        <p:txBody>
          <a:bodyPr rtlCol="0">
            <a:normAutofit fontScale="90000"/>
          </a:bodyPr>
          <a:lstStyle/>
          <a:p>
            <a:pPr eaLnBrk="1" fontAlgn="auto" hangingPunct="1">
              <a:spcAft>
                <a:spcPts val="0"/>
              </a:spcAft>
              <a:defRPr/>
            </a:pPr>
            <a:r>
              <a:rPr lang="tr-TR" sz="4000" smtClean="0"/>
              <a:t>MOTORLU KALDIRMA VE TAŞIMA ARAÇLARI</a:t>
            </a:r>
          </a:p>
        </p:txBody>
      </p:sp>
      <p:pic>
        <p:nvPicPr>
          <p:cNvPr id="49155" name="Picture 4" descr="606552210"/>
          <p:cNvPicPr>
            <a:picLocks noGrp="1" noChangeAspect="1" noChangeArrowheads="1"/>
          </p:cNvPicPr>
          <p:nvPr>
            <p:ph sz="quarter" idx="1"/>
          </p:nvPr>
        </p:nvPicPr>
        <p:blipFill>
          <a:blip r:embed="rId2" cstate="print"/>
          <a:srcRect/>
          <a:stretch>
            <a:fillRect/>
          </a:stretch>
        </p:blipFill>
        <p:spPr>
          <a:xfrm>
            <a:off x="900113" y="1700213"/>
            <a:ext cx="3911600" cy="3960812"/>
          </a:xfrm>
          <a:noFill/>
        </p:spPr>
      </p:pic>
      <p:pic>
        <p:nvPicPr>
          <p:cNvPr id="49156" name="Picture 13" descr="605196788"/>
          <p:cNvPicPr>
            <a:picLocks noGrp="1" noChangeAspect="1" noChangeArrowheads="1"/>
          </p:cNvPicPr>
          <p:nvPr>
            <p:ph sz="quarter" idx="2"/>
          </p:nvPr>
        </p:nvPicPr>
        <p:blipFill>
          <a:blip r:embed="rId3" cstate="print"/>
          <a:srcRect/>
          <a:stretch>
            <a:fillRect/>
          </a:stretch>
        </p:blipFill>
        <p:spPr>
          <a:xfrm>
            <a:off x="6011863" y="1700213"/>
            <a:ext cx="3209925" cy="3816350"/>
          </a:xfr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2" name="Rectangle 8"/>
          <p:cNvSpPr>
            <a:spLocks noGrp="1" noChangeArrowheads="1"/>
          </p:cNvSpPr>
          <p:nvPr>
            <p:ph type="title"/>
          </p:nvPr>
        </p:nvSpPr>
        <p:spPr/>
        <p:txBody>
          <a:bodyPr rtlCol="0">
            <a:normAutofit fontScale="90000"/>
          </a:bodyPr>
          <a:lstStyle/>
          <a:p>
            <a:pPr eaLnBrk="1" fontAlgn="auto" hangingPunct="1">
              <a:spcAft>
                <a:spcPts val="0"/>
              </a:spcAft>
              <a:defRPr/>
            </a:pPr>
            <a:r>
              <a:rPr lang="tr-TR" sz="4000" smtClean="0"/>
              <a:t>MOTORLU KALDIRMA VE TAŞIMA ARAÇLARI</a:t>
            </a:r>
          </a:p>
        </p:txBody>
      </p:sp>
      <p:pic>
        <p:nvPicPr>
          <p:cNvPr id="50179" name="Picture 4" descr="1032031444"/>
          <p:cNvPicPr>
            <a:picLocks noGrp="1" noChangeAspect="1" noChangeArrowheads="1"/>
          </p:cNvPicPr>
          <p:nvPr>
            <p:ph sz="half" idx="1"/>
          </p:nvPr>
        </p:nvPicPr>
        <p:blipFill>
          <a:blip r:embed="rId2" cstate="print"/>
          <a:srcRect/>
          <a:stretch>
            <a:fillRect/>
          </a:stretch>
        </p:blipFill>
        <p:spPr>
          <a:xfrm>
            <a:off x="539750" y="2565400"/>
            <a:ext cx="3836988" cy="3600450"/>
          </a:xfrm>
          <a:noFill/>
        </p:spPr>
      </p:pic>
      <p:pic>
        <p:nvPicPr>
          <p:cNvPr id="50180" name="Picture 7" descr="1033466660"/>
          <p:cNvPicPr>
            <a:picLocks noGrp="1" noChangeAspect="1" noChangeArrowheads="1"/>
          </p:cNvPicPr>
          <p:nvPr>
            <p:ph sz="half" idx="2"/>
          </p:nvPr>
        </p:nvPicPr>
        <p:blipFill>
          <a:blip r:embed="rId3" cstate="print"/>
          <a:srcRect/>
          <a:stretch>
            <a:fillRect/>
          </a:stretch>
        </p:blipFill>
        <p:spPr>
          <a:xfrm>
            <a:off x="4679950" y="1484313"/>
            <a:ext cx="4464050" cy="4060825"/>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tr-TR" sz="4000" b="1" smtClean="0"/>
              <a:t>3. Çalışma Ortamının Özellikleri</a:t>
            </a:r>
          </a:p>
        </p:txBody>
      </p:sp>
      <p:sp>
        <p:nvSpPr>
          <p:cNvPr id="11267" name="Rectangle 3"/>
          <p:cNvSpPr>
            <a:spLocks noGrp="1" noChangeArrowheads="1"/>
          </p:cNvSpPr>
          <p:nvPr>
            <p:ph idx="1"/>
          </p:nvPr>
        </p:nvSpPr>
        <p:spPr>
          <a:xfrm>
            <a:off x="457200" y="1268413"/>
            <a:ext cx="8229600" cy="4827587"/>
          </a:xfrm>
        </p:spPr>
        <p:txBody>
          <a:bodyPr/>
          <a:lstStyle/>
          <a:p>
            <a:pPr eaLnBrk="1" hangingPunct="1">
              <a:lnSpc>
                <a:spcPct val="80000"/>
              </a:lnSpc>
            </a:pPr>
            <a:endParaRPr lang="tr-TR" sz="1800" smtClean="0"/>
          </a:p>
          <a:p>
            <a:pPr eaLnBrk="1" hangingPunct="1">
              <a:lnSpc>
                <a:spcPct val="80000"/>
              </a:lnSpc>
            </a:pPr>
            <a:r>
              <a:rPr lang="tr-TR" sz="2800" b="1" smtClean="0"/>
              <a:t>Çalışma ortamı aşağıdaki özelliklerde ise, özellikle sırt incinmesi riskini artırabilir;</a:t>
            </a:r>
          </a:p>
          <a:p>
            <a:pPr eaLnBrk="1" hangingPunct="1">
              <a:lnSpc>
                <a:spcPct val="80000"/>
              </a:lnSpc>
            </a:pPr>
            <a:r>
              <a:rPr lang="tr-TR" sz="2400" smtClean="0"/>
              <a:t>- çalışılan yer işi yapmak için yeterli genişlik ve yükseklikte değil ise,</a:t>
            </a:r>
          </a:p>
          <a:p>
            <a:pPr eaLnBrk="1" hangingPunct="1">
              <a:lnSpc>
                <a:spcPct val="80000"/>
              </a:lnSpc>
            </a:pPr>
            <a:r>
              <a:rPr lang="tr-TR" sz="2400" smtClean="0"/>
              <a:t>- zemin düz değilse, engeller bulunuyorsa veya düşme veya kayma tehlikesi varsa,</a:t>
            </a:r>
          </a:p>
          <a:p>
            <a:pPr eaLnBrk="1" hangingPunct="1">
              <a:lnSpc>
                <a:spcPct val="80000"/>
              </a:lnSpc>
            </a:pPr>
            <a:r>
              <a:rPr lang="tr-TR" sz="2400" smtClean="0"/>
              <a:t>- çalışma ortam ve şartları, işçilerin yükleri güvenli bir yükseklikte veya uygun bir vücut pozisyonunda taşımasına uygun değilse,</a:t>
            </a:r>
          </a:p>
          <a:p>
            <a:pPr eaLnBrk="1" hangingPunct="1">
              <a:lnSpc>
                <a:spcPct val="80000"/>
              </a:lnSpc>
            </a:pPr>
            <a:r>
              <a:rPr lang="tr-TR" sz="2400" smtClean="0"/>
              <a:t>- işyeri tabanında veya çalışılan zeminlerde yüklerin indirilip kaldırılmasını gerektiren seviye farklılıkları varsa,</a:t>
            </a:r>
          </a:p>
          <a:p>
            <a:pPr eaLnBrk="1" hangingPunct="1">
              <a:lnSpc>
                <a:spcPct val="80000"/>
              </a:lnSpc>
            </a:pPr>
            <a:r>
              <a:rPr lang="tr-TR" sz="2400" smtClean="0"/>
              <a:t>- zemin veya üzerinde durulan yer dengesizse,</a:t>
            </a:r>
          </a:p>
          <a:p>
            <a:pPr eaLnBrk="1" hangingPunct="1">
              <a:lnSpc>
                <a:spcPct val="80000"/>
              </a:lnSpc>
            </a:pPr>
            <a:r>
              <a:rPr lang="tr-TR" sz="2400" smtClean="0"/>
              <a:t>- sıcaklık, nem veya havalandırma uygun değilse.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8"/>
          <p:cNvSpPr>
            <a:spLocks noGrp="1" noChangeArrowheads="1"/>
          </p:cNvSpPr>
          <p:nvPr>
            <p:ph type="title"/>
          </p:nvPr>
        </p:nvSpPr>
        <p:spPr/>
        <p:txBody>
          <a:bodyPr/>
          <a:lstStyle/>
          <a:p>
            <a:pPr eaLnBrk="1" hangingPunct="1"/>
            <a:r>
              <a:rPr lang="tr-TR" smtClean="0"/>
              <a:t>GEZER VİNÇLER</a:t>
            </a:r>
          </a:p>
        </p:txBody>
      </p:sp>
      <p:pic>
        <p:nvPicPr>
          <p:cNvPr id="51203" name="Picture 4" descr="554803853"/>
          <p:cNvPicPr>
            <a:picLocks noGrp="1" noChangeAspect="1" noChangeArrowheads="1"/>
          </p:cNvPicPr>
          <p:nvPr>
            <p:ph sz="half" idx="1"/>
          </p:nvPr>
        </p:nvPicPr>
        <p:blipFill>
          <a:blip r:embed="rId2" cstate="print"/>
          <a:srcRect/>
          <a:stretch>
            <a:fillRect/>
          </a:stretch>
        </p:blipFill>
        <p:spPr>
          <a:xfrm>
            <a:off x="755650" y="2492375"/>
            <a:ext cx="3168650" cy="1944688"/>
          </a:xfrm>
          <a:noFill/>
        </p:spPr>
      </p:pic>
      <p:pic>
        <p:nvPicPr>
          <p:cNvPr id="51204" name="Picture 7" descr="602653069"/>
          <p:cNvPicPr>
            <a:picLocks noGrp="1" noChangeAspect="1" noChangeArrowheads="1"/>
          </p:cNvPicPr>
          <p:nvPr>
            <p:ph sz="half" idx="2"/>
          </p:nvPr>
        </p:nvPicPr>
        <p:blipFill>
          <a:blip r:embed="rId3" cstate="print"/>
          <a:srcRect/>
          <a:stretch>
            <a:fillRect/>
          </a:stretch>
        </p:blipFill>
        <p:spPr>
          <a:xfrm>
            <a:off x="4572000" y="2492375"/>
            <a:ext cx="3529013" cy="1944688"/>
          </a:xfr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28600"/>
            <a:ext cx="8229600" cy="1905000"/>
          </a:xfrm>
        </p:spPr>
        <p:txBody>
          <a:bodyPr/>
          <a:lstStyle/>
          <a:p>
            <a:pPr eaLnBrk="1" hangingPunct="1"/>
            <a:r>
              <a:rPr lang="tr-TR" smtClean="0"/>
              <a:t>KULE VİNÇLER</a:t>
            </a:r>
          </a:p>
        </p:txBody>
      </p:sp>
      <p:pic>
        <p:nvPicPr>
          <p:cNvPr id="52227" name="Picture 4"/>
          <p:cNvPicPr>
            <a:picLocks noGrp="1" noChangeAspect="1" noChangeArrowheads="1"/>
          </p:cNvPicPr>
          <p:nvPr>
            <p:ph sz="half" idx="1"/>
          </p:nvPr>
        </p:nvPicPr>
        <p:blipFill>
          <a:blip r:embed="rId2" cstate="print"/>
          <a:srcRect/>
          <a:stretch>
            <a:fillRect/>
          </a:stretch>
        </p:blipFill>
        <p:spPr>
          <a:xfrm>
            <a:off x="990600" y="1906588"/>
            <a:ext cx="2971800" cy="3913187"/>
          </a:xfrm>
          <a:noFill/>
        </p:spPr>
      </p:pic>
      <p:pic>
        <p:nvPicPr>
          <p:cNvPr id="52228" name="Picture 6"/>
          <p:cNvPicPr>
            <a:picLocks noGrp="1" noChangeAspect="1" noChangeArrowheads="1"/>
          </p:cNvPicPr>
          <p:nvPr>
            <p:ph sz="half" idx="2"/>
          </p:nvPr>
        </p:nvPicPr>
        <p:blipFill>
          <a:blip r:embed="rId3" cstate="print"/>
          <a:srcRect/>
          <a:stretch>
            <a:fillRect/>
          </a:stretch>
        </p:blipFill>
        <p:spPr>
          <a:xfrm>
            <a:off x="5195888" y="1639888"/>
            <a:ext cx="2943225" cy="4446587"/>
          </a:xfr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8"/>
          <p:cNvSpPr>
            <a:spLocks noGrp="1" noChangeArrowheads="1"/>
          </p:cNvSpPr>
          <p:nvPr>
            <p:ph type="title"/>
          </p:nvPr>
        </p:nvSpPr>
        <p:spPr/>
        <p:txBody>
          <a:bodyPr/>
          <a:lstStyle/>
          <a:p>
            <a:pPr eaLnBrk="1" hangingPunct="1"/>
            <a:r>
              <a:rPr lang="tr-TR" smtClean="0"/>
              <a:t>MONORAY VİNÇLER</a:t>
            </a:r>
          </a:p>
        </p:txBody>
      </p:sp>
      <p:pic>
        <p:nvPicPr>
          <p:cNvPr id="53251" name="Picture 4" descr="images6"/>
          <p:cNvPicPr>
            <a:picLocks noGrp="1" noChangeAspect="1" noChangeArrowheads="1"/>
          </p:cNvPicPr>
          <p:nvPr>
            <p:ph sz="half" idx="1"/>
          </p:nvPr>
        </p:nvPicPr>
        <p:blipFill>
          <a:blip r:embed="rId2" cstate="print"/>
          <a:srcRect/>
          <a:stretch>
            <a:fillRect/>
          </a:stretch>
        </p:blipFill>
        <p:spPr>
          <a:xfrm>
            <a:off x="1258888" y="1628775"/>
            <a:ext cx="2928937" cy="1803400"/>
          </a:xfrm>
          <a:noFill/>
        </p:spPr>
      </p:pic>
      <p:pic>
        <p:nvPicPr>
          <p:cNvPr id="53252" name="Picture 7" descr="images"/>
          <p:cNvPicPr>
            <a:picLocks noGrp="1" noChangeAspect="1" noChangeArrowheads="1"/>
          </p:cNvPicPr>
          <p:nvPr>
            <p:ph sz="quarter" idx="2"/>
          </p:nvPr>
        </p:nvPicPr>
        <p:blipFill>
          <a:blip r:embed="rId3" cstate="print"/>
          <a:srcRect/>
          <a:stretch>
            <a:fillRect/>
          </a:stretch>
        </p:blipFill>
        <p:spPr>
          <a:xfrm>
            <a:off x="4932363" y="1989138"/>
            <a:ext cx="3171825" cy="3178175"/>
          </a:xfrm>
          <a:noFill/>
        </p:spPr>
      </p:pic>
      <p:pic>
        <p:nvPicPr>
          <p:cNvPr id="53253" name="Picture 10" descr="images4"/>
          <p:cNvPicPr>
            <a:picLocks noGrp="1" noChangeAspect="1" noChangeArrowheads="1"/>
          </p:cNvPicPr>
          <p:nvPr>
            <p:ph sz="quarter" idx="3"/>
          </p:nvPr>
        </p:nvPicPr>
        <p:blipFill>
          <a:blip r:embed="rId4" cstate="print"/>
          <a:srcRect/>
          <a:stretch>
            <a:fillRect/>
          </a:stretch>
        </p:blipFill>
        <p:spPr>
          <a:xfrm>
            <a:off x="1258888" y="3644900"/>
            <a:ext cx="2952750" cy="2016125"/>
          </a:xfr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tr-TR" sz="4000" smtClean="0"/>
              <a:t>TAŞIYICI BANDLAR (KOVEYÖRLER)</a:t>
            </a:r>
          </a:p>
        </p:txBody>
      </p:sp>
      <p:pic>
        <p:nvPicPr>
          <p:cNvPr id="54275" name="Picture 5" descr="Konveyor Bant çalışırken..."/>
          <p:cNvPicPr>
            <a:picLocks noChangeAspect="1" noChangeArrowheads="1"/>
          </p:cNvPicPr>
          <p:nvPr/>
        </p:nvPicPr>
        <p:blipFill>
          <a:blip r:embed="rId2" cstate="print"/>
          <a:srcRect/>
          <a:stretch>
            <a:fillRect/>
          </a:stretch>
        </p:blipFill>
        <p:spPr bwMode="auto">
          <a:xfrm>
            <a:off x="4572000" y="1773238"/>
            <a:ext cx="4284663" cy="3311525"/>
          </a:xfrm>
          <a:prstGeom prst="rect">
            <a:avLst/>
          </a:prstGeom>
          <a:noFill/>
          <a:ln w="9525">
            <a:noFill/>
            <a:miter lim="800000"/>
            <a:headEnd/>
            <a:tailEnd/>
          </a:ln>
        </p:spPr>
      </p:pic>
      <p:pic>
        <p:nvPicPr>
          <p:cNvPr id="54276" name="Picture 7" descr="Besleyici çalışırken..."/>
          <p:cNvPicPr>
            <a:picLocks noChangeAspect="1" noChangeArrowheads="1"/>
          </p:cNvPicPr>
          <p:nvPr/>
        </p:nvPicPr>
        <p:blipFill>
          <a:blip r:embed="rId3" cstate="print"/>
          <a:srcRect/>
          <a:stretch>
            <a:fillRect/>
          </a:stretch>
        </p:blipFill>
        <p:spPr bwMode="auto">
          <a:xfrm>
            <a:off x="250825" y="1773238"/>
            <a:ext cx="4033838" cy="3311525"/>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title"/>
          </p:nvPr>
        </p:nvSpPr>
        <p:spPr/>
        <p:txBody>
          <a:bodyPr/>
          <a:lstStyle/>
          <a:p>
            <a:pPr eaLnBrk="1" hangingPunct="1"/>
            <a:r>
              <a:rPr lang="tr-TR" sz="4000" smtClean="0"/>
              <a:t>TAŞIYICI BANDLAR (KOVEYÖRLER)</a:t>
            </a:r>
          </a:p>
        </p:txBody>
      </p:sp>
      <p:pic>
        <p:nvPicPr>
          <p:cNvPr id="55299" name="Picture 4" descr="elek1"/>
          <p:cNvPicPr>
            <a:picLocks noGrp="1" noChangeAspect="1" noChangeArrowheads="1"/>
          </p:cNvPicPr>
          <p:nvPr>
            <p:ph idx="1"/>
          </p:nvPr>
        </p:nvPicPr>
        <p:blipFill>
          <a:blip r:embed="rId2" cstate="print"/>
          <a:srcRect/>
          <a:stretch>
            <a:fillRect/>
          </a:stretch>
        </p:blipFill>
        <p:spPr>
          <a:xfrm>
            <a:off x="1682750" y="1709738"/>
            <a:ext cx="5778500" cy="4305300"/>
          </a:xfr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a:spLocks noGrp="1" noChangeArrowheads="1"/>
          </p:cNvSpPr>
          <p:nvPr>
            <p:ph type="title"/>
          </p:nvPr>
        </p:nvSpPr>
        <p:spPr/>
        <p:txBody>
          <a:bodyPr/>
          <a:lstStyle/>
          <a:p>
            <a:pPr eaLnBrk="1" hangingPunct="1"/>
            <a:r>
              <a:rPr lang="tr-TR" sz="4000" smtClean="0"/>
              <a:t>TAŞIYICI BANDLAR (KOVEYÖRLER)</a:t>
            </a:r>
          </a:p>
        </p:txBody>
      </p:sp>
      <p:pic>
        <p:nvPicPr>
          <p:cNvPr id="56323" name="Picture 5" descr="P1010025B"/>
          <p:cNvPicPr>
            <a:picLocks noGrp="1" noChangeAspect="1" noChangeArrowheads="1"/>
          </p:cNvPicPr>
          <p:nvPr>
            <p:ph idx="1"/>
          </p:nvPr>
        </p:nvPicPr>
        <p:blipFill>
          <a:blip r:embed="rId2" cstate="print">
            <a:lum bright="30000" contrast="40000"/>
          </a:blip>
          <a:srcRect/>
          <a:stretch>
            <a:fillRect/>
          </a:stretch>
        </p:blipFill>
        <p:spPr>
          <a:xfrm>
            <a:off x="1095375" y="1989138"/>
            <a:ext cx="6645275" cy="3527425"/>
          </a:xfr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tr-TR" smtClean="0"/>
              <a:t>RULO TAŞIYICILAR</a:t>
            </a:r>
          </a:p>
        </p:txBody>
      </p:sp>
      <p:sp>
        <p:nvSpPr>
          <p:cNvPr id="57347" name="Rectangle 3"/>
          <p:cNvSpPr>
            <a:spLocks noGrp="1" noChangeArrowheads="1"/>
          </p:cNvSpPr>
          <p:nvPr>
            <p:ph idx="1"/>
          </p:nvPr>
        </p:nvSpPr>
        <p:spPr/>
        <p:txBody>
          <a:bodyPr/>
          <a:lstStyle/>
          <a:p>
            <a:pPr eaLnBrk="1" hangingPunct="1"/>
            <a:endParaRPr lang="en-US" smtClean="0"/>
          </a:p>
        </p:txBody>
      </p:sp>
      <p:pic>
        <p:nvPicPr>
          <p:cNvPr id="57348" name="Picture 7" descr="Arçelik - Ankara Tesisleri"/>
          <p:cNvPicPr>
            <a:picLocks noChangeAspect="1" noChangeArrowheads="1"/>
          </p:cNvPicPr>
          <p:nvPr/>
        </p:nvPicPr>
        <p:blipFill>
          <a:blip r:embed="rId2" cstate="print"/>
          <a:srcRect/>
          <a:stretch>
            <a:fillRect/>
          </a:stretch>
        </p:blipFill>
        <p:spPr bwMode="auto">
          <a:xfrm>
            <a:off x="539750" y="1400175"/>
            <a:ext cx="4392613" cy="5457825"/>
          </a:xfrm>
          <a:prstGeom prst="rect">
            <a:avLst/>
          </a:prstGeom>
          <a:noFill/>
          <a:ln w="9525">
            <a:noFill/>
            <a:miter lim="800000"/>
            <a:headEnd/>
            <a:tailEnd/>
          </a:ln>
        </p:spPr>
      </p:pic>
      <p:pic>
        <p:nvPicPr>
          <p:cNvPr id="57349" name="Picture 9" descr="tdd">
            <a:hlinkClick r:id=""/>
          </p:cNvPr>
          <p:cNvPicPr>
            <a:picLocks noChangeAspect="1" noChangeArrowheads="1"/>
          </p:cNvPicPr>
          <p:nvPr/>
        </p:nvPicPr>
        <p:blipFill>
          <a:blip r:embed="rId3" cstate="print"/>
          <a:srcRect/>
          <a:stretch>
            <a:fillRect/>
          </a:stretch>
        </p:blipFill>
        <p:spPr bwMode="auto">
          <a:xfrm>
            <a:off x="5364163" y="1412875"/>
            <a:ext cx="3779837" cy="5445125"/>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tr-TR" smtClean="0"/>
              <a:t>ELAVATÖRLER</a:t>
            </a:r>
          </a:p>
        </p:txBody>
      </p:sp>
      <p:pic>
        <p:nvPicPr>
          <p:cNvPr id="58371" name="Picture 4" descr="bucketElevator1"/>
          <p:cNvPicPr>
            <a:picLocks noChangeAspect="1" noChangeArrowheads="1"/>
          </p:cNvPicPr>
          <p:nvPr/>
        </p:nvPicPr>
        <p:blipFill>
          <a:blip r:embed="rId2" cstate="print"/>
          <a:srcRect/>
          <a:stretch>
            <a:fillRect/>
          </a:stretch>
        </p:blipFill>
        <p:spPr bwMode="auto">
          <a:xfrm>
            <a:off x="2484438" y="2133600"/>
            <a:ext cx="4608512" cy="4535488"/>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tr-TR" smtClean="0"/>
              <a:t>HELEZONLU TAŞIYICILAR</a:t>
            </a:r>
          </a:p>
        </p:txBody>
      </p:sp>
      <p:pic>
        <p:nvPicPr>
          <p:cNvPr id="59395" name="Picture 4" descr="GCP_i"/>
          <p:cNvPicPr>
            <a:picLocks noGrp="1" noChangeAspect="1" noChangeArrowheads="1"/>
          </p:cNvPicPr>
          <p:nvPr>
            <p:ph idx="1"/>
          </p:nvPr>
        </p:nvPicPr>
        <p:blipFill>
          <a:blip r:embed="rId2" cstate="print">
            <a:lum bright="10000"/>
          </a:blip>
          <a:srcRect/>
          <a:stretch>
            <a:fillRect/>
          </a:stretch>
        </p:blipFill>
        <p:spPr>
          <a:xfrm>
            <a:off x="2825750" y="2084388"/>
            <a:ext cx="3492500" cy="3556000"/>
          </a:xfr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tr-TR" dirty="0" smtClean="0"/>
              <a:t>PNÖMATİK </a:t>
            </a:r>
            <a:r>
              <a:rPr lang="tr-TR" dirty="0" smtClean="0"/>
              <a:t>TAŞIYICILAR</a:t>
            </a:r>
          </a:p>
        </p:txBody>
      </p:sp>
      <p:pic>
        <p:nvPicPr>
          <p:cNvPr id="60419" name="Picture 4" descr="227978409"/>
          <p:cNvPicPr>
            <a:picLocks noGrp="1" noChangeAspect="1" noChangeArrowheads="1"/>
          </p:cNvPicPr>
          <p:nvPr>
            <p:ph sz="half" idx="1"/>
          </p:nvPr>
        </p:nvPicPr>
        <p:blipFill>
          <a:blip r:embed="rId2" cstate="print"/>
          <a:srcRect/>
          <a:stretch>
            <a:fillRect/>
          </a:stretch>
        </p:blipFill>
        <p:spPr>
          <a:xfrm>
            <a:off x="250825" y="2205038"/>
            <a:ext cx="3600450" cy="2214562"/>
          </a:xfrm>
          <a:noFill/>
        </p:spPr>
      </p:pic>
      <p:pic>
        <p:nvPicPr>
          <p:cNvPr id="60420" name="Picture 7" descr="s035"/>
          <p:cNvPicPr>
            <a:picLocks noGrp="1" noChangeAspect="1" noChangeArrowheads="1"/>
          </p:cNvPicPr>
          <p:nvPr>
            <p:ph sz="half" idx="2"/>
          </p:nvPr>
        </p:nvPicPr>
        <p:blipFill>
          <a:blip r:embed="rId3" cstate="print"/>
          <a:srcRect/>
          <a:stretch>
            <a:fillRect/>
          </a:stretch>
        </p:blipFill>
        <p:spPr>
          <a:xfrm>
            <a:off x="4648200" y="2714625"/>
            <a:ext cx="4038600" cy="2297113"/>
          </a:xfr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tr-TR" b="1" smtClean="0"/>
              <a:t>4. İşin Gerekleri</a:t>
            </a:r>
          </a:p>
        </p:txBody>
      </p:sp>
      <p:sp>
        <p:nvSpPr>
          <p:cNvPr id="12291" name="Rectangle 3"/>
          <p:cNvSpPr>
            <a:spLocks noGrp="1" noChangeArrowheads="1"/>
          </p:cNvSpPr>
          <p:nvPr>
            <p:ph type="body" sz="half" idx="1"/>
          </p:nvPr>
        </p:nvSpPr>
        <p:spPr>
          <a:xfrm>
            <a:off x="457200" y="1268413"/>
            <a:ext cx="7570788" cy="4827587"/>
          </a:xfrm>
        </p:spPr>
        <p:txBody>
          <a:bodyPr/>
          <a:lstStyle/>
          <a:p>
            <a:pPr eaLnBrk="1" hangingPunct="1">
              <a:lnSpc>
                <a:spcPct val="60000"/>
              </a:lnSpc>
            </a:pPr>
            <a:endParaRPr lang="tr-TR" sz="400" smtClean="0"/>
          </a:p>
          <a:p>
            <a:pPr algn="ctr" eaLnBrk="1" hangingPunct="1">
              <a:lnSpc>
                <a:spcPct val="60000"/>
              </a:lnSpc>
              <a:buFont typeface="Arial" charset="0"/>
              <a:buNone/>
            </a:pPr>
            <a:r>
              <a:rPr lang="tr-TR" sz="3600" b="1" smtClean="0"/>
              <a:t>Aşağıda belirtilen çalışma şekillerinden bir veya daha fazlasını gerektiren işler sırt ve bel incinmesi riski oluşturabilir;</a:t>
            </a:r>
          </a:p>
          <a:p>
            <a:pPr eaLnBrk="1" hangingPunct="1">
              <a:lnSpc>
                <a:spcPct val="60000"/>
              </a:lnSpc>
              <a:buFont typeface="Arial" charset="0"/>
              <a:buNone/>
            </a:pPr>
            <a:r>
              <a:rPr lang="tr-TR" sz="3600" smtClean="0"/>
              <a:t>- Özellikle vücudun belden dönmesini gerektiren aşırı sık veya aşırı uzun süreli bedensel çalışmalar,</a:t>
            </a:r>
          </a:p>
          <a:p>
            <a:pPr eaLnBrk="1" hangingPunct="1">
              <a:lnSpc>
                <a:spcPct val="60000"/>
              </a:lnSpc>
              <a:buFont typeface="Arial" charset="0"/>
              <a:buNone/>
            </a:pPr>
            <a:r>
              <a:rPr lang="tr-TR" sz="3600" smtClean="0"/>
              <a:t>- Yetersiz ara ve dinlenme süresi,</a:t>
            </a:r>
          </a:p>
          <a:p>
            <a:pPr eaLnBrk="1" hangingPunct="1">
              <a:lnSpc>
                <a:spcPct val="60000"/>
              </a:lnSpc>
              <a:buFont typeface="Arial" charset="0"/>
              <a:buNone/>
            </a:pPr>
            <a:r>
              <a:rPr lang="tr-TR" sz="3600" smtClean="0"/>
              <a:t>- Aşırı kaldırma, indirme veya taşıma mesafeleri,</a:t>
            </a:r>
          </a:p>
          <a:p>
            <a:pPr eaLnBrk="1" hangingPunct="1">
              <a:lnSpc>
                <a:spcPct val="60000"/>
              </a:lnSpc>
              <a:buFont typeface="Arial" charset="0"/>
              <a:buNone/>
            </a:pPr>
            <a:r>
              <a:rPr lang="tr-TR" sz="3600" smtClean="0"/>
              <a:t>- İşlemin gerektirdiği, işçi tarafından değiştirilemeyen çalışma temposu.</a:t>
            </a:r>
          </a:p>
          <a:p>
            <a:pPr eaLnBrk="1" hangingPunct="1">
              <a:lnSpc>
                <a:spcPct val="60000"/>
              </a:lnSpc>
              <a:buFont typeface="Arial" charset="0"/>
              <a:buNone/>
            </a:pPr>
            <a:r>
              <a:rPr lang="tr-TR" sz="2200" smtClean="0"/>
              <a:t> </a:t>
            </a:r>
            <a:endParaRPr lang="tr-TR" sz="2200" b="1" smtClean="0"/>
          </a:p>
          <a:p>
            <a:pPr eaLnBrk="1" hangingPunct="1">
              <a:lnSpc>
                <a:spcPct val="60000"/>
              </a:lnSpc>
              <a:buFontTx/>
              <a:buNone/>
            </a:pPr>
            <a:r>
              <a:rPr lang="tr-TR" sz="400" b="1" smtClean="0"/>
              <a:t>  </a:t>
            </a:r>
          </a:p>
        </p:txBody>
      </p:sp>
      <p:pic>
        <p:nvPicPr>
          <p:cNvPr id="12292" name="Picture 4"/>
          <p:cNvPicPr>
            <a:picLocks noGrp="1" noChangeAspect="1" noChangeArrowheads="1"/>
          </p:cNvPicPr>
          <p:nvPr>
            <p:ph sz="quarter" idx="2"/>
          </p:nvPr>
        </p:nvPicPr>
        <p:blipFill>
          <a:blip r:embed="rId2" cstate="print"/>
          <a:srcRect/>
          <a:stretch>
            <a:fillRect/>
          </a:stretch>
        </p:blipFill>
        <p:spPr>
          <a:xfrm>
            <a:off x="7961313" y="4686300"/>
            <a:ext cx="1182687" cy="2171700"/>
          </a:xfr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tr-TR" smtClean="0"/>
              <a:t>1-Vakumlu Hava İleTaşıma</a:t>
            </a:r>
          </a:p>
        </p:txBody>
      </p:sp>
      <p:pic>
        <p:nvPicPr>
          <p:cNvPr id="61443" name="Picture 4" descr="227978409"/>
          <p:cNvPicPr>
            <a:picLocks noGrp="1" noChangeAspect="1" noChangeArrowheads="1"/>
          </p:cNvPicPr>
          <p:nvPr>
            <p:ph idx="1"/>
          </p:nvPr>
        </p:nvPicPr>
        <p:blipFill>
          <a:blip r:embed="rId2" cstate="print"/>
          <a:srcRect/>
          <a:stretch>
            <a:fillRect/>
          </a:stretch>
        </p:blipFill>
        <p:spPr>
          <a:xfrm>
            <a:off x="3203575" y="1989138"/>
            <a:ext cx="3889375" cy="3960812"/>
          </a:xfr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tr-TR" smtClean="0"/>
              <a:t>2-Basınçlı Hava İle Taşıma</a:t>
            </a:r>
          </a:p>
        </p:txBody>
      </p:sp>
      <p:sp>
        <p:nvSpPr>
          <p:cNvPr id="62467" name="Rectangle 3"/>
          <p:cNvSpPr>
            <a:spLocks noGrp="1" noChangeArrowheads="1"/>
          </p:cNvSpPr>
          <p:nvPr>
            <p:ph idx="1"/>
          </p:nvPr>
        </p:nvSpPr>
        <p:spPr>
          <a:xfrm>
            <a:off x="1116013" y="1600200"/>
            <a:ext cx="6840537" cy="4495800"/>
          </a:xfrm>
        </p:spPr>
        <p:txBody>
          <a:bodyPr/>
          <a:lstStyle/>
          <a:p>
            <a:pPr eaLnBrk="1" hangingPunct="1"/>
            <a:endParaRPr lang="en-US" smtClean="0"/>
          </a:p>
        </p:txBody>
      </p:sp>
      <p:pic>
        <p:nvPicPr>
          <p:cNvPr id="62468" name="Picture 7" descr="beton_002"/>
          <p:cNvPicPr>
            <a:picLocks noChangeAspect="1" noChangeArrowheads="1"/>
          </p:cNvPicPr>
          <p:nvPr/>
        </p:nvPicPr>
        <p:blipFill>
          <a:blip r:embed="rId2" cstate="print"/>
          <a:srcRect/>
          <a:stretch>
            <a:fillRect/>
          </a:stretch>
        </p:blipFill>
        <p:spPr bwMode="auto">
          <a:xfrm>
            <a:off x="1476375" y="1628775"/>
            <a:ext cx="6551613" cy="4757738"/>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tr-TR" smtClean="0"/>
              <a:t>TAŞIYICI BORU SİSTEMLERİ</a:t>
            </a:r>
          </a:p>
        </p:txBody>
      </p:sp>
      <p:pic>
        <p:nvPicPr>
          <p:cNvPr id="63491" name="Picture 4" descr="411162267"/>
          <p:cNvPicPr>
            <a:picLocks noGrp="1" noChangeAspect="1" noChangeArrowheads="1"/>
          </p:cNvPicPr>
          <p:nvPr>
            <p:ph sz="half" idx="1"/>
          </p:nvPr>
        </p:nvPicPr>
        <p:blipFill>
          <a:blip r:embed="rId2" cstate="print"/>
          <a:srcRect/>
          <a:stretch>
            <a:fillRect/>
          </a:stretch>
        </p:blipFill>
        <p:spPr>
          <a:xfrm>
            <a:off x="250825" y="2060575"/>
            <a:ext cx="3960813" cy="3529013"/>
          </a:xfrm>
          <a:noFill/>
        </p:spPr>
      </p:pic>
      <p:pic>
        <p:nvPicPr>
          <p:cNvPr id="63492" name="Picture 6" descr="1306464506"/>
          <p:cNvPicPr>
            <a:picLocks noGrp="1" noChangeAspect="1" noChangeArrowheads="1"/>
          </p:cNvPicPr>
          <p:nvPr>
            <p:ph sz="half" idx="2"/>
          </p:nvPr>
        </p:nvPicPr>
        <p:blipFill>
          <a:blip r:embed="rId3" cstate="print"/>
          <a:srcRect/>
          <a:stretch>
            <a:fillRect/>
          </a:stretch>
        </p:blipFill>
        <p:spPr>
          <a:xfrm>
            <a:off x="4859338" y="1844675"/>
            <a:ext cx="3889375" cy="3744913"/>
          </a:xfr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sz="quarter"/>
          </p:nvPr>
        </p:nvSpPr>
        <p:spPr/>
        <p:txBody>
          <a:bodyPr/>
          <a:lstStyle/>
          <a:p>
            <a:pPr eaLnBrk="1" hangingPunct="1"/>
            <a:r>
              <a:rPr lang="tr-TR" smtClean="0"/>
              <a:t>İSTİFLEME</a:t>
            </a:r>
          </a:p>
        </p:txBody>
      </p:sp>
      <p:pic>
        <p:nvPicPr>
          <p:cNvPr id="64515" name="Picture 8" descr="232551422"/>
          <p:cNvPicPr>
            <a:picLocks noGrp="1" noChangeAspect="1" noChangeArrowheads="1"/>
          </p:cNvPicPr>
          <p:nvPr>
            <p:ph sz="quarter" idx="1"/>
          </p:nvPr>
        </p:nvPicPr>
        <p:blipFill>
          <a:blip r:embed="rId2" cstate="print"/>
          <a:srcRect/>
          <a:stretch>
            <a:fillRect/>
          </a:stretch>
        </p:blipFill>
        <p:spPr>
          <a:xfrm>
            <a:off x="611188" y="2276475"/>
            <a:ext cx="2808287" cy="2952750"/>
          </a:xfrm>
          <a:noFill/>
        </p:spPr>
      </p:pic>
      <p:pic>
        <p:nvPicPr>
          <p:cNvPr id="64516" name="Picture 10" descr="32039462"/>
          <p:cNvPicPr>
            <a:picLocks noGrp="1" noChangeAspect="1" noChangeArrowheads="1"/>
          </p:cNvPicPr>
          <p:nvPr>
            <p:ph sz="quarter" idx="2"/>
          </p:nvPr>
        </p:nvPicPr>
        <p:blipFill>
          <a:blip r:embed="rId3" cstate="print"/>
          <a:srcRect/>
          <a:stretch>
            <a:fillRect/>
          </a:stretch>
        </p:blipFill>
        <p:spPr>
          <a:xfrm>
            <a:off x="5508625" y="2349500"/>
            <a:ext cx="3095625" cy="2808288"/>
          </a:xfr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8"/>
          <p:cNvSpPr>
            <a:spLocks noGrp="1" noChangeArrowheads="1"/>
          </p:cNvSpPr>
          <p:nvPr>
            <p:ph type="title"/>
          </p:nvPr>
        </p:nvSpPr>
        <p:spPr/>
        <p:txBody>
          <a:bodyPr/>
          <a:lstStyle/>
          <a:p>
            <a:pPr eaLnBrk="1" hangingPunct="1"/>
            <a:r>
              <a:rPr lang="tr-TR" smtClean="0"/>
              <a:t>İSTİFLEME</a:t>
            </a:r>
          </a:p>
        </p:txBody>
      </p:sp>
      <p:pic>
        <p:nvPicPr>
          <p:cNvPr id="65539" name="Picture 4" descr="163854465"/>
          <p:cNvPicPr>
            <a:picLocks noGrp="1" noChangeAspect="1" noChangeArrowheads="1"/>
          </p:cNvPicPr>
          <p:nvPr>
            <p:ph sz="half" idx="1"/>
          </p:nvPr>
        </p:nvPicPr>
        <p:blipFill>
          <a:blip r:embed="rId2" cstate="print"/>
          <a:srcRect/>
          <a:stretch>
            <a:fillRect/>
          </a:stretch>
        </p:blipFill>
        <p:spPr>
          <a:xfrm>
            <a:off x="0" y="2060575"/>
            <a:ext cx="3870325" cy="4033838"/>
          </a:xfrm>
          <a:noFill/>
        </p:spPr>
      </p:pic>
      <p:pic>
        <p:nvPicPr>
          <p:cNvPr id="65540" name="Picture 7" descr="237758383"/>
          <p:cNvPicPr>
            <a:picLocks noGrp="1" noChangeAspect="1" noChangeArrowheads="1"/>
          </p:cNvPicPr>
          <p:nvPr>
            <p:ph sz="half" idx="2"/>
          </p:nvPr>
        </p:nvPicPr>
        <p:blipFill>
          <a:blip r:embed="rId3" cstate="print"/>
          <a:srcRect/>
          <a:stretch>
            <a:fillRect/>
          </a:stretch>
        </p:blipFill>
        <p:spPr>
          <a:xfrm>
            <a:off x="4284663" y="2636838"/>
            <a:ext cx="4476750" cy="2927350"/>
          </a:xfr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1"/>
          <p:cNvSpPr>
            <a:spLocks noGrp="1" noChangeArrowheads="1"/>
          </p:cNvSpPr>
          <p:nvPr>
            <p:ph type="title"/>
          </p:nvPr>
        </p:nvSpPr>
        <p:spPr/>
        <p:txBody>
          <a:bodyPr/>
          <a:lstStyle/>
          <a:p>
            <a:pPr eaLnBrk="1" hangingPunct="1"/>
            <a:r>
              <a:rPr lang="tr-TR" smtClean="0"/>
              <a:t>İSTİFLEME</a:t>
            </a:r>
          </a:p>
        </p:txBody>
      </p:sp>
      <p:pic>
        <p:nvPicPr>
          <p:cNvPr id="66563" name="Picture 4" descr="818560929"/>
          <p:cNvPicPr>
            <a:picLocks noGrp="1" noChangeAspect="1" noChangeArrowheads="1"/>
          </p:cNvPicPr>
          <p:nvPr>
            <p:ph sz="half" idx="1"/>
          </p:nvPr>
        </p:nvPicPr>
        <p:blipFill>
          <a:blip r:embed="rId2" cstate="print"/>
          <a:srcRect/>
          <a:stretch>
            <a:fillRect/>
          </a:stretch>
        </p:blipFill>
        <p:spPr>
          <a:xfrm>
            <a:off x="250825" y="2852738"/>
            <a:ext cx="3241675" cy="2952750"/>
          </a:xfrm>
          <a:noFill/>
        </p:spPr>
      </p:pic>
      <p:pic>
        <p:nvPicPr>
          <p:cNvPr id="66564" name="Picture 10" descr="1053958626"/>
          <p:cNvPicPr>
            <a:picLocks noGrp="1" noChangeAspect="1" noChangeArrowheads="1"/>
          </p:cNvPicPr>
          <p:nvPr>
            <p:ph sz="quarter" idx="2"/>
          </p:nvPr>
        </p:nvPicPr>
        <p:blipFill>
          <a:blip r:embed="rId3" cstate="print"/>
          <a:srcRect/>
          <a:stretch>
            <a:fillRect/>
          </a:stretch>
        </p:blipFill>
        <p:spPr>
          <a:xfrm>
            <a:off x="4932363" y="2852738"/>
            <a:ext cx="3671887" cy="2881312"/>
          </a:xfr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8"/>
          <p:cNvSpPr>
            <a:spLocks noGrp="1" noChangeArrowheads="1"/>
          </p:cNvSpPr>
          <p:nvPr>
            <p:ph type="title"/>
          </p:nvPr>
        </p:nvSpPr>
        <p:spPr/>
        <p:txBody>
          <a:bodyPr/>
          <a:lstStyle/>
          <a:p>
            <a:pPr eaLnBrk="1" hangingPunct="1"/>
            <a:r>
              <a:rPr lang="tr-TR" smtClean="0"/>
              <a:t>İSTİFLEME</a:t>
            </a:r>
          </a:p>
        </p:txBody>
      </p:sp>
      <p:pic>
        <p:nvPicPr>
          <p:cNvPr id="67587" name="Picture 4" descr="j0290567"/>
          <p:cNvPicPr>
            <a:picLocks noGrp="1" noChangeAspect="1" noChangeArrowheads="1"/>
          </p:cNvPicPr>
          <p:nvPr>
            <p:ph sz="half" idx="1"/>
          </p:nvPr>
        </p:nvPicPr>
        <p:blipFill>
          <a:blip r:embed="rId2" cstate="print"/>
          <a:srcRect/>
          <a:stretch>
            <a:fillRect/>
          </a:stretch>
        </p:blipFill>
        <p:spPr>
          <a:xfrm>
            <a:off x="1331913" y="2276475"/>
            <a:ext cx="3240087" cy="2808288"/>
          </a:xfrm>
          <a:noFill/>
        </p:spPr>
      </p:pic>
      <p:pic>
        <p:nvPicPr>
          <p:cNvPr id="67588" name="Picture 7" descr="j0297209"/>
          <p:cNvPicPr>
            <a:picLocks noGrp="1" noChangeAspect="1" noChangeArrowheads="1"/>
          </p:cNvPicPr>
          <p:nvPr>
            <p:ph sz="half" idx="2"/>
          </p:nvPr>
        </p:nvPicPr>
        <p:blipFill>
          <a:blip r:embed="rId3" cstate="print"/>
          <a:srcRect/>
          <a:stretch>
            <a:fillRect/>
          </a:stretch>
        </p:blipFill>
        <p:spPr>
          <a:xfrm>
            <a:off x="5076825" y="2349500"/>
            <a:ext cx="3527425" cy="2144713"/>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tr-TR" sz="3600" b="1" smtClean="0"/>
              <a:t/>
            </a:r>
            <a:br>
              <a:rPr lang="tr-TR" sz="3600" b="1" smtClean="0"/>
            </a:br>
            <a:r>
              <a:rPr lang="tr-TR" sz="3600" b="1" smtClean="0"/>
              <a:t/>
            </a:r>
            <a:br>
              <a:rPr lang="tr-TR" sz="3600" b="1" smtClean="0"/>
            </a:br>
            <a:r>
              <a:rPr lang="tr-TR" sz="3600" b="1" smtClean="0"/>
              <a:t>BİREYSEL RİSK FAKTÖRLERİ</a:t>
            </a:r>
            <a:r>
              <a:rPr lang="tr-TR" sz="3600" smtClean="0"/>
              <a:t/>
            </a:r>
            <a:br>
              <a:rPr lang="tr-TR" sz="3600" smtClean="0"/>
            </a:br>
            <a:r>
              <a:rPr lang="tr-TR" sz="3600" smtClean="0"/>
              <a:t> </a:t>
            </a:r>
            <a:br>
              <a:rPr lang="tr-TR" sz="3600" smtClean="0"/>
            </a:br>
            <a:endParaRPr lang="tr-TR" sz="3600" smtClean="0"/>
          </a:p>
        </p:txBody>
      </p:sp>
      <p:sp>
        <p:nvSpPr>
          <p:cNvPr id="13315" name="Rectangle 3"/>
          <p:cNvSpPr>
            <a:spLocks noGrp="1" noChangeArrowheads="1"/>
          </p:cNvSpPr>
          <p:nvPr>
            <p:ph type="body" sz="half" idx="1"/>
          </p:nvPr>
        </p:nvSpPr>
        <p:spPr>
          <a:xfrm>
            <a:off x="457200" y="1600200"/>
            <a:ext cx="6707188" cy="4495800"/>
          </a:xfrm>
        </p:spPr>
        <p:txBody>
          <a:bodyPr/>
          <a:lstStyle/>
          <a:p>
            <a:pPr eaLnBrk="1" hangingPunct="1">
              <a:lnSpc>
                <a:spcPct val="70000"/>
              </a:lnSpc>
              <a:buFont typeface="Arial" charset="0"/>
              <a:buNone/>
            </a:pPr>
            <a:r>
              <a:rPr lang="tr-TR" sz="3600" b="1" smtClean="0"/>
              <a:t>İşçinin;</a:t>
            </a:r>
          </a:p>
          <a:p>
            <a:pPr eaLnBrk="1" hangingPunct="1">
              <a:lnSpc>
                <a:spcPct val="70000"/>
              </a:lnSpc>
              <a:buFont typeface="Arial" charset="0"/>
              <a:buNone/>
            </a:pPr>
            <a:r>
              <a:rPr lang="tr-TR" sz="3600" smtClean="0"/>
              <a:t>- yapılacak işi yürütmeye fiziki yapısının uygun olmaması,</a:t>
            </a:r>
          </a:p>
          <a:p>
            <a:pPr eaLnBrk="1" hangingPunct="1">
              <a:lnSpc>
                <a:spcPct val="70000"/>
              </a:lnSpc>
              <a:buFont typeface="Arial" charset="0"/>
              <a:buNone/>
            </a:pPr>
            <a:r>
              <a:rPr lang="tr-TR" sz="3600" smtClean="0"/>
              <a:t>- uygun olmayan giysi, ayakkabı veya diğer kişisel eşyalar kullanması,</a:t>
            </a:r>
          </a:p>
          <a:p>
            <a:pPr eaLnBrk="1" hangingPunct="1">
              <a:lnSpc>
                <a:spcPct val="70000"/>
              </a:lnSpc>
              <a:buFont typeface="Arial" charset="0"/>
              <a:buNone/>
            </a:pPr>
            <a:r>
              <a:rPr lang="tr-TR" sz="3600" smtClean="0"/>
              <a:t>- yeterli ve uygun bilgi ve eğitime sahip olmaması,durumunda işçiler risk altında olabilirler.</a:t>
            </a:r>
          </a:p>
          <a:p>
            <a:pPr eaLnBrk="1" hangingPunct="1">
              <a:lnSpc>
                <a:spcPct val="70000"/>
              </a:lnSpc>
              <a:buFontTx/>
              <a:buNone/>
            </a:pPr>
            <a:r>
              <a:rPr lang="tr-TR" sz="1500" smtClean="0"/>
              <a:t> </a:t>
            </a:r>
          </a:p>
          <a:p>
            <a:pPr eaLnBrk="1" hangingPunct="1">
              <a:lnSpc>
                <a:spcPct val="70000"/>
              </a:lnSpc>
              <a:buFontTx/>
              <a:buNone/>
            </a:pPr>
            <a:r>
              <a:rPr lang="tr-TR" sz="1500" smtClean="0"/>
              <a:t> </a:t>
            </a:r>
          </a:p>
        </p:txBody>
      </p:sp>
      <p:pic>
        <p:nvPicPr>
          <p:cNvPr id="13316" name="Picture 4" descr="adsız2"/>
          <p:cNvPicPr>
            <a:picLocks noGrp="1" noChangeAspect="1" noChangeArrowheads="1"/>
          </p:cNvPicPr>
          <p:nvPr>
            <p:ph sz="half" idx="2"/>
          </p:nvPr>
        </p:nvPicPr>
        <p:blipFill>
          <a:blip r:embed="rId2" cstate="print"/>
          <a:srcRect/>
          <a:stretch>
            <a:fillRect/>
          </a:stretch>
        </p:blipFill>
        <p:spPr>
          <a:xfrm>
            <a:off x="6875463" y="1844675"/>
            <a:ext cx="2268537" cy="3959225"/>
          </a:xfr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rtlCol="0">
            <a:normAutofit/>
          </a:bodyPr>
          <a:lstStyle/>
          <a:p>
            <a:pPr eaLnBrk="1" fontAlgn="auto" hangingPunct="1">
              <a:spcAft>
                <a:spcPts val="0"/>
              </a:spcAft>
              <a:defRPr/>
            </a:pPr>
            <a:r>
              <a:rPr lang="tr-TR" sz="4000" b="1" dirty="0" smtClean="0">
                <a:effectLst>
                  <a:outerShdw blurRad="38100" dist="38100" dir="2700000" algn="tl">
                    <a:srgbClr val="000000">
                      <a:alpha val="43137"/>
                    </a:srgbClr>
                  </a:outerShdw>
                </a:effectLst>
              </a:rPr>
              <a:t>EL İLE YÜK KALDIRMA</a:t>
            </a:r>
            <a:r>
              <a:rPr lang="tr-TR" sz="4000" dirty="0" smtClean="0"/>
              <a:t>, </a:t>
            </a:r>
          </a:p>
        </p:txBody>
      </p:sp>
      <p:sp>
        <p:nvSpPr>
          <p:cNvPr id="14339" name="Rectangle 3"/>
          <p:cNvSpPr>
            <a:spLocks noGrp="1" noChangeArrowheads="1"/>
          </p:cNvSpPr>
          <p:nvPr>
            <p:ph type="body" sz="half" idx="1"/>
          </p:nvPr>
        </p:nvSpPr>
        <p:spPr>
          <a:xfrm>
            <a:off x="457200" y="1600200"/>
            <a:ext cx="8218488" cy="4495800"/>
          </a:xfrm>
        </p:spPr>
        <p:txBody>
          <a:bodyPr/>
          <a:lstStyle/>
          <a:p>
            <a:pPr eaLnBrk="1" hangingPunct="1"/>
            <a:r>
              <a:rPr lang="tr-TR" sz="4000" smtClean="0"/>
              <a:t>Kaldırmada meydana gelen rahatsızlıkların çoğu, kaldırılan yükün ağırlığından değil, kaldırma kurallarının doğru olarak uygulanmadığından veya bu davranış şekillerinin bilinmemesinden meydana gelmektedir.</a:t>
            </a:r>
          </a:p>
          <a:p>
            <a:pPr eaLnBrk="1" hangingPunct="1"/>
            <a:endParaRPr lang="tr-TR" sz="24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1094</Words>
  <Application>Microsoft Office PowerPoint</Application>
  <PresentationFormat>On-screen Show (4:3)</PresentationFormat>
  <Paragraphs>187</Paragraphs>
  <Slides>76</Slides>
  <Notes>0</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Ofis Teması</vt:lpstr>
      <vt:lpstr>   ELLE YÜK KALDIRMA VE TAŞIMA İŞLERİNDE İŞ SAĞLIĞI VE GÜVENLİĞİ    </vt:lpstr>
      <vt:lpstr>EL İLE YÜK KALDIRMA</vt:lpstr>
      <vt:lpstr>YÜKLE İLGİLİ RİSK FAKTÖRLERİ</vt:lpstr>
      <vt:lpstr>YÜKLE İLGİLİ RİSK FAKTÖRLERİ</vt:lpstr>
      <vt:lpstr>2. Fiziksel Güç Gereksinimi</vt:lpstr>
      <vt:lpstr>3. Çalışma Ortamının Özellikleri</vt:lpstr>
      <vt:lpstr>4. İşin Gerekleri</vt:lpstr>
      <vt:lpstr>  BİREYSEL RİSK FAKTÖRLERİ   </vt:lpstr>
      <vt:lpstr>EL İLE YÜK KALDIRMA, </vt:lpstr>
      <vt:lpstr>EL İLE KALDIRMA</vt:lpstr>
      <vt:lpstr>EL İLE YÜK KALDIRMA</vt:lpstr>
      <vt:lpstr>EL İLE YÜK KALDIRMA</vt:lpstr>
      <vt:lpstr>EL İLE YÜK KALDIRMA</vt:lpstr>
      <vt:lpstr>EL İLE YÜK KALDIRMA</vt:lpstr>
      <vt:lpstr>EL İLE TAŞIMA</vt:lpstr>
      <vt:lpstr>Slide 16</vt:lpstr>
      <vt:lpstr> Malzemelerin insan gücü ile taşınmasında; </vt:lpstr>
      <vt:lpstr>Otomasyon</vt:lpstr>
      <vt:lpstr>Vakum Kaldırıcı</vt:lpstr>
      <vt:lpstr>Konveyörde tartım</vt:lpstr>
      <vt:lpstr> Malzemelerin insan gücü ile taşınmasında; </vt:lpstr>
      <vt:lpstr> Malzemelerin insan gücü ile taşınmasında; </vt:lpstr>
      <vt:lpstr>Yük değerlendirmesi</vt:lpstr>
      <vt:lpstr>Büyük torbalar-mekanik çözümler</vt:lpstr>
      <vt:lpstr>Tekerlekli tercih edilmeli</vt:lpstr>
      <vt:lpstr>Maksimum seviye işaretlenmeli</vt:lpstr>
      <vt:lpstr>İşin değerlendirilmesi</vt:lpstr>
      <vt:lpstr>İşin değerlendirilmesi</vt:lpstr>
      <vt:lpstr>İşin değerlendirilmesi</vt:lpstr>
      <vt:lpstr>Tutucu aparatlar</vt:lpstr>
      <vt:lpstr>İşin değerlendirilmesi</vt:lpstr>
      <vt:lpstr>Slide 32</vt:lpstr>
      <vt:lpstr>İşin değerlendirilmesi</vt:lpstr>
      <vt:lpstr>İşin değerlendirilmesi</vt:lpstr>
      <vt:lpstr> DEPOLAMA VE İSTİFLEME</vt:lpstr>
      <vt:lpstr> DEPOLAMA METOTLARI</vt:lpstr>
      <vt:lpstr> DEPOLAMA METOTLARI</vt:lpstr>
      <vt:lpstr> DEPOLAMA METOTLARI</vt:lpstr>
      <vt:lpstr> DEPOLAMA METOTLARI</vt:lpstr>
      <vt:lpstr>İSTİFLEMEDE GÖZ ÖNÜNDE BULUNDURULMASI GEREKLİ HUSUSLAR ŞUNLARDIR: </vt:lpstr>
      <vt:lpstr>İSTİFLEMEDE GÖZ ÖNÜNDE BULUNDURULMASI GEREKLİ HUSUSLAR ŞUNLARDIR: </vt:lpstr>
      <vt:lpstr>UZUN MALZEMEYİ EL İLE TAŞIMA</vt:lpstr>
      <vt:lpstr>EL İLE TAŞIMA ARAÇLARI</vt:lpstr>
      <vt:lpstr>EL İLE TAŞIMA ARAÇLARI</vt:lpstr>
      <vt:lpstr>EL İLE TAŞIMA ARAÇLARI</vt:lpstr>
      <vt:lpstr>MOTORLU KALDIRMA VE TAŞIMA ARAÇLARI</vt:lpstr>
      <vt:lpstr>MOTORLU KALDIRMA VE TAŞIMA ARAÇLARI</vt:lpstr>
      <vt:lpstr>MOTORLU KALDIRMA VE TAŞIMA ARAÇLARI</vt:lpstr>
      <vt:lpstr>MOTORLU KALDIRMA VE TAŞIMA ARAÇLARI</vt:lpstr>
      <vt:lpstr>Slide 50</vt:lpstr>
      <vt:lpstr>Slide 51</vt:lpstr>
      <vt:lpstr>Slide 52</vt:lpstr>
      <vt:lpstr>Slide 53</vt:lpstr>
      <vt:lpstr>Slide 54</vt:lpstr>
      <vt:lpstr>Slide 55</vt:lpstr>
      <vt:lpstr>Slide 56</vt:lpstr>
      <vt:lpstr>SAPAN VE KANCALAR</vt:lpstr>
      <vt:lpstr>MOTORLU KALDIRMA VE TAŞIMA ARAÇLARI</vt:lpstr>
      <vt:lpstr>MOTORLU KALDIRMA VE TAŞIMA ARAÇLARI</vt:lpstr>
      <vt:lpstr>GEZER VİNÇLER</vt:lpstr>
      <vt:lpstr>KULE VİNÇLER</vt:lpstr>
      <vt:lpstr>MONORAY VİNÇLER</vt:lpstr>
      <vt:lpstr>TAŞIYICI BANDLAR (KOVEYÖRLER)</vt:lpstr>
      <vt:lpstr>TAŞIYICI BANDLAR (KOVEYÖRLER)</vt:lpstr>
      <vt:lpstr>TAŞIYICI BANDLAR (KOVEYÖRLER)</vt:lpstr>
      <vt:lpstr>RULO TAŞIYICILAR</vt:lpstr>
      <vt:lpstr>ELAVATÖRLER</vt:lpstr>
      <vt:lpstr>HELEZONLU TAŞIYICILAR</vt:lpstr>
      <vt:lpstr>PNÖMATİK TAŞIYICILAR</vt:lpstr>
      <vt:lpstr>1-Vakumlu Hava İleTaşıma</vt:lpstr>
      <vt:lpstr>2-Basınçlı Hava İle Taşıma</vt:lpstr>
      <vt:lpstr>TAŞIYICI BORU SİSTEMLERİ</vt:lpstr>
      <vt:lpstr>İSTİFLEME</vt:lpstr>
      <vt:lpstr>İSTİFLEME</vt:lpstr>
      <vt:lpstr>İSTİFLEME</vt:lpstr>
      <vt:lpstr>İSTİFLEME</vt:lpstr>
    </vt:vector>
  </TitlesOfParts>
  <Company>calisma_bakanligi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KALDIRMA.TAŞIMA VE İSTİFLEME</dc:title>
  <dc:creator>user</dc:creator>
  <cp:lastModifiedBy>sekerm</cp:lastModifiedBy>
  <cp:revision>51</cp:revision>
  <dcterms:created xsi:type="dcterms:W3CDTF">2005-06-06T10:37:06Z</dcterms:created>
  <dcterms:modified xsi:type="dcterms:W3CDTF">2013-05-04T05:24:24Z</dcterms:modified>
</cp:coreProperties>
</file>