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623" r:id="rId3"/>
    <p:sldId id="591" r:id="rId4"/>
    <p:sldId id="624" r:id="rId5"/>
    <p:sldId id="592" r:id="rId6"/>
    <p:sldId id="593" r:id="rId7"/>
    <p:sldId id="595" r:id="rId8"/>
    <p:sldId id="596" r:id="rId9"/>
    <p:sldId id="580" r:id="rId10"/>
    <p:sldId id="641" r:id="rId11"/>
    <p:sldId id="612" r:id="rId12"/>
    <p:sldId id="615" r:id="rId13"/>
    <p:sldId id="616" r:id="rId14"/>
    <p:sldId id="622" r:id="rId15"/>
    <p:sldId id="625" r:id="rId16"/>
    <p:sldId id="642" r:id="rId17"/>
    <p:sldId id="643" r:id="rId18"/>
    <p:sldId id="644" r:id="rId19"/>
    <p:sldId id="645" r:id="rId20"/>
    <p:sldId id="640" r:id="rId21"/>
    <p:sldId id="590" r:id="rId22"/>
  </p:sldIdLst>
  <p:sldSz cx="9144000" cy="6858000" type="screen4x3"/>
  <p:notesSz cx="6858000" cy="9144000"/>
  <p:defaultTextStyle>
    <a:defPPr>
      <a:defRPr lang="tr-T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A50021"/>
    <a:srgbClr val="EAAD00"/>
    <a:srgbClr val="CC9900"/>
    <a:srgbClr val="33CC33"/>
    <a:srgbClr val="FFFF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8273" autoAdjust="0"/>
  </p:normalViewPr>
  <p:slideViewPr>
    <p:cSldViewPr>
      <p:cViewPr>
        <p:scale>
          <a:sx n="40" d="100"/>
          <a:sy n="4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6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F288F89-F178-426A-8A57-4F68622D88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F35A105-7CC2-4030-9E6C-48D3782BD0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88704-5FB8-408D-8400-975B07A7E0D5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6F562-8DFB-4449-9CEC-1949B99BEF8A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24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F051-6A4D-43D1-A9E5-3E568F7D61C9}" type="slidenum">
              <a:rPr lang="tr-TR" smtClean="0"/>
              <a:pPr/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34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6E61-BB6B-4303-94F6-B610FD0E9234}" type="slidenum">
              <a:rPr lang="tr-TR" smtClean="0"/>
              <a:pPr/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75C505-1A70-462C-B987-DA491BB1DF89}" type="slidenum">
              <a:rPr lang="tr-TR" sz="1200" b="0">
                <a:latin typeface="Arial" charset="0"/>
              </a:rPr>
              <a:pPr algn="r"/>
              <a:t>21</a:t>
            </a:fld>
            <a:endParaRPr lang="tr-TR" sz="1200" b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7450" y="1905000"/>
            <a:ext cx="35972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37125" y="1905000"/>
            <a:ext cx="35972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87450" y="6248400"/>
            <a:ext cx="16319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4608-24DF-40DA-AB09-BEBDCD7B90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G&#214;S4A.AVI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isguvenligi.net/images/tasyurek/Image5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isguvenligi.net/images/tasyurek/Image5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19400" y="2209800"/>
            <a:ext cx="601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400">
                <a:solidFill>
                  <a:srgbClr val="A50021"/>
                </a:solidFill>
                <a:latin typeface="Arial" charset="0"/>
              </a:rPr>
              <a:t>EL ALETLERİNDE GÜVENLİK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86200" y="4495800"/>
            <a:ext cx="4914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1100">
                <a:solidFill>
                  <a:schemeClr val="accent2"/>
                </a:solidFill>
                <a:latin typeface="Arial" charset="0"/>
              </a:rPr>
              <a:t>Y.Müh.Turgay BODUROĞLU</a:t>
            </a:r>
          </a:p>
          <a:p>
            <a:pPr>
              <a:spcBef>
                <a:spcPct val="20000"/>
              </a:spcBef>
            </a:pPr>
            <a:r>
              <a:rPr lang="tr-TR" sz="1100">
                <a:solidFill>
                  <a:schemeClr val="accent2"/>
                </a:solidFill>
                <a:latin typeface="Arial" charset="0"/>
              </a:rPr>
              <a:t>E.Baş İş Müfettişi</a:t>
            </a:r>
          </a:p>
          <a:p>
            <a:pPr>
              <a:spcBef>
                <a:spcPct val="20000"/>
              </a:spcBef>
            </a:pPr>
            <a:r>
              <a:rPr lang="tr-TR" sz="1100">
                <a:solidFill>
                  <a:schemeClr val="accent2"/>
                </a:solidFill>
                <a:latin typeface="Arial" charset="0"/>
              </a:rPr>
              <a:t>İş Güvenliği Uzmanı</a:t>
            </a:r>
          </a:p>
          <a:p>
            <a:pPr>
              <a:spcBef>
                <a:spcPct val="20000"/>
              </a:spcBef>
            </a:pPr>
            <a:r>
              <a:rPr lang="tr-TR" sz="1400">
                <a:solidFill>
                  <a:schemeClr val="accent2"/>
                </a:solidFill>
                <a:latin typeface="Arial" charset="0"/>
              </a:rPr>
              <a:t>turgayboduroglu@gmail.com</a:t>
            </a:r>
          </a:p>
        </p:txBody>
      </p:sp>
      <p:pic>
        <p:nvPicPr>
          <p:cNvPr id="3076" name="Picture 16" descr="hand-tools-list-import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94075"/>
            <a:ext cx="2971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19055">
            <a:off x="84138" y="2176463"/>
            <a:ext cx="2667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9077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95446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0607450615_d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810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ELEKTRİKLİ EL ALETLERİ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r>
              <a:rPr lang="tr-TR" sz="2400" dirty="0" smtClean="0"/>
              <a:t>MUHTEMEL PARLAYICI/PATLAYICI ORTAMLARDA,</a:t>
            </a:r>
          </a:p>
          <a:p>
            <a:r>
              <a:rPr lang="tr-TR" sz="2400" dirty="0" smtClean="0"/>
              <a:t>TEHLİKELİ BÖLGE OLARAK SINIFLANDIRILMIŞ ALANLARDA; ELEKTRİKLİ EL ALETİ KULLANILMAZ.</a:t>
            </a:r>
          </a:p>
          <a:p>
            <a:r>
              <a:rPr lang="tr-TR" sz="2400" dirty="0" smtClean="0"/>
              <a:t>ELEKTRİKLİ EL ALETLERİ ÇİFT İZOLASYONLU (YALTIMLI) OLACAKTIR.</a:t>
            </a:r>
          </a:p>
          <a:p>
            <a:r>
              <a:rPr lang="tr-TR" sz="2400" dirty="0" smtClean="0"/>
              <a:t>TOPRAKLAMA YAPILMALIDIR.</a:t>
            </a:r>
          </a:p>
          <a:p>
            <a:r>
              <a:rPr lang="tr-TR" sz="2400" smtClean="0"/>
              <a:t>ELEKTRİK PANOLARINDA KAÇAK AKIM ROLESİ BULUNMALIDIR.</a:t>
            </a:r>
            <a:endParaRPr lang="tr-TR" sz="2400" dirty="0"/>
          </a:p>
        </p:txBody>
      </p:sp>
      <p:pic>
        <p:nvPicPr>
          <p:cNvPr id="4" name="Picture 4" descr="taşl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876800"/>
            <a:ext cx="5106988" cy="1981200"/>
          </a:xfrm>
          <a:prstGeom prst="rect">
            <a:avLst/>
          </a:prstGeom>
          <a:noFill/>
          <a:ln/>
        </p:spPr>
      </p:pic>
      <p:pic>
        <p:nvPicPr>
          <p:cNvPr id="5" name="Picture 5" descr="0607450615_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43011" name="Picture 3" descr="DSC009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44035" name="Picture 3" descr="DSC02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45059" name="Picture 3" descr="DSC013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46083" name="Picture 3" descr="1016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05" t="58067" r="6252"/>
          <a:stretch>
            <a:fillRect/>
          </a:stretch>
        </p:blipFill>
        <p:spPr bwMode="auto">
          <a:xfrm>
            <a:off x="0" y="0"/>
            <a:ext cx="9144000" cy="68135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47107" name="Picture 4" descr="DSC031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Resim" descr="8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-646032"/>
            <a:ext cx="8150225" cy="73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etin kutusu"/>
          <p:cNvSpPr txBox="1">
            <a:spLocks noChangeArrowheads="1"/>
          </p:cNvSpPr>
          <p:nvPr/>
        </p:nvSpPr>
        <p:spPr bwMode="auto">
          <a:xfrm>
            <a:off x="1643063" y="428625"/>
            <a:ext cx="574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58775">
              <a:spcAft>
                <a:spcPts val="1200"/>
              </a:spcAft>
              <a:tabLst>
                <a:tab pos="358775" algn="l"/>
                <a:tab pos="539750" algn="l"/>
              </a:tabLst>
            </a:pPr>
            <a:r>
              <a:rPr lang="tr-TR" sz="2800" b="1">
                <a:solidFill>
                  <a:srgbClr val="F64616"/>
                </a:solidFill>
              </a:rPr>
              <a:t>YANLIŞ KULLANIM ÖRNEKLERİ</a:t>
            </a:r>
            <a:r>
              <a:rPr lang="tr-TR" sz="2400" b="1">
                <a:solidFill>
                  <a:srgbClr val="F64616"/>
                </a:solidFill>
              </a:rPr>
              <a:t>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74913" y="1428750"/>
            <a:ext cx="2044149" cy="4893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Takımın Adı  :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Tornavida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 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Kerpeten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  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Pense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Anahtarlar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643188" y="1428750"/>
            <a:ext cx="278606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Doğru Kullanma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Vida sıkmak veya Gevşetmek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Çivi Sökmek veya Çıkarmak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Küçük Parçaları Tutmak, Çıkarmak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Somun Sıkmak, Gevşetmek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500688" y="1428750"/>
            <a:ext cx="3643312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Yanlış Kullanma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Yarma, Kama veya kes ki yerine kullanmak.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Somun Sıkmak veya gevşetmek, Çekiç vb. gibi vurmak.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Çekiç gibi kullanmak, 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Yanlış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No’lu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anahtar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etin kutusu"/>
          <p:cNvSpPr txBox="1">
            <a:spLocks noChangeArrowheads="1"/>
          </p:cNvSpPr>
          <p:nvPr/>
        </p:nvSpPr>
        <p:spPr bwMode="auto">
          <a:xfrm>
            <a:off x="1643063" y="428625"/>
            <a:ext cx="574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58775">
              <a:spcAft>
                <a:spcPts val="1200"/>
              </a:spcAft>
              <a:tabLst>
                <a:tab pos="358775" algn="l"/>
                <a:tab pos="539750" algn="l"/>
              </a:tabLst>
            </a:pPr>
            <a:r>
              <a:rPr lang="tr-TR" sz="2800" b="1">
                <a:solidFill>
                  <a:srgbClr val="F64616"/>
                </a:solidFill>
              </a:rPr>
              <a:t>YANLIŞ KULLANIM ÖRNEKLERİ</a:t>
            </a:r>
            <a:r>
              <a:rPr lang="tr-TR" sz="2400" b="1">
                <a:solidFill>
                  <a:srgbClr val="F64616"/>
                </a:solidFill>
              </a:rPr>
              <a:t>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74913" y="1428750"/>
            <a:ext cx="2044149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Takımın Adı  :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Bıçaklar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Eğeler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Keskiler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643188" y="1428750"/>
            <a:ext cx="278606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Doğru Kullanma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Kesme İşleri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Mal Eğeleme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/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/>
              <a:t>Ağaç veya metal kesme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500688" y="1428750"/>
            <a:ext cx="36433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u="sng" dirty="0">
                <a:solidFill>
                  <a:srgbClr val="C00000"/>
                </a:solidFill>
              </a:rPr>
              <a:t>Yanlış Kullanma</a:t>
            </a:r>
            <a:endParaRPr lang="tr-TR" sz="2400" dirty="0">
              <a:solidFill>
                <a:srgbClr val="C00000"/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Tornavida gibi kutu kapağı açmada kullan.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Sapsız kulanım, eskilerinden, keski tornavida yapmak.</a:t>
            </a: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360000">
              <a:spcAft>
                <a:spcPts val="0"/>
              </a:spcAft>
              <a:tabLst>
                <a:tab pos="360000" algn="l"/>
                <a:tab pos="540000" algn="l"/>
              </a:tabLs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Tornavida veya manivela gibi            kullanım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 ALETLERİ İLE ÇALIŞMA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lnSpc>
                <a:spcPct val="90000"/>
              </a:lnSpc>
              <a:buFont typeface="Wingdings" pitchFamily="2" charset="2"/>
              <a:buNone/>
            </a:pPr>
            <a:r>
              <a:rPr lang="tr-TR" sz="3600" dirty="0" smtClean="0"/>
              <a:t>İşyerlerinde kullanılacak el aletleri yapılacak işe, ilgili standartlara uygun yapılmış olacak ve işçilerin sağlık ve güvenliği için bir tehlike oluşturmayacaktır. </a:t>
            </a:r>
          </a:p>
          <a:p>
            <a:pPr indent="17463">
              <a:lnSpc>
                <a:spcPct val="90000"/>
              </a:lnSpc>
              <a:buFont typeface="Wingdings" pitchFamily="2" charset="2"/>
              <a:buNone/>
            </a:pPr>
            <a:r>
              <a:rPr lang="tr-TR" sz="3600" dirty="0" smtClean="0"/>
              <a:t>El aletleri üretim amacına uygun işlerde ve uygun şekilde kullanılacaktır.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El Aletleri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124200" y="1066800"/>
            <a:ext cx="42672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400" smtClean="0"/>
              <a:t>El aletleri, çeşitli maddeleri ;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sıkıştırmak,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karıştırmak,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kesmek,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düzeltmek,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asmak,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zımbalamak,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delmek,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ısıtmak,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çevirmek,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sürmek,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şekil vermek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 typeface="Wingdings" pitchFamily="2" charset="2"/>
              <a:buChar char="q"/>
            </a:pPr>
            <a:r>
              <a:rPr lang="tr-TR" sz="2400" smtClean="0"/>
              <a:t>İşaretlemek </a:t>
            </a:r>
          </a:p>
          <a:p>
            <a:pPr>
              <a:lnSpc>
                <a:spcPct val="80000"/>
              </a:lnSpc>
              <a:buClr>
                <a:srgbClr val="68B6B4"/>
              </a:buClr>
              <a:buFontTx/>
              <a:buNone/>
            </a:pPr>
            <a:r>
              <a:rPr lang="tr-TR" sz="2400" smtClean="0"/>
              <a:t>için kullanılır.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Mevzuat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İşyerlerinde İş Ekipmanlarının Kullanımında Sağlık Güvenlik Şartları Yönetmeliği</a:t>
            </a:r>
          </a:p>
          <a:p>
            <a:r>
              <a:rPr lang="tr-TR" smtClean="0"/>
              <a:t>Makine Emniyeti Yönetmeliği</a:t>
            </a:r>
          </a:p>
          <a:p>
            <a:r>
              <a:rPr lang="tr-TR" smtClean="0"/>
              <a:t>Çalışanların Patlayıcı Ortamlardan Korunması Hakkında Yönetmelik</a:t>
            </a:r>
          </a:p>
          <a:p>
            <a:r>
              <a:rPr lang="tr-TR" smtClean="0"/>
              <a:t>Muhtemel Patlayıcı Ortamlarda Kul.Elk.Cih.Kategorileri Hk.Yönetmelik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ÖS4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33702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28800"/>
            <a:ext cx="434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4000" b="1" dirty="0" smtClean="0">
                <a:solidFill>
                  <a:srgbClr val="3399FF"/>
                </a:solidFill>
              </a:rPr>
              <a:t>Enerji İle Çalışan</a:t>
            </a:r>
            <a:br>
              <a:rPr lang="tr-TR" sz="4000" b="1" dirty="0" smtClean="0">
                <a:solidFill>
                  <a:srgbClr val="3399FF"/>
                </a:solidFill>
              </a:rPr>
            </a:br>
            <a:r>
              <a:rPr lang="tr-TR" sz="4000" b="1" dirty="0" smtClean="0">
                <a:solidFill>
                  <a:srgbClr val="3399FF"/>
                </a:solidFill>
              </a:rPr>
              <a:t>El Aletleri</a:t>
            </a:r>
          </a:p>
        </p:txBody>
      </p:sp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900113" y="4868863"/>
            <a:ext cx="10382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balyoz</a:t>
            </a:r>
          </a:p>
          <a:p>
            <a:endParaRPr lang="tr-TR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>
            <a:off x="7524750" y="3644900"/>
            <a:ext cx="1038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çekiç</a:t>
            </a:r>
          </a:p>
        </p:txBody>
      </p:sp>
      <p:sp>
        <p:nvSpPr>
          <p:cNvPr id="8198" name="WordArt 9"/>
          <p:cNvSpPr>
            <a:spLocks noChangeArrowheads="1" noChangeShapeType="1" noTextEdit="1"/>
          </p:cNvSpPr>
          <p:nvPr/>
        </p:nvSpPr>
        <p:spPr bwMode="auto">
          <a:xfrm>
            <a:off x="6227763" y="3429000"/>
            <a:ext cx="1162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kalem</a:t>
            </a:r>
          </a:p>
        </p:txBody>
      </p:sp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6300788" y="5949950"/>
            <a:ext cx="1019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keski</a:t>
            </a:r>
          </a:p>
        </p:txBody>
      </p:sp>
      <p:sp>
        <p:nvSpPr>
          <p:cNvPr id="8200" name="WordArt 11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1104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zımba</a:t>
            </a:r>
          </a:p>
        </p:txBody>
      </p:sp>
      <p:sp>
        <p:nvSpPr>
          <p:cNvPr id="8201" name="WordArt 12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714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eğe</a:t>
            </a:r>
          </a:p>
        </p:txBody>
      </p:sp>
      <p:sp>
        <p:nvSpPr>
          <p:cNvPr id="8202" name="WordArt 13"/>
          <p:cNvSpPr>
            <a:spLocks noChangeArrowheads="1" noChangeShapeType="1" noTextEdit="1"/>
          </p:cNvSpPr>
          <p:nvPr/>
        </p:nvSpPr>
        <p:spPr bwMode="auto">
          <a:xfrm>
            <a:off x="7451725" y="4868863"/>
            <a:ext cx="962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balta</a:t>
            </a:r>
          </a:p>
        </p:txBody>
      </p:sp>
      <p:sp>
        <p:nvSpPr>
          <p:cNvPr id="8203" name="WordArt 14"/>
          <p:cNvSpPr>
            <a:spLocks noChangeArrowheads="1" noChangeShapeType="1" noTextEdit="1"/>
          </p:cNvSpPr>
          <p:nvPr/>
        </p:nvSpPr>
        <p:spPr bwMode="auto">
          <a:xfrm>
            <a:off x="4859338" y="4221163"/>
            <a:ext cx="1076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keser</a:t>
            </a:r>
          </a:p>
        </p:txBody>
      </p:sp>
      <p:sp>
        <p:nvSpPr>
          <p:cNvPr id="8204" name="WordArt 15"/>
          <p:cNvSpPr>
            <a:spLocks noChangeArrowheads="1" noChangeShapeType="1" noTextEdit="1"/>
          </p:cNvSpPr>
          <p:nvPr/>
        </p:nvSpPr>
        <p:spPr bwMode="auto">
          <a:xfrm>
            <a:off x="2268538" y="4292600"/>
            <a:ext cx="876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satır</a:t>
            </a:r>
          </a:p>
        </p:txBody>
      </p:sp>
      <p:sp>
        <p:nvSpPr>
          <p:cNvPr id="8205" name="WordArt 16"/>
          <p:cNvSpPr>
            <a:spLocks noChangeArrowheads="1" noChangeShapeType="1" noTextEdit="1"/>
          </p:cNvSpPr>
          <p:nvPr/>
        </p:nvSpPr>
        <p:spPr bwMode="auto">
          <a:xfrm>
            <a:off x="1258888" y="3573463"/>
            <a:ext cx="1019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törpü</a:t>
            </a:r>
          </a:p>
        </p:txBody>
      </p:sp>
      <p:sp>
        <p:nvSpPr>
          <p:cNvPr id="8206" name="WordArt 17"/>
          <p:cNvSpPr>
            <a:spLocks noChangeArrowheads="1" noChangeShapeType="1" noTextEdit="1"/>
          </p:cNvSpPr>
          <p:nvPr/>
        </p:nvSpPr>
        <p:spPr bwMode="auto">
          <a:xfrm>
            <a:off x="3429000" y="685800"/>
            <a:ext cx="1381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testere</a:t>
            </a:r>
          </a:p>
        </p:txBody>
      </p:sp>
      <p:sp>
        <p:nvSpPr>
          <p:cNvPr id="8207" name="WordArt 18"/>
          <p:cNvSpPr>
            <a:spLocks noChangeArrowheads="1" noChangeShapeType="1" noTextEdit="1"/>
          </p:cNvSpPr>
          <p:nvPr/>
        </p:nvSpPr>
        <p:spPr bwMode="auto">
          <a:xfrm>
            <a:off x="6011863" y="2492375"/>
            <a:ext cx="2800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zımpara taşları</a:t>
            </a:r>
          </a:p>
        </p:txBody>
      </p:sp>
      <p:sp>
        <p:nvSpPr>
          <p:cNvPr id="8208" name="WordArt 19"/>
          <p:cNvSpPr>
            <a:spLocks noChangeArrowheads="1" noChangeShapeType="1" noTextEdit="1"/>
          </p:cNvSpPr>
          <p:nvPr/>
        </p:nvSpPr>
        <p:spPr bwMode="auto">
          <a:xfrm>
            <a:off x="3708400" y="6092825"/>
            <a:ext cx="1038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bıçak</a:t>
            </a:r>
          </a:p>
        </p:txBody>
      </p:sp>
      <p:sp>
        <p:nvSpPr>
          <p:cNvPr id="8209" name="WordArt 20"/>
          <p:cNvSpPr>
            <a:spLocks noChangeArrowheads="1" noChangeShapeType="1" noTextEdit="1"/>
          </p:cNvSpPr>
          <p:nvPr/>
        </p:nvSpPr>
        <p:spPr bwMode="auto">
          <a:xfrm>
            <a:off x="5724525" y="4724400"/>
            <a:ext cx="962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kriko</a:t>
            </a:r>
          </a:p>
        </p:txBody>
      </p:sp>
      <p:sp>
        <p:nvSpPr>
          <p:cNvPr id="8210" name="WordArt 21"/>
          <p:cNvSpPr>
            <a:spLocks noChangeArrowheads="1" noChangeShapeType="1" noTextEdit="1"/>
          </p:cNvSpPr>
          <p:nvPr/>
        </p:nvSpPr>
        <p:spPr bwMode="auto">
          <a:xfrm>
            <a:off x="1476375" y="5876925"/>
            <a:ext cx="1171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pense</a:t>
            </a:r>
          </a:p>
        </p:txBody>
      </p:sp>
      <p:sp>
        <p:nvSpPr>
          <p:cNvPr id="8211" name="WordArt 22"/>
          <p:cNvSpPr>
            <a:spLocks noChangeArrowheads="1" noChangeShapeType="1" noTextEdit="1"/>
          </p:cNvSpPr>
          <p:nvPr/>
        </p:nvSpPr>
        <p:spPr bwMode="auto">
          <a:xfrm>
            <a:off x="2987675" y="5084763"/>
            <a:ext cx="1952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tel makası</a:t>
            </a:r>
          </a:p>
        </p:txBody>
      </p:sp>
      <p:sp>
        <p:nvSpPr>
          <p:cNvPr id="8212" name="WordArt 24"/>
          <p:cNvSpPr>
            <a:spLocks noChangeArrowheads="1" noChangeShapeType="1" noTextEdit="1"/>
          </p:cNvSpPr>
          <p:nvPr/>
        </p:nvSpPr>
        <p:spPr bwMode="auto">
          <a:xfrm>
            <a:off x="5508625" y="1268413"/>
            <a:ext cx="2505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somun sıkma</a:t>
            </a:r>
          </a:p>
        </p:txBody>
      </p:sp>
      <p:sp>
        <p:nvSpPr>
          <p:cNvPr id="8213" name="WordArt 25"/>
          <p:cNvSpPr>
            <a:spLocks noChangeArrowheads="1" noChangeShapeType="1" noTextEdit="1"/>
          </p:cNvSpPr>
          <p:nvPr/>
        </p:nvSpPr>
        <p:spPr bwMode="auto">
          <a:xfrm>
            <a:off x="3132138" y="3644900"/>
            <a:ext cx="123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kıskaç</a:t>
            </a:r>
          </a:p>
        </p:txBody>
      </p:sp>
      <p:sp>
        <p:nvSpPr>
          <p:cNvPr id="8214" name="WordArt 26"/>
          <p:cNvSpPr>
            <a:spLocks noChangeArrowheads="1" noChangeShapeType="1" noTextEdit="1"/>
          </p:cNvSpPr>
          <p:nvPr/>
        </p:nvSpPr>
        <p:spPr bwMode="auto">
          <a:xfrm>
            <a:off x="4500563" y="3284538"/>
            <a:ext cx="1409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matkap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33400" y="1096963"/>
            <a:ext cx="7543800" cy="37274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tr-TR" sz="3600">
                <a:solidFill>
                  <a:srgbClr val="FF0000"/>
                </a:solidFill>
                <a:cs typeface="Times New Roman" pitchFamily="18" charset="0"/>
              </a:rPr>
              <a:t>ENERJİ İLE ÇALIŞAN PORTATİF                                        EL ALETLERİ</a:t>
            </a:r>
            <a:endParaRPr lang="tr-TR" sz="1600"/>
          </a:p>
          <a:p>
            <a:pPr algn="l" eaLnBrk="0" hangingPunct="0"/>
            <a:r>
              <a:rPr lang="tr-TR" sz="3200">
                <a:cs typeface="Times New Roman" pitchFamily="18" charset="0"/>
              </a:rPr>
              <a:t>         </a:t>
            </a:r>
            <a:endParaRPr lang="tr-TR" sz="1600"/>
          </a:p>
          <a:p>
            <a:pPr algn="l" eaLnBrk="0" hangingPunct="0"/>
            <a:r>
              <a:rPr lang="tr-TR" sz="4400">
                <a:solidFill>
                  <a:srgbClr val="0000FF"/>
                </a:solidFill>
                <a:cs typeface="Times New Roman" pitchFamily="18" charset="0"/>
              </a:rPr>
              <a:t>1-Elektrikli el aletleri,</a:t>
            </a:r>
            <a:endParaRPr lang="tr-TR" sz="2400"/>
          </a:p>
          <a:p>
            <a:pPr algn="l" eaLnBrk="0" hangingPunct="0"/>
            <a:r>
              <a:rPr lang="tr-TR" sz="4400">
                <a:solidFill>
                  <a:srgbClr val="FF0000"/>
                </a:solidFill>
                <a:cs typeface="Times New Roman" pitchFamily="18" charset="0"/>
              </a:rPr>
              <a:t>2-Pnomatik el aletleri,</a:t>
            </a:r>
            <a:endParaRPr lang="tr-TR" sz="2400"/>
          </a:p>
          <a:p>
            <a:pPr algn="l" eaLnBrk="0" hangingPunct="0"/>
            <a:r>
              <a:rPr lang="tr-TR" sz="4400">
                <a:solidFill>
                  <a:srgbClr val="008000"/>
                </a:solidFill>
                <a:cs typeface="Times New Roman" pitchFamily="18" charset="0"/>
              </a:rPr>
              <a:t>3-Hidrolik el aletleri,</a:t>
            </a:r>
            <a:endParaRPr lang="tr-TR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4038600" cy="1143000"/>
          </a:xfr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TEHLİKELER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4038600" cy="381000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>
                <a:solidFill>
                  <a:srgbClr val="A50021"/>
                </a:solidFill>
              </a:rPr>
              <a:t>Kesikler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Ezilmeler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Uzuv kopmaları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Parça batması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El Aletinin Yüksekten Düşme</a:t>
            </a:r>
          </a:p>
        </p:txBody>
      </p:sp>
      <p:pic>
        <p:nvPicPr>
          <p:cNvPr id="5" name="Picture 4" descr="http://www.isguvenligi.net/images/tasyurek/Image5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0" y="0"/>
            <a:ext cx="30480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4038600"/>
            <a:ext cx="3282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TEHLİKELER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33400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indent="-360363">
              <a:buFont typeface="Wingdings" pitchFamily="2" charset="2"/>
              <a:buChar char="§"/>
              <a:defRPr/>
            </a:pPr>
            <a:r>
              <a:rPr lang="tr-TR" b="1" dirty="0" smtClean="0">
                <a:solidFill>
                  <a:srgbClr val="C00000"/>
                </a:solidFill>
              </a:rPr>
              <a:t>Tekrar eden hareketler</a:t>
            </a:r>
          </a:p>
          <a:p>
            <a:pPr marL="760413" lvl="2" indent="-360363">
              <a:defRPr/>
            </a:pPr>
            <a:r>
              <a:rPr lang="tr-TR" sz="2800" dirty="0" smtClean="0"/>
              <a:t>Aynı hareketin gün içinde sürekli tekrarlanması</a:t>
            </a:r>
          </a:p>
          <a:p>
            <a:pPr marL="760413" lvl="2" indent="-360363">
              <a:defRPr/>
            </a:pPr>
            <a:r>
              <a:rPr lang="tr-TR" sz="2800" dirty="0" smtClean="0"/>
              <a:t>Bilek sinirlerinin zarar görmesi (</a:t>
            </a:r>
            <a:r>
              <a:rPr lang="tr-TR" sz="2800" b="1" dirty="0" err="1" smtClean="0"/>
              <a:t>carpal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tunnel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syndrome</a:t>
            </a:r>
            <a:r>
              <a:rPr lang="tr-TR" sz="2800" b="1" dirty="0" smtClean="0"/>
              <a:t>)</a:t>
            </a:r>
          </a:p>
          <a:p>
            <a:pPr marL="760413" lvl="2" indent="-360363">
              <a:defRPr/>
            </a:pPr>
            <a:r>
              <a:rPr lang="tr-TR" sz="2800" dirty="0" smtClean="0"/>
              <a:t>Kas, eklem ve kemik rahatsızlıkları</a:t>
            </a:r>
          </a:p>
          <a:p>
            <a:pPr marL="360363" lvl="1" indent="-360363">
              <a:buFont typeface="Wingdings" pitchFamily="2" charset="2"/>
              <a:buChar char="§"/>
              <a:defRPr/>
            </a:pPr>
            <a:r>
              <a:rPr lang="tr-TR" sz="3200" b="1" dirty="0" smtClean="0">
                <a:solidFill>
                  <a:srgbClr val="C00000"/>
                </a:solidFill>
              </a:rPr>
              <a:t>Titreşim</a:t>
            </a:r>
          </a:p>
          <a:p>
            <a:pPr marL="360363" lvl="1" indent="-360363">
              <a:buFont typeface="Wingdings" pitchFamily="2" charset="2"/>
              <a:buChar char="§"/>
              <a:defRPr/>
            </a:pPr>
            <a:r>
              <a:rPr lang="tr-TR" sz="3200" b="1" dirty="0" smtClean="0">
                <a:solidFill>
                  <a:srgbClr val="C00000"/>
                </a:solidFill>
              </a:rPr>
              <a:t>Gürültü</a:t>
            </a:r>
          </a:p>
          <a:p>
            <a:pPr marL="360363" lvl="1" indent="-360363">
              <a:buFont typeface="Wingdings" pitchFamily="2" charset="2"/>
              <a:buChar char="§"/>
              <a:defRPr/>
            </a:pPr>
            <a:r>
              <a:rPr lang="tr-TR" sz="3200" b="1" dirty="0" smtClean="0">
                <a:solidFill>
                  <a:srgbClr val="C00000"/>
                </a:solidFill>
              </a:rPr>
              <a:t>Basınçlı Hava</a:t>
            </a:r>
          </a:p>
          <a:p>
            <a:pPr lvl="1">
              <a:defRPr/>
            </a:pPr>
            <a:endParaRPr lang="tr-TR" sz="3200" dirty="0" smtClean="0"/>
          </a:p>
          <a:p>
            <a:pPr lvl="1">
              <a:defRPr/>
            </a:pPr>
            <a:endParaRPr lang="tr-TR" sz="3200" dirty="0" smtClean="0"/>
          </a:p>
          <a:p>
            <a:pPr lvl="1">
              <a:defRPr/>
            </a:pP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TEHLİKELER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71500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 smtClean="0">
              <a:solidFill>
                <a:srgbClr val="A50021"/>
              </a:solidFill>
            </a:endParaRPr>
          </a:p>
          <a:p>
            <a:r>
              <a:rPr lang="tr-TR" b="1" dirty="0" smtClean="0">
                <a:solidFill>
                  <a:srgbClr val="A50021"/>
                </a:solidFill>
              </a:rPr>
              <a:t>Elektrik tehlikeleri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Kablolara takılma ve düşme</a:t>
            </a:r>
          </a:p>
          <a:p>
            <a:r>
              <a:rPr lang="tr-TR" b="1" dirty="0" smtClean="0">
                <a:solidFill>
                  <a:srgbClr val="A50021"/>
                </a:solidFill>
              </a:rPr>
              <a:t>Ortam dağınıklığından kaynaklanan tehlikeler.</a:t>
            </a:r>
          </a:p>
        </p:txBody>
      </p:sp>
      <p:pic>
        <p:nvPicPr>
          <p:cNvPr id="4" name="3 Resim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200" b="1" smtClean="0">
                <a:solidFill>
                  <a:srgbClr val="FF0000"/>
                </a:solidFill>
              </a:rPr>
              <a:t>EL ALETİ KULLANIMINDA </a:t>
            </a:r>
            <a:br>
              <a:rPr lang="tr-TR" sz="3200" b="1" smtClean="0">
                <a:solidFill>
                  <a:srgbClr val="FF0000"/>
                </a:solidFill>
              </a:rPr>
            </a:br>
            <a:r>
              <a:rPr lang="tr-TR" sz="3200" b="1" smtClean="0">
                <a:solidFill>
                  <a:srgbClr val="FF0000"/>
                </a:solidFill>
              </a:rPr>
              <a:t>5 TEMEL KURAL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229600" cy="521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tr-TR" sz="2800" b="1" smtClean="0"/>
              <a:t>1- Doğru işe doğru alet kullanımı</a:t>
            </a:r>
          </a:p>
          <a:p>
            <a:pPr>
              <a:buFont typeface="Wingdings" pitchFamily="2" charset="2"/>
              <a:buNone/>
            </a:pPr>
            <a:r>
              <a:rPr lang="tr-TR" sz="2800" b="1" smtClean="0"/>
              <a:t>2- Talimatlara uygun ve doğru yöntemlerle kullanım: eğitim, prosedürler</a:t>
            </a:r>
          </a:p>
          <a:p>
            <a:pPr>
              <a:buFont typeface="Wingdings" pitchFamily="2" charset="2"/>
              <a:buNone/>
            </a:pPr>
            <a:r>
              <a:rPr lang="tr-TR" sz="2800" b="1" smtClean="0"/>
              <a:t>3- Doğru şartlarda depolama: alet odası ve çalışma alanı düzeni</a:t>
            </a:r>
          </a:p>
          <a:p>
            <a:pPr>
              <a:buFont typeface="Wingdings" pitchFamily="2" charset="2"/>
              <a:buNone/>
            </a:pPr>
            <a:r>
              <a:rPr lang="tr-TR" sz="2800" b="1" smtClean="0"/>
              <a:t>4- Düzenli bakım ve kullanım öncesi kontrol alışkanlıklarının geliştirilmesi.</a:t>
            </a:r>
          </a:p>
          <a:p>
            <a:pPr>
              <a:buFont typeface="Wingdings" pitchFamily="2" charset="2"/>
              <a:buNone/>
            </a:pPr>
            <a:r>
              <a:rPr lang="tr-TR" sz="2800" b="1" smtClean="0"/>
              <a:t>5- Uygun kişisel koruyucu ekipmanların kullanılması</a:t>
            </a:r>
          </a:p>
          <a:p>
            <a:pPr>
              <a:buFont typeface="Wingdings" pitchFamily="2" charset="2"/>
              <a:buNone/>
            </a:pPr>
            <a:endParaRPr lang="tr-TR" sz="2800" b="1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80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077200" cy="109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b="1" smtClean="0">
                <a:solidFill>
                  <a:srgbClr val="FF0000"/>
                </a:solidFill>
              </a:rPr>
              <a:t>EL ALETLERİNDE GENEL OLARAK </a:t>
            </a:r>
            <a:br>
              <a:rPr lang="tr-TR" sz="2800" b="1" smtClean="0">
                <a:solidFill>
                  <a:srgbClr val="FF0000"/>
                </a:solidFill>
              </a:rPr>
            </a:br>
            <a:r>
              <a:rPr lang="tr-TR" sz="2800" b="1" smtClean="0">
                <a:solidFill>
                  <a:srgbClr val="FF0000"/>
                </a:solidFill>
              </a:rPr>
              <a:t>ALINMASI GEREKLİ TEDBİRLER</a:t>
            </a:r>
            <a:endParaRPr lang="tr-TR" b="1" smtClean="0">
              <a:solidFill>
                <a:srgbClr val="FF0000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39838"/>
            <a:ext cx="8839200" cy="5618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000" b="1" dirty="0" smtClean="0"/>
              <a:t>Yapılacak işe uygun olmalı</a:t>
            </a:r>
          </a:p>
          <a:p>
            <a:pPr eaLnBrk="1" hangingPunct="1"/>
            <a:r>
              <a:rPr lang="tr-TR" sz="2000" b="1" dirty="0" smtClean="0"/>
              <a:t>Bakımlı olmalı</a:t>
            </a:r>
          </a:p>
          <a:p>
            <a:pPr eaLnBrk="1" hangingPunct="1"/>
            <a:r>
              <a:rPr lang="tr-TR" sz="2000" b="1" dirty="0" smtClean="0"/>
              <a:t>Bakımı ehil kişiler tarafından yapılmalı</a:t>
            </a:r>
          </a:p>
          <a:p>
            <a:pPr eaLnBrk="1" hangingPunct="1"/>
            <a:r>
              <a:rPr lang="tr-TR" sz="2000" b="1" dirty="0" smtClean="0"/>
              <a:t>Uygun yerde muhafaza edilmeli</a:t>
            </a:r>
          </a:p>
          <a:p>
            <a:pPr eaLnBrk="1" hangingPunct="1"/>
            <a:r>
              <a:rPr lang="tr-TR" sz="2000" b="1" dirty="0" smtClean="0"/>
              <a:t>Arızalı olan el aletleri derhal değiştirilmeli veya onarılmalı</a:t>
            </a:r>
          </a:p>
          <a:p>
            <a:pPr eaLnBrk="1" hangingPunct="1"/>
            <a:r>
              <a:rPr lang="tr-TR" sz="2000" b="1" dirty="0" smtClean="0"/>
              <a:t>Sapları uygun olmalı, kolayca çıkmamalı, çatlak kırık olmamalı</a:t>
            </a:r>
          </a:p>
          <a:p>
            <a:pPr eaLnBrk="1" hangingPunct="1"/>
            <a:r>
              <a:rPr lang="tr-TR" sz="2000" b="1" dirty="0" smtClean="0"/>
              <a:t>Sapları yağlı ve kaygan olmamalı</a:t>
            </a:r>
          </a:p>
          <a:p>
            <a:pPr eaLnBrk="1" hangingPunct="1"/>
            <a:r>
              <a:rPr lang="tr-TR" sz="2000" b="1" dirty="0" smtClean="0"/>
              <a:t>Boru ve çubuk gibi rastgele uzatma kolu kullanılmamalı</a:t>
            </a:r>
          </a:p>
          <a:p>
            <a:pPr eaLnBrk="1" hangingPunct="1"/>
            <a:r>
              <a:rPr lang="tr-TR" sz="2000" b="1" dirty="0" smtClean="0"/>
              <a:t>Küçük parçalarla çalışırken mengene ile tutturulmadan çalışılmamalı</a:t>
            </a:r>
          </a:p>
          <a:p>
            <a:pPr eaLnBrk="1" hangingPunct="1"/>
            <a:r>
              <a:rPr lang="tr-TR" sz="2000" b="1" dirty="0" smtClean="0"/>
              <a:t>Çalışan makineler durdurulmadan el aleti ile müdahale edilmemeli,</a:t>
            </a:r>
          </a:p>
          <a:p>
            <a:pPr eaLnBrk="1" hangingPunct="1"/>
            <a:endParaRPr lang="tr-TR" sz="2000" dirty="0" smtClean="0"/>
          </a:p>
        </p:txBody>
      </p:sp>
      <p:pic>
        <p:nvPicPr>
          <p:cNvPr id="15364" name="Picture 4" descr="http://www.isguvenligi.net/images/tasyurek/Image5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51816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Resim" descr="7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2719388" cy="26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o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5195094"/>
            <a:ext cx="3048000" cy="16629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464</Words>
  <Application>Microsoft Office PowerPoint</Application>
  <PresentationFormat>Ekran Gösterisi (4:3)</PresentationFormat>
  <Paragraphs>162</Paragraphs>
  <Slides>21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Özel Tasarım</vt:lpstr>
      <vt:lpstr>Slayt 1</vt:lpstr>
      <vt:lpstr>El Aletleri</vt:lpstr>
      <vt:lpstr>Enerji İle Çalışan El Aletleri</vt:lpstr>
      <vt:lpstr>Slayt 4</vt:lpstr>
      <vt:lpstr>TEHLİKELER</vt:lpstr>
      <vt:lpstr>TEHLİKELER</vt:lpstr>
      <vt:lpstr>TEHLİKELER</vt:lpstr>
      <vt:lpstr>EL ALETİ KULLANIMINDA  5 TEMEL KURAL</vt:lpstr>
      <vt:lpstr>EL ALETLERİNDE GENEL OLARAK  ALINMASI GEREKLİ TEDBİRLER</vt:lpstr>
      <vt:lpstr>ELEKTRİKLİ EL ALETLERİ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EL ALETLERİ İLE ÇALIŞMA </vt:lpstr>
      <vt:lpstr>Mevzuat</vt:lpstr>
      <vt:lpstr>Slayt 21</vt:lpstr>
    </vt:vector>
  </TitlesOfParts>
  <Company>Newmont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jtunaseli</dc:creator>
  <cp:lastModifiedBy>Asus</cp:lastModifiedBy>
  <cp:revision>1205</cp:revision>
  <dcterms:created xsi:type="dcterms:W3CDTF">2007-03-19T06:55:59Z</dcterms:created>
  <dcterms:modified xsi:type="dcterms:W3CDTF">2014-12-14T00:06:18Z</dcterms:modified>
</cp:coreProperties>
</file>