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1331" r:id="rId2"/>
    <p:sldId id="1333" r:id="rId3"/>
    <p:sldId id="1337" r:id="rId4"/>
    <p:sldId id="1338" r:id="rId5"/>
    <p:sldId id="1339" r:id="rId6"/>
    <p:sldId id="1383" r:id="rId7"/>
    <p:sldId id="1342" r:id="rId8"/>
    <p:sldId id="1343" r:id="rId9"/>
    <p:sldId id="1344" r:id="rId10"/>
    <p:sldId id="1345" r:id="rId11"/>
    <p:sldId id="1346" r:id="rId12"/>
    <p:sldId id="1347" r:id="rId13"/>
    <p:sldId id="1385" r:id="rId14"/>
    <p:sldId id="1386" r:id="rId15"/>
    <p:sldId id="1387" r:id="rId16"/>
    <p:sldId id="1390" r:id="rId17"/>
    <p:sldId id="1392" r:id="rId18"/>
    <p:sldId id="1352" r:id="rId19"/>
    <p:sldId id="1391" r:id="rId20"/>
    <p:sldId id="1353" r:id="rId21"/>
    <p:sldId id="1369" r:id="rId22"/>
    <p:sldId id="1358" r:id="rId23"/>
    <p:sldId id="1359" r:id="rId24"/>
    <p:sldId id="1371" r:id="rId25"/>
    <p:sldId id="1350" r:id="rId26"/>
    <p:sldId id="1360" r:id="rId27"/>
    <p:sldId id="1373" r:id="rId28"/>
    <p:sldId id="1374" r:id="rId29"/>
    <p:sldId id="1375" r:id="rId30"/>
    <p:sldId id="1317" r:id="rId31"/>
    <p:sldId id="1330" r:id="rId32"/>
    <p:sldId id="1285" r:id="rId33"/>
    <p:sldId id="1377" r:id="rId34"/>
    <p:sldId id="1379" r:id="rId35"/>
    <p:sldId id="1380" r:id="rId36"/>
    <p:sldId id="1381" r:id="rId37"/>
    <p:sldId id="1382" r:id="rId38"/>
    <p:sldId id="1376" r:id="rId39"/>
    <p:sldId id="1295" r:id="rId40"/>
    <p:sldId id="1311" r:id="rId4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4B"/>
    <a:srgbClr val="1E5374"/>
    <a:srgbClr val="FFCC66"/>
    <a:srgbClr val="FFCC00"/>
    <a:srgbClr val="CC0000"/>
    <a:srgbClr val="CCCC00"/>
    <a:srgbClr val="CC6600"/>
    <a:srgbClr val="FF0000"/>
    <a:srgbClr val="276E99"/>
    <a:srgbClr val="BFE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6021" autoAdjust="0"/>
  </p:normalViewPr>
  <p:slideViewPr>
    <p:cSldViewPr snapToGrid="0">
      <p:cViewPr>
        <p:scale>
          <a:sx n="50" d="100"/>
          <a:sy n="50" d="100"/>
        </p:scale>
        <p:origin x="-174" y="-16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75" d="100"/>
        <a:sy n="75" d="100"/>
      </p:scale>
      <p:origin x="0" y="0"/>
    </p:cViewPr>
  </p:notesTextViewPr>
  <p:sorterViewPr>
    <p:cViewPr>
      <p:scale>
        <a:sx n="80" d="100"/>
        <a:sy n="8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13.08.2013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tr.wikipedia.org/wiki/Molek%C3%BCl" TargetMode="External"/><Relationship Id="rId13" Type="http://schemas.openxmlformats.org/officeDocument/2006/relationships/hyperlink" Target="http://tr.wikipedia.org/wiki/Gama_%C4%B1%C5%9F%C4%B1n%C4%B1" TargetMode="External"/><Relationship Id="rId3" Type="http://schemas.openxmlformats.org/officeDocument/2006/relationships/hyperlink" Target="http://tr.wikipedia.org/wiki/Biyoloji" TargetMode="External"/><Relationship Id="rId7" Type="http://schemas.openxmlformats.org/officeDocument/2006/relationships/hyperlink" Target="http://tr.wikipedia.org/wiki/H%C3%BCcre" TargetMode="External"/><Relationship Id="rId12" Type="http://schemas.openxmlformats.org/officeDocument/2006/relationships/hyperlink" Target="http://tr.wikipedia.org/wiki/Radyasyon" TargetMode="External"/><Relationship Id="rId2" Type="http://schemas.openxmlformats.org/officeDocument/2006/relationships/slide" Target="../slides/slide26.xml"/><Relationship Id="rId16" Type="http://schemas.openxmlformats.org/officeDocument/2006/relationships/hyperlink" Target="http://tr.wikipedia.org/wiki/Elektromanyetik_tayf" TargetMode="External"/><Relationship Id="rId1" Type="http://schemas.openxmlformats.org/officeDocument/2006/relationships/notesMaster" Target="../notesMasters/notesMaster1.xml"/><Relationship Id="rId6" Type="http://schemas.openxmlformats.org/officeDocument/2006/relationships/hyperlink" Target="http://tr.wikipedia.org/wiki/RNA" TargetMode="External"/><Relationship Id="rId11" Type="http://schemas.openxmlformats.org/officeDocument/2006/relationships/hyperlink" Target="http://tr.wikipedia.org/wiki/Kimya" TargetMode="External"/><Relationship Id="rId5" Type="http://schemas.openxmlformats.org/officeDocument/2006/relationships/hyperlink" Target="http://tr.wikipedia.org/wiki/DNA" TargetMode="External"/><Relationship Id="rId15" Type="http://schemas.openxmlformats.org/officeDocument/2006/relationships/hyperlink" Target="http://tr.wikipedia.org/wiki/Mor%C3%B6tesi" TargetMode="External"/><Relationship Id="rId10" Type="http://schemas.openxmlformats.org/officeDocument/2006/relationships/hyperlink" Target="http://tr.wikipedia.org/wiki/Fizik" TargetMode="External"/><Relationship Id="rId4" Type="http://schemas.openxmlformats.org/officeDocument/2006/relationships/hyperlink" Target="http://tr.wikipedia.org/wiki/Organizma" TargetMode="External"/><Relationship Id="rId9" Type="http://schemas.openxmlformats.org/officeDocument/2006/relationships/hyperlink" Target="http://tr.wikipedia.org/wiki/Mutasyon" TargetMode="External"/><Relationship Id="rId14" Type="http://schemas.openxmlformats.org/officeDocument/2006/relationships/hyperlink" Target="http://tr.wikipedia.org/wiki/G%C3%BCne%C5%9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accent2"/>
                </a:solidFill>
                <a:latin typeface="Arial" pitchFamily="34" charset="0"/>
              </a:defRPr>
            </a:lvl1pPr>
            <a:lvl2pPr marL="742950" indent="-285750" eaLnBrk="0" hangingPunct="0">
              <a:defRPr b="1">
                <a:solidFill>
                  <a:schemeClr val="accent2"/>
                </a:solidFill>
                <a:latin typeface="Arial" pitchFamily="34" charset="0"/>
              </a:defRPr>
            </a:lvl2pPr>
            <a:lvl3pPr marL="1143000" indent="-228600" eaLnBrk="0" hangingPunct="0">
              <a:defRPr b="1">
                <a:solidFill>
                  <a:schemeClr val="accent2"/>
                </a:solidFill>
                <a:latin typeface="Arial" pitchFamily="34" charset="0"/>
              </a:defRPr>
            </a:lvl3pPr>
            <a:lvl4pPr marL="1600200" indent="-228600" eaLnBrk="0" hangingPunct="0">
              <a:defRPr b="1">
                <a:solidFill>
                  <a:schemeClr val="accent2"/>
                </a:solidFill>
                <a:latin typeface="Arial" pitchFamily="34" charset="0"/>
              </a:defRPr>
            </a:lvl4pPr>
            <a:lvl5pPr marL="2057400" indent="-228600" eaLnBrk="0" hangingPunct="0">
              <a:defRPr b="1">
                <a:solidFill>
                  <a:schemeClr val="accent2"/>
                </a:solidFill>
                <a:latin typeface="Arial" pitchFamily="34" charset="0"/>
              </a:defRPr>
            </a:lvl5pPr>
            <a:lvl6pPr marL="2514600" indent="-228600" eaLnBrk="0" fontAlgn="base" hangingPunct="0">
              <a:spcBef>
                <a:spcPct val="0"/>
              </a:spcBef>
              <a:spcAft>
                <a:spcPct val="0"/>
              </a:spcAft>
              <a:defRPr b="1">
                <a:solidFill>
                  <a:schemeClr val="accent2"/>
                </a:solidFill>
                <a:latin typeface="Arial" pitchFamily="34" charset="0"/>
              </a:defRPr>
            </a:lvl6pPr>
            <a:lvl7pPr marL="2971800" indent="-228600" eaLnBrk="0" fontAlgn="base" hangingPunct="0">
              <a:spcBef>
                <a:spcPct val="0"/>
              </a:spcBef>
              <a:spcAft>
                <a:spcPct val="0"/>
              </a:spcAft>
              <a:defRPr b="1">
                <a:solidFill>
                  <a:schemeClr val="accent2"/>
                </a:solidFill>
                <a:latin typeface="Arial" pitchFamily="34" charset="0"/>
              </a:defRPr>
            </a:lvl7pPr>
            <a:lvl8pPr marL="3429000" indent="-228600" eaLnBrk="0" fontAlgn="base" hangingPunct="0">
              <a:spcBef>
                <a:spcPct val="0"/>
              </a:spcBef>
              <a:spcAft>
                <a:spcPct val="0"/>
              </a:spcAft>
              <a:defRPr b="1">
                <a:solidFill>
                  <a:schemeClr val="accent2"/>
                </a:solidFill>
                <a:latin typeface="Arial" pitchFamily="34" charset="0"/>
              </a:defRPr>
            </a:lvl8pPr>
            <a:lvl9pPr marL="3886200" indent="-228600" eaLnBrk="0" fontAlgn="base" hangingPunct="0">
              <a:spcBef>
                <a:spcPct val="0"/>
              </a:spcBef>
              <a:spcAft>
                <a:spcPct val="0"/>
              </a:spcAft>
              <a:defRPr b="1">
                <a:solidFill>
                  <a:schemeClr val="accent2"/>
                </a:solidFill>
                <a:latin typeface="Arial" pitchFamily="34" charset="0"/>
              </a:defRPr>
            </a:lvl9pPr>
          </a:lstStyle>
          <a:p>
            <a:pPr eaLnBrk="1" hangingPunct="1"/>
            <a:fld id="{A1FB21F1-B628-4DF9-9D21-17B86E2FD063}" type="slidenum">
              <a:rPr lang="tr-TR" b="0">
                <a:solidFill>
                  <a:schemeClr val="tx1"/>
                </a:solidFill>
              </a:rPr>
              <a:pPr eaLnBrk="1" hangingPunct="1"/>
              <a:t>6</a:t>
            </a:fld>
            <a:endParaRPr lang="tr-TR" b="0">
              <a:solidFill>
                <a:schemeClr val="tx1"/>
              </a:solidFill>
            </a:endParaRPr>
          </a:p>
        </p:txBody>
      </p:sp>
      <p:sp>
        <p:nvSpPr>
          <p:cNvPr id="68611" name="Rectangle 2"/>
          <p:cNvSpPr>
            <a:spLocks noGrp="1" noRot="1" noChangeAspect="1" noChangeArrowheads="1" noTextEdit="1"/>
          </p:cNvSpPr>
          <p:nvPr>
            <p:ph type="sldImg"/>
          </p:nvPr>
        </p:nvSpPr>
        <p:spPr>
          <a:xfrm>
            <a:off x="2244725" y="455613"/>
            <a:ext cx="2541588" cy="1906587"/>
          </a:xfrm>
          <a:solidFill>
            <a:srgbClr val="FFFFFF"/>
          </a:solidFill>
          <a:ln/>
        </p:spPr>
      </p:sp>
      <p:sp>
        <p:nvSpPr>
          <p:cNvPr id="68612" name="Rectangle 3"/>
          <p:cNvSpPr>
            <a:spLocks noGrp="1" noChangeArrowheads="1"/>
          </p:cNvSpPr>
          <p:nvPr>
            <p:ph type="body" idx="1"/>
          </p:nvPr>
        </p:nvSpPr>
        <p:spPr>
          <a:xfrm>
            <a:off x="685800" y="2819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txBody>
          <a:bodyPr/>
          <a:lstStyle/>
          <a:p>
            <a:pPr algn="just" eaLnBrk="1" hangingPunct="1">
              <a:lnSpc>
                <a:spcPct val="150000"/>
              </a:lnSpc>
              <a:spcBef>
                <a:spcPct val="70000"/>
              </a:spcBef>
            </a:pPr>
            <a:r>
              <a:rPr lang="tr-TR" dirty="0" smtClean="0">
                <a:solidFill>
                  <a:srgbClr val="333333"/>
                </a:solidFill>
                <a:latin typeface="Arial Unicode MS" pitchFamily="34" charset="-128"/>
              </a:rPr>
              <a:t>Yaptığımız faaliyetlerde personelimize ve çevreye yönelik riskleri tespit etmek ve etkilerini bertaraf etmek için;</a:t>
            </a:r>
          </a:p>
          <a:p>
            <a:pPr algn="just" eaLnBrk="1" hangingPunct="1">
              <a:lnSpc>
                <a:spcPct val="150000"/>
              </a:lnSpc>
              <a:spcBef>
                <a:spcPct val="70000"/>
              </a:spcBef>
            </a:pPr>
            <a:r>
              <a:rPr lang="tr-TR" dirty="0" smtClean="0">
                <a:solidFill>
                  <a:srgbClr val="333333"/>
                </a:solidFill>
                <a:latin typeface="Arial Unicode MS" pitchFamily="34" charset="-128"/>
              </a:rPr>
              <a:t> gürültü ve titreşim ölçümleri, </a:t>
            </a:r>
          </a:p>
          <a:p>
            <a:pPr algn="just" eaLnBrk="1" hangingPunct="1">
              <a:lnSpc>
                <a:spcPct val="150000"/>
              </a:lnSpc>
              <a:spcBef>
                <a:spcPct val="70000"/>
              </a:spcBef>
            </a:pPr>
            <a:r>
              <a:rPr lang="tr-TR" dirty="0" err="1" smtClean="0">
                <a:solidFill>
                  <a:srgbClr val="333333"/>
                </a:solidFill>
                <a:latin typeface="Arial Unicode MS" pitchFamily="34" charset="-128"/>
              </a:rPr>
              <a:t>ekzost</a:t>
            </a:r>
            <a:r>
              <a:rPr lang="tr-TR" dirty="0" smtClean="0">
                <a:solidFill>
                  <a:srgbClr val="333333"/>
                </a:solidFill>
                <a:latin typeface="Arial Unicode MS" pitchFamily="34" charset="-128"/>
              </a:rPr>
              <a:t> ölçümleri, </a:t>
            </a:r>
          </a:p>
          <a:p>
            <a:pPr algn="just" eaLnBrk="1" hangingPunct="1">
              <a:lnSpc>
                <a:spcPct val="150000"/>
              </a:lnSpc>
              <a:spcBef>
                <a:spcPct val="70000"/>
              </a:spcBef>
            </a:pPr>
            <a:r>
              <a:rPr lang="tr-TR" dirty="0" smtClean="0">
                <a:solidFill>
                  <a:srgbClr val="333333"/>
                </a:solidFill>
                <a:latin typeface="Arial Unicode MS" pitchFamily="34" charset="-128"/>
              </a:rPr>
              <a:t>tozuma ölçümleri </a:t>
            </a:r>
          </a:p>
          <a:p>
            <a:pPr algn="just" eaLnBrk="1" hangingPunct="1">
              <a:lnSpc>
                <a:spcPct val="150000"/>
              </a:lnSpc>
              <a:spcBef>
                <a:spcPct val="70000"/>
              </a:spcBef>
            </a:pPr>
            <a:r>
              <a:rPr lang="tr-TR" dirty="0" smtClean="0">
                <a:solidFill>
                  <a:srgbClr val="333333"/>
                </a:solidFill>
                <a:latin typeface="Arial Unicode MS" pitchFamily="34" charset="-128"/>
              </a:rPr>
              <a:t>Gaz ölçümleri ve Kaçak arama çalışmaları yapılmaktadır.</a:t>
            </a:r>
          </a:p>
          <a:p>
            <a:pPr algn="just" eaLnBrk="1" hangingPunct="1">
              <a:lnSpc>
                <a:spcPct val="150000"/>
              </a:lnSpc>
              <a:spcBef>
                <a:spcPct val="70000"/>
              </a:spcBef>
            </a:pPr>
            <a:r>
              <a:rPr lang="tr-TR" dirty="0" smtClean="0">
                <a:solidFill>
                  <a:srgbClr val="333333"/>
                </a:solidFill>
                <a:latin typeface="Arial Unicode MS" pitchFamily="34" charset="-128"/>
              </a:rPr>
              <a:t>Özellikle gaz riskleri (CO, CH4, H2S) doğalgaz işletmeciliğinde hassas olunması gereken konulardır.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79C11C93-6BDD-4851-9CDC-E4F695DA7ACF}" type="slidenum">
              <a:rPr lang="tr-TR">
                <a:latin typeface="Arial" charset="0"/>
              </a:rPr>
              <a:pPr eaLnBrk="1" hangingPunct="1"/>
              <a:t>8</a:t>
            </a:fld>
            <a:endParaRPr lang="tr-TR">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FB26692E-B24D-433B-BBAD-2728EDE2B449}" type="slidenum">
              <a:rPr lang="tr-TR">
                <a:latin typeface="Arial" charset="0"/>
              </a:rPr>
              <a:pPr eaLnBrk="1" hangingPunct="1"/>
              <a:t>11</a:t>
            </a:fld>
            <a:endParaRPr lang="tr-TR">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err="1" smtClean="0"/>
              <a:t>İyonizan</a:t>
            </a:r>
            <a:r>
              <a:rPr lang="tr-TR" sz="1200" b="1" dirty="0" smtClean="0"/>
              <a:t> </a:t>
            </a:r>
            <a:r>
              <a:rPr lang="tr-TR" sz="1200" dirty="0" smtClean="0"/>
              <a:t>radyasyon grubunda X-ışınları ve gamma ışınları mevcuttur. Bunlar geçtikleri atomların elektronlarını ayırarak </a:t>
            </a:r>
            <a:r>
              <a:rPr lang="tr-TR" sz="1200" dirty="0" err="1" smtClean="0"/>
              <a:t>iyonizasyona</a:t>
            </a:r>
            <a:r>
              <a:rPr lang="tr-TR" sz="1200" dirty="0" smtClean="0"/>
              <a:t> neden olmaktadırlar.</a:t>
            </a:r>
          </a:p>
          <a:p>
            <a:endParaRPr lang="tr-TR" sz="1200" b="1" dirty="0" smtClean="0"/>
          </a:p>
          <a:p>
            <a:r>
              <a:rPr lang="tr-TR" sz="1200" b="1" dirty="0" err="1" smtClean="0"/>
              <a:t>İyonizan</a:t>
            </a:r>
            <a:r>
              <a:rPr lang="tr-TR" sz="1200" b="1" dirty="0" smtClean="0"/>
              <a:t> olmayan </a:t>
            </a:r>
            <a:r>
              <a:rPr lang="tr-TR" sz="1200" dirty="0" smtClean="0"/>
              <a:t>radyasyon içinde radyo dalgaları, mikro dalgalar, kızıl ötesi (</a:t>
            </a:r>
            <a:r>
              <a:rPr lang="tr-TR" sz="1200" dirty="0" err="1" smtClean="0"/>
              <a:t>infrared</a:t>
            </a:r>
            <a:r>
              <a:rPr lang="tr-TR" sz="1200" dirty="0" smtClean="0"/>
              <a:t>) ışınlar ve mor ötesi (ultraviyole) ışınlar yer almaktadır.</a:t>
            </a:r>
          </a:p>
          <a:p>
            <a:endParaRPr lang="tr-TR" sz="1200" b="1" dirty="0" smtClean="0"/>
          </a:p>
          <a:p>
            <a:r>
              <a:rPr lang="tr-TR" sz="1200" b="1" dirty="0" err="1" smtClean="0"/>
              <a:t>Teratojenik</a:t>
            </a:r>
            <a:r>
              <a:rPr lang="tr-TR" sz="1200" b="1" dirty="0" smtClean="0"/>
              <a:t>, </a:t>
            </a:r>
            <a:r>
              <a:rPr lang="tr-TR" sz="1200" dirty="0" smtClean="0"/>
              <a:t>doğuştan gelen bozukluklar ya da kusurlar için kullanılan bir terimdir. biçim bozuklukları ve noksan gelişme sonucu kendini gösteren bozukluklar.</a:t>
            </a:r>
          </a:p>
          <a:p>
            <a:endParaRPr lang="tr-TR" sz="1200" b="1" dirty="0" smtClean="0"/>
          </a:p>
          <a:p>
            <a:r>
              <a:rPr lang="tr-TR" sz="1200" b="1" dirty="0" err="1" smtClean="0"/>
              <a:t>Mutajen</a:t>
            </a:r>
            <a:r>
              <a:rPr lang="tr-TR" sz="1200" dirty="0" smtClean="0"/>
              <a:t>, </a:t>
            </a:r>
            <a:r>
              <a:rPr lang="tr-TR" sz="1200" dirty="0" smtClean="0">
                <a:hlinkClick r:id="rId3" tooltip="Biyoloji"/>
              </a:rPr>
              <a:t>biyolojide</a:t>
            </a:r>
            <a:r>
              <a:rPr lang="tr-TR" sz="1200" dirty="0" smtClean="0"/>
              <a:t> canlı </a:t>
            </a:r>
            <a:r>
              <a:rPr lang="tr-TR" sz="1200" dirty="0" smtClean="0">
                <a:hlinkClick r:id="rId4" tooltip="Organizma"/>
              </a:rPr>
              <a:t>organizmaların</a:t>
            </a:r>
            <a:r>
              <a:rPr lang="tr-TR" sz="1200" dirty="0" smtClean="0"/>
              <a:t> </a:t>
            </a:r>
            <a:r>
              <a:rPr lang="tr-TR" sz="1200" dirty="0" smtClean="0">
                <a:hlinkClick r:id="rId5" tooltip="DNA"/>
              </a:rPr>
              <a:t>DNA</a:t>
            </a:r>
            <a:r>
              <a:rPr lang="tr-TR" sz="1200" dirty="0" smtClean="0"/>
              <a:t> veya </a:t>
            </a:r>
            <a:r>
              <a:rPr lang="tr-TR" sz="1200" dirty="0" smtClean="0">
                <a:hlinkClick r:id="rId6" tooltip="RNA"/>
              </a:rPr>
              <a:t>RNA</a:t>
            </a:r>
            <a:r>
              <a:rPr lang="tr-TR" sz="1200" dirty="0" smtClean="0"/>
              <a:t> gibi </a:t>
            </a:r>
            <a:r>
              <a:rPr lang="tr-TR" sz="1200" dirty="0" smtClean="0">
                <a:hlinkClick r:id="rId7" tooltip="Hücre"/>
              </a:rPr>
              <a:t>hücresel</a:t>
            </a:r>
            <a:r>
              <a:rPr lang="tr-TR" sz="1200" dirty="0" smtClean="0"/>
              <a:t> bilgi ve yönetim zincirlerinin </a:t>
            </a:r>
            <a:r>
              <a:rPr lang="tr-TR" sz="1200" dirty="0" smtClean="0">
                <a:hlinkClick r:id="rId8" tooltip="Molekül"/>
              </a:rPr>
              <a:t>moleküler</a:t>
            </a:r>
            <a:r>
              <a:rPr lang="tr-TR" sz="1200" dirty="0" smtClean="0"/>
              <a:t> yapısını değiştirerek söz konusu organizmanın doğal olarak beklenen seviyenin çok üzerinde </a:t>
            </a:r>
            <a:r>
              <a:rPr lang="tr-TR" sz="1200" dirty="0" smtClean="0">
                <a:hlinkClick r:id="rId9" tooltip="Mutasyon"/>
              </a:rPr>
              <a:t>mutasyona</a:t>
            </a:r>
            <a:r>
              <a:rPr lang="tr-TR" sz="1200" dirty="0" smtClean="0"/>
              <a:t> uğramasına sebep olan </a:t>
            </a:r>
            <a:r>
              <a:rPr lang="tr-TR" sz="1200" dirty="0" smtClean="0">
                <a:hlinkClick r:id="rId10" tooltip="Fizik"/>
              </a:rPr>
              <a:t>fiziksel</a:t>
            </a:r>
            <a:r>
              <a:rPr lang="tr-TR" sz="1200" dirty="0" smtClean="0"/>
              <a:t> veya </a:t>
            </a:r>
            <a:r>
              <a:rPr lang="tr-TR" sz="1200" dirty="0" smtClean="0">
                <a:hlinkClick r:id="rId11" tooltip="Kimya"/>
              </a:rPr>
              <a:t>kimyasal</a:t>
            </a:r>
            <a:r>
              <a:rPr lang="tr-TR" sz="1200" dirty="0" smtClean="0"/>
              <a:t> etmenlerdir. Nükleer </a:t>
            </a:r>
            <a:r>
              <a:rPr lang="tr-TR" sz="1200" dirty="0" smtClean="0">
                <a:hlinkClick r:id="rId12" tooltip="Radyasyon"/>
              </a:rPr>
              <a:t>radyasyon</a:t>
            </a:r>
            <a:r>
              <a:rPr lang="tr-TR" sz="1200" dirty="0" smtClean="0"/>
              <a:t> sonucu oluşan </a:t>
            </a:r>
            <a:r>
              <a:rPr lang="tr-TR" sz="1200" dirty="0" smtClean="0">
                <a:hlinkClick r:id="rId13" tooltip="Gama ışını"/>
              </a:rPr>
              <a:t>gama</a:t>
            </a:r>
            <a:r>
              <a:rPr lang="tr-TR" sz="1200" dirty="0" smtClean="0"/>
              <a:t> ve </a:t>
            </a:r>
            <a:r>
              <a:rPr lang="tr-TR" sz="1200" dirty="0" smtClean="0">
                <a:hlinkClick r:id="rId14" tooltip="Güneş"/>
              </a:rPr>
              <a:t>güneşten</a:t>
            </a:r>
            <a:r>
              <a:rPr lang="tr-TR" sz="1200" dirty="0" smtClean="0"/>
              <a:t> yayılan </a:t>
            </a:r>
            <a:r>
              <a:rPr lang="tr-TR" sz="1200" dirty="0" smtClean="0">
                <a:hlinkClick r:id="rId15" tooltip="Morötesi"/>
              </a:rPr>
              <a:t>UV</a:t>
            </a:r>
            <a:r>
              <a:rPr lang="tr-TR" sz="1200" dirty="0" smtClean="0"/>
              <a:t> </a:t>
            </a:r>
            <a:r>
              <a:rPr lang="tr-TR" sz="1200" dirty="0" smtClean="0">
                <a:hlinkClick r:id="rId16" tooltip="Elektromanyetik tayf"/>
              </a:rPr>
              <a:t>ışınımlar</a:t>
            </a:r>
            <a:r>
              <a:rPr lang="tr-TR" sz="1200" dirty="0" smtClean="0"/>
              <a:t> en bilinen doğal </a:t>
            </a:r>
            <a:r>
              <a:rPr lang="tr-TR" sz="1200" dirty="0" err="1" smtClean="0"/>
              <a:t>mutajenlerdendir</a:t>
            </a:r>
            <a:r>
              <a:rPr lang="tr-TR" sz="1200" dirty="0" smtClean="0"/>
              <a:t>.</a:t>
            </a:r>
          </a:p>
          <a:p>
            <a:endParaRPr lang="tr-TR" dirty="0"/>
          </a:p>
        </p:txBody>
      </p:sp>
      <p:sp>
        <p:nvSpPr>
          <p:cNvPr id="4" name="Slayt Numarası Yer Tutucusu 3"/>
          <p:cNvSpPr>
            <a:spLocks noGrp="1"/>
          </p:cNvSpPr>
          <p:nvPr>
            <p:ph type="sldNum" sz="quarter" idx="10"/>
          </p:nvPr>
        </p:nvSpPr>
        <p:spPr/>
        <p:txBody>
          <a:bodyPr/>
          <a:lstStyle/>
          <a:p>
            <a:pPr>
              <a:defRPr/>
            </a:pPr>
            <a:fld id="{5D5FAF4A-B3D3-49A6-BC24-6E15E10FCEAE}" type="slidenum">
              <a:rPr lang="de-DE" smtClean="0"/>
              <a:pPr>
                <a:defRPr/>
              </a:pPr>
              <a:t>26</a:t>
            </a:fld>
            <a:endParaRPr lang="de-DE"/>
          </a:p>
        </p:txBody>
      </p:sp>
    </p:spTree>
    <p:extLst>
      <p:ext uri="{BB962C8B-B14F-4D97-AF65-F5344CB8AC3E}">
        <p14:creationId xmlns:p14="http://schemas.microsoft.com/office/powerpoint/2010/main" val="412965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fld id="{D60B855B-E397-4E3E-8461-68494AC040DD}" type="slidenum">
              <a:rPr lang="tr-TR">
                <a:latin typeface="Arial" charset="0"/>
              </a:rPr>
              <a:pPr eaLnBrk="1" hangingPunct="1"/>
              <a:t>31</a:t>
            </a:fld>
            <a:endParaRPr lang="tr-TR">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5D5FAF4A-B3D3-49A6-BC24-6E15E10FCEAE}" type="slidenum">
              <a:rPr lang="de-DE" smtClean="0"/>
              <a:pPr>
                <a:defRPr/>
              </a:pPr>
              <a:t>32</a:t>
            </a:fld>
            <a:endParaRPr lang="de-DE"/>
          </a:p>
        </p:txBody>
      </p:sp>
    </p:spTree>
    <p:extLst>
      <p:ext uri="{BB962C8B-B14F-4D97-AF65-F5344CB8AC3E}">
        <p14:creationId xmlns:p14="http://schemas.microsoft.com/office/powerpoint/2010/main" val="2016234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10" name="Metin kutusu 9"/>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7" name="Metin kutusu 6"/>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1182688" y="2017713"/>
            <a:ext cx="7772400" cy="4114800"/>
          </a:xfrm>
        </p:spPr>
        <p:txBody>
          <a:bodyPr/>
          <a:lstStyle/>
          <a:p>
            <a:pPr lvl="0"/>
            <a:endParaRPr lang="tr-TR" noProof="0" smtClean="0"/>
          </a:p>
        </p:txBody>
      </p:sp>
      <p:sp>
        <p:nvSpPr>
          <p:cNvPr id="4" name="Rectangle 11"/>
          <p:cNvSpPr>
            <a:spLocks noGrp="1" noChangeArrowheads="1"/>
          </p:cNvSpPr>
          <p:nvPr>
            <p:ph type="dt" sz="half" idx="10"/>
          </p:nvPr>
        </p:nvSpPr>
        <p:spPr>
          <a:xfrm>
            <a:off x="1162050" y="6243638"/>
            <a:ext cx="1905000" cy="457200"/>
          </a:xfrm>
          <a:prstGeom prst="rect">
            <a:avLst/>
          </a:prstGeom>
          <a:ln/>
        </p:spPr>
        <p:txBody>
          <a:bodyPr/>
          <a:lstStyle>
            <a:lvl1pPr>
              <a:defRPr/>
            </a:lvl1pPr>
          </a:lstStyle>
          <a:p>
            <a:pPr>
              <a:defRPr/>
            </a:pPr>
            <a:endParaRPr lang="tr-TR"/>
          </a:p>
        </p:txBody>
      </p:sp>
      <p:sp>
        <p:nvSpPr>
          <p:cNvPr id="5" name="Rectangle 12"/>
          <p:cNvSpPr>
            <a:spLocks noGrp="1" noChangeArrowheads="1"/>
          </p:cNvSpPr>
          <p:nvPr>
            <p:ph type="ftr" sz="quarter" idx="11"/>
          </p:nvPr>
        </p:nvSpPr>
        <p:spPr>
          <a:xfrm>
            <a:off x="3657600" y="6243638"/>
            <a:ext cx="2895600" cy="457200"/>
          </a:xfrm>
          <a:prstGeom prst="rect">
            <a:avLst/>
          </a:prstGeom>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xfrm>
            <a:off x="7042150" y="6243638"/>
            <a:ext cx="1905000" cy="457200"/>
          </a:xfrm>
          <a:prstGeom prst="rect">
            <a:avLst/>
          </a:prstGeom>
          <a:ln/>
        </p:spPr>
        <p:txBody>
          <a:bodyPr/>
          <a:lstStyle>
            <a:lvl1pPr>
              <a:defRPr/>
            </a:lvl1pPr>
          </a:lstStyle>
          <a:p>
            <a:pPr>
              <a:defRPr/>
            </a:pPr>
            <a:fld id="{19AF1BE8-2B81-466A-91AB-7D43490017E3}" type="slidenum">
              <a:rPr lang="tr-TR"/>
              <a:pPr>
                <a:defRPr/>
              </a:pPr>
              <a:t>‹#›</a:t>
            </a:fld>
            <a:endParaRPr lang="tr-TR"/>
          </a:p>
        </p:txBody>
      </p:sp>
    </p:spTree>
    <p:extLst>
      <p:ext uri="{BB962C8B-B14F-4D97-AF65-F5344CB8AC3E}">
        <p14:creationId xmlns:p14="http://schemas.microsoft.com/office/powerpoint/2010/main" val="135794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1870403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fld id="{B9593E2E-ACEC-4E6D-A603-99C0F5A7CEE3}" type="datetimeFigureOut">
              <a:rPr lang="tr-TR"/>
              <a:pPr>
                <a:defRPr/>
              </a:pPr>
              <a:t>13.08.2013</a:t>
            </a:fld>
            <a:endParaRPr lang="tr-TR"/>
          </a:p>
        </p:txBody>
      </p:sp>
      <p:sp>
        <p:nvSpPr>
          <p:cNvPr id="3"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p>
        </p:txBody>
      </p:sp>
      <p:sp>
        <p:nvSpPr>
          <p:cNvPr id="4" name="5 Slayt Numarası Yer Tutucusu"/>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29FA344-95FE-4D28-B3FC-26B4EADF87A6}" type="slidenum">
              <a:rPr lang="tr-TR"/>
              <a:pPr>
                <a:defRPr/>
              </a:pPr>
              <a:t>‹#›</a:t>
            </a:fld>
            <a:endParaRPr lang="tr-TR"/>
          </a:p>
        </p:txBody>
      </p:sp>
    </p:spTree>
    <p:extLst>
      <p:ext uri="{BB962C8B-B14F-4D97-AF65-F5344CB8AC3E}">
        <p14:creationId xmlns:p14="http://schemas.microsoft.com/office/powerpoint/2010/main" val="134114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Çalışma Ortamı</a:t>
            </a:r>
            <a:r>
              <a:rPr lang="tr-TR" sz="800" i="1" baseline="0" dirty="0" smtClean="0">
                <a:solidFill>
                  <a:schemeClr val="bg1">
                    <a:lumMod val="65000"/>
                  </a:schemeClr>
                </a:solidFill>
                <a:latin typeface="Calibri" pitchFamily="34" charset="0"/>
                <a:cs typeface="Calibri" pitchFamily="34" charset="0"/>
              </a:rPr>
              <a:t> Gözetimi</a:t>
            </a:r>
            <a:r>
              <a:rPr lang="tr-TR" sz="800" i="1" dirty="0" smtClean="0">
                <a:solidFill>
                  <a:schemeClr val="bg1">
                    <a:lumMod val="65000"/>
                  </a:schemeClr>
                </a:solidFill>
                <a:latin typeface="Calibri" pitchFamily="34" charset="0"/>
                <a:cs typeface="Calibri" pitchFamily="34" charset="0"/>
              </a:rPr>
              <a:t>-2013</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5" r:id="rId6"/>
    <p:sldLayoutId id="2147483796" r:id="rId7"/>
    <p:sldLayoutId id="2147483797" r:id="rId8"/>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9.gif"/><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images.google.com.tr/imgres?imgurl=http://www.turyay.com.tr/HS/ihs112000.jpg&amp;imgrefurl=http://www.turyay.com.tr/HS/jhs1100.htm&amp;h=341&amp;w=300&amp;sz=37&amp;tbnid=jMpAfz42_WEJ:&amp;tbnh=115&amp;tbnw=101&amp;start=6&amp;prev=/images?q=akci%C4%9Fer&amp;hl=tr&amp;lr=lang_tr&amp;sa=N" TargetMode="External"/><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hyperlink" Target="http://images.google.com.tr/imgres?imgurl=http://www.koeri.boun.edu.tr/meteoroloji/kirsag.jpg&amp;imgrefurl=http://www.koeri.boun.edu.tr/meteoroloji/hkirli1.htm&amp;h=239&amp;w=311&amp;sz=26&amp;tbnid=1WFC41DjEZkJ:&amp;tbnh=86&amp;tbnw=112&amp;start=3&amp;prev=/images?q=akci%C4%9Fer&amp;hl=tr&amp;lr=lang_tr&amp;sa=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Teknik%20Emniyet/TEM%20video/kumlama.mp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1021541" y="1359762"/>
            <a:ext cx="7330229" cy="3785652"/>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eaLnBrk="1" hangingPunct="1">
              <a:lnSpc>
                <a:spcPct val="200000"/>
              </a:lnSpc>
              <a:buFont typeface="Wingdings" pitchFamily="2" charset="2"/>
              <a:buNone/>
            </a:pPr>
            <a:r>
              <a:rPr lang="en-US" sz="4000" b="1" dirty="0">
                <a:solidFill>
                  <a:schemeClr val="folHlink"/>
                </a:solidFill>
              </a:rPr>
              <a:t>ÇALIŞMA ORTAMI</a:t>
            </a:r>
            <a:endParaRPr lang="tr-TR" sz="4000" b="1" dirty="0">
              <a:solidFill>
                <a:schemeClr val="folHlink"/>
              </a:solidFill>
            </a:endParaRPr>
          </a:p>
          <a:p>
            <a:pPr algn="ctr" eaLnBrk="1" hangingPunct="1">
              <a:lnSpc>
                <a:spcPct val="200000"/>
              </a:lnSpc>
              <a:buFont typeface="Wingdings" pitchFamily="2" charset="2"/>
              <a:buNone/>
            </a:pPr>
            <a:r>
              <a:rPr lang="en-US" sz="4000" b="1" dirty="0">
                <a:solidFill>
                  <a:schemeClr val="folHlink"/>
                </a:solidFill>
              </a:rPr>
              <a:t> </a:t>
            </a:r>
            <a:r>
              <a:rPr lang="en-US" sz="4000" b="1" dirty="0" smtClean="0">
                <a:solidFill>
                  <a:schemeClr val="folHlink"/>
                </a:solidFill>
              </a:rPr>
              <a:t>GÖZETİMİ</a:t>
            </a:r>
            <a:endParaRPr lang="tr-TR" sz="4000" b="1" dirty="0" smtClean="0">
              <a:solidFill>
                <a:schemeClr val="folHlink"/>
              </a:solidFill>
            </a:endParaRPr>
          </a:p>
          <a:p>
            <a:pPr algn="ctr" eaLnBrk="1" hangingPunct="1">
              <a:lnSpc>
                <a:spcPct val="200000"/>
              </a:lnSpc>
              <a:buFont typeface="Wingdings" pitchFamily="2" charset="2"/>
              <a:buNone/>
            </a:pPr>
            <a:r>
              <a:rPr lang="tr-TR" sz="4000" b="1" dirty="0" smtClean="0">
                <a:solidFill>
                  <a:schemeClr val="folHlink"/>
                </a:solidFill>
              </a:rPr>
              <a:t>-özet-</a:t>
            </a:r>
            <a:endParaRPr lang="tr-TR" sz="4000" b="1" dirty="0">
              <a:solidFill>
                <a:schemeClr val="folHlink"/>
              </a:solidFill>
            </a:endParaRPr>
          </a:p>
        </p:txBody>
      </p:sp>
      <p:sp>
        <p:nvSpPr>
          <p:cNvPr id="7"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52" y="5642612"/>
            <a:ext cx="2181386" cy="1009831"/>
          </a:xfrm>
          <a:prstGeom prst="rect">
            <a:avLst/>
          </a:prstGeom>
        </p:spPr>
      </p:pic>
    </p:spTree>
    <p:extLst>
      <p:ext uri="{BB962C8B-B14F-4D97-AF65-F5344CB8AC3E}">
        <p14:creationId xmlns:p14="http://schemas.microsoft.com/office/powerpoint/2010/main" val="33693435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3888" y="411156"/>
            <a:ext cx="5520238" cy="647700"/>
          </a:xfrm>
        </p:spPr>
        <p:txBody>
          <a:bodyPr/>
          <a:lstStyle/>
          <a:p>
            <a:pPr eaLnBrk="1" hangingPunct="1"/>
            <a:r>
              <a:rPr lang="tr-TR" sz="2800" dirty="0"/>
              <a:t>Ortamda sıcaklık değerlendirmesi</a:t>
            </a:r>
            <a:endParaRPr lang="tr-TR" sz="2800" dirty="0" smtClean="0"/>
          </a:p>
        </p:txBody>
      </p:sp>
      <p:sp>
        <p:nvSpPr>
          <p:cNvPr id="12291" name="Rectangle 3"/>
          <p:cNvSpPr>
            <a:spLocks noGrp="1" noChangeArrowheads="1"/>
          </p:cNvSpPr>
          <p:nvPr>
            <p:ph type="body" idx="1"/>
          </p:nvPr>
        </p:nvSpPr>
        <p:spPr>
          <a:xfrm>
            <a:off x="497305" y="1016095"/>
            <a:ext cx="8322845" cy="4876556"/>
          </a:xfrm>
        </p:spPr>
        <p:txBody>
          <a:bodyPr/>
          <a:lstStyle/>
          <a:p>
            <a:pPr algn="just" eaLnBrk="1" hangingPunct="1">
              <a:lnSpc>
                <a:spcPct val="90000"/>
              </a:lnSpc>
              <a:spcBef>
                <a:spcPts val="1800"/>
              </a:spcBef>
            </a:pPr>
            <a:r>
              <a:rPr lang="tr-TR" sz="2400" dirty="0" smtClean="0"/>
              <a:t>Sıcaklığın değerlendirilmesi en basit şekli ile termometre kullanılarak yapılır. </a:t>
            </a:r>
          </a:p>
          <a:p>
            <a:pPr algn="just" eaLnBrk="1" hangingPunct="1">
              <a:lnSpc>
                <a:spcPct val="90000"/>
              </a:lnSpc>
              <a:spcBef>
                <a:spcPts val="1800"/>
              </a:spcBef>
            </a:pPr>
            <a:r>
              <a:rPr lang="tr-TR" sz="2400" dirty="0" smtClean="0">
                <a:solidFill>
                  <a:srgbClr val="FF0066"/>
                </a:solidFill>
              </a:rPr>
              <a:t>İşyeri ortamlarında, ortam sıcaklığı ve ortamda bulunan kişilerin sıcaklık algısı ortamın nem düzeyinden ve hava akımından etkilenir.</a:t>
            </a:r>
            <a:r>
              <a:rPr lang="tr-TR" sz="2400" dirty="0" smtClean="0"/>
              <a:t> </a:t>
            </a:r>
          </a:p>
          <a:p>
            <a:pPr algn="just" eaLnBrk="1" hangingPunct="1">
              <a:lnSpc>
                <a:spcPct val="90000"/>
              </a:lnSpc>
              <a:spcBef>
                <a:spcPts val="1800"/>
              </a:spcBef>
            </a:pPr>
            <a:r>
              <a:rPr lang="tr-TR" sz="2400" dirty="0" smtClean="0"/>
              <a:t>Ayrıca </a:t>
            </a:r>
            <a:r>
              <a:rPr lang="tr-TR" sz="3200" b="1" dirty="0" smtClean="0">
                <a:solidFill>
                  <a:srgbClr val="FF0066"/>
                </a:solidFill>
              </a:rPr>
              <a:t>radyan ısı</a:t>
            </a:r>
            <a:r>
              <a:rPr lang="tr-TR" sz="2400" dirty="0" smtClean="0">
                <a:solidFill>
                  <a:srgbClr val="FF0066"/>
                </a:solidFill>
              </a:rPr>
              <a:t> kaynağının</a:t>
            </a:r>
            <a:r>
              <a:rPr lang="tr-TR" sz="2400" dirty="0" smtClean="0"/>
              <a:t> varlığı da sıcaklık algısını değiştirir. </a:t>
            </a:r>
          </a:p>
          <a:p>
            <a:pPr algn="just" eaLnBrk="1" hangingPunct="1">
              <a:lnSpc>
                <a:spcPct val="90000"/>
              </a:lnSpc>
              <a:spcBef>
                <a:spcPts val="1800"/>
              </a:spcBef>
            </a:pPr>
            <a:r>
              <a:rPr lang="tr-TR" sz="2400" dirty="0" smtClean="0"/>
              <a:t>Ortamın </a:t>
            </a:r>
            <a:r>
              <a:rPr lang="tr-TR" sz="3200" b="1" dirty="0" smtClean="0"/>
              <a:t>nem</a:t>
            </a:r>
            <a:r>
              <a:rPr lang="tr-TR" sz="2400" dirty="0" smtClean="0"/>
              <a:t>li oluşu sıcağın veya soğuğun etkisini arttırıcı rol oynar.</a:t>
            </a:r>
          </a:p>
          <a:p>
            <a:pPr algn="just" eaLnBrk="1" hangingPunct="1">
              <a:lnSpc>
                <a:spcPct val="90000"/>
              </a:lnSpc>
              <a:spcBef>
                <a:spcPts val="1800"/>
              </a:spcBef>
            </a:pPr>
            <a:r>
              <a:rPr lang="tr-TR" sz="3200" b="1" dirty="0" smtClean="0"/>
              <a:t>Hava akımı </a:t>
            </a:r>
            <a:r>
              <a:rPr lang="tr-TR" sz="2400" dirty="0" smtClean="0"/>
              <a:t>ise havayı soğutur. Bu yüzden işyeri ortamında sadece kuru termometre ile yapılan sıcaklık ölçümü yeterli değildir. </a:t>
            </a:r>
            <a:r>
              <a:rPr lang="tr-TR" sz="2400" dirty="0" smtClean="0">
                <a:solidFill>
                  <a:srgbClr val="FF0066"/>
                </a:solidFill>
              </a:rPr>
              <a:t>Nem, hava akım hızı ve radyan ısı ölçümlerinin de yapılması gerekir</a:t>
            </a:r>
            <a:r>
              <a:rPr lang="tr-TR" sz="2400" dirty="0" smtClean="0"/>
              <a:t>. </a:t>
            </a:r>
          </a:p>
        </p:txBody>
      </p:sp>
    </p:spTree>
    <p:extLst>
      <p:ext uri="{BB962C8B-B14F-4D97-AF65-F5344CB8AC3E}">
        <p14:creationId xmlns:p14="http://schemas.microsoft.com/office/powerpoint/2010/main" val="42629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323850" y="4004441"/>
            <a:ext cx="8210550" cy="2448746"/>
          </a:xfrm>
        </p:spPr>
        <p:txBody>
          <a:bodyPr/>
          <a:lstStyle/>
          <a:p>
            <a:pPr algn="just" eaLnBrk="1" hangingPunct="1">
              <a:buFont typeface="Wingdings" pitchFamily="2" charset="2"/>
              <a:buNone/>
            </a:pPr>
            <a:r>
              <a:rPr lang="tr-TR" sz="2000" dirty="0" smtClean="0">
                <a:solidFill>
                  <a:srgbClr val="FF0066"/>
                </a:solidFill>
              </a:rPr>
              <a:t>  İş ortamlarındaki sıcak veya soğuk yüzeylerden çalışanlara  veya çalışanlardan bu yüzeylere ısı yayılımıdır</a:t>
            </a:r>
            <a:r>
              <a:rPr lang="tr-TR" sz="2000" dirty="0" smtClean="0"/>
              <a:t>. Bu ısı hava akımlarından etkilenmez ancak yutulabileceği bir yüzeye çarptığında sıcaklık meydana getirir.</a:t>
            </a:r>
          </a:p>
          <a:p>
            <a:pPr algn="just" eaLnBrk="1" hangingPunct="1">
              <a:buFont typeface="Wingdings" pitchFamily="2" charset="2"/>
              <a:buNone/>
            </a:pPr>
            <a:r>
              <a:rPr lang="tr-TR" sz="2000" dirty="0" smtClean="0"/>
              <a:t>	</a:t>
            </a:r>
            <a:r>
              <a:rPr lang="tr-TR" sz="2000" dirty="0" err="1" smtClean="0"/>
              <a:t>Radyant</a:t>
            </a:r>
            <a:r>
              <a:rPr lang="tr-TR" sz="2000" dirty="0" smtClean="0"/>
              <a:t> ısıdan korunmak için tek yol, çalışanlarla bu yüzeyler arasına, yansıtma katsayıları yüksek malzemelerden (örneğin, alüminyum) yapılmış levhalar konulmasıdır.</a:t>
            </a:r>
          </a:p>
        </p:txBody>
      </p:sp>
      <p:sp>
        <p:nvSpPr>
          <p:cNvPr id="2" name="Başlık 1"/>
          <p:cNvSpPr>
            <a:spLocks noGrp="1"/>
          </p:cNvSpPr>
          <p:nvPr>
            <p:ph type="title"/>
          </p:nvPr>
        </p:nvSpPr>
        <p:spPr>
          <a:xfrm>
            <a:off x="524062" y="560734"/>
            <a:ext cx="2524837" cy="573207"/>
          </a:xfrm>
        </p:spPr>
        <p:txBody>
          <a:bodyPr/>
          <a:lstStyle/>
          <a:p>
            <a:r>
              <a:rPr lang="tr-TR" sz="3200" dirty="0" err="1"/>
              <a:t>Radyant</a:t>
            </a:r>
            <a:r>
              <a:rPr lang="tr-TR" sz="3200" dirty="0"/>
              <a:t> Isı: </a:t>
            </a:r>
          </a:p>
        </p:txBody>
      </p:sp>
      <p:pic>
        <p:nvPicPr>
          <p:cNvPr id="93186" name="Picture 2" descr="http://www.karmabilgi.net/images/isi-yayilm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62" y="1567591"/>
            <a:ext cx="2020021" cy="2056973"/>
          </a:xfrm>
          <a:prstGeom prst="rect">
            <a:avLst/>
          </a:prstGeom>
          <a:noFill/>
          <a:extLst>
            <a:ext uri="{909E8E84-426E-40DD-AFC4-6F175D3DCCD1}">
              <a14:hiddenFill xmlns:a14="http://schemas.microsoft.com/office/drawing/2010/main">
                <a:solidFill>
                  <a:srgbClr val="FFFFFF"/>
                </a:solidFill>
              </a14:hiddenFill>
            </a:ext>
          </a:extLst>
        </p:spPr>
      </p:pic>
      <p:pic>
        <p:nvPicPr>
          <p:cNvPr id="93188" name="Picture 4" descr="http://www.kombistanbul.com/image/genel/2010/11/26/Resim_1290778197.jpg"/>
          <p:cNvPicPr>
            <a:picLocks noChangeAspect="1" noChangeArrowheads="1"/>
          </p:cNvPicPr>
          <p:nvPr/>
        </p:nvPicPr>
        <p:blipFill rotWithShape="1">
          <a:blip r:embed="rId4">
            <a:extLst>
              <a:ext uri="{28A0092B-C50C-407E-A947-70E740481C1C}">
                <a14:useLocalDpi xmlns:a14="http://schemas.microsoft.com/office/drawing/2010/main" val="0"/>
              </a:ext>
            </a:extLst>
          </a:blip>
          <a:srcRect l="5076" t="9005" r="4708" b="8372"/>
          <a:stretch/>
        </p:blipFill>
        <p:spPr bwMode="auto">
          <a:xfrm>
            <a:off x="3603010" y="1468217"/>
            <a:ext cx="4408227" cy="2156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06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 calcmode="lin" valueType="num">
                                      <p:cBhvr additive="base">
                                        <p:cTn id="12"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4594" y="514610"/>
            <a:ext cx="8520112" cy="647700"/>
          </a:xfrm>
        </p:spPr>
        <p:txBody>
          <a:bodyPr/>
          <a:lstStyle/>
          <a:p>
            <a:pPr eaLnBrk="1" hangingPunct="1"/>
            <a:r>
              <a:rPr lang="tr-TR" dirty="0" smtClean="0"/>
              <a:t>Radyan ısıdan korunma</a:t>
            </a:r>
          </a:p>
        </p:txBody>
      </p:sp>
      <p:sp>
        <p:nvSpPr>
          <p:cNvPr id="14339" name="Rectangle 3"/>
          <p:cNvSpPr>
            <a:spLocks noGrp="1" noChangeArrowheads="1"/>
          </p:cNvSpPr>
          <p:nvPr>
            <p:ph type="body" idx="1"/>
          </p:nvPr>
        </p:nvSpPr>
        <p:spPr>
          <a:xfrm>
            <a:off x="295275" y="1489075"/>
            <a:ext cx="6247453" cy="4313238"/>
          </a:xfrm>
        </p:spPr>
        <p:txBody>
          <a:bodyPr/>
          <a:lstStyle/>
          <a:p>
            <a:pPr eaLnBrk="1" hangingPunct="1"/>
            <a:r>
              <a:rPr lang="tr-TR" dirty="0" smtClean="0"/>
              <a:t>Radyan sıcaklık bu amaç için özel olarak geliştirilmiş “ </a:t>
            </a:r>
            <a:r>
              <a:rPr lang="tr-TR" dirty="0" smtClean="0">
                <a:solidFill>
                  <a:srgbClr val="FF0066"/>
                </a:solidFill>
              </a:rPr>
              <a:t>siyah hazneli termometre ile</a:t>
            </a:r>
            <a:r>
              <a:rPr lang="tr-TR" dirty="0" smtClean="0"/>
              <a:t>” (</a:t>
            </a:r>
            <a:r>
              <a:rPr lang="tr-TR" dirty="0" err="1" smtClean="0"/>
              <a:t>black</a:t>
            </a:r>
            <a:r>
              <a:rPr lang="tr-TR" dirty="0" smtClean="0"/>
              <a:t> </a:t>
            </a:r>
            <a:r>
              <a:rPr lang="tr-TR" dirty="0" err="1" smtClean="0"/>
              <a:t>globe</a:t>
            </a:r>
            <a:r>
              <a:rPr lang="tr-TR" dirty="0" smtClean="0"/>
              <a:t> </a:t>
            </a:r>
            <a:r>
              <a:rPr lang="tr-TR" dirty="0" err="1" smtClean="0"/>
              <a:t>thermometer</a:t>
            </a:r>
            <a:r>
              <a:rPr lang="tr-TR" dirty="0" smtClean="0"/>
              <a:t>) ile ölçülür. </a:t>
            </a:r>
          </a:p>
        </p:txBody>
      </p:sp>
      <p:pic>
        <p:nvPicPr>
          <p:cNvPr id="91140" name="Picture 4" descr="http://beta.images.theglobeandmail.com/0d2/news/national/article7078073.ece/ALTERNATES/w220/nw-web-climate0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627" y="814154"/>
            <a:ext cx="20955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http://www.parkleigh.com/store/images/T/Courtly-Check-Enamel-The-19267T.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4" r="27260"/>
          <a:stretch/>
        </p:blipFill>
        <p:spPr bwMode="auto">
          <a:xfrm>
            <a:off x="7496228" y="2308779"/>
            <a:ext cx="1451899" cy="339655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86" y="2764691"/>
            <a:ext cx="3109852" cy="3109852"/>
          </a:xfrm>
          <a:prstGeom prst="rect">
            <a:avLst/>
          </a:prstGeom>
        </p:spPr>
      </p:pic>
      <p:pic>
        <p:nvPicPr>
          <p:cNvPr id="91146" name="Picture 10" descr="http://www.isguvenligi.net/wp-content/uploads/termal-II_html_60a046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391" y="2933905"/>
            <a:ext cx="4441871" cy="277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66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84457" y="803156"/>
            <a:ext cx="8214941" cy="5345395"/>
          </a:xfrm>
        </p:spPr>
        <p:txBody>
          <a:bodyPr/>
          <a:lstStyle/>
          <a:p>
            <a:pPr algn="just" eaLnBrk="1" hangingPunct="1">
              <a:lnSpc>
                <a:spcPct val="90000"/>
              </a:lnSpc>
              <a:buFont typeface="Wingdings" pitchFamily="2" charset="2"/>
              <a:buNone/>
            </a:pPr>
            <a:r>
              <a:rPr lang="tr-TR" sz="2800" b="1" dirty="0"/>
              <a:t>	</a:t>
            </a:r>
            <a:r>
              <a:rPr lang="tr-TR" sz="2800" b="1" dirty="0" smtClean="0"/>
              <a:t>  Bağıl (oransal) Nem:</a:t>
            </a:r>
          </a:p>
          <a:p>
            <a:pPr marL="0" indent="360000" algn="just" eaLnBrk="1" hangingPunct="1">
              <a:spcBef>
                <a:spcPts val="1800"/>
              </a:spcBef>
              <a:buFont typeface="Wingdings" pitchFamily="2" charset="2"/>
              <a:buNone/>
            </a:pPr>
            <a:r>
              <a:rPr lang="tr-TR" sz="2000" dirty="0" smtClean="0"/>
              <a:t>M</a:t>
            </a:r>
            <a:r>
              <a:rPr lang="tr-TR" sz="2000" dirty="0" smtClean="0">
                <a:solidFill>
                  <a:srgbClr val="FF0066"/>
                </a:solidFill>
              </a:rPr>
              <a:t>evcut ortam ısısı koşullarında, işyeri havasını doymuşluk düzeyine kadar getirecek su buharı değerine (%100 nemli) göre yüzde oranı şeklinde ifade edilebilir</a:t>
            </a:r>
            <a:r>
              <a:rPr lang="tr-TR" sz="2000" dirty="0" smtClean="0"/>
              <a:t>. Başka bir deyişle, havadaki mutlak nemin yine o havanın taşıyabileceği nem miktarına(</a:t>
            </a:r>
            <a:r>
              <a:rPr lang="tr-TR" sz="2000" dirty="0" err="1" smtClean="0"/>
              <a:t>max.nem</a:t>
            </a:r>
            <a:r>
              <a:rPr lang="tr-TR" sz="2000" dirty="0" smtClean="0"/>
              <a:t>) oranıdır.</a:t>
            </a:r>
          </a:p>
          <a:p>
            <a:pPr marL="0" indent="360000" algn="just" eaLnBrk="1" hangingPunct="1">
              <a:spcBef>
                <a:spcPts val="1800"/>
              </a:spcBef>
              <a:buFont typeface="Wingdings" pitchFamily="2" charset="2"/>
              <a:buNone/>
            </a:pPr>
            <a:r>
              <a:rPr lang="tr-TR" sz="2400" b="1" dirty="0" smtClean="0"/>
              <a:t>Örnek: bir hava kütlesinde 4gr nem var ve o hava kütlesi </a:t>
            </a:r>
            <a:r>
              <a:rPr lang="tr-TR" sz="2400" b="1" dirty="0" err="1" smtClean="0"/>
              <a:t>max</a:t>
            </a:r>
            <a:r>
              <a:rPr lang="tr-TR" sz="2400" b="1" dirty="0" smtClean="0"/>
              <a:t>. 20gr nem taşıyabiliyor.; bu duruma bağıl nem %20’dir. Aynı havanın nem açığı ise %80’dir. </a:t>
            </a:r>
          </a:p>
          <a:p>
            <a:pPr marL="0" indent="360000" algn="just" eaLnBrk="1" hangingPunct="1">
              <a:spcBef>
                <a:spcPts val="1800"/>
              </a:spcBef>
              <a:buFont typeface="Wingdings" pitchFamily="2" charset="2"/>
              <a:buNone/>
            </a:pPr>
            <a:r>
              <a:rPr lang="tr-TR" sz="2000" dirty="0" smtClean="0"/>
              <a:t>Eğer hava soğursa bağıl nem artar, çünkü havanın nem taşıma kapasitesi azalır.</a:t>
            </a:r>
          </a:p>
          <a:p>
            <a:pPr marL="0" indent="360000" algn="just" eaLnBrk="1" hangingPunct="1">
              <a:spcBef>
                <a:spcPts val="1800"/>
              </a:spcBef>
              <a:buFont typeface="Wingdings" pitchFamily="2" charset="2"/>
              <a:buNone/>
            </a:pPr>
            <a:r>
              <a:rPr lang="tr-TR" sz="2000" dirty="0" smtClean="0"/>
              <a:t>Nem yüzeyi yüksek olan çalışma ortamlarını klima ve vantilatör kullanılarak; nem yüzeyi düşük olan ortamları da klimalarla daha uygun hale getirmek mümkündür.</a:t>
            </a:r>
          </a:p>
          <a:p>
            <a:pPr algn="just" eaLnBrk="1" hangingPunct="1">
              <a:lnSpc>
                <a:spcPct val="90000"/>
              </a:lnSpc>
            </a:pPr>
            <a:endParaRPr lang="tr-TR" sz="2000" dirty="0" smtClean="0"/>
          </a:p>
        </p:txBody>
      </p:sp>
    </p:spTree>
    <p:extLst>
      <p:ext uri="{BB962C8B-B14F-4D97-AF65-F5344CB8AC3E}">
        <p14:creationId xmlns:p14="http://schemas.microsoft.com/office/powerpoint/2010/main" val="31907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1208949"/>
            <a:ext cx="8226426" cy="647700"/>
          </a:xfrm>
        </p:spPr>
        <p:txBody>
          <a:bodyPr/>
          <a:lstStyle/>
          <a:p>
            <a:pPr eaLnBrk="1" hangingPunct="1"/>
            <a:r>
              <a:rPr lang="tr-TR" sz="3200" dirty="0" smtClean="0"/>
              <a:t>Nem Ölçümü</a:t>
            </a:r>
          </a:p>
        </p:txBody>
      </p:sp>
      <p:sp>
        <p:nvSpPr>
          <p:cNvPr id="16387" name="Rectangle 3"/>
          <p:cNvSpPr>
            <a:spLocks noGrp="1" noChangeArrowheads="1"/>
          </p:cNvSpPr>
          <p:nvPr>
            <p:ph type="body" idx="1"/>
          </p:nvPr>
        </p:nvSpPr>
        <p:spPr>
          <a:xfrm>
            <a:off x="612775" y="2585786"/>
            <a:ext cx="6253247" cy="3379955"/>
          </a:xfrm>
        </p:spPr>
        <p:txBody>
          <a:bodyPr/>
          <a:lstStyle/>
          <a:p>
            <a:pPr marL="0" indent="0" algn="just" eaLnBrk="1" hangingPunct="1">
              <a:buNone/>
            </a:pPr>
            <a:r>
              <a:rPr lang="tr-TR" sz="2400" b="1" dirty="0" smtClean="0"/>
              <a:t>Nem düzeyi ölçümü </a:t>
            </a:r>
            <a:r>
              <a:rPr lang="tr-TR" sz="3200" b="1" u="sng" dirty="0" err="1" smtClean="0">
                <a:solidFill>
                  <a:srgbClr val="FF0066"/>
                </a:solidFill>
              </a:rPr>
              <a:t>psikrometre</a:t>
            </a:r>
            <a:r>
              <a:rPr lang="tr-TR" sz="2400" b="1" dirty="0" smtClean="0">
                <a:solidFill>
                  <a:srgbClr val="FF0066"/>
                </a:solidFill>
              </a:rPr>
              <a:t> cihazı</a:t>
            </a:r>
            <a:r>
              <a:rPr lang="tr-TR" sz="2400" b="1" dirty="0" smtClean="0"/>
              <a:t> kullanılarak yapılır. </a:t>
            </a:r>
            <a:r>
              <a:rPr lang="tr-TR" sz="2400" dirty="0" smtClean="0"/>
              <a:t>Bu cihazda, kuru ve ıslak termometre bir arada kullanılarak, aynı anda iki değer elde edilir. Sonuçlar bu cihaz için geliştirilmiş grafik (</a:t>
            </a:r>
            <a:r>
              <a:rPr lang="tr-TR" sz="2400" dirty="0" err="1" smtClean="0"/>
              <a:t>psychrometry</a:t>
            </a:r>
            <a:r>
              <a:rPr lang="tr-TR" sz="2400" dirty="0" smtClean="0"/>
              <a:t> </a:t>
            </a:r>
            <a:r>
              <a:rPr lang="tr-TR" sz="2400" dirty="0" err="1" smtClean="0"/>
              <a:t>chart</a:t>
            </a:r>
            <a:r>
              <a:rPr lang="tr-TR" sz="2400" dirty="0" smtClean="0"/>
              <a:t>) ile değerlendirilerek ortamın nem düzeyi hesaplanır.</a:t>
            </a:r>
          </a:p>
          <a:p>
            <a:pPr marL="0" indent="0" algn="just" eaLnBrk="1" hangingPunct="1">
              <a:buNone/>
            </a:pPr>
            <a:endParaRPr lang="tr-TR" sz="2400" dirty="0" smtClean="0"/>
          </a:p>
        </p:txBody>
      </p:sp>
      <p:pic>
        <p:nvPicPr>
          <p:cNvPr id="108546" name="Picture 2" descr="http://servis.trimpeks.com/UserFiles/Gallery/rszd_az_8857_ir_termometre_sicaklik_nem_olcer030812032239.jpeg"/>
          <p:cNvPicPr>
            <a:picLocks noChangeAspect="1" noChangeArrowheads="1"/>
          </p:cNvPicPr>
          <p:nvPr/>
        </p:nvPicPr>
        <p:blipFill rotWithShape="1">
          <a:blip r:embed="rId2">
            <a:extLst>
              <a:ext uri="{28A0092B-C50C-407E-A947-70E740481C1C}">
                <a14:useLocalDpi xmlns:a14="http://schemas.microsoft.com/office/drawing/2010/main" val="0"/>
              </a:ext>
            </a:extLst>
          </a:blip>
          <a:srcRect l="25053" r="25924"/>
          <a:stretch/>
        </p:blipFill>
        <p:spPr bwMode="auto">
          <a:xfrm>
            <a:off x="7042485" y="2300660"/>
            <a:ext cx="1796716" cy="366508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BASEhQUFBUVFRQUFRQQFBQVFRUXFRUVFRQQFRQXHCYeFxkkGRUUHy8gIycpLCwsFR4xNTAqNSYrLCkBCQoKDgwOGA8PGiogHxwsKSwpLCkpKSkpKSwsKSkpLCkpLCwsLCkpLCwpLCwpLCwpKSksLCw1LCksLCwsLCwsNf/AABEIAL8BCAMBIgACEQEDEQH/xAAcAAAABwEBAAAAAAAAAAAAAAAAAQMEBQYHAgj/xABPEAABAwIDBAcDCAUIBwkAAAABAAIDBBEFEiEGMUFRBxMiYXGBkTKhsRQVI0JyksHRUlNzguEWYqKys8LD8BckNUOEtNMmNDZEY3SDk6P/xAAaAQACAwEBAAAAAAAAAAAAAAAAAQIDBAUG/8QAKhEAAgIBAwQBAwQDAAAAAAAAAAECEQMSITEEE0FRMgUiYTNxgZGhsdH/2gAMAwEAAhEDEQA/ANgRoroXUioNBBBAAQQQQAEEEEgAggECgAXQuiQTANVLHOkBsEoYIy9odkc8uLQHa6CzT+idSraFTca2Bilqo3mR7RI97srQ27XZHvcWOO65B0sbX8AHGvInfgtlHUiSNkjb2cAQDoRfgRzB08ksk6anbGxjGCzWgNaLk6AWGp3nvSt1EYSCCIpgC6NEgkINBBBAAQQQQMCCCJAgIIXQQALIIXRXQAdkEV0d0AGggggBNGkzIh1qkAqEaSEyHWoCxVBJ9aizjmgLFroJFrhzRmQc0gsVsiKN8mgSLj3oAVRXSYd3rrN3pgKBNKs/SU/23/2Mich6a1p+kpv2jv7CZIY8QRXQzJAGiKO65cUxAugCiQTA6QXKO6VAGgiuhdIA0RQugSgAkaJC6dABBEhdFAGgiQQB2CiQCJIQmULIFC6kAdkdkV0LoAOyFkV0d0ACy5kAsurriRACoHZC5yjkumHsrm6QwZQhkCCO6YAyhNa0dun/AGp/sZk6umOJVDWvpQ5zQXTWaHEAuPVS6NB3nUbuaAH9kLIroXQB1dESiuhdAAQRIIA6QRXSFRWsYCXOA8SirE3Q4Quox+0MIbmzgju1Ucdrml7QBZpOpKuh0+Se6RTLqMcdmyyIrqNk2hhbvePJM6jbCFu67vAJLBkfEWN5sa8k9dBV+LbGIk3BHeQujtpTDfIAeSJYckeUOOaEuGTyJVyTb+lH1/QH8k2f0lUo3Fx8GuUe3L0S7kfZbEFSmdKUFzdkg/dXX+k+n/Rk+6U+1L0LuRLqESqMPSTAdzJPS3xQR2Mj4Qu7D2Wq6F0RKCgTDujXKCQHSCK6CADuuZDojTauqQ0an0FymkA7iOiCb0taxzA5rrgm3mNCCOBS6Qw0a5RgoGHdZb0xVgZUUTs72viySxZLZQ41DQ55vxtGy3gtRWP9OX/eKT9kPdOPzTQGxO3nxKK66LDc+J+KIsKQBIInG29ROLY+yFtyU0m+CLaRKvkA3lRlXtHDGNXeiouN7Wl98rjY8t1lB1Va53HTer44fZU8nou+KbaWIym4PJVrG8b65ptf1UFPJazkk2WziOBV6io8FTdkrglUDHlHBOamfRV2lnLC+28JZuJukbqLcF0umzRS0sw5sLlLUia+c2ADVNJMQBlblOiZwUdm8bnXcmEbrSjxWjHkjN7Fbw6S3l+ihquMOkCkg7RRsvthHUL7GV4PkP4KNttyctomW3BIU6dtOi5LOkcfJG8h6JM0reQS5cuHFIBj1VnHciXch7SC7OHfGjmZfmzXSULpMvQzryp6EUuhdcZkA5ACiC5zLnMgDtzrAnkoaZ+a7jx+HAKQrpOwRzsPX+Cjpj2U0BEYNiHVV7Yz7E4LbcOsaC5jh3kBzfMcleBGsp2kqeqkhlG+OWJ/3XtJ9y1V0upsnMInQiC6DQk+uSjSqyR0GLG+n3Sak/Yu908a2TOsT6fZiamnbwbTF4Pe6cAg/cHqnHkkbfdGqN0a9IIxGENeAJ4x9IARZ4Fh1zWjcCSBbgeau11Gh2VfbnGzDHlbvdx4AePNZlLiJnbYuNxwJWrbTYb1zC211lOJ4M6F9iLE7uS14aoyZLsjpHW0KOOWwSlSzTXTkkIm2OV2nEXV5ULPddtuCbVOmUrpuhLDuO48kmbua9n6Oo8EAdE2k8QhT8B/OKOpaLMeOFh6hcxO7du9W4l96/chL4scVda9osDu7lHxvu5p707xM2v4KGpZTnHiF0W4wnSXJninKNl5adB4JhIe2nsR7I8Eyl9oeKv6j4MyYPmSFOU7YdEyg3J3GdFxWdI6K4cjLlw8pDGRku8jkgjLe3fmgu1h/TRzM3zZqZmQ65N+tPJF1x5Lyx3rHPXIOqQ1rnO0AFym4mPJRe0czjC5o0uLISthqIjEOkoh5EbLtHEneprZzattU3TRw3hZbLIY2vYWXJ3FT2xlJI17nM0JsAD+SvcFRBSdmkVcl7Dvv7v4pvUHRN4etzHrSDyt46pWd2ioaouTtFE26d9C/wACtUpDeON3NjT6tBWR7eyfROWnYdUnqoxyYwejQE5IimSzG6pcJpG64XcklmlVsmmFNVgGyxjpzfeogdwNOWW43bO13p2x71qzn2u4rLemDDXuZSyuLWtc50RL76Z3ROD7DeBkN1NLyJStiXQt/q1ZVCS1+oANiCL9ay4BBINjmGnEFbJT4zG82adVifR/hk0dZFHKS108LntzOuZA4CZh0vvbmdr38VrWH4M5rmnkdUaVW5GUpJ7ElUYnG0lrt4UBtbJE+kkkLcwaL7tU4rZIZaowtniMwBvFnBkGUBx7N76NIPmu5sBJp54nG+dpA8xZTioqne5GWptpmKw4oHuc06HhdLCTNlY/skWDXcO655J/N0aVReBpcCwPwRT4E+PJFUNLbuaC8brEgE34aXWnUU0NqyltJJEXNc6NxGZhOV1ja7SQLjyTYC+o32IIvrojxxw+V1OQ9kTShpvfs53W14oMbdzzzBITjuhSQoaV2Qg2sWtIueRXIgs+5cOG7wRlpLRc72kW7xdNabe3xV0fkiD4Y5xZu5QkHtjxVgxFlwFDNpyHX710suNvJFoz4pLRRb4PZHgmk3teadUx7DfBN5SNbq/qP02ZMXzHcBTph0USyY30S3WOXDkzpIkSUnI9MszkRzJIYs72giScb9Wjiguz0/6aOZm+bNFjqbnRKuJTxuCMBuD70p81t5+9eZckd9q+ER9ym9dTdYwtUv8ANQ5oDCRzRqRHSzP37Pzh1mhp/nO4d9uaseDYGYRd5u48lOHDDzQ+bTzQ52CjQxqOGvFN6l+hT+tw4tYXDhqomsk7KXJNbFC2xOd8UQ3ySMYP3nAfitNNSGHKR4WWd4bF1+L04Psw553fuDsf0yxXHE9qYoza17H/ADZSasS5LJTzagJ3a4UJQYq2TKQLXUwyTRVtUNMEdKL6qF6RqcHCqzQaRhw8Q5qsMTlC7e/7Mrf2R+IKS+SJeClUbbYzhA5UrB6UbwtWAWVxf7bwn/27f+UkWqNajJ4HAxnB2O/lfOS11s1TYlptpAASPdr3jmtheNyyfZ+dztratpJIb8pyg7hdkd7LXiFFk6G7obqLxbCmTNLHAH8FNEJGSLihOitxMQ2nwF8UzydxJcDzBJNlDNk3dy2DaahbNThwH1Q5vmLhZJVS5XG4W2E21wZnFWcvcbN5h3uI/im8Z9n7QSolDtLeicsw24B3ahaMeqTVJlUqS3YMTOjUxcVKYhBfS/BRYj7IXb1x1GKCeksdIew3wTOvOvmnVGOw3wTLEip5d4Mz4/mO6XcnkaY0Z0CesXAfJ00dErl5XRXD0ANMv0gKC7+sPFBdjp3eNHOz/Nlsw+hkcbGaT7xUjJhUnCeT1ULDjcYqY2tcCHDgrOKledm3ex2l+SImw+oa9jW1D7HnZR+NVFVT2tO4g9w/JWKQXcHclC7UUT5mjIbW5qPIyAj2mrXGzJb95ASNbtlVwOyulBJ7h6LiqnFJAT7Tzv7lT6qu6yQOvvOpKlJUJFybt3WEWzNIO8Fulu9SdXtdAYM/WMaSPYc9oeDuLSCb7768VU6LEGOAjb7R0UtiOFiCgqWD6/yQnxdPIP7oSUSViGztUG9dKdHSkcdQxu5vmSSfLkneJ1DXAc1F1uHPje9oIOUlFR00sgIy3A4p/gSdOy17P4mWtbrpeyvkL87RrvWU0PZuw6FX7Aa4GNovu0SmrVjvcn4qa1rOKiNuw75urNdOqdp7lLRzJjtM3NRVQ/8ASd7tfwVS5RIpNM++MYM4fWpoyPOketZBWJbN1ubEcGvvjY6B3jDHPEP6LWnzWztelPwTiZJsr/4tr/8Aiv8ADC2SyxnY13/avEf+L/rxhbIHKtllhlIT+y6/I93DmlcyiNqJmto6nMWgGJ4OYgDtNLbG+mt7JEWNMboS5tmnK0C1h3aALHsbgAley+t7LasTksHeawXHXXr3HhmXQwb0mY58sm6Oiaxo580tUnQeK5dLoE3qqsZb8AeC9MtMVRxqlKVidT7fkopxsLd6lwA8lwO4blI7LbLteH1NVpAwmzTp1hG/vy307zpzWbN1GLHFzl4NWHHOT0oV2eweWeMFos0b5HnKwW368fK6c1+D0kY+lmkkPKANY37z7kjvATTaXa8kZR9HE3RsbbAabhYce7cFR6rGXvvrlHfq704LzmT6l1PVNxwLTE6sOiw4fuybsuMmIUrfYZLbvlaf8NEzFoecjfENd+LVRRPfe5/lb8kp11tzz5gfmqVi6tb6k/6LHLp3tpL2KyI7pB+81w+AI966Iv7JY77L2X9Cb+5UL5c4cQfclG4qRvHoU+51UOY2LtYJcOi4SRvDm3Y4C+8tNvVBViDFidASPUILVD6rlxx09v8A3/wzz+nQm71k7gWzszKhjnNsAtIYVHR14J0CdCfuSpjsdZ0wxWrtG62+yUMhPBRWK1OXelTCyo7V1X+rhttSdT5qmgFWvamYOjAG+6gaOoAa5pA14ngh35JI72fmy1DHd6vGN1OemlPOWhZ/+sp/FZ9ROyyA8ildp8ZkIEbXuaxwY5zQbAua5+V5txHBJypDSuRYMYceucRzPxVp2OqWyRlpNnfFZrhmJXYBJPHYCwLhJmFjYA2YS4EWN7X33733z22NoMMgc8EHsmUC3g6Fv9byVWtXZJwfBpWJ4Ww3vo7gQmOF1xhflduPFVYdKDxGGSRxvPFxLxpfTQOCVhxqSRgl+SzlrtQ5jC5hG67XOI005lWLImReNmq0leCAnFbODDKDu6t9/ulZZSbYTDssp3n7bG/9cJXG9squOncXxPhztcxjmiEtLja+a75HAZc1rZdSL33KLa5oFF+wsLjEeN0Ntz2xyj7RpXRyf043HzWs1WPwwgulkDWtcxrjZzspf7IflBy3HOy86Ypjc3WwSZ7FkLXRkaFua+cAix9svP71lMRY4+ugbTvbV1GW8h6tkN2kgNcWyEOeRqRw3qEuaLEvJJbBSzt2ga6awdM2qLzdhc8ZXPBdYnKczWcty3NsywHAqpkGImoEdW+djXNdE9moMkZjYHZIhkFiLc7KzVvS5NDlz0liTqJHPZcDeW6HXUKNIbs1kzLOOmvEQ2jijc8tEjpTYAnOWRENYbbheQHxA5J5RdJUT2AvZlda5bDNTzAcgMrw4/dWS9I210tbLZ7erjiuI48wce0QHPc6w1OUacO/eigV2bFhNW59DRl5u51PASeZMTdVGy7HQZ3SluZx11Ufg+Nj5PRtOh6iHw0jaFKited2vgtUVSRnkuWNn7JxSs7QLHcMpVXxHYuWIhrHhzXn629XD5RIf4qPxYvDQ83uNyuUpeWV0vQ52NwNrYndawZg4i/Ox0KT2yxHKzKDlYw5bDS7gLu+6C3zcn9LigZE0g3Ni4jwF7Kp4q75TU0dMdWuIz94OaaYnxHZ8guZ1cnknob5NvTpRi5ElsBgbHk1M7c0h1hY8aRsI0ksfruG48Ae8qbq9gaSR5eYxc77aLvEg9jhKy2mjgOScQVr3tDmkEH3LVGGhfaZ5T1O5FfxXo8pgwtjZZ53anT3qJg2DidOyIgjK28lvrKzV2OdVITIRcDQDiU1oZnh3XkG7zrfgOCtV0Qso23+zjKWWMRCzXA6eCrAB5LZ8bwOOrLXSfV3WUT/ACEhPsg+pV+OaS+5kWzN4KpzdwRrSf5BwtF3Xt4lBal1CXllWm/A6p3NB4qSbKCN6JtIBwSnUrnWXjOaqI3FMK1+YaqYfGOITSalHBAFMxWhBGiifmpXSporlNH4duUGrJWViLDbFJ4zs8H04lzEO65kFrAts5pfm53BKtooAmGLx2jhZzrme6Bh/vIcdtxxe5WY8HETeyNdASd5/wA8kcRLeHqrDVUuiiZYUqrgLs5ZXO5C/Owupih2nkADX6tUCY9Ve6Lo4a+JknWk5hc2shsKGlVG17M8diVVcRxmqd1kbH5omht2tyAHcLA6PIubWvqTuV7i2L6r2ZHeB3LN9oKsNgytGs0j5HO4uYHHq2+G93fcclW3KtycavYYYxMcsLywMcwuZlFhlyFrm2AGu/x5qwbMbUTUrs0spkhe92ZoNyxxuS8hw7NyS62hIaeVlVI254YQeM7m+ThErDtRg5hkBFskt9f0Xi9x5jX7yKfy/YsdfFmjYLiTTVVj9O2IG+Iax9wee9TbMFoZS0SwQuA3ZmiwuNbDcsXwjG3xsy7y02N/CzT6C37qmxjsklt7bcQp0pFO8TYP9HeHFlhSwAG+oZY677OGo8isD6Q9kPm6qfC0l0T7Phe613M4g24tcct7C9r2WrYHiD5sPfnebi4uDbcsz6RmH5RSR5y/6Jtrm9s8rxb3KqUHEvhKLX5Njh2AApImB1pBFG0k9oBwY0G3de6eYNsoY2Bsj8x4kCyhJ8TqWucOt3Gw070mMXqf1h9FZold2U9xVp8FwlwNuU5dDwKj6rA3ZWl7m6ehVZqMdqA1x6w6A8FSJ9rKmozNklJaDew03X3qSjL2JODe/Bbtpz1bgNNWu9ndvCr2HzEYjCe6T+p+V1L4vHeip5BwGp7nAfiAqwypDZ4JDuDhmP8ANcMjj6G6w5Pt6hNmuKTxSUTUbu8VEVGEuDi+ORzL7wDopSjbdtr6jRI189m5eJ0XSMVEThWDtc4yzEyOvoTuU7UUYcwgLmlaxrQCEoX8ik7HpVDClBtlO8JZs5B00XU8JOoIBSYbIdDbxCZGjmapMjhHwvrZBOIIw0HTzQTFQOuQNygbrgyd6iAWTmm1VKQNBdOcw5pN07eaCzQR7aok6tIRucDwTx0zUmXtsmR0jfIq3iWBD5bHNmdd1jlsLXjaLWPDRgurJNJyUXiJPWQfbI/oFJqySVK7Epo+ah6uGyn5WFR9RCUNECEba4BHELWMElDImZb5cu5ZhLEQQeSumzuN3AtvA1CjJWhrYV2q2jDIJQ32yxwbzzO7Lfe4LHNpZG9dkvZsbQwWF9Wi1vMrUduK2N3yfK2xLnyv0+pC3MB5vLPurJY4OvkludbF1++4t+KqfFIujS3Dge1kVOX3y9c95sLkhvVA23cjxVvxaY1Leqvla1ue/N9rsB5AXufFVSsorugivbLG0HxeOtd59u3kr7sNs/1t3vBLGm1ufjzU4pq/QptfyUJk2V7XndfK8eevpv8AJaZjWHGKBl2tDSGkObqCCLgg8iFEdKGy7aeaOaJtopxlcBubKwe7M0X8WvUtsHXiuoDRSn6SmIDDxMR9g/um7fDKlCdMU42rH+zbT82TW5uWY7QXNdA1xuR1Ivfm8n8VsVJs6+KhnhBuTmy+e5YtXYdKa1kWV3WEts3jpqT7j6J5N1/IsXP8F1qdrmgm1yQdV0du9PZVf/krU/qn+iVGzFSP907TmFa0/BVsO6ra8va5tjciwsoalp3i9xvHEge5cNqADpv4kcUs2ddPD0Scbm/6IOXpF+psTgfRxwOlY0lmVwcSLaczpvVMeLZ43EEtJbcEFrhzB4ghNhMu2yKGf6Vjy8SaosxZ3j8F82RxF88WUPtJFZrr/Wb9R/oLHvHerHBSnNd5BKyeCrc03a4tPNpI8tFIRbSzt3Sv8zm+Ka+nzSrUmQeXe0jUJIOSQyEFUOLbecby13i0fhZP4ekJ31o2nwJHxuq30WVemHcTLkIwVxlsVXoNvoj7Ubh9ktP5J9FtbSv3uLftNP4XVL6fKuYsepeyWDEElT4vA7RsrD3ZrH3oKpxkuUOytydIFF+tP3SkH7f0X6bvJv8AFY31p5lKsrpBue4eDiPgsnefo0dlezXm7c0p0HWu+zGT8F07bCn/AFVR/wDS/wDJZTDj9S03bUTtO67ZpAfDQo5doqp181TUOvvzTyn4uS72T0v8j7MfbNOdt3TD/dzecZHxSL+kSl/Ql9Flj6hx3vcfFzj8Vxfv+Kl3ZfgXaRqLukal/Vy+5M6zbeB7opGxvDYn3cCRd2Zrg23ms5v3peF/YkH2T6H+KfdkHaRoLukOn/Uv+8PySL9v6f8AUP8AvrPcwR5ku7IfaRepNt6c/wDlnH/5CuKbbWGN2ZlMQe+V/wALqkZkcbcxDRxIHqbI7kg7US645jvXRST5cl42RNbcm2cmRxuf5uRQuyk7AZGuibIXC+d5cOrABFwARclzhv42R7QyhsEDB9bNL5OOVg8mMCbMd1UUTfrSZZHHk2/0bPW7j5ckJ/dfoK+2vYbK8CpMpa14EjnZHey4agNPdays2H9JckDS2GGGMX3N+OqpVtD5/BJZglqdD0pl8xfbmWtgdBN1ADrEEysbkc0gtduuP4kKt4PjUlLOyeJ2U2LHcRZ2hvzF7HyUPmSsL73B4qNux0qLvL0o1jbjrItDYhoP5KMk2nldJ8tu3rossQLQMuV7Zbkttv1Oveq1I7QHiOyfLcfTTyTmI2ppT+lJGB+615PxCmpMi4pcE6/pLrP1g+6Ei/pArH3Y6XRwLTYAaEEHVVklchyFkkmnY+3H0S8D9U8aQounfchPmr0/Tz1RsyTVMdNIQ6zkkdUTXZd60tldDxhCVBTUFKNep7EaHF0Fw1y6BRsROkLorowjYR22QhBcI0Uh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6" descr="data:image/jpeg;base64,/9j/4AAQSkZJRgABAQAAAQABAAD/2wCEAAkGBhQSEBASEhQUFBUVFRQUFRQQFBQVFRUXFRUVFRQQFRQXHCYeFxkkGRUUHy8gIycpLCwsFR4xNTAqNSYrLCkBCQoKDgwOGA8PGiogHxwsKSwpLCkpKSkpKSwsKSkpLCkpLCwsLCkpLCwpLCwpLCwpKSksLCw1LCksLCwsLCwsNf/AABEIAL8BCAMBIgACEQEDEQH/xAAcAAAABwEBAAAAAAAAAAAAAAAAAQMEBQYHAgj/xABPEAABAwIDBAcDCAUIBwkAAAABAAIDBBEFEiEGMUFRBxMiYXGBkTKhsRQVI0JyksHRUlNzguEWYqKys8LD8BckNUOEtNMmNDZEY3SDk6P/xAAaAQACAwEBAAAAAAAAAAAAAAAAAQIDBAUG/8QAKhEAAgIBAwQBAwQDAAAAAAAAAAECEQMSITEEE0FRMgUiYTNxgZGhsdH/2gAMAwEAAhEDEQA/ANgRoroXUioNBBBAAQQQQAEEEEgAggECgAXQuiQTANVLHOkBsEoYIy9odkc8uLQHa6CzT+idSraFTca2Bilqo3mR7RI97srQ27XZHvcWOO65B0sbX8AHGvInfgtlHUiSNkjb2cAQDoRfgRzB08ksk6anbGxjGCzWgNaLk6AWGp3nvSt1EYSCCIpgC6NEgkINBBBAAQQQQMCCCJAgIIXQQALIIXRXQAdkEV0d0AGggggBNGkzIh1qkAqEaSEyHWoCxVBJ9aizjmgLFroJFrhzRmQc0gsVsiKN8mgSLj3oAVRXSYd3rrN3pgKBNKs/SU/23/2Mich6a1p+kpv2jv7CZIY8QRXQzJAGiKO65cUxAugCiQTA6QXKO6VAGgiuhdIA0RQugSgAkaJC6dABBEhdFAGgiQQB2CiQCJIQmULIFC6kAdkdkV0LoAOyFkV0d0ACy5kAsurriRACoHZC5yjkumHsrm6QwZQhkCCO6YAyhNa0dun/AGp/sZk6umOJVDWvpQ5zQXTWaHEAuPVS6NB3nUbuaAH9kLIroXQB1dESiuhdAAQRIIA6QRXSFRWsYCXOA8SirE3Q4Quox+0MIbmzgju1Ucdrml7QBZpOpKuh0+Se6RTLqMcdmyyIrqNk2hhbvePJM6jbCFu67vAJLBkfEWN5sa8k9dBV+LbGIk3BHeQujtpTDfIAeSJYckeUOOaEuGTyJVyTb+lH1/QH8k2f0lUo3Fx8GuUe3L0S7kfZbEFSmdKUFzdkg/dXX+k+n/Rk+6U+1L0LuRLqESqMPSTAdzJPS3xQR2Mj4Qu7D2Wq6F0RKCgTDujXKCQHSCK6CADuuZDojTauqQ0an0FymkA7iOiCb0taxzA5rrgm3mNCCOBS6Qw0a5RgoGHdZb0xVgZUUTs72viySxZLZQ41DQ55vxtGy3gtRWP9OX/eKT9kPdOPzTQGxO3nxKK66LDc+J+KIsKQBIInG29ROLY+yFtyU0m+CLaRKvkA3lRlXtHDGNXeiouN7Wl98rjY8t1lB1Va53HTer44fZU8nou+KbaWIym4PJVrG8b65ptf1UFPJazkk2WziOBV6io8FTdkrglUDHlHBOamfRV2lnLC+28JZuJukbqLcF0umzRS0sw5sLlLUia+c2ADVNJMQBlblOiZwUdm8bnXcmEbrSjxWjHkjN7Fbw6S3l+ihquMOkCkg7RRsvthHUL7GV4PkP4KNttyctomW3BIU6dtOi5LOkcfJG8h6JM0reQS5cuHFIBj1VnHciXch7SC7OHfGjmZfmzXSULpMvQzryp6EUuhdcZkA5ACiC5zLnMgDtzrAnkoaZ+a7jx+HAKQrpOwRzsPX+Cjpj2U0BEYNiHVV7Yz7E4LbcOsaC5jh3kBzfMcleBGsp2kqeqkhlG+OWJ/3XtJ9y1V0upsnMInQiC6DQk+uSjSqyR0GLG+n3Sak/Yu908a2TOsT6fZiamnbwbTF4Pe6cAg/cHqnHkkbfdGqN0a9IIxGENeAJ4x9IARZ4Fh1zWjcCSBbgeau11Gh2VfbnGzDHlbvdx4AePNZlLiJnbYuNxwJWrbTYb1zC211lOJ4M6F9iLE7uS14aoyZLsjpHW0KOOWwSlSzTXTkkIm2OV2nEXV5ULPddtuCbVOmUrpuhLDuO48kmbua9n6Oo8EAdE2k8QhT8B/OKOpaLMeOFh6hcxO7du9W4l96/chL4scVda9osDu7lHxvu5p707xM2v4KGpZTnHiF0W4wnSXJninKNl5adB4JhIe2nsR7I8Eyl9oeKv6j4MyYPmSFOU7YdEyg3J3GdFxWdI6K4cjLlw8pDGRku8jkgjLe3fmgu1h/TRzM3zZqZmQ65N+tPJF1x5Lyx3rHPXIOqQ1rnO0AFym4mPJRe0czjC5o0uLISthqIjEOkoh5EbLtHEneprZzattU3TRw3hZbLIY2vYWXJ3FT2xlJI17nM0JsAD+SvcFRBSdmkVcl7Dvv7v4pvUHRN4etzHrSDyt46pWd2ioaouTtFE26d9C/wACtUpDeON3NjT6tBWR7eyfROWnYdUnqoxyYwejQE5IimSzG6pcJpG64XcklmlVsmmFNVgGyxjpzfeogdwNOWW43bO13p2x71qzn2u4rLemDDXuZSyuLWtc50RL76Z3ROD7DeBkN1NLyJStiXQt/q1ZVCS1+oANiCL9ay4BBINjmGnEFbJT4zG82adVifR/hk0dZFHKS108LntzOuZA4CZh0vvbmdr38VrWH4M5rmnkdUaVW5GUpJ7ElUYnG0lrt4UBtbJE+kkkLcwaL7tU4rZIZaowtniMwBvFnBkGUBx7N76NIPmu5sBJp54nG+dpA8xZTioqne5GWptpmKw4oHuc06HhdLCTNlY/skWDXcO655J/N0aVReBpcCwPwRT4E+PJFUNLbuaC8brEgE34aXWnUU0NqyltJJEXNc6NxGZhOV1ja7SQLjyTYC+o32IIvrojxxw+V1OQ9kTShpvfs53W14oMbdzzzBITjuhSQoaV2Qg2sWtIueRXIgs+5cOG7wRlpLRc72kW7xdNabe3xV0fkiD4Y5xZu5QkHtjxVgxFlwFDNpyHX710suNvJFoz4pLRRb4PZHgmk3teadUx7DfBN5SNbq/qP02ZMXzHcBTph0USyY30S3WOXDkzpIkSUnI9MszkRzJIYs72giScb9Wjiguz0/6aOZm+bNFjqbnRKuJTxuCMBuD70p81t5+9eZckd9q+ER9ym9dTdYwtUv8ANQ5oDCRzRqRHSzP37Pzh1mhp/nO4d9uaseDYGYRd5u48lOHDDzQ+bTzQ52CjQxqOGvFN6l+hT+tw4tYXDhqomsk7KXJNbFC2xOd8UQ3ySMYP3nAfitNNSGHKR4WWd4bF1+L04Psw553fuDsf0yxXHE9qYoza17H/ADZSasS5LJTzagJ3a4UJQYq2TKQLXUwyTRVtUNMEdKL6qF6RqcHCqzQaRhw8Q5qsMTlC7e/7Mrf2R+IKS+SJeClUbbYzhA5UrB6UbwtWAWVxf7bwn/27f+UkWqNajJ4HAxnB2O/lfOS11s1TYlptpAASPdr3jmtheNyyfZ+dztratpJIb8pyg7hdkd7LXiFFk6G7obqLxbCmTNLHAH8FNEJGSLihOitxMQ2nwF8UzydxJcDzBJNlDNk3dy2DaahbNThwH1Q5vmLhZJVS5XG4W2E21wZnFWcvcbN5h3uI/im8Z9n7QSolDtLeicsw24B3ahaMeqTVJlUqS3YMTOjUxcVKYhBfS/BRYj7IXb1x1GKCeksdIew3wTOvOvmnVGOw3wTLEip5d4Mz4/mO6XcnkaY0Z0CesXAfJ00dErl5XRXD0ANMv0gKC7+sPFBdjp3eNHOz/Nlsw+hkcbGaT7xUjJhUnCeT1ULDjcYqY2tcCHDgrOKledm3ex2l+SImw+oa9jW1D7HnZR+NVFVT2tO4g9w/JWKQXcHclC7UUT5mjIbW5qPIyAj2mrXGzJb95ASNbtlVwOyulBJ7h6LiqnFJAT7Tzv7lT6qu6yQOvvOpKlJUJFybt3WEWzNIO8Fulu9SdXtdAYM/WMaSPYc9oeDuLSCb7768VU6LEGOAjb7R0UtiOFiCgqWD6/yQnxdPIP7oSUSViGztUG9dKdHSkcdQxu5vmSSfLkneJ1DXAc1F1uHPje9oIOUlFR00sgIy3A4p/gSdOy17P4mWtbrpeyvkL87RrvWU0PZuw6FX7Aa4GNovu0SmrVjvcn4qa1rOKiNuw75urNdOqdp7lLRzJjtM3NRVQ/8ASd7tfwVS5RIpNM++MYM4fWpoyPOketZBWJbN1ubEcGvvjY6B3jDHPEP6LWnzWztelPwTiZJsr/4tr/8Aiv8ADC2SyxnY13/avEf+L/rxhbIHKtllhlIT+y6/I93DmlcyiNqJmto6nMWgGJ4OYgDtNLbG+mt7JEWNMboS5tmnK0C1h3aALHsbgAley+t7LasTksHeawXHXXr3HhmXQwb0mY58sm6Oiaxo580tUnQeK5dLoE3qqsZb8AeC9MtMVRxqlKVidT7fkopxsLd6lwA8lwO4blI7LbLteH1NVpAwmzTp1hG/vy307zpzWbN1GLHFzl4NWHHOT0oV2eweWeMFos0b5HnKwW368fK6c1+D0kY+lmkkPKANY37z7kjvATTaXa8kZR9HE3RsbbAabhYce7cFR6rGXvvrlHfq704LzmT6l1PVNxwLTE6sOiw4fuybsuMmIUrfYZLbvlaf8NEzFoecjfENd+LVRRPfe5/lb8kp11tzz5gfmqVi6tb6k/6LHLp3tpL2KyI7pB+81w+AI966Iv7JY77L2X9Cb+5UL5c4cQfclG4qRvHoU+51UOY2LtYJcOi4SRvDm3Y4C+8tNvVBViDFidASPUILVD6rlxx09v8A3/wzz+nQm71k7gWzszKhjnNsAtIYVHR14J0CdCfuSpjsdZ0wxWrtG62+yUMhPBRWK1OXelTCyo7V1X+rhttSdT5qmgFWvamYOjAG+6gaOoAa5pA14ngh35JI72fmy1DHd6vGN1OemlPOWhZ/+sp/FZ9ROyyA8ildp8ZkIEbXuaxwY5zQbAua5+V5txHBJypDSuRYMYceucRzPxVp2OqWyRlpNnfFZrhmJXYBJPHYCwLhJmFjYA2YS4EWN7X33733z22NoMMgc8EHsmUC3g6Fv9byVWtXZJwfBpWJ4Ww3vo7gQmOF1xhflduPFVYdKDxGGSRxvPFxLxpfTQOCVhxqSRgl+SzlrtQ5jC5hG67XOI005lWLImReNmq0leCAnFbODDKDu6t9/ulZZSbYTDssp3n7bG/9cJXG9squOncXxPhztcxjmiEtLja+a75HAZc1rZdSL33KLa5oFF+wsLjEeN0Ntz2xyj7RpXRyf043HzWs1WPwwgulkDWtcxrjZzspf7IflBy3HOy86Ypjc3WwSZ7FkLXRkaFua+cAix9svP71lMRY4+ugbTvbV1GW8h6tkN2kgNcWyEOeRqRw3qEuaLEvJJbBSzt2ga6awdM2qLzdhc8ZXPBdYnKczWcty3NsywHAqpkGImoEdW+djXNdE9moMkZjYHZIhkFiLc7KzVvS5NDlz0liTqJHPZcDeW6HXUKNIbs1kzLOOmvEQ2jijc8tEjpTYAnOWRENYbbheQHxA5J5RdJUT2AvZlda5bDNTzAcgMrw4/dWS9I210tbLZ7erjiuI48wce0QHPc6w1OUacO/eigV2bFhNW59DRl5u51PASeZMTdVGy7HQZ3SluZx11Ufg+Nj5PRtOh6iHw0jaFKited2vgtUVSRnkuWNn7JxSs7QLHcMpVXxHYuWIhrHhzXn629XD5RIf4qPxYvDQ83uNyuUpeWV0vQ52NwNrYndawZg4i/Ox0KT2yxHKzKDlYw5bDS7gLu+6C3zcn9LigZE0g3Ni4jwF7Kp4q75TU0dMdWuIz94OaaYnxHZ8guZ1cnknob5NvTpRi5ElsBgbHk1M7c0h1hY8aRsI0ksfruG48Ae8qbq9gaSR5eYxc77aLvEg9jhKy2mjgOScQVr3tDmkEH3LVGGhfaZ5T1O5FfxXo8pgwtjZZ53anT3qJg2DidOyIgjK28lvrKzV2OdVITIRcDQDiU1oZnh3XkG7zrfgOCtV0Qso23+zjKWWMRCzXA6eCrAB5LZ8bwOOrLXSfV3WUT/ACEhPsg+pV+OaS+5kWzN4KpzdwRrSf5BwtF3Xt4lBal1CXllWm/A6p3NB4qSbKCN6JtIBwSnUrnWXjOaqI3FMK1+YaqYfGOITSalHBAFMxWhBGiifmpXSporlNH4duUGrJWViLDbFJ4zs8H04lzEO65kFrAts5pfm53BKtooAmGLx2jhZzrme6Bh/vIcdtxxe5WY8HETeyNdASd5/wA8kcRLeHqrDVUuiiZYUqrgLs5ZXO5C/Owupih2nkADX6tUCY9Ve6Lo4a+JknWk5hc2shsKGlVG17M8diVVcRxmqd1kbH5omht2tyAHcLA6PIubWvqTuV7i2L6r2ZHeB3LN9oKsNgytGs0j5HO4uYHHq2+G93fcclW3KtycavYYYxMcsLywMcwuZlFhlyFrm2AGu/x5qwbMbUTUrs0spkhe92ZoNyxxuS8hw7NyS62hIaeVlVI254YQeM7m+ThErDtRg5hkBFskt9f0Xi9x5jX7yKfy/YsdfFmjYLiTTVVj9O2IG+Iax9wee9TbMFoZS0SwQuA3ZmiwuNbDcsXwjG3xsy7y02N/CzT6C37qmxjsklt7bcQp0pFO8TYP9HeHFlhSwAG+oZY677OGo8isD6Q9kPm6qfC0l0T7Phe613M4g24tcct7C9r2WrYHiD5sPfnebi4uDbcsz6RmH5RSR5y/6Jtrm9s8rxb3KqUHEvhKLX5Njh2AApImB1pBFG0k9oBwY0G3de6eYNsoY2Bsj8x4kCyhJ8TqWucOt3Gw070mMXqf1h9FZold2U9xVp8FwlwNuU5dDwKj6rA3ZWl7m6ehVZqMdqA1x6w6A8FSJ9rKmozNklJaDew03X3qSjL2JODe/Bbtpz1bgNNWu9ndvCr2HzEYjCe6T+p+V1L4vHeip5BwGp7nAfiAqwypDZ4JDuDhmP8ANcMjj6G6w5Pt6hNmuKTxSUTUbu8VEVGEuDi+ORzL7wDopSjbdtr6jRI189m5eJ0XSMVEThWDtc4yzEyOvoTuU7UUYcwgLmlaxrQCEoX8ik7HpVDClBtlO8JZs5B00XU8JOoIBSYbIdDbxCZGjmapMjhHwvrZBOIIw0HTzQTFQOuQNygbrgyd6iAWTmm1VKQNBdOcw5pN07eaCzQR7aok6tIRucDwTx0zUmXtsmR0jfIq3iWBD5bHNmdd1jlsLXjaLWPDRgurJNJyUXiJPWQfbI/oFJqySVK7Epo+ah6uGyn5WFR9RCUNECEba4BHELWMElDImZb5cu5ZhLEQQeSumzuN3AtvA1CjJWhrYV2q2jDIJQ32yxwbzzO7Lfe4LHNpZG9dkvZsbQwWF9Wi1vMrUduK2N3yfK2xLnyv0+pC3MB5vLPurJY4OvkludbF1++4t+KqfFIujS3Dge1kVOX3y9c95sLkhvVA23cjxVvxaY1Leqvla1ue/N9rsB5AXufFVSsorugivbLG0HxeOtd59u3kr7sNs/1t3vBLGm1ufjzU4pq/QptfyUJk2V7XndfK8eevpv8AJaZjWHGKBl2tDSGkObqCCLgg8iFEdKGy7aeaOaJtopxlcBubKwe7M0X8WvUtsHXiuoDRSn6SmIDDxMR9g/um7fDKlCdMU42rH+zbT82TW5uWY7QXNdA1xuR1Ivfm8n8VsVJs6+KhnhBuTmy+e5YtXYdKa1kWV3WEts3jpqT7j6J5N1/IsXP8F1qdrmgm1yQdV0du9PZVf/krU/qn+iVGzFSP907TmFa0/BVsO6ra8va5tjciwsoalp3i9xvHEge5cNqADpv4kcUs2ddPD0Scbm/6IOXpF+psTgfRxwOlY0lmVwcSLaczpvVMeLZ43EEtJbcEFrhzB4ghNhMu2yKGf6Vjy8SaosxZ3j8F82RxF88WUPtJFZrr/Wb9R/oLHvHerHBSnNd5BKyeCrc03a4tPNpI8tFIRbSzt3Sv8zm+Ka+nzSrUmQeXe0jUJIOSQyEFUOLbecby13i0fhZP4ekJ31o2nwJHxuq30WVemHcTLkIwVxlsVXoNvoj7Ubh9ktP5J9FtbSv3uLftNP4XVL6fKuYsepeyWDEElT4vA7RsrD3ZrH3oKpxkuUOytydIFF+tP3SkH7f0X6bvJv8AFY31p5lKsrpBue4eDiPgsnefo0dlezXm7c0p0HWu+zGT8F07bCn/AFVR/wDS/wDJZTDj9S03bUTtO67ZpAfDQo5doqp181TUOvvzTyn4uS72T0v8j7MfbNOdt3TD/dzecZHxSL+kSl/Ql9Flj6hx3vcfFzj8Vxfv+Kl3ZfgXaRqLukal/Vy+5M6zbeB7opGxvDYn3cCRd2Zrg23ms5v3peF/YkH2T6H+KfdkHaRoLukOn/Uv+8PySL9v6f8AUP8AvrPcwR5ku7IfaRepNt6c/wDlnH/5CuKbbWGN2ZlMQe+V/wALqkZkcbcxDRxIHqbI7kg7US645jvXRST5cl42RNbcm2cmRxuf5uRQuyk7AZGuibIXC+d5cOrABFwARclzhv42R7QyhsEDB9bNL5OOVg8mMCbMd1UUTfrSZZHHk2/0bPW7j5ckJ/dfoK+2vYbK8CpMpa14EjnZHey4agNPdays2H9JckDS2GGGMX3N+OqpVtD5/BJZglqdD0pl8xfbmWtgdBN1ADrEEysbkc0gtduuP4kKt4PjUlLOyeJ2U2LHcRZ2hvzF7HyUPmSsL73B4qNux0qLvL0o1jbjrItDYhoP5KMk2nldJ8tu3rossQLQMuV7Zbkttv1Oveq1I7QHiOyfLcfTTyTmI2ppT+lJGB+615PxCmpMi4pcE6/pLrP1g+6Ei/pArH3Y6XRwLTYAaEEHVVklchyFkkmnY+3H0S8D9U8aQounfchPmr0/Tz1RsyTVMdNIQ6zkkdUTXZd60tldDxhCVBTUFKNep7EaHF0Fw1y6BRsROkLorowjYR22QhBcI0Uh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410986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12819" y="514476"/>
            <a:ext cx="8369096" cy="4313238"/>
          </a:xfrm>
        </p:spPr>
        <p:txBody>
          <a:bodyPr/>
          <a:lstStyle/>
          <a:p>
            <a:pPr eaLnBrk="1" hangingPunct="1">
              <a:lnSpc>
                <a:spcPct val="90000"/>
              </a:lnSpc>
              <a:buFont typeface="Wingdings" pitchFamily="2" charset="2"/>
              <a:buNone/>
            </a:pPr>
            <a:r>
              <a:rPr lang="tr-TR" sz="2400" b="1" dirty="0" smtClean="0"/>
              <a:t>	   Hava Akımı:</a:t>
            </a:r>
          </a:p>
          <a:p>
            <a:pPr marL="0" indent="360000" eaLnBrk="1" hangingPunct="1">
              <a:spcBef>
                <a:spcPts val="1200"/>
              </a:spcBef>
              <a:buFont typeface="Wingdings" pitchFamily="2" charset="2"/>
              <a:buNone/>
            </a:pPr>
            <a:r>
              <a:rPr lang="tr-TR" sz="2400" dirty="0" smtClean="0">
                <a:solidFill>
                  <a:srgbClr val="FF0066"/>
                </a:solidFill>
              </a:rPr>
              <a:t>Hareket halindeki havanın insan bedenine çarpması sonucu deride meydana getirdiği ısı değişikliği olarak algılanır</a:t>
            </a:r>
            <a:r>
              <a:rPr lang="tr-TR" sz="2400" dirty="0" smtClean="0"/>
              <a:t>. Gereğinden az ya da çok olması sakıncalıdır.</a:t>
            </a:r>
          </a:p>
          <a:p>
            <a:pPr marL="0" indent="360000" eaLnBrk="1" hangingPunct="1">
              <a:spcBef>
                <a:spcPts val="1200"/>
              </a:spcBef>
              <a:buFont typeface="Wingdings" pitchFamily="2" charset="2"/>
              <a:buNone/>
            </a:pPr>
            <a:r>
              <a:rPr lang="tr-TR" sz="2400" dirty="0" smtClean="0"/>
              <a:t>Çalışma ortamında ısısal rahatlığın sağlanması ve sağlığa zararlı olan su buharı, gaz ve tozların ortamdan atılması için uygun bir hava akımı sağlanmalıdır. </a:t>
            </a:r>
          </a:p>
          <a:p>
            <a:pPr marL="0" indent="360000" eaLnBrk="1" hangingPunct="1">
              <a:spcBef>
                <a:spcPts val="1200"/>
              </a:spcBef>
              <a:buFont typeface="Wingdings" pitchFamily="2" charset="2"/>
              <a:buNone/>
            </a:pPr>
            <a:r>
              <a:rPr lang="tr-TR" sz="2400" b="1" dirty="0" smtClean="0">
                <a:solidFill>
                  <a:srgbClr val="FF0066"/>
                </a:solidFill>
              </a:rPr>
              <a:t>Ortamda hava akım hızı </a:t>
            </a:r>
            <a:r>
              <a:rPr lang="tr-TR" sz="4400" b="1" dirty="0" smtClean="0">
                <a:solidFill>
                  <a:srgbClr val="FF0066"/>
                </a:solidFill>
              </a:rPr>
              <a:t>anemometre</a:t>
            </a:r>
            <a:r>
              <a:rPr lang="tr-TR" sz="2400" b="1" dirty="0" smtClean="0">
                <a:solidFill>
                  <a:srgbClr val="FF0066"/>
                </a:solidFill>
              </a:rPr>
              <a:t> </a:t>
            </a:r>
            <a:r>
              <a:rPr lang="tr-TR" sz="2400" dirty="0" smtClean="0">
                <a:solidFill>
                  <a:srgbClr val="FF0066"/>
                </a:solidFill>
              </a:rPr>
              <a:t>ile ölçülür.</a:t>
            </a:r>
            <a:r>
              <a:rPr lang="tr-TR" sz="2400" dirty="0" smtClean="0"/>
              <a:t> </a:t>
            </a:r>
          </a:p>
          <a:p>
            <a:pPr marL="0" indent="0" eaLnBrk="1" hangingPunct="1">
              <a:lnSpc>
                <a:spcPct val="90000"/>
              </a:lnSpc>
              <a:buNone/>
            </a:pPr>
            <a:endParaRPr lang="tr-TR" sz="2400" dirty="0" smtClean="0"/>
          </a:p>
        </p:txBody>
      </p:sp>
      <p:pic>
        <p:nvPicPr>
          <p:cNvPr id="1026" name="Picture 2" descr="http://images.gittigidiyor.com/6841/Anemometre-TROTEC-BA15__68418047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442" y="4180354"/>
            <a:ext cx="2295038" cy="22950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12819" y="4827714"/>
            <a:ext cx="5806623" cy="1569660"/>
          </a:xfrm>
          <a:prstGeom prst="rect">
            <a:avLst/>
          </a:prstGeom>
        </p:spPr>
        <p:txBody>
          <a:bodyPr wrap="square">
            <a:spAutoFit/>
          </a:bodyPr>
          <a:lstStyle/>
          <a:p>
            <a:pPr lvl="0"/>
            <a:r>
              <a:rPr lang="tr-TR" b="1" u="sng" dirty="0" smtClean="0">
                <a:latin typeface="Calibri" pitchFamily="34" charset="0"/>
              </a:rPr>
              <a:t>Hava akım hızı;</a:t>
            </a:r>
            <a:endParaRPr lang="tr-TR" sz="2400" u="sng" dirty="0">
              <a:latin typeface="Calibri" pitchFamily="34" charset="0"/>
            </a:endParaRPr>
          </a:p>
          <a:p>
            <a:pPr marL="285750" lvl="0" indent="-285750">
              <a:buFont typeface="Arial" pitchFamily="34" charset="0"/>
              <a:buChar char="•"/>
            </a:pPr>
            <a:r>
              <a:rPr lang="tr-TR" dirty="0" smtClean="0">
                <a:latin typeface="Calibri" pitchFamily="34" charset="0"/>
              </a:rPr>
              <a:t>Oturarak </a:t>
            </a:r>
            <a:r>
              <a:rPr lang="tr-TR" dirty="0">
                <a:latin typeface="Calibri" pitchFamily="34" charset="0"/>
              </a:rPr>
              <a:t>çalışanlarda 0,15-1 m/</a:t>
            </a:r>
            <a:r>
              <a:rPr lang="tr-TR" dirty="0" err="1">
                <a:latin typeface="Calibri" pitchFamily="34" charset="0"/>
              </a:rPr>
              <a:t>sn’yi</a:t>
            </a:r>
            <a:r>
              <a:rPr lang="tr-TR" dirty="0">
                <a:latin typeface="Calibri" pitchFamily="34" charset="0"/>
              </a:rPr>
              <a:t> </a:t>
            </a:r>
            <a:r>
              <a:rPr lang="tr-TR" dirty="0" smtClean="0">
                <a:latin typeface="Calibri" pitchFamily="34" charset="0"/>
              </a:rPr>
              <a:t>geçmemelidir.</a:t>
            </a:r>
            <a:endParaRPr lang="tr-TR" sz="2400" dirty="0">
              <a:latin typeface="Calibri" pitchFamily="34" charset="0"/>
            </a:endParaRPr>
          </a:p>
          <a:p>
            <a:pPr marL="285750" lvl="0" indent="-285750">
              <a:buFont typeface="Arial" pitchFamily="34" charset="0"/>
              <a:buChar char="•"/>
            </a:pPr>
            <a:r>
              <a:rPr lang="tr-TR" dirty="0" smtClean="0">
                <a:latin typeface="Calibri" pitchFamily="34" charset="0"/>
              </a:rPr>
              <a:t>Yarı </a:t>
            </a:r>
            <a:r>
              <a:rPr lang="tr-TR" dirty="0">
                <a:latin typeface="Calibri" pitchFamily="34" charset="0"/>
              </a:rPr>
              <a:t>aktif çalışanlarda 1-1,25 </a:t>
            </a:r>
            <a:r>
              <a:rPr lang="tr-TR" dirty="0" smtClean="0">
                <a:latin typeface="Calibri" pitchFamily="34" charset="0"/>
              </a:rPr>
              <a:t>m/</a:t>
            </a:r>
            <a:r>
              <a:rPr lang="tr-TR" dirty="0" err="1" smtClean="0">
                <a:latin typeface="Calibri" pitchFamily="34" charset="0"/>
              </a:rPr>
              <a:t>sn</a:t>
            </a:r>
            <a:r>
              <a:rPr lang="tr-TR" dirty="0" smtClean="0">
                <a:latin typeface="Calibri" pitchFamily="34" charset="0"/>
              </a:rPr>
              <a:t>,</a:t>
            </a:r>
            <a:endParaRPr lang="tr-TR" sz="2400" dirty="0">
              <a:latin typeface="Calibri" pitchFamily="34" charset="0"/>
            </a:endParaRPr>
          </a:p>
          <a:p>
            <a:pPr marL="285750" lvl="0" indent="-285750">
              <a:buFont typeface="Arial" pitchFamily="34" charset="0"/>
              <a:buChar char="•"/>
            </a:pPr>
            <a:r>
              <a:rPr lang="tr-TR" dirty="0" smtClean="0">
                <a:latin typeface="Calibri" pitchFamily="34" charset="0"/>
              </a:rPr>
              <a:t>Tozsuz </a:t>
            </a:r>
            <a:r>
              <a:rPr lang="tr-TR" dirty="0">
                <a:latin typeface="Calibri" pitchFamily="34" charset="0"/>
              </a:rPr>
              <a:t>yerlerde 1.75 m/</a:t>
            </a:r>
            <a:r>
              <a:rPr lang="tr-TR" dirty="0" err="1">
                <a:latin typeface="Calibri" pitchFamily="34" charset="0"/>
              </a:rPr>
              <a:t>sn</a:t>
            </a:r>
            <a:r>
              <a:rPr lang="tr-TR" dirty="0">
                <a:latin typeface="Calibri" pitchFamily="34" charset="0"/>
              </a:rPr>
              <a:t> civarında olmalıdır.</a:t>
            </a:r>
            <a:endParaRPr lang="tr-TR" sz="2400" dirty="0">
              <a:latin typeface="Calibri" pitchFamily="34" charset="0"/>
            </a:endParaRPr>
          </a:p>
        </p:txBody>
      </p:sp>
    </p:spTree>
    <p:extLst>
      <p:ext uri="{BB962C8B-B14F-4D97-AF65-F5344CB8AC3E}">
        <p14:creationId xmlns:p14="http://schemas.microsoft.com/office/powerpoint/2010/main" val="810600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95275" y="611251"/>
            <a:ext cx="8524875" cy="2845181"/>
          </a:xfrm>
          <a:prstGeom prst="rect">
            <a:avLst/>
          </a:prstGeom>
        </p:spPr>
        <p:txBody>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eaLnBrk="1" hangingPunct="1">
              <a:lnSpc>
                <a:spcPct val="90000"/>
              </a:lnSpc>
              <a:buNone/>
            </a:pPr>
            <a:r>
              <a:rPr lang="tr-TR" sz="3600" b="1" i="1" u="sng" kern="0" dirty="0" smtClean="0"/>
              <a:t>Soğuk ORTAM</a:t>
            </a:r>
          </a:p>
          <a:p>
            <a:pPr lvl="1" eaLnBrk="1" hangingPunct="1">
              <a:lnSpc>
                <a:spcPct val="90000"/>
              </a:lnSpc>
            </a:pPr>
            <a:r>
              <a:rPr lang="tr-TR" kern="0" dirty="0" smtClean="0"/>
              <a:t>Dikkat dağılması + bedensel ve zihinsel verimin düşmesi</a:t>
            </a:r>
          </a:p>
          <a:p>
            <a:pPr lvl="1" eaLnBrk="1" hangingPunct="1">
              <a:lnSpc>
                <a:spcPct val="90000"/>
              </a:lnSpc>
            </a:pPr>
            <a:r>
              <a:rPr lang="tr-TR" kern="0" dirty="0" smtClean="0"/>
              <a:t>Deri soğur</a:t>
            </a:r>
          </a:p>
          <a:p>
            <a:pPr lvl="1" eaLnBrk="1" hangingPunct="1">
              <a:lnSpc>
                <a:spcPct val="90000"/>
              </a:lnSpc>
            </a:pPr>
            <a:r>
              <a:rPr lang="tr-TR" kern="0" dirty="0" smtClean="0"/>
              <a:t>Kan iç organlara doğru çekilir</a:t>
            </a:r>
          </a:p>
          <a:p>
            <a:pPr lvl="1" eaLnBrk="1" hangingPunct="1">
              <a:lnSpc>
                <a:spcPct val="90000"/>
              </a:lnSpc>
            </a:pPr>
            <a:r>
              <a:rPr lang="tr-TR" kern="0" dirty="0" smtClean="0"/>
              <a:t>Vücut iç ısısı yükselir</a:t>
            </a:r>
          </a:p>
          <a:p>
            <a:pPr lvl="1" eaLnBrk="1" hangingPunct="1">
              <a:lnSpc>
                <a:spcPct val="90000"/>
              </a:lnSpc>
            </a:pPr>
            <a:r>
              <a:rPr lang="tr-TR" kern="0" dirty="0" smtClean="0"/>
              <a:t>Hafif ürperme ve titreme</a:t>
            </a:r>
          </a:p>
          <a:p>
            <a:pPr lvl="1" eaLnBrk="1" hangingPunct="1">
              <a:lnSpc>
                <a:spcPct val="90000"/>
              </a:lnSpc>
            </a:pPr>
            <a:r>
              <a:rPr lang="tr-TR" kern="0" dirty="0" smtClean="0"/>
              <a:t>Beslenme ve enerji gereksinimi artar</a:t>
            </a:r>
          </a:p>
        </p:txBody>
      </p:sp>
      <p:sp>
        <p:nvSpPr>
          <p:cNvPr id="3" name="Rectangle 3"/>
          <p:cNvSpPr txBox="1">
            <a:spLocks noChangeArrowheads="1"/>
          </p:cNvSpPr>
          <p:nvPr/>
        </p:nvSpPr>
        <p:spPr>
          <a:xfrm>
            <a:off x="295275" y="3456432"/>
            <a:ext cx="8524875" cy="2889504"/>
          </a:xfrm>
          <a:prstGeom prst="rect">
            <a:avLst/>
          </a:prstGeom>
        </p:spPr>
        <p:txBody>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eaLnBrk="1" hangingPunct="1"/>
            <a:r>
              <a:rPr lang="tr-TR" sz="2000" kern="0" dirty="0" smtClean="0">
                <a:solidFill>
                  <a:srgbClr val="FF0066"/>
                </a:solidFill>
              </a:rPr>
              <a:t>Aşırı soğukta iş kazaları artar, dokunma duyusu kaybolur, iş verimi düşer, soğuktan korunmak için hantal elbiseler de iş verimi üzerinde olumsuz etki yapar</a:t>
            </a:r>
            <a:r>
              <a:rPr lang="tr-TR" sz="2000" kern="0" dirty="0" smtClean="0"/>
              <a:t>. Kalın giysilerde olması gereken özelliklerden biri teri kolaylıkla giysi dışına verebilir kumaştan yapılmasıdır.</a:t>
            </a:r>
          </a:p>
          <a:p>
            <a:pPr eaLnBrk="1" hangingPunct="1"/>
            <a:r>
              <a:rPr lang="tr-TR" sz="2000" dirty="0"/>
              <a:t>Ayrıca </a:t>
            </a:r>
            <a:r>
              <a:rPr lang="tr-TR" sz="2000" dirty="0">
                <a:solidFill>
                  <a:srgbClr val="FF0066"/>
                </a:solidFill>
              </a:rPr>
              <a:t>soğuk ortamda bulunma süresi de olabildiğince kısa tutulmaya</a:t>
            </a:r>
            <a:r>
              <a:rPr lang="tr-TR" sz="2000" dirty="0"/>
              <a:t> çalışılmalıdır. Büyük atölyelerde atölyenin tamamının ısıtılamadığı durumlarda, sıcak hava akımı sağlanması, </a:t>
            </a:r>
            <a:r>
              <a:rPr lang="tr-TR" sz="2000" dirty="0">
                <a:solidFill>
                  <a:srgbClr val="FF0066"/>
                </a:solidFill>
              </a:rPr>
              <a:t>atölye içinden sıcak su veya sıcak buhar borularının geçirilmesi, uygun yerlere sobalar kurulması</a:t>
            </a:r>
            <a:r>
              <a:rPr lang="tr-TR" sz="2000" dirty="0"/>
              <a:t> gibi uygulamalar </a:t>
            </a:r>
            <a:r>
              <a:rPr lang="tr-TR" sz="2000" dirty="0" smtClean="0"/>
              <a:t>yapılabilir</a:t>
            </a:r>
            <a:endParaRPr lang="tr-TR" sz="2000" dirty="0"/>
          </a:p>
        </p:txBody>
      </p:sp>
    </p:spTree>
    <p:extLst>
      <p:ext uri="{BB962C8B-B14F-4D97-AF65-F5344CB8AC3E}">
        <p14:creationId xmlns:p14="http://schemas.microsoft.com/office/powerpoint/2010/main" val="921226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393030" y="750383"/>
            <a:ext cx="8502025" cy="868362"/>
          </a:xfrm>
        </p:spPr>
        <p:txBody>
          <a:bodyPr/>
          <a:lstStyle/>
          <a:p>
            <a:pPr eaLnBrk="1" hangingPunct="1"/>
            <a:r>
              <a:rPr lang="tr-TR" smtClean="0"/>
              <a:t>Üretim aracı ve çalışma ortamından kaynaklanan problemler</a:t>
            </a:r>
          </a:p>
        </p:txBody>
      </p:sp>
      <p:sp>
        <p:nvSpPr>
          <p:cNvPr id="19459" name="Rectangle 4"/>
          <p:cNvSpPr>
            <a:spLocks noGrp="1" noChangeArrowheads="1"/>
          </p:cNvSpPr>
          <p:nvPr>
            <p:ph type="body" idx="1"/>
          </p:nvPr>
        </p:nvSpPr>
        <p:spPr>
          <a:xfrm>
            <a:off x="420018" y="2118808"/>
            <a:ext cx="8306887" cy="5184775"/>
          </a:xfrm>
        </p:spPr>
        <p:txBody>
          <a:bodyPr/>
          <a:lstStyle/>
          <a:p>
            <a:pPr eaLnBrk="1" hangingPunct="1"/>
            <a:r>
              <a:rPr lang="tr-TR" sz="2000" smtClean="0"/>
              <a:t>Havalandırma</a:t>
            </a:r>
          </a:p>
          <a:p>
            <a:pPr lvl="1" eaLnBrk="1" hangingPunct="1"/>
            <a:r>
              <a:rPr lang="tr-TR" sz="2000" smtClean="0"/>
              <a:t>Normal işler için saatlik 12m</a:t>
            </a:r>
            <a:r>
              <a:rPr lang="tr-TR" sz="2000" baseline="30000" smtClean="0"/>
              <a:t>3</a:t>
            </a:r>
            <a:r>
              <a:rPr lang="tr-TR" sz="2000" smtClean="0"/>
              <a:t>-18m</a:t>
            </a:r>
            <a:r>
              <a:rPr lang="tr-TR" sz="2000" baseline="30000" smtClean="0"/>
              <a:t>3 ‘</a:t>
            </a:r>
            <a:r>
              <a:rPr lang="tr-TR" sz="2000" smtClean="0"/>
              <a:t>lük bir sirkülasyon (ikinci bir çalışan var ise + 10 m</a:t>
            </a:r>
            <a:r>
              <a:rPr lang="tr-TR" sz="2000" baseline="30000" smtClean="0"/>
              <a:t>3</a:t>
            </a:r>
            <a:r>
              <a:rPr lang="tr-TR" sz="2000" smtClean="0"/>
              <a:t>)</a:t>
            </a:r>
          </a:p>
          <a:p>
            <a:pPr lvl="1" eaLnBrk="1" hangingPunct="1">
              <a:buFontTx/>
              <a:buNone/>
            </a:pPr>
            <a:endParaRPr lang="tr-TR" sz="2000" smtClean="0"/>
          </a:p>
          <a:p>
            <a:pPr eaLnBrk="1" hangingPunct="1"/>
            <a:r>
              <a:rPr lang="tr-TR" sz="2000" smtClean="0"/>
              <a:t>İklim</a:t>
            </a:r>
          </a:p>
          <a:p>
            <a:pPr lvl="1" eaLnBrk="1" hangingPunct="1"/>
            <a:r>
              <a:rPr lang="tr-TR" sz="2000" smtClean="0"/>
              <a:t>İnsan vücut sıcaklığı 37</a:t>
            </a:r>
            <a:r>
              <a:rPr lang="en-US" sz="2000" smtClean="0">
                <a:cs typeface="Arial" charset="0"/>
              </a:rPr>
              <a:t>°</a:t>
            </a:r>
            <a:r>
              <a:rPr lang="tr-TR" sz="2000" smtClean="0">
                <a:cs typeface="Arial" charset="0"/>
              </a:rPr>
              <a:t>C </a:t>
            </a:r>
            <a:r>
              <a:rPr lang="en-US" sz="2000" smtClean="0">
                <a:cs typeface="Arial" charset="0"/>
              </a:rPr>
              <a:t>±</a:t>
            </a:r>
            <a:r>
              <a:rPr lang="tr-TR" sz="2000" smtClean="0">
                <a:cs typeface="Arial" charset="0"/>
              </a:rPr>
              <a:t> 2 </a:t>
            </a:r>
            <a:r>
              <a:rPr lang="en-US" sz="2000" smtClean="0">
                <a:cs typeface="Arial" charset="0"/>
              </a:rPr>
              <a:t>°</a:t>
            </a:r>
            <a:r>
              <a:rPr lang="tr-TR" sz="2000" smtClean="0">
                <a:cs typeface="Arial" charset="0"/>
              </a:rPr>
              <a:t>C</a:t>
            </a:r>
          </a:p>
          <a:p>
            <a:pPr lvl="1" eaLnBrk="1" hangingPunct="1"/>
            <a:r>
              <a:rPr lang="tr-TR" sz="2000" smtClean="0">
                <a:cs typeface="Arial" charset="0"/>
              </a:rPr>
              <a:t>Fabrika ortamı 14 – 16 </a:t>
            </a:r>
            <a:r>
              <a:rPr lang="en-US" sz="2000" smtClean="0">
                <a:cs typeface="Arial" charset="0"/>
              </a:rPr>
              <a:t>°</a:t>
            </a:r>
            <a:r>
              <a:rPr lang="tr-TR" sz="2000" smtClean="0">
                <a:cs typeface="Arial" charset="0"/>
              </a:rPr>
              <a:t>C</a:t>
            </a:r>
            <a:endParaRPr lang="en-US" sz="2000" smtClean="0">
              <a:cs typeface="Arial" charset="0"/>
            </a:endParaRPr>
          </a:p>
          <a:p>
            <a:pPr lvl="1" eaLnBrk="1" hangingPunct="1"/>
            <a:r>
              <a:rPr lang="tr-TR" sz="2000" smtClean="0">
                <a:cs typeface="Arial" charset="0"/>
              </a:rPr>
              <a:t>Ofis ortamı 19 – 21.5 </a:t>
            </a:r>
            <a:r>
              <a:rPr lang="en-US" sz="2000" smtClean="0">
                <a:cs typeface="Arial" charset="0"/>
              </a:rPr>
              <a:t>°</a:t>
            </a:r>
            <a:r>
              <a:rPr lang="tr-TR" sz="2000" smtClean="0">
                <a:cs typeface="Arial" charset="0"/>
              </a:rPr>
              <a:t>C</a:t>
            </a:r>
          </a:p>
          <a:p>
            <a:pPr lvl="1" eaLnBrk="1" hangingPunct="1"/>
            <a:r>
              <a:rPr lang="tr-TR" sz="2000" smtClean="0">
                <a:cs typeface="Arial" charset="0"/>
              </a:rPr>
              <a:t>Önerilen bu sıcaklık değerlerinden her 1 </a:t>
            </a:r>
            <a:r>
              <a:rPr lang="en-US" sz="2000" smtClean="0">
                <a:cs typeface="Arial" charset="0"/>
              </a:rPr>
              <a:t>°</a:t>
            </a:r>
            <a:r>
              <a:rPr lang="tr-TR" sz="2000" smtClean="0">
                <a:cs typeface="Arial" charset="0"/>
              </a:rPr>
              <a:t>C’lik sapma performansı %5 düşürür.</a:t>
            </a:r>
            <a:endParaRPr lang="en-US" sz="2000" smtClean="0">
              <a:cs typeface="Arial" charset="0"/>
            </a:endParaRPr>
          </a:p>
          <a:p>
            <a:pPr lvl="1" eaLnBrk="1" hangingPunct="1"/>
            <a:endParaRPr lang="en-US" sz="2000" smtClean="0">
              <a:cs typeface="Arial" charset="0"/>
            </a:endParaRPr>
          </a:p>
          <a:p>
            <a:pPr eaLnBrk="1" hangingPunct="1">
              <a:buFontTx/>
              <a:buNone/>
            </a:pPr>
            <a:endParaRPr lang="tr-TR" sz="2000" smtClean="0"/>
          </a:p>
        </p:txBody>
      </p:sp>
    </p:spTree>
    <p:extLst>
      <p:ext uri="{BB962C8B-B14F-4D97-AF65-F5344CB8AC3E}">
        <p14:creationId xmlns:p14="http://schemas.microsoft.com/office/powerpoint/2010/main" val="2071799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9623" y="390901"/>
            <a:ext cx="8229600" cy="3822513"/>
          </a:xfrm>
        </p:spPr>
        <p:txBody>
          <a:bodyPr anchor="ctr">
            <a:normAutofit lnSpcReduction="10000"/>
          </a:bodyPr>
          <a:lstStyle/>
          <a:p>
            <a:pPr marL="0" indent="0" algn="just">
              <a:buClr>
                <a:srgbClr val="FCD5B5"/>
              </a:buClr>
              <a:buNone/>
            </a:pPr>
            <a:r>
              <a:rPr lang="tr-TR" sz="2000" b="1" dirty="0" smtClean="0">
                <a:latin typeface="Verdana" pitchFamily="34" charset="0"/>
              </a:rPr>
              <a:t>FİZİKSEL FAKTÖRLER</a:t>
            </a:r>
          </a:p>
          <a:p>
            <a:pPr marL="0" indent="0" algn="just">
              <a:buClr>
                <a:srgbClr val="FCD5B5"/>
              </a:buClr>
              <a:buNone/>
            </a:pPr>
            <a:endParaRPr lang="tr-TR" sz="2000" b="1" dirty="0" smtClean="0">
              <a:latin typeface="Verdana" pitchFamily="34" charset="0"/>
            </a:endParaRPr>
          </a:p>
          <a:p>
            <a:pPr marL="0" indent="0" algn="just">
              <a:buClr>
                <a:srgbClr val="FCD5B5"/>
              </a:buClr>
              <a:buNone/>
            </a:pPr>
            <a:r>
              <a:rPr lang="tr-TR" sz="2000" b="1" dirty="0" smtClean="0">
                <a:latin typeface="Verdana" pitchFamily="34" charset="0"/>
              </a:rPr>
              <a:t>GÜRÜLTÜ</a:t>
            </a:r>
          </a:p>
          <a:p>
            <a:pPr marL="0" indent="0" algn="just">
              <a:buClr>
                <a:srgbClr val="FCD5B5"/>
              </a:buClr>
              <a:buNone/>
            </a:pPr>
            <a:endParaRPr lang="tr-TR" sz="2000" b="1" dirty="0">
              <a:latin typeface="Verdana" pitchFamily="34" charset="0"/>
            </a:endParaRPr>
          </a:p>
          <a:p>
            <a:pPr marL="0" indent="0" algn="just">
              <a:buClr>
                <a:srgbClr val="FCD5B5"/>
              </a:buClr>
              <a:buNone/>
            </a:pPr>
            <a:r>
              <a:rPr lang="tr-TR" sz="1800" dirty="0" smtClean="0">
                <a:latin typeface="Verdana" pitchFamily="34" charset="0"/>
              </a:rPr>
              <a:t>Çalışma hayatında en sık karşılaşılan ortam faktörlerinden birisi de gürültüdür.</a:t>
            </a:r>
          </a:p>
          <a:p>
            <a:pPr marL="0" indent="0" algn="just">
              <a:buClr>
                <a:srgbClr val="FCD5B5"/>
              </a:buClr>
              <a:buNone/>
            </a:pPr>
            <a:endParaRPr lang="tr-TR" sz="1800" dirty="0" smtClean="0">
              <a:latin typeface="Verdana" pitchFamily="34" charset="0"/>
            </a:endParaRPr>
          </a:p>
          <a:p>
            <a:pPr marL="0" indent="0" algn="just">
              <a:buClr>
                <a:srgbClr val="FCD5B5"/>
              </a:buClr>
              <a:buNone/>
            </a:pPr>
            <a:r>
              <a:rPr lang="tr-TR" sz="1800" dirty="0" smtClean="0">
                <a:latin typeface="Verdana" pitchFamily="34" charset="0"/>
              </a:rPr>
              <a:t>Kısaca istenmeyen ses olarak ifade edilen gürültü algısı kişiye, yer ve zamana göre değişiklik gösterebilir.</a:t>
            </a:r>
          </a:p>
          <a:p>
            <a:pPr marL="0" indent="0" algn="just">
              <a:buClr>
                <a:srgbClr val="FCD5B5"/>
              </a:buClr>
              <a:buNone/>
            </a:pPr>
            <a:endParaRPr lang="tr-TR" dirty="0">
              <a:latin typeface="Verdana" pitchFamily="34" charset="0"/>
            </a:endParaRPr>
          </a:p>
          <a:p>
            <a:pPr marL="0" indent="0" algn="just">
              <a:buClr>
                <a:srgbClr val="FCD5B5"/>
              </a:buClr>
              <a:buNone/>
            </a:pPr>
            <a:r>
              <a:rPr lang="tr-TR" sz="1800" dirty="0" smtClean="0">
                <a:latin typeface="Verdana" pitchFamily="34" charset="0"/>
              </a:rPr>
              <a:t>Gürültü nedeni ile iç kulaktaki ses algılayan hücreler dejenere olduğu için işitme kaybı, tedavisi ve geri dönüşümü mümkün olmayan türdendir.</a:t>
            </a:r>
          </a:p>
        </p:txBody>
      </p:sp>
      <p:pic>
        <p:nvPicPr>
          <p:cNvPr id="4" name="Picture 2" descr="http://kitapdergi.cumhuriyet.com.tr/medya.php?mn=562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42" y="4040032"/>
            <a:ext cx="3434561" cy="257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72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118" y="820603"/>
            <a:ext cx="8242336" cy="647700"/>
          </a:xfrm>
        </p:spPr>
        <p:txBody>
          <a:bodyPr/>
          <a:lstStyle/>
          <a:p>
            <a:r>
              <a:rPr lang="tr-TR" dirty="0" smtClean="0"/>
              <a:t>Gürültü ile ilgili Tanımlar:</a:t>
            </a:r>
            <a:endParaRPr lang="tr-TR" dirty="0"/>
          </a:p>
        </p:txBody>
      </p:sp>
      <p:sp>
        <p:nvSpPr>
          <p:cNvPr id="3" name="İçerik Yer Tutucusu 2"/>
          <p:cNvSpPr>
            <a:spLocks noGrp="1"/>
          </p:cNvSpPr>
          <p:nvPr>
            <p:ph idx="1"/>
          </p:nvPr>
        </p:nvSpPr>
        <p:spPr>
          <a:xfrm>
            <a:off x="680510" y="1898515"/>
            <a:ext cx="7533330" cy="3950492"/>
          </a:xfrm>
        </p:spPr>
        <p:txBody>
          <a:bodyPr/>
          <a:lstStyle/>
          <a:p>
            <a:pPr marL="0" indent="0" algn="just">
              <a:spcBef>
                <a:spcPts val="1200"/>
              </a:spcBef>
              <a:buNone/>
            </a:pPr>
            <a:r>
              <a:rPr lang="tr-TR" sz="2000" b="1" dirty="0"/>
              <a:t>a) En yüksek ses basıncı (</a:t>
            </a:r>
            <a:r>
              <a:rPr lang="tr-TR" sz="2000" b="1" dirty="0" err="1"/>
              <a:t>P</a:t>
            </a:r>
            <a:r>
              <a:rPr lang="tr-TR" sz="2000" b="1" baseline="-25000" dirty="0" err="1"/>
              <a:t>tepe</a:t>
            </a:r>
            <a:r>
              <a:rPr lang="tr-TR" sz="2000" b="1" dirty="0"/>
              <a:t>): </a:t>
            </a:r>
            <a:r>
              <a:rPr lang="tr-TR" sz="2000" dirty="0"/>
              <a:t>C-frekans ağırlıklı anlık gürültü basıncının tepe değerini,</a:t>
            </a:r>
          </a:p>
          <a:p>
            <a:pPr marL="0" indent="0" algn="just">
              <a:spcBef>
                <a:spcPts val="1200"/>
              </a:spcBef>
              <a:buNone/>
            </a:pPr>
            <a:r>
              <a:rPr lang="tr-TR" sz="2000" b="1" dirty="0"/>
              <a:t>b) Günlük gürültü maruziyet düzeyi (L</a:t>
            </a:r>
            <a:r>
              <a:rPr lang="tr-TR" sz="2000" b="1" baseline="-25000" dirty="0"/>
              <a:t>EX, 8saat</a:t>
            </a:r>
            <a:r>
              <a:rPr lang="tr-TR" sz="2000" b="1" dirty="0"/>
              <a:t>) [</a:t>
            </a:r>
            <a:r>
              <a:rPr lang="tr-TR" sz="2000" b="1" dirty="0" err="1"/>
              <a:t>dB</a:t>
            </a:r>
            <a:r>
              <a:rPr lang="tr-TR" sz="2000" b="1" dirty="0"/>
              <a:t>(A) re. 20 µ</a:t>
            </a:r>
            <a:r>
              <a:rPr lang="tr-TR" sz="2000" b="1" dirty="0" err="1"/>
              <a:t>Pa</a:t>
            </a:r>
            <a:r>
              <a:rPr lang="tr-TR" sz="2000" b="1" dirty="0"/>
              <a:t>]: </a:t>
            </a:r>
            <a:r>
              <a:rPr lang="tr-TR" sz="2000" dirty="0"/>
              <a:t>TS 2607 ISO 1999 standardında tanımlandığı gibi en yüksek ses basıncının ve anlık darbeli gürültünün de dahil olduğu A-ağırlıklı bütün </a:t>
            </a:r>
            <a:r>
              <a:rPr lang="tr-TR" sz="2000" dirty="0" smtClean="0"/>
              <a:t>gürültü maruziyet</a:t>
            </a:r>
            <a:r>
              <a:rPr lang="tr-TR" sz="2000" dirty="0"/>
              <a:t> düzeylerinin, sekiz saatlik bir iş günü için zaman ağırlıklı ortalamasını,</a:t>
            </a:r>
          </a:p>
          <a:p>
            <a:pPr marL="0" indent="0" algn="just">
              <a:spcBef>
                <a:spcPts val="1200"/>
              </a:spcBef>
              <a:buNone/>
            </a:pPr>
            <a:r>
              <a:rPr lang="tr-TR" sz="2000" b="1" dirty="0"/>
              <a:t>c) Haftalık gürültü maruziyet düzeyi (L</a:t>
            </a:r>
            <a:r>
              <a:rPr lang="tr-TR" sz="2000" b="1" baseline="-25000" dirty="0"/>
              <a:t>EX, </a:t>
            </a:r>
            <a:r>
              <a:rPr lang="tr-TR" sz="2000" b="1" baseline="-25000" dirty="0" smtClean="0"/>
              <a:t>40saat</a:t>
            </a:r>
            <a:r>
              <a:rPr lang="tr-TR" sz="2000" b="1" dirty="0"/>
              <a:t>): </a:t>
            </a:r>
            <a:r>
              <a:rPr lang="tr-TR" sz="2000" dirty="0"/>
              <a:t>TS 2607 ISO 1999 standardında </a:t>
            </a:r>
            <a:r>
              <a:rPr lang="tr-TR" sz="2000" dirty="0" smtClean="0"/>
              <a:t>tanımlandığı gibi </a:t>
            </a:r>
            <a:r>
              <a:rPr lang="tr-TR" sz="2000" dirty="0"/>
              <a:t>A-ağırlıklı günlük </a:t>
            </a:r>
            <a:r>
              <a:rPr lang="tr-TR" sz="2000" dirty="0" smtClean="0"/>
              <a:t>gürültü</a:t>
            </a:r>
            <a:r>
              <a:rPr lang="tr-TR" sz="2000" dirty="0"/>
              <a:t> maruziyet düzeylerinin, sekiz saatlik beş iş gününden oluşan bir hafta için zaman ağırlıklı ortalamasını,</a:t>
            </a:r>
          </a:p>
          <a:p>
            <a:pPr marL="0" indent="0">
              <a:buNone/>
            </a:pPr>
            <a:endParaRPr lang="tr-TR" sz="2000" dirty="0"/>
          </a:p>
        </p:txBody>
      </p:sp>
    </p:spTree>
    <p:extLst>
      <p:ext uri="{BB962C8B-B14F-4D97-AF65-F5344CB8AC3E}">
        <p14:creationId xmlns:p14="http://schemas.microsoft.com/office/powerpoint/2010/main" val="4222444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545431" y="2017294"/>
            <a:ext cx="8181473" cy="3693695"/>
          </a:xfrm>
        </p:spPr>
        <p:txBody>
          <a:bodyPr/>
          <a:lstStyle/>
          <a:p>
            <a:pPr algn="just"/>
            <a:r>
              <a:rPr lang="tr-TR" sz="2400" dirty="0" smtClean="0">
                <a:solidFill>
                  <a:schemeClr val="hlink"/>
                </a:solidFill>
              </a:rPr>
              <a:t>Çalışma ortamı gözetimi;</a:t>
            </a:r>
            <a:r>
              <a:rPr lang="tr-TR" sz="2400" dirty="0" smtClean="0"/>
              <a:t> işyerlerinde çalışanların maruz kalabilecekleri endüstriyel kirlenmelerin (Ör: gürültü, kimyasal gazlar, tozlar vb.) iş sağlığı ve güvenliği mevzuatları kapsamında değerlendirilmesidir.</a:t>
            </a:r>
          </a:p>
          <a:p>
            <a:pPr algn="just"/>
            <a:endParaRPr lang="tr-TR" sz="2400" dirty="0"/>
          </a:p>
          <a:p>
            <a:pPr algn="just"/>
            <a:r>
              <a:rPr lang="tr-TR" sz="2400" dirty="0" smtClean="0"/>
              <a:t>Çalışanların </a:t>
            </a:r>
            <a:r>
              <a:rPr lang="tr-TR" sz="2400" dirty="0"/>
              <a:t>sağlık ve güvenlikleri için tehlike ve risk oluşturan çeşitli madde ve etkenlerin varlığının saptanması</a:t>
            </a:r>
            <a:r>
              <a:rPr lang="tr-TR" sz="2400" dirty="0" smtClean="0"/>
              <a:t>, düzeylerinin </a:t>
            </a:r>
            <a:r>
              <a:rPr lang="tr-TR" sz="2400" dirty="0"/>
              <a:t>ölçülmesi ve gerektiğinde kontrol altına alınması amacıyla yapılan tüm faaliyetlere </a:t>
            </a:r>
            <a:r>
              <a:rPr lang="tr-TR" sz="2400" dirty="0" smtClean="0">
                <a:solidFill>
                  <a:srgbClr val="FF0000"/>
                </a:solidFill>
              </a:rPr>
              <a:t>“</a:t>
            </a:r>
            <a:r>
              <a:rPr lang="tr-TR" sz="2400" dirty="0">
                <a:solidFill>
                  <a:srgbClr val="FF0000"/>
                </a:solidFill>
              </a:rPr>
              <a:t>Çalışma Ortam Gözetimi” </a:t>
            </a:r>
            <a:r>
              <a:rPr lang="tr-TR" sz="2400" dirty="0"/>
              <a:t>denir.</a:t>
            </a:r>
            <a:endParaRPr lang="en-US" sz="2400" dirty="0"/>
          </a:p>
          <a:p>
            <a:pPr algn="just"/>
            <a:endParaRPr lang="tr-TR" sz="2400" dirty="0" smtClean="0"/>
          </a:p>
        </p:txBody>
      </p:sp>
      <p:sp>
        <p:nvSpPr>
          <p:cNvPr id="5" name="Rectangle 2"/>
          <p:cNvSpPr>
            <a:spLocks noChangeArrowheads="1"/>
          </p:cNvSpPr>
          <p:nvPr/>
        </p:nvSpPr>
        <p:spPr bwMode="auto">
          <a:xfrm>
            <a:off x="735931" y="854076"/>
            <a:ext cx="45164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4800" b="1" dirty="0" smtClean="0">
                <a:solidFill>
                  <a:schemeClr val="tx2"/>
                </a:solidFill>
                <a:latin typeface="Calibri" pitchFamily="34" charset="0"/>
              </a:rPr>
              <a:t>Tanımı</a:t>
            </a:r>
            <a:endParaRPr lang="tr-TR" sz="4800" b="1" dirty="0">
              <a:solidFill>
                <a:schemeClr val="tx2"/>
              </a:solidFill>
              <a:latin typeface="Calibri" pitchFamily="34" charset="0"/>
            </a:endParaRPr>
          </a:p>
        </p:txBody>
      </p:sp>
    </p:spTree>
    <p:custDataLst>
      <p:tags r:id="rId1"/>
    </p:custDataLst>
    <p:extLst>
      <p:ext uri="{BB962C8B-B14F-4D97-AF65-F5344CB8AC3E}">
        <p14:creationId xmlns:p14="http://schemas.microsoft.com/office/powerpoint/2010/main" val="3551613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19017"/>
            <a:ext cx="8229600" cy="850900"/>
          </a:xfrm>
        </p:spPr>
        <p:txBody>
          <a:bodyPr/>
          <a:lstStyle/>
          <a:p>
            <a:r>
              <a:rPr lang="tr-TR" sz="3200" smtClean="0">
                <a:solidFill>
                  <a:schemeClr val="hlink"/>
                </a:solidFill>
              </a:rPr>
              <a:t>Gürültü Ölçümleri</a:t>
            </a:r>
          </a:p>
        </p:txBody>
      </p:sp>
      <p:sp>
        <p:nvSpPr>
          <p:cNvPr id="14339" name="Content Placeholder 2"/>
          <p:cNvSpPr>
            <a:spLocks noGrp="1"/>
          </p:cNvSpPr>
          <p:nvPr>
            <p:ph idx="1"/>
          </p:nvPr>
        </p:nvSpPr>
        <p:spPr>
          <a:xfrm>
            <a:off x="436728" y="1235249"/>
            <a:ext cx="7245352" cy="1025625"/>
          </a:xfrm>
        </p:spPr>
        <p:txBody>
          <a:bodyPr/>
          <a:lstStyle/>
          <a:p>
            <a:pPr algn="just">
              <a:spcBef>
                <a:spcPts val="1800"/>
              </a:spcBef>
            </a:pPr>
            <a:r>
              <a:rPr lang="tr-TR" sz="2000" dirty="0" smtClean="0"/>
              <a:t>Gürültü ölçümleri bir ses seviyesi ölçer ile yapılır ve sonuçlar raporlanır. Raporlar herhangi bir denetim veya acil bir durum için saklanır.</a:t>
            </a:r>
          </a:p>
        </p:txBody>
      </p:sp>
      <p:pic>
        <p:nvPicPr>
          <p:cNvPr id="14340" name="Picture 2" descr="http://www.gizteknik.com.tr/YuklenenResimler/Image/514_buy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104" y="835713"/>
            <a:ext cx="1229710" cy="142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436728" y="2513123"/>
            <a:ext cx="8338782" cy="3354765"/>
          </a:xfrm>
          <a:prstGeom prst="rect">
            <a:avLst/>
          </a:prstGeom>
        </p:spPr>
        <p:txBody>
          <a:bodyPr wrap="square">
            <a:spAutoFit/>
          </a:bodyPr>
          <a:lstStyle/>
          <a:p>
            <a:pPr>
              <a:spcBef>
                <a:spcPts val="1200"/>
              </a:spcBef>
            </a:pPr>
            <a:r>
              <a:rPr lang="tr-TR" dirty="0"/>
              <a:t>Gürültü ölçümleri için </a:t>
            </a:r>
            <a:r>
              <a:rPr lang="tr-TR" b="1" dirty="0" smtClean="0"/>
              <a:t>Çalışanların Gürültü İle İlgili Risklerden Korunmalarına Dair Yönetmelik</a:t>
            </a:r>
            <a:r>
              <a:rPr lang="tr-TR" dirty="0" smtClean="0"/>
              <a:t>te </a:t>
            </a:r>
            <a:r>
              <a:rPr lang="tr-TR" dirty="0"/>
              <a:t>belirtilen değerler esas alınır.</a:t>
            </a:r>
          </a:p>
          <a:p>
            <a:pPr>
              <a:spcBef>
                <a:spcPts val="1200"/>
              </a:spcBef>
            </a:pPr>
            <a:r>
              <a:rPr lang="tr-TR" b="1" dirty="0" smtClean="0"/>
              <a:t>Maruziyet</a:t>
            </a:r>
            <a:r>
              <a:rPr lang="tr-TR" b="1" dirty="0"/>
              <a:t> eylem değerleri ve maruziyet sınır değerleri</a:t>
            </a:r>
            <a:endParaRPr lang="tr-TR" dirty="0"/>
          </a:p>
          <a:p>
            <a:pPr>
              <a:spcBef>
                <a:spcPts val="1200"/>
              </a:spcBef>
            </a:pPr>
            <a:r>
              <a:rPr lang="tr-TR" b="1" dirty="0"/>
              <a:t>MADDE 5 –</a:t>
            </a:r>
            <a:r>
              <a:rPr lang="tr-TR" dirty="0"/>
              <a:t> (1) Bu Yönetmeliğin uygulanması bakımından, maruziyet eylem değerleri ve maruziyet sınır değerleri aşağıda verilmiştir:</a:t>
            </a:r>
          </a:p>
          <a:p>
            <a:pPr marL="342900" indent="-342900">
              <a:spcBef>
                <a:spcPts val="1200"/>
              </a:spcBef>
              <a:buAutoNum type="alphaLcParenR"/>
            </a:pPr>
            <a:r>
              <a:rPr lang="tr-TR" dirty="0" smtClean="0"/>
              <a:t>En </a:t>
            </a:r>
            <a:r>
              <a:rPr lang="tr-TR" dirty="0"/>
              <a:t>düşük maruziyet eylem değerleri: (L</a:t>
            </a:r>
            <a:r>
              <a:rPr lang="tr-TR" baseline="-25000" dirty="0"/>
              <a:t>EX, 8saat</a:t>
            </a:r>
            <a:r>
              <a:rPr lang="tr-TR" dirty="0"/>
              <a:t>) = 80 </a:t>
            </a:r>
            <a:r>
              <a:rPr lang="tr-TR" dirty="0" err="1"/>
              <a:t>dB</a:t>
            </a:r>
            <a:r>
              <a:rPr lang="tr-TR" dirty="0"/>
              <a:t>(A) </a:t>
            </a:r>
            <a:endParaRPr lang="tr-TR" dirty="0" smtClean="0"/>
          </a:p>
          <a:p>
            <a:pPr marL="342900" indent="-342900">
              <a:spcBef>
                <a:spcPts val="1200"/>
              </a:spcBef>
              <a:buAutoNum type="alphaLcParenR"/>
            </a:pPr>
            <a:r>
              <a:rPr lang="tr-TR" dirty="0" smtClean="0"/>
              <a:t>En </a:t>
            </a:r>
            <a:r>
              <a:rPr lang="tr-TR" dirty="0"/>
              <a:t>yüksek maruziyet eylem değerleri: (L</a:t>
            </a:r>
            <a:r>
              <a:rPr lang="tr-TR" baseline="-25000" dirty="0"/>
              <a:t>EX, 8saat</a:t>
            </a:r>
            <a:r>
              <a:rPr lang="tr-TR" dirty="0"/>
              <a:t>) = 85 </a:t>
            </a:r>
            <a:r>
              <a:rPr lang="tr-TR" dirty="0" err="1"/>
              <a:t>dB</a:t>
            </a:r>
            <a:r>
              <a:rPr lang="tr-TR" dirty="0"/>
              <a:t>(A) </a:t>
            </a:r>
            <a:endParaRPr lang="tr-TR" dirty="0" smtClean="0"/>
          </a:p>
          <a:p>
            <a:pPr marL="342900" indent="-342900">
              <a:spcBef>
                <a:spcPts val="1200"/>
              </a:spcBef>
              <a:buAutoNum type="alphaLcParenR"/>
            </a:pPr>
            <a:r>
              <a:rPr lang="tr-TR" dirty="0" smtClean="0"/>
              <a:t>Maruziyet</a:t>
            </a:r>
            <a:r>
              <a:rPr lang="tr-TR" dirty="0"/>
              <a:t> sınır değerleri: (L</a:t>
            </a:r>
            <a:r>
              <a:rPr lang="tr-TR" baseline="-25000" dirty="0"/>
              <a:t>EX, 8saat</a:t>
            </a:r>
            <a:r>
              <a:rPr lang="tr-TR" dirty="0"/>
              <a:t>) = 87 </a:t>
            </a:r>
            <a:r>
              <a:rPr lang="tr-TR" dirty="0" err="1"/>
              <a:t>dB</a:t>
            </a:r>
            <a:r>
              <a:rPr lang="tr-TR" dirty="0"/>
              <a:t>(A) </a:t>
            </a:r>
            <a:endParaRPr lang="tr-TR" dirty="0" smtClean="0"/>
          </a:p>
          <a:p>
            <a:endParaRPr lang="tr-TR" dirty="0"/>
          </a:p>
        </p:txBody>
      </p:sp>
    </p:spTree>
    <p:custDataLst>
      <p:tags r:id="rId1"/>
    </p:custDataLst>
    <p:extLst>
      <p:ext uri="{BB962C8B-B14F-4D97-AF65-F5344CB8AC3E}">
        <p14:creationId xmlns:p14="http://schemas.microsoft.com/office/powerpoint/2010/main" val="1703416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0"/>
            <a:ext cx="8229600" cy="5073650"/>
          </a:xfrm>
        </p:spPr>
        <p:txBody>
          <a:bodyPr>
            <a:normAutofit/>
          </a:bodyPr>
          <a:lstStyle/>
          <a:p>
            <a:pPr>
              <a:buClr>
                <a:srgbClr val="FCD5B5"/>
              </a:buClr>
              <a:buFont typeface="Wingdings" pitchFamily="2" charset="2"/>
              <a:buNone/>
            </a:pPr>
            <a:r>
              <a:rPr lang="tr-TR" sz="2000" dirty="0" smtClean="0"/>
              <a:t> 	c) Kullanılan gürültü ölçme yöntemi, bir işçinin </a:t>
            </a:r>
            <a:r>
              <a:rPr lang="tr-TR" sz="2000" b="1" dirty="0" smtClean="0">
                <a:solidFill>
                  <a:srgbClr val="FF0000"/>
                </a:solidFill>
              </a:rPr>
              <a:t>kişisel </a:t>
            </a:r>
            <a:r>
              <a:rPr lang="tr-TR" sz="2000" b="1" dirty="0" err="1" smtClean="0">
                <a:solidFill>
                  <a:srgbClr val="FF0000"/>
                </a:solidFill>
              </a:rPr>
              <a:t>maruziyetini</a:t>
            </a:r>
            <a:r>
              <a:rPr lang="tr-TR" sz="2000" b="1" dirty="0" smtClean="0">
                <a:solidFill>
                  <a:srgbClr val="FF0000"/>
                </a:solidFill>
              </a:rPr>
              <a:t> gösterecek şekilde olacaktır.</a:t>
            </a:r>
          </a:p>
          <a:p>
            <a:pPr>
              <a:buClr>
                <a:srgbClr val="FCD5B5"/>
              </a:buClr>
              <a:buFont typeface="Wingdings" pitchFamily="2" charset="2"/>
              <a:buNone/>
            </a:pPr>
            <a:endParaRPr lang="en-US" sz="2000" dirty="0" smtClean="0"/>
          </a:p>
          <a:p>
            <a:pPr>
              <a:buClr>
                <a:srgbClr val="FCD5B5"/>
              </a:buClr>
              <a:buFont typeface="Wingdings" pitchFamily="2" charset="2"/>
              <a:buNone/>
            </a:pPr>
            <a:r>
              <a:rPr lang="tr-TR" sz="2000" dirty="0" smtClean="0"/>
              <a:t>	d) Değerlendirme ve ölçümler  uzmanlarca planlanacak ve uygun aralıklarla yapılacaktır.</a:t>
            </a:r>
          </a:p>
          <a:p>
            <a:pPr>
              <a:buClr>
                <a:srgbClr val="FCD5B5"/>
              </a:buClr>
              <a:buFont typeface="Wingdings" pitchFamily="2" charset="2"/>
              <a:buNone/>
            </a:pPr>
            <a:endParaRPr lang="en-US" sz="2000" dirty="0" smtClean="0"/>
          </a:p>
          <a:p>
            <a:pPr>
              <a:buClr>
                <a:srgbClr val="FCD5B5"/>
              </a:buClr>
              <a:buFont typeface="Wingdings" pitchFamily="2" charset="2"/>
              <a:buNone/>
            </a:pPr>
            <a:r>
              <a:rPr lang="tr-TR" sz="2000" dirty="0" smtClean="0"/>
              <a:t>	Gürültü maruziyet düzeyinin değerlendirilmesi ve ölçüm sonuçları, daha sonraki zamanlarda tekrar değerlendirilebilmesi için uygun bir şekilde saklanacaktır.</a:t>
            </a:r>
          </a:p>
          <a:p>
            <a:pPr>
              <a:buClr>
                <a:srgbClr val="FCD5B5"/>
              </a:buClr>
              <a:buFont typeface="Wingdings" pitchFamily="2" charset="2"/>
              <a:buNone/>
            </a:pPr>
            <a:endParaRPr lang="en-US" sz="2000" dirty="0" smtClean="0"/>
          </a:p>
          <a:p>
            <a:pPr>
              <a:buClr>
                <a:srgbClr val="FCD5B5"/>
              </a:buClr>
              <a:buFont typeface="Wingdings" pitchFamily="2" charset="2"/>
              <a:buNone/>
            </a:pPr>
            <a:r>
              <a:rPr lang="tr-TR" sz="2000" dirty="0" smtClean="0"/>
              <a:t>	e)Ölçüm sonuçları değerlendirilirken, ölçme uygulamalarına bağlı olan ölçüm hataları dikkate alınacaktır.</a:t>
            </a:r>
            <a:endParaRPr lang="en-US" sz="2000" dirty="0" smtClean="0"/>
          </a:p>
          <a:p>
            <a:pPr>
              <a:buClr>
                <a:srgbClr val="FCD5B5"/>
              </a:buClr>
              <a:buFont typeface="Wingdings" pitchFamily="2" charset="2"/>
              <a:buNone/>
            </a:pPr>
            <a:endParaRPr lang="en-US" sz="2000" dirty="0" smtClean="0"/>
          </a:p>
        </p:txBody>
      </p:sp>
      <p:sp>
        <p:nvSpPr>
          <p:cNvPr id="136196" name="Title 1"/>
          <p:cNvSpPr>
            <a:spLocks/>
          </p:cNvSpPr>
          <p:nvPr/>
        </p:nvSpPr>
        <p:spPr bwMode="auto">
          <a:xfrm>
            <a:off x="600636" y="530225"/>
            <a:ext cx="556708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sz="2800" b="1" dirty="0" smtClean="0">
                <a:solidFill>
                  <a:schemeClr val="tx2"/>
                </a:solidFill>
                <a:latin typeface="Calibri" pitchFamily="34" charset="0"/>
              </a:rPr>
              <a:t>Gürültü ölçümleri</a:t>
            </a:r>
            <a:endParaRPr lang="en-US" sz="2800" b="1" dirty="0">
              <a:solidFill>
                <a:schemeClr val="tx2"/>
              </a:solidFill>
              <a:latin typeface="Calibri" pitchFamily="34" charset="0"/>
            </a:endParaRPr>
          </a:p>
        </p:txBody>
      </p:sp>
    </p:spTree>
    <p:extLst>
      <p:ext uri="{BB962C8B-B14F-4D97-AF65-F5344CB8AC3E}">
        <p14:creationId xmlns:p14="http://schemas.microsoft.com/office/powerpoint/2010/main" val="291441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9144000" cy="5948363"/>
            <a:chOff x="0" y="0"/>
            <a:chExt cx="5760" cy="3747"/>
          </a:xfrm>
        </p:grpSpPr>
        <p:sp>
          <p:nvSpPr>
            <p:cNvPr id="2560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2560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cs typeface="Arial" pitchFamily="34" charset="0"/>
              </a:endParaRPr>
            </a:p>
          </p:txBody>
        </p:sp>
        <p:sp>
          <p:nvSpPr>
            <p:cNvPr id="2560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2560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grpSp>
      <p:pic>
        <p:nvPicPr>
          <p:cNvPr id="25615" name="Picture 9"/>
          <p:cNvPicPr>
            <a:picLocks noChangeAspect="1" noChangeArrowheads="1"/>
          </p:cNvPicPr>
          <p:nvPr/>
        </p:nvPicPr>
        <p:blipFill>
          <a:blip r:embed="rId2" cstate="print"/>
          <a:srcRect/>
          <a:stretch>
            <a:fillRect/>
          </a:stretch>
        </p:blipFill>
        <p:spPr bwMode="gray">
          <a:xfrm>
            <a:off x="-252536" y="5589240"/>
            <a:ext cx="5222875" cy="488950"/>
          </a:xfrm>
          <a:prstGeom prst="rect">
            <a:avLst/>
          </a:prstGeom>
          <a:noFill/>
          <a:ln w="9525">
            <a:noFill/>
            <a:miter lim="800000"/>
            <a:headEnd/>
            <a:tailEnd/>
          </a:ln>
        </p:spPr>
      </p:pic>
      <p:sp>
        <p:nvSpPr>
          <p:cNvPr id="17" name="Rectangle 31"/>
          <p:cNvSpPr txBox="1">
            <a:spLocks noChangeArrowheads="1"/>
          </p:cNvSpPr>
          <p:nvPr/>
        </p:nvSpPr>
        <p:spPr bwMode="gray">
          <a:xfrm>
            <a:off x="1072996" y="411163"/>
            <a:ext cx="8071004"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outerShdw blurRad="38100" dist="38100" dir="2700000" algn="tl">
                    <a:srgbClr val="000000">
                      <a:alpha val="43137"/>
                    </a:srgbClr>
                  </a:outerShdw>
                </a:effectLst>
                <a:latin typeface="Lucida Sans Unicode" pitchFamily="34" charset="0"/>
                <a:cs typeface="Lucida Sans Unicode" pitchFamily="34" charset="0"/>
              </a:rPr>
              <a:t>TİTREŞİM</a:t>
            </a:r>
            <a:endParaRPr lang="en-GB" sz="3200" noProof="1" smtClean="0">
              <a:solidFill>
                <a:srgbClr val="FFFFFF"/>
              </a:solidFill>
              <a:effectLst>
                <a:outerShdw blurRad="38100" dist="38100" dir="2700000" algn="tl">
                  <a:srgbClr val="000000">
                    <a:alpha val="43137"/>
                  </a:srgbClr>
                </a:outerShdw>
              </a:effectLst>
              <a:latin typeface="Lucida Sans Unicode" pitchFamily="34" charset="0"/>
              <a:cs typeface="Lucida Sans Unicode" pitchFamily="34" charset="0"/>
            </a:endParaRPr>
          </a:p>
        </p:txBody>
      </p:sp>
      <p:pic>
        <p:nvPicPr>
          <p:cNvPr id="20" name="Picture 9"/>
          <p:cNvPicPr>
            <a:picLocks noChangeAspect="1" noChangeArrowheads="1"/>
          </p:cNvPicPr>
          <p:nvPr/>
        </p:nvPicPr>
        <p:blipFill>
          <a:blip r:embed="rId2" cstate="print"/>
          <a:srcRect/>
          <a:stretch>
            <a:fillRect/>
          </a:stretch>
        </p:blipFill>
        <p:spPr bwMode="gray">
          <a:xfrm>
            <a:off x="3823586" y="5623404"/>
            <a:ext cx="5222875" cy="488950"/>
          </a:xfrm>
          <a:prstGeom prst="rect">
            <a:avLst/>
          </a:prstGeom>
          <a:noFill/>
          <a:ln w="9525">
            <a:noFill/>
            <a:miter lim="800000"/>
            <a:headEnd/>
            <a:tailEnd/>
          </a:ln>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395" y="2659886"/>
            <a:ext cx="22590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8 Resim" descr="Baretkulaklıkullanım.jpg"/>
          <p:cNvPicPr>
            <a:picLocks noChangeAspect="1"/>
          </p:cNvPicPr>
          <p:nvPr/>
        </p:nvPicPr>
        <p:blipFill>
          <a:blip r:embed="rId4" cstate="print"/>
          <a:stretch>
            <a:fillRect/>
          </a:stretch>
        </p:blipFill>
        <p:spPr>
          <a:xfrm>
            <a:off x="5012964" y="2760590"/>
            <a:ext cx="3018381" cy="2535441"/>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709448" y="5590382"/>
            <a:ext cx="7911172" cy="923330"/>
          </a:xfrm>
          <a:prstGeom prst="rect">
            <a:avLst/>
          </a:prstGeom>
        </p:spPr>
        <p:txBody>
          <a:bodyPr wrap="square">
            <a:spAutoFit/>
          </a:bodyPr>
          <a:lstStyle/>
          <a:p>
            <a:r>
              <a:rPr lang="tr-TR" b="1" dirty="0" smtClean="0">
                <a:latin typeface="Calibri" pitchFamily="34" charset="0"/>
              </a:rPr>
              <a:t>Sekiz </a:t>
            </a:r>
            <a:r>
              <a:rPr lang="tr-TR" b="1" dirty="0">
                <a:latin typeface="Calibri" pitchFamily="34" charset="0"/>
              </a:rPr>
              <a:t>saatlik çalışma süresi için; el-kol titreşiminde günlük maruziyet sınır değeri 5 m/s</a:t>
            </a:r>
            <a:r>
              <a:rPr lang="tr-TR" b="1" baseline="30000" dirty="0">
                <a:latin typeface="Calibri" pitchFamily="34" charset="0"/>
              </a:rPr>
              <a:t>2</a:t>
            </a:r>
            <a:r>
              <a:rPr lang="tr-TR" b="1" dirty="0">
                <a:latin typeface="Calibri" pitchFamily="34" charset="0"/>
              </a:rPr>
              <a:t> ve etkin değeri 2,5 m/s</a:t>
            </a:r>
            <a:r>
              <a:rPr lang="tr-TR" b="1" baseline="30000" dirty="0">
                <a:latin typeface="Calibri" pitchFamily="34" charset="0"/>
              </a:rPr>
              <a:t>2</a:t>
            </a:r>
            <a:r>
              <a:rPr lang="tr-TR" b="1" dirty="0">
                <a:latin typeface="Calibri" pitchFamily="34" charset="0"/>
              </a:rPr>
              <a:t> iken; bütün vücut titreşiminde sınır değeri 1,15 m/ s</a:t>
            </a:r>
            <a:r>
              <a:rPr lang="tr-TR" b="1" baseline="30000" dirty="0">
                <a:latin typeface="Calibri" pitchFamily="34" charset="0"/>
              </a:rPr>
              <a:t>2</a:t>
            </a:r>
            <a:r>
              <a:rPr lang="tr-TR" b="1" dirty="0">
                <a:latin typeface="Calibri" pitchFamily="34" charset="0"/>
              </a:rPr>
              <a:t> ve etkin değeri 0,5 m/s</a:t>
            </a:r>
            <a:r>
              <a:rPr lang="tr-TR" b="1" baseline="30000" dirty="0">
                <a:latin typeface="Calibri" pitchFamily="34" charset="0"/>
              </a:rPr>
              <a:t>2</a:t>
            </a:r>
            <a:r>
              <a:rPr lang="tr-TR" b="1" dirty="0">
                <a:latin typeface="Calibri" pitchFamily="34" charset="0"/>
              </a:rPr>
              <a:t> olarak uygulanacak.</a:t>
            </a:r>
          </a:p>
        </p:txBody>
      </p:sp>
      <p:sp>
        <p:nvSpPr>
          <p:cNvPr id="4" name="Dikdörtgen 3"/>
          <p:cNvSpPr/>
          <p:nvPr/>
        </p:nvSpPr>
        <p:spPr>
          <a:xfrm>
            <a:off x="555249" y="1058863"/>
            <a:ext cx="8033499" cy="1384995"/>
          </a:xfrm>
          <a:prstGeom prst="rect">
            <a:avLst/>
          </a:prstGeom>
          <a:noFill/>
          <a:ln w="9525">
            <a:noFill/>
            <a:miter lim="800000"/>
            <a:headEnd/>
            <a:tailEnd/>
          </a:ln>
        </p:spPr>
        <p:txBody>
          <a:bodyPr wrap="square" lIns="0" tIns="0" rIns="0" bIns="0">
            <a:spAutoFit/>
          </a:bodyPr>
          <a:lstStyle/>
          <a:p>
            <a:pPr algn="just" defTabSz="801688">
              <a:spcAft>
                <a:spcPts val="0"/>
              </a:spcAft>
            </a:pPr>
            <a:r>
              <a:rPr lang="tr-TR" dirty="0">
                <a:solidFill>
                  <a:schemeClr val="bg1"/>
                </a:solidFill>
                <a:latin typeface="Calibri" pitchFamily="34" charset="0"/>
                <a:cs typeface="Calibri" pitchFamily="34" charset="0"/>
              </a:rPr>
              <a:t>Titreşim (vibrasyon), mekanik bir sistemdeki salınım hareketlerini tanımlamaktadır. Bir başka ifadeyle; potansiyel enerjinin kinetik enerjiye, kinetik enerjinin potansiyel enerjiye dönüşmesi olayına </a:t>
            </a:r>
            <a:r>
              <a:rPr lang="tr-TR" b="1" dirty="0">
                <a:solidFill>
                  <a:schemeClr val="bg1"/>
                </a:solidFill>
                <a:latin typeface="Calibri" pitchFamily="34" charset="0"/>
                <a:cs typeface="Calibri" pitchFamily="34" charset="0"/>
              </a:rPr>
              <a:t>titreşim</a:t>
            </a:r>
            <a:r>
              <a:rPr lang="tr-TR" dirty="0">
                <a:solidFill>
                  <a:schemeClr val="bg1"/>
                </a:solidFill>
                <a:latin typeface="Calibri" pitchFamily="34" charset="0"/>
                <a:cs typeface="Calibri" pitchFamily="34" charset="0"/>
              </a:rPr>
              <a:t> denir. Çalışma ortamında titreşim, kişinin çalışma verimini, sağlık ve güvenliğini olumsuz yönde etkilemektedir. Endüstride iki tip titreşimden bahsedilir. Birincisi el- kol </a:t>
            </a:r>
            <a:r>
              <a:rPr lang="tr-TR" dirty="0" err="1">
                <a:solidFill>
                  <a:schemeClr val="bg1"/>
                </a:solidFill>
                <a:latin typeface="Calibri" pitchFamily="34" charset="0"/>
                <a:cs typeface="Calibri" pitchFamily="34" charset="0"/>
              </a:rPr>
              <a:t>tireşimi</a:t>
            </a:r>
            <a:r>
              <a:rPr lang="tr-TR" dirty="0">
                <a:solidFill>
                  <a:schemeClr val="bg1"/>
                </a:solidFill>
                <a:latin typeface="Calibri" pitchFamily="34" charset="0"/>
                <a:cs typeface="Calibri" pitchFamily="34" charset="0"/>
              </a:rPr>
              <a:t>, ikincisi tüm vücut titreşimidir.</a:t>
            </a:r>
          </a:p>
        </p:txBody>
      </p:sp>
    </p:spTree>
    <p:extLst>
      <p:ext uri="{BB962C8B-B14F-4D97-AF65-F5344CB8AC3E}">
        <p14:creationId xmlns:p14="http://schemas.microsoft.com/office/powerpoint/2010/main" val="18532066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2693100" y="117141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TİTREŞİM-VİBRASYON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93101" y="1531773"/>
            <a:ext cx="6127049" cy="4496183"/>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57200" indent="-288000">
              <a:spcBef>
                <a:spcPts val="600"/>
              </a:spcBef>
              <a:spcAft>
                <a:spcPts val="0"/>
              </a:spcAft>
              <a:buClr>
                <a:srgbClr val="292929"/>
              </a:buClr>
              <a:buFont typeface="+mj-lt"/>
              <a:buAutoNum type="arabicPeriod"/>
              <a:defRPr/>
            </a:pPr>
            <a:r>
              <a:rPr lang="tr-TR" sz="1600" i="1" dirty="0" smtClean="0">
                <a:solidFill>
                  <a:srgbClr val="000000"/>
                </a:solidFill>
                <a:latin typeface="Calibri" pitchFamily="34" charset="0"/>
                <a:cs typeface="Calibri" pitchFamily="34" charset="0"/>
              </a:rPr>
              <a:t>Vücutta </a:t>
            </a:r>
            <a:r>
              <a:rPr lang="tr-TR" sz="1600" i="1" dirty="0">
                <a:solidFill>
                  <a:srgbClr val="000000"/>
                </a:solidFill>
                <a:latin typeface="Calibri" pitchFamily="34" charset="0"/>
                <a:cs typeface="Calibri" pitchFamily="34" charset="0"/>
              </a:rPr>
              <a:t>bazı doku yapılarının deformasyonuna, Sinirlerde duyarlılık kayıpları</a:t>
            </a:r>
          </a:p>
          <a:p>
            <a:pPr marL="457200" indent="-288000">
              <a:spcBef>
                <a:spcPts val="600"/>
              </a:spcBef>
              <a:spcAft>
                <a:spcPts val="0"/>
              </a:spcAft>
              <a:buClr>
                <a:srgbClr val="292929"/>
              </a:buClr>
              <a:buFont typeface="+mj-lt"/>
              <a:buAutoNum type="arabicPeriod"/>
              <a:defRPr/>
            </a:pPr>
            <a:r>
              <a:rPr lang="tr-TR" sz="1600" i="1" dirty="0" smtClean="0">
                <a:solidFill>
                  <a:srgbClr val="000000"/>
                </a:solidFill>
                <a:latin typeface="Calibri" pitchFamily="34" charset="0"/>
                <a:cs typeface="Calibri" pitchFamily="34" charset="0"/>
              </a:rPr>
              <a:t>Solunum </a:t>
            </a:r>
            <a:r>
              <a:rPr lang="tr-TR" sz="1600" i="1" dirty="0">
                <a:solidFill>
                  <a:srgbClr val="000000"/>
                </a:solidFill>
                <a:latin typeface="Calibri" pitchFamily="34" charset="0"/>
                <a:cs typeface="Calibri" pitchFamily="34" charset="0"/>
              </a:rPr>
              <a:t>hızının artmasına, </a:t>
            </a: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Oksijen </a:t>
            </a:r>
            <a:r>
              <a:rPr lang="tr-TR" sz="1600" i="1" dirty="0" smtClean="0">
                <a:solidFill>
                  <a:srgbClr val="000000"/>
                </a:solidFill>
                <a:latin typeface="Calibri" pitchFamily="34" charset="0"/>
                <a:cs typeface="Calibri" pitchFamily="34" charset="0"/>
              </a:rPr>
              <a:t>ve enerji </a:t>
            </a:r>
            <a:r>
              <a:rPr lang="tr-TR" sz="1600" i="1" dirty="0">
                <a:solidFill>
                  <a:srgbClr val="000000"/>
                </a:solidFill>
                <a:latin typeface="Calibri" pitchFamily="34" charset="0"/>
                <a:cs typeface="Calibri" pitchFamily="34" charset="0"/>
              </a:rPr>
              <a:t>harcamasının artmasına, </a:t>
            </a: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Performansta gerilemeye, </a:t>
            </a: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Denge bozuklukları, sübjektif algılamada bozulmaya,</a:t>
            </a: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Kalp atım sayısının artmasına</a:t>
            </a:r>
            <a:r>
              <a:rPr lang="tr-TR" sz="1600" i="1" dirty="0" smtClean="0">
                <a:solidFill>
                  <a:srgbClr val="000000"/>
                </a:solidFill>
                <a:latin typeface="Calibri" pitchFamily="34" charset="0"/>
                <a:cs typeface="Calibri" pitchFamily="34" charset="0"/>
              </a:rPr>
              <a:t>, </a:t>
            </a:r>
            <a:r>
              <a:rPr lang="tr-TR" sz="1600" i="1" dirty="0">
                <a:solidFill>
                  <a:srgbClr val="000000"/>
                </a:solidFill>
                <a:latin typeface="Calibri" pitchFamily="34" charset="0"/>
                <a:cs typeface="Calibri" pitchFamily="34" charset="0"/>
              </a:rPr>
              <a:t>(5 </a:t>
            </a:r>
            <a:r>
              <a:rPr lang="tr-TR" sz="1600" i="1" dirty="0" smtClean="0">
                <a:solidFill>
                  <a:srgbClr val="000000"/>
                </a:solidFill>
                <a:latin typeface="Calibri" pitchFamily="34" charset="0"/>
                <a:cs typeface="Calibri" pitchFamily="34" charset="0"/>
              </a:rPr>
              <a:t>Hz </a:t>
            </a:r>
            <a:r>
              <a:rPr lang="tr-TR" sz="1600" i="1" dirty="0">
                <a:solidFill>
                  <a:srgbClr val="000000"/>
                </a:solidFill>
                <a:latin typeface="Calibri" pitchFamily="34" charset="0"/>
                <a:cs typeface="Calibri" pitchFamily="34" charset="0"/>
              </a:rPr>
              <a:t>frekanslı titreşime maruz </a:t>
            </a:r>
            <a:r>
              <a:rPr lang="tr-TR" sz="1600" i="1" dirty="0" smtClean="0">
                <a:solidFill>
                  <a:srgbClr val="000000"/>
                </a:solidFill>
                <a:latin typeface="Calibri" pitchFamily="34" charset="0"/>
                <a:cs typeface="Calibri" pitchFamily="34" charset="0"/>
              </a:rPr>
              <a:t>kalanların </a:t>
            </a:r>
            <a:r>
              <a:rPr lang="tr-TR" sz="1600" i="1" dirty="0">
                <a:solidFill>
                  <a:srgbClr val="000000"/>
                </a:solidFill>
                <a:latin typeface="Calibri" pitchFamily="34" charset="0"/>
                <a:cs typeface="Calibri" pitchFamily="34" charset="0"/>
              </a:rPr>
              <a:t>%</a:t>
            </a:r>
            <a:r>
              <a:rPr lang="tr-TR" sz="1600" i="1" dirty="0" smtClean="0">
                <a:solidFill>
                  <a:srgbClr val="000000"/>
                </a:solidFill>
                <a:latin typeface="Calibri" pitchFamily="34" charset="0"/>
                <a:cs typeface="Calibri" pitchFamily="34" charset="0"/>
              </a:rPr>
              <a:t>50’inden </a:t>
            </a:r>
            <a:r>
              <a:rPr lang="tr-TR" sz="1600" i="1" dirty="0">
                <a:solidFill>
                  <a:srgbClr val="000000"/>
                </a:solidFill>
                <a:latin typeface="Calibri" pitchFamily="34" charset="0"/>
                <a:cs typeface="Calibri" pitchFamily="34" charset="0"/>
              </a:rPr>
              <a:t>fazlasında </a:t>
            </a:r>
            <a:r>
              <a:rPr lang="tr-TR" sz="1600" i="1" dirty="0" smtClean="0">
                <a:solidFill>
                  <a:srgbClr val="000000"/>
                </a:solidFill>
                <a:latin typeface="Calibri" pitchFamily="34" charset="0"/>
                <a:cs typeface="Calibri" pitchFamily="34" charset="0"/>
              </a:rPr>
              <a:t>HT), </a:t>
            </a:r>
            <a:endParaRPr lang="tr-TR" sz="1600" i="1" dirty="0">
              <a:solidFill>
                <a:srgbClr val="000000"/>
              </a:solidFill>
              <a:latin typeface="Calibri" pitchFamily="34" charset="0"/>
              <a:cs typeface="Calibri" pitchFamily="34" charset="0"/>
            </a:endParaRPr>
          </a:p>
          <a:p>
            <a:pPr marL="457200" indent="-288000">
              <a:spcBef>
                <a:spcPts val="600"/>
              </a:spcBef>
              <a:spcAft>
                <a:spcPts val="0"/>
              </a:spcAft>
              <a:buClr>
                <a:srgbClr val="292929"/>
              </a:buClr>
              <a:buFont typeface="+mj-lt"/>
              <a:buAutoNum type="arabicPeriod"/>
              <a:defRPr/>
            </a:pPr>
            <a:r>
              <a:rPr lang="tr-TR" sz="1600" i="1" dirty="0" smtClean="0">
                <a:solidFill>
                  <a:srgbClr val="000000"/>
                </a:solidFill>
                <a:latin typeface="Calibri" pitchFamily="34" charset="0"/>
                <a:cs typeface="Calibri" pitchFamily="34" charset="0"/>
              </a:rPr>
              <a:t>Hücre </a:t>
            </a:r>
            <a:r>
              <a:rPr lang="tr-TR" sz="1600" i="1" dirty="0">
                <a:solidFill>
                  <a:srgbClr val="000000"/>
                </a:solidFill>
                <a:latin typeface="Calibri" pitchFamily="34" charset="0"/>
                <a:cs typeface="Calibri" pitchFamily="34" charset="0"/>
              </a:rPr>
              <a:t>fonksiyonlarında aksamaya </a:t>
            </a:r>
            <a:r>
              <a:rPr lang="tr-TR" sz="1600" i="1" dirty="0" smtClean="0">
                <a:solidFill>
                  <a:srgbClr val="000000"/>
                </a:solidFill>
                <a:latin typeface="Calibri" pitchFamily="34" charset="0"/>
                <a:cs typeface="Calibri" pitchFamily="34" charset="0"/>
              </a:rPr>
              <a:t>neden olur. </a:t>
            </a:r>
            <a:endParaRPr lang="tr-TR" sz="1600" i="1" dirty="0">
              <a:solidFill>
                <a:srgbClr val="000000"/>
              </a:solidFill>
              <a:latin typeface="Calibri" pitchFamily="34" charset="0"/>
              <a:cs typeface="Calibri" pitchFamily="34" charset="0"/>
            </a:endParaRP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Sırt ve bel ağrıları (</a:t>
            </a:r>
            <a:r>
              <a:rPr lang="tr-TR" sz="1600" i="1" dirty="0" err="1">
                <a:solidFill>
                  <a:srgbClr val="000000"/>
                </a:solidFill>
                <a:latin typeface="Calibri" pitchFamily="34" charset="0"/>
                <a:cs typeface="Calibri" pitchFamily="34" charset="0"/>
              </a:rPr>
              <a:t>Vertebralarda</a:t>
            </a:r>
            <a:r>
              <a:rPr lang="tr-TR" sz="1600" i="1" dirty="0">
                <a:solidFill>
                  <a:srgbClr val="000000"/>
                </a:solidFill>
                <a:latin typeface="Calibri" pitchFamily="34" charset="0"/>
                <a:cs typeface="Calibri" pitchFamily="34" charset="0"/>
              </a:rPr>
              <a:t> </a:t>
            </a:r>
            <a:r>
              <a:rPr lang="tr-TR" sz="1600" i="1" dirty="0" err="1">
                <a:solidFill>
                  <a:srgbClr val="000000"/>
                </a:solidFill>
                <a:latin typeface="Calibri" pitchFamily="34" charset="0"/>
                <a:cs typeface="Calibri" pitchFamily="34" charset="0"/>
              </a:rPr>
              <a:t>artrozik</a:t>
            </a:r>
            <a:r>
              <a:rPr lang="tr-TR" sz="1600" i="1" dirty="0">
                <a:solidFill>
                  <a:srgbClr val="000000"/>
                </a:solidFill>
                <a:latin typeface="Calibri" pitchFamily="34" charset="0"/>
                <a:cs typeface="Calibri" pitchFamily="34" charset="0"/>
              </a:rPr>
              <a:t> değişim…),</a:t>
            </a:r>
          </a:p>
          <a:p>
            <a:pPr marL="457200" indent="-288000">
              <a:spcBef>
                <a:spcPts val="600"/>
              </a:spcBef>
              <a:spcAft>
                <a:spcPts val="0"/>
              </a:spcAft>
              <a:buClr>
                <a:srgbClr val="292929"/>
              </a:buClr>
              <a:buFont typeface="+mj-lt"/>
              <a:buAutoNum type="arabicPeriod"/>
              <a:defRPr/>
            </a:pPr>
            <a:r>
              <a:rPr lang="tr-TR" sz="1600" i="1" dirty="0" smtClean="0">
                <a:solidFill>
                  <a:srgbClr val="000000"/>
                </a:solidFill>
                <a:latin typeface="Calibri" pitchFamily="34" charset="0"/>
                <a:cs typeface="Calibri" pitchFamily="34" charset="0"/>
              </a:rPr>
              <a:t>Dirsek</a:t>
            </a:r>
            <a:r>
              <a:rPr lang="tr-TR" sz="16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el-bilek </a:t>
            </a:r>
            <a:r>
              <a:rPr lang="tr-TR" sz="1600" i="1" dirty="0">
                <a:solidFill>
                  <a:srgbClr val="000000"/>
                </a:solidFill>
                <a:latin typeface="Calibri" pitchFamily="34" charset="0"/>
                <a:cs typeface="Calibri" pitchFamily="34" charset="0"/>
              </a:rPr>
              <a:t>kemik eklem zararları</a:t>
            </a:r>
            <a:r>
              <a:rPr lang="tr-TR" sz="1600" i="1" dirty="0" smtClean="0">
                <a:solidFill>
                  <a:srgbClr val="000000"/>
                </a:solidFill>
                <a:latin typeface="Calibri" pitchFamily="34" charset="0"/>
                <a:cs typeface="Calibri" pitchFamily="34" charset="0"/>
              </a:rPr>
              <a:t>,(</a:t>
            </a:r>
            <a:r>
              <a:rPr lang="tr-TR" sz="1600" i="1" dirty="0">
                <a:solidFill>
                  <a:srgbClr val="000000"/>
                </a:solidFill>
                <a:latin typeface="Calibri" pitchFamily="34" charset="0"/>
                <a:cs typeface="Calibri" pitchFamily="34" charset="0"/>
              </a:rPr>
              <a:t>Ağrı, güç kaybı, …),</a:t>
            </a:r>
          </a:p>
          <a:p>
            <a:pPr marL="457200" indent="-288000">
              <a:spcBef>
                <a:spcPts val="600"/>
              </a:spcBef>
              <a:spcAft>
                <a:spcPts val="0"/>
              </a:spcAft>
              <a:buClr>
                <a:srgbClr val="292929"/>
              </a:buClr>
              <a:buFont typeface="+mj-lt"/>
              <a:buAutoNum type="arabicPeriod"/>
              <a:defRPr/>
            </a:pPr>
            <a:r>
              <a:rPr lang="tr-TR" sz="1600" i="1" dirty="0" err="1">
                <a:solidFill>
                  <a:srgbClr val="000000"/>
                </a:solidFill>
                <a:latin typeface="Calibri" pitchFamily="34" charset="0"/>
                <a:cs typeface="Calibri" pitchFamily="34" charset="0"/>
              </a:rPr>
              <a:t>Vazomotor</a:t>
            </a:r>
            <a:r>
              <a:rPr lang="tr-TR" sz="1600" i="1" dirty="0">
                <a:solidFill>
                  <a:srgbClr val="000000"/>
                </a:solidFill>
                <a:latin typeface="Calibri" pitchFamily="34" charset="0"/>
                <a:cs typeface="Calibri" pitchFamily="34" charset="0"/>
              </a:rPr>
              <a:t>* bozukluklar (parmaklarda </a:t>
            </a:r>
            <a:r>
              <a:rPr lang="tr-TR" sz="1600" i="1" dirty="0" err="1">
                <a:solidFill>
                  <a:srgbClr val="000000"/>
                </a:solidFill>
                <a:latin typeface="Calibri" pitchFamily="34" charset="0"/>
                <a:cs typeface="Calibri" pitchFamily="34" charset="0"/>
              </a:rPr>
              <a:t>iskemi</a:t>
            </a:r>
            <a:r>
              <a:rPr lang="tr-TR" sz="1600" i="1" dirty="0">
                <a:solidFill>
                  <a:srgbClr val="000000"/>
                </a:solidFill>
                <a:latin typeface="Calibri" pitchFamily="34" charset="0"/>
                <a:cs typeface="Calibri" pitchFamily="34" charset="0"/>
              </a:rPr>
              <a:t>**…),</a:t>
            </a:r>
          </a:p>
          <a:p>
            <a:pPr marL="457200" indent="-288000">
              <a:spcBef>
                <a:spcPts val="600"/>
              </a:spcBef>
              <a:spcAft>
                <a:spcPts val="0"/>
              </a:spcAft>
              <a:buClr>
                <a:srgbClr val="292929"/>
              </a:buClr>
              <a:buFont typeface="+mj-lt"/>
              <a:buAutoNum type="arabicPeriod"/>
              <a:defRPr/>
            </a:pPr>
            <a:r>
              <a:rPr lang="tr-TR" sz="1600" i="1" dirty="0">
                <a:solidFill>
                  <a:srgbClr val="000000"/>
                </a:solidFill>
                <a:latin typeface="Calibri" pitchFamily="34" charset="0"/>
                <a:cs typeface="Calibri" pitchFamily="34" charset="0"/>
              </a:rPr>
              <a:t>Parmaklarda </a:t>
            </a:r>
            <a:r>
              <a:rPr lang="tr-TR" sz="1600" i="1" dirty="0" err="1">
                <a:solidFill>
                  <a:srgbClr val="000000"/>
                </a:solidFill>
                <a:latin typeface="Calibri" pitchFamily="34" charset="0"/>
                <a:cs typeface="Calibri" pitchFamily="34" charset="0"/>
              </a:rPr>
              <a:t>trofik</a:t>
            </a:r>
            <a:r>
              <a:rPr lang="tr-TR" sz="1600" i="1" dirty="0">
                <a:solidFill>
                  <a:srgbClr val="000000"/>
                </a:solidFill>
                <a:latin typeface="Calibri" pitchFamily="34" charset="0"/>
                <a:cs typeface="Calibri" pitchFamily="34" charset="0"/>
              </a:rPr>
              <a:t> bozukluklar (10.000-50.000 Hz)</a:t>
            </a:r>
          </a:p>
          <a:p>
            <a:pPr marL="457200" indent="-288000">
              <a:spcAft>
                <a:spcPts val="0"/>
              </a:spcAft>
              <a:buClr>
                <a:srgbClr val="292929"/>
              </a:buClr>
              <a:buFont typeface="+mj-lt"/>
              <a:buAutoNum type="arabicPeriod"/>
              <a:defRPr/>
            </a:pPr>
            <a:endParaRPr lang="tr-TR" sz="1600" i="1" dirty="0">
              <a:solidFill>
                <a:srgbClr val="000000"/>
              </a:solidFill>
              <a:latin typeface="Calibri" pitchFamily="34" charset="0"/>
              <a:cs typeface="Calibri" pitchFamily="34" charset="0"/>
            </a:endParaRPr>
          </a:p>
          <a:p>
            <a:pPr marL="169200">
              <a:spcAft>
                <a:spcPts val="0"/>
              </a:spcAft>
              <a:buClr>
                <a:srgbClr val="292929"/>
              </a:buClr>
              <a:defRPr/>
            </a:pP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899592" y="411163"/>
            <a:ext cx="8148874" cy="641573"/>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28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Titreşimin Vücuda Etkileri</a:t>
            </a:r>
            <a:endParaRPr lang="en-GB" sz="28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8" name="Resim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96" y="4521523"/>
            <a:ext cx="2238213" cy="1506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Resi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796" y="2716577"/>
            <a:ext cx="2161266" cy="1458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5 Resim" descr="titresim.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3739" y="1171410"/>
            <a:ext cx="10572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30181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752707"/>
            <a:ext cx="7969437" cy="4176712"/>
          </a:xfrm>
        </p:spPr>
        <p:txBody>
          <a:bodyPr>
            <a:noAutofit/>
          </a:bodyPr>
          <a:lstStyle/>
          <a:p>
            <a:pPr>
              <a:buClr>
                <a:srgbClr val="FCD5B5"/>
              </a:buClr>
              <a:buFont typeface="Wingdings" pitchFamily="2" charset="2"/>
              <a:buNone/>
            </a:pPr>
            <a:r>
              <a:rPr lang="tr-TR" sz="2000" dirty="0" smtClean="0"/>
              <a:t>c) Değerlendirme ve ölçümler, yetkili uzman kişi veya kuruluşlarca planlanıp yapılacak ve uygun aralıklarla tekrarlanacaktır. </a:t>
            </a:r>
          </a:p>
          <a:p>
            <a:pPr>
              <a:buClr>
                <a:srgbClr val="FCD5B5"/>
              </a:buClr>
              <a:buFont typeface="Wingdings" pitchFamily="2" charset="2"/>
              <a:buNone/>
            </a:pPr>
            <a:r>
              <a:rPr lang="tr-TR" sz="2000" dirty="0" smtClean="0"/>
              <a:t>	Mekanik titreşime maruziyet düzeyi hakkındaki değerlendirme ve/veya ölçümlerden elde edilen veriler daha sonra tekrar kullanılmak üzere uygun biçimde saklanacaktır.</a:t>
            </a:r>
          </a:p>
          <a:p>
            <a:pPr>
              <a:buClr>
                <a:srgbClr val="FCD5B5"/>
              </a:buClr>
              <a:buFont typeface="Wingdings" pitchFamily="2" charset="2"/>
              <a:buNone/>
            </a:pPr>
            <a:r>
              <a:rPr lang="tr-TR" sz="2000" dirty="0" smtClean="0">
                <a:solidFill>
                  <a:srgbClr val="FF0000"/>
                </a:solidFill>
              </a:rPr>
              <a:t>a) El – kol titreşimi için;</a:t>
            </a:r>
            <a:endParaRPr lang="en-US" sz="2000" dirty="0" smtClean="0">
              <a:solidFill>
                <a:srgbClr val="FF0000"/>
              </a:solidFill>
            </a:endParaRPr>
          </a:p>
          <a:p>
            <a:pPr>
              <a:buClr>
                <a:srgbClr val="FCD5B5"/>
              </a:buClr>
              <a:buFont typeface="Wingdings" pitchFamily="2" charset="2"/>
              <a:buNone/>
            </a:pPr>
            <a:r>
              <a:rPr lang="tr-TR" sz="2000" dirty="0" smtClean="0"/>
              <a:t>1) Sekiz saatlik çalışma süresi için günlük maruziyet sınır değeri 5 m/s2,</a:t>
            </a:r>
            <a:endParaRPr lang="en-US" sz="2000" dirty="0" smtClean="0"/>
          </a:p>
          <a:p>
            <a:pPr>
              <a:buClr>
                <a:srgbClr val="FCD5B5"/>
              </a:buClr>
              <a:buFont typeface="Wingdings" pitchFamily="2" charset="2"/>
              <a:buNone/>
            </a:pPr>
            <a:r>
              <a:rPr lang="tr-TR" sz="2000" dirty="0" smtClean="0"/>
              <a:t>2) Sekiz saatlik çalışma süresi için günlük maruziyet etkin değeri 2,5 m/s2.</a:t>
            </a:r>
          </a:p>
          <a:p>
            <a:pPr>
              <a:buClr>
                <a:srgbClr val="FCD5B5"/>
              </a:buClr>
              <a:buFont typeface="Wingdings" pitchFamily="2" charset="2"/>
              <a:buNone/>
            </a:pPr>
            <a:endParaRPr lang="tr-TR" sz="2000" dirty="0">
              <a:solidFill>
                <a:srgbClr val="FF0000"/>
              </a:solidFill>
            </a:endParaRPr>
          </a:p>
          <a:p>
            <a:pPr>
              <a:buClr>
                <a:srgbClr val="FCD5B5"/>
              </a:buClr>
              <a:buFont typeface="Wingdings" pitchFamily="2" charset="2"/>
              <a:buNone/>
            </a:pPr>
            <a:r>
              <a:rPr lang="tr-TR" sz="2000" dirty="0" smtClean="0">
                <a:solidFill>
                  <a:srgbClr val="FF0000"/>
                </a:solidFill>
              </a:rPr>
              <a:t>b) Bütün vücut titreşimi için;</a:t>
            </a:r>
            <a:endParaRPr lang="en-US" sz="2000" dirty="0" smtClean="0">
              <a:solidFill>
                <a:srgbClr val="FF0000"/>
              </a:solidFill>
            </a:endParaRPr>
          </a:p>
          <a:p>
            <a:pPr>
              <a:buClr>
                <a:srgbClr val="FCD5B5"/>
              </a:buClr>
              <a:buFont typeface="Wingdings" pitchFamily="2" charset="2"/>
              <a:buNone/>
            </a:pPr>
            <a:r>
              <a:rPr lang="tr-TR" sz="2000" dirty="0" smtClean="0"/>
              <a:t>1) Sekiz saatlik çalışma süresi için günlük maruziyet sınır değeri 1,15 m/s2,</a:t>
            </a:r>
            <a:endParaRPr lang="en-US" sz="2000" dirty="0" smtClean="0"/>
          </a:p>
          <a:p>
            <a:pPr>
              <a:buClr>
                <a:srgbClr val="FCD5B5"/>
              </a:buClr>
              <a:buFont typeface="Wingdings" pitchFamily="2" charset="2"/>
              <a:buNone/>
            </a:pPr>
            <a:r>
              <a:rPr lang="tr-TR" sz="2000" dirty="0" smtClean="0"/>
              <a:t>2) Sekiz saatlik çalışma süresi için günlük maruziyet etkin değeri 0,5 m/s2 olacaktır.</a:t>
            </a:r>
            <a:endParaRPr lang="en-US" sz="2000" dirty="0" smtClean="0"/>
          </a:p>
        </p:txBody>
      </p:sp>
      <p:sp>
        <p:nvSpPr>
          <p:cNvPr id="138243" name="Title 1"/>
          <p:cNvSpPr>
            <a:spLocks/>
          </p:cNvSpPr>
          <p:nvPr/>
        </p:nvSpPr>
        <p:spPr bwMode="auto">
          <a:xfrm>
            <a:off x="457200" y="999852"/>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tr-TR" sz="2800" b="1" dirty="0" smtClean="0">
                <a:solidFill>
                  <a:schemeClr val="tx2"/>
                </a:solidFill>
                <a:latin typeface="Calibri" pitchFamily="34" charset="0"/>
              </a:rPr>
              <a:t>Titreşim ölçümleri</a:t>
            </a:r>
          </a:p>
          <a:p>
            <a:pPr algn="ctr">
              <a:spcBef>
                <a:spcPts val="1200"/>
              </a:spcBef>
              <a:buClr>
                <a:srgbClr val="FCD5B5"/>
              </a:buClr>
            </a:pPr>
            <a:r>
              <a:rPr lang="tr-TR" sz="2000" dirty="0" smtClean="0"/>
              <a:t>23/12/2003/ 25325 </a:t>
            </a:r>
            <a:r>
              <a:rPr lang="tr-TR" sz="2000" b="1" dirty="0"/>
              <a:t>Titreşim Yönetmeliği</a:t>
            </a:r>
            <a:endParaRPr lang="en-US" sz="2000" b="1" dirty="0"/>
          </a:p>
          <a:p>
            <a:pPr marL="0" indent="0" algn="ctr">
              <a:spcBef>
                <a:spcPts val="1200"/>
              </a:spcBef>
              <a:buClr>
                <a:srgbClr val="FCD5B5"/>
              </a:buClr>
              <a:buFont typeface="Wingdings" pitchFamily="2" charset="2"/>
              <a:buNone/>
            </a:pPr>
            <a:endParaRPr lang="en-US" sz="2000" dirty="0"/>
          </a:p>
          <a:p>
            <a:pPr algn="ctr" eaLnBrk="0" hangingPunct="0"/>
            <a:endParaRPr lang="en-US" sz="2000" b="1" dirty="0">
              <a:solidFill>
                <a:schemeClr val="tx2"/>
              </a:solidFill>
              <a:latin typeface="Calibri" pitchFamily="34" charset="0"/>
            </a:endParaRPr>
          </a:p>
        </p:txBody>
      </p:sp>
    </p:spTree>
    <p:extLst>
      <p:ext uri="{BB962C8B-B14F-4D97-AF65-F5344CB8AC3E}">
        <p14:creationId xmlns:p14="http://schemas.microsoft.com/office/powerpoint/2010/main" val="3428306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http://www.arkitera.com/UserFiles/Image/news/2007/12/07/aydinlat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836" y="4800890"/>
            <a:ext cx="3191435" cy="18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514631" y="372782"/>
            <a:ext cx="8229600" cy="850900"/>
          </a:xfrm>
        </p:spPr>
        <p:txBody>
          <a:bodyPr/>
          <a:lstStyle/>
          <a:p>
            <a:r>
              <a:rPr lang="tr-TR" sz="3200" dirty="0" smtClean="0">
                <a:solidFill>
                  <a:schemeClr val="hlink"/>
                </a:solidFill>
              </a:rPr>
              <a:t>Aydınlatma Ölçümleri</a:t>
            </a:r>
          </a:p>
        </p:txBody>
      </p:sp>
      <p:sp>
        <p:nvSpPr>
          <p:cNvPr id="8" name="Content Placeholder 2"/>
          <p:cNvSpPr txBox="1">
            <a:spLocks/>
          </p:cNvSpPr>
          <p:nvPr/>
        </p:nvSpPr>
        <p:spPr bwMode="auto">
          <a:xfrm>
            <a:off x="514631" y="862734"/>
            <a:ext cx="8229600" cy="35634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r>
              <a:rPr lang="tr-TR" sz="2000" kern="0" dirty="0" smtClean="0"/>
              <a:t>İşçi Sağlığı ve İş Güvenliği Tüzüğü kapsamında işyerlerinde suni ışık kullanıldığı hallerde aydınlatma miktarları ölçülerek raporlanacaktır.</a:t>
            </a:r>
          </a:p>
          <a:p>
            <a:r>
              <a:rPr lang="tr-TR" sz="2000" dirty="0"/>
              <a:t>Bu ölçümler;</a:t>
            </a:r>
          </a:p>
          <a:p>
            <a:pPr lvl="1"/>
            <a:r>
              <a:rPr lang="tr-TR" sz="2000" dirty="0"/>
              <a:t>Avlular ve dış kesimlerde 20 </a:t>
            </a:r>
            <a:r>
              <a:rPr lang="tr-TR" sz="2000" dirty="0" err="1"/>
              <a:t>lux’ten</a:t>
            </a:r>
            <a:r>
              <a:rPr lang="tr-TR" sz="2000" dirty="0"/>
              <a:t>,</a:t>
            </a:r>
          </a:p>
          <a:p>
            <a:pPr lvl="1"/>
            <a:r>
              <a:rPr lang="tr-TR" sz="2000" dirty="0"/>
              <a:t>Kaba malzeme taşınması gibi işlerin yapıldığı yerlerde 50 </a:t>
            </a:r>
            <a:r>
              <a:rPr lang="tr-TR" sz="2000" dirty="0" err="1"/>
              <a:t>lux’ten</a:t>
            </a:r>
            <a:r>
              <a:rPr lang="tr-TR" sz="2000" dirty="0"/>
              <a:t>,</a:t>
            </a:r>
          </a:p>
          <a:p>
            <a:pPr lvl="1"/>
            <a:r>
              <a:rPr lang="tr-TR" sz="2000" dirty="0"/>
              <a:t>Kaba işlerin yapıldığı yerlerde 100 </a:t>
            </a:r>
            <a:r>
              <a:rPr lang="tr-TR" sz="2000" dirty="0" err="1"/>
              <a:t>lux’ten</a:t>
            </a:r>
            <a:r>
              <a:rPr lang="tr-TR" sz="2000" dirty="0" smtClean="0"/>
              <a:t>,</a:t>
            </a:r>
          </a:p>
          <a:p>
            <a:pPr lvl="1"/>
            <a:r>
              <a:rPr lang="tr-TR" sz="2000" dirty="0"/>
              <a:t>Bürolarda standart </a:t>
            </a:r>
            <a:r>
              <a:rPr lang="tr-TR" sz="2000" dirty="0" smtClean="0"/>
              <a:t>aydınlatmanın 200 </a:t>
            </a:r>
            <a:r>
              <a:rPr lang="tr-TR" sz="2000" dirty="0" err="1" smtClean="0"/>
              <a:t>luxTen</a:t>
            </a:r>
            <a:endParaRPr lang="tr-TR" sz="2000" dirty="0"/>
          </a:p>
          <a:p>
            <a:pPr lvl="1"/>
            <a:r>
              <a:rPr lang="tr-TR" sz="2000" dirty="0"/>
              <a:t>Ayrıntıların seçilebilmesi gereken işlerde 300 </a:t>
            </a:r>
            <a:r>
              <a:rPr lang="tr-TR" sz="2000" dirty="0" err="1"/>
              <a:t>lux’ten</a:t>
            </a:r>
            <a:r>
              <a:rPr lang="tr-TR" sz="2000" dirty="0"/>
              <a:t>,</a:t>
            </a:r>
          </a:p>
          <a:p>
            <a:pPr lvl="1"/>
            <a:r>
              <a:rPr lang="tr-TR" sz="2000" dirty="0"/>
              <a:t>Koyu renkli </a:t>
            </a:r>
            <a:r>
              <a:rPr lang="tr-TR" sz="2000" dirty="0" err="1"/>
              <a:t>dokuma,büro</a:t>
            </a:r>
            <a:r>
              <a:rPr lang="tr-TR" sz="2000" dirty="0"/>
              <a:t> ve benzeri sürekli dikkati gerektiren ince işlerin yapıldığı yerlerde 500 </a:t>
            </a:r>
            <a:r>
              <a:rPr lang="tr-TR" sz="2000" dirty="0" err="1"/>
              <a:t>lux’ten</a:t>
            </a:r>
            <a:r>
              <a:rPr lang="tr-TR" sz="2000" dirty="0"/>
              <a:t>,</a:t>
            </a:r>
          </a:p>
          <a:p>
            <a:pPr lvl="1"/>
            <a:r>
              <a:rPr lang="tr-TR" sz="2000" dirty="0"/>
              <a:t>Hassas işlerin sürekli olarak yapıldığı yerler 1000 </a:t>
            </a:r>
            <a:r>
              <a:rPr lang="tr-TR" sz="2000" dirty="0" err="1"/>
              <a:t>lux’ten</a:t>
            </a:r>
            <a:r>
              <a:rPr lang="tr-TR" sz="2000" dirty="0"/>
              <a:t> az olamaz</a:t>
            </a:r>
            <a:r>
              <a:rPr lang="tr-TR" sz="2000" dirty="0" smtClean="0"/>
              <a:t>.</a:t>
            </a:r>
            <a:endParaRPr lang="tr-TR" sz="2000" dirty="0"/>
          </a:p>
          <a:p>
            <a:endParaRPr lang="tr-TR" sz="2000" kern="0" dirty="0" smtClean="0"/>
          </a:p>
        </p:txBody>
      </p:sp>
    </p:spTree>
    <p:custDataLst>
      <p:tags r:id="rId1"/>
    </p:custDataLst>
    <p:extLst>
      <p:ext uri="{BB962C8B-B14F-4D97-AF65-F5344CB8AC3E}">
        <p14:creationId xmlns:p14="http://schemas.microsoft.com/office/powerpoint/2010/main" val="2667484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199" y="2890120"/>
            <a:ext cx="8024533" cy="3148096"/>
          </a:xfrm>
        </p:spPr>
        <p:txBody>
          <a:bodyPr anchor="ctr">
            <a:normAutofit/>
          </a:bodyPr>
          <a:lstStyle/>
          <a:p>
            <a:pPr marL="0" lvl="1" indent="0">
              <a:spcBef>
                <a:spcPts val="1200"/>
              </a:spcBef>
              <a:buFont typeface="Arial" charset="0"/>
              <a:buNone/>
            </a:pPr>
            <a:r>
              <a:rPr lang="tr-TR" sz="2000" dirty="0"/>
              <a:t>Radyasyonun (</a:t>
            </a:r>
            <a:r>
              <a:rPr lang="tr-TR" sz="2000" dirty="0" err="1"/>
              <a:t>İyonizan</a:t>
            </a:r>
            <a:r>
              <a:rPr lang="tr-TR" sz="2000" dirty="0"/>
              <a:t> ve </a:t>
            </a:r>
            <a:r>
              <a:rPr lang="tr-TR" sz="2000" dirty="0" err="1"/>
              <a:t>İyonizan</a:t>
            </a:r>
            <a:r>
              <a:rPr lang="tr-TR" sz="2000" dirty="0"/>
              <a:t> olmayan) sağlık üzerinde olumsuz </a:t>
            </a:r>
            <a:r>
              <a:rPr lang="tr-TR" sz="2000" dirty="0" smtClean="0"/>
              <a:t>etkileri vardır.</a:t>
            </a:r>
          </a:p>
          <a:p>
            <a:pPr marL="0" lvl="1" indent="0" algn="just">
              <a:spcBef>
                <a:spcPts val="1200"/>
              </a:spcBef>
              <a:buFont typeface="Arial" charset="0"/>
              <a:buNone/>
            </a:pPr>
            <a:r>
              <a:rPr lang="tr-TR" sz="2400" b="1" dirty="0" err="1" smtClean="0"/>
              <a:t>İyonizan</a:t>
            </a:r>
            <a:r>
              <a:rPr lang="tr-TR" sz="2400" b="1" dirty="0" smtClean="0"/>
              <a:t> radyasyon </a:t>
            </a:r>
            <a:r>
              <a:rPr lang="tr-TR" sz="2000" dirty="0" smtClean="0"/>
              <a:t>etkileri daha fazla önem arz etmektedir. </a:t>
            </a:r>
            <a:r>
              <a:rPr lang="tr-TR" sz="2400" b="1" dirty="0" smtClean="0"/>
              <a:t>Yüksek </a:t>
            </a:r>
            <a:r>
              <a:rPr lang="tr-TR" sz="2400" b="1" dirty="0"/>
              <a:t>dozda maruz kalındığında hücre ve doku ölümü oluşturan, düşük dozda ise </a:t>
            </a:r>
            <a:r>
              <a:rPr lang="tr-TR" sz="2400" b="1" dirty="0" err="1" smtClean="0"/>
              <a:t>teratojenik</a:t>
            </a:r>
            <a:r>
              <a:rPr lang="tr-TR" sz="2400" b="1" dirty="0" smtClean="0"/>
              <a:t>, </a:t>
            </a:r>
            <a:r>
              <a:rPr lang="tr-TR" sz="2400" b="1" dirty="0" err="1"/>
              <a:t>mutajenik</a:t>
            </a:r>
            <a:r>
              <a:rPr lang="tr-TR" sz="2400" b="1" dirty="0"/>
              <a:t> ve genetik etkiler </a:t>
            </a:r>
            <a:r>
              <a:rPr lang="tr-TR" sz="2400" b="1" dirty="0" smtClean="0"/>
              <a:t>ortaya </a:t>
            </a:r>
            <a:r>
              <a:rPr lang="tr-TR" sz="2400" b="1" dirty="0"/>
              <a:t>çıkaran işyeri ortam </a:t>
            </a:r>
            <a:r>
              <a:rPr lang="tr-TR" sz="2400" b="1" dirty="0" smtClean="0"/>
              <a:t>faktörüdür.</a:t>
            </a:r>
          </a:p>
          <a:p>
            <a:pPr marL="0" lvl="1" indent="0" algn="just">
              <a:spcBef>
                <a:spcPts val="1200"/>
              </a:spcBef>
              <a:buFont typeface="Arial" charset="0"/>
              <a:buNone/>
            </a:pPr>
            <a:r>
              <a:rPr lang="tr-TR" sz="2000" dirty="0" err="1" smtClean="0"/>
              <a:t>İyonizan</a:t>
            </a:r>
            <a:r>
              <a:rPr lang="tr-TR" sz="2000" dirty="0" smtClean="0"/>
              <a:t> olmayan radyasyonun da sağlık üzerine etkileri vardır.</a:t>
            </a:r>
          </a:p>
        </p:txBody>
      </p:sp>
      <p:sp>
        <p:nvSpPr>
          <p:cNvPr id="125956" name="Title 1"/>
          <p:cNvSpPr>
            <a:spLocks/>
          </p:cNvSpPr>
          <p:nvPr/>
        </p:nvSpPr>
        <p:spPr bwMode="auto">
          <a:xfrm>
            <a:off x="457200" y="687014"/>
            <a:ext cx="8229600" cy="11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Clr>
                <a:srgbClr val="FCD5B5"/>
              </a:buClr>
            </a:pPr>
            <a:r>
              <a:rPr lang="tr-TR" sz="2800" b="1" dirty="0">
                <a:solidFill>
                  <a:srgbClr val="FF0000"/>
                </a:solidFill>
                <a:latin typeface="Calibri" pitchFamily="34" charset="0"/>
              </a:rPr>
              <a:t>FİZİKSEL FAKTÖRLER </a:t>
            </a:r>
            <a:r>
              <a:rPr lang="tr-TR" sz="2800" b="1" dirty="0" smtClean="0">
                <a:solidFill>
                  <a:srgbClr val="FF0000"/>
                </a:solidFill>
                <a:latin typeface="Calibri" pitchFamily="34" charset="0"/>
              </a:rPr>
              <a:t> </a:t>
            </a:r>
          </a:p>
          <a:p>
            <a:pPr>
              <a:buClr>
                <a:srgbClr val="FCD5B5"/>
              </a:buClr>
            </a:pPr>
            <a:endParaRPr lang="tr-TR" sz="2800" b="1" dirty="0">
              <a:solidFill>
                <a:srgbClr val="FF0000"/>
              </a:solidFill>
              <a:latin typeface="Calibri" pitchFamily="34" charset="0"/>
            </a:endParaRPr>
          </a:p>
          <a:p>
            <a:pPr>
              <a:buClr>
                <a:srgbClr val="FCD5B5"/>
              </a:buClr>
            </a:pPr>
            <a:r>
              <a:rPr lang="tr-TR" sz="2800" b="1" dirty="0" smtClean="0">
                <a:solidFill>
                  <a:srgbClr val="FF0000"/>
                </a:solidFill>
                <a:latin typeface="Calibri" pitchFamily="34" charset="0"/>
              </a:rPr>
              <a:t>RADYASYON</a:t>
            </a:r>
            <a:endParaRPr lang="tr-TR" sz="2800" b="1" dirty="0">
              <a:solidFill>
                <a:srgbClr val="FF0000"/>
              </a:solidFill>
              <a:latin typeface="Calibri"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0797" y="625072"/>
            <a:ext cx="2024072" cy="2028481"/>
          </a:xfrm>
          <a:prstGeom prst="rect">
            <a:avLst/>
          </a:prstGeom>
        </p:spPr>
      </p:pic>
    </p:spTree>
    <p:extLst>
      <p:ext uri="{BB962C8B-B14F-4D97-AF65-F5344CB8AC3E}">
        <p14:creationId xmlns:p14="http://schemas.microsoft.com/office/powerpoint/2010/main" val="216068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343554" y="798232"/>
            <a:ext cx="7772400" cy="504825"/>
          </a:xfrm>
        </p:spPr>
        <p:txBody>
          <a:bodyPr/>
          <a:lstStyle/>
          <a:p>
            <a:r>
              <a:rPr lang="tr-TR" sz="3200" b="1" dirty="0" smtClean="0">
                <a:solidFill>
                  <a:schemeClr val="tx2"/>
                </a:solidFill>
              </a:rPr>
              <a:t>Tozlar</a:t>
            </a:r>
            <a:endParaRPr lang="tr-TR" sz="5400" dirty="0" smtClean="0">
              <a:solidFill>
                <a:srgbClr val="C00000"/>
              </a:solidFill>
            </a:endParaRPr>
          </a:p>
        </p:txBody>
      </p:sp>
      <p:sp>
        <p:nvSpPr>
          <p:cNvPr id="208899" name="Rectangle 3"/>
          <p:cNvSpPr>
            <a:spLocks noGrp="1" noChangeArrowheads="1"/>
          </p:cNvSpPr>
          <p:nvPr>
            <p:ph type="body" sz="half" idx="4294967295"/>
          </p:nvPr>
        </p:nvSpPr>
        <p:spPr>
          <a:xfrm>
            <a:off x="107950" y="1052513"/>
            <a:ext cx="4608513" cy="4537075"/>
          </a:xfrm>
        </p:spPr>
        <p:txBody>
          <a:bodyPr/>
          <a:lstStyle/>
          <a:p>
            <a:pPr>
              <a:lnSpc>
                <a:spcPct val="90000"/>
              </a:lnSpc>
              <a:buFontTx/>
              <a:buNone/>
            </a:pPr>
            <a:endParaRPr lang="tr-TR" sz="2000" dirty="0" smtClean="0">
              <a:latin typeface="Comic Sans MS" pitchFamily="66" charset="0"/>
            </a:endParaRPr>
          </a:p>
          <a:p>
            <a:pPr>
              <a:lnSpc>
                <a:spcPct val="90000"/>
              </a:lnSpc>
              <a:buFontTx/>
              <a:buNone/>
            </a:pPr>
            <a:endParaRPr lang="tr-TR" sz="2000" dirty="0" smtClean="0">
              <a:latin typeface="Comic Sans MS" pitchFamily="66" charset="0"/>
            </a:endParaRPr>
          </a:p>
          <a:p>
            <a:pPr>
              <a:lnSpc>
                <a:spcPct val="90000"/>
              </a:lnSpc>
            </a:pPr>
            <a:r>
              <a:rPr lang="tr-TR" sz="2000" dirty="0" smtClean="0"/>
              <a:t>Özellikle 5 mikrondan küçük zerrecikler, boyutlarına ve türlerine bağlı olarak akciğerlerin derinliklerine kadar ulaşabilir, akciğer dokularına zarar verir ve çeşitli mesleki akciğer hastalıklarına yol açılabilirler. </a:t>
            </a:r>
          </a:p>
          <a:p>
            <a:pPr>
              <a:lnSpc>
                <a:spcPct val="90000"/>
              </a:lnSpc>
              <a:buFontTx/>
              <a:buNone/>
            </a:pPr>
            <a:endParaRPr lang="tr-TR" sz="2000" dirty="0" smtClean="0"/>
          </a:p>
          <a:p>
            <a:pPr>
              <a:lnSpc>
                <a:spcPct val="90000"/>
              </a:lnSpc>
            </a:pPr>
            <a:r>
              <a:rPr lang="tr-TR" sz="2000" dirty="0" smtClean="0"/>
              <a:t>Tozlar sağlık açısından en zararlı olanları 0,5 mikron ile 5 mikron arasında olanlardır. Bunlar akciğerdeki alveollere kadar ulaşarak, kimyasal yapılarına göre etki ederler. </a:t>
            </a:r>
            <a:br>
              <a:rPr lang="tr-TR" sz="2000" dirty="0" smtClean="0"/>
            </a:br>
            <a:endParaRPr lang="tr-TR" sz="2000" dirty="0" smtClean="0"/>
          </a:p>
        </p:txBody>
      </p:sp>
      <p:pic>
        <p:nvPicPr>
          <p:cNvPr id="140292" name="Picture 4" descr="sol_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59338" y="1682750"/>
            <a:ext cx="4105275" cy="3978275"/>
          </a:xfrm>
        </p:spPr>
      </p:pic>
    </p:spTree>
    <p:extLst>
      <p:ext uri="{BB962C8B-B14F-4D97-AF65-F5344CB8AC3E}">
        <p14:creationId xmlns:p14="http://schemas.microsoft.com/office/powerpoint/2010/main" val="3877192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899">
                                            <p:txEl>
                                              <p:pRg st="2" end="2"/>
                                            </p:txEl>
                                          </p:spTgt>
                                        </p:tgtEl>
                                        <p:attrNameLst>
                                          <p:attrName>style.visibility</p:attrName>
                                        </p:attrNameLst>
                                      </p:cBhvr>
                                      <p:to>
                                        <p:strVal val="visible"/>
                                      </p:to>
                                    </p:set>
                                    <p:anim calcmode="lin" valueType="num">
                                      <p:cBhvr additive="base">
                                        <p:cTn id="7" dur="500" fill="hold"/>
                                        <p:tgtEl>
                                          <p:spTgt spid="20889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8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8899">
                                            <p:txEl>
                                              <p:pRg st="4" end="4"/>
                                            </p:txEl>
                                          </p:spTgt>
                                        </p:tgtEl>
                                        <p:attrNameLst>
                                          <p:attrName>style.visibility</p:attrName>
                                        </p:attrNameLst>
                                      </p:cBhvr>
                                      <p:to>
                                        <p:strVal val="visible"/>
                                      </p:to>
                                    </p:set>
                                    <p:anim calcmode="lin" valueType="num">
                                      <p:cBhvr additive="base">
                                        <p:cTn id="13" dur="500" fill="hold"/>
                                        <p:tgtEl>
                                          <p:spTgt spid="20889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88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374650" y="507253"/>
            <a:ext cx="8229600" cy="615950"/>
          </a:xfrm>
        </p:spPr>
        <p:txBody>
          <a:bodyPr/>
          <a:lstStyle/>
          <a:p>
            <a:r>
              <a:rPr lang="tr-TR" sz="3200" b="1" dirty="0" smtClean="0">
                <a:solidFill>
                  <a:schemeClr val="tx2"/>
                </a:solidFill>
              </a:rPr>
              <a:t>Organik Tozlar</a:t>
            </a:r>
          </a:p>
        </p:txBody>
      </p:sp>
      <p:sp>
        <p:nvSpPr>
          <p:cNvPr id="209923" name="Rectangle 3"/>
          <p:cNvSpPr>
            <a:spLocks noGrp="1" noChangeArrowheads="1"/>
          </p:cNvSpPr>
          <p:nvPr>
            <p:ph type="body" sz="half" idx="4294967295"/>
          </p:nvPr>
        </p:nvSpPr>
        <p:spPr>
          <a:xfrm>
            <a:off x="394447" y="1277750"/>
            <a:ext cx="5307105" cy="4889968"/>
          </a:xfrm>
        </p:spPr>
        <p:txBody>
          <a:bodyPr/>
          <a:lstStyle/>
          <a:p>
            <a:pPr algn="just">
              <a:lnSpc>
                <a:spcPct val="90000"/>
              </a:lnSpc>
            </a:pPr>
            <a:r>
              <a:rPr lang="tr-TR" sz="2000" dirty="0" smtClean="0"/>
              <a:t>Organik tozlar daha çok bitkisel maddelerin oluşturdukları tozlardır. Bunların dışında sentetik olarak üretilen maddelerin oluşturdukları tozlar sınıfına girer.</a:t>
            </a:r>
          </a:p>
          <a:p>
            <a:pPr algn="just">
              <a:lnSpc>
                <a:spcPct val="90000"/>
              </a:lnSpc>
              <a:buFontTx/>
              <a:buNone/>
            </a:pPr>
            <a:endParaRPr lang="tr-TR" sz="2000" dirty="0" smtClean="0"/>
          </a:p>
          <a:p>
            <a:pPr algn="just">
              <a:lnSpc>
                <a:spcPct val="90000"/>
              </a:lnSpc>
            </a:pPr>
            <a:r>
              <a:rPr lang="tr-TR" sz="2000" dirty="0" smtClean="0"/>
              <a:t>Bitkisel ve hayvansal kökenli tozlar alveollere kadar ulaştığında solunum ve salgı yolu ile akciğerlerin kendini temizleme özelliği ile atılarak elimine edilir. </a:t>
            </a:r>
          </a:p>
          <a:p>
            <a:pPr algn="just">
              <a:lnSpc>
                <a:spcPct val="90000"/>
              </a:lnSpc>
              <a:buFontTx/>
              <a:buNone/>
            </a:pPr>
            <a:endParaRPr lang="tr-TR" sz="2000" dirty="0" smtClean="0"/>
          </a:p>
          <a:p>
            <a:pPr algn="just">
              <a:lnSpc>
                <a:spcPct val="90000"/>
              </a:lnSpc>
            </a:pPr>
            <a:r>
              <a:rPr lang="tr-TR" sz="2000" dirty="0" smtClean="0"/>
              <a:t>Sentetik bileşiklerin oluşturduğu organik tozlar için aynı şeyleri söylemek mümkün değildir. Bunlar kendisini oluşturan sentetik maddenin özelliğine göre değişik etkiler gösterirler. Mesela, TNT tozlarının alveollere kadar ulaşıp kana karışması ile vücudun damar sistemi üzerinde olumsuz etkileri olabilmektedir.</a:t>
            </a:r>
          </a:p>
          <a:p>
            <a:pPr marL="0" indent="0" algn="just">
              <a:lnSpc>
                <a:spcPct val="90000"/>
              </a:lnSpc>
              <a:buNone/>
            </a:pPr>
            <a:r>
              <a:rPr lang="tr-TR" sz="2000" dirty="0" smtClean="0"/>
              <a:t/>
            </a:r>
            <a:br>
              <a:rPr lang="tr-TR" sz="2000" dirty="0" smtClean="0"/>
            </a:br>
            <a:endParaRPr lang="tr-TR" sz="2000" dirty="0" smtClean="0"/>
          </a:p>
        </p:txBody>
      </p:sp>
      <p:pic>
        <p:nvPicPr>
          <p:cNvPr id="141316" name="Picture 4" descr="ihs112000">
            <a:hlinkClick r:id="rId2"/>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011862" y="765005"/>
            <a:ext cx="2592387" cy="2951334"/>
          </a:xfrm>
        </p:spPr>
      </p:pic>
      <p:pic>
        <p:nvPicPr>
          <p:cNvPr id="141317" name="Picture 5" descr="kirsa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97313"/>
            <a:ext cx="2508250" cy="19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12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calcmode="lin" valueType="num">
                                      <p:cBhvr additive="base">
                                        <p:cTn id="7" dur="500" fill="hold"/>
                                        <p:tgtEl>
                                          <p:spTgt spid="209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9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9923">
                                            <p:txEl>
                                              <p:pRg st="2" end="2"/>
                                            </p:txEl>
                                          </p:spTgt>
                                        </p:tgtEl>
                                        <p:attrNameLst>
                                          <p:attrName>style.visibility</p:attrName>
                                        </p:attrNameLst>
                                      </p:cBhvr>
                                      <p:to>
                                        <p:strVal val="visible"/>
                                      </p:to>
                                    </p:set>
                                    <p:anim calcmode="lin" valueType="num">
                                      <p:cBhvr additive="base">
                                        <p:cTn id="13" dur="500" fill="hold"/>
                                        <p:tgtEl>
                                          <p:spTgt spid="2099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9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anim calcmode="lin" valueType="num">
                                      <p:cBhvr additive="base">
                                        <p:cTn id="19" dur="500" fill="hold"/>
                                        <p:tgtEl>
                                          <p:spTgt spid="2099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9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9923">
                                            <p:txEl>
                                              <p:pRg st="5" end="5"/>
                                            </p:txEl>
                                          </p:spTgt>
                                        </p:tgtEl>
                                        <p:attrNameLst>
                                          <p:attrName>style.visibility</p:attrName>
                                        </p:attrNameLst>
                                      </p:cBhvr>
                                      <p:to>
                                        <p:strVal val="visible"/>
                                      </p:to>
                                    </p:set>
                                    <p:anim calcmode="lin" valueType="num">
                                      <p:cBhvr additive="base">
                                        <p:cTn id="25" dur="500" fill="hold"/>
                                        <p:tgtEl>
                                          <p:spTgt spid="2099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99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590550" y="538163"/>
            <a:ext cx="8229600" cy="720725"/>
          </a:xfrm>
        </p:spPr>
        <p:txBody>
          <a:bodyPr/>
          <a:lstStyle/>
          <a:p>
            <a:r>
              <a:rPr lang="tr-TR" sz="3200" b="1" smtClean="0">
                <a:solidFill>
                  <a:schemeClr val="tx2"/>
                </a:solidFill>
              </a:rPr>
              <a:t>Anorganik Tozlar</a:t>
            </a:r>
          </a:p>
        </p:txBody>
      </p:sp>
      <p:sp>
        <p:nvSpPr>
          <p:cNvPr id="9" name="Rectangle 3"/>
          <p:cNvSpPr txBox="1">
            <a:spLocks noChangeArrowheads="1"/>
          </p:cNvSpPr>
          <p:nvPr/>
        </p:nvSpPr>
        <p:spPr bwMode="auto">
          <a:xfrm>
            <a:off x="283777" y="3497596"/>
            <a:ext cx="7598979" cy="2903209"/>
          </a:xfrm>
          <a:prstGeom prst="rect">
            <a:avLst/>
          </a:prstGeom>
          <a:noFill/>
          <a:ln w="9525">
            <a:noFill/>
            <a:miter lim="800000"/>
            <a:headEnd/>
            <a:tailEnd/>
          </a:ln>
        </p:spPr>
        <p:txBody>
          <a:bodyPr>
            <a:no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rgbClr val="FCD5B5"/>
              </a:buClr>
            </a:pPr>
            <a:r>
              <a:rPr lang="tr-TR" sz="2000" dirty="0">
                <a:latin typeface="Calibri" pitchFamily="34" charset="0"/>
              </a:rPr>
              <a:t>	</a:t>
            </a:r>
            <a:r>
              <a:rPr lang="tr-TR" sz="2000" dirty="0" smtClean="0">
                <a:latin typeface="Calibri" pitchFamily="34" charset="0"/>
              </a:rPr>
              <a:t>Anorganik </a:t>
            </a:r>
            <a:r>
              <a:rPr lang="tr-TR" sz="2000" dirty="0">
                <a:latin typeface="Calibri" pitchFamily="34" charset="0"/>
              </a:rPr>
              <a:t>tozlar; metalik (demir, bakır, çinko </a:t>
            </a:r>
            <a:r>
              <a:rPr lang="tr-TR" sz="2000" dirty="0" err="1">
                <a:latin typeface="Calibri" pitchFamily="34" charset="0"/>
              </a:rPr>
              <a:t>vb</a:t>
            </a:r>
            <a:r>
              <a:rPr lang="tr-TR" sz="2000" dirty="0">
                <a:latin typeface="Calibri" pitchFamily="34" charset="0"/>
              </a:rPr>
              <a:t>) tozlar, metalik olmayan  (kükürt, kömür tozu vb.) ve doğal bileşik (mineraller, killer) tozlarından oluşur. Anorganik tozlar kendisini oluşturan maddenin cinsine göre değişik etkilere sahiptir</a:t>
            </a:r>
            <a:r>
              <a:rPr lang="tr-TR" sz="2000" dirty="0" smtClean="0">
                <a:latin typeface="Calibri" pitchFamily="34" charset="0"/>
              </a:rPr>
              <a:t>.</a:t>
            </a:r>
          </a:p>
          <a:p>
            <a:pPr algn="just" eaLnBrk="1" hangingPunct="1">
              <a:spcBef>
                <a:spcPct val="20000"/>
              </a:spcBef>
              <a:buClr>
                <a:srgbClr val="FCD5B5"/>
              </a:buClr>
            </a:pPr>
            <a:r>
              <a:rPr lang="tr-TR" dirty="0" smtClean="0">
                <a:latin typeface="Calibri" pitchFamily="34" charset="0"/>
              </a:rPr>
              <a:t>	</a:t>
            </a:r>
            <a:r>
              <a:rPr lang="tr-TR" b="1" dirty="0" smtClean="0">
                <a:latin typeface="Calibri" pitchFamily="34" charset="0"/>
              </a:rPr>
              <a:t>Anorganik </a:t>
            </a:r>
            <a:r>
              <a:rPr lang="tr-TR" b="1" dirty="0">
                <a:latin typeface="Calibri" pitchFamily="34" charset="0"/>
              </a:rPr>
              <a:t>tozlar </a:t>
            </a:r>
            <a:r>
              <a:rPr lang="tr-TR" dirty="0">
                <a:latin typeface="Calibri" pitchFamily="34" charset="0"/>
              </a:rPr>
              <a:t>akciğer </a:t>
            </a:r>
            <a:r>
              <a:rPr lang="tr-TR" dirty="0" err="1">
                <a:latin typeface="Calibri" pitchFamily="34" charset="0"/>
              </a:rPr>
              <a:t>parankiminde</a:t>
            </a:r>
            <a:r>
              <a:rPr lang="tr-TR" dirty="0">
                <a:latin typeface="Calibri" pitchFamily="34" charset="0"/>
              </a:rPr>
              <a:t> birikir ve </a:t>
            </a:r>
            <a:r>
              <a:rPr lang="tr-TR" dirty="0" err="1">
                <a:latin typeface="Calibri" pitchFamily="34" charset="0"/>
              </a:rPr>
              <a:t>fibrotik</a:t>
            </a:r>
            <a:r>
              <a:rPr lang="tr-TR" dirty="0">
                <a:latin typeface="Calibri" pitchFamily="34" charset="0"/>
              </a:rPr>
              <a:t> reaksiyona yol açmak </a:t>
            </a:r>
            <a:r>
              <a:rPr lang="tr-TR" dirty="0" err="1">
                <a:latin typeface="Calibri" pitchFamily="34" charset="0"/>
              </a:rPr>
              <a:t>süreti</a:t>
            </a:r>
            <a:r>
              <a:rPr lang="tr-TR" dirty="0">
                <a:latin typeface="Calibri" pitchFamily="34" charset="0"/>
              </a:rPr>
              <a:t> ile çeşitli solunum hastalıklarına neden olur. </a:t>
            </a:r>
            <a:endParaRPr lang="tr-TR" dirty="0" smtClean="0">
              <a:latin typeface="Calibri" pitchFamily="34" charset="0"/>
            </a:endParaRPr>
          </a:p>
          <a:p>
            <a:pPr algn="just" eaLnBrk="1" hangingPunct="1">
              <a:spcBef>
                <a:spcPct val="20000"/>
              </a:spcBef>
              <a:buClr>
                <a:srgbClr val="FCD5B5"/>
              </a:buClr>
            </a:pPr>
            <a:r>
              <a:rPr lang="tr-TR" dirty="0">
                <a:latin typeface="Calibri" pitchFamily="34" charset="0"/>
              </a:rPr>
              <a:t>	</a:t>
            </a:r>
            <a:r>
              <a:rPr lang="tr-TR" b="1" dirty="0" smtClean="0">
                <a:latin typeface="Calibri" pitchFamily="34" charset="0"/>
              </a:rPr>
              <a:t>Organik </a:t>
            </a:r>
            <a:r>
              <a:rPr lang="tr-TR" b="1" dirty="0">
                <a:latin typeface="Calibri" pitchFamily="34" charset="0"/>
              </a:rPr>
              <a:t>tozlar </a:t>
            </a:r>
            <a:r>
              <a:rPr lang="tr-TR" dirty="0">
                <a:latin typeface="Calibri" pitchFamily="34" charset="0"/>
              </a:rPr>
              <a:t>ise </a:t>
            </a:r>
            <a:r>
              <a:rPr lang="tr-TR" dirty="0" err="1">
                <a:latin typeface="Calibri" pitchFamily="34" charset="0"/>
              </a:rPr>
              <a:t>allerjik</a:t>
            </a:r>
            <a:r>
              <a:rPr lang="tr-TR" dirty="0">
                <a:latin typeface="Calibri" pitchFamily="34" charset="0"/>
              </a:rPr>
              <a:t> mekanizmalar ile bazı hastalıkların gelişmesine neden olur</a:t>
            </a:r>
            <a:r>
              <a:rPr lang="tr-TR" dirty="0" smtClean="0">
                <a:latin typeface="Calibri" pitchFamily="34" charset="0"/>
              </a:rPr>
              <a:t>.</a:t>
            </a:r>
            <a:r>
              <a:rPr lang="tr-TR" b="1" dirty="0">
                <a:latin typeface="Calibri" pitchFamily="34" charset="0"/>
              </a:rPr>
              <a:t/>
            </a:r>
            <a:br>
              <a:rPr lang="tr-TR" b="1" dirty="0">
                <a:latin typeface="Calibri" pitchFamily="34" charset="0"/>
              </a:rPr>
            </a:br>
            <a:endParaRPr lang="tr-TR" b="1" dirty="0">
              <a:latin typeface="Calibri" pitchFamily="34" charset="0"/>
            </a:endParaRPr>
          </a:p>
        </p:txBody>
      </p:sp>
      <p:pic>
        <p:nvPicPr>
          <p:cNvPr id="4" name="Resim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394" y="962041"/>
            <a:ext cx="3560909" cy="2362129"/>
          </a:xfrm>
          <a:prstGeom prst="rect">
            <a:avLst/>
          </a:prstGeom>
        </p:spPr>
      </p:pic>
    </p:spTree>
    <p:extLst>
      <p:ext uri="{BB962C8B-B14F-4D97-AF65-F5344CB8AC3E}">
        <p14:creationId xmlns:p14="http://schemas.microsoft.com/office/powerpoint/2010/main" val="3806329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432" y="675691"/>
            <a:ext cx="8149389" cy="511175"/>
          </a:xfrm>
        </p:spPr>
        <p:txBody>
          <a:bodyPr>
            <a:normAutofit/>
          </a:bodyPr>
          <a:lstStyle/>
          <a:p>
            <a:r>
              <a:rPr lang="tr-TR" sz="2800" b="1" smtClean="0">
                <a:solidFill>
                  <a:schemeClr val="tx2"/>
                </a:solidFill>
              </a:rPr>
              <a:t>Çalışma ortam gözetiminin içerdiği incelemeler</a:t>
            </a:r>
            <a:endParaRPr lang="en-US" sz="2800" b="1" smtClean="0">
              <a:solidFill>
                <a:schemeClr val="tx2"/>
              </a:solidFill>
            </a:endParaRPr>
          </a:p>
        </p:txBody>
      </p:sp>
      <p:sp>
        <p:nvSpPr>
          <p:cNvPr id="3" name="Content Placeholder 2"/>
          <p:cNvSpPr>
            <a:spLocks noGrp="1"/>
          </p:cNvSpPr>
          <p:nvPr>
            <p:ph idx="4294967295"/>
          </p:nvPr>
        </p:nvSpPr>
        <p:spPr>
          <a:xfrm>
            <a:off x="529390" y="1606968"/>
            <a:ext cx="8149389" cy="4440906"/>
          </a:xfrm>
        </p:spPr>
        <p:txBody>
          <a:bodyPr>
            <a:noAutofit/>
          </a:bodyPr>
          <a:lstStyle/>
          <a:p>
            <a:pPr marL="0" indent="0">
              <a:spcBef>
                <a:spcPts val="1200"/>
              </a:spcBef>
              <a:buClr>
                <a:srgbClr val="FCD5B5"/>
              </a:buClr>
              <a:buNone/>
            </a:pPr>
            <a:r>
              <a:rPr lang="tr-TR" sz="2000" dirty="0" smtClean="0"/>
              <a:t>1- Çalışanın sağlığını etkileyebilecek ergonomik faktörlerin tanımlanması ve değerlendirilmesi,</a:t>
            </a:r>
          </a:p>
          <a:p>
            <a:pPr marL="0" indent="0">
              <a:spcBef>
                <a:spcPts val="1200"/>
              </a:spcBef>
              <a:buClr>
                <a:srgbClr val="FCD5B5"/>
              </a:buClr>
              <a:buNone/>
            </a:pPr>
            <a:r>
              <a:rPr lang="tr-TR" sz="2000" dirty="0" smtClean="0"/>
              <a:t>2- Çalışanların sağlığı için riskler yaratabilecek fiziksel, kimyasal, biyolojik maruziyetler gibi faktörler ve iş hijyeni koşullarının değerlendirilmesi,</a:t>
            </a:r>
          </a:p>
          <a:p>
            <a:pPr marL="0" indent="0">
              <a:spcBef>
                <a:spcPts val="1200"/>
              </a:spcBef>
              <a:buClr>
                <a:srgbClr val="FCD5B5"/>
              </a:buClr>
              <a:buNone/>
            </a:pPr>
            <a:r>
              <a:rPr lang="tr-TR" sz="2000" dirty="0" smtClean="0"/>
              <a:t>3- İş kazaları riskinin ve önemli tehlikelerin değerlendirilmesi,</a:t>
            </a:r>
          </a:p>
          <a:p>
            <a:pPr marL="0" indent="0">
              <a:spcBef>
                <a:spcPts val="1200"/>
              </a:spcBef>
              <a:buClr>
                <a:srgbClr val="FCD5B5"/>
              </a:buClr>
              <a:buNone/>
            </a:pPr>
            <a:r>
              <a:rPr lang="tr-TR" sz="2000" dirty="0" smtClean="0"/>
              <a:t>4- Çalışanların olumsuz psikolojik faktörlere maruziyeti ve iş organizasyonu ile ilgili hususların değerlendirilmesi,</a:t>
            </a:r>
          </a:p>
          <a:p>
            <a:pPr marL="0" indent="0">
              <a:spcBef>
                <a:spcPts val="1200"/>
              </a:spcBef>
              <a:buClr>
                <a:srgbClr val="FCD5B5"/>
              </a:buClr>
              <a:buNone/>
            </a:pPr>
            <a:r>
              <a:rPr lang="tr-TR" sz="2000" dirty="0" smtClean="0"/>
              <a:t>5-Toplu ve Kişisel koruyucu donanımın değerlendirilmesi,</a:t>
            </a:r>
          </a:p>
          <a:p>
            <a:pPr marL="0" indent="0">
              <a:spcBef>
                <a:spcPts val="1200"/>
              </a:spcBef>
              <a:buClr>
                <a:srgbClr val="FCD5B5"/>
              </a:buClr>
              <a:buNone/>
            </a:pPr>
            <a:r>
              <a:rPr lang="tr-TR" sz="2000" dirty="0" smtClean="0"/>
              <a:t>6- Maruziyeti azaltmak, önlemek ve yok etmek için planlanan kontrol sistemlerinin değerlendirilmesi,</a:t>
            </a:r>
          </a:p>
          <a:p>
            <a:pPr marL="0" indent="0">
              <a:spcBef>
                <a:spcPts val="1200"/>
              </a:spcBef>
              <a:buClr>
                <a:srgbClr val="FCD5B5"/>
              </a:buClr>
              <a:buNone/>
            </a:pPr>
            <a:r>
              <a:rPr lang="tr-TR" sz="2000" dirty="0" smtClean="0"/>
              <a:t>7-Genel hijyen ve sağlık şartlarının değerlendirilmesi.</a:t>
            </a:r>
            <a:endParaRPr lang="en-US" sz="2000" dirty="0" smtClean="0"/>
          </a:p>
        </p:txBody>
      </p:sp>
    </p:spTree>
    <p:extLst>
      <p:ext uri="{BB962C8B-B14F-4D97-AF65-F5344CB8AC3E}">
        <p14:creationId xmlns:p14="http://schemas.microsoft.com/office/powerpoint/2010/main" val="3561045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72964" y="1156659"/>
            <a:ext cx="8213833" cy="5559460"/>
          </a:xfrm>
          <a:prstGeom prst="rect">
            <a:avLst/>
          </a:prstGeom>
          <a:noFill/>
          <a:ln/>
        </p:spPr>
        <p:txBody>
          <a:bodyPr lIns="92075" tIns="46038" rIns="92075" bIns="46038"/>
          <a:lst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lnSpc>
                <a:spcPct val="150000"/>
              </a:lnSpc>
              <a:spcBef>
                <a:spcPts val="0"/>
              </a:spcBef>
              <a:buNone/>
            </a:pPr>
            <a:r>
              <a:rPr lang="tr-TR" sz="2000" b="1" dirty="0">
                <a:solidFill>
                  <a:srgbClr val="FF0000"/>
                </a:solidFill>
                <a:latin typeface="Calibri" pitchFamily="34" charset="0"/>
                <a:cs typeface="Calibri" pitchFamily="34" charset="0"/>
              </a:rPr>
              <a:t>ZARARLI TOZLAR</a:t>
            </a:r>
            <a:r>
              <a:rPr lang="tr-TR" sz="2000" b="1" dirty="0" smtClean="0">
                <a:solidFill>
                  <a:srgbClr val="FF0000"/>
                </a:solidFill>
                <a:latin typeface="Calibri" pitchFamily="34" charset="0"/>
                <a:cs typeface="Calibri" pitchFamily="34" charset="0"/>
              </a:rPr>
              <a:t>:</a:t>
            </a:r>
          </a:p>
          <a:p>
            <a:pPr marL="0" indent="0">
              <a:lnSpc>
                <a:spcPct val="150000"/>
              </a:lnSpc>
              <a:spcBef>
                <a:spcPts val="0"/>
              </a:spcBef>
              <a:buNone/>
            </a:pPr>
            <a:endParaRPr lang="tr-TR" sz="2000" b="1" dirty="0" smtClean="0">
              <a:latin typeface="Calibri" pitchFamily="34" charset="0"/>
              <a:cs typeface="Calibri" pitchFamily="34" charset="0"/>
            </a:endParaRPr>
          </a:p>
          <a:p>
            <a:pPr marL="0" indent="0">
              <a:lnSpc>
                <a:spcPct val="150000"/>
              </a:lnSpc>
              <a:spcBef>
                <a:spcPts val="0"/>
              </a:spcBef>
              <a:buNone/>
            </a:pPr>
            <a:endParaRPr lang="tr-TR" sz="2000" b="1" dirty="0" smtClean="0">
              <a:latin typeface="Calibri" pitchFamily="34" charset="0"/>
              <a:cs typeface="Calibri" pitchFamily="34" charset="0"/>
            </a:endParaRPr>
          </a:p>
          <a:p>
            <a:pPr marL="457200" indent="-457200">
              <a:spcBef>
                <a:spcPts val="0"/>
              </a:spcBef>
              <a:buFont typeface="+mj-lt"/>
              <a:buAutoNum type="arabicPeriod"/>
            </a:pPr>
            <a:r>
              <a:rPr lang="tr-TR" sz="2000" b="1" dirty="0" err="1" smtClean="0">
                <a:latin typeface="Calibri" pitchFamily="34" charset="0"/>
                <a:cs typeface="Calibri" pitchFamily="34" charset="0"/>
              </a:rPr>
              <a:t>Fibrojenik</a:t>
            </a:r>
            <a:r>
              <a:rPr lang="tr-TR" sz="2000" b="1" dirty="0" smtClean="0">
                <a:latin typeface="Calibri" pitchFamily="34" charset="0"/>
                <a:cs typeface="Calibri" pitchFamily="34" charset="0"/>
              </a:rPr>
              <a:t> </a:t>
            </a:r>
            <a:r>
              <a:rPr lang="tr-TR" sz="2000" b="1" dirty="0" err="1" smtClean="0">
                <a:latin typeface="Calibri" pitchFamily="34" charset="0"/>
                <a:cs typeface="Calibri" pitchFamily="34" charset="0"/>
              </a:rPr>
              <a:t>tozlar:</a:t>
            </a:r>
            <a:r>
              <a:rPr lang="tr-TR" sz="2000" u="sng" dirty="0" err="1" smtClean="0">
                <a:latin typeface="Calibri" pitchFamily="34" charset="0"/>
                <a:cs typeface="Calibri" pitchFamily="34" charset="0"/>
              </a:rPr>
              <a:t>Pnömokonyozlar</a:t>
            </a:r>
            <a:r>
              <a:rPr lang="tr-TR" sz="2000" dirty="0" smtClean="0">
                <a:latin typeface="Calibri" pitchFamily="34" charset="0"/>
                <a:cs typeface="Calibri" pitchFamily="34" charset="0"/>
              </a:rPr>
              <a:t> </a:t>
            </a:r>
          </a:p>
          <a:p>
            <a:pPr marL="720725" lvl="1" indent="-457200">
              <a:spcBef>
                <a:spcPts val="0"/>
              </a:spcBef>
              <a:buFont typeface="+mj-lt"/>
              <a:buAutoNum type="alphaLcParenR"/>
            </a:pPr>
            <a:r>
              <a:rPr lang="tr-TR" sz="2000" dirty="0" err="1" smtClean="0">
                <a:latin typeface="Calibri" pitchFamily="34" charset="0"/>
                <a:cs typeface="Calibri" pitchFamily="34" charset="0"/>
              </a:rPr>
              <a:t>Silis:</a:t>
            </a:r>
            <a:r>
              <a:rPr lang="tr-TR" sz="2000" b="1" dirty="0" err="1" smtClean="0">
                <a:latin typeface="Calibri" pitchFamily="34" charset="0"/>
                <a:cs typeface="Calibri" pitchFamily="34" charset="0"/>
              </a:rPr>
              <a:t>Silikoz</a:t>
            </a:r>
            <a:r>
              <a:rPr lang="tr-TR" sz="2000" dirty="0" smtClean="0">
                <a:latin typeface="Calibri" pitchFamily="34" charset="0"/>
                <a:cs typeface="Calibri" pitchFamily="34" charset="0"/>
              </a:rPr>
              <a:t> -Maden, tünel, taş üretimi, seramik, döküm endüstrisi</a:t>
            </a:r>
          </a:p>
          <a:p>
            <a:pPr marL="720725" lvl="1" indent="-457200">
              <a:spcBef>
                <a:spcPts val="0"/>
              </a:spcBef>
              <a:buFont typeface="+mj-lt"/>
              <a:buAutoNum type="alphaLcParenR"/>
            </a:pPr>
            <a:r>
              <a:rPr lang="tr-TR" sz="2000" dirty="0" err="1" smtClean="0">
                <a:latin typeface="Calibri" pitchFamily="34" charset="0"/>
                <a:cs typeface="Calibri" pitchFamily="34" charset="0"/>
              </a:rPr>
              <a:t>Asbest:</a:t>
            </a:r>
            <a:r>
              <a:rPr lang="tr-TR" sz="2000" b="1" dirty="0" err="1" smtClean="0">
                <a:latin typeface="Calibri" pitchFamily="34" charset="0"/>
                <a:cs typeface="Calibri" pitchFamily="34" charset="0"/>
              </a:rPr>
              <a:t>Asbestoz</a:t>
            </a:r>
            <a:r>
              <a:rPr lang="tr-TR" sz="2000" b="1" dirty="0" smtClean="0">
                <a:latin typeface="Calibri" pitchFamily="34" charset="0"/>
                <a:cs typeface="Calibri" pitchFamily="34" charset="0"/>
              </a:rPr>
              <a:t> </a:t>
            </a:r>
          </a:p>
          <a:p>
            <a:pPr marL="720725" lvl="1" indent="-457200">
              <a:spcBef>
                <a:spcPts val="0"/>
              </a:spcBef>
              <a:buFont typeface="+mj-lt"/>
              <a:buAutoNum type="alphaLcParenR"/>
            </a:pPr>
            <a:r>
              <a:rPr lang="tr-TR" sz="2000" dirty="0" err="1" smtClean="0">
                <a:latin typeface="Calibri" pitchFamily="34" charset="0"/>
                <a:cs typeface="Calibri" pitchFamily="34" charset="0"/>
              </a:rPr>
              <a:t>eternit,fren</a:t>
            </a:r>
            <a:r>
              <a:rPr lang="tr-TR" sz="2000" dirty="0" smtClean="0">
                <a:latin typeface="Calibri" pitchFamily="34" charset="0"/>
                <a:cs typeface="Calibri" pitchFamily="34" charset="0"/>
              </a:rPr>
              <a:t> balatası,  asbest tozları </a:t>
            </a:r>
          </a:p>
          <a:p>
            <a:pPr marL="457200" indent="-457200">
              <a:lnSpc>
                <a:spcPct val="150000"/>
              </a:lnSpc>
              <a:spcBef>
                <a:spcPts val="0"/>
              </a:spcBef>
              <a:buFont typeface="+mj-lt"/>
              <a:buAutoNum type="arabicPeriod"/>
            </a:pPr>
            <a:r>
              <a:rPr lang="tr-TR" sz="2000" b="1" dirty="0" err="1" smtClean="0">
                <a:latin typeface="Calibri" pitchFamily="34" charset="0"/>
                <a:cs typeface="Calibri" pitchFamily="34" charset="0"/>
              </a:rPr>
              <a:t>Toksik</a:t>
            </a:r>
            <a:r>
              <a:rPr lang="tr-TR" sz="2000" b="1" dirty="0" smtClean="0">
                <a:latin typeface="Calibri" pitchFamily="34" charset="0"/>
                <a:cs typeface="Calibri" pitchFamily="34" charset="0"/>
              </a:rPr>
              <a:t> </a:t>
            </a:r>
            <a:r>
              <a:rPr lang="tr-TR" sz="2000" b="1" dirty="0" err="1" smtClean="0">
                <a:latin typeface="Calibri" pitchFamily="34" charset="0"/>
                <a:cs typeface="Calibri" pitchFamily="34" charset="0"/>
              </a:rPr>
              <a:t>Tozlar:</a:t>
            </a:r>
            <a:r>
              <a:rPr lang="tr-TR" sz="2000" dirty="0" err="1" smtClean="0">
                <a:latin typeface="Calibri" pitchFamily="34" charset="0"/>
                <a:cs typeface="Calibri" pitchFamily="34" charset="0"/>
              </a:rPr>
              <a:t>Pb,Cd,Mn,P,Hg</a:t>
            </a:r>
            <a:r>
              <a:rPr lang="tr-TR" sz="2000" dirty="0" smtClean="0">
                <a:latin typeface="Calibri" pitchFamily="34" charset="0"/>
                <a:cs typeface="Calibri" pitchFamily="34" charset="0"/>
              </a:rPr>
              <a:t> bileşikleri.</a:t>
            </a:r>
          </a:p>
          <a:p>
            <a:pPr marL="457200" indent="-457200">
              <a:lnSpc>
                <a:spcPct val="150000"/>
              </a:lnSpc>
              <a:spcBef>
                <a:spcPts val="0"/>
              </a:spcBef>
              <a:buFont typeface="+mj-lt"/>
              <a:buAutoNum type="arabicPeriod"/>
            </a:pPr>
            <a:r>
              <a:rPr lang="tr-TR" sz="2000" b="1" dirty="0" smtClean="0">
                <a:latin typeface="Calibri" pitchFamily="34" charset="0"/>
                <a:cs typeface="Calibri" pitchFamily="34" charset="0"/>
              </a:rPr>
              <a:t>Kanserojen Tozlar: </a:t>
            </a:r>
            <a:r>
              <a:rPr lang="tr-TR" sz="2000" dirty="0" smtClean="0">
                <a:latin typeface="Calibri" pitchFamily="34" charset="0"/>
                <a:cs typeface="Calibri" pitchFamily="34" charset="0"/>
              </a:rPr>
              <a:t>Asbest, arsenik-bileşikler, nikel-</a:t>
            </a:r>
            <a:r>
              <a:rPr lang="tr-TR" sz="2000" dirty="0" err="1" smtClean="0">
                <a:latin typeface="Calibri" pitchFamily="34" charset="0"/>
                <a:cs typeface="Calibri" pitchFamily="34" charset="0"/>
              </a:rPr>
              <a:t>bikromatlar</a:t>
            </a:r>
            <a:r>
              <a:rPr lang="tr-TR" sz="2000" dirty="0" smtClean="0">
                <a:latin typeface="Calibri" pitchFamily="34" charset="0"/>
                <a:cs typeface="Calibri" pitchFamily="34" charset="0"/>
              </a:rPr>
              <a:t>.     </a:t>
            </a:r>
          </a:p>
          <a:p>
            <a:pPr marL="457200" indent="-457200">
              <a:lnSpc>
                <a:spcPct val="150000"/>
              </a:lnSpc>
              <a:spcBef>
                <a:spcPts val="0"/>
              </a:spcBef>
              <a:buFont typeface="+mj-lt"/>
              <a:buAutoNum type="arabicPeriod"/>
            </a:pPr>
            <a:r>
              <a:rPr lang="tr-TR" sz="2000" b="1" dirty="0" smtClean="0">
                <a:latin typeface="Calibri" pitchFamily="34" charset="0"/>
                <a:cs typeface="Calibri" pitchFamily="34" charset="0"/>
              </a:rPr>
              <a:t>Radyoaktif Tozlar: </a:t>
            </a:r>
            <a:r>
              <a:rPr lang="tr-TR" sz="2000" dirty="0" smtClean="0">
                <a:latin typeface="Calibri" pitchFamily="34" charset="0"/>
                <a:cs typeface="Calibri" pitchFamily="34" charset="0"/>
              </a:rPr>
              <a:t>Uranyum, toryum, </a:t>
            </a:r>
            <a:r>
              <a:rPr lang="tr-TR" sz="2000" dirty="0" err="1" smtClean="0">
                <a:latin typeface="Calibri" pitchFamily="34" charset="0"/>
                <a:cs typeface="Calibri" pitchFamily="34" charset="0"/>
              </a:rPr>
              <a:t>zirkonyum,vs</a:t>
            </a:r>
            <a:r>
              <a:rPr lang="tr-TR" sz="2000" dirty="0" smtClean="0">
                <a:latin typeface="Calibri" pitchFamily="34" charset="0"/>
                <a:cs typeface="Calibri" pitchFamily="34" charset="0"/>
              </a:rPr>
              <a:t>.  </a:t>
            </a:r>
          </a:p>
          <a:p>
            <a:pPr marL="457200" indent="-457200">
              <a:lnSpc>
                <a:spcPct val="150000"/>
              </a:lnSpc>
              <a:spcBef>
                <a:spcPts val="0"/>
              </a:spcBef>
              <a:buFont typeface="+mj-lt"/>
              <a:buAutoNum type="arabicPeriod"/>
            </a:pPr>
            <a:r>
              <a:rPr lang="tr-TR" sz="2000" b="1" dirty="0" smtClean="0">
                <a:latin typeface="Calibri" pitchFamily="34" charset="0"/>
                <a:cs typeface="Calibri" pitchFamily="34" charset="0"/>
              </a:rPr>
              <a:t>Alerjik Tozlar: </a:t>
            </a:r>
            <a:r>
              <a:rPr lang="tr-TR" sz="2000" dirty="0" smtClean="0">
                <a:latin typeface="Calibri" pitchFamily="34" charset="0"/>
                <a:cs typeface="Calibri" pitchFamily="34" charset="0"/>
              </a:rPr>
              <a:t>polen, pamuk, yün, kürk, tüy, saç ve ağaç tozları.</a:t>
            </a:r>
            <a:endParaRPr lang="tr-TR" sz="2000" b="1" dirty="0" smtClean="0">
              <a:latin typeface="Calibri" pitchFamily="34" charset="0"/>
              <a:cs typeface="Calibri" pitchFamily="34" charset="0"/>
            </a:endParaRPr>
          </a:p>
          <a:p>
            <a:pPr marL="457200" indent="-457200">
              <a:lnSpc>
                <a:spcPct val="150000"/>
              </a:lnSpc>
              <a:spcBef>
                <a:spcPts val="0"/>
              </a:spcBef>
              <a:buFont typeface="+mj-lt"/>
              <a:buAutoNum type="arabicPeriod"/>
            </a:pPr>
            <a:r>
              <a:rPr lang="tr-TR" sz="2000" b="1" dirty="0" err="1" smtClean="0">
                <a:latin typeface="Calibri" pitchFamily="34" charset="0"/>
                <a:cs typeface="Calibri" pitchFamily="34" charset="0"/>
              </a:rPr>
              <a:t>İnert</a:t>
            </a:r>
            <a:r>
              <a:rPr lang="tr-TR" sz="2000" b="1" dirty="0" smtClean="0">
                <a:latin typeface="Calibri" pitchFamily="34" charset="0"/>
                <a:cs typeface="Calibri" pitchFamily="34" charset="0"/>
              </a:rPr>
              <a:t> Tozlar: </a:t>
            </a:r>
            <a:r>
              <a:rPr lang="tr-TR" sz="2000" dirty="0" smtClean="0">
                <a:latin typeface="Calibri" pitchFamily="34" charset="0"/>
                <a:cs typeface="Calibri" pitchFamily="34" charset="0"/>
              </a:rPr>
              <a:t>Kireç taşı, </a:t>
            </a:r>
            <a:r>
              <a:rPr lang="tr-TR" sz="2000" dirty="0" err="1" smtClean="0">
                <a:latin typeface="Calibri" pitchFamily="34" charset="0"/>
                <a:cs typeface="Calibri" pitchFamily="34" charset="0"/>
              </a:rPr>
              <a:t>mermer,alçı</a:t>
            </a:r>
            <a:r>
              <a:rPr lang="tr-TR" sz="2000" dirty="0" smtClean="0">
                <a:latin typeface="Calibri" pitchFamily="34" charset="0"/>
                <a:cs typeface="Calibri" pitchFamily="34" charset="0"/>
              </a:rPr>
              <a:t> taşı.</a:t>
            </a:r>
          </a:p>
          <a:p>
            <a:pPr marL="457200" indent="-457200">
              <a:lnSpc>
                <a:spcPct val="150000"/>
              </a:lnSpc>
              <a:buFont typeface="+mj-lt"/>
              <a:buAutoNum type="arabicPeriod"/>
            </a:pPr>
            <a:endParaRPr lang="tr-TR" sz="2000" dirty="0" smtClean="0">
              <a:latin typeface="Calibri" pitchFamily="34" charset="0"/>
              <a:cs typeface="Calibri" pitchFamily="34" charset="0"/>
            </a:endParaRPr>
          </a:p>
          <a:p>
            <a:pPr>
              <a:lnSpc>
                <a:spcPct val="150000"/>
              </a:lnSpc>
              <a:buFontTx/>
              <a:buNone/>
            </a:pPr>
            <a:endParaRPr lang="tr-TR" sz="2000" dirty="0" smtClean="0">
              <a:latin typeface="Calibri" pitchFamily="34" charset="0"/>
              <a:cs typeface="Calibri" pitchFamily="34" charset="0"/>
            </a:endParaRPr>
          </a:p>
          <a:p>
            <a:pPr>
              <a:lnSpc>
                <a:spcPct val="150000"/>
              </a:lnSpc>
              <a:buFontTx/>
              <a:buNone/>
            </a:pPr>
            <a:r>
              <a:rPr lang="tr-TR" sz="2000" dirty="0" smtClean="0">
                <a:latin typeface="Calibri" pitchFamily="34" charset="0"/>
                <a:cs typeface="Calibri" pitchFamily="34" charset="0"/>
              </a:rPr>
              <a:t>       </a:t>
            </a:r>
            <a:endParaRPr lang="tr-TR" sz="2000" dirty="0">
              <a:latin typeface="Calibri" pitchFamily="34" charset="0"/>
              <a:cs typeface="Calibri"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790" y="592412"/>
            <a:ext cx="1712915" cy="1704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091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9" name="Group 3"/>
          <p:cNvGraphicFramePr>
            <a:graphicFrameLocks noGrp="1"/>
          </p:cNvGraphicFramePr>
          <p:nvPr>
            <p:ph idx="1"/>
            <p:extLst>
              <p:ext uri="{D42A27DB-BD31-4B8C-83A1-F6EECF244321}">
                <p14:modId xmlns:p14="http://schemas.microsoft.com/office/powerpoint/2010/main" val="492419907"/>
              </p:ext>
            </p:extLst>
          </p:nvPr>
        </p:nvGraphicFramePr>
        <p:xfrm>
          <a:off x="851902" y="3247695"/>
          <a:ext cx="7848600" cy="2794968"/>
        </p:xfrm>
        <a:graphic>
          <a:graphicData uri="http://schemas.openxmlformats.org/drawingml/2006/table">
            <a:tbl>
              <a:tblPr/>
              <a:tblGrid>
                <a:gridCol w="2817813"/>
                <a:gridCol w="5030787"/>
              </a:tblGrid>
              <a:tr h="6987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tx1"/>
                          </a:solidFill>
                          <a:effectLst/>
                          <a:latin typeface="Calibri" pitchFamily="34" charset="0"/>
                        </a:rPr>
                        <a:t>BÜYÜKLÜK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tx1"/>
                          </a:solidFill>
                          <a:effectLst/>
                          <a:latin typeface="Calibri" pitchFamily="34" charset="0"/>
                        </a:rPr>
                        <a:t>TUTULDUĞU BÖLGE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6987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Calibri" pitchFamily="34" charset="0"/>
                        </a:rPr>
                        <a:t>&gt; 10 Mikron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Calibri" pitchFamily="34" charset="0"/>
                        </a:rPr>
                        <a:t>Geniz bölgesi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7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Calibri" pitchFamily="34" charset="0"/>
                        </a:rPr>
                        <a:t>5 – 10 Mikron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smtClean="0">
                          <a:ln>
                            <a:noFill/>
                          </a:ln>
                          <a:solidFill>
                            <a:schemeClr val="tx1"/>
                          </a:solidFill>
                          <a:effectLst/>
                          <a:latin typeface="Calibri" pitchFamily="34" charset="0"/>
                        </a:rPr>
                        <a:t>Gırtlaktan akciğere kadar olan bölge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7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dirty="0" smtClean="0">
                          <a:ln>
                            <a:noFill/>
                          </a:ln>
                          <a:solidFill>
                            <a:schemeClr val="tx1"/>
                          </a:solidFill>
                          <a:effectLst/>
                          <a:latin typeface="Calibri" pitchFamily="34" charset="0"/>
                        </a:rPr>
                        <a:t>0.5 – 5 Mikron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0" i="0" u="none" strike="noStrike" cap="none" normalizeH="0" baseline="0" dirty="0" smtClean="0">
                          <a:ln>
                            <a:noFill/>
                          </a:ln>
                          <a:solidFill>
                            <a:schemeClr val="tx1"/>
                          </a:solidFill>
                          <a:effectLst/>
                          <a:latin typeface="Calibri" pitchFamily="34" charset="0"/>
                        </a:rPr>
                        <a:t>Hiçbir bölgede tutulmaz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76" name="Text Box 20"/>
          <p:cNvSpPr txBox="1">
            <a:spLocks noChangeArrowheads="1"/>
          </p:cNvSpPr>
          <p:nvPr/>
        </p:nvSpPr>
        <p:spPr bwMode="auto">
          <a:xfrm>
            <a:off x="851335" y="730917"/>
            <a:ext cx="77881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charset="0"/>
                <a:cs typeface="Arial" charset="0"/>
              </a:defRPr>
            </a:lvl1pPr>
            <a:lvl2pPr marL="742950" indent="-285750" eaLnBrk="0" hangingPunct="0">
              <a:defRPr>
                <a:solidFill>
                  <a:schemeClr val="tx1"/>
                </a:solidFill>
                <a:latin typeface="Tahoma" charset="0"/>
                <a:cs typeface="Arial" charset="0"/>
              </a:defRPr>
            </a:lvl2pPr>
            <a:lvl3pPr marL="1143000" indent="-228600" eaLnBrk="0" hangingPunct="0">
              <a:defRPr>
                <a:solidFill>
                  <a:schemeClr val="tx1"/>
                </a:solidFill>
                <a:latin typeface="Tahoma" charset="0"/>
                <a:cs typeface="Arial" charset="0"/>
              </a:defRPr>
            </a:lvl3pPr>
            <a:lvl4pPr marL="1600200" indent="-228600" eaLnBrk="0" hangingPunct="0">
              <a:defRPr>
                <a:solidFill>
                  <a:schemeClr val="tx1"/>
                </a:solidFill>
                <a:latin typeface="Tahoma" charset="0"/>
                <a:cs typeface="Arial" charset="0"/>
              </a:defRPr>
            </a:lvl4pPr>
            <a:lvl5pPr marL="2057400" indent="-228600" eaLnBrk="0" hangingPunct="0">
              <a:defRPr>
                <a:solidFill>
                  <a:schemeClr val="tx1"/>
                </a:solidFill>
                <a:latin typeface="Tahoma" charset="0"/>
                <a:cs typeface="Arial" charset="0"/>
              </a:defRPr>
            </a:lvl5pPr>
            <a:lvl6pPr marL="2514600" indent="-228600" eaLnBrk="0" fontAlgn="base" hangingPunct="0">
              <a:spcBef>
                <a:spcPct val="0"/>
              </a:spcBef>
              <a:spcAft>
                <a:spcPct val="0"/>
              </a:spcAft>
              <a:defRPr>
                <a:solidFill>
                  <a:schemeClr val="tx1"/>
                </a:solidFill>
                <a:latin typeface="Tahoma" charset="0"/>
                <a:cs typeface="Arial" charset="0"/>
              </a:defRPr>
            </a:lvl6pPr>
            <a:lvl7pPr marL="2971800" indent="-228600" eaLnBrk="0" fontAlgn="base" hangingPunct="0">
              <a:spcBef>
                <a:spcPct val="0"/>
              </a:spcBef>
              <a:spcAft>
                <a:spcPct val="0"/>
              </a:spcAft>
              <a:defRPr>
                <a:solidFill>
                  <a:schemeClr val="tx1"/>
                </a:solidFill>
                <a:latin typeface="Tahoma" charset="0"/>
                <a:cs typeface="Arial" charset="0"/>
              </a:defRPr>
            </a:lvl7pPr>
            <a:lvl8pPr marL="3429000" indent="-228600" eaLnBrk="0" fontAlgn="base" hangingPunct="0">
              <a:spcBef>
                <a:spcPct val="0"/>
              </a:spcBef>
              <a:spcAft>
                <a:spcPct val="0"/>
              </a:spcAft>
              <a:defRPr>
                <a:solidFill>
                  <a:schemeClr val="tx1"/>
                </a:solidFill>
                <a:latin typeface="Tahoma" charset="0"/>
                <a:cs typeface="Arial" charset="0"/>
              </a:defRPr>
            </a:lvl8pPr>
            <a:lvl9pPr marL="3886200" indent="-228600" eaLnBrk="0" fontAlgn="base" hangingPunct="0">
              <a:spcBef>
                <a:spcPct val="0"/>
              </a:spcBef>
              <a:spcAft>
                <a:spcPct val="0"/>
              </a:spcAft>
              <a:defRPr>
                <a:solidFill>
                  <a:schemeClr val="tx1"/>
                </a:solidFill>
                <a:latin typeface="Tahoma" charset="0"/>
                <a:cs typeface="Arial" charset="0"/>
              </a:defRPr>
            </a:lvl9pPr>
          </a:lstStyle>
          <a:p>
            <a:pPr eaLnBrk="1" hangingPunct="1">
              <a:spcBef>
                <a:spcPct val="50000"/>
              </a:spcBef>
            </a:pPr>
            <a:r>
              <a:rPr lang="tr-TR" sz="2400" b="1" dirty="0">
                <a:solidFill>
                  <a:schemeClr val="tx2"/>
                </a:solidFill>
                <a:latin typeface="Calibri" pitchFamily="34" charset="0"/>
              </a:rPr>
              <a:t>Solunan tozların tane büyüklükleri ve tutuldukları bölgeler…</a:t>
            </a:r>
          </a:p>
        </p:txBody>
      </p:sp>
      <p:sp>
        <p:nvSpPr>
          <p:cNvPr id="2" name="Dikdörtgen 1"/>
          <p:cNvSpPr/>
          <p:nvPr/>
        </p:nvSpPr>
        <p:spPr>
          <a:xfrm>
            <a:off x="725214" y="1402442"/>
            <a:ext cx="8008883" cy="1631216"/>
          </a:xfrm>
          <a:prstGeom prst="rect">
            <a:avLst/>
          </a:prstGeom>
        </p:spPr>
        <p:txBody>
          <a:bodyPr wrap="square">
            <a:spAutoFit/>
          </a:bodyPr>
          <a:lstStyle/>
          <a:p>
            <a:pPr algn="just"/>
            <a:r>
              <a:rPr lang="tr-TR" sz="2000" dirty="0">
                <a:latin typeface="Calibri" pitchFamily="34" charset="0"/>
                <a:cs typeface="Calibri" pitchFamily="34" charset="0"/>
              </a:rPr>
              <a:t>Havada asılı olarak kalabilen, ağırlığı ve çökme eğilimi gösteren, büyüklüğü genellikle 0.1-150 mikron,(mikron 1/1000 mm) arasında olan katı parçacıklardır. Genellikle 10 mikrondan büyük olan toz parçacıkları ağırlıkları dolayısı ile çabuk çökerler.0.1-10 mikron büyüklüğündeki, tozlar teneffüs edilebilen toz grubundandır.</a:t>
            </a:r>
          </a:p>
        </p:txBody>
      </p:sp>
    </p:spTree>
    <p:extLst>
      <p:ext uri="{BB962C8B-B14F-4D97-AF65-F5344CB8AC3E}">
        <p14:creationId xmlns:p14="http://schemas.microsoft.com/office/powerpoint/2010/main" val="2854275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nodeType="after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heel(8)">
                                      <p:cBhvr>
                                        <p:cTn id="7" dur="1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83185"/>
            <a:ext cx="2585545" cy="573105"/>
          </a:xfrm>
        </p:spPr>
        <p:txBody>
          <a:bodyPr/>
          <a:lstStyle/>
          <a:p>
            <a:r>
              <a:rPr lang="tr-TR" sz="3200" dirty="0" smtClean="0">
                <a:solidFill>
                  <a:schemeClr val="hlink"/>
                </a:solidFill>
              </a:rPr>
              <a:t>Toz Ölçümleri</a:t>
            </a:r>
          </a:p>
        </p:txBody>
      </p:sp>
      <p:sp>
        <p:nvSpPr>
          <p:cNvPr id="10243" name="Content Placeholder 2"/>
          <p:cNvSpPr>
            <a:spLocks noGrp="1"/>
          </p:cNvSpPr>
          <p:nvPr>
            <p:ph idx="1"/>
          </p:nvPr>
        </p:nvSpPr>
        <p:spPr>
          <a:xfrm>
            <a:off x="441435" y="977857"/>
            <a:ext cx="6440628" cy="1159042"/>
          </a:xfrm>
        </p:spPr>
        <p:txBody>
          <a:bodyPr/>
          <a:lstStyle/>
          <a:p>
            <a:pPr marL="0" indent="0" algn="just">
              <a:buNone/>
            </a:pPr>
            <a:r>
              <a:rPr lang="tr-TR" dirty="0" smtClean="0"/>
              <a:t>Prosesten çıkan toz tespit edilir ve çalışma ortamındaki miktarı özel </a:t>
            </a:r>
            <a:r>
              <a:rPr lang="tr-TR" dirty="0" smtClean="0"/>
              <a:t>cihazlarla ve </a:t>
            </a:r>
            <a:r>
              <a:rPr lang="tr-TR" dirty="0" err="1" smtClean="0"/>
              <a:t>gravimetrik</a:t>
            </a:r>
            <a:r>
              <a:rPr lang="tr-TR" dirty="0" smtClean="0"/>
              <a:t> esaslı toz ölçer ile </a:t>
            </a:r>
            <a:r>
              <a:rPr lang="tr-TR" dirty="0" smtClean="0"/>
              <a:t>belirlenir. Genellikle ölçüm sonucu mg/m</a:t>
            </a:r>
            <a:r>
              <a:rPr lang="tr-TR" baseline="30000" dirty="0" smtClean="0"/>
              <a:t>3 </a:t>
            </a:r>
            <a:r>
              <a:rPr lang="tr-TR" dirty="0" smtClean="0"/>
              <a:t>tespit edilir.</a:t>
            </a:r>
            <a:endParaRPr lang="tr-TR" baseline="30000" dirty="0" smtClean="0"/>
          </a:p>
        </p:txBody>
      </p:sp>
      <p:pic>
        <p:nvPicPr>
          <p:cNvPr id="10244" name="Picture 2" descr="http://www.infotek.com.tr/partikul/599_buy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302" y="504773"/>
            <a:ext cx="1527670" cy="16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41434" y="1733925"/>
            <a:ext cx="8339959" cy="22705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lgn="just" eaLnBrk="1" hangingPunct="1">
              <a:lnSpc>
                <a:spcPct val="80000"/>
              </a:lnSpc>
              <a:buFont typeface="Wingdings" pitchFamily="2" charset="2"/>
              <a:buNone/>
            </a:pPr>
            <a:endParaRPr lang="tr-TR" kern="0" dirty="0" smtClean="0"/>
          </a:p>
          <a:p>
            <a:pPr marL="0" indent="0" algn="just" eaLnBrk="1" hangingPunct="1">
              <a:lnSpc>
                <a:spcPct val="80000"/>
              </a:lnSpc>
              <a:buNone/>
            </a:pPr>
            <a:r>
              <a:rPr lang="tr-TR" b="1" kern="0" dirty="0" smtClean="0"/>
              <a:t>MAK Değeri:(</a:t>
            </a:r>
            <a:r>
              <a:rPr lang="tr-TR" b="1" i="1" kern="0" dirty="0" smtClean="0"/>
              <a:t>Müsaade edilen azami konsantrasyon)</a:t>
            </a:r>
            <a:endParaRPr lang="tr-TR" sz="1600" kern="0" dirty="0" smtClean="0">
              <a:solidFill>
                <a:srgbClr val="FF0066"/>
              </a:solidFill>
            </a:endParaRPr>
          </a:p>
          <a:p>
            <a:pPr algn="just"/>
            <a:r>
              <a:rPr lang="tr-TR" dirty="0"/>
              <a:t>Çeşitli kimyasal maddelerin kapalı işyeri havasında bulunmasına müsaade edilen ve orada günde 8 saat çalışacak olanların sağlıklarını bozmayacak olan azami miktarlarına MAK değeri denir. MAK değeri kimyasal etkenin ortamda hiç bir zaman aşmaması gereken düzeye-limite-sınıra işaret eder.</a:t>
            </a:r>
          </a:p>
          <a:p>
            <a:pPr algn="just"/>
            <a:r>
              <a:rPr lang="tr-TR" b="1" dirty="0" smtClean="0"/>
              <a:t>Günde </a:t>
            </a:r>
            <a:r>
              <a:rPr lang="tr-TR" b="1" dirty="0"/>
              <a:t>8 saat ve haftada 45 saatlik</a:t>
            </a:r>
            <a:r>
              <a:rPr lang="tr-TR" dirty="0"/>
              <a:t> </a:t>
            </a:r>
            <a:r>
              <a:rPr lang="tr-TR" b="1" dirty="0"/>
              <a:t>çalışma süresi için kapalı işyeri ortamında bulunmasına izin verilen ve gün boyu çalışanların sağlıklarını bozmayacak maksimum kimyasal madde konsantrasyonudur.</a:t>
            </a:r>
            <a:r>
              <a:rPr lang="tr-TR" dirty="0"/>
              <a:t> Kanserojen (kanser yapan) maddeler için MAK değeri yoktur. MAK kavramı daha çok </a:t>
            </a:r>
            <a:r>
              <a:rPr lang="tr-TR" dirty="0" err="1"/>
              <a:t>toksik</a:t>
            </a:r>
            <a:r>
              <a:rPr lang="tr-TR" dirty="0"/>
              <a:t> (zehirleyici) etkisi olan kimyasal maddeler için kullanılmaktadır. MAK düzeyinin aşılması durumunda «Akut </a:t>
            </a:r>
            <a:r>
              <a:rPr lang="tr-TR" dirty="0" err="1"/>
              <a:t>Toksik</a:t>
            </a:r>
            <a:r>
              <a:rPr lang="tr-TR" dirty="0"/>
              <a:t> Belirtilerinin» ortaya çıkacağı kabul edilir</a:t>
            </a:r>
            <a:r>
              <a:rPr lang="tr-TR" dirty="0" smtClean="0"/>
              <a:t>.</a:t>
            </a:r>
            <a:endParaRPr lang="tr-TR" dirty="0"/>
          </a:p>
        </p:txBody>
      </p:sp>
      <p:sp>
        <p:nvSpPr>
          <p:cNvPr id="6" name="Rectangle 3"/>
          <p:cNvSpPr txBox="1">
            <a:spLocks noChangeArrowheads="1"/>
          </p:cNvSpPr>
          <p:nvPr/>
        </p:nvSpPr>
        <p:spPr bwMode="auto">
          <a:xfrm>
            <a:off x="441435" y="5108028"/>
            <a:ext cx="8339958" cy="12297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lgn="just" eaLnBrk="1" hangingPunct="1">
              <a:buNone/>
            </a:pPr>
            <a:r>
              <a:rPr lang="tr-TR" b="1" kern="0" dirty="0" smtClean="0"/>
              <a:t>Eşik Sınır Değer (</a:t>
            </a:r>
            <a:r>
              <a:rPr lang="tr-TR" b="1" kern="0" dirty="0" err="1" smtClean="0"/>
              <a:t>ESD;TLV;Treshold</a:t>
            </a:r>
            <a:r>
              <a:rPr lang="tr-TR" b="1" kern="0" dirty="0" smtClean="0"/>
              <a:t> Limit Value)</a:t>
            </a:r>
            <a:endParaRPr lang="tr-TR" kern="0" dirty="0" smtClean="0"/>
          </a:p>
          <a:p>
            <a:pPr algn="just" eaLnBrk="1" hangingPunct="1"/>
            <a:r>
              <a:rPr lang="tr-TR" kern="0" dirty="0" smtClean="0">
                <a:solidFill>
                  <a:srgbClr val="FF0066"/>
                </a:solidFill>
              </a:rPr>
              <a:t>İşyeri havasında var olup, günde 8 saat veya haftada 40 saat çalışma süresi içinde maruz kalındığında tüm işçilerin sağlığına zarar vermediği kabul edilen değerdir.</a:t>
            </a:r>
            <a:r>
              <a:rPr lang="tr-TR" kern="0" dirty="0" smtClean="0"/>
              <a:t> Bu değerin çalışma süresi içinde  bazı zamanlarda aşılması akut tehlike oluşturmaz, önemli olan </a:t>
            </a:r>
            <a:r>
              <a:rPr lang="tr-TR" kern="0" dirty="0" smtClean="0">
                <a:solidFill>
                  <a:srgbClr val="FF0066"/>
                </a:solidFill>
              </a:rPr>
              <a:t>ortalama değerin ESD düzeyini aşmamasıdır.</a:t>
            </a:r>
          </a:p>
        </p:txBody>
      </p:sp>
    </p:spTree>
    <p:custDataLst>
      <p:tags r:id="rId1"/>
    </p:custDataLst>
    <p:extLst>
      <p:ext uri="{BB962C8B-B14F-4D97-AF65-F5344CB8AC3E}">
        <p14:creationId xmlns:p14="http://schemas.microsoft.com/office/powerpoint/2010/main" val="3043389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473537" y="492125"/>
            <a:ext cx="8328963" cy="720725"/>
          </a:xfrm>
        </p:spPr>
        <p:txBody>
          <a:bodyPr/>
          <a:lstStyle/>
          <a:p>
            <a:r>
              <a:rPr lang="tr-TR" sz="2800" b="1" dirty="0" smtClean="0">
                <a:solidFill>
                  <a:schemeClr val="tx2"/>
                </a:solidFill>
              </a:rPr>
              <a:t>Gazlar ve Buharlar</a:t>
            </a:r>
          </a:p>
        </p:txBody>
      </p:sp>
      <p:sp>
        <p:nvSpPr>
          <p:cNvPr id="211971" name="Rectangle 3"/>
          <p:cNvSpPr>
            <a:spLocks noGrp="1" noChangeArrowheads="1"/>
          </p:cNvSpPr>
          <p:nvPr>
            <p:ph type="body" idx="4294967295"/>
          </p:nvPr>
        </p:nvSpPr>
        <p:spPr>
          <a:xfrm>
            <a:off x="347410" y="1061463"/>
            <a:ext cx="8100123" cy="2043952"/>
          </a:xfrm>
        </p:spPr>
        <p:txBody>
          <a:bodyPr>
            <a:normAutofit/>
          </a:bodyPr>
          <a:lstStyle/>
          <a:p>
            <a:pPr algn="just">
              <a:buClr>
                <a:srgbClr val="FCD5B5"/>
              </a:buClr>
              <a:buFontTx/>
              <a:buNone/>
            </a:pPr>
            <a:r>
              <a:rPr lang="tr-TR" sz="2400" dirty="0" smtClean="0"/>
              <a:t>	</a:t>
            </a:r>
            <a:r>
              <a:rPr lang="tr-TR" sz="2400" dirty="0" err="1" smtClean="0"/>
              <a:t>Solventler</a:t>
            </a:r>
            <a:r>
              <a:rPr lang="tr-TR" sz="2400" dirty="0" smtClean="0"/>
              <a:t> gibi sıvı kimyasalların buharlaşması sonucu ortaya çıkan buharlar ve gazlar hiçbir engele takılmadan doğrudan akciğerlerimize ulaşabilirler. Buradan kan dolaşım sistemimize karışarak beyin, sinir sistemi ve iç organlarımıza zarar verebilirler.</a:t>
            </a:r>
          </a:p>
          <a:p>
            <a:pPr algn="just">
              <a:buClr>
                <a:srgbClr val="FCD5B5"/>
              </a:buClr>
              <a:buFontTx/>
              <a:buNone/>
            </a:pPr>
            <a:endParaRPr lang="tr-TR" sz="2400" dirty="0" smtClean="0"/>
          </a:p>
        </p:txBody>
      </p:sp>
      <p:sp>
        <p:nvSpPr>
          <p:cNvPr id="4" name="Rectangle 2"/>
          <p:cNvSpPr txBox="1">
            <a:spLocks noChangeArrowheads="1"/>
          </p:cNvSpPr>
          <p:nvPr/>
        </p:nvSpPr>
        <p:spPr bwMode="gray">
          <a:xfrm>
            <a:off x="365966" y="2860395"/>
            <a:ext cx="7772400"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600" kern="0" smtClean="0">
                <a:solidFill>
                  <a:srgbClr val="C00000"/>
                </a:solidFill>
              </a:rPr>
              <a:t> </a:t>
            </a:r>
            <a:r>
              <a:rPr lang="tr-TR" sz="2800" kern="0" smtClean="0">
                <a:solidFill>
                  <a:schemeClr val="tx2"/>
                </a:solidFill>
              </a:rPr>
              <a:t>Boğucu  Gazlar</a:t>
            </a:r>
            <a:r>
              <a:rPr lang="tr-TR" sz="3600" kern="0" smtClean="0">
                <a:solidFill>
                  <a:srgbClr val="C00000"/>
                </a:solidFill>
              </a:rPr>
              <a:t> </a:t>
            </a:r>
            <a:endParaRPr lang="tr-TR" sz="3600" kern="0" dirty="0" smtClean="0">
              <a:solidFill>
                <a:srgbClr val="C00000"/>
              </a:solidFill>
            </a:endParaRPr>
          </a:p>
        </p:txBody>
      </p:sp>
      <p:sp>
        <p:nvSpPr>
          <p:cNvPr id="5" name="Rectangle 3"/>
          <p:cNvSpPr txBox="1">
            <a:spLocks noChangeArrowheads="1"/>
          </p:cNvSpPr>
          <p:nvPr/>
        </p:nvSpPr>
        <p:spPr bwMode="auto">
          <a:xfrm>
            <a:off x="473538" y="3543953"/>
            <a:ext cx="8598647" cy="283284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spcBef>
                <a:spcPts val="1200"/>
              </a:spcBef>
              <a:buClr>
                <a:srgbClr val="FCD5B5"/>
              </a:buClr>
              <a:buFontTx/>
              <a:buNone/>
            </a:pPr>
            <a:r>
              <a:rPr lang="tr-TR" kern="0" dirty="0" smtClean="0"/>
              <a:t>Bu tür gazlar kendi içinde iki alt gruba ayrılırlar.</a:t>
            </a:r>
          </a:p>
          <a:p>
            <a:pPr marL="0" indent="0">
              <a:spcBef>
                <a:spcPts val="1200"/>
              </a:spcBef>
              <a:buClr>
                <a:srgbClr val="FCD5B5"/>
              </a:buClr>
              <a:buFontTx/>
              <a:buNone/>
            </a:pPr>
            <a:r>
              <a:rPr lang="tr-TR" b="1" kern="0" dirty="0" smtClean="0">
                <a:solidFill>
                  <a:srgbClr val="C00000"/>
                </a:solidFill>
              </a:rPr>
              <a:t>Basit Boğucu Gazlar</a:t>
            </a:r>
            <a:endParaRPr lang="tr-TR" b="1" kern="0" dirty="0">
              <a:solidFill>
                <a:srgbClr val="C00000"/>
              </a:solidFill>
            </a:endParaRPr>
          </a:p>
          <a:p>
            <a:pPr marL="0" indent="0">
              <a:spcBef>
                <a:spcPts val="1200"/>
              </a:spcBef>
              <a:buClr>
                <a:srgbClr val="FCD5B5"/>
              </a:buClr>
              <a:buFontTx/>
              <a:buNone/>
            </a:pPr>
            <a:r>
              <a:rPr lang="tr-TR" kern="0" dirty="0" smtClean="0"/>
              <a:t>Bu tür gazların fizyolojik etkisi yoktur. Havadaki oksijenin yerini alarak veya oksijenin konsantrasyonunu yaşam için yeterli olmayacak  bir seviyeye düşürerek boğucu etki gösterirler. Bu tip gazlara </a:t>
            </a:r>
            <a:r>
              <a:rPr lang="tr-TR" b="1" kern="0" dirty="0" smtClean="0"/>
              <a:t>karbondioksit, metan, </a:t>
            </a:r>
            <a:r>
              <a:rPr lang="tr-TR" b="1" kern="0" dirty="0" err="1" smtClean="0"/>
              <a:t>etan</a:t>
            </a:r>
            <a:r>
              <a:rPr lang="tr-TR" b="1" kern="0" dirty="0" smtClean="0"/>
              <a:t>, </a:t>
            </a:r>
            <a:r>
              <a:rPr lang="tr-TR" b="1" kern="0" dirty="0" err="1" smtClean="0"/>
              <a:t>propan</a:t>
            </a:r>
            <a:r>
              <a:rPr lang="tr-TR" b="1" kern="0" dirty="0" smtClean="0"/>
              <a:t>, bütan, hidrojen, azot</a:t>
            </a:r>
            <a:r>
              <a:rPr lang="tr-TR" kern="0" dirty="0" smtClean="0"/>
              <a:t>, örnektir.</a:t>
            </a:r>
            <a:endParaRPr lang="tr-TR" kern="0" dirty="0"/>
          </a:p>
          <a:p>
            <a:pPr marL="0" indent="0">
              <a:spcBef>
                <a:spcPts val="1200"/>
              </a:spcBef>
              <a:buClr>
                <a:srgbClr val="FCD5B5"/>
              </a:buClr>
              <a:buFontTx/>
              <a:buNone/>
            </a:pPr>
            <a:r>
              <a:rPr lang="tr-TR" kern="0" dirty="0" smtClean="0"/>
              <a:t>Etkilenme olduğu taktirde hasta açık havaya çıkarılır, oksijen verilir, suni solunum yaptırılır.	</a:t>
            </a:r>
            <a:br>
              <a:rPr lang="tr-TR" kern="0" dirty="0" smtClean="0"/>
            </a:br>
            <a:endParaRPr lang="tr-TR" kern="0" dirty="0" smtClean="0"/>
          </a:p>
        </p:txBody>
      </p:sp>
    </p:spTree>
    <p:extLst>
      <p:ext uri="{BB962C8B-B14F-4D97-AF65-F5344CB8AC3E}">
        <p14:creationId xmlns:p14="http://schemas.microsoft.com/office/powerpoint/2010/main" val="1706196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497216" y="330365"/>
            <a:ext cx="7772400" cy="711200"/>
          </a:xfrm>
        </p:spPr>
        <p:txBody>
          <a:bodyPr/>
          <a:lstStyle/>
          <a:p>
            <a:r>
              <a:rPr lang="tr-TR" sz="4000" b="1" dirty="0" smtClean="0">
                <a:solidFill>
                  <a:srgbClr val="C00000"/>
                </a:solidFill>
              </a:rPr>
              <a:t> </a:t>
            </a:r>
            <a:r>
              <a:rPr lang="tr-TR" sz="3200" b="1" dirty="0" smtClean="0">
                <a:solidFill>
                  <a:schemeClr val="tx2"/>
                </a:solidFill>
              </a:rPr>
              <a:t>Boğucu Gazlar</a:t>
            </a:r>
            <a:r>
              <a:rPr lang="tr-TR" sz="4000" b="1" dirty="0" smtClean="0">
                <a:solidFill>
                  <a:srgbClr val="C00000"/>
                </a:solidFill>
              </a:rPr>
              <a:t> </a:t>
            </a:r>
          </a:p>
        </p:txBody>
      </p:sp>
      <p:sp>
        <p:nvSpPr>
          <p:cNvPr id="214019" name="Rectangle 3"/>
          <p:cNvSpPr>
            <a:spLocks noGrp="1" noChangeArrowheads="1"/>
          </p:cNvSpPr>
          <p:nvPr>
            <p:ph type="body" idx="4294967295"/>
          </p:nvPr>
        </p:nvSpPr>
        <p:spPr>
          <a:xfrm>
            <a:off x="340658" y="1371600"/>
            <a:ext cx="8695391" cy="4114800"/>
          </a:xfrm>
        </p:spPr>
        <p:txBody>
          <a:bodyPr>
            <a:normAutofit/>
          </a:bodyPr>
          <a:lstStyle/>
          <a:p>
            <a:pPr>
              <a:lnSpc>
                <a:spcPct val="80000"/>
              </a:lnSpc>
              <a:buClr>
                <a:srgbClr val="FCD5B5"/>
              </a:buClr>
              <a:buFont typeface="Wingdings" pitchFamily="2" charset="2"/>
              <a:buChar char="v"/>
            </a:pPr>
            <a:r>
              <a:rPr lang="tr-TR" sz="2400" b="1" dirty="0" smtClean="0">
                <a:solidFill>
                  <a:srgbClr val="C00000"/>
                </a:solidFill>
              </a:rPr>
              <a:t>Kimyasal Boğucu Gazlar</a:t>
            </a:r>
            <a:r>
              <a:rPr lang="tr-TR" sz="2400" b="1" dirty="0" smtClean="0">
                <a:solidFill>
                  <a:srgbClr val="FFFF00"/>
                </a:solidFill>
              </a:rPr>
              <a:t/>
            </a:r>
            <a:br>
              <a:rPr lang="tr-TR" sz="2400" b="1" dirty="0" smtClean="0">
                <a:solidFill>
                  <a:srgbClr val="FFFF00"/>
                </a:solidFill>
              </a:rPr>
            </a:br>
            <a:endParaRPr lang="tr-TR" sz="2400" b="1" dirty="0" smtClean="0">
              <a:solidFill>
                <a:srgbClr val="FFFF00"/>
              </a:solidFill>
            </a:endParaRPr>
          </a:p>
          <a:p>
            <a:pPr>
              <a:lnSpc>
                <a:spcPct val="80000"/>
              </a:lnSpc>
              <a:buClr>
                <a:srgbClr val="FCD5B5"/>
              </a:buClr>
              <a:buFontTx/>
              <a:buNone/>
            </a:pPr>
            <a:r>
              <a:rPr lang="tr-TR" sz="2400" dirty="0" smtClean="0"/>
              <a:t>	Kimyasal etkileri ve vücutta bazı kimyasal reaksiyonlara girmeleri ile boğucu etki gösterirler. Bu tip gazlara </a:t>
            </a:r>
            <a:r>
              <a:rPr lang="tr-TR" sz="2400" b="1" dirty="0" err="1" smtClean="0"/>
              <a:t>karbonmonoksit</a:t>
            </a:r>
            <a:r>
              <a:rPr lang="tr-TR" sz="2400" b="1" dirty="0" smtClean="0"/>
              <a:t>, </a:t>
            </a:r>
            <a:r>
              <a:rPr lang="tr-TR" sz="2400" b="1" dirty="0" err="1" smtClean="0"/>
              <a:t>hidrojensülfür</a:t>
            </a:r>
            <a:r>
              <a:rPr lang="tr-TR" sz="2400" b="1" dirty="0" smtClean="0"/>
              <a:t>, </a:t>
            </a:r>
            <a:r>
              <a:rPr lang="tr-TR" sz="2400" b="1" dirty="0" err="1" smtClean="0"/>
              <a:t>hidrojensiyanür</a:t>
            </a:r>
            <a:r>
              <a:rPr lang="tr-TR" sz="2400" dirty="0" smtClean="0"/>
              <a:t> örnektir.</a:t>
            </a:r>
          </a:p>
          <a:p>
            <a:pPr>
              <a:lnSpc>
                <a:spcPct val="80000"/>
              </a:lnSpc>
              <a:buClr>
                <a:srgbClr val="FCD5B5"/>
              </a:buClr>
              <a:buFont typeface="Wingdings" pitchFamily="2" charset="2"/>
              <a:buChar char="v"/>
            </a:pPr>
            <a:endParaRPr lang="tr-TR" sz="2400" dirty="0" smtClean="0"/>
          </a:p>
          <a:p>
            <a:pPr>
              <a:lnSpc>
                <a:spcPct val="80000"/>
              </a:lnSpc>
              <a:buClr>
                <a:srgbClr val="FCD5B5"/>
              </a:buClr>
              <a:buFont typeface="Wingdings" pitchFamily="2" charset="2"/>
              <a:buChar char="v"/>
            </a:pPr>
            <a:r>
              <a:rPr lang="tr-TR" sz="2400" dirty="0" smtClean="0"/>
              <a:t> </a:t>
            </a:r>
            <a:r>
              <a:rPr lang="tr-TR" sz="2400" dirty="0" err="1" smtClean="0"/>
              <a:t>Karbonmonoksit</a:t>
            </a:r>
            <a:r>
              <a:rPr lang="tr-TR" sz="2400" dirty="0" smtClean="0"/>
              <a:t>, kandaki hemoglobin ile birleşerek doku ve organlara oksijen taşınmasını engeller. Bunun sonucunda da özellikle hassas organlarda (beyin, kalp adalesi,) patolojik tesir gösteren maddelerin bertaraf edilmesini güçleştirir. Başlangıçta bulantı, baş ağrısı, kusma, kol ve bacaklarda zafiyet görülür. Daha sonra ise solunum felci  ve ölüm meydana gelebilir.</a:t>
            </a:r>
            <a:br>
              <a:rPr lang="tr-TR" sz="2400" dirty="0" smtClean="0"/>
            </a:br>
            <a:endParaRPr lang="tr-TR" sz="2400" dirty="0" smtClean="0"/>
          </a:p>
        </p:txBody>
      </p:sp>
    </p:spTree>
    <p:extLst>
      <p:ext uri="{BB962C8B-B14F-4D97-AF65-F5344CB8AC3E}">
        <p14:creationId xmlns:p14="http://schemas.microsoft.com/office/powerpoint/2010/main" val="858795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66165" y="834371"/>
            <a:ext cx="8282548" cy="647700"/>
          </a:xfrm>
        </p:spPr>
        <p:txBody>
          <a:bodyPr/>
          <a:lstStyle/>
          <a:p>
            <a:r>
              <a:rPr lang="tr-TR" sz="3200" b="1" dirty="0" smtClean="0">
                <a:solidFill>
                  <a:schemeClr val="tx2"/>
                </a:solidFill>
              </a:rPr>
              <a:t>Tahriş Edici Gazlar</a:t>
            </a:r>
          </a:p>
        </p:txBody>
      </p:sp>
      <p:sp>
        <p:nvSpPr>
          <p:cNvPr id="215043" name="Rectangle 3"/>
          <p:cNvSpPr>
            <a:spLocks noGrp="1" noChangeArrowheads="1"/>
          </p:cNvSpPr>
          <p:nvPr>
            <p:ph type="body" idx="4294967295"/>
          </p:nvPr>
        </p:nvSpPr>
        <p:spPr>
          <a:xfrm>
            <a:off x="395288" y="2201208"/>
            <a:ext cx="8240712" cy="2665413"/>
          </a:xfrm>
        </p:spPr>
        <p:txBody>
          <a:bodyPr>
            <a:normAutofit/>
          </a:bodyPr>
          <a:lstStyle/>
          <a:p>
            <a:pPr>
              <a:lnSpc>
                <a:spcPct val="80000"/>
              </a:lnSpc>
              <a:buClr>
                <a:srgbClr val="FCD5B5"/>
              </a:buClr>
              <a:buFont typeface="Wingdings" pitchFamily="2" charset="2"/>
              <a:buChar char="v"/>
            </a:pPr>
            <a:r>
              <a:rPr lang="tr-TR" sz="2400" dirty="0" smtClean="0"/>
              <a:t>Asidik özellikleri ve suda çözünürlükleri sebebiyle, solunum sistemleri üzerinde tahriş edici etki gösterirler. Özellikle üst solunum yolları ve akciğerlere ulaşan bu tür buharlar, deri dokularının nemi ile asidik çözelti oluşturarak temas ettikleri dokuları tahriş ederler.</a:t>
            </a:r>
            <a:br>
              <a:rPr lang="tr-TR" sz="2400" dirty="0" smtClean="0"/>
            </a:br>
            <a:endParaRPr lang="tr-TR" sz="2400" dirty="0" smtClean="0"/>
          </a:p>
          <a:p>
            <a:pPr>
              <a:lnSpc>
                <a:spcPct val="80000"/>
              </a:lnSpc>
              <a:buClr>
                <a:srgbClr val="FCD5B5"/>
              </a:buClr>
              <a:buFont typeface="Wingdings" pitchFamily="2" charset="2"/>
              <a:buChar char="v"/>
            </a:pPr>
            <a:r>
              <a:rPr lang="tr-TR" sz="2400" b="1" dirty="0" smtClean="0"/>
              <a:t>Amonyak, </a:t>
            </a:r>
            <a:r>
              <a:rPr lang="tr-TR" sz="2400" b="1" dirty="0" err="1" smtClean="0"/>
              <a:t>kükürdioksit</a:t>
            </a:r>
            <a:r>
              <a:rPr lang="tr-TR" sz="2400" b="1" dirty="0" smtClean="0"/>
              <a:t>, klor, azot</a:t>
            </a:r>
            <a:r>
              <a:rPr lang="tr-TR" sz="2400" dirty="0" smtClean="0"/>
              <a:t> oksitleri ve asit buharları bu gruba girerler.</a:t>
            </a:r>
            <a:endParaRPr lang="tr-TR" sz="2400" b="1" dirty="0" smtClean="0"/>
          </a:p>
        </p:txBody>
      </p:sp>
    </p:spTree>
    <p:extLst>
      <p:ext uri="{BB962C8B-B14F-4D97-AF65-F5344CB8AC3E}">
        <p14:creationId xmlns:p14="http://schemas.microsoft.com/office/powerpoint/2010/main" val="2333566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a:xfrm>
            <a:off x="468313" y="709884"/>
            <a:ext cx="8135937" cy="381000"/>
          </a:xfrm>
        </p:spPr>
        <p:txBody>
          <a:bodyPr>
            <a:normAutofit fontScale="90000"/>
          </a:bodyPr>
          <a:lstStyle/>
          <a:p>
            <a:r>
              <a:rPr lang="tr-TR" sz="3200" b="1" smtClean="0">
                <a:solidFill>
                  <a:schemeClr val="tx2"/>
                </a:solidFill>
              </a:rPr>
              <a:t>Narkotik (Uyuşturucu) Buharlar</a:t>
            </a:r>
          </a:p>
        </p:txBody>
      </p:sp>
      <p:sp>
        <p:nvSpPr>
          <p:cNvPr id="216067" name="Rectangle 3"/>
          <p:cNvSpPr>
            <a:spLocks noGrp="1" noChangeArrowheads="1"/>
          </p:cNvSpPr>
          <p:nvPr>
            <p:ph type="body" idx="4294967295"/>
          </p:nvPr>
        </p:nvSpPr>
        <p:spPr>
          <a:xfrm>
            <a:off x="323850" y="1933847"/>
            <a:ext cx="8528050" cy="3116262"/>
          </a:xfrm>
        </p:spPr>
        <p:txBody>
          <a:bodyPr>
            <a:normAutofit/>
          </a:bodyPr>
          <a:lstStyle/>
          <a:p>
            <a:pPr>
              <a:lnSpc>
                <a:spcPct val="90000"/>
              </a:lnSpc>
              <a:buClr>
                <a:srgbClr val="FCD5B5"/>
              </a:buClr>
              <a:buFont typeface="Wingdings" pitchFamily="2" charset="2"/>
              <a:buChar char="v"/>
            </a:pPr>
            <a:r>
              <a:rPr lang="tr-TR" sz="2400" smtClean="0"/>
              <a:t>Genellikle sistematik etki göstermezler. Maruziyet halinde uyuşukluk ve uyku hali verirler. Dikkatin dağılmasına sebep olduğundan kaza riskini arttırır. Devamlı maruziyet halinde narkotik madenin cinsine göre bağımlılık yapabilir. </a:t>
            </a:r>
          </a:p>
          <a:p>
            <a:pPr>
              <a:lnSpc>
                <a:spcPct val="90000"/>
              </a:lnSpc>
              <a:buClr>
                <a:srgbClr val="FCD5B5"/>
              </a:buClr>
              <a:buFont typeface="Wingdings" pitchFamily="2" charset="2"/>
              <a:buChar char="v"/>
            </a:pPr>
            <a:endParaRPr lang="tr-TR" sz="2400" smtClean="0"/>
          </a:p>
          <a:p>
            <a:pPr>
              <a:lnSpc>
                <a:spcPct val="90000"/>
              </a:lnSpc>
              <a:buClr>
                <a:srgbClr val="FCD5B5"/>
              </a:buClr>
              <a:buFont typeface="Wingdings" pitchFamily="2" charset="2"/>
              <a:buChar char="v"/>
            </a:pPr>
            <a:r>
              <a:rPr lang="tr-TR" sz="2400" smtClean="0"/>
              <a:t>Genellikle yağlı yüzeylerin temizlenmesinde kullanılan </a:t>
            </a:r>
            <a:r>
              <a:rPr lang="tr-TR" sz="2400" b="1" smtClean="0"/>
              <a:t>benzin, toluen, triklor etilen</a:t>
            </a:r>
            <a:r>
              <a:rPr lang="tr-TR" sz="2400" smtClean="0"/>
              <a:t> vb. bu gruba girerler.</a:t>
            </a:r>
            <a:br>
              <a:rPr lang="tr-TR" sz="2400" smtClean="0"/>
            </a:br>
            <a:r>
              <a:rPr lang="tr-TR" sz="2400" smtClean="0"/>
              <a:t/>
            </a:r>
            <a:br>
              <a:rPr lang="tr-TR" sz="2400" smtClean="0"/>
            </a:br>
            <a:endParaRPr lang="tr-TR" sz="2400" smtClean="0"/>
          </a:p>
        </p:txBody>
      </p:sp>
    </p:spTree>
    <p:extLst>
      <p:ext uri="{BB962C8B-B14F-4D97-AF65-F5344CB8AC3E}">
        <p14:creationId xmlns:p14="http://schemas.microsoft.com/office/powerpoint/2010/main" val="20694387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506506" y="547221"/>
            <a:ext cx="7772400" cy="604838"/>
          </a:xfrm>
        </p:spPr>
        <p:txBody>
          <a:bodyPr/>
          <a:lstStyle/>
          <a:p>
            <a:r>
              <a:rPr lang="tr-TR" sz="3200" b="1" dirty="0" smtClean="0">
                <a:solidFill>
                  <a:schemeClr val="tx2"/>
                </a:solidFill>
              </a:rPr>
              <a:t>Çözücüler</a:t>
            </a:r>
          </a:p>
        </p:txBody>
      </p:sp>
      <p:sp>
        <p:nvSpPr>
          <p:cNvPr id="217091" name="Rectangle 3"/>
          <p:cNvSpPr>
            <a:spLocks noGrp="1" noChangeArrowheads="1"/>
          </p:cNvSpPr>
          <p:nvPr>
            <p:ph type="body" idx="4294967295"/>
          </p:nvPr>
        </p:nvSpPr>
        <p:spPr>
          <a:xfrm>
            <a:off x="394447" y="1557338"/>
            <a:ext cx="8570166" cy="3395662"/>
          </a:xfrm>
        </p:spPr>
        <p:txBody>
          <a:bodyPr>
            <a:normAutofit/>
          </a:bodyPr>
          <a:lstStyle/>
          <a:p>
            <a:pPr>
              <a:lnSpc>
                <a:spcPct val="90000"/>
              </a:lnSpc>
              <a:buClr>
                <a:srgbClr val="FCD5B5"/>
              </a:buClr>
              <a:buFont typeface="Wingdings" pitchFamily="2" charset="2"/>
              <a:buChar char="v"/>
            </a:pPr>
            <a:r>
              <a:rPr lang="tr-TR" sz="2400" smtClean="0"/>
              <a:t>Çözücüler, hem buharlarının solunması ile işçilerin sağlığı üzerinde olabilmekte, hem de deri temasta </a:t>
            </a:r>
            <a:r>
              <a:rPr lang="tr-TR" sz="2400" b="1" smtClean="0"/>
              <a:t>endüstriyel dermatitlere</a:t>
            </a:r>
            <a:r>
              <a:rPr lang="tr-TR" sz="2400" smtClean="0"/>
              <a:t> yol açabilmektedir.</a:t>
            </a:r>
          </a:p>
          <a:p>
            <a:pPr>
              <a:lnSpc>
                <a:spcPct val="90000"/>
              </a:lnSpc>
              <a:buClr>
                <a:srgbClr val="FCD5B5"/>
              </a:buClr>
              <a:buFontTx/>
              <a:buNone/>
            </a:pPr>
            <a:endParaRPr lang="tr-TR" sz="2400" smtClean="0"/>
          </a:p>
          <a:p>
            <a:pPr>
              <a:lnSpc>
                <a:spcPct val="90000"/>
              </a:lnSpc>
              <a:buClr>
                <a:srgbClr val="FCD5B5"/>
              </a:buClr>
              <a:buFont typeface="Wingdings" pitchFamily="2" charset="2"/>
              <a:buChar char="v"/>
            </a:pPr>
            <a:r>
              <a:rPr lang="tr-TR" sz="2400" smtClean="0"/>
              <a:t> Bazı çözücüler ise deri yoluyla absorblanarak vücutta toksik etkiler göstermektedirler.       </a:t>
            </a:r>
          </a:p>
          <a:p>
            <a:pPr>
              <a:lnSpc>
                <a:spcPct val="90000"/>
              </a:lnSpc>
              <a:buClr>
                <a:srgbClr val="FCD5B5"/>
              </a:buClr>
              <a:buFontTx/>
              <a:buNone/>
            </a:pPr>
            <a:endParaRPr lang="tr-TR" sz="2400" smtClean="0"/>
          </a:p>
          <a:p>
            <a:pPr>
              <a:lnSpc>
                <a:spcPct val="90000"/>
              </a:lnSpc>
              <a:buClr>
                <a:srgbClr val="FCD5B5"/>
              </a:buClr>
              <a:buFontTx/>
              <a:buNone/>
            </a:pPr>
            <a:r>
              <a:rPr lang="tr-TR" sz="2400" smtClean="0"/>
              <a:t>    Örnek: </a:t>
            </a:r>
            <a:r>
              <a:rPr lang="tr-TR" sz="2400" b="1" smtClean="0"/>
              <a:t>fenol, furfurrol, nitrobenzen</a:t>
            </a:r>
            <a:r>
              <a:rPr lang="tr-TR" sz="2400" smtClean="0"/>
              <a:t> </a:t>
            </a:r>
            <a:br>
              <a:rPr lang="tr-TR" sz="2400" smtClean="0"/>
            </a:br>
            <a:endParaRPr lang="tr-TR" sz="2400" smtClean="0"/>
          </a:p>
          <a:p>
            <a:pPr>
              <a:lnSpc>
                <a:spcPct val="90000"/>
              </a:lnSpc>
              <a:buClr>
                <a:srgbClr val="FCD5B5"/>
              </a:buClr>
              <a:buFontTx/>
              <a:buNone/>
            </a:pPr>
            <a:endParaRPr lang="tr-TR" sz="2400" smtClean="0"/>
          </a:p>
        </p:txBody>
      </p:sp>
    </p:spTree>
    <p:extLst>
      <p:ext uri="{BB962C8B-B14F-4D97-AF65-F5344CB8AC3E}">
        <p14:creationId xmlns:p14="http://schemas.microsoft.com/office/powerpoint/2010/main" val="204710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blinds(horizontal)">
                                      <p:cBhvr>
                                        <p:cTn id="7" dur="500"/>
                                        <p:tgtEl>
                                          <p:spTgt spid="21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blinds(horizontal)">
                                      <p:cBhvr>
                                        <p:cTn id="12" dur="500"/>
                                        <p:tgtEl>
                                          <p:spTgt spid="217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7091">
                                            <p:txEl>
                                              <p:pRg st="4" end="4"/>
                                            </p:txEl>
                                          </p:spTgt>
                                        </p:tgtEl>
                                        <p:attrNameLst>
                                          <p:attrName>style.visibility</p:attrName>
                                        </p:attrNameLst>
                                      </p:cBhvr>
                                      <p:to>
                                        <p:strVal val="visible"/>
                                      </p:to>
                                    </p:set>
                                    <p:animEffect transition="in" filter="blinds(horizontal)">
                                      <p:cBhvr>
                                        <p:cTn id="17"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2900" y="333294"/>
            <a:ext cx="8229600" cy="850900"/>
          </a:xfrm>
        </p:spPr>
        <p:txBody>
          <a:bodyPr/>
          <a:lstStyle/>
          <a:p>
            <a:r>
              <a:rPr lang="tr-TR" dirty="0" smtClean="0">
                <a:solidFill>
                  <a:schemeClr val="hlink"/>
                </a:solidFill>
              </a:rPr>
              <a:t>Gaz Ölçümleri</a:t>
            </a:r>
          </a:p>
        </p:txBody>
      </p:sp>
      <p:sp>
        <p:nvSpPr>
          <p:cNvPr id="9219" name="Content Placeholder 2"/>
          <p:cNvSpPr>
            <a:spLocks noGrp="1"/>
          </p:cNvSpPr>
          <p:nvPr>
            <p:ph idx="1"/>
          </p:nvPr>
        </p:nvSpPr>
        <p:spPr>
          <a:xfrm>
            <a:off x="395288" y="1187118"/>
            <a:ext cx="8229600" cy="1144922"/>
          </a:xfrm>
        </p:spPr>
        <p:txBody>
          <a:bodyPr/>
          <a:lstStyle/>
          <a:p>
            <a:r>
              <a:rPr lang="tr-TR" sz="2400" dirty="0" smtClean="0"/>
              <a:t>Prosesten kaynaklanan kimyasal gazların ölçülerek tespit edilmesi amaçlanır. Bu ölçümler yapılırken kullanılan araçlar;</a:t>
            </a: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38402"/>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402"/>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438402"/>
            <a:ext cx="2667000"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063" y="4418097"/>
            <a:ext cx="207327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609600" y="419100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tr-TR">
                <a:effectLst>
                  <a:outerShdw blurRad="38100" dist="38100" dir="2700000" algn="tl">
                    <a:srgbClr val="C0C0C0"/>
                  </a:outerShdw>
                </a:effectLst>
                <a:latin typeface="+mn-lt"/>
                <a:cs typeface="+mn-cs"/>
              </a:rPr>
              <a:t>Renkli Tüpler</a:t>
            </a:r>
          </a:p>
        </p:txBody>
      </p:sp>
      <p:sp>
        <p:nvSpPr>
          <p:cNvPr id="15" name="Text Box 9"/>
          <p:cNvSpPr txBox="1">
            <a:spLocks noChangeArrowheads="1"/>
          </p:cNvSpPr>
          <p:nvPr/>
        </p:nvSpPr>
        <p:spPr bwMode="auto">
          <a:xfrm>
            <a:off x="3276600" y="381000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tr-TR">
                <a:solidFill>
                  <a:schemeClr val="bg1"/>
                </a:solidFill>
                <a:effectLst>
                  <a:outerShdw blurRad="38100" dist="38100" dir="2700000" algn="tl">
                    <a:srgbClr val="C0C0C0"/>
                  </a:outerShdw>
                </a:effectLst>
                <a:latin typeface="+mn-lt"/>
                <a:cs typeface="+mn-cs"/>
              </a:rPr>
              <a:t>Sensörler</a:t>
            </a:r>
          </a:p>
        </p:txBody>
      </p:sp>
      <p:sp>
        <p:nvSpPr>
          <p:cNvPr id="16" name="Text Box 10"/>
          <p:cNvSpPr txBox="1">
            <a:spLocks noChangeArrowheads="1"/>
          </p:cNvSpPr>
          <p:nvPr/>
        </p:nvSpPr>
        <p:spPr bwMode="auto">
          <a:xfrm>
            <a:off x="5943600" y="4191002"/>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defRPr/>
            </a:pPr>
            <a:r>
              <a:rPr lang="tr-TR">
                <a:effectLst>
                  <a:outerShdw blurRad="38100" dist="38100" dir="2700000" algn="tl">
                    <a:srgbClr val="C0C0C0"/>
                  </a:outerShdw>
                </a:effectLst>
                <a:latin typeface="+mn-lt"/>
                <a:cs typeface="+mn-cs"/>
              </a:rPr>
              <a:t>Taşınabilir Gaz Kromotografları</a:t>
            </a:r>
          </a:p>
        </p:txBody>
      </p:sp>
      <p:sp>
        <p:nvSpPr>
          <p:cNvPr id="17" name="Text Box 11"/>
          <p:cNvSpPr txBox="1">
            <a:spLocks noChangeArrowheads="1"/>
          </p:cNvSpPr>
          <p:nvPr/>
        </p:nvSpPr>
        <p:spPr bwMode="auto">
          <a:xfrm>
            <a:off x="2552700" y="6105610"/>
            <a:ext cx="3810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tr-TR" dirty="0">
                <a:effectLst>
                  <a:outerShdw blurRad="38100" dist="38100" dir="2700000" algn="tl">
                    <a:srgbClr val="C0C0C0"/>
                  </a:outerShdw>
                </a:effectLst>
                <a:latin typeface="+mn-lt"/>
                <a:cs typeface="+mn-cs"/>
              </a:rPr>
              <a:t>Numune Toplama Pompası</a:t>
            </a:r>
          </a:p>
        </p:txBody>
      </p:sp>
      <p:pic>
        <p:nvPicPr>
          <p:cNvPr id="2050" name="Picture 2" descr="Pacexkullanımı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557715"/>
            <a:ext cx="1758075" cy="191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34919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60314" y="416528"/>
            <a:ext cx="7898524" cy="850900"/>
          </a:xfrm>
        </p:spPr>
        <p:txBody>
          <a:bodyPr/>
          <a:lstStyle/>
          <a:p>
            <a:r>
              <a:rPr lang="tr-TR" sz="2800" dirty="0" smtClean="0"/>
              <a:t>Periyodik Kontroller</a:t>
            </a:r>
          </a:p>
        </p:txBody>
      </p:sp>
      <p:sp>
        <p:nvSpPr>
          <p:cNvPr id="20483" name="Content Placeholder 2"/>
          <p:cNvSpPr>
            <a:spLocks noGrp="1"/>
          </p:cNvSpPr>
          <p:nvPr>
            <p:ph idx="1"/>
          </p:nvPr>
        </p:nvSpPr>
        <p:spPr>
          <a:xfrm>
            <a:off x="804041" y="1196975"/>
            <a:ext cx="5709000" cy="3384550"/>
          </a:xfrm>
        </p:spPr>
        <p:txBody>
          <a:bodyPr/>
          <a:lstStyle/>
          <a:p>
            <a:r>
              <a:rPr lang="tr-TR" sz="2000" dirty="0" smtClean="0"/>
              <a:t>Çalışma ortamında yapılması gereken periyodik kontroller aşağıdaki gibidir.</a:t>
            </a:r>
          </a:p>
          <a:p>
            <a:pPr lvl="1"/>
            <a:r>
              <a:rPr lang="tr-TR" sz="2000" dirty="0" smtClean="0"/>
              <a:t>Kaldırma-taşıma araçlarının kontrolü</a:t>
            </a:r>
          </a:p>
          <a:p>
            <a:pPr lvl="1"/>
            <a:r>
              <a:rPr lang="tr-TR" sz="2000" dirty="0" smtClean="0"/>
              <a:t>Basınçlı kapların kontrolü</a:t>
            </a:r>
          </a:p>
          <a:p>
            <a:pPr lvl="1"/>
            <a:r>
              <a:rPr lang="tr-TR" sz="2000" dirty="0" smtClean="0"/>
              <a:t>Topraklama kontrolleri</a:t>
            </a:r>
          </a:p>
          <a:p>
            <a:pPr lvl="1"/>
            <a:r>
              <a:rPr lang="tr-TR" sz="2000" dirty="0" smtClean="0"/>
              <a:t>Elektrik tesisatının kontrolü, </a:t>
            </a:r>
            <a:r>
              <a:rPr lang="tr-TR" sz="2000" dirty="0" err="1" smtClean="0"/>
              <a:t>v.s</a:t>
            </a:r>
            <a:r>
              <a:rPr lang="tr-TR" sz="2000" dirty="0" smtClean="0"/>
              <a:t>.</a:t>
            </a:r>
          </a:p>
        </p:txBody>
      </p:sp>
      <p:pic>
        <p:nvPicPr>
          <p:cNvPr id="20484" name="Picture 2" descr="http://kemalkarakaya.com/LPG_forkli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041" y="4130000"/>
            <a:ext cx="2045797" cy="167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e-elektrik.net/wp-content/uploads/elektr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86" y="4129998"/>
            <a:ext cx="1959692" cy="16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teknikkontrol.com/images/gorseller/hidraf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041" y="1730172"/>
            <a:ext cx="2045797" cy="21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ozturkhirdavat.com/images/carask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604" y="4130000"/>
            <a:ext cx="1903823" cy="167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torapetrol.com/resimler/sourceimages/k1/topraklam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9151" y="4129998"/>
            <a:ext cx="1225173" cy="16335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07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9179" y="1032878"/>
            <a:ext cx="8443996" cy="4635500"/>
          </a:xfrm>
        </p:spPr>
        <p:txBody>
          <a:bodyPr>
            <a:noAutofit/>
          </a:bodyPr>
          <a:lstStyle/>
          <a:p>
            <a:pPr marL="0" lvl="2" indent="0">
              <a:lnSpc>
                <a:spcPct val="120000"/>
              </a:lnSpc>
              <a:spcBef>
                <a:spcPts val="1200"/>
              </a:spcBef>
            </a:pPr>
            <a:r>
              <a:rPr lang="tr-TR" dirty="0" smtClean="0"/>
              <a:t>Ortam Ölçüm, analiz ve kontrollerin yapılması, alınacak sağlık ve güvenlik önlemlerin belirlenmesi ve uygulamanın takibi, </a:t>
            </a:r>
          </a:p>
          <a:p>
            <a:pPr marL="0" lvl="2" indent="0">
              <a:lnSpc>
                <a:spcPct val="120000"/>
              </a:lnSpc>
              <a:spcBef>
                <a:spcPts val="1200"/>
              </a:spcBef>
            </a:pPr>
            <a:r>
              <a:rPr lang="tr-TR" dirty="0" smtClean="0"/>
              <a:t>İşyerlerinin </a:t>
            </a:r>
            <a:r>
              <a:rPr lang="tr-TR" dirty="0"/>
              <a:t>tasarımı, makine ve diğer teçhizatın durumu, bakımı, seçimi ve çalışma sırasında kullanılan maddeler de dahil olmak üzere işin sağlık ve güvenlik risklerinin belirlenmesi ve organizasyonun belirlenen riskler doğrultusunda planlanması, </a:t>
            </a:r>
          </a:p>
          <a:p>
            <a:pPr marL="0" lvl="2" indent="0">
              <a:lnSpc>
                <a:spcPct val="120000"/>
              </a:lnSpc>
              <a:spcBef>
                <a:spcPts val="1200"/>
              </a:spcBef>
            </a:pPr>
            <a:r>
              <a:rPr lang="tr-TR" dirty="0" smtClean="0"/>
              <a:t>İşyerinde </a:t>
            </a:r>
            <a:r>
              <a:rPr lang="tr-TR" dirty="0"/>
              <a:t>yeni bir bölüm veya sistem kurulacağı ya da yeni makine, tezgah ve cihaz alınacağı durumlarda inceleme ve araştırmaların yapılması sağlık ve güvenlik yönünden uygun seçimlerin yapılması, </a:t>
            </a:r>
            <a:endParaRPr lang="tr-TR" dirty="0" smtClean="0"/>
          </a:p>
          <a:p>
            <a:pPr marL="0" lvl="2" indent="0">
              <a:lnSpc>
                <a:spcPct val="120000"/>
              </a:lnSpc>
              <a:spcBef>
                <a:spcPts val="1200"/>
              </a:spcBef>
            </a:pPr>
            <a:r>
              <a:rPr lang="tr-TR" dirty="0"/>
              <a:t>Yıllık çalışma planı hazırlanması,</a:t>
            </a:r>
          </a:p>
          <a:p>
            <a:pPr marL="0" lvl="2" indent="0">
              <a:lnSpc>
                <a:spcPct val="120000"/>
              </a:lnSpc>
              <a:spcBef>
                <a:spcPts val="1200"/>
              </a:spcBef>
            </a:pPr>
            <a:r>
              <a:rPr lang="tr-TR" dirty="0" smtClean="0"/>
              <a:t>İşyerindeki </a:t>
            </a:r>
            <a:r>
              <a:rPr lang="tr-TR" dirty="0"/>
              <a:t>çalışma ortamının gözetimi ile ilgili tüm çalışmaları kaydedilmesi ve Yıllık Çalışma Raporunun hazırlanması</a:t>
            </a:r>
          </a:p>
          <a:p>
            <a:pPr marL="0" lvl="2" indent="0">
              <a:lnSpc>
                <a:spcPct val="120000"/>
              </a:lnSpc>
              <a:spcBef>
                <a:spcPts val="1200"/>
              </a:spcBef>
            </a:pPr>
            <a:r>
              <a:rPr lang="tr-TR" dirty="0" smtClean="0"/>
              <a:t>Birden </a:t>
            </a:r>
            <a:r>
              <a:rPr lang="tr-TR" dirty="0"/>
              <a:t>fazla madde veya etkenin aynı anda işyerinde bulunmasından dolayı ortaya çıkabilecek tehlikelerin İş sağlığı ve güvenliği mevzuatı doğrultusunda değerlendirilmesi,</a:t>
            </a:r>
          </a:p>
          <a:p>
            <a:pPr lvl="2">
              <a:lnSpc>
                <a:spcPct val="90000"/>
              </a:lnSpc>
            </a:pPr>
            <a:endParaRPr lang="tr-TR" dirty="0"/>
          </a:p>
          <a:p>
            <a:pPr lvl="2">
              <a:lnSpc>
                <a:spcPct val="80000"/>
              </a:lnSpc>
            </a:pPr>
            <a:endParaRPr lang="tr-TR" dirty="0" smtClean="0"/>
          </a:p>
          <a:p>
            <a:pPr lvl="1">
              <a:lnSpc>
                <a:spcPct val="80000"/>
              </a:lnSpc>
              <a:buFont typeface="Arial" charset="0"/>
              <a:buNone/>
            </a:pPr>
            <a:endParaRPr lang="tr-TR" dirty="0" smtClean="0"/>
          </a:p>
        </p:txBody>
      </p:sp>
      <p:sp>
        <p:nvSpPr>
          <p:cNvPr id="2" name="Title 1"/>
          <p:cNvSpPr>
            <a:spLocks/>
          </p:cNvSpPr>
          <p:nvPr/>
        </p:nvSpPr>
        <p:spPr bwMode="auto">
          <a:xfrm>
            <a:off x="430213" y="402975"/>
            <a:ext cx="8713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tr-TR" sz="2800" b="1" dirty="0">
                <a:solidFill>
                  <a:schemeClr val="tx2"/>
                </a:solidFill>
                <a:latin typeface="Calibri" pitchFamily="34" charset="0"/>
              </a:rPr>
              <a:t>Çalışma ortam Gözetimi ile ilgili faaliyetler</a:t>
            </a:r>
            <a:endParaRPr lang="en-US" sz="2800" b="1" dirty="0">
              <a:solidFill>
                <a:schemeClr val="tx2"/>
              </a:solidFill>
              <a:latin typeface="Calibri" pitchFamily="34" charset="0"/>
            </a:endParaRPr>
          </a:p>
        </p:txBody>
      </p:sp>
    </p:spTree>
    <p:extLst>
      <p:ext uri="{BB962C8B-B14F-4D97-AF65-F5344CB8AC3E}">
        <p14:creationId xmlns:p14="http://schemas.microsoft.com/office/powerpoint/2010/main" val="397455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5275" y="2662989"/>
            <a:ext cx="8524875" cy="1395664"/>
          </a:xfrm>
        </p:spPr>
        <p:txBody>
          <a:bodyPr/>
          <a:lstStyle/>
          <a:p>
            <a:pPr marL="0" indent="0" algn="ctr">
              <a:buNone/>
            </a:pPr>
            <a:r>
              <a:rPr lang="tr-TR" sz="6000" dirty="0" smtClean="0"/>
              <a:t>TEŞEKKÜRLER</a:t>
            </a:r>
            <a:endParaRPr lang="tr-TR" sz="6000" dirty="0"/>
          </a:p>
        </p:txBody>
      </p:sp>
      <p:sp>
        <p:nvSpPr>
          <p:cNvPr id="4" name="13 Metin kutusu"/>
          <p:cNvSpPr txBox="1"/>
          <p:nvPr/>
        </p:nvSpPr>
        <p:spPr>
          <a:xfrm>
            <a:off x="3436024" y="4539022"/>
            <a:ext cx="2916649" cy="1384995"/>
          </a:xfrm>
          <a:prstGeom prst="rect">
            <a:avLst/>
          </a:prstGeom>
          <a:noFill/>
        </p:spPr>
        <p:txBody>
          <a:bodyPr wrap="square" rtlCol="0">
            <a:spAutoFit/>
          </a:bodyPr>
          <a:lstStyle/>
          <a:p>
            <a:pPr algn="ctr"/>
            <a:r>
              <a:rPr lang="tr-TR" sz="2000" b="1" dirty="0" smtClean="0"/>
              <a:t>Sunullah DOĞMUŞ</a:t>
            </a:r>
          </a:p>
          <a:p>
            <a:pPr algn="ctr"/>
            <a:r>
              <a:rPr lang="tr-TR" sz="1600" dirty="0" smtClean="0">
                <a:latin typeface="Calibri" pitchFamily="34" charset="0"/>
              </a:rPr>
              <a:t>Makine Mühendisi, MBA</a:t>
            </a:r>
          </a:p>
          <a:p>
            <a:pPr algn="ctr"/>
            <a:r>
              <a:rPr lang="tr-TR" sz="1600" dirty="0" smtClean="0">
                <a:latin typeface="Calibri" pitchFamily="34" charset="0"/>
              </a:rPr>
              <a:t>A sınıfı İş Güvenliği Uzmanı</a:t>
            </a:r>
          </a:p>
          <a:p>
            <a:pPr algn="ctr"/>
            <a:r>
              <a:rPr lang="tr-TR" sz="1600" dirty="0" smtClean="0">
                <a:latin typeface="Calibri" pitchFamily="34" charset="0"/>
              </a:rPr>
              <a:t>İGU ve İH Eğitmeni</a:t>
            </a:r>
          </a:p>
          <a:p>
            <a:pPr algn="ctr"/>
            <a:r>
              <a:rPr lang="tr-TR" sz="1600" dirty="0" smtClean="0">
                <a:latin typeface="Calibri" pitchFamily="34" charset="0"/>
                <a:cs typeface="Calibri" pitchFamily="34" charset="0"/>
              </a:rPr>
              <a:t>sunullah.dogmus@druz.com.tr</a:t>
            </a:r>
            <a:endParaRPr lang="tr-TR" sz="1400" dirty="0" smtClean="0"/>
          </a:p>
        </p:txBody>
      </p:sp>
    </p:spTree>
    <p:extLst>
      <p:ext uri="{BB962C8B-B14F-4D97-AF65-F5344CB8AC3E}">
        <p14:creationId xmlns:p14="http://schemas.microsoft.com/office/powerpoint/2010/main" val="150852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866274" y="804027"/>
            <a:ext cx="7820526" cy="511175"/>
          </a:xfrm>
        </p:spPr>
        <p:txBody>
          <a:bodyPr/>
          <a:lstStyle/>
          <a:p>
            <a:pPr marL="457200" indent="-457200"/>
            <a:r>
              <a:rPr lang="tr-TR" sz="3200" b="1" dirty="0" smtClean="0">
                <a:solidFill>
                  <a:schemeClr val="tx2"/>
                </a:solidFill>
              </a:rPr>
              <a:t>Çalışma ortam faktörleri</a:t>
            </a:r>
            <a:endParaRPr lang="en-US" sz="3200" b="1" dirty="0" smtClean="0">
              <a:solidFill>
                <a:schemeClr val="tx2"/>
              </a:solidFill>
            </a:endParaRPr>
          </a:p>
        </p:txBody>
      </p:sp>
      <p:sp>
        <p:nvSpPr>
          <p:cNvPr id="4" name="Rectangle 3"/>
          <p:cNvSpPr txBox="1">
            <a:spLocks noChangeArrowheads="1"/>
          </p:cNvSpPr>
          <p:nvPr/>
        </p:nvSpPr>
        <p:spPr>
          <a:xfrm>
            <a:off x="513347" y="1489075"/>
            <a:ext cx="8306803" cy="4991936"/>
          </a:xfrm>
          <a:prstGeom prst="rect">
            <a:avLst/>
          </a:prstGeom>
        </p:spPr>
        <p:txBody>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algn="just" eaLnBrk="1" hangingPunct="1"/>
            <a:r>
              <a:rPr lang="en-US" sz="2000" kern="0" dirty="0" err="1" smtClean="0">
                <a:solidFill>
                  <a:srgbClr val="FF0066"/>
                </a:solidFill>
              </a:rPr>
              <a:t>İşyeri</a:t>
            </a:r>
            <a:r>
              <a:rPr lang="en-US" sz="2000" kern="0" dirty="0" smtClean="0">
                <a:solidFill>
                  <a:srgbClr val="FF0066"/>
                </a:solidFill>
              </a:rPr>
              <a:t> </a:t>
            </a:r>
            <a:r>
              <a:rPr lang="en-US" sz="2000" kern="0" dirty="0" err="1" smtClean="0">
                <a:solidFill>
                  <a:srgbClr val="FF0066"/>
                </a:solidFill>
              </a:rPr>
              <a:t>ortamında</a:t>
            </a:r>
            <a:r>
              <a:rPr lang="en-US" sz="2000" kern="0" dirty="0" smtClean="0">
                <a:solidFill>
                  <a:srgbClr val="FF0066"/>
                </a:solidFill>
              </a:rPr>
              <a:t> </a:t>
            </a:r>
            <a:r>
              <a:rPr lang="en-US" sz="2000" kern="0" dirty="0" err="1" smtClean="0">
                <a:solidFill>
                  <a:srgbClr val="FF0066"/>
                </a:solidFill>
              </a:rPr>
              <a:t>bulunan</a:t>
            </a:r>
            <a:r>
              <a:rPr lang="en-US" sz="2000" kern="0" dirty="0" smtClean="0">
                <a:solidFill>
                  <a:srgbClr val="FF0066"/>
                </a:solidFill>
              </a:rPr>
              <a:t> </a:t>
            </a:r>
            <a:r>
              <a:rPr lang="en-US" sz="2000" kern="0" dirty="0" err="1" smtClean="0">
                <a:solidFill>
                  <a:srgbClr val="FF0066"/>
                </a:solidFill>
              </a:rPr>
              <a:t>faktörler</a:t>
            </a:r>
            <a:r>
              <a:rPr lang="en-US" sz="2000" kern="0" dirty="0" smtClean="0">
                <a:solidFill>
                  <a:srgbClr val="FF0066"/>
                </a:solidFill>
              </a:rPr>
              <a:t>, </a:t>
            </a:r>
            <a:r>
              <a:rPr lang="en-US" sz="2000" kern="0" dirty="0" err="1" smtClean="0">
                <a:solidFill>
                  <a:srgbClr val="FF0066"/>
                </a:solidFill>
              </a:rPr>
              <a:t>iş</a:t>
            </a:r>
            <a:r>
              <a:rPr lang="en-US" sz="2000" kern="0" dirty="0" smtClean="0">
                <a:solidFill>
                  <a:srgbClr val="FF0066"/>
                </a:solidFill>
              </a:rPr>
              <a:t> </a:t>
            </a:r>
            <a:r>
              <a:rPr lang="en-US" sz="2000" kern="0" dirty="0" err="1" smtClean="0">
                <a:solidFill>
                  <a:srgbClr val="FF0066"/>
                </a:solidFill>
              </a:rPr>
              <a:t>ve</a:t>
            </a:r>
            <a:r>
              <a:rPr lang="en-US" sz="2000" kern="0" dirty="0" smtClean="0">
                <a:solidFill>
                  <a:srgbClr val="FF0066"/>
                </a:solidFill>
              </a:rPr>
              <a:t> </a:t>
            </a:r>
            <a:r>
              <a:rPr lang="en-US" sz="2000" kern="0" dirty="0" err="1" smtClean="0">
                <a:solidFill>
                  <a:srgbClr val="FF0066"/>
                </a:solidFill>
              </a:rPr>
              <a:t>sağlık</a:t>
            </a:r>
            <a:r>
              <a:rPr lang="en-US" sz="2000" kern="0" dirty="0" smtClean="0">
                <a:solidFill>
                  <a:srgbClr val="FF0066"/>
                </a:solidFill>
              </a:rPr>
              <a:t> </a:t>
            </a:r>
            <a:r>
              <a:rPr lang="en-US" sz="2000" kern="0" dirty="0" err="1" smtClean="0">
                <a:solidFill>
                  <a:srgbClr val="FF0066"/>
                </a:solidFill>
              </a:rPr>
              <a:t>arası</a:t>
            </a:r>
            <a:r>
              <a:rPr lang="en-US" sz="2000" kern="0" dirty="0" smtClean="0">
                <a:solidFill>
                  <a:srgbClr val="FF0066"/>
                </a:solidFill>
              </a:rPr>
              <a:t> </a:t>
            </a:r>
            <a:r>
              <a:rPr lang="en-US" sz="2000" kern="0" dirty="0" err="1" smtClean="0">
                <a:solidFill>
                  <a:srgbClr val="FF0066"/>
                </a:solidFill>
              </a:rPr>
              <a:t>ilişkilerde</a:t>
            </a:r>
            <a:r>
              <a:rPr lang="en-US" sz="2000" kern="0" dirty="0" smtClean="0">
                <a:solidFill>
                  <a:srgbClr val="FF0066"/>
                </a:solidFill>
              </a:rPr>
              <a:t> </a:t>
            </a:r>
            <a:r>
              <a:rPr lang="en-US" sz="2000" kern="0" dirty="0" err="1" smtClean="0">
                <a:solidFill>
                  <a:srgbClr val="FF0066"/>
                </a:solidFill>
              </a:rPr>
              <a:t>belirleyici</a:t>
            </a:r>
            <a:r>
              <a:rPr lang="en-US" sz="2000" kern="0" dirty="0" smtClean="0">
                <a:solidFill>
                  <a:srgbClr val="FF0066"/>
                </a:solidFill>
              </a:rPr>
              <a:t> </a:t>
            </a:r>
            <a:r>
              <a:rPr lang="en-US" sz="2000" kern="0" dirty="0" err="1" smtClean="0">
                <a:solidFill>
                  <a:srgbClr val="FF0066"/>
                </a:solidFill>
              </a:rPr>
              <a:t>rol</a:t>
            </a:r>
            <a:r>
              <a:rPr lang="en-US" sz="2000" kern="0" dirty="0" smtClean="0">
                <a:solidFill>
                  <a:srgbClr val="FF0066"/>
                </a:solidFill>
              </a:rPr>
              <a:t> </a:t>
            </a:r>
            <a:r>
              <a:rPr lang="en-US" sz="2000" kern="0" dirty="0" err="1" smtClean="0">
                <a:solidFill>
                  <a:srgbClr val="FF0066"/>
                </a:solidFill>
              </a:rPr>
              <a:t>oynamaktadır</a:t>
            </a:r>
            <a:r>
              <a:rPr lang="en-US" sz="2000" kern="0" dirty="0" smtClean="0">
                <a:solidFill>
                  <a:srgbClr val="FF0066"/>
                </a:solidFill>
              </a:rPr>
              <a:t>. </a:t>
            </a:r>
            <a:r>
              <a:rPr lang="en-US" sz="2000" kern="0" dirty="0" err="1" smtClean="0">
                <a:solidFill>
                  <a:srgbClr val="FF0066"/>
                </a:solidFill>
              </a:rPr>
              <a:t>Çalışanın</a:t>
            </a:r>
            <a:r>
              <a:rPr lang="en-US" sz="2000" kern="0" dirty="0" smtClean="0">
                <a:solidFill>
                  <a:srgbClr val="FF0066"/>
                </a:solidFill>
              </a:rPr>
              <a:t> </a:t>
            </a:r>
            <a:r>
              <a:rPr lang="en-US" sz="2000" kern="0" dirty="0" err="1" smtClean="0">
                <a:solidFill>
                  <a:srgbClr val="FF0066"/>
                </a:solidFill>
              </a:rPr>
              <a:t>sağlığının</a:t>
            </a:r>
            <a:r>
              <a:rPr lang="en-US" sz="2000" kern="0" dirty="0" smtClean="0">
                <a:solidFill>
                  <a:srgbClr val="FF0066"/>
                </a:solidFill>
              </a:rPr>
              <a:t> </a:t>
            </a:r>
            <a:r>
              <a:rPr lang="en-US" sz="2000" kern="0" dirty="0" err="1" smtClean="0">
                <a:solidFill>
                  <a:srgbClr val="FF0066"/>
                </a:solidFill>
              </a:rPr>
              <a:t>korunması</a:t>
            </a:r>
            <a:r>
              <a:rPr lang="en-US" sz="2000" kern="0" dirty="0" smtClean="0">
                <a:solidFill>
                  <a:srgbClr val="FF0066"/>
                </a:solidFill>
              </a:rPr>
              <a:t> </a:t>
            </a:r>
            <a:r>
              <a:rPr lang="en-US" sz="2000" kern="0" dirty="0" err="1" smtClean="0">
                <a:solidFill>
                  <a:srgbClr val="FF0066"/>
                </a:solidFill>
              </a:rPr>
              <a:t>açısından</a:t>
            </a:r>
            <a:r>
              <a:rPr lang="en-US" sz="2000" kern="0" dirty="0" smtClean="0">
                <a:solidFill>
                  <a:srgbClr val="FF0066"/>
                </a:solidFill>
              </a:rPr>
              <a:t> </a:t>
            </a:r>
            <a:r>
              <a:rPr lang="en-US" sz="2000" kern="0" dirty="0" err="1" smtClean="0">
                <a:solidFill>
                  <a:srgbClr val="FF0066"/>
                </a:solidFill>
              </a:rPr>
              <a:t>bu</a:t>
            </a:r>
            <a:r>
              <a:rPr lang="en-US" sz="2000" kern="0" dirty="0" smtClean="0">
                <a:solidFill>
                  <a:srgbClr val="FF0066"/>
                </a:solidFill>
              </a:rPr>
              <a:t> </a:t>
            </a:r>
            <a:r>
              <a:rPr lang="en-US" sz="2000" kern="0" dirty="0" err="1" smtClean="0">
                <a:solidFill>
                  <a:srgbClr val="FF0066"/>
                </a:solidFill>
              </a:rPr>
              <a:t>faktörlerin</a:t>
            </a:r>
            <a:r>
              <a:rPr lang="en-US" sz="2000" kern="0" dirty="0" smtClean="0">
                <a:solidFill>
                  <a:srgbClr val="FF0066"/>
                </a:solidFill>
              </a:rPr>
              <a:t> </a:t>
            </a:r>
            <a:r>
              <a:rPr lang="en-US" sz="2000" kern="0" dirty="0" err="1" smtClean="0">
                <a:solidFill>
                  <a:srgbClr val="FF0066"/>
                </a:solidFill>
              </a:rPr>
              <a:t>kontrol</a:t>
            </a:r>
            <a:r>
              <a:rPr lang="en-US" sz="2000" kern="0" dirty="0" smtClean="0">
                <a:solidFill>
                  <a:srgbClr val="FF0066"/>
                </a:solidFill>
              </a:rPr>
              <a:t> </a:t>
            </a:r>
            <a:r>
              <a:rPr lang="en-US" sz="2000" kern="0" dirty="0" err="1" smtClean="0">
                <a:solidFill>
                  <a:srgbClr val="FF0066"/>
                </a:solidFill>
              </a:rPr>
              <a:t>altına</a:t>
            </a:r>
            <a:r>
              <a:rPr lang="en-US" sz="2000" kern="0" dirty="0" smtClean="0">
                <a:solidFill>
                  <a:srgbClr val="FF0066"/>
                </a:solidFill>
              </a:rPr>
              <a:t> </a:t>
            </a:r>
            <a:r>
              <a:rPr lang="en-US" sz="2000" kern="0" dirty="0" err="1" smtClean="0">
                <a:solidFill>
                  <a:srgbClr val="FF0066"/>
                </a:solidFill>
              </a:rPr>
              <a:t>alınması</a:t>
            </a:r>
            <a:r>
              <a:rPr lang="en-US" sz="2000" kern="0" dirty="0" smtClean="0">
                <a:solidFill>
                  <a:srgbClr val="FF0066"/>
                </a:solidFill>
              </a:rPr>
              <a:t> </a:t>
            </a:r>
            <a:r>
              <a:rPr lang="en-US" sz="2000" kern="0" dirty="0" err="1" smtClean="0">
                <a:solidFill>
                  <a:srgbClr val="FF0066"/>
                </a:solidFill>
              </a:rPr>
              <a:t>gereklidir</a:t>
            </a:r>
            <a:r>
              <a:rPr lang="en-US" sz="2000" kern="0" dirty="0" smtClean="0">
                <a:solidFill>
                  <a:srgbClr val="FF0066"/>
                </a:solidFill>
              </a:rPr>
              <a:t>.</a:t>
            </a:r>
            <a:r>
              <a:rPr lang="en-US" sz="2000" kern="0" dirty="0" smtClean="0"/>
              <a:t> </a:t>
            </a:r>
            <a:endParaRPr lang="tr-TR" sz="2000" kern="0" dirty="0" smtClean="0"/>
          </a:p>
          <a:p>
            <a:pPr algn="just" eaLnBrk="1" hangingPunct="1"/>
            <a:r>
              <a:rPr lang="en-US" sz="2000" kern="0" dirty="0" smtClean="0"/>
              <a:t>Bu </a:t>
            </a:r>
            <a:r>
              <a:rPr lang="en-US" sz="2000" kern="0" dirty="0" err="1" smtClean="0"/>
              <a:t>yüzden</a:t>
            </a:r>
            <a:r>
              <a:rPr lang="en-US" sz="2000" kern="0" dirty="0" smtClean="0"/>
              <a:t> </a:t>
            </a:r>
            <a:r>
              <a:rPr lang="en-US" sz="2000" kern="0" dirty="0" err="1" smtClean="0"/>
              <a:t>öncelikle</a:t>
            </a:r>
            <a:r>
              <a:rPr lang="en-US" sz="2000" kern="0" dirty="0" smtClean="0"/>
              <a:t> </a:t>
            </a:r>
            <a:r>
              <a:rPr lang="en-US" sz="2000" kern="0" dirty="0" err="1" smtClean="0"/>
              <a:t>iş</a:t>
            </a:r>
            <a:r>
              <a:rPr lang="en-US" sz="2000" kern="0" dirty="0" smtClean="0"/>
              <a:t> </a:t>
            </a:r>
            <a:r>
              <a:rPr lang="en-US" sz="2000" kern="0" dirty="0" err="1" smtClean="0"/>
              <a:t>yerinde</a:t>
            </a:r>
            <a:r>
              <a:rPr lang="en-US" sz="2000" kern="0" dirty="0" smtClean="0"/>
              <a:t> </a:t>
            </a:r>
            <a:r>
              <a:rPr lang="en-US" sz="2000" kern="0" dirty="0" err="1" smtClean="0"/>
              <a:t>hangi</a:t>
            </a:r>
            <a:r>
              <a:rPr lang="en-US" sz="2000" kern="0" dirty="0" smtClean="0"/>
              <a:t> </a:t>
            </a:r>
            <a:r>
              <a:rPr lang="en-US" sz="2000" kern="0" dirty="0" err="1" smtClean="0"/>
              <a:t>faktörlerin</a:t>
            </a:r>
            <a:r>
              <a:rPr lang="en-US" sz="2000" kern="0" dirty="0" smtClean="0"/>
              <a:t> </a:t>
            </a:r>
            <a:r>
              <a:rPr lang="en-US" sz="2000" kern="0" dirty="0" err="1" smtClean="0"/>
              <a:t>bulunabileceği</a:t>
            </a:r>
            <a:r>
              <a:rPr lang="en-US" sz="2000" kern="0" dirty="0" smtClean="0"/>
              <a:t> </a:t>
            </a:r>
            <a:r>
              <a:rPr lang="en-US" sz="2000" kern="0" dirty="0" err="1" smtClean="0"/>
              <a:t>saptanmalıdır</a:t>
            </a:r>
            <a:r>
              <a:rPr lang="en-US" sz="2000" kern="0" dirty="0" smtClean="0"/>
              <a:t>.</a:t>
            </a:r>
            <a:r>
              <a:rPr lang="tr-TR" sz="2000" kern="0" dirty="0" smtClean="0"/>
              <a:t> Değişik işlerde ve iş yerlerinde birbirinden farklı işyeri ortam faktörleri vardır bu yüzden bu faktörleri gruplara ayırarak incelemek gereklidir:</a:t>
            </a:r>
          </a:p>
          <a:p>
            <a:pPr marL="288000" indent="0" algn="just">
              <a:spcBef>
                <a:spcPts val="1200"/>
              </a:spcBef>
              <a:buFont typeface="+mj-lt"/>
              <a:buAutoNum type="arabicPeriod"/>
            </a:pPr>
            <a:r>
              <a:rPr lang="tr-TR" sz="2000" b="1" dirty="0" smtClean="0"/>
              <a:t>Fiziksel </a:t>
            </a:r>
            <a:r>
              <a:rPr lang="tr-TR" sz="2000" b="1" dirty="0"/>
              <a:t>faktörler</a:t>
            </a:r>
          </a:p>
          <a:p>
            <a:pPr marL="288000" indent="0" algn="just">
              <a:spcBef>
                <a:spcPts val="1200"/>
              </a:spcBef>
              <a:buFont typeface="+mj-lt"/>
              <a:buAutoNum type="arabicPeriod"/>
            </a:pPr>
            <a:r>
              <a:rPr lang="tr-TR" sz="2000" b="1" dirty="0"/>
              <a:t>Kimyasal faktörler</a:t>
            </a:r>
          </a:p>
          <a:p>
            <a:pPr marL="288000" indent="0" algn="just">
              <a:spcBef>
                <a:spcPts val="1200"/>
              </a:spcBef>
              <a:buFont typeface="+mj-lt"/>
              <a:buAutoNum type="arabicPeriod"/>
            </a:pPr>
            <a:r>
              <a:rPr lang="tr-TR" sz="2000" b="1" dirty="0"/>
              <a:t>Biyolojik faktörler</a:t>
            </a:r>
          </a:p>
          <a:p>
            <a:pPr marL="288000" indent="0" algn="just">
              <a:spcBef>
                <a:spcPts val="1200"/>
              </a:spcBef>
              <a:buFont typeface="+mj-lt"/>
              <a:buAutoNum type="arabicPeriod"/>
            </a:pPr>
            <a:r>
              <a:rPr lang="tr-TR" sz="2000" b="1" dirty="0"/>
              <a:t>Ergonomik faktörler</a:t>
            </a:r>
          </a:p>
          <a:p>
            <a:pPr marL="288000" indent="0" algn="just">
              <a:spcBef>
                <a:spcPts val="1200"/>
              </a:spcBef>
              <a:buFont typeface="+mj-lt"/>
              <a:buAutoNum type="arabicPeriod"/>
            </a:pPr>
            <a:r>
              <a:rPr lang="tr-TR" sz="2000" b="1" dirty="0" err="1"/>
              <a:t>Psikososyal</a:t>
            </a:r>
            <a:r>
              <a:rPr lang="tr-TR" sz="2000" b="1" dirty="0"/>
              <a:t> faktörler</a:t>
            </a:r>
            <a:endParaRPr lang="en-US" sz="2000" b="1" dirty="0"/>
          </a:p>
          <a:p>
            <a:pPr algn="just" eaLnBrk="1" hangingPunct="1"/>
            <a:endParaRPr lang="tr-TR" sz="2000" kern="0" dirty="0" smtClean="0"/>
          </a:p>
        </p:txBody>
      </p:sp>
    </p:spTree>
    <p:extLst>
      <p:ext uri="{BB962C8B-B14F-4D97-AF65-F5344CB8AC3E}">
        <p14:creationId xmlns:p14="http://schemas.microsoft.com/office/powerpoint/2010/main" val="364753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body" idx="1"/>
          </p:nvPr>
        </p:nvSpPr>
        <p:spPr bwMode="auto">
          <a:xfrm>
            <a:off x="302788" y="1409929"/>
            <a:ext cx="3354812" cy="2752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30000"/>
              </a:spcBef>
              <a:buSzPct val="120000"/>
            </a:pPr>
            <a:r>
              <a:rPr lang="tr-TR" b="1" dirty="0">
                <a:solidFill>
                  <a:srgbClr val="000066"/>
                </a:solidFill>
              </a:rPr>
              <a:t>Gürültü ve titreşim ölçümleri, </a:t>
            </a:r>
          </a:p>
          <a:p>
            <a:pPr eaLnBrk="1" hangingPunct="1">
              <a:spcBef>
                <a:spcPct val="30000"/>
              </a:spcBef>
              <a:buSzPct val="120000"/>
            </a:pPr>
            <a:r>
              <a:rPr lang="tr-TR" b="1" dirty="0">
                <a:solidFill>
                  <a:srgbClr val="000066"/>
                </a:solidFill>
              </a:rPr>
              <a:t>Toz ölçümleri,</a:t>
            </a:r>
          </a:p>
          <a:p>
            <a:pPr eaLnBrk="1" hangingPunct="1">
              <a:spcBef>
                <a:spcPct val="30000"/>
              </a:spcBef>
              <a:buSzPct val="120000"/>
            </a:pPr>
            <a:r>
              <a:rPr lang="tr-TR" b="1" dirty="0" smtClean="0">
                <a:solidFill>
                  <a:srgbClr val="000066"/>
                </a:solidFill>
              </a:rPr>
              <a:t>Egzoz </a:t>
            </a:r>
            <a:r>
              <a:rPr lang="tr-TR" b="1" dirty="0">
                <a:solidFill>
                  <a:srgbClr val="000066"/>
                </a:solidFill>
              </a:rPr>
              <a:t>ölçümleri, </a:t>
            </a:r>
          </a:p>
          <a:p>
            <a:pPr eaLnBrk="1" hangingPunct="1">
              <a:spcBef>
                <a:spcPct val="30000"/>
              </a:spcBef>
              <a:buSzPct val="120000"/>
            </a:pPr>
            <a:r>
              <a:rPr lang="tr-TR" b="1" dirty="0">
                <a:solidFill>
                  <a:srgbClr val="000066"/>
                </a:solidFill>
              </a:rPr>
              <a:t>Radyasyon ölçümleri, </a:t>
            </a:r>
          </a:p>
          <a:p>
            <a:r>
              <a:rPr lang="tr-TR" b="1" dirty="0">
                <a:solidFill>
                  <a:srgbClr val="000066"/>
                </a:solidFill>
              </a:rPr>
              <a:t>Gaz ölçümleri</a:t>
            </a:r>
          </a:p>
          <a:p>
            <a:r>
              <a:rPr lang="tr-TR" b="1" dirty="0">
                <a:solidFill>
                  <a:srgbClr val="000066"/>
                </a:solidFill>
              </a:rPr>
              <a:t>Termal konfor ölçümleri</a:t>
            </a:r>
          </a:p>
          <a:p>
            <a:r>
              <a:rPr lang="tr-TR" b="1" dirty="0">
                <a:solidFill>
                  <a:srgbClr val="000066"/>
                </a:solidFill>
              </a:rPr>
              <a:t>Aydınlatma ölçümleri</a:t>
            </a:r>
          </a:p>
          <a:p>
            <a:pPr eaLnBrk="1" hangingPunct="1">
              <a:lnSpc>
                <a:spcPct val="150000"/>
              </a:lnSpc>
              <a:spcBef>
                <a:spcPct val="30000"/>
              </a:spcBef>
              <a:buSzPct val="120000"/>
              <a:buFont typeface="Wingdings" pitchFamily="2" charset="2"/>
              <a:buChar char="ü"/>
            </a:pPr>
            <a:endParaRPr lang="tr-TR" b="1" dirty="0" smtClean="0">
              <a:solidFill>
                <a:srgbClr val="000066"/>
              </a:solidFill>
            </a:endParaRPr>
          </a:p>
        </p:txBody>
      </p:sp>
      <p:sp>
        <p:nvSpPr>
          <p:cNvPr id="3077" name="Rectangle 3"/>
          <p:cNvSpPr>
            <a:spLocks noChangeArrowheads="1"/>
          </p:cNvSpPr>
          <p:nvPr/>
        </p:nvSpPr>
        <p:spPr bwMode="auto">
          <a:xfrm>
            <a:off x="522640" y="610811"/>
            <a:ext cx="421163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2400" b="1"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rPr>
              <a:t>Ortam Ölçümleri</a:t>
            </a:r>
            <a:endParaRPr lang="tr-TR" sz="24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endParaRPr>
          </a:p>
        </p:txBody>
      </p:sp>
      <p:sp>
        <p:nvSpPr>
          <p:cNvPr id="3078" name="Rectangle 4"/>
          <p:cNvSpPr>
            <a:spLocks noChangeArrowheads="1"/>
          </p:cNvSpPr>
          <p:nvPr/>
        </p:nvSpPr>
        <p:spPr bwMode="auto">
          <a:xfrm>
            <a:off x="3109913" y="2695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p>
        </p:txBody>
      </p:sp>
      <p:graphicFrame>
        <p:nvGraphicFramePr>
          <p:cNvPr id="3074" name="Object 5"/>
          <p:cNvGraphicFramePr>
            <a:graphicFrameLocks noChangeAspect="1"/>
          </p:cNvGraphicFramePr>
          <p:nvPr>
            <p:extLst>
              <p:ext uri="{D42A27DB-BD31-4B8C-83A1-F6EECF244321}">
                <p14:modId xmlns:p14="http://schemas.microsoft.com/office/powerpoint/2010/main" val="436046771"/>
              </p:ext>
            </p:extLst>
          </p:nvPr>
        </p:nvGraphicFramePr>
        <p:xfrm>
          <a:off x="366713" y="4097221"/>
          <a:ext cx="2743200" cy="1947863"/>
        </p:xfrm>
        <a:graphic>
          <a:graphicData uri="http://schemas.openxmlformats.org/presentationml/2006/ole">
            <mc:AlternateContent xmlns:mc="http://schemas.openxmlformats.org/markup-compatibility/2006">
              <mc:Choice xmlns:v="urn:schemas-microsoft-com:vml" Requires="v">
                <p:oleObj spid="_x0000_s1046" r:id="rId4" imgW="5852186" imgH="2925998" progId="Paint.Picture">
                  <p:embed/>
                </p:oleObj>
              </mc:Choice>
              <mc:Fallback>
                <p:oleObj r:id="rId4" imgW="5852186" imgH="292599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230" b="2461"/>
                      <a:stretch>
                        <a:fillRect/>
                      </a:stretch>
                    </p:blipFill>
                    <p:spPr bwMode="auto">
                      <a:xfrm>
                        <a:off x="366713" y="4097221"/>
                        <a:ext cx="27432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9" name="Rectangle 6"/>
          <p:cNvSpPr>
            <a:spLocks noChangeArrowheads="1"/>
          </p:cNvSpPr>
          <p:nvPr/>
        </p:nvSpPr>
        <p:spPr bwMode="auto">
          <a:xfrm>
            <a:off x="3657600" y="270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a:p>
        </p:txBody>
      </p:sp>
      <p:pic>
        <p:nvPicPr>
          <p:cNvPr id="82949" name="Picture 5" descr="http://www.gurultuolcumu.com/images/pic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2217" y="1454277"/>
            <a:ext cx="2519464" cy="2482595"/>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descr="http://www.tetrainc.com.tr/image/Binder/Binder_Combimass_GA-M_Produk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5611" y="4162109"/>
            <a:ext cx="2586070" cy="1896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eurokoc.com/images/img7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0406" y="2368796"/>
            <a:ext cx="2767323" cy="3689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08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1412" y="1135772"/>
            <a:ext cx="4475388" cy="582613"/>
          </a:xfrm>
        </p:spPr>
        <p:txBody>
          <a:bodyPr/>
          <a:lstStyle/>
          <a:p>
            <a:pPr eaLnBrk="1" hangingPunct="1"/>
            <a:r>
              <a:rPr lang="tr-TR" sz="3200" dirty="0"/>
              <a:t>Sıcaklık</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494" y="1135772"/>
            <a:ext cx="3363968" cy="2566104"/>
          </a:xfrm>
          <a:prstGeom prst="rect">
            <a:avLst/>
          </a:prstGeom>
        </p:spPr>
      </p:pic>
      <p:sp>
        <p:nvSpPr>
          <p:cNvPr id="5" name="Rectangle 3"/>
          <p:cNvSpPr txBox="1">
            <a:spLocks noChangeArrowheads="1"/>
          </p:cNvSpPr>
          <p:nvPr/>
        </p:nvSpPr>
        <p:spPr bwMode="auto">
          <a:xfrm>
            <a:off x="562708" y="3886200"/>
            <a:ext cx="8053754" cy="25673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lgn="just" eaLnBrk="1" hangingPunct="1">
              <a:lnSpc>
                <a:spcPct val="90000"/>
              </a:lnSpc>
              <a:buFont typeface="Wingdings" pitchFamily="2" charset="2"/>
              <a:buNone/>
            </a:pPr>
            <a:r>
              <a:rPr lang="tr-TR" sz="2000" kern="0" smtClean="0"/>
              <a:t>Sıcak ortamda vücudun ısı dengesinin korunması </a:t>
            </a:r>
            <a:r>
              <a:rPr lang="tr-TR" sz="2000" kern="0" smtClean="0">
                <a:solidFill>
                  <a:srgbClr val="FF0066"/>
                </a:solidFill>
              </a:rPr>
              <a:t>terleme mekanizmasının fazla çalışması ile sağlanır</a:t>
            </a:r>
            <a:r>
              <a:rPr lang="tr-TR" sz="2000" kern="0" smtClean="0"/>
              <a:t>, sonuç olarak fazla miktarda sıvı kaybı meydana gelir ve </a:t>
            </a:r>
            <a:r>
              <a:rPr lang="tr-TR" sz="2000" kern="0" smtClean="0">
                <a:solidFill>
                  <a:srgbClr val="FF0066"/>
                </a:solidFill>
              </a:rPr>
              <a:t>dehidratasyon ve elektrolit bozuklukları</a:t>
            </a:r>
            <a:r>
              <a:rPr lang="tr-TR" sz="2000" kern="0" smtClean="0"/>
              <a:t> oluşur. </a:t>
            </a:r>
          </a:p>
          <a:p>
            <a:pPr marL="0" indent="0" algn="just" eaLnBrk="1" hangingPunct="1">
              <a:lnSpc>
                <a:spcPct val="90000"/>
              </a:lnSpc>
              <a:buFont typeface="Wingdings" pitchFamily="2" charset="2"/>
              <a:buNone/>
            </a:pPr>
            <a:r>
              <a:rPr lang="tr-TR" sz="2000" kern="0" smtClean="0"/>
              <a:t>Kaybedilen sıvı ve elektrolit yerine konmadığı takdirde bazı klinik tablolar meydana gelir. </a:t>
            </a:r>
          </a:p>
          <a:p>
            <a:pPr marL="0" indent="0" algn="just" eaLnBrk="1" hangingPunct="1">
              <a:lnSpc>
                <a:spcPct val="90000"/>
              </a:lnSpc>
              <a:buFont typeface="Wingdings" pitchFamily="2" charset="2"/>
              <a:buNone/>
            </a:pPr>
            <a:r>
              <a:rPr lang="tr-TR" sz="2000" kern="0" smtClean="0"/>
              <a:t>Sıcak ortamda bulunan kişi </a:t>
            </a:r>
            <a:r>
              <a:rPr lang="tr-TR" sz="2000" kern="0" smtClean="0">
                <a:solidFill>
                  <a:srgbClr val="FF0066"/>
                </a:solidFill>
              </a:rPr>
              <a:t>aynı zamanda fazla miktarda bedensel aktivite yapmak durumunda ise ısı stresi yani sıcaklığa bağlı sorunlar daha çabuk ortaya çıkar.</a:t>
            </a:r>
            <a:endParaRPr lang="tr-TR" sz="2000" kern="0" dirty="0" smtClean="0">
              <a:solidFill>
                <a:srgbClr val="FF0066"/>
              </a:solidFill>
            </a:endParaRPr>
          </a:p>
        </p:txBody>
      </p:sp>
    </p:spTree>
    <p:extLst>
      <p:ext uri="{BB962C8B-B14F-4D97-AF65-F5344CB8AC3E}">
        <p14:creationId xmlns:p14="http://schemas.microsoft.com/office/powerpoint/2010/main" val="2223777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6028" y="1219527"/>
            <a:ext cx="7488863" cy="4524375"/>
          </a:xfrm>
        </p:spPr>
        <p:txBody>
          <a:bodyPr/>
          <a:lstStyle/>
          <a:p>
            <a:pPr marL="0" lvl="1" indent="0" eaLnBrk="1" hangingPunct="1">
              <a:spcBef>
                <a:spcPts val="1200"/>
              </a:spcBef>
              <a:buFont typeface="Wingdings" pitchFamily="2" charset="2"/>
              <a:buChar char="§"/>
            </a:pPr>
            <a:r>
              <a:rPr lang="tr-TR" dirty="0" smtClean="0"/>
              <a:t>Aşırı uyku hali + Yorgunluk</a:t>
            </a:r>
          </a:p>
          <a:p>
            <a:pPr marL="0" lvl="1" indent="0" eaLnBrk="1" hangingPunct="1">
              <a:spcBef>
                <a:spcPts val="1200"/>
              </a:spcBef>
              <a:buFont typeface="Wingdings" pitchFamily="2" charset="2"/>
              <a:buChar char="§"/>
            </a:pPr>
            <a:r>
              <a:rPr lang="tr-TR" dirty="0" smtClean="0"/>
              <a:t>Vücut Sıcaklığı 41 dereceye yükselirse ısı çarpması</a:t>
            </a:r>
          </a:p>
          <a:p>
            <a:pPr marL="0" lvl="1" indent="0" eaLnBrk="1" hangingPunct="1">
              <a:spcBef>
                <a:spcPts val="1200"/>
              </a:spcBef>
              <a:buFont typeface="Wingdings" pitchFamily="2" charset="2"/>
              <a:buChar char="§"/>
            </a:pPr>
            <a:r>
              <a:rPr lang="tr-TR" dirty="0" smtClean="0"/>
              <a:t>Tansiyon düşmesi ve baş dönmesi</a:t>
            </a:r>
          </a:p>
          <a:p>
            <a:pPr marL="0" lvl="1" indent="0" eaLnBrk="1" hangingPunct="1">
              <a:spcBef>
                <a:spcPts val="1200"/>
              </a:spcBef>
              <a:buFont typeface="Wingdings" pitchFamily="2" charset="2"/>
              <a:buChar char="§"/>
            </a:pPr>
            <a:r>
              <a:rPr lang="tr-TR" dirty="0" smtClean="0"/>
              <a:t>Vücut direncinin düşmesi</a:t>
            </a:r>
          </a:p>
          <a:p>
            <a:pPr marL="0" lvl="1" indent="0" eaLnBrk="1" hangingPunct="1">
              <a:spcBef>
                <a:spcPts val="1200"/>
              </a:spcBef>
              <a:buFont typeface="Wingdings" pitchFamily="2" charset="2"/>
              <a:buChar char="§"/>
            </a:pPr>
            <a:r>
              <a:rPr lang="tr-TR" dirty="0" smtClean="0"/>
              <a:t>Aşırı terleme ve tuz kaybıyla oluşan ısı krampları</a:t>
            </a:r>
          </a:p>
          <a:p>
            <a:pPr marL="0" lvl="1" indent="0" eaLnBrk="1" hangingPunct="1">
              <a:spcBef>
                <a:spcPts val="1200"/>
              </a:spcBef>
              <a:buFont typeface="Wingdings" pitchFamily="2" charset="2"/>
              <a:buChar char="§"/>
            </a:pPr>
            <a:r>
              <a:rPr lang="tr-TR" dirty="0" smtClean="0"/>
              <a:t>Çalışma veriminin düşmesi</a:t>
            </a:r>
          </a:p>
          <a:p>
            <a:pPr marL="0" lvl="1" indent="0" eaLnBrk="1" hangingPunct="1">
              <a:spcBef>
                <a:spcPts val="1200"/>
              </a:spcBef>
              <a:buFont typeface="Wingdings" pitchFamily="2" charset="2"/>
              <a:buChar char="§"/>
            </a:pPr>
            <a:r>
              <a:rPr lang="tr-TR" dirty="0" smtClean="0"/>
              <a:t>Kaşıntıya yol açan kırmızı lekelerin oluşması</a:t>
            </a:r>
          </a:p>
          <a:p>
            <a:pPr marL="0" lvl="1" indent="0" eaLnBrk="1" hangingPunct="1">
              <a:spcBef>
                <a:spcPts val="1200"/>
              </a:spcBef>
              <a:buFont typeface="Wingdings" pitchFamily="2" charset="2"/>
              <a:buChar char="§"/>
            </a:pPr>
            <a:r>
              <a:rPr lang="tr-TR" dirty="0" smtClean="0"/>
              <a:t>Moral bozukluğu</a:t>
            </a:r>
          </a:p>
          <a:p>
            <a:pPr marL="0" lvl="1" indent="0" eaLnBrk="1" hangingPunct="1">
              <a:spcBef>
                <a:spcPts val="1200"/>
              </a:spcBef>
              <a:buFont typeface="Wingdings" pitchFamily="2" charset="2"/>
              <a:buChar char="§"/>
            </a:pPr>
            <a:r>
              <a:rPr lang="tr-TR" dirty="0" smtClean="0"/>
              <a:t>Aşırı duyarlılık ve endişe</a:t>
            </a:r>
          </a:p>
          <a:p>
            <a:pPr marL="0" lvl="1" indent="0" eaLnBrk="1" hangingPunct="1">
              <a:spcBef>
                <a:spcPts val="1200"/>
              </a:spcBef>
              <a:buFont typeface="Wingdings" pitchFamily="2" charset="2"/>
              <a:buChar char="§"/>
            </a:pPr>
            <a:r>
              <a:rPr lang="tr-TR" dirty="0" smtClean="0"/>
              <a:t>Konsantrasyon bozuklukları</a:t>
            </a:r>
          </a:p>
          <a:p>
            <a:pPr marL="0" lvl="1" indent="0" eaLnBrk="1" hangingPunct="1">
              <a:spcBef>
                <a:spcPts val="1200"/>
              </a:spcBef>
              <a:buFont typeface="Wingdings" pitchFamily="2" charset="2"/>
              <a:buChar char="§"/>
            </a:pPr>
            <a:r>
              <a:rPr lang="tr-TR" dirty="0" err="1" smtClean="0"/>
              <a:t>Konvülziyon</a:t>
            </a:r>
            <a:r>
              <a:rPr lang="tr-TR" dirty="0" smtClean="0"/>
              <a:t>(havale)</a:t>
            </a:r>
          </a:p>
          <a:p>
            <a:pPr marL="0" lvl="1" indent="0" eaLnBrk="1" hangingPunct="1">
              <a:spcBef>
                <a:spcPts val="1200"/>
              </a:spcBef>
              <a:buFont typeface="Wingdings" pitchFamily="2" charset="2"/>
              <a:buChar char="§"/>
            </a:pPr>
            <a:r>
              <a:rPr lang="tr-TR" dirty="0" smtClean="0"/>
              <a:t> Koma tablosu içinde ölüm de görülebilir.</a:t>
            </a:r>
            <a:endParaRPr lang="en-US" dirty="0" smtClean="0"/>
          </a:p>
          <a:p>
            <a:pPr eaLnBrk="1" hangingPunct="1"/>
            <a:endParaRPr lang="tr-TR" dirty="0" smtClean="0"/>
          </a:p>
        </p:txBody>
      </p:sp>
      <p:sp>
        <p:nvSpPr>
          <p:cNvPr id="2" name="Başlık 1"/>
          <p:cNvSpPr>
            <a:spLocks noGrp="1"/>
          </p:cNvSpPr>
          <p:nvPr>
            <p:ph type="title"/>
          </p:nvPr>
        </p:nvSpPr>
        <p:spPr>
          <a:xfrm>
            <a:off x="589072" y="535042"/>
            <a:ext cx="2957512" cy="676276"/>
          </a:xfrm>
        </p:spPr>
        <p:txBody>
          <a:bodyPr/>
          <a:lstStyle/>
          <a:p>
            <a:r>
              <a:rPr lang="tr-TR" sz="3200" dirty="0"/>
              <a:t>Sıcak </a:t>
            </a:r>
            <a:r>
              <a:rPr lang="tr-TR" sz="3200" dirty="0" smtClean="0"/>
              <a:t>ORTAM:</a:t>
            </a:r>
            <a:r>
              <a:rPr lang="tr-TR" i="1" u="sng" dirty="0"/>
              <a:t/>
            </a:r>
            <a:br>
              <a:rPr lang="tr-TR" i="1" u="sng" dirty="0"/>
            </a:br>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229" y="876957"/>
            <a:ext cx="3061222" cy="2150022"/>
          </a:xfrm>
          <a:prstGeom prst="rect">
            <a:avLst/>
          </a:prstGeom>
          <a:ln>
            <a:noFill/>
          </a:ln>
          <a:effectLst>
            <a:outerShdw blurRad="292100" dist="139700" dir="2700000" algn="tl" rotWithShape="0">
              <a:srgbClr val="333333">
                <a:alpha val="65000"/>
              </a:srgb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160" y="3914274"/>
            <a:ext cx="2964291" cy="2047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934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calcmode="lin" valueType="num">
                                      <p:cBhvr additive="base">
                                        <p:cTn id="15"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3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 calcmode="lin" valueType="num">
                                      <p:cBhvr additive="base">
                                        <p:cTn id="23"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 calcmode="lin" valueType="num">
                                      <p:cBhvr additive="base">
                                        <p:cTn id="27"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33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 calcmode="lin" valueType="num">
                                      <p:cBhvr additive="base">
                                        <p:cTn id="31"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anim calcmode="lin" valueType="num">
                                      <p:cBhvr additive="base">
                                        <p:cTn id="35" dur="5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339">
                                            <p:txEl>
                                              <p:pRg st="8" end="8"/>
                                            </p:txEl>
                                          </p:spTgt>
                                        </p:tgtEl>
                                        <p:attrNameLst>
                                          <p:attrName>style.visibility</p:attrName>
                                        </p:attrNameLst>
                                      </p:cBhvr>
                                      <p:to>
                                        <p:strVal val="visible"/>
                                      </p:to>
                                    </p:set>
                                    <p:anim calcmode="lin" valueType="num">
                                      <p:cBhvr additive="base">
                                        <p:cTn id="39" dur="500" fill="hold"/>
                                        <p:tgtEl>
                                          <p:spTgt spid="14339">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339">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339">
                                            <p:txEl>
                                              <p:pRg st="9" end="9"/>
                                            </p:txEl>
                                          </p:spTgt>
                                        </p:tgtEl>
                                        <p:attrNameLst>
                                          <p:attrName>style.visibility</p:attrName>
                                        </p:attrNameLst>
                                      </p:cBhvr>
                                      <p:to>
                                        <p:strVal val="visible"/>
                                      </p:to>
                                    </p:set>
                                    <p:anim calcmode="lin" valueType="num">
                                      <p:cBhvr additive="base">
                                        <p:cTn id="43" dur="500" fill="hold"/>
                                        <p:tgtEl>
                                          <p:spTgt spid="14339">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339">
                                            <p:txEl>
                                              <p:pRg st="10" end="10"/>
                                            </p:txEl>
                                          </p:spTgt>
                                        </p:tgtEl>
                                        <p:attrNameLst>
                                          <p:attrName>style.visibility</p:attrName>
                                        </p:attrNameLst>
                                      </p:cBhvr>
                                      <p:to>
                                        <p:strVal val="visible"/>
                                      </p:to>
                                    </p:set>
                                    <p:anim calcmode="lin" valueType="num">
                                      <p:cBhvr additive="base">
                                        <p:cTn id="47" dur="500" fill="hold"/>
                                        <p:tgtEl>
                                          <p:spTgt spid="14339">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339">
                                            <p:txEl>
                                              <p:pRg st="11" end="11"/>
                                            </p:txEl>
                                          </p:spTgt>
                                        </p:tgtEl>
                                        <p:attrNameLst>
                                          <p:attrName>style.visibility</p:attrName>
                                        </p:attrNameLst>
                                      </p:cBhvr>
                                      <p:to>
                                        <p:strVal val="visible"/>
                                      </p:to>
                                    </p:set>
                                    <p:anim calcmode="lin" valueType="num">
                                      <p:cBhvr additive="base">
                                        <p:cTn id="51" dur="500" fill="hold"/>
                                        <p:tgtEl>
                                          <p:spTgt spid="14339">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33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0539" y="629745"/>
            <a:ext cx="8520112" cy="647700"/>
          </a:xfrm>
        </p:spPr>
        <p:txBody>
          <a:bodyPr/>
          <a:lstStyle/>
          <a:p>
            <a:pPr eaLnBrk="1" hangingPunct="1"/>
            <a:r>
              <a:rPr lang="tr-TR" sz="3200" dirty="0" smtClean="0"/>
              <a:t>Sıcak ortamın zararlarından korunmak için:</a:t>
            </a:r>
            <a:endParaRPr lang="en-US" sz="3200" dirty="0" smtClean="0"/>
          </a:p>
        </p:txBody>
      </p:sp>
      <p:sp>
        <p:nvSpPr>
          <p:cNvPr id="10243" name="Rectangle 3"/>
          <p:cNvSpPr>
            <a:spLocks noGrp="1" noChangeArrowheads="1"/>
          </p:cNvSpPr>
          <p:nvPr>
            <p:ph type="body" idx="1"/>
          </p:nvPr>
        </p:nvSpPr>
        <p:spPr>
          <a:xfrm>
            <a:off x="476040" y="4507213"/>
            <a:ext cx="5713746" cy="2051849"/>
          </a:xfrm>
        </p:spPr>
        <p:txBody>
          <a:bodyPr/>
          <a:lstStyle/>
          <a:p>
            <a:pPr algn="just" eaLnBrk="1" hangingPunct="1">
              <a:lnSpc>
                <a:spcPct val="90000"/>
              </a:lnSpc>
            </a:pPr>
            <a:r>
              <a:rPr lang="tr-TR" dirty="0" smtClean="0"/>
              <a:t>Sıcak ortamda çalışanların </a:t>
            </a:r>
            <a:r>
              <a:rPr lang="tr-TR" dirty="0" smtClean="0">
                <a:solidFill>
                  <a:srgbClr val="FF0066"/>
                </a:solidFill>
              </a:rPr>
              <a:t>fizik aktivite düzeyleri azaltılmalı, giysi türleri ortama ve koşullara uygun seçilmeli ve kaybedilen sıvı ve elektrolitlerin yerine konmasına çalışılmalıdır</a:t>
            </a:r>
            <a:r>
              <a:rPr lang="tr-TR" dirty="0" smtClean="0"/>
              <a:t>. </a:t>
            </a:r>
          </a:p>
          <a:p>
            <a:pPr algn="just" eaLnBrk="1" hangingPunct="1">
              <a:lnSpc>
                <a:spcPct val="90000"/>
              </a:lnSpc>
            </a:pPr>
            <a:r>
              <a:rPr lang="tr-TR" dirty="0" smtClean="0"/>
              <a:t>Bunun için, düzenli aralıklarla su içmeleri ve günde aldıkları tuz miktarını da artırmaları gereklidir. Saatte 3-4 bardak su içilmesi ve günde fazladan 3- 4 gram kadar tuz alınması çoğu kez yeterlidir. </a:t>
            </a:r>
          </a:p>
        </p:txBody>
      </p:sp>
      <p:pic>
        <p:nvPicPr>
          <p:cNvPr id="96258" name="Picture 2" descr="http://www.mtsaglikli.com/wp-content/uploads/2013/01/su_icm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630" y="4462793"/>
            <a:ext cx="2440641" cy="1750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395663" y="1291097"/>
            <a:ext cx="5495183" cy="2841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marL="0" indent="0" algn="just" eaLnBrk="1" hangingPunct="1">
              <a:lnSpc>
                <a:spcPct val="80000"/>
              </a:lnSpc>
              <a:buNone/>
            </a:pPr>
            <a:r>
              <a:rPr lang="tr-TR" sz="2000" b="1" kern="0" dirty="0"/>
              <a:t>Sıcak ortamda tuz kaybı:</a:t>
            </a:r>
          </a:p>
          <a:p>
            <a:pPr marL="0" indent="0" algn="just" eaLnBrk="1" hangingPunct="1">
              <a:lnSpc>
                <a:spcPct val="80000"/>
              </a:lnSpc>
              <a:buNone/>
            </a:pPr>
            <a:r>
              <a:rPr lang="tr-TR" sz="2000" u="sng" kern="0" dirty="0" smtClean="0"/>
              <a:t>Sıcak ortamda uzun süreli olarak çalışanlar zaman içinde sıcak ortama alışırlar </a:t>
            </a:r>
            <a:r>
              <a:rPr lang="tr-TR" sz="2000" u="sng" kern="0" dirty="0" smtClean="0">
                <a:solidFill>
                  <a:srgbClr val="FF0066"/>
                </a:solidFill>
              </a:rPr>
              <a:t>(</a:t>
            </a:r>
            <a:r>
              <a:rPr lang="tr-TR" sz="2000" u="sng" kern="0" dirty="0" err="1" smtClean="0">
                <a:solidFill>
                  <a:srgbClr val="FF0066"/>
                </a:solidFill>
              </a:rPr>
              <a:t>aklimatizasyon</a:t>
            </a:r>
            <a:r>
              <a:rPr lang="tr-TR" sz="2000" u="sng" kern="0" dirty="0" smtClean="0"/>
              <a:t>). Sıcak ortamda uzun süre çalışanlarda </a:t>
            </a:r>
            <a:r>
              <a:rPr lang="tr-TR" sz="2000" u="sng" kern="0" dirty="0" smtClean="0">
                <a:solidFill>
                  <a:srgbClr val="FF0066"/>
                </a:solidFill>
              </a:rPr>
              <a:t>zaman içinde terleme miktarı artar, böylece sıcak daha kolay </a:t>
            </a:r>
            <a:r>
              <a:rPr lang="tr-TR" sz="2000" u="sng" kern="0" dirty="0" err="1" smtClean="0">
                <a:solidFill>
                  <a:srgbClr val="FF0066"/>
                </a:solidFill>
              </a:rPr>
              <a:t>tolere</a:t>
            </a:r>
            <a:r>
              <a:rPr lang="tr-TR" sz="2000" u="sng" kern="0" dirty="0" smtClean="0">
                <a:solidFill>
                  <a:srgbClr val="FF0066"/>
                </a:solidFill>
              </a:rPr>
              <a:t> edilebilir, buna karşılık terle kaybedilen tuz miktarı azalır.</a:t>
            </a:r>
            <a:r>
              <a:rPr lang="tr-TR" sz="2000" kern="0" dirty="0" smtClean="0"/>
              <a:t> Örneğin, sıcak ortama yeni gelen bir kişi dakikada 15 gram terlerken, </a:t>
            </a:r>
            <a:r>
              <a:rPr lang="tr-TR" sz="2000" kern="0" dirty="0" err="1" smtClean="0"/>
              <a:t>aklimatize</a:t>
            </a:r>
            <a:r>
              <a:rPr lang="tr-TR" sz="2000" kern="0" dirty="0" smtClean="0"/>
              <a:t> olan kişilerin terleme miktarı 50 gr/</a:t>
            </a:r>
            <a:r>
              <a:rPr lang="tr-TR" sz="2000" kern="0" dirty="0" err="1" smtClean="0"/>
              <a:t>dak</a:t>
            </a:r>
            <a:r>
              <a:rPr lang="tr-TR" sz="2000" kern="0" dirty="0" smtClean="0"/>
              <a:t> düzeyine kadar artabilir. Buna karşılık ter içinde kaybedilen sodyum miktarı ise 4 gr/L’den 1 gr/L düzeyine kadar inebilir.</a:t>
            </a:r>
          </a:p>
        </p:txBody>
      </p:sp>
      <p:pic>
        <p:nvPicPr>
          <p:cNvPr id="9" name="Picture 8" descr="http://www.isguvenligi.net/wp-content/uploads/Tasyurek-termal-oc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350" y="1291097"/>
            <a:ext cx="2641921" cy="255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9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759910626,C:\Users\Mustafa ÜREDİ\Desktop\ÇALIŞMA ORTAMI GÖZETİMİ\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3,759910626,C:\Users\Mustafa ÜREDİ\Desktop\ÇALIŞMA ORTAMI GÖZETİMİ\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17,759910626,C:\Users\Mustafa ÜREDİ\Desktop\ÇALIŞMA ORTAMI GÖZETİMİ\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9,759910626,C:\Users\Mustafa ÜREDİ\Desktop\ÇALIŞMA ORTAMI GÖZETİMİ\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8,759910626,C:\Users\Mustafa ÜREDİ\Desktop\ÇALIŞMA ORTAMI GÖZETİMİ\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9,759910626,C:\Users\Mustafa ÜREDİ\Desktop\ÇALIŞMA ORTAMI GÖZETİMİ\Media.ppcx"/>
</p:tagLst>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46962</TotalTime>
  <Words>2381</Words>
  <Application>Microsoft Office PowerPoint</Application>
  <PresentationFormat>Ekran Gösterisi (4:3)</PresentationFormat>
  <Paragraphs>296</Paragraphs>
  <Slides>40</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40</vt:i4>
      </vt:variant>
    </vt:vector>
  </HeadingPairs>
  <TitlesOfParts>
    <vt:vector size="42" baseType="lpstr">
      <vt:lpstr>1_Standarddesign</vt:lpstr>
      <vt:lpstr>Bitmap Image</vt:lpstr>
      <vt:lpstr>PowerPoint Sunusu</vt:lpstr>
      <vt:lpstr>PowerPoint Sunusu</vt:lpstr>
      <vt:lpstr>Çalışma ortam gözetiminin içerdiği incelemeler</vt:lpstr>
      <vt:lpstr>PowerPoint Sunusu</vt:lpstr>
      <vt:lpstr>Çalışma ortam faktörleri</vt:lpstr>
      <vt:lpstr>PowerPoint Sunusu</vt:lpstr>
      <vt:lpstr>Sıcaklık</vt:lpstr>
      <vt:lpstr>Sıcak ORTAM: </vt:lpstr>
      <vt:lpstr>Sıcak ortamın zararlarından korunmak için:</vt:lpstr>
      <vt:lpstr>Ortamda sıcaklık değerlendirmesi</vt:lpstr>
      <vt:lpstr>Radyant Isı: </vt:lpstr>
      <vt:lpstr>Radyan ısıdan korunma</vt:lpstr>
      <vt:lpstr>PowerPoint Sunusu</vt:lpstr>
      <vt:lpstr>Nem Ölçümü</vt:lpstr>
      <vt:lpstr>PowerPoint Sunusu</vt:lpstr>
      <vt:lpstr>PowerPoint Sunusu</vt:lpstr>
      <vt:lpstr>Üretim aracı ve çalışma ortamından kaynaklanan problemler</vt:lpstr>
      <vt:lpstr>PowerPoint Sunusu</vt:lpstr>
      <vt:lpstr>Gürültü ile ilgili Tanımlar:</vt:lpstr>
      <vt:lpstr>Gürültü Ölçümleri</vt:lpstr>
      <vt:lpstr>PowerPoint Sunusu</vt:lpstr>
      <vt:lpstr>PowerPoint Sunusu</vt:lpstr>
      <vt:lpstr>PowerPoint Sunusu</vt:lpstr>
      <vt:lpstr>PowerPoint Sunusu</vt:lpstr>
      <vt:lpstr>Aydınlatma Ölçümleri</vt:lpstr>
      <vt:lpstr>PowerPoint Sunusu</vt:lpstr>
      <vt:lpstr>Tozlar</vt:lpstr>
      <vt:lpstr>Organik Tozlar</vt:lpstr>
      <vt:lpstr>Anorganik Tozlar</vt:lpstr>
      <vt:lpstr>PowerPoint Sunusu</vt:lpstr>
      <vt:lpstr>PowerPoint Sunusu</vt:lpstr>
      <vt:lpstr>Toz Ölçümleri</vt:lpstr>
      <vt:lpstr>Gazlar ve Buharlar</vt:lpstr>
      <vt:lpstr> Boğucu Gazlar </vt:lpstr>
      <vt:lpstr>Tahriş Edici Gazlar</vt:lpstr>
      <vt:lpstr>Narkotik (Uyuşturucu) Buharlar</vt:lpstr>
      <vt:lpstr>Çözücüler</vt:lpstr>
      <vt:lpstr>Gaz Ölçümleri</vt:lpstr>
      <vt:lpstr>Periyodik Kontroller</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pc</cp:lastModifiedBy>
  <cp:revision>1451</cp:revision>
  <dcterms:created xsi:type="dcterms:W3CDTF">2008-04-16T13:39:00Z</dcterms:created>
  <dcterms:modified xsi:type="dcterms:W3CDTF">2013-08-12T22:07:34Z</dcterms:modified>
</cp:coreProperties>
</file>