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80" r:id="rId2"/>
    <p:sldMasterId id="2147483804" r:id="rId3"/>
    <p:sldMasterId id="2147483828" r:id="rId4"/>
  </p:sldMasterIdLst>
  <p:notesMasterIdLst>
    <p:notesMasterId r:id="rId72"/>
  </p:notesMasterIdLst>
  <p:handoutMasterIdLst>
    <p:handoutMasterId r:id="rId73"/>
  </p:handoutMasterIdLst>
  <p:sldIdLst>
    <p:sldId id="1615" r:id="rId5"/>
    <p:sldId id="1616" r:id="rId6"/>
    <p:sldId id="1617" r:id="rId7"/>
    <p:sldId id="1661" r:id="rId8"/>
    <p:sldId id="1649" r:id="rId9"/>
    <p:sldId id="1662" r:id="rId10"/>
    <p:sldId id="1709" r:id="rId11"/>
    <p:sldId id="1741" r:id="rId12"/>
    <p:sldId id="1742" r:id="rId13"/>
    <p:sldId id="1730" r:id="rId14"/>
    <p:sldId id="1740" r:id="rId15"/>
    <p:sldId id="1733" r:id="rId16"/>
    <p:sldId id="1734" r:id="rId17"/>
    <p:sldId id="1731" r:id="rId18"/>
    <p:sldId id="1745" r:id="rId19"/>
    <p:sldId id="1747" r:id="rId20"/>
    <p:sldId id="1746" r:id="rId21"/>
    <p:sldId id="1748" r:id="rId22"/>
    <p:sldId id="1749" r:id="rId23"/>
    <p:sldId id="1706" r:id="rId24"/>
    <p:sldId id="1707" r:id="rId25"/>
    <p:sldId id="1708" r:id="rId26"/>
    <p:sldId id="1711" r:id="rId27"/>
    <p:sldId id="1736" r:id="rId28"/>
    <p:sldId id="1713" r:id="rId29"/>
    <p:sldId id="1670" r:id="rId30"/>
    <p:sldId id="1669" r:id="rId31"/>
    <p:sldId id="1672" r:id="rId32"/>
    <p:sldId id="1671" r:id="rId33"/>
    <p:sldId id="1682" r:id="rId34"/>
    <p:sldId id="1681" r:id="rId35"/>
    <p:sldId id="1680" r:id="rId36"/>
    <p:sldId id="1679" r:id="rId37"/>
    <p:sldId id="1683" r:id="rId38"/>
    <p:sldId id="1684" r:id="rId39"/>
    <p:sldId id="1685" r:id="rId40"/>
    <p:sldId id="1686" r:id="rId41"/>
    <p:sldId id="1687" r:id="rId42"/>
    <p:sldId id="1678" r:id="rId43"/>
    <p:sldId id="1677" r:id="rId44"/>
    <p:sldId id="1676" r:id="rId45"/>
    <p:sldId id="1675" r:id="rId46"/>
    <p:sldId id="1674" r:id="rId47"/>
    <p:sldId id="1689" r:id="rId48"/>
    <p:sldId id="1688" r:id="rId49"/>
    <p:sldId id="1712" r:id="rId50"/>
    <p:sldId id="1694" r:id="rId51"/>
    <p:sldId id="1693" r:id="rId52"/>
    <p:sldId id="1692" r:id="rId53"/>
    <p:sldId id="1691" r:id="rId54"/>
    <p:sldId id="1714" r:id="rId55"/>
    <p:sldId id="1715" r:id="rId56"/>
    <p:sldId id="1716" r:id="rId57"/>
    <p:sldId id="1717" r:id="rId58"/>
    <p:sldId id="1718" r:id="rId59"/>
    <p:sldId id="1719" r:id="rId60"/>
    <p:sldId id="1720" r:id="rId61"/>
    <p:sldId id="1721" r:id="rId62"/>
    <p:sldId id="1722" r:id="rId63"/>
    <p:sldId id="1723" r:id="rId64"/>
    <p:sldId id="1724" r:id="rId65"/>
    <p:sldId id="1725" r:id="rId66"/>
    <p:sldId id="1726" r:id="rId67"/>
    <p:sldId id="1727" r:id="rId68"/>
    <p:sldId id="1728" r:id="rId69"/>
    <p:sldId id="1729" r:id="rId70"/>
    <p:sldId id="1743" r:id="rId7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80" d="100"/>
          <a:sy n="80" d="100"/>
        </p:scale>
        <p:origin x="-2514" y="-684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06.01.2013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60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65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61034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10077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83013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9226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090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002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66779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103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54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0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18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910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51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60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9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67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4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6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4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4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88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6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70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72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6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456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619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84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34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7666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6153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5540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Etiği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829875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49" y="1058863"/>
            <a:ext cx="4079875" cy="4397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ETİK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4702174" y="1058863"/>
            <a:ext cx="4079875" cy="439738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AHLAK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49" y="1498600"/>
            <a:ext cx="4079875" cy="440689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72000"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insanların birbirleriyle ilişkilerinde yol gösterici davranış kurallarına dayalı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sistemdir.</a:t>
            </a:r>
          </a:p>
          <a:p>
            <a:pPr marL="72000" algn="ctr"/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Hukuka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düşünmeye ve felsefeye dayalı davranış ilkelerini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içerir. </a:t>
            </a:r>
          </a:p>
          <a:p>
            <a:pPr marL="72000" algn="ctr"/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Etik ilkeleri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evrenseldir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herkes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(tüm toplumlar) için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geçerlidir.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4702174" y="1498600"/>
            <a:ext cx="4079875" cy="440689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Ahlakı, çoğu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inançların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(manevi değerlerin)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 ve bu kurallara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uyulması gereken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 ilkelerini içerir.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Ahlak ilkeleri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görecelidir, töreseldir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ve toplumdan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değişkenlik gösterir.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İLE AHLAK ARASINDAKİ FARKLAR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323850" y="6018912"/>
            <a:ext cx="6162416" cy="663371"/>
            <a:chOff x="2644311" y="5451679"/>
            <a:chExt cx="6162416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2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Aradaki farklar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83496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6867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ETİĞİ – İŞ AHLAKI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8" name="4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0324088"/>
              </p:ext>
            </p:extLst>
          </p:nvPr>
        </p:nvGraphicFramePr>
        <p:xfrm>
          <a:off x="106879" y="1478478"/>
          <a:ext cx="8914296" cy="3829793"/>
        </p:xfrm>
        <a:graphic>
          <a:graphicData uri="http://schemas.openxmlformats.org/drawingml/2006/table">
            <a:tbl>
              <a:tblPr firstRow="1" bandRow="1"/>
              <a:tblGrid>
                <a:gridCol w="2157318"/>
                <a:gridCol w="3378489"/>
                <a:gridCol w="3378489"/>
              </a:tblGrid>
              <a:tr h="6807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BOYUTLAR 	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İŞ ETİĞİ 	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İŞ AHLAKI</a:t>
                      </a:r>
                      <a:endParaRPr lang="tr-TR" sz="2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</a:tr>
              <a:tr h="629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Çıkış Noktası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Düşünme ve Felsefe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Din ve dinsel inançlar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</a:tr>
              <a:tr h="629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İçerik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Evrensel normlar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Gelenek ve görenekler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</a:tr>
              <a:tr h="629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Referans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Hukuk Felsefesi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Ahlak Felsefesi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</a:tr>
              <a:tr h="629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Nitelik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Genel, herkes için geçerli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Toplumdan topluma değişken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20000"/>
                      </a:srgbClr>
                    </a:solidFill>
                  </a:tcPr>
                </a:tc>
              </a:tr>
              <a:tr h="629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Kapsamı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Kurallar bütününü kapsar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tr-TR" sz="2000" i="1" dirty="0" smtClean="0">
                          <a:latin typeface="Calibri" pitchFamily="34" charset="0"/>
                          <a:cs typeface="Calibri" pitchFamily="34" charset="0"/>
                        </a:rPr>
                        <a:t>Davranış ilkelerini kapsar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3489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782349" y="2650238"/>
            <a:ext cx="752345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Profesyonelleri İçin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Kurallar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2-DRUZ\1. EĞİTİM KURUMU\1. İstanbuluzman\2-RESİMLER\Meslekler\12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50" y="971550"/>
            <a:ext cx="1990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hmet Yiğitap\Pictures\Meslekler\we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25" y="952500"/>
            <a:ext cx="23812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hmet Yiğitap\Pictures\Meslekler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06" y="9715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584890" y="1092529"/>
            <a:ext cx="225631" cy="190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812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PROFESYONELLERİNİN ETİK İLKERİ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11 Metin kutusu"/>
          <p:cNvSpPr txBox="1"/>
          <p:nvPr/>
        </p:nvSpPr>
        <p:spPr>
          <a:xfrm>
            <a:off x="4560094" y="2132463"/>
            <a:ext cx="2133047" cy="298580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rgbClr val="FFFFFF">
                      <a:tint val="10000"/>
                    </a:srgbClr>
                  </a:solidFill>
                </a:ln>
                <a:solidFill>
                  <a:srgbClr val="9DC2EB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rgbClr val="FFFFFF">
                    <a:tint val="10000"/>
                  </a:srgbClr>
                </a:solidFill>
              </a:ln>
              <a:solidFill>
                <a:srgbClr val="9DC2EB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1309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Adaletli olma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 ve misyona bağlılık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geçerli, duyarlılığı ve seçiciliği yüksek testler seçme ilkesi, 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Aydınlatılmış onam alma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sağlığa ve özel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yaşama saygılı olma ilkesi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yapmama (gözetmeme)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bilgiye katkı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 bilgilendirme ve eğitme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9572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çatışmasından kaçınma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İSG profesyonelleriyle iletişim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Dürüstlük 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tarafsızlık ilkesi,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 altında kalmama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Gerçeğe uygun rapor yayınlama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sırrını saklama (mahremiyet)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Hediye almama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 verebilme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standartlarına uyma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 ve açık işbirliği ilkesi,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İnceleme ve araştırma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7550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işçilerin, sendikaların ve yetkili diğer makamların desteğini ve işbirliğini isteme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kayıtlarının (gizli tıbbi kayıt dosyalarına kaydetme) gizliliği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sırlarının gizliliği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 hasta kimliğini koruma ilkesi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bağımsızlık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bilgilerini kötü amaçlar için kullanmama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512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etkinliklerini sürdürürken, din, dil, ırk, inanç, cinsiyet, coğrafi ayırım farkı gözetmeme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konularda işveren veya müşteri ayrımı yapmadan güvenilir vekil olma ilkesi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uygulamalarını ticari amaçlar için kullanmama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Nezaket ve saygı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kurallarına uyma ilkesi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Profesyonel bağımsızlık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güvenlik konuları dışındaki bilgilerin araştırılmaması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1231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Saygınlık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bağımsız çalışma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etik kurallara yer verme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bilimsel bilgi ve teknik yeterliliğe dayanma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 arasındaki çıkar çatışmalarının içine girmeme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açıdan kusursuz, kolay uygulanabilir, basit yöntemler seçme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hizmet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bilincinin yaygınlaştırılması ilkesi,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4918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refahı, can ve mal güvenliği ilkesi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 ve çevrenin korunması ilkesi,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görüşüne başvurma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Vicdani kanaatine göre hareket etme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Yeterlilik ve doğruluk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makamları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 ve desteğini alma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4187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699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DEONTOLOJİ NİZANNAMESİ (1960)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sağlığa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yaşama saygılı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Hastanın sırrını saklama (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mahremiyet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ilkesi-yasal…),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kimliğini koruma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bilgilerini kötü amaçlar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kullanmama,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uygulamalarına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ticari yön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vermeme ve haksız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menfaat temin etmeme,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Mesleğini icra ederken (işveren-işçi-işçi örgütlerinin)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baskısı altında olmama, vicdani kanaatine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göre hareket etme,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2810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DEONTOLOJİ NİZANNAMESİ (1960)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7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sunumunda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gizlilik ve eşitlik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ilkelerine uyma,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Bilgilendirme, uygulama,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tıbbi araştırmalar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onayı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 ve teknik yeterliliğe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görüşüne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İşverenin, işçilerin, sendikaların ve yetkili diğer makamların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desteğini ve işbirliğini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isteme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etkinliklerini sürdürürken,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din, dil, ırk, inanç, cinsiyet, coğrafi ayırım farkı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gözetmemeli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8934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MÜHENDİSLİK ETİK KURALLARI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 ve gerçeğe uygun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resmî rapor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yayınlama,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Görevlerini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yerine getirirken en önde,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sağlığını, refahını, can ve mal güvenliğini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tutmalı,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konularda işveren veya müşteri ayrımı yapmadan güvenilir vekil olarak davranmalı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çatışmalarının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girmemeli,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sırlarını, ticari ve ekonomik durumlarını gizli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tutmalı,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15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MÜHENDİSLİK ETİK KURALLARI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titizlikle ve ertelemeksizin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geliştirme,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Yalnızca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oldukları alanlarda mesleki hizmet üretmeyi hedef ve ilke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kabul etme,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bilgilerini ve kültürlerini sürekli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geliştirirler,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etkinliklerini, tüm meslektaşlarının güvenini kazanacak bir biçimde ve mesleğin saygınlığına azami özen göstererek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sürdürme,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1974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ULUSLARARASI ETİK İLKELER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 ilişkiler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işlerin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gelişmekte 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ülkelere taşınması,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ehlikeli atıkların gelişmekte 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ülkelere taşınması,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 işgücünden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 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 arası farklılıklar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izin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(endüstri izni)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167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782349" y="3018363"/>
            <a:ext cx="752345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Profesyonelleri İçin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Uluslararası Etik Kurallar</a:t>
            </a:r>
          </a:p>
          <a:p>
            <a:pPr marL="36000" algn="ctr"/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ICOH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: Uluslararası İş Sağlığı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Komitesi»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2-DRUZ\1. EĞİTİM KURUMU\1. İstanbuluzman\2-RESİMLER\Meslekler\12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50" y="971550"/>
            <a:ext cx="1990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hmet Yiğitap\Pictures\Meslekler\we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25" y="952500"/>
            <a:ext cx="23812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hmet Yiğitap\Pictures\Meslekler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06" y="9715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84890" y="1092529"/>
            <a:ext cx="225631" cy="190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172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Amaç ve Danışmanlık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Amaç: </a:t>
            </a:r>
          </a:p>
          <a:p>
            <a:pPr marL="576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Kişiyi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Korumak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marL="576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İşletmeyi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Korumak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marL="576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Üretim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ve Kaliteyi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Artırmak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sağlık-güvenliğini korumak ve desteklemek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ve sağlıklı bir iş ortamı oluşturmak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verimini ve kaliteyi artırmaktır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/ İŞ SAĞLIĞI PROFESYONELLERİ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073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Bilgi ve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Uzmanlık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birincil koruma  hizmeti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vermek;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ortamını bilmeli (Çalışma Ortamı Gözetim),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özelliklerini bilmeli,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 kontrol için en iyi yöntemi önerebilmeli,</a:t>
            </a: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976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Politika ve Program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Geliştirme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Geliştirdikleri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İSG politika ve programları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ile;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işçileri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yapmalı,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Tehlikelerin olmamasını sağlamalı</a:t>
            </a:r>
          </a:p>
          <a:p>
            <a:pPr marL="72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 zamanında fark etmeli,</a:t>
            </a:r>
          </a:p>
          <a:p>
            <a:pPr marL="72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 halinde, zararlı sonuçları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aza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indirmeli,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373811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Önleme ve Hızlı Hareket Etme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açıdan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kusursuz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kolaylıkla uygulanabilen basit önlemler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seçilmeli,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İş, riski bir iş ise,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hızla hareket tarzı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benimsenmeli,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Bunun için;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Değerlendirmelerinde açık olmalı,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Düşüncelerini iletmede net olmalı,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diğer profesyonellere danışmalı,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Yönetimi ve işçileri bilgilendirmelidir.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697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PSİKOLOJİK RİSK ETMENLERİ (PRE)</a:t>
            </a: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«İSG uygulamalarında etik kavramı ve uluslararası etik kuralları hakkında bilgi sahibi olmak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.»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hayatında etiği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Etik kurallarının yer aldığı ulusal ve uluslararası yasal/yasal olmayan düzenlemeleri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Temel hekimlik değerleri ile işyeri hekimi ve çalışma yaşamını etkileyen etik konu başlıklarını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açıklar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 hekimliği alanında, etik sorunların çözümünde olası eylem seçeneklerini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“İş Sağlığı Profesyonelleri İçin Uluslararası Etik Kurallar Rehberi” ve uygulamaları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yaşamında etik değerler ile çatışabilen olgular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Olguların nedenleri ve bu olgulardaki etik sorunlar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Çalışanların sağlığına ilişkin bilgilerin ve kayıtların tutulmasında sır saklama yükümlülüğü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 hekimliği alanında etik sorunların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çözümü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71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İyileştirici Eylemlerin İzlemi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kaldırılmasının işveren tarafından reddi söz konusu olduğunda;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Üst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konunun önemini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standardını 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işverenin işyerinde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yükümlülüğünü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anımsatmalı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kaygılarını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yazılı olarak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açıkça dile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getirmeli,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kuruluştaki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temsilcilerini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bilgilendirmeli,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makamlarla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iletişim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kurmalıdır.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5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88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Ticari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Sırlar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sırasında farkına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endüstriyel ve ticari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sırlar gizlenmelidir. 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 (İstisnalar);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toplumun güvenlik ve sağlığını koruma açısından gerekli olan bilgileri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saklamamalı,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yasanın uygulanmasını izlemekle görevli yetkili makama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danışmalıdır.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6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15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İzlemi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İSG’nin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hedefleri,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izlem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yöntemleri ve işlemleri,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işçilere açıkça ifade edilmeli,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işçilerin onayı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yöntemlerin ve işlemlerin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uygunluğu ve geçerliliği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saptanmalı, olası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ve olumsuz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onay alma işleminin bir parçası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düşünülmeli,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izlemi, yetkili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makamca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onaylanmış bir iş sağlığı profesyoneli tarafından gerçekleştirilmelidir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7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082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İşçiyi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Bilgilendirme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izlem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 işçilere açıklanmalı,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giriş muayeneleri kurallara uygun yapılmalı,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işiyle ilgili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kuşkularını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belirtmeli ve 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konuda bir başvuru formu hazırlanmalıdır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8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986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Bilgilendirme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Yönetimle paylaşılacak bilgiler;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Yasalarla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saptanmış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lanlanan çalışmalar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uygunluk,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veya mesleksel tehlikelere maruz kalmada tıbbi bakımdan gerekli sınırlamalarla ilgili konular,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Not: Diğer konularda gerekli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görüldüğü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işçinin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onayı alınarak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yönetime bilgi  verilir.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9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7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Üçüncü Kişilere Yönelik Tehlike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sağlık durumu ile yürütülen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şahısların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güvenliğini tehlikeye sokma olasılığı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varsa;</a:t>
            </a: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şçi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durumdan açık şekilde haberdar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bir durumda, yönetim ve ulusal yönetmeliklerce gerekli ise yetkili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makam 3. kişileri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 için gerekli önlemlerden haberdar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edilmeli,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10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50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Biyolojik İzlem ve Araştırma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testler işçinin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sağlığının korunması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geçerli ve uygun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Prensip olarak işçinin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sağlığına karşı tehlike içermeyen,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noninvaziv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yöntemler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tercih edilmeli,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İnvazif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araştırma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yapılacak ise, işçinin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aydınlatılmış onamına sunularak, en yüksek profesyonel standartlara göre gerçekleştirilmelidir.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11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55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Sağlığın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Desteklenmesi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taramasının tasarım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uygulama aşamalarında, hem işverenin hem de işçilerin katılımını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istemelidir.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12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84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Toplumun ve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Çevrenin Korunması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 veya işlemler sonucu doğabilecek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mesleksel ve çevresel tehlikelerin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amacıyla;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Tanımlama, 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Değerlendirme, 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Tanıtma,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Haberdar etme……işlemleri uygulanmalıdır.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13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9042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Bilgiye Katkı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tehlikelerinden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bilimsel toplulukları, halk sağlığı ve işçi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yetkililerini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 olarak haberdar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etmeli, yeni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amaca uygun önleme yöntemlerini bildirmeli,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 bir bilimsel temele oturtulmalı, tasarlamalı, yürütmeli ve bağımsız bir etik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kurulu tarafından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biçimde değerlendirilmeli, tıbbi ve diğer araştırmalara ilişkin etik ilkeleri izlemelidir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14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40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83844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Tanımlar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z.Diğer\content-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78" y="249669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177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Yeterlilik,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Doğruluk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Tarafsızlık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Yargılar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bilgiye ve teknik yeterliğe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dayanmalı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gerektiğinde uzman görüşüne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başvurulmalı,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profesyonelleri doğruluk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tarafsızlıklarına olan güveni tehlikeye atabilecek yargılardan, öneri ve etkinliklerden kaçınmalıdırlar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15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36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Profesyonel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Bağımsızlık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İşlerini yürütmede tam bir profesyonel bağımsızlık aramalı, bunu sürdürmeli ve gizlilik kurallarına dikkat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esleksel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 konusunda, işveren, işçi ve temsilcilerine önerilerde bulunurken, hiçbir koşul altında yargılarının ve beyanlarının bir çıkar çatışmasından etkilenmesine izin vermemelidirler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16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120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Eşitlik,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Ayrım Gözetmeme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İletişim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hizmeti verdikleri insanlarla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güven, gizlilik ve eşitliğe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dayanan bir ilişki kurmalı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Hiçbir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ayrım gözetilmeksizin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tüm işçiler eşit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değerlendirilmeli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aralarında,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üst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 yönetim personeliyle ve işçilerin temsilcileriyle açık iletişim kanalları kurmalı ve bunu sürdürmelidir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17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35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Sözleşmelerinde Etik Hüküm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Sözleşmelerine etik hüküm konulmasını istemeli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 etik hüküm, özellikle profesyonel standartları, yönerge ve etik kuralları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İşlevlerini beklenen profesyonel standartlara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etik ilkelere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göre yürütmelerine izin vermeyen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 sağlığı uygulaması koşullarını kabul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etmemeli,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sözleşmeleri,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sözleşmeye bağlı ve taraflar arasında kılavuzluğu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18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18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Kayıtlar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gizlilik ölçüsü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içerisinde yeterli kayıt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tür kayıtlar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çalışma ortamının izlemine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ilişkin verileri, iş öyküsü gibi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kişisel verileri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 riskleri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öykü,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mesleksel tehlikelere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kalma konusunda kişisel izlem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uygunluk sertifikaları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iş sağlığı verilerini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İşçilerin, çalışma ortamının izlemine ilişkin verilere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kendi sağlık kayıtlarına erişimi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sağlanmalıdır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19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18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Tıbbi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Gizlilik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tıbbi veriler ve tıbbi araştırma sonuçları, iş sağlığı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hekimi ya da iş sağlığı hemşiresinin sorumluluğu altında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korunmalı,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hakkında ulusal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yasalara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sağlık profesyonelleri ile tıbbi meslek sahipleri için ilgili ulusal etik kurallara göre düzenlenmelidir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20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3120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Toplu S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ağlık Verileri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tanınma olanağı bulunmayan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durumlarda, işçi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gruplarının sağlığını ve güvenliğini koruma görevlerinde yardımcı olmak amacıyla,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işçi gruplarına ait bütün sağlık verileriyle ilgili bilgi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ilgililere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açıklanmalı,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meslek hastalıkları, ulusal yasalara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makamlara bildirilmelidir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21</a:t>
            </a:r>
            <a:endParaRPr lang="de-DE" sz="2800" b="1" noProof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7004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Profesyonelleriyle İlişki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hekimi, işçinin kişisel hekimini ya da hastane tıbbi personelini, yaptığı işlem ve gereken tıbbi bilginin ya da verinin amacı hakkında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hekimi ya da hemşiresi, eğer gerekliyse işçinin onayı ile kişisel hekimine, işçinin sağlık durumu, risk oluşturan işteki tehlikeler, mesleksel riskler ve sorunlar hakkında bilgi verebilir.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22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78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Suistimalle M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ücadele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ilkelere aykırı olduğunu düşündükleri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uygulamaları tanımlamalı, değerlendirmeli ve bunlara dikkat çekmeli, gerektiğinde yetkili makamları haberdar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etmeli,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Örnek; Özellikle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sağlığı verilerinin kötü kullanımı, bulguların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gizlenmesi, alıkonması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tıbbi gizliliğin ihlal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edilmesi,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bilgilerin bilgisayara konması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tip yetersizliğe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dair örneklerdir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23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41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Taraflarla İlişkiler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onuruna saygı göstermek ve iş sağlığı uygulamasının kabul edilebilirliğini ve etkinliğini artırmak amacıyla,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«Tam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profesyonel bağımsızlığın ve tıbbi gizliliğin korunmasını garanti etmenin gerekliliği konusunda, işverenleri, işçileri ve temsilcileri bilinçlendirmelidir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24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210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7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KÖKEN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terimi Yunanca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ethos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töre"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sözcüğünden türemiştir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Ancak tarihi süreç içerisinde töre sözcüğünden farklı anlamda kullanılmaya başlanmıştır.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tarihi süreç içerisinde genellikle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«kültürel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dini,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seküler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felsefi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topluluklar»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kullanılmıştır.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84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Etiği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Destekleme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Denetim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etiği açısından gerekli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adımların atıldığından emin olabilmek amacıyla, etkinliklerin profesyonel olarak denetimine ilişkin bir program başlatmalıdırlar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25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393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80762" y="2873395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Felsefi Açıdan Etik Anlayışı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hmet Yiğitap\Pictures\Meslekler\tim-burton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99" y="521369"/>
            <a:ext cx="3551712" cy="355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5449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eski çağlardan beri etik anlayışının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bilinmektedir.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tarihi,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elsefe tarihi, </a:t>
            </a: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Antropoloji, </a:t>
            </a:r>
          </a:p>
          <a:p>
            <a:pPr marL="800100" lvl="1" indent="-18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rkeolojik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bulgular bunu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kanıtlamaktadır.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413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MÖ 2000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ile ilgili insanlık tarihinde rastlanan ilk yazılı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kurallara;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«MÖ 2000’li yıllarda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Hammurabi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Kanunlarında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rastlanmıştır»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Felsefi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anlayışına ise, Antik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Çağda Çin’de ve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Yunan felsefesinde rastlanır.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dönemlerde ortaya çıkan felsefi etik anlayışları, ortaya çıktıkları çağ ve bölgenin kültür ve toplumsal yapısıyla yakından ilişkilidir.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79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DEMOKRİTOS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Doğa felsefesine dayanan; materyalist bir etik 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«Ölçülü olmak huzur ve dinginliği, dinginlikse mutluluğu getirir ki insanın temel hedefi budur» der.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2348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SOFİSTLER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anlayışını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benimsemiştir;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«Genel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geçer anlamda kabul görebilecek, doğru olabilecek hiçbir ölçü yoktur. Her şeyin ölçüsü kişiye bağlı olduğu gibi etiğin ölçüsü de kişiye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32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SOKRATES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Sokrates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Sofistlerin göreceliliğine karşı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çıkmış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düşüncesini savunur;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«Erdemin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bilginin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içinde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bulunur. Bilgi erdemdir ve 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üstün olmak bilgiye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dayalıdır» der.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Sokrates'in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düşüncesi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dayalı etik düşüncesini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örneklerindendir.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3882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PLATON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etikten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ziyade,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etik üzerine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«Toplumun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çoğunu oluşturan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kitlenin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 ve erdem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edinme gibi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yetenekleri yoktur. 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bir bağ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söylenemez» der.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Platon'un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anlayışı da çoğu Yunan filozofu gibi soylulara, köle olmayan özgür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vatandaşlara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yöneliktir.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180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ARİSTOTELES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Aristoteles'in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önemli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katkısı, onun;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olitikon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(Özgür ve Sosyal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nsan) kavramıdır. Bu, insanın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toplumsal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varlık oluşunun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kabulü açısından ilk adımdı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Aslında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Aristoteles de kölelerin diğer vatandaşlarla bir tutulamayacağı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fikrindeydi.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 göre 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köleler birer cansız nesneden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farksızdılar.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politikon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tanımı etiğin tarihsel gelişimi açısından önemlidir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89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EPİKÜROS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Ateist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«İnsanlığın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 hazza ulaşmaktır.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Haz, bedensel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hazdan öte acının yokluğudur. Mutluluk kişinin acı, ıstırap, sefalet ve elemden kurtulmuş olduğu durumdur. Acıdan kurtulmak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yaşamdan uzak, münzevi ve sade bir hayat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yaşamak gerekir» der.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Epiküros'un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düşüncesinde insan sosyal bir varlık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077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bir eylemin kabul edilebilir bir biçimde gerçekleşmesini sağlayan temel kurallar ya da değişkenlerdir.»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Neyin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doğru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 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yanlış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olduğunu ortaya koyan davranışsal kurallar topluluğu ya da ilkeler topluluğudur.»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«Etik Davranış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Bilimidir/Standardıdır»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579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AQUİNOLU THOMAS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Akla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dayanan özgür bir irade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fikriyle akılcı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 savunmuştur;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«Akli olarak olumlu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göstermek mümkündür. 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iyiyi seçerek mutluluğa erişme şansına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 Fakat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 noktada gerçek ve nihai mutluluğa ancak Tanrı'nın istemesiyle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kavuşulabilir»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6248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THOMAS HOBBES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Geleneksel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görüşlerine aykırı, materyalist felsefesiyle uyumlu 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anlayışını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«Bireyin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öncelikli hedefi kendi varlığını korumak ve sürdürmektir, bencillik insanın doğasında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vardır. Bireysel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bencilliğin toplumun çıkarlarıyla örtüşmesi olumlu sonuçlar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doğurur,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sebeple bireysel bencillikle toplumun çıkarının örtüştüğü noktalar erdemlerdir. Bireyin bencil yönelimiyle toplumun çıkarının örtüşmediği ve hatta toplumun çıkarının zarar gördüğü davranışlarsa kötü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550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SPİNOZA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Akılcı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etik anlayışı savunmuştur;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doğal durumunda tutkularının esiridir, aklının yardımıyla bu esaretten kurtulabilir. Bu sebeple akli davranmakla ahlaki davranmak aslında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aynıdır» der.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134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JOHN LOCKE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vurgusu taşıyan bir etik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fikrini savunmuştur;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«Ampirik felsefeden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hareketle ahlaki olguların da deneyimlerin ürünü olduğunu ortaya koymuştur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433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17 – 18 YÜZYIL (WEBER)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Protestan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work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morality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derin izleri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bulunmakta;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«Katolik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anlayışında dini açıdan çalışma bir ideal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benimsenmektedir. Ancak ahlaki açıdan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ticarete ve ticari ilişkilere şüpheyle bakılmaktadır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234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19 – 20 YÜZYIL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Ekonomik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 içinde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yatırım kararlarının alınmasında ve yatırımların seçiminde,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ölçütler ve işletmelerin etik değerleri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defa ortaya konmaktadır.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1980’li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yıllarda, ekonominin uluslararasını aşması ve piyasa ekonomisindeki gelişmelerle birlikte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 hakları konusunun gündeme taşındığı görülmektedir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745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19 – 20 YÜZYIL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«Yeni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ekonomik sistemde çalışanlar parasal ödüller ve ücret artışları ile daha az motive olmakta, kişisel gelişimi, ilerlemeyi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değişimi teşvik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eden alternatif iş ve kariyer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imkanlarını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KAVRAMININ TARİHİ GELİŞİM SÜRECİ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67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6234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7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 – AHLAK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Türkçede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sözcüğü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“ahlak”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sözcüğüyle eş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anlamlı kullanılmaktadır.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 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kavramın;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Anlam,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İçerik,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Nitelik,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Kapsam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bakımından birtakım farklılıkları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061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grup ya da özel bir topluluk için belirlenen, grup ya da özel topluluktaki bireyler tarafından benimsenen ve inanılan davranış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«Kurallara dayalı insan davranışlarını, ahlak ve normlara uymanın içsel yükümlülüğünü bilimsel olarak inceleyen  ve sistematik ahlak değerlerine hizmet eden bir felsefe dalıdır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bağlamda iş etiği, insanların yönetimi, adalet, dürüstlük ve eşitlik konuları ile yakından ilişkilidir.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605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AHLAKI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insan toplulukları tarafından benimsenmiş olan ve toplum içinde insanların davranışlarını ve birbirleriyle ilişkilerini düzenlemek amacıyla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töresel davranış kurallarının ve ilkelerinin bütünüdür.»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46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10059</TotalTime>
  <Words>3428</Words>
  <Application>Microsoft Office PowerPoint</Application>
  <PresentationFormat>Ekran Gösterisi (4:3)</PresentationFormat>
  <Paragraphs>704</Paragraphs>
  <Slides>67</Slides>
  <Notes>67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Slayt Başlıkları</vt:lpstr>
      </vt:variant>
      <vt:variant>
        <vt:i4>67</vt:i4>
      </vt:variant>
    </vt:vector>
  </HeadingPairs>
  <TitlesOfParts>
    <vt:vector size="71" baseType="lpstr">
      <vt:lpstr>1_Standarddesign</vt:lpstr>
      <vt:lpstr>7_Standarddesign</vt:lpstr>
      <vt:lpstr>8_Standarddesign</vt:lpstr>
      <vt:lpstr>2_Standarddesign</vt:lpstr>
      <vt:lpstr>PowerPoint Sunusu</vt:lpstr>
      <vt:lpstr>PowerPoint Sunusu</vt:lpstr>
      <vt:lpstr>PSİKOLOJİK RİSK ETMENLERİ (PRE)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Yiğitap</cp:lastModifiedBy>
  <cp:revision>1030</cp:revision>
  <dcterms:created xsi:type="dcterms:W3CDTF">2008-04-16T13:39:00Z</dcterms:created>
  <dcterms:modified xsi:type="dcterms:W3CDTF">2013-01-06T14:24:32Z</dcterms:modified>
</cp:coreProperties>
</file>