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  <p:sldMasterId id="2147483804" r:id="rId2"/>
    <p:sldMasterId id="2147483828" r:id="rId3"/>
  </p:sldMasterIdLst>
  <p:notesMasterIdLst>
    <p:notesMasterId r:id="rId25"/>
  </p:notesMasterIdLst>
  <p:handoutMasterIdLst>
    <p:handoutMasterId r:id="rId26"/>
  </p:handoutMasterIdLst>
  <p:sldIdLst>
    <p:sldId id="1615" r:id="rId4"/>
    <p:sldId id="1661" r:id="rId5"/>
    <p:sldId id="1649" r:id="rId6"/>
    <p:sldId id="1662" r:id="rId7"/>
    <p:sldId id="1709" r:id="rId8"/>
    <p:sldId id="1751" r:id="rId9"/>
    <p:sldId id="1741" r:id="rId10"/>
    <p:sldId id="1742" r:id="rId11"/>
    <p:sldId id="1733" r:id="rId12"/>
    <p:sldId id="1731" r:id="rId13"/>
    <p:sldId id="1745" r:id="rId14"/>
    <p:sldId id="1747" r:id="rId15"/>
    <p:sldId id="1746" r:id="rId16"/>
    <p:sldId id="1748" r:id="rId17"/>
    <p:sldId id="1750" r:id="rId18"/>
    <p:sldId id="1706" r:id="rId19"/>
    <p:sldId id="1707" r:id="rId20"/>
    <p:sldId id="1708" r:id="rId21"/>
    <p:sldId id="1711" r:id="rId22"/>
    <p:sldId id="1713" r:id="rId23"/>
    <p:sldId id="1743" r:id="rId24"/>
  </p:sldIdLst>
  <p:sldSz cx="9144000" cy="6858000" type="screen4x3"/>
  <p:notesSz cx="6858000" cy="9144000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B9B1A"/>
    <a:srgbClr val="3366FF"/>
    <a:srgbClr val="5A5A59"/>
    <a:srgbClr val="00A4FF"/>
    <a:srgbClr val="004074"/>
    <a:srgbClr val="004986"/>
    <a:srgbClr val="414141"/>
    <a:srgbClr val="575F57"/>
    <a:srgbClr val="575757"/>
    <a:srgbClr val="0066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2838BEF-8BB2-4498-84A7-C5851F593DF1}" styleName="Orta Stil 4 - Vurgu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38" autoAdjust="0"/>
    <p:restoredTop sz="94981" autoAdjust="0"/>
  </p:normalViewPr>
  <p:slideViewPr>
    <p:cSldViewPr snapToGrid="0">
      <p:cViewPr>
        <p:scale>
          <a:sx n="100" d="100"/>
          <a:sy n="100" d="100"/>
        </p:scale>
        <p:origin x="-1104" y="612"/>
      </p:cViewPr>
      <p:guideLst>
        <p:guide orient="horz" pos="2294"/>
        <p:guide orient="horz" pos="1151"/>
        <p:guide orient="horz" pos="2018"/>
        <p:guide orient="horz" pos="2652"/>
        <p:guide pos="5579"/>
        <p:guide pos="5266"/>
        <p:guide pos="198"/>
        <p:guide pos="3193"/>
        <p:guide pos="493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80" d="100"/>
        <a:sy n="180" d="100"/>
      </p:scale>
      <p:origin x="0" y="0"/>
    </p:cViewPr>
  </p:sorterViewPr>
  <p:notesViewPr>
    <p:cSldViewPr snapToGrid="0">
      <p:cViewPr varScale="1">
        <p:scale>
          <a:sx n="85" d="100"/>
          <a:sy n="85" d="100"/>
        </p:scale>
        <p:origin x="-3906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handoutMaster" Target="handoutMasters/handout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86FBF181-6581-4E2F-849B-67FB4221BBBA}" type="datetimeFigureOut">
              <a:rPr lang="de-DE"/>
              <a:pPr>
                <a:defRPr/>
              </a:pPr>
              <a:t>13.08.2013</a:t>
            </a:fld>
            <a:endParaRPr lang="de-DE"/>
          </a:p>
        </p:txBody>
      </p:sp>
      <p:sp>
        <p:nvSpPr>
          <p:cNvPr id="3891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891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D42F2CB9-D2A6-4AD7-95AE-4B6DB534C3CB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3914158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noProof="1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noProof="1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42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noProof="0" smtClean="0"/>
              <a:t>Textmasterformate durch Klicken bearbeiten</a:t>
            </a:r>
          </a:p>
          <a:p>
            <a:pPr lvl="1"/>
            <a:r>
              <a:rPr lang="de-DE" noProof="0" smtClean="0"/>
              <a:t>Zweite Ebene</a:t>
            </a:r>
          </a:p>
          <a:p>
            <a:pPr lvl="2"/>
            <a:r>
              <a:rPr lang="de-DE" noProof="0" smtClean="0"/>
              <a:t>Dritte Ebene</a:t>
            </a:r>
          </a:p>
          <a:p>
            <a:pPr lvl="3"/>
            <a:r>
              <a:rPr lang="de-DE" noProof="0" smtClean="0"/>
              <a:t>Vierte Ebene</a:t>
            </a:r>
          </a:p>
          <a:p>
            <a:pPr lvl="4"/>
            <a:r>
              <a:rPr lang="de-DE" noProof="0" smtClean="0"/>
              <a:t>Fünfte Ebene</a:t>
            </a:r>
          </a:p>
        </p:txBody>
      </p:sp>
      <p:sp>
        <p:nvSpPr>
          <p:cNvPr id="1741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noProof="1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741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5D5FAF4A-B3D3-49A6-BC24-6E15E10FCEAE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9964234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tr-TR" noProof="1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10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10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11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11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12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12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13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13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14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14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15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15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16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16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17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17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18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18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19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19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2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2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20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20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21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21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3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3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4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4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5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5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656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7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7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8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8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9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9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9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4371975"/>
            <a:ext cx="8172450" cy="1266825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000"/>
            </a:lvl1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340996" name="Rectangle 7"/>
          <p:cNvSpPr>
            <a:spLocks noGrp="1" noChangeArrowheads="1"/>
          </p:cNvSpPr>
          <p:nvPr>
            <p:ph type="ctrTitle"/>
          </p:nvPr>
        </p:nvSpPr>
        <p:spPr>
          <a:xfrm>
            <a:off x="685800" y="660400"/>
            <a:ext cx="5629275" cy="1470025"/>
          </a:xfrm>
        </p:spPr>
        <p:txBody>
          <a:bodyPr anchor="ctr"/>
          <a:lstStyle>
            <a:lvl1pPr>
              <a:lnSpc>
                <a:spcPct val="110000"/>
              </a:lnSpc>
              <a:defRPr sz="2600">
                <a:solidFill>
                  <a:schemeClr val="bg1"/>
                </a:solidFill>
              </a:defRPr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89725" y="411163"/>
            <a:ext cx="2130425" cy="539115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295275" y="411163"/>
            <a:ext cx="6242050" cy="53911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9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4371975"/>
            <a:ext cx="8172450" cy="1266825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000"/>
            </a:lvl1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340996" name="Rectangle 7"/>
          <p:cNvSpPr>
            <a:spLocks noGrp="1" noChangeArrowheads="1"/>
          </p:cNvSpPr>
          <p:nvPr>
            <p:ph type="ctrTitle"/>
          </p:nvPr>
        </p:nvSpPr>
        <p:spPr>
          <a:xfrm>
            <a:off x="685800" y="660400"/>
            <a:ext cx="5629275" cy="1470025"/>
          </a:xfrm>
        </p:spPr>
        <p:txBody>
          <a:bodyPr anchor="ctr"/>
          <a:lstStyle>
            <a:lvl1pPr>
              <a:lnSpc>
                <a:spcPct val="110000"/>
              </a:lnSpc>
              <a:defRPr sz="2600">
                <a:solidFill>
                  <a:schemeClr val="bg1"/>
                </a:solidFill>
              </a:defRPr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70091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27180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449107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295275" y="1489075"/>
            <a:ext cx="4186238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33913" y="1489075"/>
            <a:ext cx="4186237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485157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4426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686023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549354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25674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232472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74625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89725" y="411163"/>
            <a:ext cx="2130425" cy="539115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295275" y="411163"/>
            <a:ext cx="6242050" cy="53911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20455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9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4371975"/>
            <a:ext cx="8172450" cy="1266825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000"/>
            </a:lvl1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340996" name="Rectangle 7"/>
          <p:cNvSpPr>
            <a:spLocks noGrp="1" noChangeArrowheads="1"/>
          </p:cNvSpPr>
          <p:nvPr>
            <p:ph type="ctrTitle"/>
          </p:nvPr>
        </p:nvSpPr>
        <p:spPr>
          <a:xfrm>
            <a:off x="685800" y="660400"/>
            <a:ext cx="5629275" cy="1470025"/>
          </a:xfrm>
        </p:spPr>
        <p:txBody>
          <a:bodyPr anchor="ctr"/>
          <a:lstStyle>
            <a:lvl1pPr>
              <a:lnSpc>
                <a:spcPct val="110000"/>
              </a:lnSpc>
              <a:defRPr sz="2600">
                <a:solidFill>
                  <a:schemeClr val="bg1"/>
                </a:solidFill>
              </a:defRPr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79458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16883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366645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295275" y="1489075"/>
            <a:ext cx="4186238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33913" y="1489075"/>
            <a:ext cx="4186237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037065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287204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956324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96456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106196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338429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70301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89725" y="411163"/>
            <a:ext cx="2130425" cy="539115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295275" y="411163"/>
            <a:ext cx="6242050" cy="53911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07348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295275" y="1489075"/>
            <a:ext cx="4186238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33913" y="1489075"/>
            <a:ext cx="4186237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95275" y="1489075"/>
            <a:ext cx="8524875" cy="431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339971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365875"/>
            <a:ext cx="289560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noProof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100" name="Rectangle 7"/>
          <p:cNvSpPr>
            <a:spLocks noGrp="1" noChangeArrowheads="1"/>
          </p:cNvSpPr>
          <p:nvPr>
            <p:ph type="title"/>
          </p:nvPr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das Titelformat zu bearbeiten</a:t>
            </a:r>
          </a:p>
        </p:txBody>
      </p:sp>
      <p:sp>
        <p:nvSpPr>
          <p:cNvPr id="339973" name="Rectangle 5"/>
          <p:cNvSpPr>
            <a:spLocks noChangeArrowheads="1"/>
          </p:cNvSpPr>
          <p:nvPr/>
        </p:nvSpPr>
        <p:spPr bwMode="gray">
          <a:xfrm>
            <a:off x="219075" y="6365875"/>
            <a:ext cx="1343025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de-DE" sz="1000">
                <a:latin typeface="Arial" pitchFamily="34" charset="0"/>
                <a:cs typeface="Arial" pitchFamily="34" charset="0"/>
              </a:rPr>
              <a:t>Page </a:t>
            </a:r>
            <a:r>
              <a:rPr lang="de-DE" sz="1000">
                <a:latin typeface="Arial" pitchFamily="34" charset="0"/>
                <a:cs typeface="Arial" pitchFamily="34" charset="0"/>
                <a:sym typeface="Wingdings" pitchFamily="2" charset="2"/>
              </a:rPr>
              <a:t></a:t>
            </a:r>
            <a:r>
              <a:rPr lang="de-DE" sz="1000">
                <a:latin typeface="Arial" pitchFamily="34" charset="0"/>
                <a:cs typeface="Arial" pitchFamily="34" charset="0"/>
              </a:rPr>
              <a:t> </a:t>
            </a:r>
            <a:fld id="{CF825FEF-9EFF-427A-BA79-FFBBF98227EB}" type="slidenum">
              <a:rPr lang="de-DE" sz="1000">
                <a:latin typeface="Arial" pitchFamily="34" charset="0"/>
                <a:cs typeface="Arial" pitchFamily="34" charset="0"/>
              </a:rPr>
              <a:pPr>
                <a:defRPr/>
              </a:pPr>
              <a:t>‹#›</a:t>
            </a:fld>
            <a:endParaRPr lang="de-DE" sz="100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102" name="Group 6"/>
          <p:cNvGrpSpPr>
            <a:grpSpLocks/>
          </p:cNvGrpSpPr>
          <p:nvPr/>
        </p:nvGrpSpPr>
        <p:grpSpPr bwMode="auto">
          <a:xfrm>
            <a:off x="6646863" y="6181725"/>
            <a:ext cx="2225675" cy="392113"/>
            <a:chOff x="3316" y="1854"/>
            <a:chExt cx="2110" cy="372"/>
          </a:xfrm>
        </p:grpSpPr>
        <p:pic>
          <p:nvPicPr>
            <p:cNvPr id="4103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3316" y="1854"/>
              <a:ext cx="2110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04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>
              <a:lum bright="-46000" contrast="-12000"/>
            </a:blip>
            <a:srcRect r="30521" b="-2"/>
            <a:stretch>
              <a:fillRect/>
            </a:stretch>
          </p:blipFill>
          <p:spPr bwMode="auto">
            <a:xfrm>
              <a:off x="3316" y="1854"/>
              <a:ext cx="1466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84" r:id="rId2"/>
    <p:sldLayoutId id="2147483685" r:id="rId3"/>
    <p:sldLayoutId id="2147483686" r:id="rId4"/>
    <p:sldLayoutId id="2147483687" r:id="rId5"/>
    <p:sldLayoutId id="2147483688" r:id="rId6"/>
    <p:sldLayoutId id="2147483689" r:id="rId7"/>
    <p:sldLayoutId id="2147483690" r:id="rId8"/>
    <p:sldLayoutId id="2147483691" r:id="rId9"/>
    <p:sldLayoutId id="2147483692" r:id="rId10"/>
    <p:sldLayoutId id="2147483693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180975" indent="-180975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44500" indent="-261938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2pPr>
      <a:lvl3pPr marL="720725" indent="-274638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cs typeface="+mn-cs"/>
        </a:defRPr>
      </a:lvl3pPr>
      <a:lvl4pPr marL="987425" indent="-265113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4pPr>
      <a:lvl5pPr marL="1254125" indent="-265113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5pPr>
      <a:lvl6pPr marL="17113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6pPr>
      <a:lvl7pPr marL="21685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7pPr>
      <a:lvl8pPr marL="26257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8pPr>
      <a:lvl9pPr marL="30829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95275" y="1489075"/>
            <a:ext cx="8524875" cy="431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339971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365875"/>
            <a:ext cx="289560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noProof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4100" name="Rectangle 7"/>
          <p:cNvSpPr>
            <a:spLocks noGrp="1" noChangeArrowheads="1"/>
          </p:cNvSpPr>
          <p:nvPr>
            <p:ph type="title"/>
          </p:nvPr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das Titelformat zu bearbeiten</a:t>
            </a:r>
          </a:p>
        </p:txBody>
      </p:sp>
      <p:sp>
        <p:nvSpPr>
          <p:cNvPr id="339973" name="Rectangle 5"/>
          <p:cNvSpPr>
            <a:spLocks noChangeArrowheads="1"/>
          </p:cNvSpPr>
          <p:nvPr/>
        </p:nvSpPr>
        <p:spPr bwMode="gray">
          <a:xfrm>
            <a:off x="219075" y="6365875"/>
            <a:ext cx="1343025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Page 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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fld id="{CF825FEF-9EFF-427A-BA79-FFBBF98227EB}" type="slidenum"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‹#›</a:t>
            </a:fld>
            <a:endParaRPr lang="de-DE" sz="100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102" name="Group 6"/>
          <p:cNvGrpSpPr>
            <a:grpSpLocks/>
          </p:cNvGrpSpPr>
          <p:nvPr/>
        </p:nvGrpSpPr>
        <p:grpSpPr bwMode="auto">
          <a:xfrm>
            <a:off x="6646863" y="6181725"/>
            <a:ext cx="2225675" cy="392113"/>
            <a:chOff x="3316" y="1854"/>
            <a:chExt cx="2110" cy="372"/>
          </a:xfrm>
        </p:grpSpPr>
        <p:pic>
          <p:nvPicPr>
            <p:cNvPr id="4103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3316" y="1854"/>
              <a:ext cx="2110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04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>
              <a:lum bright="-46000" contrast="-12000"/>
            </a:blip>
            <a:srcRect r="30521" b="-2"/>
            <a:stretch>
              <a:fillRect/>
            </a:stretch>
          </p:blipFill>
          <p:spPr bwMode="auto">
            <a:xfrm>
              <a:off x="3316" y="1854"/>
              <a:ext cx="1466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28615359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180975" indent="-180975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44500" indent="-261938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2pPr>
      <a:lvl3pPr marL="720725" indent="-274638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cs typeface="+mn-cs"/>
        </a:defRPr>
      </a:lvl3pPr>
      <a:lvl4pPr marL="987425" indent="-265113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4pPr>
      <a:lvl5pPr marL="1254125" indent="-265113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5pPr>
      <a:lvl6pPr marL="17113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6pPr>
      <a:lvl7pPr marL="21685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7pPr>
      <a:lvl8pPr marL="26257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8pPr>
      <a:lvl9pPr marL="30829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95275" y="1489075"/>
            <a:ext cx="8524875" cy="431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339971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365875"/>
            <a:ext cx="289560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noProof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4100" name="Rectangle 7"/>
          <p:cNvSpPr>
            <a:spLocks noGrp="1" noChangeArrowheads="1"/>
          </p:cNvSpPr>
          <p:nvPr>
            <p:ph type="title"/>
          </p:nvPr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das Titelformat zu bearbeiten</a:t>
            </a:r>
          </a:p>
        </p:txBody>
      </p:sp>
      <p:sp>
        <p:nvSpPr>
          <p:cNvPr id="339973" name="Rectangle 5"/>
          <p:cNvSpPr>
            <a:spLocks noChangeArrowheads="1"/>
          </p:cNvSpPr>
          <p:nvPr/>
        </p:nvSpPr>
        <p:spPr bwMode="gray">
          <a:xfrm>
            <a:off x="219075" y="6365875"/>
            <a:ext cx="1343025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Page 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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fld id="{CF825FEF-9EFF-427A-BA79-FFBBF98227EB}" type="slidenum"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‹#›</a:t>
            </a:fld>
            <a:endParaRPr lang="de-DE" sz="100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102" name="Group 6"/>
          <p:cNvGrpSpPr>
            <a:grpSpLocks/>
          </p:cNvGrpSpPr>
          <p:nvPr/>
        </p:nvGrpSpPr>
        <p:grpSpPr bwMode="auto">
          <a:xfrm>
            <a:off x="6646863" y="6181725"/>
            <a:ext cx="2225675" cy="392113"/>
            <a:chOff x="3316" y="1854"/>
            <a:chExt cx="2110" cy="372"/>
          </a:xfrm>
        </p:grpSpPr>
        <p:pic>
          <p:nvPicPr>
            <p:cNvPr id="4103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3316" y="1854"/>
              <a:ext cx="2110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04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>
              <a:lum bright="-46000" contrast="-12000"/>
            </a:blip>
            <a:srcRect r="30521" b="-2"/>
            <a:stretch>
              <a:fillRect/>
            </a:stretch>
          </p:blipFill>
          <p:spPr bwMode="auto">
            <a:xfrm>
              <a:off x="3316" y="1854"/>
              <a:ext cx="1466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34554092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180975" indent="-180975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44500" indent="-261938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2pPr>
      <a:lvl3pPr marL="720725" indent="-274638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cs typeface="+mn-cs"/>
        </a:defRPr>
      </a:lvl3pPr>
      <a:lvl4pPr marL="987425" indent="-265113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4pPr>
      <a:lvl5pPr marL="1254125" indent="-265113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5pPr>
      <a:lvl6pPr marL="17113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6pPr>
      <a:lvl7pPr marL="21685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7pPr>
      <a:lvl8pPr marL="26257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8pPr>
      <a:lvl9pPr marL="30829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Dikdörtgen"/>
          <p:cNvSpPr/>
          <p:nvPr/>
        </p:nvSpPr>
        <p:spPr>
          <a:xfrm>
            <a:off x="176274" y="-209556"/>
            <a:ext cx="8791574" cy="3046988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107950" dist="12700" dir="5400000" algn="ctr">
              <a:srgbClr val="7DC4FF"/>
            </a:outerShdw>
            <a:softEdge rad="127000"/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prstMaterial="dkEdge">
            <a:bevelT w="63500" h="63500"/>
            <a:contourClr>
              <a:schemeClr val="bg2">
                <a:lumMod val="20000"/>
                <a:lumOff val="80000"/>
              </a:schemeClr>
            </a:contourClr>
          </a:sp3d>
        </p:spPr>
        <p:txBody>
          <a:bodyPr wrap="square" anchor="ctr" anchorCtr="1">
            <a:spAutoFit/>
          </a:bodyPr>
          <a:lstStyle/>
          <a:p>
            <a:pPr algn="ctr">
              <a:defRPr/>
            </a:pPr>
            <a:r>
              <a:rPr lang="tr-TR" sz="9600" dirty="0" smtClean="0">
                <a:ln w="38100">
                  <a:solidFill>
                    <a:srgbClr val="0061B2">
                      <a:lumMod val="40000"/>
                      <a:lumOff val="60000"/>
                    </a:srgbClr>
                  </a:solidFill>
                  <a:prstDash val="solid"/>
                  <a:miter lim="800000"/>
                </a:ln>
                <a:noFill/>
                <a:effectLst>
                  <a:outerShdw blurRad="76200" dist="50800" dir="5400000" algn="tl">
                    <a:srgbClr val="000000"/>
                  </a:outerShdw>
                </a:effectLst>
                <a:latin typeface="Cambria" pitchFamily="18" charset="0"/>
              </a:rPr>
              <a:t>Zinde Eğitim Kurumu </a:t>
            </a:r>
            <a:endParaRPr lang="tr-TR" sz="9600" dirty="0">
              <a:ln w="38100">
                <a:solidFill>
                  <a:srgbClr val="0061B2">
                    <a:lumMod val="40000"/>
                    <a:lumOff val="60000"/>
                  </a:srgbClr>
                </a:solidFill>
                <a:prstDash val="solid"/>
                <a:miter lim="800000"/>
              </a:ln>
              <a:noFill/>
              <a:effectLst>
                <a:outerShdw blurRad="76200" dist="50800" dir="5400000" algn="tl">
                  <a:srgbClr val="000000"/>
                </a:outerShdw>
              </a:effectLst>
              <a:latin typeface="Cambria" pitchFamily="18" charset="0"/>
            </a:endParaRPr>
          </a:p>
        </p:txBody>
      </p:sp>
      <p:sp>
        <p:nvSpPr>
          <p:cNvPr id="6" name="WordArt 7"/>
          <p:cNvSpPr>
            <a:spLocks noChangeArrowheads="1" noChangeShapeType="1" noTextEdit="1"/>
          </p:cNvSpPr>
          <p:nvPr/>
        </p:nvSpPr>
        <p:spPr bwMode="auto">
          <a:xfrm>
            <a:off x="66676" y="3406239"/>
            <a:ext cx="8954500" cy="2180107"/>
          </a:xfrm>
          <a:prstGeom prst="rect">
            <a:avLst/>
          </a:prstGeom>
          <a:effectLst>
            <a:glow rad="63500">
              <a:schemeClr val="tx1">
                <a:lumMod val="95000"/>
                <a:lumOff val="5000"/>
                <a:alpha val="40000"/>
              </a:schemeClr>
            </a:glow>
            <a:innerShdw blurRad="114300">
              <a:schemeClr val="bg1">
                <a:lumMod val="50000"/>
              </a:schemeClr>
            </a:innerShdw>
          </a:effectLst>
          <a:scene3d>
            <a:camera prst="orthographicFront">
              <a:rot lat="1200000" lon="21599987" rev="21594348"/>
            </a:camera>
            <a:lightRig rig="threePt" dir="t"/>
          </a:scene3d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legacyPerspectiveBottomRight">
                <a:rot lat="0" lon="21239990" rev="0"/>
              </a:camera>
              <a:lightRig rig="legacyHarsh3" dir="l"/>
            </a:scene3d>
            <a:sp3d extrusionH="430200" prstMaterial="legacyMatte">
              <a:extrusionClr>
                <a:srgbClr val="C0C0C0"/>
              </a:extrusionClr>
            </a:sp3d>
          </a:bodyPr>
          <a:lstStyle/>
          <a:p>
            <a:pPr algn="ctr"/>
            <a:r>
              <a:rPr lang="tr-TR" sz="3600" b="1" i="1" kern="10" dirty="0" smtClean="0">
                <a:ln w="9525">
                  <a:round/>
                  <a:headEnd/>
                  <a:tailEnd/>
                </a:ln>
                <a:solidFill>
                  <a:srgbClr val="000000">
                    <a:lumMod val="85000"/>
                    <a:lumOff val="1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/>
              </a:rPr>
              <a:t>İSG Etiği</a:t>
            </a:r>
            <a:endParaRPr lang="tr-TR" sz="3600" b="1" i="1" kern="10" dirty="0">
              <a:ln w="9525">
                <a:round/>
                <a:headEnd/>
                <a:tailEnd/>
              </a:ln>
              <a:solidFill>
                <a:srgbClr val="000000">
                  <a:lumMod val="85000"/>
                  <a:lumOff val="15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/>
            </a:endParaRP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8362949" y="6376921"/>
            <a:ext cx="6582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" name="Oval 4"/>
          <p:cNvSpPr/>
          <p:nvPr/>
        </p:nvSpPr>
        <p:spPr>
          <a:xfrm>
            <a:off x="0" y="6048375"/>
            <a:ext cx="714375" cy="742950"/>
          </a:xfrm>
          <a:prstGeom prst="ellipse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de-D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tr-TR" sz="2000" b="1" dirty="0" smtClean="0"/>
              <a:t>20</a:t>
            </a:r>
            <a:endParaRPr lang="tr-TR" sz="2000" b="1" dirty="0"/>
          </a:p>
        </p:txBody>
      </p:sp>
    </p:spTree>
    <p:extLst>
      <p:ext uri="{BB962C8B-B14F-4D97-AF65-F5344CB8AC3E}">
        <p14:creationId xmlns:p14="http://schemas.microsoft.com/office/powerpoint/2010/main" val="182987572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İŞYERİ HEKİMLİĞİ VE İŞ GÜVENLİĞİ UZMANLIĞI ETİĞİ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360000" lvl="1" indent="-216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Adaletli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olma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360000" lvl="1" indent="-216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Amaç ve misyona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bağlılık</a:t>
            </a:r>
          </a:p>
          <a:p>
            <a:pPr marL="360000" lvl="1" indent="-216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Araştırmalarda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geçerli, duyarlılığı ve seçiciliği yüksek testler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seçme 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360000" lvl="1" indent="-216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Aydınlatılmış onam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alma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360000" lvl="1" indent="-216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Ayrım yapmadan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sağlığa ve özel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yaşama saygılı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olma</a:t>
            </a:r>
          </a:p>
          <a:p>
            <a:pPr marL="360000" lvl="1" indent="-216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Ayrım yapmama (gözetmeme, eşit davranma) 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360000" lvl="1" indent="-216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Bilimsel bilgiye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katkı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360000" lvl="1" indent="-216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Çalışanı bilgilendirme ve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eğitme</a:t>
            </a:r>
          </a:p>
          <a:p>
            <a:pPr marL="360000" lvl="1" indent="-216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Çıkar çatışmasından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kaçınma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360000" lvl="1" indent="-216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Diğer İSG profesyonelleriyle iletişim </a:t>
            </a: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İŞ SAĞLIĞI ETİĞİ / İŞ SAĞLIĞI PROFESYONELLERİ</a:t>
            </a:r>
            <a:endParaRPr lang="tr-TR" sz="3200" b="1" noProof="1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17" name="Grup 16"/>
          <p:cNvGrpSpPr/>
          <p:nvPr/>
        </p:nvGrpSpPr>
        <p:grpSpPr>
          <a:xfrm>
            <a:off x="2657734" y="5441829"/>
            <a:ext cx="6162416" cy="663371"/>
            <a:chOff x="2644311" y="5451679"/>
            <a:chExt cx="6162416" cy="663371"/>
          </a:xfrm>
        </p:grpSpPr>
        <p:grpSp>
          <p:nvGrpSpPr>
            <p:cNvPr id="18" name="Group 51"/>
            <p:cNvGrpSpPr>
              <a:grpSpLocks/>
            </p:cNvGrpSpPr>
            <p:nvPr/>
          </p:nvGrpSpPr>
          <p:grpSpPr bwMode="auto">
            <a:xfrm>
              <a:off x="2644311" y="5451679"/>
              <a:ext cx="648968" cy="663371"/>
              <a:chOff x="1868" y="1082"/>
              <a:chExt cx="1942" cy="1942"/>
            </a:xfrm>
          </p:grpSpPr>
          <p:sp>
            <p:nvSpPr>
              <p:cNvPr id="20" name="Freeform 52"/>
              <p:cNvSpPr>
                <a:spLocks noChangeAspect="1"/>
              </p:cNvSpPr>
              <p:nvPr/>
            </p:nvSpPr>
            <p:spPr bwMode="gray">
              <a:xfrm>
                <a:off x="1868" y="1082"/>
                <a:ext cx="1942" cy="1942"/>
              </a:xfrm>
              <a:custGeom>
                <a:avLst/>
                <a:gdLst>
                  <a:gd name="T0" fmla="*/ 1849 w 1675"/>
                  <a:gd name="T1" fmla="*/ 6343 h 1675"/>
                  <a:gd name="T2" fmla="*/ 0 w 1675"/>
                  <a:gd name="T3" fmla="*/ 4480 h 1675"/>
                  <a:gd name="T4" fmla="*/ 0 w 1675"/>
                  <a:gd name="T5" fmla="*/ 1849 h 1675"/>
                  <a:gd name="T6" fmla="*/ 1849 w 1675"/>
                  <a:gd name="T7" fmla="*/ 0 h 1675"/>
                  <a:gd name="T8" fmla="*/ 4481 w 1675"/>
                  <a:gd name="T9" fmla="*/ 0 h 1675"/>
                  <a:gd name="T10" fmla="*/ 6343 w 1675"/>
                  <a:gd name="T11" fmla="*/ 1849 h 1675"/>
                  <a:gd name="T12" fmla="*/ 6343 w 1675"/>
                  <a:gd name="T13" fmla="*/ 4480 h 1675"/>
                  <a:gd name="T14" fmla="*/ 4481 w 1675"/>
                  <a:gd name="T15" fmla="*/ 6343 h 1675"/>
                  <a:gd name="T16" fmla="*/ 1849 w 1675"/>
                  <a:gd name="T17" fmla="*/ 6343 h 167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675"/>
                  <a:gd name="T28" fmla="*/ 0 h 1675"/>
                  <a:gd name="T29" fmla="*/ 1675 w 1675"/>
                  <a:gd name="T30" fmla="*/ 1675 h 167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675" h="1675">
                    <a:moveTo>
                      <a:pt x="489" y="1675"/>
                    </a:moveTo>
                    <a:lnTo>
                      <a:pt x="0" y="1183"/>
                    </a:lnTo>
                    <a:lnTo>
                      <a:pt x="0" y="489"/>
                    </a:lnTo>
                    <a:lnTo>
                      <a:pt x="489" y="0"/>
                    </a:lnTo>
                    <a:lnTo>
                      <a:pt x="1184" y="0"/>
                    </a:lnTo>
                    <a:lnTo>
                      <a:pt x="1675" y="489"/>
                    </a:lnTo>
                    <a:lnTo>
                      <a:pt x="1675" y="1183"/>
                    </a:lnTo>
                    <a:lnTo>
                      <a:pt x="1184" y="1675"/>
                    </a:lnTo>
                    <a:lnTo>
                      <a:pt x="489" y="1675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1" name="Freeform 53"/>
              <p:cNvSpPr>
                <a:spLocks noChangeAspect="1"/>
              </p:cNvSpPr>
              <p:nvPr/>
            </p:nvSpPr>
            <p:spPr bwMode="gray">
              <a:xfrm>
                <a:off x="1914" y="1128"/>
                <a:ext cx="1850" cy="1850"/>
              </a:xfrm>
              <a:custGeom>
                <a:avLst/>
                <a:gdLst>
                  <a:gd name="T0" fmla="*/ 1780 w 1595"/>
                  <a:gd name="T1" fmla="*/ 6060 h 1595"/>
                  <a:gd name="T2" fmla="*/ 0 w 1595"/>
                  <a:gd name="T3" fmla="*/ 4281 h 1595"/>
                  <a:gd name="T4" fmla="*/ 0 w 1595"/>
                  <a:gd name="T5" fmla="*/ 1780 h 1595"/>
                  <a:gd name="T6" fmla="*/ 1780 w 1595"/>
                  <a:gd name="T7" fmla="*/ 0 h 1595"/>
                  <a:gd name="T8" fmla="*/ 4281 w 1595"/>
                  <a:gd name="T9" fmla="*/ 0 h 1595"/>
                  <a:gd name="T10" fmla="*/ 6060 w 1595"/>
                  <a:gd name="T11" fmla="*/ 1780 h 1595"/>
                  <a:gd name="T12" fmla="*/ 6060 w 1595"/>
                  <a:gd name="T13" fmla="*/ 4281 h 1595"/>
                  <a:gd name="T14" fmla="*/ 4281 w 1595"/>
                  <a:gd name="T15" fmla="*/ 6060 h 1595"/>
                  <a:gd name="T16" fmla="*/ 1780 w 1595"/>
                  <a:gd name="T17" fmla="*/ 6060 h 159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595"/>
                  <a:gd name="T28" fmla="*/ 0 h 1595"/>
                  <a:gd name="T29" fmla="*/ 1595 w 1595"/>
                  <a:gd name="T30" fmla="*/ 1595 h 159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595" h="1595">
                    <a:moveTo>
                      <a:pt x="468" y="1595"/>
                    </a:moveTo>
                    <a:lnTo>
                      <a:pt x="0" y="1127"/>
                    </a:lnTo>
                    <a:lnTo>
                      <a:pt x="0" y="468"/>
                    </a:lnTo>
                    <a:lnTo>
                      <a:pt x="468" y="0"/>
                    </a:lnTo>
                    <a:lnTo>
                      <a:pt x="1127" y="0"/>
                    </a:lnTo>
                    <a:lnTo>
                      <a:pt x="1595" y="468"/>
                    </a:lnTo>
                    <a:lnTo>
                      <a:pt x="1595" y="1127"/>
                    </a:lnTo>
                    <a:lnTo>
                      <a:pt x="1127" y="1595"/>
                    </a:lnTo>
                    <a:lnTo>
                      <a:pt x="468" y="1595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60000"/>
                  </a:gs>
                  <a:gs pos="100000">
                    <a:srgbClr val="8A0000"/>
                  </a:gs>
                </a:gsLst>
                <a:lin ang="5400000" scaled="1"/>
              </a:gra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2" name="Freeform 54"/>
              <p:cNvSpPr>
                <a:spLocks noChangeAspect="1"/>
              </p:cNvSpPr>
              <p:nvPr/>
            </p:nvSpPr>
            <p:spPr bwMode="gray">
              <a:xfrm>
                <a:off x="2434" y="1717"/>
                <a:ext cx="334" cy="642"/>
              </a:xfrm>
              <a:custGeom>
                <a:avLst/>
                <a:gdLst>
                  <a:gd name="T0" fmla="*/ 411 w 288"/>
                  <a:gd name="T1" fmla="*/ 2119 h 553"/>
                  <a:gd name="T2" fmla="*/ 411 w 288"/>
                  <a:gd name="T3" fmla="*/ 283 h 553"/>
                  <a:gd name="T4" fmla="*/ 0 w 288"/>
                  <a:gd name="T5" fmla="*/ 283 h 553"/>
                  <a:gd name="T6" fmla="*/ 0 w 288"/>
                  <a:gd name="T7" fmla="*/ 0 h 553"/>
                  <a:gd name="T8" fmla="*/ 1092 w 288"/>
                  <a:gd name="T9" fmla="*/ 0 h 553"/>
                  <a:gd name="T10" fmla="*/ 1092 w 288"/>
                  <a:gd name="T11" fmla="*/ 283 h 553"/>
                  <a:gd name="T12" fmla="*/ 691 w 288"/>
                  <a:gd name="T13" fmla="*/ 283 h 553"/>
                  <a:gd name="T14" fmla="*/ 691 w 288"/>
                  <a:gd name="T15" fmla="*/ 2119 h 553"/>
                  <a:gd name="T16" fmla="*/ 411 w 288"/>
                  <a:gd name="T17" fmla="*/ 2119 h 55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88"/>
                  <a:gd name="T28" fmla="*/ 0 h 553"/>
                  <a:gd name="T29" fmla="*/ 288 w 288"/>
                  <a:gd name="T30" fmla="*/ 553 h 55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88" h="553">
                    <a:moveTo>
                      <a:pt x="109" y="553"/>
                    </a:moveTo>
                    <a:lnTo>
                      <a:pt x="109" y="73"/>
                    </a:lnTo>
                    <a:lnTo>
                      <a:pt x="0" y="73"/>
                    </a:lnTo>
                    <a:lnTo>
                      <a:pt x="0" y="0"/>
                    </a:lnTo>
                    <a:lnTo>
                      <a:pt x="288" y="0"/>
                    </a:lnTo>
                    <a:lnTo>
                      <a:pt x="288" y="73"/>
                    </a:lnTo>
                    <a:lnTo>
                      <a:pt x="182" y="73"/>
                    </a:lnTo>
                    <a:lnTo>
                      <a:pt x="182" y="553"/>
                    </a:lnTo>
                    <a:lnTo>
                      <a:pt x="109" y="553"/>
                    </a:lnTo>
                    <a:close/>
                  </a:path>
                </a:pathLst>
              </a:custGeom>
              <a:solidFill>
                <a:schemeClr val="bg1"/>
              </a:solidFill>
              <a:ln w="14288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4" name="Freeform 55"/>
              <p:cNvSpPr>
                <a:spLocks noChangeAspect="1"/>
              </p:cNvSpPr>
              <p:nvPr/>
            </p:nvSpPr>
            <p:spPr bwMode="gray">
              <a:xfrm>
                <a:off x="2007" y="1709"/>
                <a:ext cx="384" cy="657"/>
              </a:xfrm>
              <a:custGeom>
                <a:avLst/>
                <a:gdLst>
                  <a:gd name="T0" fmla="*/ 897156 w 140"/>
                  <a:gd name="T1" fmla="*/ 510544 h 240"/>
                  <a:gd name="T2" fmla="*/ 1194761 w 140"/>
                  <a:gd name="T3" fmla="*/ 510544 h 240"/>
                  <a:gd name="T4" fmla="*/ 650611 w 140"/>
                  <a:gd name="T5" fmla="*/ 0 h 240"/>
                  <a:gd name="T6" fmla="*/ 150720 w 140"/>
                  <a:gd name="T7" fmla="*/ 510544 h 240"/>
                  <a:gd name="T8" fmla="*/ 737091 w 140"/>
                  <a:gd name="T9" fmla="*/ 1147601 h 240"/>
                  <a:gd name="T10" fmla="*/ 897156 w 140"/>
                  <a:gd name="T11" fmla="*/ 1485234 h 240"/>
                  <a:gd name="T12" fmla="*/ 605170 w 140"/>
                  <a:gd name="T13" fmla="*/ 1788256 h 240"/>
                  <a:gd name="T14" fmla="*/ 317639 w 140"/>
                  <a:gd name="T15" fmla="*/ 1441415 h 240"/>
                  <a:gd name="T16" fmla="*/ 51566 w 140"/>
                  <a:gd name="T17" fmla="*/ 1441415 h 240"/>
                  <a:gd name="T18" fmla="*/ 599100 w 140"/>
                  <a:gd name="T19" fmla="*/ 2072649 h 240"/>
                  <a:gd name="T20" fmla="*/ 1178625 w 140"/>
                  <a:gd name="T21" fmla="*/ 1459572 h 240"/>
                  <a:gd name="T22" fmla="*/ 790642 w 140"/>
                  <a:gd name="T23" fmla="*/ 854776 h 240"/>
                  <a:gd name="T24" fmla="*/ 439035 w 140"/>
                  <a:gd name="T25" fmla="*/ 510544 h 240"/>
                  <a:gd name="T26" fmla="*/ 650611 w 140"/>
                  <a:gd name="T27" fmla="*/ 268560 h 240"/>
                  <a:gd name="T28" fmla="*/ 897156 w 140"/>
                  <a:gd name="T29" fmla="*/ 510544 h 240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140"/>
                  <a:gd name="T46" fmla="*/ 0 h 240"/>
                  <a:gd name="T47" fmla="*/ 140 w 140"/>
                  <a:gd name="T48" fmla="*/ 240 h 240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140" h="240">
                    <a:moveTo>
                      <a:pt x="102" y="59"/>
                    </a:moveTo>
                    <a:cubicBezTo>
                      <a:pt x="136" y="59"/>
                      <a:pt x="136" y="59"/>
                      <a:pt x="136" y="59"/>
                    </a:cubicBezTo>
                    <a:cubicBezTo>
                      <a:pt x="136" y="59"/>
                      <a:pt x="137" y="0"/>
                      <a:pt x="74" y="0"/>
                    </a:cubicBezTo>
                    <a:cubicBezTo>
                      <a:pt x="11" y="0"/>
                      <a:pt x="17" y="59"/>
                      <a:pt x="17" y="59"/>
                    </a:cubicBezTo>
                    <a:cubicBezTo>
                      <a:pt x="17" y="107"/>
                      <a:pt x="57" y="108"/>
                      <a:pt x="84" y="133"/>
                    </a:cubicBezTo>
                    <a:cubicBezTo>
                      <a:pt x="91" y="139"/>
                      <a:pt x="102" y="146"/>
                      <a:pt x="102" y="172"/>
                    </a:cubicBezTo>
                    <a:cubicBezTo>
                      <a:pt x="103" y="198"/>
                      <a:pt x="84" y="207"/>
                      <a:pt x="69" y="207"/>
                    </a:cubicBezTo>
                    <a:cubicBezTo>
                      <a:pt x="54" y="207"/>
                      <a:pt x="36" y="200"/>
                      <a:pt x="36" y="167"/>
                    </a:cubicBezTo>
                    <a:cubicBezTo>
                      <a:pt x="6" y="167"/>
                      <a:pt x="6" y="167"/>
                      <a:pt x="6" y="167"/>
                    </a:cubicBezTo>
                    <a:cubicBezTo>
                      <a:pt x="6" y="167"/>
                      <a:pt x="0" y="240"/>
                      <a:pt x="68" y="240"/>
                    </a:cubicBezTo>
                    <a:cubicBezTo>
                      <a:pt x="136" y="240"/>
                      <a:pt x="134" y="181"/>
                      <a:pt x="134" y="169"/>
                    </a:cubicBezTo>
                    <a:cubicBezTo>
                      <a:pt x="134" y="158"/>
                      <a:pt x="140" y="130"/>
                      <a:pt x="90" y="99"/>
                    </a:cubicBezTo>
                    <a:cubicBezTo>
                      <a:pt x="66" y="85"/>
                      <a:pt x="50" y="77"/>
                      <a:pt x="50" y="59"/>
                    </a:cubicBezTo>
                    <a:cubicBezTo>
                      <a:pt x="50" y="42"/>
                      <a:pt x="62" y="31"/>
                      <a:pt x="74" y="31"/>
                    </a:cubicBezTo>
                    <a:cubicBezTo>
                      <a:pt x="86" y="31"/>
                      <a:pt x="102" y="36"/>
                      <a:pt x="102" y="59"/>
                    </a:cubicBezTo>
                    <a:close/>
                  </a:path>
                </a:pathLst>
              </a:custGeom>
              <a:solidFill>
                <a:schemeClr val="bg1"/>
              </a:solidFill>
              <a:ln w="14288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6" name="Freeform 56"/>
              <p:cNvSpPr>
                <a:spLocks noChangeAspect="1" noEditPoints="1"/>
              </p:cNvSpPr>
              <p:nvPr/>
            </p:nvSpPr>
            <p:spPr bwMode="gray">
              <a:xfrm>
                <a:off x="3312" y="1720"/>
                <a:ext cx="347" cy="657"/>
              </a:xfrm>
              <a:custGeom>
                <a:avLst/>
                <a:gdLst>
                  <a:gd name="T0" fmla="*/ 1200058 w 124"/>
                  <a:gd name="T1" fmla="*/ 251811 h 234"/>
                  <a:gd name="T2" fmla="*/ 959489 w 124"/>
                  <a:gd name="T3" fmla="*/ 30390 h 234"/>
                  <a:gd name="T4" fmla="*/ 549827 w 124"/>
                  <a:gd name="T5" fmla="*/ 0 h 234"/>
                  <a:gd name="T6" fmla="*/ 0 w 124"/>
                  <a:gd name="T7" fmla="*/ 0 h 234"/>
                  <a:gd name="T8" fmla="*/ 0 w 124"/>
                  <a:gd name="T9" fmla="*/ 2537646 h 234"/>
                  <a:gd name="T10" fmla="*/ 345259 w 124"/>
                  <a:gd name="T11" fmla="*/ 2537646 h 234"/>
                  <a:gd name="T12" fmla="*/ 345259 w 124"/>
                  <a:gd name="T13" fmla="*/ 1386438 h 234"/>
                  <a:gd name="T14" fmla="*/ 568537 w 124"/>
                  <a:gd name="T15" fmla="*/ 1386438 h 234"/>
                  <a:gd name="T16" fmla="*/ 924470 w 124"/>
                  <a:gd name="T17" fmla="*/ 1356048 h 234"/>
                  <a:gd name="T18" fmla="*/ 1106046 w 124"/>
                  <a:gd name="T19" fmla="*/ 1258528 h 234"/>
                  <a:gd name="T20" fmla="*/ 1240402 w 124"/>
                  <a:gd name="T21" fmla="*/ 1031706 h 234"/>
                  <a:gd name="T22" fmla="*/ 1304717 w 124"/>
                  <a:gd name="T23" fmla="*/ 683460 h 234"/>
                  <a:gd name="T24" fmla="*/ 1200058 w 124"/>
                  <a:gd name="T25" fmla="*/ 251811 h 234"/>
                  <a:gd name="T26" fmla="*/ 819785 w 124"/>
                  <a:gd name="T27" fmla="*/ 1062032 h 234"/>
                  <a:gd name="T28" fmla="*/ 326544 w 124"/>
                  <a:gd name="T29" fmla="*/ 1062032 h 234"/>
                  <a:gd name="T30" fmla="*/ 326544 w 124"/>
                  <a:gd name="T31" fmla="*/ 335522 h 234"/>
                  <a:gd name="T32" fmla="*/ 801069 w 124"/>
                  <a:gd name="T33" fmla="*/ 335522 h 234"/>
                  <a:gd name="T34" fmla="*/ 999763 w 124"/>
                  <a:gd name="T35" fmla="*/ 707008 h 234"/>
                  <a:gd name="T36" fmla="*/ 819785 w 124"/>
                  <a:gd name="T37" fmla="*/ 1062032 h 234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124"/>
                  <a:gd name="T58" fmla="*/ 0 h 234"/>
                  <a:gd name="T59" fmla="*/ 124 w 124"/>
                  <a:gd name="T60" fmla="*/ 234 h 234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124" h="234">
                    <a:moveTo>
                      <a:pt x="114" y="23"/>
                    </a:moveTo>
                    <a:cubicBezTo>
                      <a:pt x="108" y="13"/>
                      <a:pt x="100" y="6"/>
                      <a:pt x="91" y="3"/>
                    </a:cubicBezTo>
                    <a:cubicBezTo>
                      <a:pt x="85" y="1"/>
                      <a:pt x="72" y="0"/>
                      <a:pt x="52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234"/>
                      <a:pt x="0" y="234"/>
                      <a:pt x="0" y="234"/>
                    </a:cubicBezTo>
                    <a:cubicBezTo>
                      <a:pt x="33" y="234"/>
                      <a:pt x="33" y="234"/>
                      <a:pt x="33" y="234"/>
                    </a:cubicBezTo>
                    <a:cubicBezTo>
                      <a:pt x="33" y="128"/>
                      <a:pt x="33" y="128"/>
                      <a:pt x="33" y="128"/>
                    </a:cubicBezTo>
                    <a:cubicBezTo>
                      <a:pt x="54" y="128"/>
                      <a:pt x="54" y="128"/>
                      <a:pt x="54" y="128"/>
                    </a:cubicBezTo>
                    <a:cubicBezTo>
                      <a:pt x="69" y="128"/>
                      <a:pt x="80" y="127"/>
                      <a:pt x="88" y="125"/>
                    </a:cubicBezTo>
                    <a:cubicBezTo>
                      <a:pt x="93" y="124"/>
                      <a:pt x="99" y="121"/>
                      <a:pt x="105" y="116"/>
                    </a:cubicBezTo>
                    <a:cubicBezTo>
                      <a:pt x="110" y="111"/>
                      <a:pt x="115" y="104"/>
                      <a:pt x="118" y="95"/>
                    </a:cubicBezTo>
                    <a:cubicBezTo>
                      <a:pt x="122" y="87"/>
                      <a:pt x="124" y="76"/>
                      <a:pt x="124" y="63"/>
                    </a:cubicBezTo>
                    <a:cubicBezTo>
                      <a:pt x="124" y="47"/>
                      <a:pt x="121" y="34"/>
                      <a:pt x="114" y="23"/>
                    </a:cubicBezTo>
                    <a:close/>
                    <a:moveTo>
                      <a:pt x="78" y="98"/>
                    </a:moveTo>
                    <a:cubicBezTo>
                      <a:pt x="31" y="98"/>
                      <a:pt x="31" y="98"/>
                      <a:pt x="31" y="98"/>
                    </a:cubicBezTo>
                    <a:cubicBezTo>
                      <a:pt x="31" y="31"/>
                      <a:pt x="31" y="31"/>
                      <a:pt x="31" y="31"/>
                    </a:cubicBezTo>
                    <a:cubicBezTo>
                      <a:pt x="76" y="31"/>
                      <a:pt x="76" y="31"/>
                      <a:pt x="76" y="31"/>
                    </a:cubicBezTo>
                    <a:cubicBezTo>
                      <a:pt x="80" y="31"/>
                      <a:pt x="94" y="33"/>
                      <a:pt x="95" y="65"/>
                    </a:cubicBezTo>
                    <a:cubicBezTo>
                      <a:pt x="95" y="65"/>
                      <a:pt x="95" y="98"/>
                      <a:pt x="78" y="98"/>
                    </a:cubicBezTo>
                    <a:close/>
                  </a:path>
                </a:pathLst>
              </a:custGeom>
              <a:solidFill>
                <a:schemeClr val="bg1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7" name="Freeform 57"/>
              <p:cNvSpPr>
                <a:spLocks noChangeAspect="1" noEditPoints="1"/>
              </p:cNvSpPr>
              <p:nvPr/>
            </p:nvSpPr>
            <p:spPr bwMode="gray">
              <a:xfrm>
                <a:off x="2836" y="1707"/>
                <a:ext cx="375" cy="670"/>
              </a:xfrm>
              <a:custGeom>
                <a:avLst/>
                <a:gdLst>
                  <a:gd name="T0" fmla="*/ 673505 w 134"/>
                  <a:gd name="T1" fmla="*/ 0 h 239"/>
                  <a:gd name="T2" fmla="*/ 0 w 134"/>
                  <a:gd name="T3" fmla="*/ 651868 h 239"/>
                  <a:gd name="T4" fmla="*/ 0 w 134"/>
                  <a:gd name="T5" fmla="*/ 1827413 h 239"/>
                  <a:gd name="T6" fmla="*/ 715217 w 134"/>
                  <a:gd name="T7" fmla="*/ 2555439 h 239"/>
                  <a:gd name="T8" fmla="*/ 1410268 w 134"/>
                  <a:gd name="T9" fmla="*/ 1850636 h 239"/>
                  <a:gd name="T10" fmla="*/ 1410268 w 134"/>
                  <a:gd name="T11" fmla="*/ 746935 h 239"/>
                  <a:gd name="T12" fmla="*/ 673505 w 134"/>
                  <a:gd name="T13" fmla="*/ 0 h 239"/>
                  <a:gd name="T14" fmla="*/ 1083593 w 134"/>
                  <a:gd name="T15" fmla="*/ 1689939 h 239"/>
                  <a:gd name="T16" fmla="*/ 715217 w 134"/>
                  <a:gd name="T17" fmla="*/ 2201561 h 239"/>
                  <a:gd name="T18" fmla="*/ 326673 w 134"/>
                  <a:gd name="T19" fmla="*/ 1677846 h 239"/>
                  <a:gd name="T20" fmla="*/ 326673 w 134"/>
                  <a:gd name="T21" fmla="*/ 824610 h 239"/>
                  <a:gd name="T22" fmla="*/ 696523 w 134"/>
                  <a:gd name="T23" fmla="*/ 355249 h 239"/>
                  <a:gd name="T24" fmla="*/ 1083593 w 134"/>
                  <a:gd name="T25" fmla="*/ 896502 h 239"/>
                  <a:gd name="T26" fmla="*/ 1083593 w 134"/>
                  <a:gd name="T27" fmla="*/ 1689939 h 239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34"/>
                  <a:gd name="T43" fmla="*/ 0 h 239"/>
                  <a:gd name="T44" fmla="*/ 134 w 134"/>
                  <a:gd name="T45" fmla="*/ 239 h 239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34" h="239">
                    <a:moveTo>
                      <a:pt x="64" y="0"/>
                    </a:moveTo>
                    <a:cubicBezTo>
                      <a:pt x="2" y="0"/>
                      <a:pt x="0" y="61"/>
                      <a:pt x="0" y="61"/>
                    </a:cubicBezTo>
                    <a:cubicBezTo>
                      <a:pt x="0" y="171"/>
                      <a:pt x="0" y="171"/>
                      <a:pt x="0" y="171"/>
                    </a:cubicBezTo>
                    <a:cubicBezTo>
                      <a:pt x="0" y="171"/>
                      <a:pt x="4" y="239"/>
                      <a:pt x="68" y="239"/>
                    </a:cubicBezTo>
                    <a:cubicBezTo>
                      <a:pt x="132" y="239"/>
                      <a:pt x="134" y="173"/>
                      <a:pt x="134" y="173"/>
                    </a:cubicBezTo>
                    <a:cubicBezTo>
                      <a:pt x="134" y="173"/>
                      <a:pt x="134" y="105"/>
                      <a:pt x="134" y="70"/>
                    </a:cubicBezTo>
                    <a:cubicBezTo>
                      <a:pt x="134" y="34"/>
                      <a:pt x="107" y="0"/>
                      <a:pt x="64" y="0"/>
                    </a:cubicBezTo>
                    <a:close/>
                    <a:moveTo>
                      <a:pt x="103" y="158"/>
                    </a:moveTo>
                    <a:cubicBezTo>
                      <a:pt x="103" y="158"/>
                      <a:pt x="102" y="206"/>
                      <a:pt x="68" y="206"/>
                    </a:cubicBezTo>
                    <a:cubicBezTo>
                      <a:pt x="33" y="206"/>
                      <a:pt x="31" y="157"/>
                      <a:pt x="31" y="157"/>
                    </a:cubicBezTo>
                    <a:cubicBezTo>
                      <a:pt x="31" y="77"/>
                      <a:pt x="31" y="77"/>
                      <a:pt x="31" y="77"/>
                    </a:cubicBezTo>
                    <a:cubicBezTo>
                      <a:pt x="31" y="77"/>
                      <a:pt x="32" y="33"/>
                      <a:pt x="66" y="33"/>
                    </a:cubicBezTo>
                    <a:cubicBezTo>
                      <a:pt x="88" y="33"/>
                      <a:pt x="103" y="58"/>
                      <a:pt x="103" y="84"/>
                    </a:cubicBezTo>
                    <a:cubicBezTo>
                      <a:pt x="103" y="109"/>
                      <a:pt x="103" y="158"/>
                      <a:pt x="103" y="158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grpSp>
            <p:nvGrpSpPr>
              <p:cNvPr id="28" name="Group 58"/>
              <p:cNvGrpSpPr>
                <a:grpSpLocks noChangeAspect="1"/>
              </p:cNvGrpSpPr>
              <p:nvPr/>
            </p:nvGrpSpPr>
            <p:grpSpPr bwMode="auto">
              <a:xfrm>
                <a:off x="2808" y="2807"/>
                <a:ext cx="62" cy="63"/>
                <a:chOff x="1684" y="2400"/>
                <a:chExt cx="41" cy="41"/>
              </a:xfrm>
            </p:grpSpPr>
            <p:sp>
              <p:nvSpPr>
                <p:cNvPr id="33" name="Oval 59"/>
                <p:cNvSpPr>
                  <a:spLocks noChangeAspect="1" noChangeArrowheads="1"/>
                </p:cNvSpPr>
                <p:nvPr/>
              </p:nvSpPr>
              <p:spPr bwMode="gray">
                <a:xfrm>
                  <a:off x="1684" y="2400"/>
                  <a:ext cx="41" cy="4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E4E4E4"/>
                    </a:gs>
                    <a:gs pos="100000">
                      <a:srgbClr val="C0C0C0"/>
                    </a:gs>
                  </a:gsLst>
                  <a:path path="shape">
                    <a:fillToRect l="50000" t="50000" r="50000" b="50000"/>
                  </a:path>
                </a:gra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34" name="Oval 60"/>
                <p:cNvSpPr>
                  <a:spLocks noChangeAspect="1" noChangeArrowheads="1"/>
                </p:cNvSpPr>
                <p:nvPr/>
              </p:nvSpPr>
              <p:spPr bwMode="gray">
                <a:xfrm>
                  <a:off x="1693" y="2410"/>
                  <a:ext cx="23" cy="23"/>
                </a:xfrm>
                <a:prstGeom prst="ellipse">
                  <a:avLst/>
                </a:prstGeom>
                <a:solidFill>
                  <a:schemeClr val="bg1"/>
                </a:soli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  <a:cs typeface="Arial" pitchFamily="34" charset="0"/>
                  </a:endParaRPr>
                </a:p>
              </p:txBody>
            </p:sp>
          </p:grpSp>
          <p:grpSp>
            <p:nvGrpSpPr>
              <p:cNvPr id="29" name="Group 61"/>
              <p:cNvGrpSpPr>
                <a:grpSpLocks noChangeAspect="1"/>
              </p:cNvGrpSpPr>
              <p:nvPr/>
            </p:nvGrpSpPr>
            <p:grpSpPr bwMode="auto">
              <a:xfrm>
                <a:off x="2808" y="1211"/>
                <a:ext cx="62" cy="63"/>
                <a:chOff x="1684" y="2400"/>
                <a:chExt cx="41" cy="41"/>
              </a:xfrm>
            </p:grpSpPr>
            <p:sp>
              <p:nvSpPr>
                <p:cNvPr id="31" name="Oval 62"/>
                <p:cNvSpPr>
                  <a:spLocks noChangeAspect="1" noChangeArrowheads="1"/>
                </p:cNvSpPr>
                <p:nvPr/>
              </p:nvSpPr>
              <p:spPr bwMode="gray">
                <a:xfrm>
                  <a:off x="1684" y="2400"/>
                  <a:ext cx="41" cy="4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E4E4E4"/>
                    </a:gs>
                    <a:gs pos="100000">
                      <a:srgbClr val="C0C0C0"/>
                    </a:gs>
                  </a:gsLst>
                  <a:path path="shape">
                    <a:fillToRect l="50000" t="50000" r="50000" b="50000"/>
                  </a:path>
                </a:gra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32" name="Oval 63"/>
                <p:cNvSpPr>
                  <a:spLocks noChangeAspect="1" noChangeArrowheads="1"/>
                </p:cNvSpPr>
                <p:nvPr/>
              </p:nvSpPr>
              <p:spPr bwMode="gray">
                <a:xfrm>
                  <a:off x="1693" y="2410"/>
                  <a:ext cx="23" cy="23"/>
                </a:xfrm>
                <a:prstGeom prst="ellipse">
                  <a:avLst/>
                </a:prstGeom>
                <a:solidFill>
                  <a:schemeClr val="bg1"/>
                </a:soli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  <a:cs typeface="Arial" pitchFamily="34" charset="0"/>
                  </a:endParaRPr>
                </a:p>
              </p:txBody>
            </p:sp>
          </p:grpSp>
          <p:pic>
            <p:nvPicPr>
              <p:cNvPr id="30" name="Picture 64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gray">
              <a:xfrm>
                <a:off x="1885" y="1124"/>
                <a:ext cx="1644" cy="1060"/>
              </a:xfrm>
              <a:prstGeom prst="rect">
                <a:avLst/>
              </a:prstGeom>
              <a:noFill/>
              <a:ln w="11176">
                <a:noFill/>
                <a:miter lim="800000"/>
                <a:headEnd/>
                <a:tailEnd/>
              </a:ln>
            </p:spPr>
          </p:pic>
        </p:grpSp>
        <p:sp>
          <p:nvSpPr>
            <p:cNvPr id="19" name="53 Metin kutusu"/>
            <p:cNvSpPr txBox="1"/>
            <p:nvPr/>
          </p:nvSpPr>
          <p:spPr>
            <a:xfrm>
              <a:off x="3298727" y="5639162"/>
              <a:ext cx="5508000" cy="288000"/>
            </a:xfrm>
            <a:prstGeom prst="rect">
              <a:avLst/>
            </a:prstGeom>
            <a:noFill/>
            <a:ln w="3175" cmpd="sng"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 anchor="ctr" anchorCtr="0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tr-TR" sz="1200" dirty="0" smtClean="0">
                  <a:solidFill>
                    <a:srgbClr val="000000"/>
                  </a:solidFill>
                  <a:latin typeface="Cambria" pitchFamily="18" charset="0"/>
                </a:rPr>
                <a:t>Ezberlenecek </a:t>
              </a:r>
              <a:endParaRPr lang="tr-TR" sz="1000" b="1" dirty="0" smtClean="0">
                <a:solidFill>
                  <a:srgbClr val="000000"/>
                </a:solidFill>
                <a:latin typeface="Cambria" pitchFamily="18" charset="0"/>
              </a:endParaRPr>
            </a:p>
          </p:txBody>
        </p:sp>
      </p:grpSp>
      <p:sp>
        <p:nvSpPr>
          <p:cNvPr id="36" name="Rectangle 3"/>
          <p:cNvSpPr txBox="1">
            <a:spLocks noChangeArrowheads="1"/>
          </p:cNvSpPr>
          <p:nvPr/>
        </p:nvSpPr>
        <p:spPr bwMode="auto">
          <a:xfrm>
            <a:off x="8362949" y="6376921"/>
            <a:ext cx="6582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5" name="Text Box 45"/>
          <p:cNvSpPr txBox="1">
            <a:spLocks noChangeArrowheads="1"/>
          </p:cNvSpPr>
          <p:nvPr/>
        </p:nvSpPr>
        <p:spPr bwMode="auto">
          <a:xfrm>
            <a:off x="772635" y="2075469"/>
            <a:ext cx="550682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algn="ctr" defTabSz="801688">
              <a:spcBef>
                <a:spcPct val="20000"/>
              </a:spcBef>
            </a:pPr>
            <a:r>
              <a:rPr lang="tr-TR" sz="2800" b="1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1</a:t>
            </a:r>
            <a:endParaRPr lang="de-DE" sz="2800" b="1" noProof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957216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İŞYERİ HEKİMLİĞİ VE İŞ GÜVENLİĞİ UZMANLIĞI ETİĞİ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360000" lvl="1" indent="-216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Dürüstlük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ve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tarafsızlık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360000" lvl="1" indent="-216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Etki altında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kalmama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360000" lvl="1" indent="-216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Gerçeğe uygun rapor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yayınlama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360000" lvl="1" indent="-216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Hasta sırrını saklama (mahremiyet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)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360000" lvl="1" indent="-216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Hediye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almama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360000" lvl="1" indent="-216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Hesap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verebilme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360000" lvl="1" indent="-216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Hizmet standartlarına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uyma</a:t>
            </a:r>
          </a:p>
          <a:p>
            <a:pPr marL="360000" lvl="1" indent="-216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İletişim ve açık işbirliği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360000" lvl="1" indent="-216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İnceleme ve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araştırma</a:t>
            </a:r>
          </a:p>
          <a:p>
            <a:pPr marL="360000" lvl="1" indent="-216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İşverenin, işçilerin, sendikaların ve yetkili diğer makamların desteğini ve işbirliğini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isteme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İŞ SAĞLIĞI ETİĞİ / İŞ SAĞLIĞI PROFESYONELLERİ</a:t>
            </a:r>
            <a:endParaRPr lang="tr-TR" sz="3200" b="1" noProof="1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17" name="Grup 16"/>
          <p:cNvGrpSpPr/>
          <p:nvPr/>
        </p:nvGrpSpPr>
        <p:grpSpPr>
          <a:xfrm>
            <a:off x="2657734" y="5441829"/>
            <a:ext cx="6162416" cy="663371"/>
            <a:chOff x="2644311" y="5451679"/>
            <a:chExt cx="6162416" cy="663371"/>
          </a:xfrm>
        </p:grpSpPr>
        <p:grpSp>
          <p:nvGrpSpPr>
            <p:cNvPr id="18" name="Group 51"/>
            <p:cNvGrpSpPr>
              <a:grpSpLocks/>
            </p:cNvGrpSpPr>
            <p:nvPr/>
          </p:nvGrpSpPr>
          <p:grpSpPr bwMode="auto">
            <a:xfrm>
              <a:off x="2644311" y="5451679"/>
              <a:ext cx="648968" cy="663371"/>
              <a:chOff x="1868" y="1082"/>
              <a:chExt cx="1942" cy="1942"/>
            </a:xfrm>
          </p:grpSpPr>
          <p:sp>
            <p:nvSpPr>
              <p:cNvPr id="20" name="Freeform 52"/>
              <p:cNvSpPr>
                <a:spLocks noChangeAspect="1"/>
              </p:cNvSpPr>
              <p:nvPr/>
            </p:nvSpPr>
            <p:spPr bwMode="gray">
              <a:xfrm>
                <a:off x="1868" y="1082"/>
                <a:ext cx="1942" cy="1942"/>
              </a:xfrm>
              <a:custGeom>
                <a:avLst/>
                <a:gdLst>
                  <a:gd name="T0" fmla="*/ 1849 w 1675"/>
                  <a:gd name="T1" fmla="*/ 6343 h 1675"/>
                  <a:gd name="T2" fmla="*/ 0 w 1675"/>
                  <a:gd name="T3" fmla="*/ 4480 h 1675"/>
                  <a:gd name="T4" fmla="*/ 0 w 1675"/>
                  <a:gd name="T5" fmla="*/ 1849 h 1675"/>
                  <a:gd name="T6" fmla="*/ 1849 w 1675"/>
                  <a:gd name="T7" fmla="*/ 0 h 1675"/>
                  <a:gd name="T8" fmla="*/ 4481 w 1675"/>
                  <a:gd name="T9" fmla="*/ 0 h 1675"/>
                  <a:gd name="T10" fmla="*/ 6343 w 1675"/>
                  <a:gd name="T11" fmla="*/ 1849 h 1675"/>
                  <a:gd name="T12" fmla="*/ 6343 w 1675"/>
                  <a:gd name="T13" fmla="*/ 4480 h 1675"/>
                  <a:gd name="T14" fmla="*/ 4481 w 1675"/>
                  <a:gd name="T15" fmla="*/ 6343 h 1675"/>
                  <a:gd name="T16" fmla="*/ 1849 w 1675"/>
                  <a:gd name="T17" fmla="*/ 6343 h 167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675"/>
                  <a:gd name="T28" fmla="*/ 0 h 1675"/>
                  <a:gd name="T29" fmla="*/ 1675 w 1675"/>
                  <a:gd name="T30" fmla="*/ 1675 h 167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675" h="1675">
                    <a:moveTo>
                      <a:pt x="489" y="1675"/>
                    </a:moveTo>
                    <a:lnTo>
                      <a:pt x="0" y="1183"/>
                    </a:lnTo>
                    <a:lnTo>
                      <a:pt x="0" y="489"/>
                    </a:lnTo>
                    <a:lnTo>
                      <a:pt x="489" y="0"/>
                    </a:lnTo>
                    <a:lnTo>
                      <a:pt x="1184" y="0"/>
                    </a:lnTo>
                    <a:lnTo>
                      <a:pt x="1675" y="489"/>
                    </a:lnTo>
                    <a:lnTo>
                      <a:pt x="1675" y="1183"/>
                    </a:lnTo>
                    <a:lnTo>
                      <a:pt x="1184" y="1675"/>
                    </a:lnTo>
                    <a:lnTo>
                      <a:pt x="489" y="1675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1" name="Freeform 53"/>
              <p:cNvSpPr>
                <a:spLocks noChangeAspect="1"/>
              </p:cNvSpPr>
              <p:nvPr/>
            </p:nvSpPr>
            <p:spPr bwMode="gray">
              <a:xfrm>
                <a:off x="1914" y="1128"/>
                <a:ext cx="1850" cy="1850"/>
              </a:xfrm>
              <a:custGeom>
                <a:avLst/>
                <a:gdLst>
                  <a:gd name="T0" fmla="*/ 1780 w 1595"/>
                  <a:gd name="T1" fmla="*/ 6060 h 1595"/>
                  <a:gd name="T2" fmla="*/ 0 w 1595"/>
                  <a:gd name="T3" fmla="*/ 4281 h 1595"/>
                  <a:gd name="T4" fmla="*/ 0 w 1595"/>
                  <a:gd name="T5" fmla="*/ 1780 h 1595"/>
                  <a:gd name="T6" fmla="*/ 1780 w 1595"/>
                  <a:gd name="T7" fmla="*/ 0 h 1595"/>
                  <a:gd name="T8" fmla="*/ 4281 w 1595"/>
                  <a:gd name="T9" fmla="*/ 0 h 1595"/>
                  <a:gd name="T10" fmla="*/ 6060 w 1595"/>
                  <a:gd name="T11" fmla="*/ 1780 h 1595"/>
                  <a:gd name="T12" fmla="*/ 6060 w 1595"/>
                  <a:gd name="T13" fmla="*/ 4281 h 1595"/>
                  <a:gd name="T14" fmla="*/ 4281 w 1595"/>
                  <a:gd name="T15" fmla="*/ 6060 h 1595"/>
                  <a:gd name="T16" fmla="*/ 1780 w 1595"/>
                  <a:gd name="T17" fmla="*/ 6060 h 159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595"/>
                  <a:gd name="T28" fmla="*/ 0 h 1595"/>
                  <a:gd name="T29" fmla="*/ 1595 w 1595"/>
                  <a:gd name="T30" fmla="*/ 1595 h 159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595" h="1595">
                    <a:moveTo>
                      <a:pt x="468" y="1595"/>
                    </a:moveTo>
                    <a:lnTo>
                      <a:pt x="0" y="1127"/>
                    </a:lnTo>
                    <a:lnTo>
                      <a:pt x="0" y="468"/>
                    </a:lnTo>
                    <a:lnTo>
                      <a:pt x="468" y="0"/>
                    </a:lnTo>
                    <a:lnTo>
                      <a:pt x="1127" y="0"/>
                    </a:lnTo>
                    <a:lnTo>
                      <a:pt x="1595" y="468"/>
                    </a:lnTo>
                    <a:lnTo>
                      <a:pt x="1595" y="1127"/>
                    </a:lnTo>
                    <a:lnTo>
                      <a:pt x="1127" y="1595"/>
                    </a:lnTo>
                    <a:lnTo>
                      <a:pt x="468" y="1595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60000"/>
                  </a:gs>
                  <a:gs pos="100000">
                    <a:srgbClr val="8A0000"/>
                  </a:gs>
                </a:gsLst>
                <a:lin ang="5400000" scaled="1"/>
              </a:gra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2" name="Freeform 54"/>
              <p:cNvSpPr>
                <a:spLocks noChangeAspect="1"/>
              </p:cNvSpPr>
              <p:nvPr/>
            </p:nvSpPr>
            <p:spPr bwMode="gray">
              <a:xfrm>
                <a:off x="2434" y="1717"/>
                <a:ext cx="334" cy="642"/>
              </a:xfrm>
              <a:custGeom>
                <a:avLst/>
                <a:gdLst>
                  <a:gd name="T0" fmla="*/ 411 w 288"/>
                  <a:gd name="T1" fmla="*/ 2119 h 553"/>
                  <a:gd name="T2" fmla="*/ 411 w 288"/>
                  <a:gd name="T3" fmla="*/ 283 h 553"/>
                  <a:gd name="T4" fmla="*/ 0 w 288"/>
                  <a:gd name="T5" fmla="*/ 283 h 553"/>
                  <a:gd name="T6" fmla="*/ 0 w 288"/>
                  <a:gd name="T7" fmla="*/ 0 h 553"/>
                  <a:gd name="T8" fmla="*/ 1092 w 288"/>
                  <a:gd name="T9" fmla="*/ 0 h 553"/>
                  <a:gd name="T10" fmla="*/ 1092 w 288"/>
                  <a:gd name="T11" fmla="*/ 283 h 553"/>
                  <a:gd name="T12" fmla="*/ 691 w 288"/>
                  <a:gd name="T13" fmla="*/ 283 h 553"/>
                  <a:gd name="T14" fmla="*/ 691 w 288"/>
                  <a:gd name="T15" fmla="*/ 2119 h 553"/>
                  <a:gd name="T16" fmla="*/ 411 w 288"/>
                  <a:gd name="T17" fmla="*/ 2119 h 55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88"/>
                  <a:gd name="T28" fmla="*/ 0 h 553"/>
                  <a:gd name="T29" fmla="*/ 288 w 288"/>
                  <a:gd name="T30" fmla="*/ 553 h 55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88" h="553">
                    <a:moveTo>
                      <a:pt x="109" y="553"/>
                    </a:moveTo>
                    <a:lnTo>
                      <a:pt x="109" y="73"/>
                    </a:lnTo>
                    <a:lnTo>
                      <a:pt x="0" y="73"/>
                    </a:lnTo>
                    <a:lnTo>
                      <a:pt x="0" y="0"/>
                    </a:lnTo>
                    <a:lnTo>
                      <a:pt x="288" y="0"/>
                    </a:lnTo>
                    <a:lnTo>
                      <a:pt x="288" y="73"/>
                    </a:lnTo>
                    <a:lnTo>
                      <a:pt x="182" y="73"/>
                    </a:lnTo>
                    <a:lnTo>
                      <a:pt x="182" y="553"/>
                    </a:lnTo>
                    <a:lnTo>
                      <a:pt x="109" y="553"/>
                    </a:lnTo>
                    <a:close/>
                  </a:path>
                </a:pathLst>
              </a:custGeom>
              <a:solidFill>
                <a:schemeClr val="bg1"/>
              </a:solidFill>
              <a:ln w="14288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4" name="Freeform 55"/>
              <p:cNvSpPr>
                <a:spLocks noChangeAspect="1"/>
              </p:cNvSpPr>
              <p:nvPr/>
            </p:nvSpPr>
            <p:spPr bwMode="gray">
              <a:xfrm>
                <a:off x="2007" y="1709"/>
                <a:ext cx="384" cy="657"/>
              </a:xfrm>
              <a:custGeom>
                <a:avLst/>
                <a:gdLst>
                  <a:gd name="T0" fmla="*/ 897156 w 140"/>
                  <a:gd name="T1" fmla="*/ 510544 h 240"/>
                  <a:gd name="T2" fmla="*/ 1194761 w 140"/>
                  <a:gd name="T3" fmla="*/ 510544 h 240"/>
                  <a:gd name="T4" fmla="*/ 650611 w 140"/>
                  <a:gd name="T5" fmla="*/ 0 h 240"/>
                  <a:gd name="T6" fmla="*/ 150720 w 140"/>
                  <a:gd name="T7" fmla="*/ 510544 h 240"/>
                  <a:gd name="T8" fmla="*/ 737091 w 140"/>
                  <a:gd name="T9" fmla="*/ 1147601 h 240"/>
                  <a:gd name="T10" fmla="*/ 897156 w 140"/>
                  <a:gd name="T11" fmla="*/ 1485234 h 240"/>
                  <a:gd name="T12" fmla="*/ 605170 w 140"/>
                  <a:gd name="T13" fmla="*/ 1788256 h 240"/>
                  <a:gd name="T14" fmla="*/ 317639 w 140"/>
                  <a:gd name="T15" fmla="*/ 1441415 h 240"/>
                  <a:gd name="T16" fmla="*/ 51566 w 140"/>
                  <a:gd name="T17" fmla="*/ 1441415 h 240"/>
                  <a:gd name="T18" fmla="*/ 599100 w 140"/>
                  <a:gd name="T19" fmla="*/ 2072649 h 240"/>
                  <a:gd name="T20" fmla="*/ 1178625 w 140"/>
                  <a:gd name="T21" fmla="*/ 1459572 h 240"/>
                  <a:gd name="T22" fmla="*/ 790642 w 140"/>
                  <a:gd name="T23" fmla="*/ 854776 h 240"/>
                  <a:gd name="T24" fmla="*/ 439035 w 140"/>
                  <a:gd name="T25" fmla="*/ 510544 h 240"/>
                  <a:gd name="T26" fmla="*/ 650611 w 140"/>
                  <a:gd name="T27" fmla="*/ 268560 h 240"/>
                  <a:gd name="T28" fmla="*/ 897156 w 140"/>
                  <a:gd name="T29" fmla="*/ 510544 h 240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140"/>
                  <a:gd name="T46" fmla="*/ 0 h 240"/>
                  <a:gd name="T47" fmla="*/ 140 w 140"/>
                  <a:gd name="T48" fmla="*/ 240 h 240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140" h="240">
                    <a:moveTo>
                      <a:pt x="102" y="59"/>
                    </a:moveTo>
                    <a:cubicBezTo>
                      <a:pt x="136" y="59"/>
                      <a:pt x="136" y="59"/>
                      <a:pt x="136" y="59"/>
                    </a:cubicBezTo>
                    <a:cubicBezTo>
                      <a:pt x="136" y="59"/>
                      <a:pt x="137" y="0"/>
                      <a:pt x="74" y="0"/>
                    </a:cubicBezTo>
                    <a:cubicBezTo>
                      <a:pt x="11" y="0"/>
                      <a:pt x="17" y="59"/>
                      <a:pt x="17" y="59"/>
                    </a:cubicBezTo>
                    <a:cubicBezTo>
                      <a:pt x="17" y="107"/>
                      <a:pt x="57" y="108"/>
                      <a:pt x="84" y="133"/>
                    </a:cubicBezTo>
                    <a:cubicBezTo>
                      <a:pt x="91" y="139"/>
                      <a:pt x="102" y="146"/>
                      <a:pt x="102" y="172"/>
                    </a:cubicBezTo>
                    <a:cubicBezTo>
                      <a:pt x="103" y="198"/>
                      <a:pt x="84" y="207"/>
                      <a:pt x="69" y="207"/>
                    </a:cubicBezTo>
                    <a:cubicBezTo>
                      <a:pt x="54" y="207"/>
                      <a:pt x="36" y="200"/>
                      <a:pt x="36" y="167"/>
                    </a:cubicBezTo>
                    <a:cubicBezTo>
                      <a:pt x="6" y="167"/>
                      <a:pt x="6" y="167"/>
                      <a:pt x="6" y="167"/>
                    </a:cubicBezTo>
                    <a:cubicBezTo>
                      <a:pt x="6" y="167"/>
                      <a:pt x="0" y="240"/>
                      <a:pt x="68" y="240"/>
                    </a:cubicBezTo>
                    <a:cubicBezTo>
                      <a:pt x="136" y="240"/>
                      <a:pt x="134" y="181"/>
                      <a:pt x="134" y="169"/>
                    </a:cubicBezTo>
                    <a:cubicBezTo>
                      <a:pt x="134" y="158"/>
                      <a:pt x="140" y="130"/>
                      <a:pt x="90" y="99"/>
                    </a:cubicBezTo>
                    <a:cubicBezTo>
                      <a:pt x="66" y="85"/>
                      <a:pt x="50" y="77"/>
                      <a:pt x="50" y="59"/>
                    </a:cubicBezTo>
                    <a:cubicBezTo>
                      <a:pt x="50" y="42"/>
                      <a:pt x="62" y="31"/>
                      <a:pt x="74" y="31"/>
                    </a:cubicBezTo>
                    <a:cubicBezTo>
                      <a:pt x="86" y="31"/>
                      <a:pt x="102" y="36"/>
                      <a:pt x="102" y="59"/>
                    </a:cubicBezTo>
                    <a:close/>
                  </a:path>
                </a:pathLst>
              </a:custGeom>
              <a:solidFill>
                <a:schemeClr val="bg1"/>
              </a:solidFill>
              <a:ln w="14288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6" name="Freeform 56"/>
              <p:cNvSpPr>
                <a:spLocks noChangeAspect="1" noEditPoints="1"/>
              </p:cNvSpPr>
              <p:nvPr/>
            </p:nvSpPr>
            <p:spPr bwMode="gray">
              <a:xfrm>
                <a:off x="3312" y="1720"/>
                <a:ext cx="347" cy="657"/>
              </a:xfrm>
              <a:custGeom>
                <a:avLst/>
                <a:gdLst>
                  <a:gd name="T0" fmla="*/ 1200058 w 124"/>
                  <a:gd name="T1" fmla="*/ 251811 h 234"/>
                  <a:gd name="T2" fmla="*/ 959489 w 124"/>
                  <a:gd name="T3" fmla="*/ 30390 h 234"/>
                  <a:gd name="T4" fmla="*/ 549827 w 124"/>
                  <a:gd name="T5" fmla="*/ 0 h 234"/>
                  <a:gd name="T6" fmla="*/ 0 w 124"/>
                  <a:gd name="T7" fmla="*/ 0 h 234"/>
                  <a:gd name="T8" fmla="*/ 0 w 124"/>
                  <a:gd name="T9" fmla="*/ 2537646 h 234"/>
                  <a:gd name="T10" fmla="*/ 345259 w 124"/>
                  <a:gd name="T11" fmla="*/ 2537646 h 234"/>
                  <a:gd name="T12" fmla="*/ 345259 w 124"/>
                  <a:gd name="T13" fmla="*/ 1386438 h 234"/>
                  <a:gd name="T14" fmla="*/ 568537 w 124"/>
                  <a:gd name="T15" fmla="*/ 1386438 h 234"/>
                  <a:gd name="T16" fmla="*/ 924470 w 124"/>
                  <a:gd name="T17" fmla="*/ 1356048 h 234"/>
                  <a:gd name="T18" fmla="*/ 1106046 w 124"/>
                  <a:gd name="T19" fmla="*/ 1258528 h 234"/>
                  <a:gd name="T20" fmla="*/ 1240402 w 124"/>
                  <a:gd name="T21" fmla="*/ 1031706 h 234"/>
                  <a:gd name="T22" fmla="*/ 1304717 w 124"/>
                  <a:gd name="T23" fmla="*/ 683460 h 234"/>
                  <a:gd name="T24" fmla="*/ 1200058 w 124"/>
                  <a:gd name="T25" fmla="*/ 251811 h 234"/>
                  <a:gd name="T26" fmla="*/ 819785 w 124"/>
                  <a:gd name="T27" fmla="*/ 1062032 h 234"/>
                  <a:gd name="T28" fmla="*/ 326544 w 124"/>
                  <a:gd name="T29" fmla="*/ 1062032 h 234"/>
                  <a:gd name="T30" fmla="*/ 326544 w 124"/>
                  <a:gd name="T31" fmla="*/ 335522 h 234"/>
                  <a:gd name="T32" fmla="*/ 801069 w 124"/>
                  <a:gd name="T33" fmla="*/ 335522 h 234"/>
                  <a:gd name="T34" fmla="*/ 999763 w 124"/>
                  <a:gd name="T35" fmla="*/ 707008 h 234"/>
                  <a:gd name="T36" fmla="*/ 819785 w 124"/>
                  <a:gd name="T37" fmla="*/ 1062032 h 234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124"/>
                  <a:gd name="T58" fmla="*/ 0 h 234"/>
                  <a:gd name="T59" fmla="*/ 124 w 124"/>
                  <a:gd name="T60" fmla="*/ 234 h 234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124" h="234">
                    <a:moveTo>
                      <a:pt x="114" y="23"/>
                    </a:moveTo>
                    <a:cubicBezTo>
                      <a:pt x="108" y="13"/>
                      <a:pt x="100" y="6"/>
                      <a:pt x="91" y="3"/>
                    </a:cubicBezTo>
                    <a:cubicBezTo>
                      <a:pt x="85" y="1"/>
                      <a:pt x="72" y="0"/>
                      <a:pt x="52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234"/>
                      <a:pt x="0" y="234"/>
                      <a:pt x="0" y="234"/>
                    </a:cubicBezTo>
                    <a:cubicBezTo>
                      <a:pt x="33" y="234"/>
                      <a:pt x="33" y="234"/>
                      <a:pt x="33" y="234"/>
                    </a:cubicBezTo>
                    <a:cubicBezTo>
                      <a:pt x="33" y="128"/>
                      <a:pt x="33" y="128"/>
                      <a:pt x="33" y="128"/>
                    </a:cubicBezTo>
                    <a:cubicBezTo>
                      <a:pt x="54" y="128"/>
                      <a:pt x="54" y="128"/>
                      <a:pt x="54" y="128"/>
                    </a:cubicBezTo>
                    <a:cubicBezTo>
                      <a:pt x="69" y="128"/>
                      <a:pt x="80" y="127"/>
                      <a:pt x="88" y="125"/>
                    </a:cubicBezTo>
                    <a:cubicBezTo>
                      <a:pt x="93" y="124"/>
                      <a:pt x="99" y="121"/>
                      <a:pt x="105" y="116"/>
                    </a:cubicBezTo>
                    <a:cubicBezTo>
                      <a:pt x="110" y="111"/>
                      <a:pt x="115" y="104"/>
                      <a:pt x="118" y="95"/>
                    </a:cubicBezTo>
                    <a:cubicBezTo>
                      <a:pt x="122" y="87"/>
                      <a:pt x="124" y="76"/>
                      <a:pt x="124" y="63"/>
                    </a:cubicBezTo>
                    <a:cubicBezTo>
                      <a:pt x="124" y="47"/>
                      <a:pt x="121" y="34"/>
                      <a:pt x="114" y="23"/>
                    </a:cubicBezTo>
                    <a:close/>
                    <a:moveTo>
                      <a:pt x="78" y="98"/>
                    </a:moveTo>
                    <a:cubicBezTo>
                      <a:pt x="31" y="98"/>
                      <a:pt x="31" y="98"/>
                      <a:pt x="31" y="98"/>
                    </a:cubicBezTo>
                    <a:cubicBezTo>
                      <a:pt x="31" y="31"/>
                      <a:pt x="31" y="31"/>
                      <a:pt x="31" y="31"/>
                    </a:cubicBezTo>
                    <a:cubicBezTo>
                      <a:pt x="76" y="31"/>
                      <a:pt x="76" y="31"/>
                      <a:pt x="76" y="31"/>
                    </a:cubicBezTo>
                    <a:cubicBezTo>
                      <a:pt x="80" y="31"/>
                      <a:pt x="94" y="33"/>
                      <a:pt x="95" y="65"/>
                    </a:cubicBezTo>
                    <a:cubicBezTo>
                      <a:pt x="95" y="65"/>
                      <a:pt x="95" y="98"/>
                      <a:pt x="78" y="98"/>
                    </a:cubicBezTo>
                    <a:close/>
                  </a:path>
                </a:pathLst>
              </a:custGeom>
              <a:solidFill>
                <a:schemeClr val="bg1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7" name="Freeform 57"/>
              <p:cNvSpPr>
                <a:spLocks noChangeAspect="1" noEditPoints="1"/>
              </p:cNvSpPr>
              <p:nvPr/>
            </p:nvSpPr>
            <p:spPr bwMode="gray">
              <a:xfrm>
                <a:off x="2836" y="1707"/>
                <a:ext cx="375" cy="670"/>
              </a:xfrm>
              <a:custGeom>
                <a:avLst/>
                <a:gdLst>
                  <a:gd name="T0" fmla="*/ 673505 w 134"/>
                  <a:gd name="T1" fmla="*/ 0 h 239"/>
                  <a:gd name="T2" fmla="*/ 0 w 134"/>
                  <a:gd name="T3" fmla="*/ 651868 h 239"/>
                  <a:gd name="T4" fmla="*/ 0 w 134"/>
                  <a:gd name="T5" fmla="*/ 1827413 h 239"/>
                  <a:gd name="T6" fmla="*/ 715217 w 134"/>
                  <a:gd name="T7" fmla="*/ 2555439 h 239"/>
                  <a:gd name="T8" fmla="*/ 1410268 w 134"/>
                  <a:gd name="T9" fmla="*/ 1850636 h 239"/>
                  <a:gd name="T10" fmla="*/ 1410268 w 134"/>
                  <a:gd name="T11" fmla="*/ 746935 h 239"/>
                  <a:gd name="T12" fmla="*/ 673505 w 134"/>
                  <a:gd name="T13" fmla="*/ 0 h 239"/>
                  <a:gd name="T14" fmla="*/ 1083593 w 134"/>
                  <a:gd name="T15" fmla="*/ 1689939 h 239"/>
                  <a:gd name="T16" fmla="*/ 715217 w 134"/>
                  <a:gd name="T17" fmla="*/ 2201561 h 239"/>
                  <a:gd name="T18" fmla="*/ 326673 w 134"/>
                  <a:gd name="T19" fmla="*/ 1677846 h 239"/>
                  <a:gd name="T20" fmla="*/ 326673 w 134"/>
                  <a:gd name="T21" fmla="*/ 824610 h 239"/>
                  <a:gd name="T22" fmla="*/ 696523 w 134"/>
                  <a:gd name="T23" fmla="*/ 355249 h 239"/>
                  <a:gd name="T24" fmla="*/ 1083593 w 134"/>
                  <a:gd name="T25" fmla="*/ 896502 h 239"/>
                  <a:gd name="T26" fmla="*/ 1083593 w 134"/>
                  <a:gd name="T27" fmla="*/ 1689939 h 239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34"/>
                  <a:gd name="T43" fmla="*/ 0 h 239"/>
                  <a:gd name="T44" fmla="*/ 134 w 134"/>
                  <a:gd name="T45" fmla="*/ 239 h 239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34" h="239">
                    <a:moveTo>
                      <a:pt x="64" y="0"/>
                    </a:moveTo>
                    <a:cubicBezTo>
                      <a:pt x="2" y="0"/>
                      <a:pt x="0" y="61"/>
                      <a:pt x="0" y="61"/>
                    </a:cubicBezTo>
                    <a:cubicBezTo>
                      <a:pt x="0" y="171"/>
                      <a:pt x="0" y="171"/>
                      <a:pt x="0" y="171"/>
                    </a:cubicBezTo>
                    <a:cubicBezTo>
                      <a:pt x="0" y="171"/>
                      <a:pt x="4" y="239"/>
                      <a:pt x="68" y="239"/>
                    </a:cubicBezTo>
                    <a:cubicBezTo>
                      <a:pt x="132" y="239"/>
                      <a:pt x="134" y="173"/>
                      <a:pt x="134" y="173"/>
                    </a:cubicBezTo>
                    <a:cubicBezTo>
                      <a:pt x="134" y="173"/>
                      <a:pt x="134" y="105"/>
                      <a:pt x="134" y="70"/>
                    </a:cubicBezTo>
                    <a:cubicBezTo>
                      <a:pt x="134" y="34"/>
                      <a:pt x="107" y="0"/>
                      <a:pt x="64" y="0"/>
                    </a:cubicBezTo>
                    <a:close/>
                    <a:moveTo>
                      <a:pt x="103" y="158"/>
                    </a:moveTo>
                    <a:cubicBezTo>
                      <a:pt x="103" y="158"/>
                      <a:pt x="102" y="206"/>
                      <a:pt x="68" y="206"/>
                    </a:cubicBezTo>
                    <a:cubicBezTo>
                      <a:pt x="33" y="206"/>
                      <a:pt x="31" y="157"/>
                      <a:pt x="31" y="157"/>
                    </a:cubicBezTo>
                    <a:cubicBezTo>
                      <a:pt x="31" y="77"/>
                      <a:pt x="31" y="77"/>
                      <a:pt x="31" y="77"/>
                    </a:cubicBezTo>
                    <a:cubicBezTo>
                      <a:pt x="31" y="77"/>
                      <a:pt x="32" y="33"/>
                      <a:pt x="66" y="33"/>
                    </a:cubicBezTo>
                    <a:cubicBezTo>
                      <a:pt x="88" y="33"/>
                      <a:pt x="103" y="58"/>
                      <a:pt x="103" y="84"/>
                    </a:cubicBezTo>
                    <a:cubicBezTo>
                      <a:pt x="103" y="109"/>
                      <a:pt x="103" y="158"/>
                      <a:pt x="103" y="158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grpSp>
            <p:nvGrpSpPr>
              <p:cNvPr id="28" name="Group 58"/>
              <p:cNvGrpSpPr>
                <a:grpSpLocks noChangeAspect="1"/>
              </p:cNvGrpSpPr>
              <p:nvPr/>
            </p:nvGrpSpPr>
            <p:grpSpPr bwMode="auto">
              <a:xfrm>
                <a:off x="2808" y="2807"/>
                <a:ext cx="62" cy="63"/>
                <a:chOff x="1684" y="2400"/>
                <a:chExt cx="41" cy="41"/>
              </a:xfrm>
            </p:grpSpPr>
            <p:sp>
              <p:nvSpPr>
                <p:cNvPr id="33" name="Oval 59"/>
                <p:cNvSpPr>
                  <a:spLocks noChangeAspect="1" noChangeArrowheads="1"/>
                </p:cNvSpPr>
                <p:nvPr/>
              </p:nvSpPr>
              <p:spPr bwMode="gray">
                <a:xfrm>
                  <a:off x="1684" y="2400"/>
                  <a:ext cx="41" cy="4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E4E4E4"/>
                    </a:gs>
                    <a:gs pos="100000">
                      <a:srgbClr val="C0C0C0"/>
                    </a:gs>
                  </a:gsLst>
                  <a:path path="shape">
                    <a:fillToRect l="50000" t="50000" r="50000" b="50000"/>
                  </a:path>
                </a:gra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34" name="Oval 60"/>
                <p:cNvSpPr>
                  <a:spLocks noChangeAspect="1" noChangeArrowheads="1"/>
                </p:cNvSpPr>
                <p:nvPr/>
              </p:nvSpPr>
              <p:spPr bwMode="gray">
                <a:xfrm>
                  <a:off x="1693" y="2410"/>
                  <a:ext cx="23" cy="23"/>
                </a:xfrm>
                <a:prstGeom prst="ellipse">
                  <a:avLst/>
                </a:prstGeom>
                <a:solidFill>
                  <a:schemeClr val="bg1"/>
                </a:soli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  <a:cs typeface="Arial" pitchFamily="34" charset="0"/>
                  </a:endParaRPr>
                </a:p>
              </p:txBody>
            </p:sp>
          </p:grpSp>
          <p:grpSp>
            <p:nvGrpSpPr>
              <p:cNvPr id="29" name="Group 61"/>
              <p:cNvGrpSpPr>
                <a:grpSpLocks noChangeAspect="1"/>
              </p:cNvGrpSpPr>
              <p:nvPr/>
            </p:nvGrpSpPr>
            <p:grpSpPr bwMode="auto">
              <a:xfrm>
                <a:off x="2808" y="1211"/>
                <a:ext cx="62" cy="63"/>
                <a:chOff x="1684" y="2400"/>
                <a:chExt cx="41" cy="41"/>
              </a:xfrm>
            </p:grpSpPr>
            <p:sp>
              <p:nvSpPr>
                <p:cNvPr id="31" name="Oval 62"/>
                <p:cNvSpPr>
                  <a:spLocks noChangeAspect="1" noChangeArrowheads="1"/>
                </p:cNvSpPr>
                <p:nvPr/>
              </p:nvSpPr>
              <p:spPr bwMode="gray">
                <a:xfrm>
                  <a:off x="1684" y="2400"/>
                  <a:ext cx="41" cy="4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E4E4E4"/>
                    </a:gs>
                    <a:gs pos="100000">
                      <a:srgbClr val="C0C0C0"/>
                    </a:gs>
                  </a:gsLst>
                  <a:path path="shape">
                    <a:fillToRect l="50000" t="50000" r="50000" b="50000"/>
                  </a:path>
                </a:gra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32" name="Oval 63"/>
                <p:cNvSpPr>
                  <a:spLocks noChangeAspect="1" noChangeArrowheads="1"/>
                </p:cNvSpPr>
                <p:nvPr/>
              </p:nvSpPr>
              <p:spPr bwMode="gray">
                <a:xfrm>
                  <a:off x="1693" y="2410"/>
                  <a:ext cx="23" cy="23"/>
                </a:xfrm>
                <a:prstGeom prst="ellipse">
                  <a:avLst/>
                </a:prstGeom>
                <a:solidFill>
                  <a:schemeClr val="bg1"/>
                </a:soli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  <a:cs typeface="Arial" pitchFamily="34" charset="0"/>
                  </a:endParaRPr>
                </a:p>
              </p:txBody>
            </p:sp>
          </p:grpSp>
          <p:pic>
            <p:nvPicPr>
              <p:cNvPr id="30" name="Picture 64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gray">
              <a:xfrm>
                <a:off x="1885" y="1124"/>
                <a:ext cx="1644" cy="1060"/>
              </a:xfrm>
              <a:prstGeom prst="rect">
                <a:avLst/>
              </a:prstGeom>
              <a:noFill/>
              <a:ln w="11176">
                <a:noFill/>
                <a:miter lim="800000"/>
                <a:headEnd/>
                <a:tailEnd/>
              </a:ln>
            </p:spPr>
          </p:pic>
        </p:grpSp>
        <p:sp>
          <p:nvSpPr>
            <p:cNvPr id="19" name="53 Metin kutusu"/>
            <p:cNvSpPr txBox="1"/>
            <p:nvPr/>
          </p:nvSpPr>
          <p:spPr>
            <a:xfrm>
              <a:off x="3298727" y="5639162"/>
              <a:ext cx="5508000" cy="288000"/>
            </a:xfrm>
            <a:prstGeom prst="rect">
              <a:avLst/>
            </a:prstGeom>
            <a:noFill/>
            <a:ln w="3175" cmpd="sng"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 anchor="ctr" anchorCtr="0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tr-TR" sz="1200" dirty="0" smtClean="0">
                  <a:solidFill>
                    <a:srgbClr val="000000"/>
                  </a:solidFill>
                  <a:latin typeface="Cambria" pitchFamily="18" charset="0"/>
                </a:rPr>
                <a:t>Ezberlenecek </a:t>
              </a:r>
              <a:endParaRPr lang="tr-TR" sz="1000" b="1" dirty="0" smtClean="0">
                <a:solidFill>
                  <a:srgbClr val="000000"/>
                </a:solidFill>
                <a:latin typeface="Cambria" pitchFamily="18" charset="0"/>
              </a:endParaRPr>
            </a:p>
          </p:txBody>
        </p:sp>
      </p:grpSp>
      <p:sp>
        <p:nvSpPr>
          <p:cNvPr id="36" name="Rectangle 3"/>
          <p:cNvSpPr txBox="1">
            <a:spLocks noChangeArrowheads="1"/>
          </p:cNvSpPr>
          <p:nvPr/>
        </p:nvSpPr>
        <p:spPr bwMode="auto">
          <a:xfrm>
            <a:off x="8362949" y="6376921"/>
            <a:ext cx="6582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5" name="Text Box 45"/>
          <p:cNvSpPr txBox="1">
            <a:spLocks noChangeArrowheads="1"/>
          </p:cNvSpPr>
          <p:nvPr/>
        </p:nvSpPr>
        <p:spPr bwMode="auto">
          <a:xfrm>
            <a:off x="772635" y="2075469"/>
            <a:ext cx="550682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algn="ctr" defTabSz="801688">
              <a:spcBef>
                <a:spcPct val="20000"/>
              </a:spcBef>
            </a:pPr>
            <a:r>
              <a:rPr lang="tr-TR" sz="2800" b="1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2</a:t>
            </a:r>
            <a:endParaRPr lang="de-DE" sz="2800" b="1" noProof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755024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İŞYERİ HEKİMLİĞİ VE İŞ GÜVENLİĞİ UZMANLIĞI ETİĞİ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360000" lvl="1" indent="-216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İşyeri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sağlık kayıtlarının (gizli tıbbi kayıt dosyalarına kaydetme)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gizliliği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360000" lvl="1" indent="-216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İşyeri sırlarının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gizliliği</a:t>
            </a:r>
          </a:p>
          <a:p>
            <a:pPr marL="360000" lvl="1" indent="-216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İşverenden talimat almama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360000" lvl="1" indent="-216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Kullanılan hasta bilgisinde hasta kimliğini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koruma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360000" lvl="1" indent="-216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Mesleki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bağımsızlık (işverenden, işçiden…</a:t>
            </a:r>
            <a:r>
              <a:rPr lang="tr-TR" sz="2000" b="1" i="1" dirty="0" err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vb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)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360000" lvl="1" indent="-216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Mesleki bilgilerini kötü amaçlar için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kullanmama</a:t>
            </a:r>
          </a:p>
          <a:p>
            <a:pPr marL="360000" lvl="1" indent="-216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Mesleki etkinliklerini sürdürürken, din, dil, ırk, inanç, cinsiyet, coğrafi ayırım farkı gözetmeme</a:t>
            </a:r>
          </a:p>
          <a:p>
            <a:pPr marL="360000" lvl="1" indent="-216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Mesleki konularda işveren veya müşteri ayrımı yapmadan güvenilir vekil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olma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İŞ SAĞLIĞI ETİĞİ / İŞ SAĞLIĞI PROFESYONELLERİ</a:t>
            </a:r>
            <a:endParaRPr lang="tr-TR" sz="3200" b="1" noProof="1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17" name="Grup 16"/>
          <p:cNvGrpSpPr/>
          <p:nvPr/>
        </p:nvGrpSpPr>
        <p:grpSpPr>
          <a:xfrm>
            <a:off x="2657734" y="5441829"/>
            <a:ext cx="6162416" cy="663371"/>
            <a:chOff x="2644311" y="5451679"/>
            <a:chExt cx="6162416" cy="663371"/>
          </a:xfrm>
        </p:grpSpPr>
        <p:grpSp>
          <p:nvGrpSpPr>
            <p:cNvPr id="18" name="Group 51"/>
            <p:cNvGrpSpPr>
              <a:grpSpLocks/>
            </p:cNvGrpSpPr>
            <p:nvPr/>
          </p:nvGrpSpPr>
          <p:grpSpPr bwMode="auto">
            <a:xfrm>
              <a:off x="2644311" y="5451679"/>
              <a:ext cx="648968" cy="663371"/>
              <a:chOff x="1868" y="1082"/>
              <a:chExt cx="1942" cy="1942"/>
            </a:xfrm>
          </p:grpSpPr>
          <p:sp>
            <p:nvSpPr>
              <p:cNvPr id="20" name="Freeform 52"/>
              <p:cNvSpPr>
                <a:spLocks noChangeAspect="1"/>
              </p:cNvSpPr>
              <p:nvPr/>
            </p:nvSpPr>
            <p:spPr bwMode="gray">
              <a:xfrm>
                <a:off x="1868" y="1082"/>
                <a:ext cx="1942" cy="1942"/>
              </a:xfrm>
              <a:custGeom>
                <a:avLst/>
                <a:gdLst>
                  <a:gd name="T0" fmla="*/ 1849 w 1675"/>
                  <a:gd name="T1" fmla="*/ 6343 h 1675"/>
                  <a:gd name="T2" fmla="*/ 0 w 1675"/>
                  <a:gd name="T3" fmla="*/ 4480 h 1675"/>
                  <a:gd name="T4" fmla="*/ 0 w 1675"/>
                  <a:gd name="T5" fmla="*/ 1849 h 1675"/>
                  <a:gd name="T6" fmla="*/ 1849 w 1675"/>
                  <a:gd name="T7" fmla="*/ 0 h 1675"/>
                  <a:gd name="T8" fmla="*/ 4481 w 1675"/>
                  <a:gd name="T9" fmla="*/ 0 h 1675"/>
                  <a:gd name="T10" fmla="*/ 6343 w 1675"/>
                  <a:gd name="T11" fmla="*/ 1849 h 1675"/>
                  <a:gd name="T12" fmla="*/ 6343 w 1675"/>
                  <a:gd name="T13" fmla="*/ 4480 h 1675"/>
                  <a:gd name="T14" fmla="*/ 4481 w 1675"/>
                  <a:gd name="T15" fmla="*/ 6343 h 1675"/>
                  <a:gd name="T16" fmla="*/ 1849 w 1675"/>
                  <a:gd name="T17" fmla="*/ 6343 h 167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675"/>
                  <a:gd name="T28" fmla="*/ 0 h 1675"/>
                  <a:gd name="T29" fmla="*/ 1675 w 1675"/>
                  <a:gd name="T30" fmla="*/ 1675 h 167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675" h="1675">
                    <a:moveTo>
                      <a:pt x="489" y="1675"/>
                    </a:moveTo>
                    <a:lnTo>
                      <a:pt x="0" y="1183"/>
                    </a:lnTo>
                    <a:lnTo>
                      <a:pt x="0" y="489"/>
                    </a:lnTo>
                    <a:lnTo>
                      <a:pt x="489" y="0"/>
                    </a:lnTo>
                    <a:lnTo>
                      <a:pt x="1184" y="0"/>
                    </a:lnTo>
                    <a:lnTo>
                      <a:pt x="1675" y="489"/>
                    </a:lnTo>
                    <a:lnTo>
                      <a:pt x="1675" y="1183"/>
                    </a:lnTo>
                    <a:lnTo>
                      <a:pt x="1184" y="1675"/>
                    </a:lnTo>
                    <a:lnTo>
                      <a:pt x="489" y="1675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1" name="Freeform 53"/>
              <p:cNvSpPr>
                <a:spLocks noChangeAspect="1"/>
              </p:cNvSpPr>
              <p:nvPr/>
            </p:nvSpPr>
            <p:spPr bwMode="gray">
              <a:xfrm>
                <a:off x="1914" y="1128"/>
                <a:ext cx="1850" cy="1850"/>
              </a:xfrm>
              <a:custGeom>
                <a:avLst/>
                <a:gdLst>
                  <a:gd name="T0" fmla="*/ 1780 w 1595"/>
                  <a:gd name="T1" fmla="*/ 6060 h 1595"/>
                  <a:gd name="T2" fmla="*/ 0 w 1595"/>
                  <a:gd name="T3" fmla="*/ 4281 h 1595"/>
                  <a:gd name="T4" fmla="*/ 0 w 1595"/>
                  <a:gd name="T5" fmla="*/ 1780 h 1595"/>
                  <a:gd name="T6" fmla="*/ 1780 w 1595"/>
                  <a:gd name="T7" fmla="*/ 0 h 1595"/>
                  <a:gd name="T8" fmla="*/ 4281 w 1595"/>
                  <a:gd name="T9" fmla="*/ 0 h 1595"/>
                  <a:gd name="T10" fmla="*/ 6060 w 1595"/>
                  <a:gd name="T11" fmla="*/ 1780 h 1595"/>
                  <a:gd name="T12" fmla="*/ 6060 w 1595"/>
                  <a:gd name="T13" fmla="*/ 4281 h 1595"/>
                  <a:gd name="T14" fmla="*/ 4281 w 1595"/>
                  <a:gd name="T15" fmla="*/ 6060 h 1595"/>
                  <a:gd name="T16" fmla="*/ 1780 w 1595"/>
                  <a:gd name="T17" fmla="*/ 6060 h 159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595"/>
                  <a:gd name="T28" fmla="*/ 0 h 1595"/>
                  <a:gd name="T29" fmla="*/ 1595 w 1595"/>
                  <a:gd name="T30" fmla="*/ 1595 h 159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595" h="1595">
                    <a:moveTo>
                      <a:pt x="468" y="1595"/>
                    </a:moveTo>
                    <a:lnTo>
                      <a:pt x="0" y="1127"/>
                    </a:lnTo>
                    <a:lnTo>
                      <a:pt x="0" y="468"/>
                    </a:lnTo>
                    <a:lnTo>
                      <a:pt x="468" y="0"/>
                    </a:lnTo>
                    <a:lnTo>
                      <a:pt x="1127" y="0"/>
                    </a:lnTo>
                    <a:lnTo>
                      <a:pt x="1595" y="468"/>
                    </a:lnTo>
                    <a:lnTo>
                      <a:pt x="1595" y="1127"/>
                    </a:lnTo>
                    <a:lnTo>
                      <a:pt x="1127" y="1595"/>
                    </a:lnTo>
                    <a:lnTo>
                      <a:pt x="468" y="1595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60000"/>
                  </a:gs>
                  <a:gs pos="100000">
                    <a:srgbClr val="8A0000"/>
                  </a:gs>
                </a:gsLst>
                <a:lin ang="5400000" scaled="1"/>
              </a:gra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2" name="Freeform 54"/>
              <p:cNvSpPr>
                <a:spLocks noChangeAspect="1"/>
              </p:cNvSpPr>
              <p:nvPr/>
            </p:nvSpPr>
            <p:spPr bwMode="gray">
              <a:xfrm>
                <a:off x="2434" y="1717"/>
                <a:ext cx="334" cy="642"/>
              </a:xfrm>
              <a:custGeom>
                <a:avLst/>
                <a:gdLst>
                  <a:gd name="T0" fmla="*/ 411 w 288"/>
                  <a:gd name="T1" fmla="*/ 2119 h 553"/>
                  <a:gd name="T2" fmla="*/ 411 w 288"/>
                  <a:gd name="T3" fmla="*/ 283 h 553"/>
                  <a:gd name="T4" fmla="*/ 0 w 288"/>
                  <a:gd name="T5" fmla="*/ 283 h 553"/>
                  <a:gd name="T6" fmla="*/ 0 w 288"/>
                  <a:gd name="T7" fmla="*/ 0 h 553"/>
                  <a:gd name="T8" fmla="*/ 1092 w 288"/>
                  <a:gd name="T9" fmla="*/ 0 h 553"/>
                  <a:gd name="T10" fmla="*/ 1092 w 288"/>
                  <a:gd name="T11" fmla="*/ 283 h 553"/>
                  <a:gd name="T12" fmla="*/ 691 w 288"/>
                  <a:gd name="T13" fmla="*/ 283 h 553"/>
                  <a:gd name="T14" fmla="*/ 691 w 288"/>
                  <a:gd name="T15" fmla="*/ 2119 h 553"/>
                  <a:gd name="T16" fmla="*/ 411 w 288"/>
                  <a:gd name="T17" fmla="*/ 2119 h 55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88"/>
                  <a:gd name="T28" fmla="*/ 0 h 553"/>
                  <a:gd name="T29" fmla="*/ 288 w 288"/>
                  <a:gd name="T30" fmla="*/ 553 h 55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88" h="553">
                    <a:moveTo>
                      <a:pt x="109" y="553"/>
                    </a:moveTo>
                    <a:lnTo>
                      <a:pt x="109" y="73"/>
                    </a:lnTo>
                    <a:lnTo>
                      <a:pt x="0" y="73"/>
                    </a:lnTo>
                    <a:lnTo>
                      <a:pt x="0" y="0"/>
                    </a:lnTo>
                    <a:lnTo>
                      <a:pt x="288" y="0"/>
                    </a:lnTo>
                    <a:lnTo>
                      <a:pt x="288" y="73"/>
                    </a:lnTo>
                    <a:lnTo>
                      <a:pt x="182" y="73"/>
                    </a:lnTo>
                    <a:lnTo>
                      <a:pt x="182" y="553"/>
                    </a:lnTo>
                    <a:lnTo>
                      <a:pt x="109" y="553"/>
                    </a:lnTo>
                    <a:close/>
                  </a:path>
                </a:pathLst>
              </a:custGeom>
              <a:solidFill>
                <a:schemeClr val="bg1"/>
              </a:solidFill>
              <a:ln w="14288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4" name="Freeform 55"/>
              <p:cNvSpPr>
                <a:spLocks noChangeAspect="1"/>
              </p:cNvSpPr>
              <p:nvPr/>
            </p:nvSpPr>
            <p:spPr bwMode="gray">
              <a:xfrm>
                <a:off x="2007" y="1709"/>
                <a:ext cx="384" cy="657"/>
              </a:xfrm>
              <a:custGeom>
                <a:avLst/>
                <a:gdLst>
                  <a:gd name="T0" fmla="*/ 897156 w 140"/>
                  <a:gd name="T1" fmla="*/ 510544 h 240"/>
                  <a:gd name="T2" fmla="*/ 1194761 w 140"/>
                  <a:gd name="T3" fmla="*/ 510544 h 240"/>
                  <a:gd name="T4" fmla="*/ 650611 w 140"/>
                  <a:gd name="T5" fmla="*/ 0 h 240"/>
                  <a:gd name="T6" fmla="*/ 150720 w 140"/>
                  <a:gd name="T7" fmla="*/ 510544 h 240"/>
                  <a:gd name="T8" fmla="*/ 737091 w 140"/>
                  <a:gd name="T9" fmla="*/ 1147601 h 240"/>
                  <a:gd name="T10" fmla="*/ 897156 w 140"/>
                  <a:gd name="T11" fmla="*/ 1485234 h 240"/>
                  <a:gd name="T12" fmla="*/ 605170 w 140"/>
                  <a:gd name="T13" fmla="*/ 1788256 h 240"/>
                  <a:gd name="T14" fmla="*/ 317639 w 140"/>
                  <a:gd name="T15" fmla="*/ 1441415 h 240"/>
                  <a:gd name="T16" fmla="*/ 51566 w 140"/>
                  <a:gd name="T17" fmla="*/ 1441415 h 240"/>
                  <a:gd name="T18" fmla="*/ 599100 w 140"/>
                  <a:gd name="T19" fmla="*/ 2072649 h 240"/>
                  <a:gd name="T20" fmla="*/ 1178625 w 140"/>
                  <a:gd name="T21" fmla="*/ 1459572 h 240"/>
                  <a:gd name="T22" fmla="*/ 790642 w 140"/>
                  <a:gd name="T23" fmla="*/ 854776 h 240"/>
                  <a:gd name="T24" fmla="*/ 439035 w 140"/>
                  <a:gd name="T25" fmla="*/ 510544 h 240"/>
                  <a:gd name="T26" fmla="*/ 650611 w 140"/>
                  <a:gd name="T27" fmla="*/ 268560 h 240"/>
                  <a:gd name="T28" fmla="*/ 897156 w 140"/>
                  <a:gd name="T29" fmla="*/ 510544 h 240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140"/>
                  <a:gd name="T46" fmla="*/ 0 h 240"/>
                  <a:gd name="T47" fmla="*/ 140 w 140"/>
                  <a:gd name="T48" fmla="*/ 240 h 240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140" h="240">
                    <a:moveTo>
                      <a:pt x="102" y="59"/>
                    </a:moveTo>
                    <a:cubicBezTo>
                      <a:pt x="136" y="59"/>
                      <a:pt x="136" y="59"/>
                      <a:pt x="136" y="59"/>
                    </a:cubicBezTo>
                    <a:cubicBezTo>
                      <a:pt x="136" y="59"/>
                      <a:pt x="137" y="0"/>
                      <a:pt x="74" y="0"/>
                    </a:cubicBezTo>
                    <a:cubicBezTo>
                      <a:pt x="11" y="0"/>
                      <a:pt x="17" y="59"/>
                      <a:pt x="17" y="59"/>
                    </a:cubicBezTo>
                    <a:cubicBezTo>
                      <a:pt x="17" y="107"/>
                      <a:pt x="57" y="108"/>
                      <a:pt x="84" y="133"/>
                    </a:cubicBezTo>
                    <a:cubicBezTo>
                      <a:pt x="91" y="139"/>
                      <a:pt x="102" y="146"/>
                      <a:pt x="102" y="172"/>
                    </a:cubicBezTo>
                    <a:cubicBezTo>
                      <a:pt x="103" y="198"/>
                      <a:pt x="84" y="207"/>
                      <a:pt x="69" y="207"/>
                    </a:cubicBezTo>
                    <a:cubicBezTo>
                      <a:pt x="54" y="207"/>
                      <a:pt x="36" y="200"/>
                      <a:pt x="36" y="167"/>
                    </a:cubicBezTo>
                    <a:cubicBezTo>
                      <a:pt x="6" y="167"/>
                      <a:pt x="6" y="167"/>
                      <a:pt x="6" y="167"/>
                    </a:cubicBezTo>
                    <a:cubicBezTo>
                      <a:pt x="6" y="167"/>
                      <a:pt x="0" y="240"/>
                      <a:pt x="68" y="240"/>
                    </a:cubicBezTo>
                    <a:cubicBezTo>
                      <a:pt x="136" y="240"/>
                      <a:pt x="134" y="181"/>
                      <a:pt x="134" y="169"/>
                    </a:cubicBezTo>
                    <a:cubicBezTo>
                      <a:pt x="134" y="158"/>
                      <a:pt x="140" y="130"/>
                      <a:pt x="90" y="99"/>
                    </a:cubicBezTo>
                    <a:cubicBezTo>
                      <a:pt x="66" y="85"/>
                      <a:pt x="50" y="77"/>
                      <a:pt x="50" y="59"/>
                    </a:cubicBezTo>
                    <a:cubicBezTo>
                      <a:pt x="50" y="42"/>
                      <a:pt x="62" y="31"/>
                      <a:pt x="74" y="31"/>
                    </a:cubicBezTo>
                    <a:cubicBezTo>
                      <a:pt x="86" y="31"/>
                      <a:pt x="102" y="36"/>
                      <a:pt x="102" y="59"/>
                    </a:cubicBezTo>
                    <a:close/>
                  </a:path>
                </a:pathLst>
              </a:custGeom>
              <a:solidFill>
                <a:schemeClr val="bg1"/>
              </a:solidFill>
              <a:ln w="14288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6" name="Freeform 56"/>
              <p:cNvSpPr>
                <a:spLocks noChangeAspect="1" noEditPoints="1"/>
              </p:cNvSpPr>
              <p:nvPr/>
            </p:nvSpPr>
            <p:spPr bwMode="gray">
              <a:xfrm>
                <a:off x="3312" y="1720"/>
                <a:ext cx="347" cy="657"/>
              </a:xfrm>
              <a:custGeom>
                <a:avLst/>
                <a:gdLst>
                  <a:gd name="T0" fmla="*/ 1200058 w 124"/>
                  <a:gd name="T1" fmla="*/ 251811 h 234"/>
                  <a:gd name="T2" fmla="*/ 959489 w 124"/>
                  <a:gd name="T3" fmla="*/ 30390 h 234"/>
                  <a:gd name="T4" fmla="*/ 549827 w 124"/>
                  <a:gd name="T5" fmla="*/ 0 h 234"/>
                  <a:gd name="T6" fmla="*/ 0 w 124"/>
                  <a:gd name="T7" fmla="*/ 0 h 234"/>
                  <a:gd name="T8" fmla="*/ 0 w 124"/>
                  <a:gd name="T9" fmla="*/ 2537646 h 234"/>
                  <a:gd name="T10" fmla="*/ 345259 w 124"/>
                  <a:gd name="T11" fmla="*/ 2537646 h 234"/>
                  <a:gd name="T12" fmla="*/ 345259 w 124"/>
                  <a:gd name="T13" fmla="*/ 1386438 h 234"/>
                  <a:gd name="T14" fmla="*/ 568537 w 124"/>
                  <a:gd name="T15" fmla="*/ 1386438 h 234"/>
                  <a:gd name="T16" fmla="*/ 924470 w 124"/>
                  <a:gd name="T17" fmla="*/ 1356048 h 234"/>
                  <a:gd name="T18" fmla="*/ 1106046 w 124"/>
                  <a:gd name="T19" fmla="*/ 1258528 h 234"/>
                  <a:gd name="T20" fmla="*/ 1240402 w 124"/>
                  <a:gd name="T21" fmla="*/ 1031706 h 234"/>
                  <a:gd name="T22" fmla="*/ 1304717 w 124"/>
                  <a:gd name="T23" fmla="*/ 683460 h 234"/>
                  <a:gd name="T24" fmla="*/ 1200058 w 124"/>
                  <a:gd name="T25" fmla="*/ 251811 h 234"/>
                  <a:gd name="T26" fmla="*/ 819785 w 124"/>
                  <a:gd name="T27" fmla="*/ 1062032 h 234"/>
                  <a:gd name="T28" fmla="*/ 326544 w 124"/>
                  <a:gd name="T29" fmla="*/ 1062032 h 234"/>
                  <a:gd name="T30" fmla="*/ 326544 w 124"/>
                  <a:gd name="T31" fmla="*/ 335522 h 234"/>
                  <a:gd name="T32" fmla="*/ 801069 w 124"/>
                  <a:gd name="T33" fmla="*/ 335522 h 234"/>
                  <a:gd name="T34" fmla="*/ 999763 w 124"/>
                  <a:gd name="T35" fmla="*/ 707008 h 234"/>
                  <a:gd name="T36" fmla="*/ 819785 w 124"/>
                  <a:gd name="T37" fmla="*/ 1062032 h 234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124"/>
                  <a:gd name="T58" fmla="*/ 0 h 234"/>
                  <a:gd name="T59" fmla="*/ 124 w 124"/>
                  <a:gd name="T60" fmla="*/ 234 h 234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124" h="234">
                    <a:moveTo>
                      <a:pt x="114" y="23"/>
                    </a:moveTo>
                    <a:cubicBezTo>
                      <a:pt x="108" y="13"/>
                      <a:pt x="100" y="6"/>
                      <a:pt x="91" y="3"/>
                    </a:cubicBezTo>
                    <a:cubicBezTo>
                      <a:pt x="85" y="1"/>
                      <a:pt x="72" y="0"/>
                      <a:pt x="52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234"/>
                      <a:pt x="0" y="234"/>
                      <a:pt x="0" y="234"/>
                    </a:cubicBezTo>
                    <a:cubicBezTo>
                      <a:pt x="33" y="234"/>
                      <a:pt x="33" y="234"/>
                      <a:pt x="33" y="234"/>
                    </a:cubicBezTo>
                    <a:cubicBezTo>
                      <a:pt x="33" y="128"/>
                      <a:pt x="33" y="128"/>
                      <a:pt x="33" y="128"/>
                    </a:cubicBezTo>
                    <a:cubicBezTo>
                      <a:pt x="54" y="128"/>
                      <a:pt x="54" y="128"/>
                      <a:pt x="54" y="128"/>
                    </a:cubicBezTo>
                    <a:cubicBezTo>
                      <a:pt x="69" y="128"/>
                      <a:pt x="80" y="127"/>
                      <a:pt x="88" y="125"/>
                    </a:cubicBezTo>
                    <a:cubicBezTo>
                      <a:pt x="93" y="124"/>
                      <a:pt x="99" y="121"/>
                      <a:pt x="105" y="116"/>
                    </a:cubicBezTo>
                    <a:cubicBezTo>
                      <a:pt x="110" y="111"/>
                      <a:pt x="115" y="104"/>
                      <a:pt x="118" y="95"/>
                    </a:cubicBezTo>
                    <a:cubicBezTo>
                      <a:pt x="122" y="87"/>
                      <a:pt x="124" y="76"/>
                      <a:pt x="124" y="63"/>
                    </a:cubicBezTo>
                    <a:cubicBezTo>
                      <a:pt x="124" y="47"/>
                      <a:pt x="121" y="34"/>
                      <a:pt x="114" y="23"/>
                    </a:cubicBezTo>
                    <a:close/>
                    <a:moveTo>
                      <a:pt x="78" y="98"/>
                    </a:moveTo>
                    <a:cubicBezTo>
                      <a:pt x="31" y="98"/>
                      <a:pt x="31" y="98"/>
                      <a:pt x="31" y="98"/>
                    </a:cubicBezTo>
                    <a:cubicBezTo>
                      <a:pt x="31" y="31"/>
                      <a:pt x="31" y="31"/>
                      <a:pt x="31" y="31"/>
                    </a:cubicBezTo>
                    <a:cubicBezTo>
                      <a:pt x="76" y="31"/>
                      <a:pt x="76" y="31"/>
                      <a:pt x="76" y="31"/>
                    </a:cubicBezTo>
                    <a:cubicBezTo>
                      <a:pt x="80" y="31"/>
                      <a:pt x="94" y="33"/>
                      <a:pt x="95" y="65"/>
                    </a:cubicBezTo>
                    <a:cubicBezTo>
                      <a:pt x="95" y="65"/>
                      <a:pt x="95" y="98"/>
                      <a:pt x="78" y="98"/>
                    </a:cubicBezTo>
                    <a:close/>
                  </a:path>
                </a:pathLst>
              </a:custGeom>
              <a:solidFill>
                <a:schemeClr val="bg1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7" name="Freeform 57"/>
              <p:cNvSpPr>
                <a:spLocks noChangeAspect="1" noEditPoints="1"/>
              </p:cNvSpPr>
              <p:nvPr/>
            </p:nvSpPr>
            <p:spPr bwMode="gray">
              <a:xfrm>
                <a:off x="2836" y="1707"/>
                <a:ext cx="375" cy="670"/>
              </a:xfrm>
              <a:custGeom>
                <a:avLst/>
                <a:gdLst>
                  <a:gd name="T0" fmla="*/ 673505 w 134"/>
                  <a:gd name="T1" fmla="*/ 0 h 239"/>
                  <a:gd name="T2" fmla="*/ 0 w 134"/>
                  <a:gd name="T3" fmla="*/ 651868 h 239"/>
                  <a:gd name="T4" fmla="*/ 0 w 134"/>
                  <a:gd name="T5" fmla="*/ 1827413 h 239"/>
                  <a:gd name="T6" fmla="*/ 715217 w 134"/>
                  <a:gd name="T7" fmla="*/ 2555439 h 239"/>
                  <a:gd name="T8" fmla="*/ 1410268 w 134"/>
                  <a:gd name="T9" fmla="*/ 1850636 h 239"/>
                  <a:gd name="T10" fmla="*/ 1410268 w 134"/>
                  <a:gd name="T11" fmla="*/ 746935 h 239"/>
                  <a:gd name="T12" fmla="*/ 673505 w 134"/>
                  <a:gd name="T13" fmla="*/ 0 h 239"/>
                  <a:gd name="T14" fmla="*/ 1083593 w 134"/>
                  <a:gd name="T15" fmla="*/ 1689939 h 239"/>
                  <a:gd name="T16" fmla="*/ 715217 w 134"/>
                  <a:gd name="T17" fmla="*/ 2201561 h 239"/>
                  <a:gd name="T18" fmla="*/ 326673 w 134"/>
                  <a:gd name="T19" fmla="*/ 1677846 h 239"/>
                  <a:gd name="T20" fmla="*/ 326673 w 134"/>
                  <a:gd name="T21" fmla="*/ 824610 h 239"/>
                  <a:gd name="T22" fmla="*/ 696523 w 134"/>
                  <a:gd name="T23" fmla="*/ 355249 h 239"/>
                  <a:gd name="T24" fmla="*/ 1083593 w 134"/>
                  <a:gd name="T25" fmla="*/ 896502 h 239"/>
                  <a:gd name="T26" fmla="*/ 1083593 w 134"/>
                  <a:gd name="T27" fmla="*/ 1689939 h 239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34"/>
                  <a:gd name="T43" fmla="*/ 0 h 239"/>
                  <a:gd name="T44" fmla="*/ 134 w 134"/>
                  <a:gd name="T45" fmla="*/ 239 h 239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34" h="239">
                    <a:moveTo>
                      <a:pt x="64" y="0"/>
                    </a:moveTo>
                    <a:cubicBezTo>
                      <a:pt x="2" y="0"/>
                      <a:pt x="0" y="61"/>
                      <a:pt x="0" y="61"/>
                    </a:cubicBezTo>
                    <a:cubicBezTo>
                      <a:pt x="0" y="171"/>
                      <a:pt x="0" y="171"/>
                      <a:pt x="0" y="171"/>
                    </a:cubicBezTo>
                    <a:cubicBezTo>
                      <a:pt x="0" y="171"/>
                      <a:pt x="4" y="239"/>
                      <a:pt x="68" y="239"/>
                    </a:cubicBezTo>
                    <a:cubicBezTo>
                      <a:pt x="132" y="239"/>
                      <a:pt x="134" y="173"/>
                      <a:pt x="134" y="173"/>
                    </a:cubicBezTo>
                    <a:cubicBezTo>
                      <a:pt x="134" y="173"/>
                      <a:pt x="134" y="105"/>
                      <a:pt x="134" y="70"/>
                    </a:cubicBezTo>
                    <a:cubicBezTo>
                      <a:pt x="134" y="34"/>
                      <a:pt x="107" y="0"/>
                      <a:pt x="64" y="0"/>
                    </a:cubicBezTo>
                    <a:close/>
                    <a:moveTo>
                      <a:pt x="103" y="158"/>
                    </a:moveTo>
                    <a:cubicBezTo>
                      <a:pt x="103" y="158"/>
                      <a:pt x="102" y="206"/>
                      <a:pt x="68" y="206"/>
                    </a:cubicBezTo>
                    <a:cubicBezTo>
                      <a:pt x="33" y="206"/>
                      <a:pt x="31" y="157"/>
                      <a:pt x="31" y="157"/>
                    </a:cubicBezTo>
                    <a:cubicBezTo>
                      <a:pt x="31" y="77"/>
                      <a:pt x="31" y="77"/>
                      <a:pt x="31" y="77"/>
                    </a:cubicBezTo>
                    <a:cubicBezTo>
                      <a:pt x="31" y="77"/>
                      <a:pt x="32" y="33"/>
                      <a:pt x="66" y="33"/>
                    </a:cubicBezTo>
                    <a:cubicBezTo>
                      <a:pt x="88" y="33"/>
                      <a:pt x="103" y="58"/>
                      <a:pt x="103" y="84"/>
                    </a:cubicBezTo>
                    <a:cubicBezTo>
                      <a:pt x="103" y="109"/>
                      <a:pt x="103" y="158"/>
                      <a:pt x="103" y="158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grpSp>
            <p:nvGrpSpPr>
              <p:cNvPr id="28" name="Group 58"/>
              <p:cNvGrpSpPr>
                <a:grpSpLocks noChangeAspect="1"/>
              </p:cNvGrpSpPr>
              <p:nvPr/>
            </p:nvGrpSpPr>
            <p:grpSpPr bwMode="auto">
              <a:xfrm>
                <a:off x="2808" y="2807"/>
                <a:ext cx="62" cy="63"/>
                <a:chOff x="1684" y="2400"/>
                <a:chExt cx="41" cy="41"/>
              </a:xfrm>
            </p:grpSpPr>
            <p:sp>
              <p:nvSpPr>
                <p:cNvPr id="33" name="Oval 59"/>
                <p:cNvSpPr>
                  <a:spLocks noChangeAspect="1" noChangeArrowheads="1"/>
                </p:cNvSpPr>
                <p:nvPr/>
              </p:nvSpPr>
              <p:spPr bwMode="gray">
                <a:xfrm>
                  <a:off x="1684" y="2400"/>
                  <a:ext cx="41" cy="4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E4E4E4"/>
                    </a:gs>
                    <a:gs pos="100000">
                      <a:srgbClr val="C0C0C0"/>
                    </a:gs>
                  </a:gsLst>
                  <a:path path="shape">
                    <a:fillToRect l="50000" t="50000" r="50000" b="50000"/>
                  </a:path>
                </a:gra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34" name="Oval 60"/>
                <p:cNvSpPr>
                  <a:spLocks noChangeAspect="1" noChangeArrowheads="1"/>
                </p:cNvSpPr>
                <p:nvPr/>
              </p:nvSpPr>
              <p:spPr bwMode="gray">
                <a:xfrm>
                  <a:off x="1693" y="2410"/>
                  <a:ext cx="23" cy="23"/>
                </a:xfrm>
                <a:prstGeom prst="ellipse">
                  <a:avLst/>
                </a:prstGeom>
                <a:solidFill>
                  <a:schemeClr val="bg1"/>
                </a:soli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  <a:cs typeface="Arial" pitchFamily="34" charset="0"/>
                  </a:endParaRPr>
                </a:p>
              </p:txBody>
            </p:sp>
          </p:grpSp>
          <p:grpSp>
            <p:nvGrpSpPr>
              <p:cNvPr id="29" name="Group 61"/>
              <p:cNvGrpSpPr>
                <a:grpSpLocks noChangeAspect="1"/>
              </p:cNvGrpSpPr>
              <p:nvPr/>
            </p:nvGrpSpPr>
            <p:grpSpPr bwMode="auto">
              <a:xfrm>
                <a:off x="2808" y="1211"/>
                <a:ext cx="62" cy="63"/>
                <a:chOff x="1684" y="2400"/>
                <a:chExt cx="41" cy="41"/>
              </a:xfrm>
            </p:grpSpPr>
            <p:sp>
              <p:nvSpPr>
                <p:cNvPr id="31" name="Oval 62"/>
                <p:cNvSpPr>
                  <a:spLocks noChangeAspect="1" noChangeArrowheads="1"/>
                </p:cNvSpPr>
                <p:nvPr/>
              </p:nvSpPr>
              <p:spPr bwMode="gray">
                <a:xfrm>
                  <a:off x="1684" y="2400"/>
                  <a:ext cx="41" cy="4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E4E4E4"/>
                    </a:gs>
                    <a:gs pos="100000">
                      <a:srgbClr val="C0C0C0"/>
                    </a:gs>
                  </a:gsLst>
                  <a:path path="shape">
                    <a:fillToRect l="50000" t="50000" r="50000" b="50000"/>
                  </a:path>
                </a:gra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32" name="Oval 63"/>
                <p:cNvSpPr>
                  <a:spLocks noChangeAspect="1" noChangeArrowheads="1"/>
                </p:cNvSpPr>
                <p:nvPr/>
              </p:nvSpPr>
              <p:spPr bwMode="gray">
                <a:xfrm>
                  <a:off x="1693" y="2410"/>
                  <a:ext cx="23" cy="23"/>
                </a:xfrm>
                <a:prstGeom prst="ellipse">
                  <a:avLst/>
                </a:prstGeom>
                <a:solidFill>
                  <a:schemeClr val="bg1"/>
                </a:soli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  <a:cs typeface="Arial" pitchFamily="34" charset="0"/>
                  </a:endParaRPr>
                </a:p>
              </p:txBody>
            </p:sp>
          </p:grpSp>
          <p:pic>
            <p:nvPicPr>
              <p:cNvPr id="30" name="Picture 64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gray">
              <a:xfrm>
                <a:off x="1885" y="1124"/>
                <a:ext cx="1644" cy="1060"/>
              </a:xfrm>
              <a:prstGeom prst="rect">
                <a:avLst/>
              </a:prstGeom>
              <a:noFill/>
              <a:ln w="11176">
                <a:noFill/>
                <a:miter lim="800000"/>
                <a:headEnd/>
                <a:tailEnd/>
              </a:ln>
            </p:spPr>
          </p:pic>
        </p:grpSp>
        <p:sp>
          <p:nvSpPr>
            <p:cNvPr id="19" name="53 Metin kutusu"/>
            <p:cNvSpPr txBox="1"/>
            <p:nvPr/>
          </p:nvSpPr>
          <p:spPr>
            <a:xfrm>
              <a:off x="3298727" y="5639162"/>
              <a:ext cx="5508000" cy="288000"/>
            </a:xfrm>
            <a:prstGeom prst="rect">
              <a:avLst/>
            </a:prstGeom>
            <a:noFill/>
            <a:ln w="3175" cmpd="sng"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 anchor="ctr" anchorCtr="0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tr-TR" sz="1200" dirty="0" smtClean="0">
                  <a:solidFill>
                    <a:srgbClr val="000000"/>
                  </a:solidFill>
                  <a:latin typeface="Cambria" pitchFamily="18" charset="0"/>
                </a:rPr>
                <a:t>Ezberlenecek </a:t>
              </a:r>
              <a:endParaRPr lang="tr-TR" sz="1000" b="1" dirty="0" smtClean="0">
                <a:solidFill>
                  <a:srgbClr val="000000"/>
                </a:solidFill>
                <a:latin typeface="Cambria" pitchFamily="18" charset="0"/>
              </a:endParaRPr>
            </a:p>
          </p:txBody>
        </p:sp>
      </p:grpSp>
      <p:sp>
        <p:nvSpPr>
          <p:cNvPr id="36" name="Rectangle 3"/>
          <p:cNvSpPr txBox="1">
            <a:spLocks noChangeArrowheads="1"/>
          </p:cNvSpPr>
          <p:nvPr/>
        </p:nvSpPr>
        <p:spPr bwMode="auto">
          <a:xfrm>
            <a:off x="8362949" y="6376921"/>
            <a:ext cx="6582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5" name="Text Box 45"/>
          <p:cNvSpPr txBox="1">
            <a:spLocks noChangeArrowheads="1"/>
          </p:cNvSpPr>
          <p:nvPr/>
        </p:nvSpPr>
        <p:spPr bwMode="auto">
          <a:xfrm>
            <a:off x="772635" y="2075469"/>
            <a:ext cx="550682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algn="ctr" defTabSz="801688">
              <a:spcBef>
                <a:spcPct val="20000"/>
              </a:spcBef>
            </a:pPr>
            <a:r>
              <a:rPr lang="tr-TR" sz="2800" b="1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3</a:t>
            </a:r>
            <a:endParaRPr lang="de-DE" sz="2800" b="1" noProof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851254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İŞYERİ HEKİMLİĞİ VE İŞ GÜVENLİĞİ UZMANLIĞI ETİĞİ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360000" lvl="1" indent="-216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Mesleki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uygulamalarını ticari amaçlar için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kullanmama,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360000" lvl="1" indent="-216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Nezaket ve saygı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kurallarına uyma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360000" lvl="1" indent="-216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Profesyonel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bağımsızlık</a:t>
            </a:r>
          </a:p>
          <a:p>
            <a:pPr marL="360000" lvl="1" indent="-216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Sağlığın desteklenmesi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360000" lvl="1" indent="-216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Sağlık ve güvenlik konuları dışındaki bilgilerin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araştırılmaması</a:t>
            </a:r>
          </a:p>
          <a:p>
            <a:pPr marL="360000" lvl="1" indent="-216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Saygınlık ve güven</a:t>
            </a:r>
          </a:p>
          <a:p>
            <a:pPr marL="360000" lvl="1" indent="-216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Sözleşmelerde bağımsız çalışma</a:t>
            </a:r>
          </a:p>
          <a:p>
            <a:pPr marL="360000" lvl="1" indent="-216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Sözleşmelerde etik kurallara yer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verme</a:t>
            </a:r>
          </a:p>
          <a:p>
            <a:pPr marL="360000" lvl="1" indent="-216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Tanıda bilimsel bilgi ve teknik yeterliliğe dayanma </a:t>
            </a: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İŞ SAĞLIĞI ETİĞİ / İŞ SAĞLIĞI PROFESYONELLERİ</a:t>
            </a:r>
            <a:endParaRPr lang="tr-TR" sz="3200" b="1" noProof="1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17" name="Grup 16"/>
          <p:cNvGrpSpPr/>
          <p:nvPr/>
        </p:nvGrpSpPr>
        <p:grpSpPr>
          <a:xfrm>
            <a:off x="2657734" y="5441829"/>
            <a:ext cx="6162416" cy="663371"/>
            <a:chOff x="2644311" y="5451679"/>
            <a:chExt cx="6162416" cy="663371"/>
          </a:xfrm>
        </p:grpSpPr>
        <p:grpSp>
          <p:nvGrpSpPr>
            <p:cNvPr id="18" name="Group 51"/>
            <p:cNvGrpSpPr>
              <a:grpSpLocks/>
            </p:cNvGrpSpPr>
            <p:nvPr/>
          </p:nvGrpSpPr>
          <p:grpSpPr bwMode="auto">
            <a:xfrm>
              <a:off x="2644311" y="5451679"/>
              <a:ext cx="648968" cy="663371"/>
              <a:chOff x="1868" y="1082"/>
              <a:chExt cx="1942" cy="1942"/>
            </a:xfrm>
          </p:grpSpPr>
          <p:sp>
            <p:nvSpPr>
              <p:cNvPr id="20" name="Freeform 52"/>
              <p:cNvSpPr>
                <a:spLocks noChangeAspect="1"/>
              </p:cNvSpPr>
              <p:nvPr/>
            </p:nvSpPr>
            <p:spPr bwMode="gray">
              <a:xfrm>
                <a:off x="1868" y="1082"/>
                <a:ext cx="1942" cy="1942"/>
              </a:xfrm>
              <a:custGeom>
                <a:avLst/>
                <a:gdLst>
                  <a:gd name="T0" fmla="*/ 1849 w 1675"/>
                  <a:gd name="T1" fmla="*/ 6343 h 1675"/>
                  <a:gd name="T2" fmla="*/ 0 w 1675"/>
                  <a:gd name="T3" fmla="*/ 4480 h 1675"/>
                  <a:gd name="T4" fmla="*/ 0 w 1675"/>
                  <a:gd name="T5" fmla="*/ 1849 h 1675"/>
                  <a:gd name="T6" fmla="*/ 1849 w 1675"/>
                  <a:gd name="T7" fmla="*/ 0 h 1675"/>
                  <a:gd name="T8" fmla="*/ 4481 w 1675"/>
                  <a:gd name="T9" fmla="*/ 0 h 1675"/>
                  <a:gd name="T10" fmla="*/ 6343 w 1675"/>
                  <a:gd name="T11" fmla="*/ 1849 h 1675"/>
                  <a:gd name="T12" fmla="*/ 6343 w 1675"/>
                  <a:gd name="T13" fmla="*/ 4480 h 1675"/>
                  <a:gd name="T14" fmla="*/ 4481 w 1675"/>
                  <a:gd name="T15" fmla="*/ 6343 h 1675"/>
                  <a:gd name="T16" fmla="*/ 1849 w 1675"/>
                  <a:gd name="T17" fmla="*/ 6343 h 167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675"/>
                  <a:gd name="T28" fmla="*/ 0 h 1675"/>
                  <a:gd name="T29" fmla="*/ 1675 w 1675"/>
                  <a:gd name="T30" fmla="*/ 1675 h 167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675" h="1675">
                    <a:moveTo>
                      <a:pt x="489" y="1675"/>
                    </a:moveTo>
                    <a:lnTo>
                      <a:pt x="0" y="1183"/>
                    </a:lnTo>
                    <a:lnTo>
                      <a:pt x="0" y="489"/>
                    </a:lnTo>
                    <a:lnTo>
                      <a:pt x="489" y="0"/>
                    </a:lnTo>
                    <a:lnTo>
                      <a:pt x="1184" y="0"/>
                    </a:lnTo>
                    <a:lnTo>
                      <a:pt x="1675" y="489"/>
                    </a:lnTo>
                    <a:lnTo>
                      <a:pt x="1675" y="1183"/>
                    </a:lnTo>
                    <a:lnTo>
                      <a:pt x="1184" y="1675"/>
                    </a:lnTo>
                    <a:lnTo>
                      <a:pt x="489" y="1675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1" name="Freeform 53"/>
              <p:cNvSpPr>
                <a:spLocks noChangeAspect="1"/>
              </p:cNvSpPr>
              <p:nvPr/>
            </p:nvSpPr>
            <p:spPr bwMode="gray">
              <a:xfrm>
                <a:off x="1914" y="1128"/>
                <a:ext cx="1850" cy="1850"/>
              </a:xfrm>
              <a:custGeom>
                <a:avLst/>
                <a:gdLst>
                  <a:gd name="T0" fmla="*/ 1780 w 1595"/>
                  <a:gd name="T1" fmla="*/ 6060 h 1595"/>
                  <a:gd name="T2" fmla="*/ 0 w 1595"/>
                  <a:gd name="T3" fmla="*/ 4281 h 1595"/>
                  <a:gd name="T4" fmla="*/ 0 w 1595"/>
                  <a:gd name="T5" fmla="*/ 1780 h 1595"/>
                  <a:gd name="T6" fmla="*/ 1780 w 1595"/>
                  <a:gd name="T7" fmla="*/ 0 h 1595"/>
                  <a:gd name="T8" fmla="*/ 4281 w 1595"/>
                  <a:gd name="T9" fmla="*/ 0 h 1595"/>
                  <a:gd name="T10" fmla="*/ 6060 w 1595"/>
                  <a:gd name="T11" fmla="*/ 1780 h 1595"/>
                  <a:gd name="T12" fmla="*/ 6060 w 1595"/>
                  <a:gd name="T13" fmla="*/ 4281 h 1595"/>
                  <a:gd name="T14" fmla="*/ 4281 w 1595"/>
                  <a:gd name="T15" fmla="*/ 6060 h 1595"/>
                  <a:gd name="T16" fmla="*/ 1780 w 1595"/>
                  <a:gd name="T17" fmla="*/ 6060 h 159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595"/>
                  <a:gd name="T28" fmla="*/ 0 h 1595"/>
                  <a:gd name="T29" fmla="*/ 1595 w 1595"/>
                  <a:gd name="T30" fmla="*/ 1595 h 159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595" h="1595">
                    <a:moveTo>
                      <a:pt x="468" y="1595"/>
                    </a:moveTo>
                    <a:lnTo>
                      <a:pt x="0" y="1127"/>
                    </a:lnTo>
                    <a:lnTo>
                      <a:pt x="0" y="468"/>
                    </a:lnTo>
                    <a:lnTo>
                      <a:pt x="468" y="0"/>
                    </a:lnTo>
                    <a:lnTo>
                      <a:pt x="1127" y="0"/>
                    </a:lnTo>
                    <a:lnTo>
                      <a:pt x="1595" y="468"/>
                    </a:lnTo>
                    <a:lnTo>
                      <a:pt x="1595" y="1127"/>
                    </a:lnTo>
                    <a:lnTo>
                      <a:pt x="1127" y="1595"/>
                    </a:lnTo>
                    <a:lnTo>
                      <a:pt x="468" y="1595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60000"/>
                  </a:gs>
                  <a:gs pos="100000">
                    <a:srgbClr val="8A0000"/>
                  </a:gs>
                </a:gsLst>
                <a:lin ang="5400000" scaled="1"/>
              </a:gra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2" name="Freeform 54"/>
              <p:cNvSpPr>
                <a:spLocks noChangeAspect="1"/>
              </p:cNvSpPr>
              <p:nvPr/>
            </p:nvSpPr>
            <p:spPr bwMode="gray">
              <a:xfrm>
                <a:off x="2434" y="1717"/>
                <a:ext cx="334" cy="642"/>
              </a:xfrm>
              <a:custGeom>
                <a:avLst/>
                <a:gdLst>
                  <a:gd name="T0" fmla="*/ 411 w 288"/>
                  <a:gd name="T1" fmla="*/ 2119 h 553"/>
                  <a:gd name="T2" fmla="*/ 411 w 288"/>
                  <a:gd name="T3" fmla="*/ 283 h 553"/>
                  <a:gd name="T4" fmla="*/ 0 w 288"/>
                  <a:gd name="T5" fmla="*/ 283 h 553"/>
                  <a:gd name="T6" fmla="*/ 0 w 288"/>
                  <a:gd name="T7" fmla="*/ 0 h 553"/>
                  <a:gd name="T8" fmla="*/ 1092 w 288"/>
                  <a:gd name="T9" fmla="*/ 0 h 553"/>
                  <a:gd name="T10" fmla="*/ 1092 w 288"/>
                  <a:gd name="T11" fmla="*/ 283 h 553"/>
                  <a:gd name="T12" fmla="*/ 691 w 288"/>
                  <a:gd name="T13" fmla="*/ 283 h 553"/>
                  <a:gd name="T14" fmla="*/ 691 w 288"/>
                  <a:gd name="T15" fmla="*/ 2119 h 553"/>
                  <a:gd name="T16" fmla="*/ 411 w 288"/>
                  <a:gd name="T17" fmla="*/ 2119 h 55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88"/>
                  <a:gd name="T28" fmla="*/ 0 h 553"/>
                  <a:gd name="T29" fmla="*/ 288 w 288"/>
                  <a:gd name="T30" fmla="*/ 553 h 55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88" h="553">
                    <a:moveTo>
                      <a:pt x="109" y="553"/>
                    </a:moveTo>
                    <a:lnTo>
                      <a:pt x="109" y="73"/>
                    </a:lnTo>
                    <a:lnTo>
                      <a:pt x="0" y="73"/>
                    </a:lnTo>
                    <a:lnTo>
                      <a:pt x="0" y="0"/>
                    </a:lnTo>
                    <a:lnTo>
                      <a:pt x="288" y="0"/>
                    </a:lnTo>
                    <a:lnTo>
                      <a:pt x="288" y="73"/>
                    </a:lnTo>
                    <a:lnTo>
                      <a:pt x="182" y="73"/>
                    </a:lnTo>
                    <a:lnTo>
                      <a:pt x="182" y="553"/>
                    </a:lnTo>
                    <a:lnTo>
                      <a:pt x="109" y="553"/>
                    </a:lnTo>
                    <a:close/>
                  </a:path>
                </a:pathLst>
              </a:custGeom>
              <a:solidFill>
                <a:schemeClr val="bg1"/>
              </a:solidFill>
              <a:ln w="14288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4" name="Freeform 55"/>
              <p:cNvSpPr>
                <a:spLocks noChangeAspect="1"/>
              </p:cNvSpPr>
              <p:nvPr/>
            </p:nvSpPr>
            <p:spPr bwMode="gray">
              <a:xfrm>
                <a:off x="2007" y="1709"/>
                <a:ext cx="384" cy="657"/>
              </a:xfrm>
              <a:custGeom>
                <a:avLst/>
                <a:gdLst>
                  <a:gd name="T0" fmla="*/ 897156 w 140"/>
                  <a:gd name="T1" fmla="*/ 510544 h 240"/>
                  <a:gd name="T2" fmla="*/ 1194761 w 140"/>
                  <a:gd name="T3" fmla="*/ 510544 h 240"/>
                  <a:gd name="T4" fmla="*/ 650611 w 140"/>
                  <a:gd name="T5" fmla="*/ 0 h 240"/>
                  <a:gd name="T6" fmla="*/ 150720 w 140"/>
                  <a:gd name="T7" fmla="*/ 510544 h 240"/>
                  <a:gd name="T8" fmla="*/ 737091 w 140"/>
                  <a:gd name="T9" fmla="*/ 1147601 h 240"/>
                  <a:gd name="T10" fmla="*/ 897156 w 140"/>
                  <a:gd name="T11" fmla="*/ 1485234 h 240"/>
                  <a:gd name="T12" fmla="*/ 605170 w 140"/>
                  <a:gd name="T13" fmla="*/ 1788256 h 240"/>
                  <a:gd name="T14" fmla="*/ 317639 w 140"/>
                  <a:gd name="T15" fmla="*/ 1441415 h 240"/>
                  <a:gd name="T16" fmla="*/ 51566 w 140"/>
                  <a:gd name="T17" fmla="*/ 1441415 h 240"/>
                  <a:gd name="T18" fmla="*/ 599100 w 140"/>
                  <a:gd name="T19" fmla="*/ 2072649 h 240"/>
                  <a:gd name="T20" fmla="*/ 1178625 w 140"/>
                  <a:gd name="T21" fmla="*/ 1459572 h 240"/>
                  <a:gd name="T22" fmla="*/ 790642 w 140"/>
                  <a:gd name="T23" fmla="*/ 854776 h 240"/>
                  <a:gd name="T24" fmla="*/ 439035 w 140"/>
                  <a:gd name="T25" fmla="*/ 510544 h 240"/>
                  <a:gd name="T26" fmla="*/ 650611 w 140"/>
                  <a:gd name="T27" fmla="*/ 268560 h 240"/>
                  <a:gd name="T28" fmla="*/ 897156 w 140"/>
                  <a:gd name="T29" fmla="*/ 510544 h 240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140"/>
                  <a:gd name="T46" fmla="*/ 0 h 240"/>
                  <a:gd name="T47" fmla="*/ 140 w 140"/>
                  <a:gd name="T48" fmla="*/ 240 h 240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140" h="240">
                    <a:moveTo>
                      <a:pt x="102" y="59"/>
                    </a:moveTo>
                    <a:cubicBezTo>
                      <a:pt x="136" y="59"/>
                      <a:pt x="136" y="59"/>
                      <a:pt x="136" y="59"/>
                    </a:cubicBezTo>
                    <a:cubicBezTo>
                      <a:pt x="136" y="59"/>
                      <a:pt x="137" y="0"/>
                      <a:pt x="74" y="0"/>
                    </a:cubicBezTo>
                    <a:cubicBezTo>
                      <a:pt x="11" y="0"/>
                      <a:pt x="17" y="59"/>
                      <a:pt x="17" y="59"/>
                    </a:cubicBezTo>
                    <a:cubicBezTo>
                      <a:pt x="17" y="107"/>
                      <a:pt x="57" y="108"/>
                      <a:pt x="84" y="133"/>
                    </a:cubicBezTo>
                    <a:cubicBezTo>
                      <a:pt x="91" y="139"/>
                      <a:pt x="102" y="146"/>
                      <a:pt x="102" y="172"/>
                    </a:cubicBezTo>
                    <a:cubicBezTo>
                      <a:pt x="103" y="198"/>
                      <a:pt x="84" y="207"/>
                      <a:pt x="69" y="207"/>
                    </a:cubicBezTo>
                    <a:cubicBezTo>
                      <a:pt x="54" y="207"/>
                      <a:pt x="36" y="200"/>
                      <a:pt x="36" y="167"/>
                    </a:cubicBezTo>
                    <a:cubicBezTo>
                      <a:pt x="6" y="167"/>
                      <a:pt x="6" y="167"/>
                      <a:pt x="6" y="167"/>
                    </a:cubicBezTo>
                    <a:cubicBezTo>
                      <a:pt x="6" y="167"/>
                      <a:pt x="0" y="240"/>
                      <a:pt x="68" y="240"/>
                    </a:cubicBezTo>
                    <a:cubicBezTo>
                      <a:pt x="136" y="240"/>
                      <a:pt x="134" y="181"/>
                      <a:pt x="134" y="169"/>
                    </a:cubicBezTo>
                    <a:cubicBezTo>
                      <a:pt x="134" y="158"/>
                      <a:pt x="140" y="130"/>
                      <a:pt x="90" y="99"/>
                    </a:cubicBezTo>
                    <a:cubicBezTo>
                      <a:pt x="66" y="85"/>
                      <a:pt x="50" y="77"/>
                      <a:pt x="50" y="59"/>
                    </a:cubicBezTo>
                    <a:cubicBezTo>
                      <a:pt x="50" y="42"/>
                      <a:pt x="62" y="31"/>
                      <a:pt x="74" y="31"/>
                    </a:cubicBezTo>
                    <a:cubicBezTo>
                      <a:pt x="86" y="31"/>
                      <a:pt x="102" y="36"/>
                      <a:pt x="102" y="59"/>
                    </a:cubicBezTo>
                    <a:close/>
                  </a:path>
                </a:pathLst>
              </a:custGeom>
              <a:solidFill>
                <a:schemeClr val="bg1"/>
              </a:solidFill>
              <a:ln w="14288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6" name="Freeform 56"/>
              <p:cNvSpPr>
                <a:spLocks noChangeAspect="1" noEditPoints="1"/>
              </p:cNvSpPr>
              <p:nvPr/>
            </p:nvSpPr>
            <p:spPr bwMode="gray">
              <a:xfrm>
                <a:off x="3312" y="1720"/>
                <a:ext cx="347" cy="657"/>
              </a:xfrm>
              <a:custGeom>
                <a:avLst/>
                <a:gdLst>
                  <a:gd name="T0" fmla="*/ 1200058 w 124"/>
                  <a:gd name="T1" fmla="*/ 251811 h 234"/>
                  <a:gd name="T2" fmla="*/ 959489 w 124"/>
                  <a:gd name="T3" fmla="*/ 30390 h 234"/>
                  <a:gd name="T4" fmla="*/ 549827 w 124"/>
                  <a:gd name="T5" fmla="*/ 0 h 234"/>
                  <a:gd name="T6" fmla="*/ 0 w 124"/>
                  <a:gd name="T7" fmla="*/ 0 h 234"/>
                  <a:gd name="T8" fmla="*/ 0 w 124"/>
                  <a:gd name="T9" fmla="*/ 2537646 h 234"/>
                  <a:gd name="T10" fmla="*/ 345259 w 124"/>
                  <a:gd name="T11" fmla="*/ 2537646 h 234"/>
                  <a:gd name="T12" fmla="*/ 345259 w 124"/>
                  <a:gd name="T13" fmla="*/ 1386438 h 234"/>
                  <a:gd name="T14" fmla="*/ 568537 w 124"/>
                  <a:gd name="T15" fmla="*/ 1386438 h 234"/>
                  <a:gd name="T16" fmla="*/ 924470 w 124"/>
                  <a:gd name="T17" fmla="*/ 1356048 h 234"/>
                  <a:gd name="T18" fmla="*/ 1106046 w 124"/>
                  <a:gd name="T19" fmla="*/ 1258528 h 234"/>
                  <a:gd name="T20" fmla="*/ 1240402 w 124"/>
                  <a:gd name="T21" fmla="*/ 1031706 h 234"/>
                  <a:gd name="T22" fmla="*/ 1304717 w 124"/>
                  <a:gd name="T23" fmla="*/ 683460 h 234"/>
                  <a:gd name="T24" fmla="*/ 1200058 w 124"/>
                  <a:gd name="T25" fmla="*/ 251811 h 234"/>
                  <a:gd name="T26" fmla="*/ 819785 w 124"/>
                  <a:gd name="T27" fmla="*/ 1062032 h 234"/>
                  <a:gd name="T28" fmla="*/ 326544 w 124"/>
                  <a:gd name="T29" fmla="*/ 1062032 h 234"/>
                  <a:gd name="T30" fmla="*/ 326544 w 124"/>
                  <a:gd name="T31" fmla="*/ 335522 h 234"/>
                  <a:gd name="T32" fmla="*/ 801069 w 124"/>
                  <a:gd name="T33" fmla="*/ 335522 h 234"/>
                  <a:gd name="T34" fmla="*/ 999763 w 124"/>
                  <a:gd name="T35" fmla="*/ 707008 h 234"/>
                  <a:gd name="T36" fmla="*/ 819785 w 124"/>
                  <a:gd name="T37" fmla="*/ 1062032 h 234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124"/>
                  <a:gd name="T58" fmla="*/ 0 h 234"/>
                  <a:gd name="T59" fmla="*/ 124 w 124"/>
                  <a:gd name="T60" fmla="*/ 234 h 234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124" h="234">
                    <a:moveTo>
                      <a:pt x="114" y="23"/>
                    </a:moveTo>
                    <a:cubicBezTo>
                      <a:pt x="108" y="13"/>
                      <a:pt x="100" y="6"/>
                      <a:pt x="91" y="3"/>
                    </a:cubicBezTo>
                    <a:cubicBezTo>
                      <a:pt x="85" y="1"/>
                      <a:pt x="72" y="0"/>
                      <a:pt x="52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234"/>
                      <a:pt x="0" y="234"/>
                      <a:pt x="0" y="234"/>
                    </a:cubicBezTo>
                    <a:cubicBezTo>
                      <a:pt x="33" y="234"/>
                      <a:pt x="33" y="234"/>
                      <a:pt x="33" y="234"/>
                    </a:cubicBezTo>
                    <a:cubicBezTo>
                      <a:pt x="33" y="128"/>
                      <a:pt x="33" y="128"/>
                      <a:pt x="33" y="128"/>
                    </a:cubicBezTo>
                    <a:cubicBezTo>
                      <a:pt x="54" y="128"/>
                      <a:pt x="54" y="128"/>
                      <a:pt x="54" y="128"/>
                    </a:cubicBezTo>
                    <a:cubicBezTo>
                      <a:pt x="69" y="128"/>
                      <a:pt x="80" y="127"/>
                      <a:pt x="88" y="125"/>
                    </a:cubicBezTo>
                    <a:cubicBezTo>
                      <a:pt x="93" y="124"/>
                      <a:pt x="99" y="121"/>
                      <a:pt x="105" y="116"/>
                    </a:cubicBezTo>
                    <a:cubicBezTo>
                      <a:pt x="110" y="111"/>
                      <a:pt x="115" y="104"/>
                      <a:pt x="118" y="95"/>
                    </a:cubicBezTo>
                    <a:cubicBezTo>
                      <a:pt x="122" y="87"/>
                      <a:pt x="124" y="76"/>
                      <a:pt x="124" y="63"/>
                    </a:cubicBezTo>
                    <a:cubicBezTo>
                      <a:pt x="124" y="47"/>
                      <a:pt x="121" y="34"/>
                      <a:pt x="114" y="23"/>
                    </a:cubicBezTo>
                    <a:close/>
                    <a:moveTo>
                      <a:pt x="78" y="98"/>
                    </a:moveTo>
                    <a:cubicBezTo>
                      <a:pt x="31" y="98"/>
                      <a:pt x="31" y="98"/>
                      <a:pt x="31" y="98"/>
                    </a:cubicBezTo>
                    <a:cubicBezTo>
                      <a:pt x="31" y="31"/>
                      <a:pt x="31" y="31"/>
                      <a:pt x="31" y="31"/>
                    </a:cubicBezTo>
                    <a:cubicBezTo>
                      <a:pt x="76" y="31"/>
                      <a:pt x="76" y="31"/>
                      <a:pt x="76" y="31"/>
                    </a:cubicBezTo>
                    <a:cubicBezTo>
                      <a:pt x="80" y="31"/>
                      <a:pt x="94" y="33"/>
                      <a:pt x="95" y="65"/>
                    </a:cubicBezTo>
                    <a:cubicBezTo>
                      <a:pt x="95" y="65"/>
                      <a:pt x="95" y="98"/>
                      <a:pt x="78" y="98"/>
                    </a:cubicBezTo>
                    <a:close/>
                  </a:path>
                </a:pathLst>
              </a:custGeom>
              <a:solidFill>
                <a:schemeClr val="bg1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7" name="Freeform 57"/>
              <p:cNvSpPr>
                <a:spLocks noChangeAspect="1" noEditPoints="1"/>
              </p:cNvSpPr>
              <p:nvPr/>
            </p:nvSpPr>
            <p:spPr bwMode="gray">
              <a:xfrm>
                <a:off x="2836" y="1707"/>
                <a:ext cx="375" cy="670"/>
              </a:xfrm>
              <a:custGeom>
                <a:avLst/>
                <a:gdLst>
                  <a:gd name="T0" fmla="*/ 673505 w 134"/>
                  <a:gd name="T1" fmla="*/ 0 h 239"/>
                  <a:gd name="T2" fmla="*/ 0 w 134"/>
                  <a:gd name="T3" fmla="*/ 651868 h 239"/>
                  <a:gd name="T4" fmla="*/ 0 w 134"/>
                  <a:gd name="T5" fmla="*/ 1827413 h 239"/>
                  <a:gd name="T6" fmla="*/ 715217 w 134"/>
                  <a:gd name="T7" fmla="*/ 2555439 h 239"/>
                  <a:gd name="T8" fmla="*/ 1410268 w 134"/>
                  <a:gd name="T9" fmla="*/ 1850636 h 239"/>
                  <a:gd name="T10" fmla="*/ 1410268 w 134"/>
                  <a:gd name="T11" fmla="*/ 746935 h 239"/>
                  <a:gd name="T12" fmla="*/ 673505 w 134"/>
                  <a:gd name="T13" fmla="*/ 0 h 239"/>
                  <a:gd name="T14" fmla="*/ 1083593 w 134"/>
                  <a:gd name="T15" fmla="*/ 1689939 h 239"/>
                  <a:gd name="T16" fmla="*/ 715217 w 134"/>
                  <a:gd name="T17" fmla="*/ 2201561 h 239"/>
                  <a:gd name="T18" fmla="*/ 326673 w 134"/>
                  <a:gd name="T19" fmla="*/ 1677846 h 239"/>
                  <a:gd name="T20" fmla="*/ 326673 w 134"/>
                  <a:gd name="T21" fmla="*/ 824610 h 239"/>
                  <a:gd name="T22" fmla="*/ 696523 w 134"/>
                  <a:gd name="T23" fmla="*/ 355249 h 239"/>
                  <a:gd name="T24" fmla="*/ 1083593 w 134"/>
                  <a:gd name="T25" fmla="*/ 896502 h 239"/>
                  <a:gd name="T26" fmla="*/ 1083593 w 134"/>
                  <a:gd name="T27" fmla="*/ 1689939 h 239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34"/>
                  <a:gd name="T43" fmla="*/ 0 h 239"/>
                  <a:gd name="T44" fmla="*/ 134 w 134"/>
                  <a:gd name="T45" fmla="*/ 239 h 239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34" h="239">
                    <a:moveTo>
                      <a:pt x="64" y="0"/>
                    </a:moveTo>
                    <a:cubicBezTo>
                      <a:pt x="2" y="0"/>
                      <a:pt x="0" y="61"/>
                      <a:pt x="0" y="61"/>
                    </a:cubicBezTo>
                    <a:cubicBezTo>
                      <a:pt x="0" y="171"/>
                      <a:pt x="0" y="171"/>
                      <a:pt x="0" y="171"/>
                    </a:cubicBezTo>
                    <a:cubicBezTo>
                      <a:pt x="0" y="171"/>
                      <a:pt x="4" y="239"/>
                      <a:pt x="68" y="239"/>
                    </a:cubicBezTo>
                    <a:cubicBezTo>
                      <a:pt x="132" y="239"/>
                      <a:pt x="134" y="173"/>
                      <a:pt x="134" y="173"/>
                    </a:cubicBezTo>
                    <a:cubicBezTo>
                      <a:pt x="134" y="173"/>
                      <a:pt x="134" y="105"/>
                      <a:pt x="134" y="70"/>
                    </a:cubicBezTo>
                    <a:cubicBezTo>
                      <a:pt x="134" y="34"/>
                      <a:pt x="107" y="0"/>
                      <a:pt x="64" y="0"/>
                    </a:cubicBezTo>
                    <a:close/>
                    <a:moveTo>
                      <a:pt x="103" y="158"/>
                    </a:moveTo>
                    <a:cubicBezTo>
                      <a:pt x="103" y="158"/>
                      <a:pt x="102" y="206"/>
                      <a:pt x="68" y="206"/>
                    </a:cubicBezTo>
                    <a:cubicBezTo>
                      <a:pt x="33" y="206"/>
                      <a:pt x="31" y="157"/>
                      <a:pt x="31" y="157"/>
                    </a:cubicBezTo>
                    <a:cubicBezTo>
                      <a:pt x="31" y="77"/>
                      <a:pt x="31" y="77"/>
                      <a:pt x="31" y="77"/>
                    </a:cubicBezTo>
                    <a:cubicBezTo>
                      <a:pt x="31" y="77"/>
                      <a:pt x="32" y="33"/>
                      <a:pt x="66" y="33"/>
                    </a:cubicBezTo>
                    <a:cubicBezTo>
                      <a:pt x="88" y="33"/>
                      <a:pt x="103" y="58"/>
                      <a:pt x="103" y="84"/>
                    </a:cubicBezTo>
                    <a:cubicBezTo>
                      <a:pt x="103" y="109"/>
                      <a:pt x="103" y="158"/>
                      <a:pt x="103" y="158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grpSp>
            <p:nvGrpSpPr>
              <p:cNvPr id="28" name="Group 58"/>
              <p:cNvGrpSpPr>
                <a:grpSpLocks noChangeAspect="1"/>
              </p:cNvGrpSpPr>
              <p:nvPr/>
            </p:nvGrpSpPr>
            <p:grpSpPr bwMode="auto">
              <a:xfrm>
                <a:off x="2808" y="2807"/>
                <a:ext cx="62" cy="63"/>
                <a:chOff x="1684" y="2400"/>
                <a:chExt cx="41" cy="41"/>
              </a:xfrm>
            </p:grpSpPr>
            <p:sp>
              <p:nvSpPr>
                <p:cNvPr id="33" name="Oval 59"/>
                <p:cNvSpPr>
                  <a:spLocks noChangeAspect="1" noChangeArrowheads="1"/>
                </p:cNvSpPr>
                <p:nvPr/>
              </p:nvSpPr>
              <p:spPr bwMode="gray">
                <a:xfrm>
                  <a:off x="1684" y="2400"/>
                  <a:ext cx="41" cy="4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E4E4E4"/>
                    </a:gs>
                    <a:gs pos="100000">
                      <a:srgbClr val="C0C0C0"/>
                    </a:gs>
                  </a:gsLst>
                  <a:path path="shape">
                    <a:fillToRect l="50000" t="50000" r="50000" b="50000"/>
                  </a:path>
                </a:gra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34" name="Oval 60"/>
                <p:cNvSpPr>
                  <a:spLocks noChangeAspect="1" noChangeArrowheads="1"/>
                </p:cNvSpPr>
                <p:nvPr/>
              </p:nvSpPr>
              <p:spPr bwMode="gray">
                <a:xfrm>
                  <a:off x="1693" y="2410"/>
                  <a:ext cx="23" cy="23"/>
                </a:xfrm>
                <a:prstGeom prst="ellipse">
                  <a:avLst/>
                </a:prstGeom>
                <a:solidFill>
                  <a:schemeClr val="bg1"/>
                </a:soli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  <a:cs typeface="Arial" pitchFamily="34" charset="0"/>
                  </a:endParaRPr>
                </a:p>
              </p:txBody>
            </p:sp>
          </p:grpSp>
          <p:grpSp>
            <p:nvGrpSpPr>
              <p:cNvPr id="29" name="Group 61"/>
              <p:cNvGrpSpPr>
                <a:grpSpLocks noChangeAspect="1"/>
              </p:cNvGrpSpPr>
              <p:nvPr/>
            </p:nvGrpSpPr>
            <p:grpSpPr bwMode="auto">
              <a:xfrm>
                <a:off x="2808" y="1211"/>
                <a:ext cx="62" cy="63"/>
                <a:chOff x="1684" y="2400"/>
                <a:chExt cx="41" cy="41"/>
              </a:xfrm>
            </p:grpSpPr>
            <p:sp>
              <p:nvSpPr>
                <p:cNvPr id="31" name="Oval 62"/>
                <p:cNvSpPr>
                  <a:spLocks noChangeAspect="1" noChangeArrowheads="1"/>
                </p:cNvSpPr>
                <p:nvPr/>
              </p:nvSpPr>
              <p:spPr bwMode="gray">
                <a:xfrm>
                  <a:off x="1684" y="2400"/>
                  <a:ext cx="41" cy="4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E4E4E4"/>
                    </a:gs>
                    <a:gs pos="100000">
                      <a:srgbClr val="C0C0C0"/>
                    </a:gs>
                  </a:gsLst>
                  <a:path path="shape">
                    <a:fillToRect l="50000" t="50000" r="50000" b="50000"/>
                  </a:path>
                </a:gra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32" name="Oval 63"/>
                <p:cNvSpPr>
                  <a:spLocks noChangeAspect="1" noChangeArrowheads="1"/>
                </p:cNvSpPr>
                <p:nvPr/>
              </p:nvSpPr>
              <p:spPr bwMode="gray">
                <a:xfrm>
                  <a:off x="1693" y="2410"/>
                  <a:ext cx="23" cy="23"/>
                </a:xfrm>
                <a:prstGeom prst="ellipse">
                  <a:avLst/>
                </a:prstGeom>
                <a:solidFill>
                  <a:schemeClr val="bg1"/>
                </a:soli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  <a:cs typeface="Arial" pitchFamily="34" charset="0"/>
                  </a:endParaRPr>
                </a:p>
              </p:txBody>
            </p:sp>
          </p:grpSp>
          <p:pic>
            <p:nvPicPr>
              <p:cNvPr id="30" name="Picture 64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gray">
              <a:xfrm>
                <a:off x="1885" y="1124"/>
                <a:ext cx="1644" cy="1060"/>
              </a:xfrm>
              <a:prstGeom prst="rect">
                <a:avLst/>
              </a:prstGeom>
              <a:noFill/>
              <a:ln w="11176">
                <a:noFill/>
                <a:miter lim="800000"/>
                <a:headEnd/>
                <a:tailEnd/>
              </a:ln>
            </p:spPr>
          </p:pic>
        </p:grpSp>
        <p:sp>
          <p:nvSpPr>
            <p:cNvPr id="19" name="53 Metin kutusu"/>
            <p:cNvSpPr txBox="1"/>
            <p:nvPr/>
          </p:nvSpPr>
          <p:spPr>
            <a:xfrm>
              <a:off x="3298727" y="5639162"/>
              <a:ext cx="5508000" cy="288000"/>
            </a:xfrm>
            <a:prstGeom prst="rect">
              <a:avLst/>
            </a:prstGeom>
            <a:noFill/>
            <a:ln w="3175" cmpd="sng"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 anchor="ctr" anchorCtr="0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tr-TR" sz="1200" dirty="0" smtClean="0">
                  <a:solidFill>
                    <a:srgbClr val="000000"/>
                  </a:solidFill>
                  <a:latin typeface="Cambria" pitchFamily="18" charset="0"/>
                </a:rPr>
                <a:t>Ezberlenecek </a:t>
              </a:r>
              <a:endParaRPr lang="tr-TR" sz="1000" b="1" dirty="0" smtClean="0">
                <a:solidFill>
                  <a:srgbClr val="000000"/>
                </a:solidFill>
                <a:latin typeface="Cambria" pitchFamily="18" charset="0"/>
              </a:endParaRPr>
            </a:p>
          </p:txBody>
        </p:sp>
      </p:grpSp>
      <p:sp>
        <p:nvSpPr>
          <p:cNvPr id="36" name="Rectangle 3"/>
          <p:cNvSpPr txBox="1">
            <a:spLocks noChangeArrowheads="1"/>
          </p:cNvSpPr>
          <p:nvPr/>
        </p:nvSpPr>
        <p:spPr bwMode="auto">
          <a:xfrm>
            <a:off x="8362949" y="6376921"/>
            <a:ext cx="6582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5" name="Text Box 45"/>
          <p:cNvSpPr txBox="1">
            <a:spLocks noChangeArrowheads="1"/>
          </p:cNvSpPr>
          <p:nvPr/>
        </p:nvSpPr>
        <p:spPr bwMode="auto">
          <a:xfrm>
            <a:off x="772635" y="2075469"/>
            <a:ext cx="550682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algn="ctr" defTabSz="801688">
              <a:spcBef>
                <a:spcPct val="20000"/>
              </a:spcBef>
            </a:pPr>
            <a:r>
              <a:rPr lang="tr-TR" sz="2800" b="1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4</a:t>
            </a:r>
            <a:endParaRPr lang="de-DE" sz="2800" b="1" noProof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123148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İŞYERİ HEKİMLİĞİ VE İŞ GÜVENLİĞİ UZMANLIĞI ETİĞİ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360000" lvl="1" indent="-216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Taraflar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arasındaki çıkar çatışmalarının içine girmeme </a:t>
            </a: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360000" lvl="1" indent="-216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Teknik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açıdan kusursuz, kolay uygulanabilir, basit yöntemler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seçme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360000" lvl="1" indent="-216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Topluma hizmet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bilincinin yaygınlaştırılması ilkesi,</a:t>
            </a:r>
          </a:p>
          <a:p>
            <a:pPr marL="360000" lvl="1" indent="-216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Toplumun refahı, can ve mal güvenliği</a:t>
            </a:r>
          </a:p>
          <a:p>
            <a:pPr marL="360000" lvl="1" indent="-216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Toplum ve çevrenin korunması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360000" lvl="1" indent="-216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Uzman görüşüne başvurma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360000" lvl="1" indent="-216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Vicdani kanaatine göre hareket etme</a:t>
            </a:r>
          </a:p>
          <a:p>
            <a:pPr marL="360000" lvl="1" indent="-216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Yargılarını bilimsel bilgi-teknik yeterliğe dayandırma</a:t>
            </a:r>
          </a:p>
          <a:p>
            <a:pPr marL="360000" lvl="1" indent="-216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Yeterlilik ve doğruluk</a:t>
            </a:r>
          </a:p>
          <a:p>
            <a:pPr marL="360000" lvl="1" indent="-216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Yetkili makamları bilgilendirme ve desteğini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alma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İŞ SAĞLIĞI ETİĞİ / İŞ SAĞLIĞI PROFESYONELLERİ</a:t>
            </a:r>
            <a:endParaRPr lang="tr-TR" sz="3200" b="1" noProof="1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17" name="Grup 16"/>
          <p:cNvGrpSpPr/>
          <p:nvPr/>
        </p:nvGrpSpPr>
        <p:grpSpPr>
          <a:xfrm>
            <a:off x="2657734" y="5441829"/>
            <a:ext cx="6162416" cy="663371"/>
            <a:chOff x="2644311" y="5451679"/>
            <a:chExt cx="6162416" cy="663371"/>
          </a:xfrm>
        </p:grpSpPr>
        <p:grpSp>
          <p:nvGrpSpPr>
            <p:cNvPr id="18" name="Group 51"/>
            <p:cNvGrpSpPr>
              <a:grpSpLocks/>
            </p:cNvGrpSpPr>
            <p:nvPr/>
          </p:nvGrpSpPr>
          <p:grpSpPr bwMode="auto">
            <a:xfrm>
              <a:off x="2644311" y="5451679"/>
              <a:ext cx="648968" cy="663371"/>
              <a:chOff x="1868" y="1082"/>
              <a:chExt cx="1942" cy="1942"/>
            </a:xfrm>
          </p:grpSpPr>
          <p:sp>
            <p:nvSpPr>
              <p:cNvPr id="20" name="Freeform 52"/>
              <p:cNvSpPr>
                <a:spLocks noChangeAspect="1"/>
              </p:cNvSpPr>
              <p:nvPr/>
            </p:nvSpPr>
            <p:spPr bwMode="gray">
              <a:xfrm>
                <a:off x="1868" y="1082"/>
                <a:ext cx="1942" cy="1942"/>
              </a:xfrm>
              <a:custGeom>
                <a:avLst/>
                <a:gdLst>
                  <a:gd name="T0" fmla="*/ 1849 w 1675"/>
                  <a:gd name="T1" fmla="*/ 6343 h 1675"/>
                  <a:gd name="T2" fmla="*/ 0 w 1675"/>
                  <a:gd name="T3" fmla="*/ 4480 h 1675"/>
                  <a:gd name="T4" fmla="*/ 0 w 1675"/>
                  <a:gd name="T5" fmla="*/ 1849 h 1675"/>
                  <a:gd name="T6" fmla="*/ 1849 w 1675"/>
                  <a:gd name="T7" fmla="*/ 0 h 1675"/>
                  <a:gd name="T8" fmla="*/ 4481 w 1675"/>
                  <a:gd name="T9" fmla="*/ 0 h 1675"/>
                  <a:gd name="T10" fmla="*/ 6343 w 1675"/>
                  <a:gd name="T11" fmla="*/ 1849 h 1675"/>
                  <a:gd name="T12" fmla="*/ 6343 w 1675"/>
                  <a:gd name="T13" fmla="*/ 4480 h 1675"/>
                  <a:gd name="T14" fmla="*/ 4481 w 1675"/>
                  <a:gd name="T15" fmla="*/ 6343 h 1675"/>
                  <a:gd name="T16" fmla="*/ 1849 w 1675"/>
                  <a:gd name="T17" fmla="*/ 6343 h 167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675"/>
                  <a:gd name="T28" fmla="*/ 0 h 1675"/>
                  <a:gd name="T29" fmla="*/ 1675 w 1675"/>
                  <a:gd name="T30" fmla="*/ 1675 h 167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675" h="1675">
                    <a:moveTo>
                      <a:pt x="489" y="1675"/>
                    </a:moveTo>
                    <a:lnTo>
                      <a:pt x="0" y="1183"/>
                    </a:lnTo>
                    <a:lnTo>
                      <a:pt x="0" y="489"/>
                    </a:lnTo>
                    <a:lnTo>
                      <a:pt x="489" y="0"/>
                    </a:lnTo>
                    <a:lnTo>
                      <a:pt x="1184" y="0"/>
                    </a:lnTo>
                    <a:lnTo>
                      <a:pt x="1675" y="489"/>
                    </a:lnTo>
                    <a:lnTo>
                      <a:pt x="1675" y="1183"/>
                    </a:lnTo>
                    <a:lnTo>
                      <a:pt x="1184" y="1675"/>
                    </a:lnTo>
                    <a:lnTo>
                      <a:pt x="489" y="1675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1" name="Freeform 53"/>
              <p:cNvSpPr>
                <a:spLocks noChangeAspect="1"/>
              </p:cNvSpPr>
              <p:nvPr/>
            </p:nvSpPr>
            <p:spPr bwMode="gray">
              <a:xfrm>
                <a:off x="1914" y="1128"/>
                <a:ext cx="1850" cy="1850"/>
              </a:xfrm>
              <a:custGeom>
                <a:avLst/>
                <a:gdLst>
                  <a:gd name="T0" fmla="*/ 1780 w 1595"/>
                  <a:gd name="T1" fmla="*/ 6060 h 1595"/>
                  <a:gd name="T2" fmla="*/ 0 w 1595"/>
                  <a:gd name="T3" fmla="*/ 4281 h 1595"/>
                  <a:gd name="T4" fmla="*/ 0 w 1595"/>
                  <a:gd name="T5" fmla="*/ 1780 h 1595"/>
                  <a:gd name="T6" fmla="*/ 1780 w 1595"/>
                  <a:gd name="T7" fmla="*/ 0 h 1595"/>
                  <a:gd name="T8" fmla="*/ 4281 w 1595"/>
                  <a:gd name="T9" fmla="*/ 0 h 1595"/>
                  <a:gd name="T10" fmla="*/ 6060 w 1595"/>
                  <a:gd name="T11" fmla="*/ 1780 h 1595"/>
                  <a:gd name="T12" fmla="*/ 6060 w 1595"/>
                  <a:gd name="T13" fmla="*/ 4281 h 1595"/>
                  <a:gd name="T14" fmla="*/ 4281 w 1595"/>
                  <a:gd name="T15" fmla="*/ 6060 h 1595"/>
                  <a:gd name="T16" fmla="*/ 1780 w 1595"/>
                  <a:gd name="T17" fmla="*/ 6060 h 159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595"/>
                  <a:gd name="T28" fmla="*/ 0 h 1595"/>
                  <a:gd name="T29" fmla="*/ 1595 w 1595"/>
                  <a:gd name="T30" fmla="*/ 1595 h 159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595" h="1595">
                    <a:moveTo>
                      <a:pt x="468" y="1595"/>
                    </a:moveTo>
                    <a:lnTo>
                      <a:pt x="0" y="1127"/>
                    </a:lnTo>
                    <a:lnTo>
                      <a:pt x="0" y="468"/>
                    </a:lnTo>
                    <a:lnTo>
                      <a:pt x="468" y="0"/>
                    </a:lnTo>
                    <a:lnTo>
                      <a:pt x="1127" y="0"/>
                    </a:lnTo>
                    <a:lnTo>
                      <a:pt x="1595" y="468"/>
                    </a:lnTo>
                    <a:lnTo>
                      <a:pt x="1595" y="1127"/>
                    </a:lnTo>
                    <a:lnTo>
                      <a:pt x="1127" y="1595"/>
                    </a:lnTo>
                    <a:lnTo>
                      <a:pt x="468" y="1595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60000"/>
                  </a:gs>
                  <a:gs pos="100000">
                    <a:srgbClr val="8A0000"/>
                  </a:gs>
                </a:gsLst>
                <a:lin ang="5400000" scaled="1"/>
              </a:gra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2" name="Freeform 54"/>
              <p:cNvSpPr>
                <a:spLocks noChangeAspect="1"/>
              </p:cNvSpPr>
              <p:nvPr/>
            </p:nvSpPr>
            <p:spPr bwMode="gray">
              <a:xfrm>
                <a:off x="2434" y="1717"/>
                <a:ext cx="334" cy="642"/>
              </a:xfrm>
              <a:custGeom>
                <a:avLst/>
                <a:gdLst>
                  <a:gd name="T0" fmla="*/ 411 w 288"/>
                  <a:gd name="T1" fmla="*/ 2119 h 553"/>
                  <a:gd name="T2" fmla="*/ 411 w 288"/>
                  <a:gd name="T3" fmla="*/ 283 h 553"/>
                  <a:gd name="T4" fmla="*/ 0 w 288"/>
                  <a:gd name="T5" fmla="*/ 283 h 553"/>
                  <a:gd name="T6" fmla="*/ 0 w 288"/>
                  <a:gd name="T7" fmla="*/ 0 h 553"/>
                  <a:gd name="T8" fmla="*/ 1092 w 288"/>
                  <a:gd name="T9" fmla="*/ 0 h 553"/>
                  <a:gd name="T10" fmla="*/ 1092 w 288"/>
                  <a:gd name="T11" fmla="*/ 283 h 553"/>
                  <a:gd name="T12" fmla="*/ 691 w 288"/>
                  <a:gd name="T13" fmla="*/ 283 h 553"/>
                  <a:gd name="T14" fmla="*/ 691 w 288"/>
                  <a:gd name="T15" fmla="*/ 2119 h 553"/>
                  <a:gd name="T16" fmla="*/ 411 w 288"/>
                  <a:gd name="T17" fmla="*/ 2119 h 55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88"/>
                  <a:gd name="T28" fmla="*/ 0 h 553"/>
                  <a:gd name="T29" fmla="*/ 288 w 288"/>
                  <a:gd name="T30" fmla="*/ 553 h 55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88" h="553">
                    <a:moveTo>
                      <a:pt x="109" y="553"/>
                    </a:moveTo>
                    <a:lnTo>
                      <a:pt x="109" y="73"/>
                    </a:lnTo>
                    <a:lnTo>
                      <a:pt x="0" y="73"/>
                    </a:lnTo>
                    <a:lnTo>
                      <a:pt x="0" y="0"/>
                    </a:lnTo>
                    <a:lnTo>
                      <a:pt x="288" y="0"/>
                    </a:lnTo>
                    <a:lnTo>
                      <a:pt x="288" y="73"/>
                    </a:lnTo>
                    <a:lnTo>
                      <a:pt x="182" y="73"/>
                    </a:lnTo>
                    <a:lnTo>
                      <a:pt x="182" y="553"/>
                    </a:lnTo>
                    <a:lnTo>
                      <a:pt x="109" y="553"/>
                    </a:lnTo>
                    <a:close/>
                  </a:path>
                </a:pathLst>
              </a:custGeom>
              <a:solidFill>
                <a:schemeClr val="bg1"/>
              </a:solidFill>
              <a:ln w="14288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4" name="Freeform 55"/>
              <p:cNvSpPr>
                <a:spLocks noChangeAspect="1"/>
              </p:cNvSpPr>
              <p:nvPr/>
            </p:nvSpPr>
            <p:spPr bwMode="gray">
              <a:xfrm>
                <a:off x="2007" y="1709"/>
                <a:ext cx="384" cy="657"/>
              </a:xfrm>
              <a:custGeom>
                <a:avLst/>
                <a:gdLst>
                  <a:gd name="T0" fmla="*/ 897156 w 140"/>
                  <a:gd name="T1" fmla="*/ 510544 h 240"/>
                  <a:gd name="T2" fmla="*/ 1194761 w 140"/>
                  <a:gd name="T3" fmla="*/ 510544 h 240"/>
                  <a:gd name="T4" fmla="*/ 650611 w 140"/>
                  <a:gd name="T5" fmla="*/ 0 h 240"/>
                  <a:gd name="T6" fmla="*/ 150720 w 140"/>
                  <a:gd name="T7" fmla="*/ 510544 h 240"/>
                  <a:gd name="T8" fmla="*/ 737091 w 140"/>
                  <a:gd name="T9" fmla="*/ 1147601 h 240"/>
                  <a:gd name="T10" fmla="*/ 897156 w 140"/>
                  <a:gd name="T11" fmla="*/ 1485234 h 240"/>
                  <a:gd name="T12" fmla="*/ 605170 w 140"/>
                  <a:gd name="T13" fmla="*/ 1788256 h 240"/>
                  <a:gd name="T14" fmla="*/ 317639 w 140"/>
                  <a:gd name="T15" fmla="*/ 1441415 h 240"/>
                  <a:gd name="T16" fmla="*/ 51566 w 140"/>
                  <a:gd name="T17" fmla="*/ 1441415 h 240"/>
                  <a:gd name="T18" fmla="*/ 599100 w 140"/>
                  <a:gd name="T19" fmla="*/ 2072649 h 240"/>
                  <a:gd name="T20" fmla="*/ 1178625 w 140"/>
                  <a:gd name="T21" fmla="*/ 1459572 h 240"/>
                  <a:gd name="T22" fmla="*/ 790642 w 140"/>
                  <a:gd name="T23" fmla="*/ 854776 h 240"/>
                  <a:gd name="T24" fmla="*/ 439035 w 140"/>
                  <a:gd name="T25" fmla="*/ 510544 h 240"/>
                  <a:gd name="T26" fmla="*/ 650611 w 140"/>
                  <a:gd name="T27" fmla="*/ 268560 h 240"/>
                  <a:gd name="T28" fmla="*/ 897156 w 140"/>
                  <a:gd name="T29" fmla="*/ 510544 h 240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140"/>
                  <a:gd name="T46" fmla="*/ 0 h 240"/>
                  <a:gd name="T47" fmla="*/ 140 w 140"/>
                  <a:gd name="T48" fmla="*/ 240 h 240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140" h="240">
                    <a:moveTo>
                      <a:pt x="102" y="59"/>
                    </a:moveTo>
                    <a:cubicBezTo>
                      <a:pt x="136" y="59"/>
                      <a:pt x="136" y="59"/>
                      <a:pt x="136" y="59"/>
                    </a:cubicBezTo>
                    <a:cubicBezTo>
                      <a:pt x="136" y="59"/>
                      <a:pt x="137" y="0"/>
                      <a:pt x="74" y="0"/>
                    </a:cubicBezTo>
                    <a:cubicBezTo>
                      <a:pt x="11" y="0"/>
                      <a:pt x="17" y="59"/>
                      <a:pt x="17" y="59"/>
                    </a:cubicBezTo>
                    <a:cubicBezTo>
                      <a:pt x="17" y="107"/>
                      <a:pt x="57" y="108"/>
                      <a:pt x="84" y="133"/>
                    </a:cubicBezTo>
                    <a:cubicBezTo>
                      <a:pt x="91" y="139"/>
                      <a:pt x="102" y="146"/>
                      <a:pt x="102" y="172"/>
                    </a:cubicBezTo>
                    <a:cubicBezTo>
                      <a:pt x="103" y="198"/>
                      <a:pt x="84" y="207"/>
                      <a:pt x="69" y="207"/>
                    </a:cubicBezTo>
                    <a:cubicBezTo>
                      <a:pt x="54" y="207"/>
                      <a:pt x="36" y="200"/>
                      <a:pt x="36" y="167"/>
                    </a:cubicBezTo>
                    <a:cubicBezTo>
                      <a:pt x="6" y="167"/>
                      <a:pt x="6" y="167"/>
                      <a:pt x="6" y="167"/>
                    </a:cubicBezTo>
                    <a:cubicBezTo>
                      <a:pt x="6" y="167"/>
                      <a:pt x="0" y="240"/>
                      <a:pt x="68" y="240"/>
                    </a:cubicBezTo>
                    <a:cubicBezTo>
                      <a:pt x="136" y="240"/>
                      <a:pt x="134" y="181"/>
                      <a:pt x="134" y="169"/>
                    </a:cubicBezTo>
                    <a:cubicBezTo>
                      <a:pt x="134" y="158"/>
                      <a:pt x="140" y="130"/>
                      <a:pt x="90" y="99"/>
                    </a:cubicBezTo>
                    <a:cubicBezTo>
                      <a:pt x="66" y="85"/>
                      <a:pt x="50" y="77"/>
                      <a:pt x="50" y="59"/>
                    </a:cubicBezTo>
                    <a:cubicBezTo>
                      <a:pt x="50" y="42"/>
                      <a:pt x="62" y="31"/>
                      <a:pt x="74" y="31"/>
                    </a:cubicBezTo>
                    <a:cubicBezTo>
                      <a:pt x="86" y="31"/>
                      <a:pt x="102" y="36"/>
                      <a:pt x="102" y="59"/>
                    </a:cubicBezTo>
                    <a:close/>
                  </a:path>
                </a:pathLst>
              </a:custGeom>
              <a:solidFill>
                <a:schemeClr val="bg1"/>
              </a:solidFill>
              <a:ln w="14288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6" name="Freeform 56"/>
              <p:cNvSpPr>
                <a:spLocks noChangeAspect="1" noEditPoints="1"/>
              </p:cNvSpPr>
              <p:nvPr/>
            </p:nvSpPr>
            <p:spPr bwMode="gray">
              <a:xfrm>
                <a:off x="3312" y="1720"/>
                <a:ext cx="347" cy="657"/>
              </a:xfrm>
              <a:custGeom>
                <a:avLst/>
                <a:gdLst>
                  <a:gd name="T0" fmla="*/ 1200058 w 124"/>
                  <a:gd name="T1" fmla="*/ 251811 h 234"/>
                  <a:gd name="T2" fmla="*/ 959489 w 124"/>
                  <a:gd name="T3" fmla="*/ 30390 h 234"/>
                  <a:gd name="T4" fmla="*/ 549827 w 124"/>
                  <a:gd name="T5" fmla="*/ 0 h 234"/>
                  <a:gd name="T6" fmla="*/ 0 w 124"/>
                  <a:gd name="T7" fmla="*/ 0 h 234"/>
                  <a:gd name="T8" fmla="*/ 0 w 124"/>
                  <a:gd name="T9" fmla="*/ 2537646 h 234"/>
                  <a:gd name="T10" fmla="*/ 345259 w 124"/>
                  <a:gd name="T11" fmla="*/ 2537646 h 234"/>
                  <a:gd name="T12" fmla="*/ 345259 w 124"/>
                  <a:gd name="T13" fmla="*/ 1386438 h 234"/>
                  <a:gd name="T14" fmla="*/ 568537 w 124"/>
                  <a:gd name="T15" fmla="*/ 1386438 h 234"/>
                  <a:gd name="T16" fmla="*/ 924470 w 124"/>
                  <a:gd name="T17" fmla="*/ 1356048 h 234"/>
                  <a:gd name="T18" fmla="*/ 1106046 w 124"/>
                  <a:gd name="T19" fmla="*/ 1258528 h 234"/>
                  <a:gd name="T20" fmla="*/ 1240402 w 124"/>
                  <a:gd name="T21" fmla="*/ 1031706 h 234"/>
                  <a:gd name="T22" fmla="*/ 1304717 w 124"/>
                  <a:gd name="T23" fmla="*/ 683460 h 234"/>
                  <a:gd name="T24" fmla="*/ 1200058 w 124"/>
                  <a:gd name="T25" fmla="*/ 251811 h 234"/>
                  <a:gd name="T26" fmla="*/ 819785 w 124"/>
                  <a:gd name="T27" fmla="*/ 1062032 h 234"/>
                  <a:gd name="T28" fmla="*/ 326544 w 124"/>
                  <a:gd name="T29" fmla="*/ 1062032 h 234"/>
                  <a:gd name="T30" fmla="*/ 326544 w 124"/>
                  <a:gd name="T31" fmla="*/ 335522 h 234"/>
                  <a:gd name="T32" fmla="*/ 801069 w 124"/>
                  <a:gd name="T33" fmla="*/ 335522 h 234"/>
                  <a:gd name="T34" fmla="*/ 999763 w 124"/>
                  <a:gd name="T35" fmla="*/ 707008 h 234"/>
                  <a:gd name="T36" fmla="*/ 819785 w 124"/>
                  <a:gd name="T37" fmla="*/ 1062032 h 234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124"/>
                  <a:gd name="T58" fmla="*/ 0 h 234"/>
                  <a:gd name="T59" fmla="*/ 124 w 124"/>
                  <a:gd name="T60" fmla="*/ 234 h 234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124" h="234">
                    <a:moveTo>
                      <a:pt x="114" y="23"/>
                    </a:moveTo>
                    <a:cubicBezTo>
                      <a:pt x="108" y="13"/>
                      <a:pt x="100" y="6"/>
                      <a:pt x="91" y="3"/>
                    </a:cubicBezTo>
                    <a:cubicBezTo>
                      <a:pt x="85" y="1"/>
                      <a:pt x="72" y="0"/>
                      <a:pt x="52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234"/>
                      <a:pt x="0" y="234"/>
                      <a:pt x="0" y="234"/>
                    </a:cubicBezTo>
                    <a:cubicBezTo>
                      <a:pt x="33" y="234"/>
                      <a:pt x="33" y="234"/>
                      <a:pt x="33" y="234"/>
                    </a:cubicBezTo>
                    <a:cubicBezTo>
                      <a:pt x="33" y="128"/>
                      <a:pt x="33" y="128"/>
                      <a:pt x="33" y="128"/>
                    </a:cubicBezTo>
                    <a:cubicBezTo>
                      <a:pt x="54" y="128"/>
                      <a:pt x="54" y="128"/>
                      <a:pt x="54" y="128"/>
                    </a:cubicBezTo>
                    <a:cubicBezTo>
                      <a:pt x="69" y="128"/>
                      <a:pt x="80" y="127"/>
                      <a:pt x="88" y="125"/>
                    </a:cubicBezTo>
                    <a:cubicBezTo>
                      <a:pt x="93" y="124"/>
                      <a:pt x="99" y="121"/>
                      <a:pt x="105" y="116"/>
                    </a:cubicBezTo>
                    <a:cubicBezTo>
                      <a:pt x="110" y="111"/>
                      <a:pt x="115" y="104"/>
                      <a:pt x="118" y="95"/>
                    </a:cubicBezTo>
                    <a:cubicBezTo>
                      <a:pt x="122" y="87"/>
                      <a:pt x="124" y="76"/>
                      <a:pt x="124" y="63"/>
                    </a:cubicBezTo>
                    <a:cubicBezTo>
                      <a:pt x="124" y="47"/>
                      <a:pt x="121" y="34"/>
                      <a:pt x="114" y="23"/>
                    </a:cubicBezTo>
                    <a:close/>
                    <a:moveTo>
                      <a:pt x="78" y="98"/>
                    </a:moveTo>
                    <a:cubicBezTo>
                      <a:pt x="31" y="98"/>
                      <a:pt x="31" y="98"/>
                      <a:pt x="31" y="98"/>
                    </a:cubicBezTo>
                    <a:cubicBezTo>
                      <a:pt x="31" y="31"/>
                      <a:pt x="31" y="31"/>
                      <a:pt x="31" y="31"/>
                    </a:cubicBezTo>
                    <a:cubicBezTo>
                      <a:pt x="76" y="31"/>
                      <a:pt x="76" y="31"/>
                      <a:pt x="76" y="31"/>
                    </a:cubicBezTo>
                    <a:cubicBezTo>
                      <a:pt x="80" y="31"/>
                      <a:pt x="94" y="33"/>
                      <a:pt x="95" y="65"/>
                    </a:cubicBezTo>
                    <a:cubicBezTo>
                      <a:pt x="95" y="65"/>
                      <a:pt x="95" y="98"/>
                      <a:pt x="78" y="98"/>
                    </a:cubicBezTo>
                    <a:close/>
                  </a:path>
                </a:pathLst>
              </a:custGeom>
              <a:solidFill>
                <a:schemeClr val="bg1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7" name="Freeform 57"/>
              <p:cNvSpPr>
                <a:spLocks noChangeAspect="1" noEditPoints="1"/>
              </p:cNvSpPr>
              <p:nvPr/>
            </p:nvSpPr>
            <p:spPr bwMode="gray">
              <a:xfrm>
                <a:off x="2836" y="1707"/>
                <a:ext cx="375" cy="670"/>
              </a:xfrm>
              <a:custGeom>
                <a:avLst/>
                <a:gdLst>
                  <a:gd name="T0" fmla="*/ 673505 w 134"/>
                  <a:gd name="T1" fmla="*/ 0 h 239"/>
                  <a:gd name="T2" fmla="*/ 0 w 134"/>
                  <a:gd name="T3" fmla="*/ 651868 h 239"/>
                  <a:gd name="T4" fmla="*/ 0 w 134"/>
                  <a:gd name="T5" fmla="*/ 1827413 h 239"/>
                  <a:gd name="T6" fmla="*/ 715217 w 134"/>
                  <a:gd name="T7" fmla="*/ 2555439 h 239"/>
                  <a:gd name="T8" fmla="*/ 1410268 w 134"/>
                  <a:gd name="T9" fmla="*/ 1850636 h 239"/>
                  <a:gd name="T10" fmla="*/ 1410268 w 134"/>
                  <a:gd name="T11" fmla="*/ 746935 h 239"/>
                  <a:gd name="T12" fmla="*/ 673505 w 134"/>
                  <a:gd name="T13" fmla="*/ 0 h 239"/>
                  <a:gd name="T14" fmla="*/ 1083593 w 134"/>
                  <a:gd name="T15" fmla="*/ 1689939 h 239"/>
                  <a:gd name="T16" fmla="*/ 715217 w 134"/>
                  <a:gd name="T17" fmla="*/ 2201561 h 239"/>
                  <a:gd name="T18" fmla="*/ 326673 w 134"/>
                  <a:gd name="T19" fmla="*/ 1677846 h 239"/>
                  <a:gd name="T20" fmla="*/ 326673 w 134"/>
                  <a:gd name="T21" fmla="*/ 824610 h 239"/>
                  <a:gd name="T22" fmla="*/ 696523 w 134"/>
                  <a:gd name="T23" fmla="*/ 355249 h 239"/>
                  <a:gd name="T24" fmla="*/ 1083593 w 134"/>
                  <a:gd name="T25" fmla="*/ 896502 h 239"/>
                  <a:gd name="T26" fmla="*/ 1083593 w 134"/>
                  <a:gd name="T27" fmla="*/ 1689939 h 239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34"/>
                  <a:gd name="T43" fmla="*/ 0 h 239"/>
                  <a:gd name="T44" fmla="*/ 134 w 134"/>
                  <a:gd name="T45" fmla="*/ 239 h 239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34" h="239">
                    <a:moveTo>
                      <a:pt x="64" y="0"/>
                    </a:moveTo>
                    <a:cubicBezTo>
                      <a:pt x="2" y="0"/>
                      <a:pt x="0" y="61"/>
                      <a:pt x="0" y="61"/>
                    </a:cubicBezTo>
                    <a:cubicBezTo>
                      <a:pt x="0" y="171"/>
                      <a:pt x="0" y="171"/>
                      <a:pt x="0" y="171"/>
                    </a:cubicBezTo>
                    <a:cubicBezTo>
                      <a:pt x="0" y="171"/>
                      <a:pt x="4" y="239"/>
                      <a:pt x="68" y="239"/>
                    </a:cubicBezTo>
                    <a:cubicBezTo>
                      <a:pt x="132" y="239"/>
                      <a:pt x="134" y="173"/>
                      <a:pt x="134" y="173"/>
                    </a:cubicBezTo>
                    <a:cubicBezTo>
                      <a:pt x="134" y="173"/>
                      <a:pt x="134" y="105"/>
                      <a:pt x="134" y="70"/>
                    </a:cubicBezTo>
                    <a:cubicBezTo>
                      <a:pt x="134" y="34"/>
                      <a:pt x="107" y="0"/>
                      <a:pt x="64" y="0"/>
                    </a:cubicBezTo>
                    <a:close/>
                    <a:moveTo>
                      <a:pt x="103" y="158"/>
                    </a:moveTo>
                    <a:cubicBezTo>
                      <a:pt x="103" y="158"/>
                      <a:pt x="102" y="206"/>
                      <a:pt x="68" y="206"/>
                    </a:cubicBezTo>
                    <a:cubicBezTo>
                      <a:pt x="33" y="206"/>
                      <a:pt x="31" y="157"/>
                      <a:pt x="31" y="157"/>
                    </a:cubicBezTo>
                    <a:cubicBezTo>
                      <a:pt x="31" y="77"/>
                      <a:pt x="31" y="77"/>
                      <a:pt x="31" y="77"/>
                    </a:cubicBezTo>
                    <a:cubicBezTo>
                      <a:pt x="31" y="77"/>
                      <a:pt x="32" y="33"/>
                      <a:pt x="66" y="33"/>
                    </a:cubicBezTo>
                    <a:cubicBezTo>
                      <a:pt x="88" y="33"/>
                      <a:pt x="103" y="58"/>
                      <a:pt x="103" y="84"/>
                    </a:cubicBezTo>
                    <a:cubicBezTo>
                      <a:pt x="103" y="109"/>
                      <a:pt x="103" y="158"/>
                      <a:pt x="103" y="158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grpSp>
            <p:nvGrpSpPr>
              <p:cNvPr id="28" name="Group 58"/>
              <p:cNvGrpSpPr>
                <a:grpSpLocks noChangeAspect="1"/>
              </p:cNvGrpSpPr>
              <p:nvPr/>
            </p:nvGrpSpPr>
            <p:grpSpPr bwMode="auto">
              <a:xfrm>
                <a:off x="2808" y="2807"/>
                <a:ext cx="62" cy="63"/>
                <a:chOff x="1684" y="2400"/>
                <a:chExt cx="41" cy="41"/>
              </a:xfrm>
            </p:grpSpPr>
            <p:sp>
              <p:nvSpPr>
                <p:cNvPr id="33" name="Oval 59"/>
                <p:cNvSpPr>
                  <a:spLocks noChangeAspect="1" noChangeArrowheads="1"/>
                </p:cNvSpPr>
                <p:nvPr/>
              </p:nvSpPr>
              <p:spPr bwMode="gray">
                <a:xfrm>
                  <a:off x="1684" y="2400"/>
                  <a:ext cx="41" cy="4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E4E4E4"/>
                    </a:gs>
                    <a:gs pos="100000">
                      <a:srgbClr val="C0C0C0"/>
                    </a:gs>
                  </a:gsLst>
                  <a:path path="shape">
                    <a:fillToRect l="50000" t="50000" r="50000" b="50000"/>
                  </a:path>
                </a:gra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34" name="Oval 60"/>
                <p:cNvSpPr>
                  <a:spLocks noChangeAspect="1" noChangeArrowheads="1"/>
                </p:cNvSpPr>
                <p:nvPr/>
              </p:nvSpPr>
              <p:spPr bwMode="gray">
                <a:xfrm>
                  <a:off x="1693" y="2410"/>
                  <a:ext cx="23" cy="23"/>
                </a:xfrm>
                <a:prstGeom prst="ellipse">
                  <a:avLst/>
                </a:prstGeom>
                <a:solidFill>
                  <a:schemeClr val="bg1"/>
                </a:soli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  <a:cs typeface="Arial" pitchFamily="34" charset="0"/>
                  </a:endParaRPr>
                </a:p>
              </p:txBody>
            </p:sp>
          </p:grpSp>
          <p:grpSp>
            <p:nvGrpSpPr>
              <p:cNvPr id="29" name="Group 61"/>
              <p:cNvGrpSpPr>
                <a:grpSpLocks noChangeAspect="1"/>
              </p:cNvGrpSpPr>
              <p:nvPr/>
            </p:nvGrpSpPr>
            <p:grpSpPr bwMode="auto">
              <a:xfrm>
                <a:off x="2808" y="1211"/>
                <a:ext cx="62" cy="63"/>
                <a:chOff x="1684" y="2400"/>
                <a:chExt cx="41" cy="41"/>
              </a:xfrm>
            </p:grpSpPr>
            <p:sp>
              <p:nvSpPr>
                <p:cNvPr id="31" name="Oval 62"/>
                <p:cNvSpPr>
                  <a:spLocks noChangeAspect="1" noChangeArrowheads="1"/>
                </p:cNvSpPr>
                <p:nvPr/>
              </p:nvSpPr>
              <p:spPr bwMode="gray">
                <a:xfrm>
                  <a:off x="1684" y="2400"/>
                  <a:ext cx="41" cy="4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E4E4E4"/>
                    </a:gs>
                    <a:gs pos="100000">
                      <a:srgbClr val="C0C0C0"/>
                    </a:gs>
                  </a:gsLst>
                  <a:path path="shape">
                    <a:fillToRect l="50000" t="50000" r="50000" b="50000"/>
                  </a:path>
                </a:gra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32" name="Oval 63"/>
                <p:cNvSpPr>
                  <a:spLocks noChangeAspect="1" noChangeArrowheads="1"/>
                </p:cNvSpPr>
                <p:nvPr/>
              </p:nvSpPr>
              <p:spPr bwMode="gray">
                <a:xfrm>
                  <a:off x="1693" y="2410"/>
                  <a:ext cx="23" cy="23"/>
                </a:xfrm>
                <a:prstGeom prst="ellipse">
                  <a:avLst/>
                </a:prstGeom>
                <a:solidFill>
                  <a:schemeClr val="bg1"/>
                </a:soli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  <a:cs typeface="Arial" pitchFamily="34" charset="0"/>
                  </a:endParaRPr>
                </a:p>
              </p:txBody>
            </p:sp>
          </p:grpSp>
          <p:pic>
            <p:nvPicPr>
              <p:cNvPr id="30" name="Picture 64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gray">
              <a:xfrm>
                <a:off x="1885" y="1124"/>
                <a:ext cx="1644" cy="1060"/>
              </a:xfrm>
              <a:prstGeom prst="rect">
                <a:avLst/>
              </a:prstGeom>
              <a:noFill/>
              <a:ln w="11176">
                <a:noFill/>
                <a:miter lim="800000"/>
                <a:headEnd/>
                <a:tailEnd/>
              </a:ln>
            </p:spPr>
          </p:pic>
        </p:grpSp>
        <p:sp>
          <p:nvSpPr>
            <p:cNvPr id="19" name="53 Metin kutusu"/>
            <p:cNvSpPr txBox="1"/>
            <p:nvPr/>
          </p:nvSpPr>
          <p:spPr>
            <a:xfrm>
              <a:off x="3298727" y="5639162"/>
              <a:ext cx="5508000" cy="288000"/>
            </a:xfrm>
            <a:prstGeom prst="rect">
              <a:avLst/>
            </a:prstGeom>
            <a:noFill/>
            <a:ln w="3175" cmpd="sng"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 anchor="ctr" anchorCtr="0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tr-TR" sz="1200" dirty="0" smtClean="0">
                  <a:solidFill>
                    <a:srgbClr val="000000"/>
                  </a:solidFill>
                  <a:latin typeface="Cambria" pitchFamily="18" charset="0"/>
                </a:rPr>
                <a:t>Ezberlenecek </a:t>
              </a:r>
              <a:endParaRPr lang="tr-TR" sz="1000" b="1" dirty="0" smtClean="0">
                <a:solidFill>
                  <a:srgbClr val="000000"/>
                </a:solidFill>
                <a:latin typeface="Cambria" pitchFamily="18" charset="0"/>
              </a:endParaRPr>
            </a:p>
          </p:txBody>
        </p:sp>
      </p:grpSp>
      <p:sp>
        <p:nvSpPr>
          <p:cNvPr id="36" name="Rectangle 3"/>
          <p:cNvSpPr txBox="1">
            <a:spLocks noChangeArrowheads="1"/>
          </p:cNvSpPr>
          <p:nvPr/>
        </p:nvSpPr>
        <p:spPr bwMode="auto">
          <a:xfrm>
            <a:off x="8362949" y="6376921"/>
            <a:ext cx="6582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5" name="Text Box 45"/>
          <p:cNvSpPr txBox="1">
            <a:spLocks noChangeArrowheads="1"/>
          </p:cNvSpPr>
          <p:nvPr/>
        </p:nvSpPr>
        <p:spPr bwMode="auto">
          <a:xfrm>
            <a:off x="772635" y="2075469"/>
            <a:ext cx="550682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algn="ctr" defTabSz="801688">
              <a:spcBef>
                <a:spcPct val="20000"/>
              </a:spcBef>
            </a:pPr>
            <a:r>
              <a:rPr lang="tr-TR" sz="2800" b="1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5</a:t>
            </a:r>
            <a:endParaRPr lang="de-DE" sz="2800" b="1" noProof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491875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ULUSLARARASI ETİK İLKELER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493200" lvl="1">
              <a:spcAft>
                <a:spcPts val="0"/>
              </a:spcAft>
              <a:buClr>
                <a:srgbClr val="292929"/>
              </a:buClr>
              <a:defRPr/>
            </a:pPr>
            <a:endParaRPr lang="tr-TR" sz="2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469800" indent="-3429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Uluslararası ilişkiler</a:t>
            </a:r>
          </a:p>
          <a:p>
            <a:pPr marL="4698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Tehlikeli işlerin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gelişmekte olan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ülkelere taşınması,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4698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ehlikeli atıkların gelişmekte olan ülkelere taşınması,</a:t>
            </a:r>
          </a:p>
          <a:p>
            <a:pPr marL="927000" lvl="1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469800" indent="-3429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Ucuz işgücünden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yararlanma </a:t>
            </a:r>
          </a:p>
          <a:p>
            <a:pPr marL="469800" indent="-3429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zin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verilen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limitler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açısından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ülkeler arası farklılıklar</a:t>
            </a:r>
          </a:p>
          <a:p>
            <a:pPr marL="469800" indent="-3429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Bilimsel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araştırmalarda;</a:t>
            </a:r>
          </a:p>
          <a:p>
            <a:pPr marL="4698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İzin (endüstri izni)</a:t>
            </a:r>
          </a:p>
          <a:p>
            <a:pPr marL="4698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Araştırmaların desteklenmesi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İŞ SAĞLIĞI ETİĞİ / İŞ SAĞLIĞI PROFESYONELLERİ</a:t>
            </a:r>
          </a:p>
        </p:txBody>
      </p:sp>
      <p:grpSp>
        <p:nvGrpSpPr>
          <p:cNvPr id="17" name="Grup 16"/>
          <p:cNvGrpSpPr/>
          <p:nvPr/>
        </p:nvGrpSpPr>
        <p:grpSpPr>
          <a:xfrm>
            <a:off x="2657734" y="5441829"/>
            <a:ext cx="6162416" cy="663371"/>
            <a:chOff x="2644311" y="5451679"/>
            <a:chExt cx="6162416" cy="663371"/>
          </a:xfrm>
        </p:grpSpPr>
        <p:grpSp>
          <p:nvGrpSpPr>
            <p:cNvPr id="18" name="Group 51"/>
            <p:cNvGrpSpPr>
              <a:grpSpLocks/>
            </p:cNvGrpSpPr>
            <p:nvPr/>
          </p:nvGrpSpPr>
          <p:grpSpPr bwMode="auto">
            <a:xfrm>
              <a:off x="2644311" y="5451679"/>
              <a:ext cx="648968" cy="663371"/>
              <a:chOff x="1868" y="1082"/>
              <a:chExt cx="1942" cy="1942"/>
            </a:xfrm>
          </p:grpSpPr>
          <p:sp>
            <p:nvSpPr>
              <p:cNvPr id="20" name="Freeform 52"/>
              <p:cNvSpPr>
                <a:spLocks noChangeAspect="1"/>
              </p:cNvSpPr>
              <p:nvPr/>
            </p:nvSpPr>
            <p:spPr bwMode="gray">
              <a:xfrm>
                <a:off x="1868" y="1082"/>
                <a:ext cx="1942" cy="1942"/>
              </a:xfrm>
              <a:custGeom>
                <a:avLst/>
                <a:gdLst>
                  <a:gd name="T0" fmla="*/ 1849 w 1675"/>
                  <a:gd name="T1" fmla="*/ 6343 h 1675"/>
                  <a:gd name="T2" fmla="*/ 0 w 1675"/>
                  <a:gd name="T3" fmla="*/ 4480 h 1675"/>
                  <a:gd name="T4" fmla="*/ 0 w 1675"/>
                  <a:gd name="T5" fmla="*/ 1849 h 1675"/>
                  <a:gd name="T6" fmla="*/ 1849 w 1675"/>
                  <a:gd name="T7" fmla="*/ 0 h 1675"/>
                  <a:gd name="T8" fmla="*/ 4481 w 1675"/>
                  <a:gd name="T9" fmla="*/ 0 h 1675"/>
                  <a:gd name="T10" fmla="*/ 6343 w 1675"/>
                  <a:gd name="T11" fmla="*/ 1849 h 1675"/>
                  <a:gd name="T12" fmla="*/ 6343 w 1675"/>
                  <a:gd name="T13" fmla="*/ 4480 h 1675"/>
                  <a:gd name="T14" fmla="*/ 4481 w 1675"/>
                  <a:gd name="T15" fmla="*/ 6343 h 1675"/>
                  <a:gd name="T16" fmla="*/ 1849 w 1675"/>
                  <a:gd name="T17" fmla="*/ 6343 h 167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675"/>
                  <a:gd name="T28" fmla="*/ 0 h 1675"/>
                  <a:gd name="T29" fmla="*/ 1675 w 1675"/>
                  <a:gd name="T30" fmla="*/ 1675 h 167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675" h="1675">
                    <a:moveTo>
                      <a:pt x="489" y="1675"/>
                    </a:moveTo>
                    <a:lnTo>
                      <a:pt x="0" y="1183"/>
                    </a:lnTo>
                    <a:lnTo>
                      <a:pt x="0" y="489"/>
                    </a:lnTo>
                    <a:lnTo>
                      <a:pt x="489" y="0"/>
                    </a:lnTo>
                    <a:lnTo>
                      <a:pt x="1184" y="0"/>
                    </a:lnTo>
                    <a:lnTo>
                      <a:pt x="1675" y="489"/>
                    </a:lnTo>
                    <a:lnTo>
                      <a:pt x="1675" y="1183"/>
                    </a:lnTo>
                    <a:lnTo>
                      <a:pt x="1184" y="1675"/>
                    </a:lnTo>
                    <a:lnTo>
                      <a:pt x="489" y="1675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1" name="Freeform 53"/>
              <p:cNvSpPr>
                <a:spLocks noChangeAspect="1"/>
              </p:cNvSpPr>
              <p:nvPr/>
            </p:nvSpPr>
            <p:spPr bwMode="gray">
              <a:xfrm>
                <a:off x="1914" y="1128"/>
                <a:ext cx="1850" cy="1850"/>
              </a:xfrm>
              <a:custGeom>
                <a:avLst/>
                <a:gdLst>
                  <a:gd name="T0" fmla="*/ 1780 w 1595"/>
                  <a:gd name="T1" fmla="*/ 6060 h 1595"/>
                  <a:gd name="T2" fmla="*/ 0 w 1595"/>
                  <a:gd name="T3" fmla="*/ 4281 h 1595"/>
                  <a:gd name="T4" fmla="*/ 0 w 1595"/>
                  <a:gd name="T5" fmla="*/ 1780 h 1595"/>
                  <a:gd name="T6" fmla="*/ 1780 w 1595"/>
                  <a:gd name="T7" fmla="*/ 0 h 1595"/>
                  <a:gd name="T8" fmla="*/ 4281 w 1595"/>
                  <a:gd name="T9" fmla="*/ 0 h 1595"/>
                  <a:gd name="T10" fmla="*/ 6060 w 1595"/>
                  <a:gd name="T11" fmla="*/ 1780 h 1595"/>
                  <a:gd name="T12" fmla="*/ 6060 w 1595"/>
                  <a:gd name="T13" fmla="*/ 4281 h 1595"/>
                  <a:gd name="T14" fmla="*/ 4281 w 1595"/>
                  <a:gd name="T15" fmla="*/ 6060 h 1595"/>
                  <a:gd name="T16" fmla="*/ 1780 w 1595"/>
                  <a:gd name="T17" fmla="*/ 6060 h 159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595"/>
                  <a:gd name="T28" fmla="*/ 0 h 1595"/>
                  <a:gd name="T29" fmla="*/ 1595 w 1595"/>
                  <a:gd name="T30" fmla="*/ 1595 h 159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595" h="1595">
                    <a:moveTo>
                      <a:pt x="468" y="1595"/>
                    </a:moveTo>
                    <a:lnTo>
                      <a:pt x="0" y="1127"/>
                    </a:lnTo>
                    <a:lnTo>
                      <a:pt x="0" y="468"/>
                    </a:lnTo>
                    <a:lnTo>
                      <a:pt x="468" y="0"/>
                    </a:lnTo>
                    <a:lnTo>
                      <a:pt x="1127" y="0"/>
                    </a:lnTo>
                    <a:lnTo>
                      <a:pt x="1595" y="468"/>
                    </a:lnTo>
                    <a:lnTo>
                      <a:pt x="1595" y="1127"/>
                    </a:lnTo>
                    <a:lnTo>
                      <a:pt x="1127" y="1595"/>
                    </a:lnTo>
                    <a:lnTo>
                      <a:pt x="468" y="1595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60000"/>
                  </a:gs>
                  <a:gs pos="100000">
                    <a:srgbClr val="8A0000"/>
                  </a:gs>
                </a:gsLst>
                <a:lin ang="5400000" scaled="1"/>
              </a:gra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2" name="Freeform 54"/>
              <p:cNvSpPr>
                <a:spLocks noChangeAspect="1"/>
              </p:cNvSpPr>
              <p:nvPr/>
            </p:nvSpPr>
            <p:spPr bwMode="gray">
              <a:xfrm>
                <a:off x="2434" y="1717"/>
                <a:ext cx="334" cy="642"/>
              </a:xfrm>
              <a:custGeom>
                <a:avLst/>
                <a:gdLst>
                  <a:gd name="T0" fmla="*/ 411 w 288"/>
                  <a:gd name="T1" fmla="*/ 2119 h 553"/>
                  <a:gd name="T2" fmla="*/ 411 w 288"/>
                  <a:gd name="T3" fmla="*/ 283 h 553"/>
                  <a:gd name="T4" fmla="*/ 0 w 288"/>
                  <a:gd name="T5" fmla="*/ 283 h 553"/>
                  <a:gd name="T6" fmla="*/ 0 w 288"/>
                  <a:gd name="T7" fmla="*/ 0 h 553"/>
                  <a:gd name="T8" fmla="*/ 1092 w 288"/>
                  <a:gd name="T9" fmla="*/ 0 h 553"/>
                  <a:gd name="T10" fmla="*/ 1092 w 288"/>
                  <a:gd name="T11" fmla="*/ 283 h 553"/>
                  <a:gd name="T12" fmla="*/ 691 w 288"/>
                  <a:gd name="T13" fmla="*/ 283 h 553"/>
                  <a:gd name="T14" fmla="*/ 691 w 288"/>
                  <a:gd name="T15" fmla="*/ 2119 h 553"/>
                  <a:gd name="T16" fmla="*/ 411 w 288"/>
                  <a:gd name="T17" fmla="*/ 2119 h 55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88"/>
                  <a:gd name="T28" fmla="*/ 0 h 553"/>
                  <a:gd name="T29" fmla="*/ 288 w 288"/>
                  <a:gd name="T30" fmla="*/ 553 h 55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88" h="553">
                    <a:moveTo>
                      <a:pt x="109" y="553"/>
                    </a:moveTo>
                    <a:lnTo>
                      <a:pt x="109" y="73"/>
                    </a:lnTo>
                    <a:lnTo>
                      <a:pt x="0" y="73"/>
                    </a:lnTo>
                    <a:lnTo>
                      <a:pt x="0" y="0"/>
                    </a:lnTo>
                    <a:lnTo>
                      <a:pt x="288" y="0"/>
                    </a:lnTo>
                    <a:lnTo>
                      <a:pt x="288" y="73"/>
                    </a:lnTo>
                    <a:lnTo>
                      <a:pt x="182" y="73"/>
                    </a:lnTo>
                    <a:lnTo>
                      <a:pt x="182" y="553"/>
                    </a:lnTo>
                    <a:lnTo>
                      <a:pt x="109" y="553"/>
                    </a:lnTo>
                    <a:close/>
                  </a:path>
                </a:pathLst>
              </a:custGeom>
              <a:solidFill>
                <a:schemeClr val="bg1"/>
              </a:solidFill>
              <a:ln w="14288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4" name="Freeform 55"/>
              <p:cNvSpPr>
                <a:spLocks noChangeAspect="1"/>
              </p:cNvSpPr>
              <p:nvPr/>
            </p:nvSpPr>
            <p:spPr bwMode="gray">
              <a:xfrm>
                <a:off x="2007" y="1709"/>
                <a:ext cx="384" cy="657"/>
              </a:xfrm>
              <a:custGeom>
                <a:avLst/>
                <a:gdLst>
                  <a:gd name="T0" fmla="*/ 897156 w 140"/>
                  <a:gd name="T1" fmla="*/ 510544 h 240"/>
                  <a:gd name="T2" fmla="*/ 1194761 w 140"/>
                  <a:gd name="T3" fmla="*/ 510544 h 240"/>
                  <a:gd name="T4" fmla="*/ 650611 w 140"/>
                  <a:gd name="T5" fmla="*/ 0 h 240"/>
                  <a:gd name="T6" fmla="*/ 150720 w 140"/>
                  <a:gd name="T7" fmla="*/ 510544 h 240"/>
                  <a:gd name="T8" fmla="*/ 737091 w 140"/>
                  <a:gd name="T9" fmla="*/ 1147601 h 240"/>
                  <a:gd name="T10" fmla="*/ 897156 w 140"/>
                  <a:gd name="T11" fmla="*/ 1485234 h 240"/>
                  <a:gd name="T12" fmla="*/ 605170 w 140"/>
                  <a:gd name="T13" fmla="*/ 1788256 h 240"/>
                  <a:gd name="T14" fmla="*/ 317639 w 140"/>
                  <a:gd name="T15" fmla="*/ 1441415 h 240"/>
                  <a:gd name="T16" fmla="*/ 51566 w 140"/>
                  <a:gd name="T17" fmla="*/ 1441415 h 240"/>
                  <a:gd name="T18" fmla="*/ 599100 w 140"/>
                  <a:gd name="T19" fmla="*/ 2072649 h 240"/>
                  <a:gd name="T20" fmla="*/ 1178625 w 140"/>
                  <a:gd name="T21" fmla="*/ 1459572 h 240"/>
                  <a:gd name="T22" fmla="*/ 790642 w 140"/>
                  <a:gd name="T23" fmla="*/ 854776 h 240"/>
                  <a:gd name="T24" fmla="*/ 439035 w 140"/>
                  <a:gd name="T25" fmla="*/ 510544 h 240"/>
                  <a:gd name="T26" fmla="*/ 650611 w 140"/>
                  <a:gd name="T27" fmla="*/ 268560 h 240"/>
                  <a:gd name="T28" fmla="*/ 897156 w 140"/>
                  <a:gd name="T29" fmla="*/ 510544 h 240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140"/>
                  <a:gd name="T46" fmla="*/ 0 h 240"/>
                  <a:gd name="T47" fmla="*/ 140 w 140"/>
                  <a:gd name="T48" fmla="*/ 240 h 240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140" h="240">
                    <a:moveTo>
                      <a:pt x="102" y="59"/>
                    </a:moveTo>
                    <a:cubicBezTo>
                      <a:pt x="136" y="59"/>
                      <a:pt x="136" y="59"/>
                      <a:pt x="136" y="59"/>
                    </a:cubicBezTo>
                    <a:cubicBezTo>
                      <a:pt x="136" y="59"/>
                      <a:pt x="137" y="0"/>
                      <a:pt x="74" y="0"/>
                    </a:cubicBezTo>
                    <a:cubicBezTo>
                      <a:pt x="11" y="0"/>
                      <a:pt x="17" y="59"/>
                      <a:pt x="17" y="59"/>
                    </a:cubicBezTo>
                    <a:cubicBezTo>
                      <a:pt x="17" y="107"/>
                      <a:pt x="57" y="108"/>
                      <a:pt x="84" y="133"/>
                    </a:cubicBezTo>
                    <a:cubicBezTo>
                      <a:pt x="91" y="139"/>
                      <a:pt x="102" y="146"/>
                      <a:pt x="102" y="172"/>
                    </a:cubicBezTo>
                    <a:cubicBezTo>
                      <a:pt x="103" y="198"/>
                      <a:pt x="84" y="207"/>
                      <a:pt x="69" y="207"/>
                    </a:cubicBezTo>
                    <a:cubicBezTo>
                      <a:pt x="54" y="207"/>
                      <a:pt x="36" y="200"/>
                      <a:pt x="36" y="167"/>
                    </a:cubicBezTo>
                    <a:cubicBezTo>
                      <a:pt x="6" y="167"/>
                      <a:pt x="6" y="167"/>
                      <a:pt x="6" y="167"/>
                    </a:cubicBezTo>
                    <a:cubicBezTo>
                      <a:pt x="6" y="167"/>
                      <a:pt x="0" y="240"/>
                      <a:pt x="68" y="240"/>
                    </a:cubicBezTo>
                    <a:cubicBezTo>
                      <a:pt x="136" y="240"/>
                      <a:pt x="134" y="181"/>
                      <a:pt x="134" y="169"/>
                    </a:cubicBezTo>
                    <a:cubicBezTo>
                      <a:pt x="134" y="158"/>
                      <a:pt x="140" y="130"/>
                      <a:pt x="90" y="99"/>
                    </a:cubicBezTo>
                    <a:cubicBezTo>
                      <a:pt x="66" y="85"/>
                      <a:pt x="50" y="77"/>
                      <a:pt x="50" y="59"/>
                    </a:cubicBezTo>
                    <a:cubicBezTo>
                      <a:pt x="50" y="42"/>
                      <a:pt x="62" y="31"/>
                      <a:pt x="74" y="31"/>
                    </a:cubicBezTo>
                    <a:cubicBezTo>
                      <a:pt x="86" y="31"/>
                      <a:pt x="102" y="36"/>
                      <a:pt x="102" y="59"/>
                    </a:cubicBezTo>
                    <a:close/>
                  </a:path>
                </a:pathLst>
              </a:custGeom>
              <a:solidFill>
                <a:schemeClr val="bg1"/>
              </a:solidFill>
              <a:ln w="14288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6" name="Freeform 56"/>
              <p:cNvSpPr>
                <a:spLocks noChangeAspect="1" noEditPoints="1"/>
              </p:cNvSpPr>
              <p:nvPr/>
            </p:nvSpPr>
            <p:spPr bwMode="gray">
              <a:xfrm>
                <a:off x="3312" y="1720"/>
                <a:ext cx="347" cy="657"/>
              </a:xfrm>
              <a:custGeom>
                <a:avLst/>
                <a:gdLst>
                  <a:gd name="T0" fmla="*/ 1200058 w 124"/>
                  <a:gd name="T1" fmla="*/ 251811 h 234"/>
                  <a:gd name="T2" fmla="*/ 959489 w 124"/>
                  <a:gd name="T3" fmla="*/ 30390 h 234"/>
                  <a:gd name="T4" fmla="*/ 549827 w 124"/>
                  <a:gd name="T5" fmla="*/ 0 h 234"/>
                  <a:gd name="T6" fmla="*/ 0 w 124"/>
                  <a:gd name="T7" fmla="*/ 0 h 234"/>
                  <a:gd name="T8" fmla="*/ 0 w 124"/>
                  <a:gd name="T9" fmla="*/ 2537646 h 234"/>
                  <a:gd name="T10" fmla="*/ 345259 w 124"/>
                  <a:gd name="T11" fmla="*/ 2537646 h 234"/>
                  <a:gd name="T12" fmla="*/ 345259 w 124"/>
                  <a:gd name="T13" fmla="*/ 1386438 h 234"/>
                  <a:gd name="T14" fmla="*/ 568537 w 124"/>
                  <a:gd name="T15" fmla="*/ 1386438 h 234"/>
                  <a:gd name="T16" fmla="*/ 924470 w 124"/>
                  <a:gd name="T17" fmla="*/ 1356048 h 234"/>
                  <a:gd name="T18" fmla="*/ 1106046 w 124"/>
                  <a:gd name="T19" fmla="*/ 1258528 h 234"/>
                  <a:gd name="T20" fmla="*/ 1240402 w 124"/>
                  <a:gd name="T21" fmla="*/ 1031706 h 234"/>
                  <a:gd name="T22" fmla="*/ 1304717 w 124"/>
                  <a:gd name="T23" fmla="*/ 683460 h 234"/>
                  <a:gd name="T24" fmla="*/ 1200058 w 124"/>
                  <a:gd name="T25" fmla="*/ 251811 h 234"/>
                  <a:gd name="T26" fmla="*/ 819785 w 124"/>
                  <a:gd name="T27" fmla="*/ 1062032 h 234"/>
                  <a:gd name="T28" fmla="*/ 326544 w 124"/>
                  <a:gd name="T29" fmla="*/ 1062032 h 234"/>
                  <a:gd name="T30" fmla="*/ 326544 w 124"/>
                  <a:gd name="T31" fmla="*/ 335522 h 234"/>
                  <a:gd name="T32" fmla="*/ 801069 w 124"/>
                  <a:gd name="T33" fmla="*/ 335522 h 234"/>
                  <a:gd name="T34" fmla="*/ 999763 w 124"/>
                  <a:gd name="T35" fmla="*/ 707008 h 234"/>
                  <a:gd name="T36" fmla="*/ 819785 w 124"/>
                  <a:gd name="T37" fmla="*/ 1062032 h 234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124"/>
                  <a:gd name="T58" fmla="*/ 0 h 234"/>
                  <a:gd name="T59" fmla="*/ 124 w 124"/>
                  <a:gd name="T60" fmla="*/ 234 h 234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124" h="234">
                    <a:moveTo>
                      <a:pt x="114" y="23"/>
                    </a:moveTo>
                    <a:cubicBezTo>
                      <a:pt x="108" y="13"/>
                      <a:pt x="100" y="6"/>
                      <a:pt x="91" y="3"/>
                    </a:cubicBezTo>
                    <a:cubicBezTo>
                      <a:pt x="85" y="1"/>
                      <a:pt x="72" y="0"/>
                      <a:pt x="52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234"/>
                      <a:pt x="0" y="234"/>
                      <a:pt x="0" y="234"/>
                    </a:cubicBezTo>
                    <a:cubicBezTo>
                      <a:pt x="33" y="234"/>
                      <a:pt x="33" y="234"/>
                      <a:pt x="33" y="234"/>
                    </a:cubicBezTo>
                    <a:cubicBezTo>
                      <a:pt x="33" y="128"/>
                      <a:pt x="33" y="128"/>
                      <a:pt x="33" y="128"/>
                    </a:cubicBezTo>
                    <a:cubicBezTo>
                      <a:pt x="54" y="128"/>
                      <a:pt x="54" y="128"/>
                      <a:pt x="54" y="128"/>
                    </a:cubicBezTo>
                    <a:cubicBezTo>
                      <a:pt x="69" y="128"/>
                      <a:pt x="80" y="127"/>
                      <a:pt x="88" y="125"/>
                    </a:cubicBezTo>
                    <a:cubicBezTo>
                      <a:pt x="93" y="124"/>
                      <a:pt x="99" y="121"/>
                      <a:pt x="105" y="116"/>
                    </a:cubicBezTo>
                    <a:cubicBezTo>
                      <a:pt x="110" y="111"/>
                      <a:pt x="115" y="104"/>
                      <a:pt x="118" y="95"/>
                    </a:cubicBezTo>
                    <a:cubicBezTo>
                      <a:pt x="122" y="87"/>
                      <a:pt x="124" y="76"/>
                      <a:pt x="124" y="63"/>
                    </a:cubicBezTo>
                    <a:cubicBezTo>
                      <a:pt x="124" y="47"/>
                      <a:pt x="121" y="34"/>
                      <a:pt x="114" y="23"/>
                    </a:cubicBezTo>
                    <a:close/>
                    <a:moveTo>
                      <a:pt x="78" y="98"/>
                    </a:moveTo>
                    <a:cubicBezTo>
                      <a:pt x="31" y="98"/>
                      <a:pt x="31" y="98"/>
                      <a:pt x="31" y="98"/>
                    </a:cubicBezTo>
                    <a:cubicBezTo>
                      <a:pt x="31" y="31"/>
                      <a:pt x="31" y="31"/>
                      <a:pt x="31" y="31"/>
                    </a:cubicBezTo>
                    <a:cubicBezTo>
                      <a:pt x="76" y="31"/>
                      <a:pt x="76" y="31"/>
                      <a:pt x="76" y="31"/>
                    </a:cubicBezTo>
                    <a:cubicBezTo>
                      <a:pt x="80" y="31"/>
                      <a:pt x="94" y="33"/>
                      <a:pt x="95" y="65"/>
                    </a:cubicBezTo>
                    <a:cubicBezTo>
                      <a:pt x="95" y="65"/>
                      <a:pt x="95" y="98"/>
                      <a:pt x="78" y="98"/>
                    </a:cubicBezTo>
                    <a:close/>
                  </a:path>
                </a:pathLst>
              </a:custGeom>
              <a:solidFill>
                <a:schemeClr val="bg1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7" name="Freeform 57"/>
              <p:cNvSpPr>
                <a:spLocks noChangeAspect="1" noEditPoints="1"/>
              </p:cNvSpPr>
              <p:nvPr/>
            </p:nvSpPr>
            <p:spPr bwMode="gray">
              <a:xfrm>
                <a:off x="2836" y="1707"/>
                <a:ext cx="375" cy="670"/>
              </a:xfrm>
              <a:custGeom>
                <a:avLst/>
                <a:gdLst>
                  <a:gd name="T0" fmla="*/ 673505 w 134"/>
                  <a:gd name="T1" fmla="*/ 0 h 239"/>
                  <a:gd name="T2" fmla="*/ 0 w 134"/>
                  <a:gd name="T3" fmla="*/ 651868 h 239"/>
                  <a:gd name="T4" fmla="*/ 0 w 134"/>
                  <a:gd name="T5" fmla="*/ 1827413 h 239"/>
                  <a:gd name="T6" fmla="*/ 715217 w 134"/>
                  <a:gd name="T7" fmla="*/ 2555439 h 239"/>
                  <a:gd name="T8" fmla="*/ 1410268 w 134"/>
                  <a:gd name="T9" fmla="*/ 1850636 h 239"/>
                  <a:gd name="T10" fmla="*/ 1410268 w 134"/>
                  <a:gd name="T11" fmla="*/ 746935 h 239"/>
                  <a:gd name="T12" fmla="*/ 673505 w 134"/>
                  <a:gd name="T13" fmla="*/ 0 h 239"/>
                  <a:gd name="T14" fmla="*/ 1083593 w 134"/>
                  <a:gd name="T15" fmla="*/ 1689939 h 239"/>
                  <a:gd name="T16" fmla="*/ 715217 w 134"/>
                  <a:gd name="T17" fmla="*/ 2201561 h 239"/>
                  <a:gd name="T18" fmla="*/ 326673 w 134"/>
                  <a:gd name="T19" fmla="*/ 1677846 h 239"/>
                  <a:gd name="T20" fmla="*/ 326673 w 134"/>
                  <a:gd name="T21" fmla="*/ 824610 h 239"/>
                  <a:gd name="T22" fmla="*/ 696523 w 134"/>
                  <a:gd name="T23" fmla="*/ 355249 h 239"/>
                  <a:gd name="T24" fmla="*/ 1083593 w 134"/>
                  <a:gd name="T25" fmla="*/ 896502 h 239"/>
                  <a:gd name="T26" fmla="*/ 1083593 w 134"/>
                  <a:gd name="T27" fmla="*/ 1689939 h 239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34"/>
                  <a:gd name="T43" fmla="*/ 0 h 239"/>
                  <a:gd name="T44" fmla="*/ 134 w 134"/>
                  <a:gd name="T45" fmla="*/ 239 h 239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34" h="239">
                    <a:moveTo>
                      <a:pt x="64" y="0"/>
                    </a:moveTo>
                    <a:cubicBezTo>
                      <a:pt x="2" y="0"/>
                      <a:pt x="0" y="61"/>
                      <a:pt x="0" y="61"/>
                    </a:cubicBezTo>
                    <a:cubicBezTo>
                      <a:pt x="0" y="171"/>
                      <a:pt x="0" y="171"/>
                      <a:pt x="0" y="171"/>
                    </a:cubicBezTo>
                    <a:cubicBezTo>
                      <a:pt x="0" y="171"/>
                      <a:pt x="4" y="239"/>
                      <a:pt x="68" y="239"/>
                    </a:cubicBezTo>
                    <a:cubicBezTo>
                      <a:pt x="132" y="239"/>
                      <a:pt x="134" y="173"/>
                      <a:pt x="134" y="173"/>
                    </a:cubicBezTo>
                    <a:cubicBezTo>
                      <a:pt x="134" y="173"/>
                      <a:pt x="134" y="105"/>
                      <a:pt x="134" y="70"/>
                    </a:cubicBezTo>
                    <a:cubicBezTo>
                      <a:pt x="134" y="34"/>
                      <a:pt x="107" y="0"/>
                      <a:pt x="64" y="0"/>
                    </a:cubicBezTo>
                    <a:close/>
                    <a:moveTo>
                      <a:pt x="103" y="158"/>
                    </a:moveTo>
                    <a:cubicBezTo>
                      <a:pt x="103" y="158"/>
                      <a:pt x="102" y="206"/>
                      <a:pt x="68" y="206"/>
                    </a:cubicBezTo>
                    <a:cubicBezTo>
                      <a:pt x="33" y="206"/>
                      <a:pt x="31" y="157"/>
                      <a:pt x="31" y="157"/>
                    </a:cubicBezTo>
                    <a:cubicBezTo>
                      <a:pt x="31" y="77"/>
                      <a:pt x="31" y="77"/>
                      <a:pt x="31" y="77"/>
                    </a:cubicBezTo>
                    <a:cubicBezTo>
                      <a:pt x="31" y="77"/>
                      <a:pt x="32" y="33"/>
                      <a:pt x="66" y="33"/>
                    </a:cubicBezTo>
                    <a:cubicBezTo>
                      <a:pt x="88" y="33"/>
                      <a:pt x="103" y="58"/>
                      <a:pt x="103" y="84"/>
                    </a:cubicBezTo>
                    <a:cubicBezTo>
                      <a:pt x="103" y="109"/>
                      <a:pt x="103" y="158"/>
                      <a:pt x="103" y="158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grpSp>
            <p:nvGrpSpPr>
              <p:cNvPr id="28" name="Group 58"/>
              <p:cNvGrpSpPr>
                <a:grpSpLocks noChangeAspect="1"/>
              </p:cNvGrpSpPr>
              <p:nvPr/>
            </p:nvGrpSpPr>
            <p:grpSpPr bwMode="auto">
              <a:xfrm>
                <a:off x="2808" y="2807"/>
                <a:ext cx="62" cy="63"/>
                <a:chOff x="1684" y="2400"/>
                <a:chExt cx="41" cy="41"/>
              </a:xfrm>
            </p:grpSpPr>
            <p:sp>
              <p:nvSpPr>
                <p:cNvPr id="33" name="Oval 59"/>
                <p:cNvSpPr>
                  <a:spLocks noChangeAspect="1" noChangeArrowheads="1"/>
                </p:cNvSpPr>
                <p:nvPr/>
              </p:nvSpPr>
              <p:spPr bwMode="gray">
                <a:xfrm>
                  <a:off x="1684" y="2400"/>
                  <a:ext cx="41" cy="4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E4E4E4"/>
                    </a:gs>
                    <a:gs pos="100000">
                      <a:srgbClr val="C0C0C0"/>
                    </a:gs>
                  </a:gsLst>
                  <a:path path="shape">
                    <a:fillToRect l="50000" t="50000" r="50000" b="50000"/>
                  </a:path>
                </a:gra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34" name="Oval 60"/>
                <p:cNvSpPr>
                  <a:spLocks noChangeAspect="1" noChangeArrowheads="1"/>
                </p:cNvSpPr>
                <p:nvPr/>
              </p:nvSpPr>
              <p:spPr bwMode="gray">
                <a:xfrm>
                  <a:off x="1693" y="2410"/>
                  <a:ext cx="23" cy="23"/>
                </a:xfrm>
                <a:prstGeom prst="ellipse">
                  <a:avLst/>
                </a:prstGeom>
                <a:solidFill>
                  <a:schemeClr val="bg1"/>
                </a:soli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  <a:cs typeface="Arial" pitchFamily="34" charset="0"/>
                  </a:endParaRPr>
                </a:p>
              </p:txBody>
            </p:sp>
          </p:grpSp>
          <p:grpSp>
            <p:nvGrpSpPr>
              <p:cNvPr id="29" name="Group 61"/>
              <p:cNvGrpSpPr>
                <a:grpSpLocks noChangeAspect="1"/>
              </p:cNvGrpSpPr>
              <p:nvPr/>
            </p:nvGrpSpPr>
            <p:grpSpPr bwMode="auto">
              <a:xfrm>
                <a:off x="2808" y="1211"/>
                <a:ext cx="62" cy="63"/>
                <a:chOff x="1684" y="2400"/>
                <a:chExt cx="41" cy="41"/>
              </a:xfrm>
            </p:grpSpPr>
            <p:sp>
              <p:nvSpPr>
                <p:cNvPr id="31" name="Oval 62"/>
                <p:cNvSpPr>
                  <a:spLocks noChangeAspect="1" noChangeArrowheads="1"/>
                </p:cNvSpPr>
                <p:nvPr/>
              </p:nvSpPr>
              <p:spPr bwMode="gray">
                <a:xfrm>
                  <a:off x="1684" y="2400"/>
                  <a:ext cx="41" cy="4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E4E4E4"/>
                    </a:gs>
                    <a:gs pos="100000">
                      <a:srgbClr val="C0C0C0"/>
                    </a:gs>
                  </a:gsLst>
                  <a:path path="shape">
                    <a:fillToRect l="50000" t="50000" r="50000" b="50000"/>
                  </a:path>
                </a:gra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32" name="Oval 63"/>
                <p:cNvSpPr>
                  <a:spLocks noChangeAspect="1" noChangeArrowheads="1"/>
                </p:cNvSpPr>
                <p:nvPr/>
              </p:nvSpPr>
              <p:spPr bwMode="gray">
                <a:xfrm>
                  <a:off x="1693" y="2410"/>
                  <a:ext cx="23" cy="23"/>
                </a:xfrm>
                <a:prstGeom prst="ellipse">
                  <a:avLst/>
                </a:prstGeom>
                <a:solidFill>
                  <a:schemeClr val="bg1"/>
                </a:soli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  <a:cs typeface="Arial" pitchFamily="34" charset="0"/>
                  </a:endParaRPr>
                </a:p>
              </p:txBody>
            </p:sp>
          </p:grpSp>
          <p:pic>
            <p:nvPicPr>
              <p:cNvPr id="30" name="Picture 64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gray">
              <a:xfrm>
                <a:off x="1885" y="1124"/>
                <a:ext cx="1644" cy="1060"/>
              </a:xfrm>
              <a:prstGeom prst="rect">
                <a:avLst/>
              </a:prstGeom>
              <a:noFill/>
              <a:ln w="11176">
                <a:noFill/>
                <a:miter lim="800000"/>
                <a:headEnd/>
                <a:tailEnd/>
              </a:ln>
            </p:spPr>
          </p:pic>
        </p:grpSp>
        <p:sp>
          <p:nvSpPr>
            <p:cNvPr id="19" name="53 Metin kutusu"/>
            <p:cNvSpPr txBox="1"/>
            <p:nvPr/>
          </p:nvSpPr>
          <p:spPr>
            <a:xfrm>
              <a:off x="3298727" y="5639162"/>
              <a:ext cx="5508000" cy="288000"/>
            </a:xfrm>
            <a:prstGeom prst="rect">
              <a:avLst/>
            </a:prstGeom>
            <a:noFill/>
            <a:ln w="3175" cmpd="sng"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 anchor="ctr" anchorCtr="0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tr-TR" sz="1200" dirty="0" smtClean="0">
                  <a:solidFill>
                    <a:srgbClr val="000000"/>
                  </a:solidFill>
                  <a:latin typeface="Cambria" pitchFamily="18" charset="0"/>
                </a:rPr>
                <a:t>Ezberlenecek </a:t>
              </a:r>
              <a:endParaRPr lang="tr-TR" sz="1000" b="1" dirty="0" smtClean="0">
                <a:solidFill>
                  <a:srgbClr val="000000"/>
                </a:solidFill>
                <a:latin typeface="Cambria" pitchFamily="18" charset="0"/>
              </a:endParaRPr>
            </a:p>
          </p:txBody>
        </p:sp>
      </p:grpSp>
      <p:sp>
        <p:nvSpPr>
          <p:cNvPr id="36" name="Rectangle 3"/>
          <p:cNvSpPr txBox="1">
            <a:spLocks noChangeArrowheads="1"/>
          </p:cNvSpPr>
          <p:nvPr/>
        </p:nvSpPr>
        <p:spPr bwMode="auto">
          <a:xfrm>
            <a:off x="8362949" y="6376921"/>
            <a:ext cx="6582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5" name="Text Box 45"/>
          <p:cNvSpPr txBox="1">
            <a:spLocks noChangeArrowheads="1"/>
          </p:cNvSpPr>
          <p:nvPr/>
        </p:nvSpPr>
        <p:spPr bwMode="auto">
          <a:xfrm>
            <a:off x="772635" y="2075469"/>
            <a:ext cx="550682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algn="ctr" defTabSz="801688">
              <a:spcBef>
                <a:spcPct val="20000"/>
              </a:spcBef>
            </a:pPr>
            <a:r>
              <a:rPr lang="tr-TR" sz="2800" b="1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6</a:t>
            </a:r>
            <a:endParaRPr lang="de-DE" sz="2800" b="1" noProof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424572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TIBBİ DEONTOLOJİ NİZANNAMESİ (1960)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493200" lvl="1">
              <a:spcAft>
                <a:spcPts val="0"/>
              </a:spcAft>
              <a:buClr>
                <a:srgbClr val="292929"/>
              </a:buClr>
              <a:defRPr/>
            </a:pPr>
            <a:endParaRPr lang="tr-TR" sz="8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252000" lvl="1" indent="-216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Ayrım yapmadan sağlığa ve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özel yaşama saygılı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olma,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252000" lvl="1" indent="-216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Hastanın sırrını saklama (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mahremiyet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ilkesi-yasal…),</a:t>
            </a:r>
          </a:p>
          <a:p>
            <a:pPr marL="252000" lvl="1" indent="-216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Kullanılan hasta bilgisinde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hasta kimliğini koruma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,</a:t>
            </a:r>
          </a:p>
          <a:p>
            <a:pPr marL="252000" lvl="1" indent="-216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Meslek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bilgilerini kötü amaçlar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için kullanmama,</a:t>
            </a:r>
          </a:p>
          <a:p>
            <a:pPr marL="252000" lvl="1" indent="-216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Mesleki uygulamalarına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ticari yön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vermeme ve haksız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menfaat temin etmeme,</a:t>
            </a:r>
          </a:p>
          <a:p>
            <a:pPr marL="252000" lvl="1" indent="-216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Mesleğini icra ederken (işveren-işçi-işçi örgütlerinin)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baskısı altında olmama, vicdani kanaatine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göre hareket etme,</a:t>
            </a:r>
          </a:p>
          <a:p>
            <a:pPr marL="360000" lvl="1" indent="-216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İŞ SAĞLIĞI ETİĞİ / İŞ SAĞLIĞI PROFESYONELLERİ</a:t>
            </a:r>
            <a:endParaRPr lang="tr-TR" sz="3200" b="1" noProof="1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8" name="Rectangle 3"/>
          <p:cNvSpPr txBox="1">
            <a:spLocks noChangeArrowheads="1"/>
          </p:cNvSpPr>
          <p:nvPr/>
        </p:nvSpPr>
        <p:spPr bwMode="auto">
          <a:xfrm>
            <a:off x="8362949" y="6376921"/>
            <a:ext cx="6582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281065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TIBBİ DEONTOLOJİ NİZANNAMESİ (1960)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493200" lvl="1">
              <a:spcAft>
                <a:spcPts val="0"/>
              </a:spcAft>
              <a:buClr>
                <a:srgbClr val="292929"/>
              </a:buClr>
              <a:defRPr/>
            </a:pPr>
            <a:endParaRPr lang="tr-TR" sz="7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360000" lvl="1" indent="-216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Hizmet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sunumunda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güven,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gizlilik ve eşitlik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ilkelerine uyma, 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360000" lvl="1" indent="-216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Bilgilendirme, uygulama,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testler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ve tıbbi araştırmalar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için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hasta onayı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alma,</a:t>
            </a:r>
          </a:p>
          <a:p>
            <a:pPr marL="360000" lvl="1" indent="-216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Tanıda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bilimsel bilgi ve teknik yeterliliğe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dayanma,</a:t>
            </a:r>
          </a:p>
          <a:p>
            <a:pPr marL="360000" lvl="1" indent="-216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Gerektiğinde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uzman görüşüne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başvurma,</a:t>
            </a:r>
          </a:p>
          <a:p>
            <a:pPr marL="360000" lvl="1" indent="-216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İşverenin, işçilerin, sendikaların ve yetkili diğer makamların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desteğini ve işbirliğini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isteme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,</a:t>
            </a:r>
          </a:p>
          <a:p>
            <a:pPr marL="360000" lvl="1" indent="-216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Mesleki etkinliklerini sürdürürken,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din, dil, ırk, inanç, cinsiyet, coğrafi ayırım farkı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gözetmemeli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,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360000" lvl="1" indent="-216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İŞ SAĞLIĞI ETİĞİ / İŞ SAĞLIĞI PROFESYONELLERİ</a:t>
            </a:r>
            <a:endParaRPr lang="tr-TR" sz="3200" b="1" noProof="1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8" name="Rectangle 3"/>
          <p:cNvSpPr txBox="1">
            <a:spLocks noChangeArrowheads="1"/>
          </p:cNvSpPr>
          <p:nvPr/>
        </p:nvSpPr>
        <p:spPr bwMode="auto">
          <a:xfrm>
            <a:off x="8362949" y="6376921"/>
            <a:ext cx="6582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893465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MÜHENDİSLİK ETİK KURALLARI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288000" lvl="1" indent="-216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Tarafsız ve gerçeğe uygun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resmî rapor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yayınlama,</a:t>
            </a:r>
          </a:p>
          <a:p>
            <a:pPr marL="288000" lvl="1" indent="-216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Görevlerini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yerine getirirken en önde,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toplumun sağlığını, refahını, can ve mal güvenliğini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tutmalı,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288000" lvl="1" indent="-216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Mesleki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konularda işveren veya müşteri ayrımı yapmadan güvenilir vekil olarak davranmalı ve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taraflar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arasındaki çıkar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çatışmalarının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içine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girmemeli,</a:t>
            </a:r>
          </a:p>
          <a:p>
            <a:pPr marL="288000" lvl="1" indent="-216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İşverenin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ve işyerinin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meslek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sırlarını, ticari ve ekonomik durumlarını gizli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tutmalı,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İŞ SAĞLIĞI ETİĞİ / İŞ SAĞLIĞI PROFESYONELLERİ</a:t>
            </a:r>
            <a:endParaRPr lang="tr-TR" sz="3200" b="1" noProof="1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8" name="Rectangle 3"/>
          <p:cNvSpPr txBox="1">
            <a:spLocks noChangeArrowheads="1"/>
          </p:cNvSpPr>
          <p:nvPr/>
        </p:nvSpPr>
        <p:spPr bwMode="auto">
          <a:xfrm>
            <a:off x="8362949" y="6376921"/>
            <a:ext cx="6582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21511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MÜHENDİSLİK ETİK KURALLARI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594900" lvl="1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İşyerlerinde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sağlık ve güvenliği titizlikle ve ertelemeksizin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koruma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ve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geliştirme,</a:t>
            </a:r>
          </a:p>
          <a:p>
            <a:pPr marL="594900" lvl="1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Yalnızca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yeterli oldukları alanlarda mesleki hizmet üretmeyi hedef ve ilke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olarak kabul etme,</a:t>
            </a:r>
          </a:p>
          <a:p>
            <a:pPr marL="594900" lvl="1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Mesleki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bilgilerini ve kültürlerini sürekli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geliştirirler,</a:t>
            </a:r>
          </a:p>
          <a:p>
            <a:pPr marL="594900" lvl="1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Mesleki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etkinliklerini, tüm meslektaşlarının güvenini kazanacak bir biçimde ve mesleğin saygınlığına azami özen göstererek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sürdürme,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İŞ SAĞLIĞI ETİĞİ / İŞ SAĞLIĞI PROFESYONELLERİ</a:t>
            </a:r>
            <a:endParaRPr lang="tr-TR" sz="3200" b="1" noProof="1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8" name="Rectangle 3"/>
          <p:cNvSpPr txBox="1">
            <a:spLocks noChangeArrowheads="1"/>
          </p:cNvSpPr>
          <p:nvPr/>
        </p:nvSpPr>
        <p:spPr bwMode="auto">
          <a:xfrm>
            <a:off x="8362949" y="6376921"/>
            <a:ext cx="6582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419746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4"/>
          <p:cNvSpPr>
            <a:spLocks noChangeArrowheads="1"/>
          </p:cNvSpPr>
          <p:nvPr/>
        </p:nvSpPr>
        <p:spPr bwMode="auto">
          <a:xfrm>
            <a:off x="2838448" y="3031239"/>
            <a:ext cx="6116031" cy="1369312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marL="36000" algn="ctr"/>
            <a:r>
              <a:rPr lang="tr-TR" sz="54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Etik Tanımlar</a:t>
            </a:r>
            <a:endParaRPr lang="tr-TR" sz="5400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1026" name="Picture 2" descr="C:\Users\Ahmet Yiğitap\Pictures\z.Diğer\content-tree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78" y="2496695"/>
            <a:ext cx="2438400" cy="243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8362949" y="6376921"/>
            <a:ext cx="6582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917732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4"/>
          <p:cNvSpPr>
            <a:spLocks noChangeArrowheads="1"/>
          </p:cNvSpPr>
          <p:nvPr/>
        </p:nvSpPr>
        <p:spPr bwMode="auto">
          <a:xfrm>
            <a:off x="782349" y="3018363"/>
            <a:ext cx="7523451" cy="2921887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marL="36000" algn="ctr"/>
            <a:r>
              <a:rPr lang="tr-TR" sz="54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İSG Profesyonelleri İçin</a:t>
            </a:r>
          </a:p>
          <a:p>
            <a:pPr marL="36000" algn="ctr"/>
            <a:r>
              <a:rPr lang="tr-TR" sz="54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Uluslararası Etik Kurallar</a:t>
            </a:r>
          </a:p>
          <a:p>
            <a:pPr marL="36000" algn="ctr"/>
            <a:r>
              <a:rPr lang="tr-TR" sz="3200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«</a:t>
            </a:r>
            <a:r>
              <a:rPr lang="tr-TR" sz="3200" b="1" noProof="1">
                <a:solidFill>
                  <a:srgbClr val="C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ICOH</a:t>
            </a:r>
            <a:r>
              <a:rPr lang="tr-TR" sz="3200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: Uluslararası İş Sağlığı </a:t>
            </a:r>
            <a:r>
              <a:rPr lang="tr-TR" sz="32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Komitesi»</a:t>
            </a:r>
            <a:endParaRPr lang="tr-TR" sz="3200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7" name="Picture 2" descr="D:\DOKTOR\2-DRUZ\1. EĞİTİM KURUMU\1. İstanbuluzman\2-RESİMLER\Meslekler\12 (5)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7150" y="971550"/>
            <a:ext cx="1990725" cy="2209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:\Users\Ahmet Yiğitap\Pictures\Meslekler\webmaster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2625" y="952500"/>
            <a:ext cx="2381250" cy="2476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C:\Users\Ahmet Yiğitap\Pictures\Meslekler\35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8506" y="971550"/>
            <a:ext cx="2438400" cy="243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Oval 9"/>
          <p:cNvSpPr/>
          <p:nvPr/>
        </p:nvSpPr>
        <p:spPr>
          <a:xfrm>
            <a:off x="6584890" y="1092529"/>
            <a:ext cx="225631" cy="19000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 bwMode="auto">
          <a:xfrm>
            <a:off x="8362949" y="6376921"/>
            <a:ext cx="6582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917200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4"/>
          <p:cNvSpPr>
            <a:spLocks noChangeArrowheads="1"/>
          </p:cNvSpPr>
          <p:nvPr/>
        </p:nvSpPr>
        <p:spPr bwMode="auto">
          <a:xfrm>
            <a:off x="172005" y="2516888"/>
            <a:ext cx="8782476" cy="2921887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marL="36000" algn="ctr"/>
            <a:r>
              <a:rPr lang="tr-TR" sz="90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Teşekkür Ederim</a:t>
            </a:r>
            <a:endParaRPr lang="tr-TR" sz="9000" b="1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4842" y="568865"/>
            <a:ext cx="3290888" cy="246521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8362949" y="6376921"/>
            <a:ext cx="6582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623407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7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KÖKEN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2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“Etik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”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terimi Yunanca </a:t>
            </a:r>
            <a:r>
              <a:rPr lang="tr-TR" sz="2000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ethos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"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töre"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sözcüğünden türemiştir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. Ancak tarihi süreç içerisinde töre sözcüğünden farklı anlamda kullanılmaya başlanmıştır. </a:t>
            </a: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Etik tarihi süreç içerisinde genellikle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«kültürel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, dini, </a:t>
            </a:r>
            <a:r>
              <a:rPr lang="tr-TR" sz="2000" b="1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seküler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ve felsefi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topluluklar»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tarafından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kullanılmıştır.</a:t>
            </a: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İŞ SAĞLIĞI ETİĞİ</a:t>
            </a:r>
            <a:endParaRPr lang="tr-TR" sz="3200" b="1" noProof="1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8" name="Rectangle 3"/>
          <p:cNvSpPr txBox="1">
            <a:spLocks noChangeArrowheads="1"/>
          </p:cNvSpPr>
          <p:nvPr/>
        </p:nvSpPr>
        <p:spPr bwMode="auto">
          <a:xfrm>
            <a:off x="8362949" y="6376921"/>
            <a:ext cx="6582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898436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ETİK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1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«Neyin </a:t>
            </a:r>
            <a:r>
              <a:rPr lang="tr-TR" sz="2000" b="1" i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doğru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ya da </a:t>
            </a:r>
            <a:r>
              <a:rPr lang="tr-TR" sz="2000" b="1" i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yanlış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olduğunu ortaya koyan davranışsal kurallar topluluğu ya da ilkeler topluluğudur.»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«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Herhangi bir eylemin kabul edilebilir bir biçimde gerçekleşmesini sağlayan temel kurallar ya da değişkenlerdir.»</a:t>
            </a: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«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Etik Davranış Bilimidir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/Standardıdır»</a:t>
            </a: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2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İŞ SAĞLIĞI ETİĞİ</a:t>
            </a:r>
            <a:endParaRPr lang="tr-TR" sz="3200" b="1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7" name="Text Box 45"/>
          <p:cNvSpPr txBox="1">
            <a:spLocks noChangeArrowheads="1"/>
          </p:cNvSpPr>
          <p:nvPr/>
        </p:nvSpPr>
        <p:spPr bwMode="auto">
          <a:xfrm>
            <a:off x="772635" y="2171005"/>
            <a:ext cx="550682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algn="ctr" defTabSz="801688">
              <a:spcBef>
                <a:spcPct val="20000"/>
              </a:spcBef>
            </a:pPr>
            <a:r>
              <a:rPr lang="tr-TR" sz="1600" b="1" i="1" noProof="1" smtClean="0">
                <a:solidFill>
                  <a:srgbClr val="333333"/>
                </a:solidFill>
                <a:latin typeface="Calibri" pitchFamily="34" charset="0"/>
                <a:cs typeface="Calibri" pitchFamily="34" charset="0"/>
              </a:rPr>
              <a:t>Tanım</a:t>
            </a:r>
            <a:endParaRPr lang="de-DE" sz="1600" b="1" i="1" noProof="1">
              <a:solidFill>
                <a:srgbClr val="333333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9" name="Rectangle 3"/>
          <p:cNvSpPr txBox="1">
            <a:spLocks noChangeArrowheads="1"/>
          </p:cNvSpPr>
          <p:nvPr/>
        </p:nvSpPr>
        <p:spPr bwMode="auto">
          <a:xfrm>
            <a:off x="8362949" y="6376921"/>
            <a:ext cx="6582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385795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7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ETİK – AHLAK İLİŞKİSİ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1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Türkçede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etik sözcüğü </a:t>
            </a:r>
            <a:r>
              <a:rPr lang="tr-TR" sz="2000" b="1" i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“ahlak”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sözcüğüyle eş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anlamlı kullanılmaktadır. </a:t>
            </a:r>
          </a:p>
          <a:p>
            <a:pPr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Ancak bu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iki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kavramın;</a:t>
            </a:r>
          </a:p>
          <a:p>
            <a:pPr marL="3429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Anlam, </a:t>
            </a:r>
          </a:p>
          <a:p>
            <a:pPr marL="3429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İçerik, </a:t>
            </a:r>
          </a:p>
          <a:p>
            <a:pPr marL="3429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Nitelik,</a:t>
            </a:r>
          </a:p>
          <a:p>
            <a:pPr marL="3429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Kapsam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bakımından birtakım farklılıkları vardır.</a:t>
            </a: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İŞ SAĞLIĞI ETİĞİ</a:t>
            </a:r>
            <a:endParaRPr lang="tr-TR" sz="3200" b="1" noProof="1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8" name="Rectangle 3"/>
          <p:cNvSpPr txBox="1">
            <a:spLocks noChangeArrowheads="1"/>
          </p:cNvSpPr>
          <p:nvPr/>
        </p:nvSpPr>
        <p:spPr bwMode="auto">
          <a:xfrm>
            <a:off x="8362949" y="6376921"/>
            <a:ext cx="6582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106159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71" name="Rectangle 7"/>
          <p:cNvSpPr>
            <a:spLocks noChangeArrowheads="1"/>
          </p:cNvSpPr>
          <p:nvPr/>
        </p:nvSpPr>
        <p:spPr bwMode="gray">
          <a:xfrm>
            <a:off x="323849" y="1058863"/>
            <a:ext cx="4079875" cy="439738"/>
          </a:xfrm>
          <a:prstGeom prst="rect">
            <a:avLst/>
          </a:prstGeom>
          <a:solidFill>
            <a:schemeClr val="accent2">
              <a:lumMod val="75000"/>
            </a:schemeClr>
          </a:solidFill>
          <a:ln w="12700">
            <a:solidFill>
              <a:schemeClr val="bg1">
                <a:lumMod val="85000"/>
              </a:schemeClr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marL="342900" indent="-342900" algn="ctr" defTabSz="801688" eaLnBrk="0" hangingPunct="0">
              <a:defRPr/>
            </a:pPr>
            <a:r>
              <a:rPr lang="tr-TR" sz="2000" b="1" dirty="0" smtClean="0">
                <a:solidFill>
                  <a:srgbClr val="FFFFFF"/>
                </a:solidFill>
                <a:latin typeface="Cambria Math" pitchFamily="18" charset="0"/>
                <a:ea typeface="Cambria Math" pitchFamily="18" charset="0"/>
                <a:cs typeface="Arial" pitchFamily="34" charset="0"/>
              </a:rPr>
              <a:t>ETİK</a:t>
            </a:r>
            <a:endParaRPr lang="tr-TR" sz="2000" b="1" dirty="0">
              <a:solidFill>
                <a:srgbClr val="FFFFFF"/>
              </a:solidFill>
              <a:latin typeface="Cambria Math" pitchFamily="18" charset="0"/>
              <a:ea typeface="Cambria Math" pitchFamily="18" charset="0"/>
              <a:cs typeface="Arial" pitchFamily="34" charset="0"/>
            </a:endParaRPr>
          </a:p>
        </p:txBody>
      </p:sp>
      <p:sp>
        <p:nvSpPr>
          <p:cNvPr id="2" name="Rectangle 7"/>
          <p:cNvSpPr>
            <a:spLocks noChangeArrowheads="1"/>
          </p:cNvSpPr>
          <p:nvPr/>
        </p:nvSpPr>
        <p:spPr bwMode="gray">
          <a:xfrm>
            <a:off x="4702174" y="1058863"/>
            <a:ext cx="4079875" cy="439738"/>
          </a:xfrm>
          <a:prstGeom prst="rect">
            <a:avLst/>
          </a:prstGeom>
          <a:solidFill>
            <a:schemeClr val="tx2">
              <a:lumMod val="75000"/>
            </a:schemeClr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>
              <a:defRPr/>
            </a:pPr>
            <a:r>
              <a:rPr lang="tr-TR" sz="2000" b="1" dirty="0" smtClean="0">
                <a:solidFill>
                  <a:srgbClr val="FFFFFF"/>
                </a:solidFill>
                <a:latin typeface="Cambria Math" pitchFamily="18" charset="0"/>
                <a:ea typeface="Cambria Math" pitchFamily="18" charset="0"/>
                <a:cs typeface="Arial" pitchFamily="34" charset="0"/>
              </a:rPr>
              <a:t>AHLAK</a:t>
            </a:r>
            <a:endParaRPr lang="tr-TR" sz="2000" b="1" dirty="0">
              <a:solidFill>
                <a:srgbClr val="FFFFFF"/>
              </a:solidFill>
              <a:latin typeface="Cambria Math" pitchFamily="18" charset="0"/>
              <a:ea typeface="Cambria Math" pitchFamily="18" charset="0"/>
              <a:cs typeface="Arial" pitchFamily="34" charset="0"/>
            </a:endParaRPr>
          </a:p>
        </p:txBody>
      </p:sp>
      <p:sp>
        <p:nvSpPr>
          <p:cNvPr id="36867" name="Rectangle 3"/>
          <p:cNvSpPr>
            <a:spLocks noChangeArrowheads="1"/>
          </p:cNvSpPr>
          <p:nvPr/>
        </p:nvSpPr>
        <p:spPr bwMode="gray">
          <a:xfrm>
            <a:off x="323849" y="1498600"/>
            <a:ext cx="4079875" cy="4406899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44000" tIns="144000" rIns="144000" bIns="72000" anchor="t" anchorCtr="0"/>
          <a:lstStyle/>
          <a:p>
            <a:pPr marL="72000" algn="ctr"/>
            <a:endParaRPr lang="tr-TR" sz="2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72000" algn="ctr"/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Etik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ilkeleri </a:t>
            </a:r>
            <a:r>
              <a:rPr lang="tr-TR" sz="2000" b="1" i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evrenseldir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ve </a:t>
            </a:r>
            <a:r>
              <a:rPr lang="tr-TR" sz="2000" b="1" i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herkes (tüm toplumlar) için geçerlidir.</a:t>
            </a:r>
            <a:endParaRPr lang="tr-TR" sz="2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72000" algn="ctr"/>
            <a:endParaRPr lang="tr-TR" sz="2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72000" algn="ctr"/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Etik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, insanların birbirleriyle ilişkilerinde yol gösterici davranış kurallarına dayalı bir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sistemdir.</a:t>
            </a:r>
          </a:p>
          <a:p>
            <a:pPr marL="72000" algn="ctr"/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72000" algn="ctr"/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Hukuka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, düşünmeye ve felsefeye dayalı davranış ilkelerini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içerir. </a:t>
            </a:r>
          </a:p>
          <a:p>
            <a:pPr marL="72000" algn="ctr"/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72000" algn="ctr"/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endParaRPr lang="tr-TR" sz="16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endParaRPr lang="tr-TR" sz="1600" i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  <a:p>
            <a:pPr algn="ctr"/>
            <a:endParaRPr lang="en-GB" sz="1600" i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gray">
          <a:xfrm>
            <a:off x="4702174" y="1498600"/>
            <a:ext cx="4079875" cy="4406899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44000" tIns="144000" rIns="144000" bIns="72000" anchor="t" anchorCtr="0"/>
          <a:lstStyle/>
          <a:p>
            <a:pPr algn="ctr"/>
            <a:endParaRPr lang="tr-TR" sz="2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Ahlaki ilkeleri </a:t>
            </a:r>
            <a:r>
              <a:rPr lang="tr-TR" sz="2000" b="1" i="1" dirty="0">
                <a:solidFill>
                  <a:srgbClr val="6B9B1A"/>
                </a:solidFill>
                <a:latin typeface="Calibri" pitchFamily="34" charset="0"/>
                <a:cs typeface="Calibri" pitchFamily="34" charset="0"/>
              </a:rPr>
              <a:t>görecelidir, töreseldir ve toplumdan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topluma değişkenlik gösterir.</a:t>
            </a:r>
          </a:p>
          <a:p>
            <a:pPr algn="ctr"/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Ahlakı, çoğu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zaman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dini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inançların (manevi değerlerin)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parçası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olan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kuralları ve bu kurallara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göre uyulması gereken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davranış ilkelerini içerir.</a:t>
            </a:r>
          </a:p>
          <a:p>
            <a:pPr algn="ctr"/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dirty="0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ETİK İLE AHLAK ARASINDAKİ FARKLAR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10" name="Grup 9"/>
          <p:cNvGrpSpPr/>
          <p:nvPr/>
        </p:nvGrpSpPr>
        <p:grpSpPr>
          <a:xfrm>
            <a:off x="323850" y="6018912"/>
            <a:ext cx="6162416" cy="663371"/>
            <a:chOff x="2644311" y="5451679"/>
            <a:chExt cx="6162416" cy="663371"/>
          </a:xfrm>
        </p:grpSpPr>
        <p:grpSp>
          <p:nvGrpSpPr>
            <p:cNvPr id="11" name="Group 51"/>
            <p:cNvGrpSpPr>
              <a:grpSpLocks/>
            </p:cNvGrpSpPr>
            <p:nvPr/>
          </p:nvGrpSpPr>
          <p:grpSpPr bwMode="auto">
            <a:xfrm>
              <a:off x="2644311" y="5451679"/>
              <a:ext cx="648968" cy="663371"/>
              <a:chOff x="1868" y="1082"/>
              <a:chExt cx="1942" cy="1942"/>
            </a:xfrm>
          </p:grpSpPr>
          <p:sp>
            <p:nvSpPr>
              <p:cNvPr id="14" name="Freeform 52"/>
              <p:cNvSpPr>
                <a:spLocks noChangeAspect="1"/>
              </p:cNvSpPr>
              <p:nvPr/>
            </p:nvSpPr>
            <p:spPr bwMode="gray">
              <a:xfrm>
                <a:off x="1868" y="1082"/>
                <a:ext cx="1942" cy="1942"/>
              </a:xfrm>
              <a:custGeom>
                <a:avLst/>
                <a:gdLst>
                  <a:gd name="T0" fmla="*/ 1849 w 1675"/>
                  <a:gd name="T1" fmla="*/ 6343 h 1675"/>
                  <a:gd name="T2" fmla="*/ 0 w 1675"/>
                  <a:gd name="T3" fmla="*/ 4480 h 1675"/>
                  <a:gd name="T4" fmla="*/ 0 w 1675"/>
                  <a:gd name="T5" fmla="*/ 1849 h 1675"/>
                  <a:gd name="T6" fmla="*/ 1849 w 1675"/>
                  <a:gd name="T7" fmla="*/ 0 h 1675"/>
                  <a:gd name="T8" fmla="*/ 4481 w 1675"/>
                  <a:gd name="T9" fmla="*/ 0 h 1675"/>
                  <a:gd name="T10" fmla="*/ 6343 w 1675"/>
                  <a:gd name="T11" fmla="*/ 1849 h 1675"/>
                  <a:gd name="T12" fmla="*/ 6343 w 1675"/>
                  <a:gd name="T13" fmla="*/ 4480 h 1675"/>
                  <a:gd name="T14" fmla="*/ 4481 w 1675"/>
                  <a:gd name="T15" fmla="*/ 6343 h 1675"/>
                  <a:gd name="T16" fmla="*/ 1849 w 1675"/>
                  <a:gd name="T17" fmla="*/ 6343 h 167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675"/>
                  <a:gd name="T28" fmla="*/ 0 h 1675"/>
                  <a:gd name="T29" fmla="*/ 1675 w 1675"/>
                  <a:gd name="T30" fmla="*/ 1675 h 167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675" h="1675">
                    <a:moveTo>
                      <a:pt x="489" y="1675"/>
                    </a:moveTo>
                    <a:lnTo>
                      <a:pt x="0" y="1183"/>
                    </a:lnTo>
                    <a:lnTo>
                      <a:pt x="0" y="489"/>
                    </a:lnTo>
                    <a:lnTo>
                      <a:pt x="489" y="0"/>
                    </a:lnTo>
                    <a:lnTo>
                      <a:pt x="1184" y="0"/>
                    </a:lnTo>
                    <a:lnTo>
                      <a:pt x="1675" y="489"/>
                    </a:lnTo>
                    <a:lnTo>
                      <a:pt x="1675" y="1183"/>
                    </a:lnTo>
                    <a:lnTo>
                      <a:pt x="1184" y="1675"/>
                    </a:lnTo>
                    <a:lnTo>
                      <a:pt x="489" y="1675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15" name="Freeform 53"/>
              <p:cNvSpPr>
                <a:spLocks noChangeAspect="1"/>
              </p:cNvSpPr>
              <p:nvPr/>
            </p:nvSpPr>
            <p:spPr bwMode="gray">
              <a:xfrm>
                <a:off x="1914" y="1128"/>
                <a:ext cx="1850" cy="1850"/>
              </a:xfrm>
              <a:custGeom>
                <a:avLst/>
                <a:gdLst>
                  <a:gd name="T0" fmla="*/ 1780 w 1595"/>
                  <a:gd name="T1" fmla="*/ 6060 h 1595"/>
                  <a:gd name="T2" fmla="*/ 0 w 1595"/>
                  <a:gd name="T3" fmla="*/ 4281 h 1595"/>
                  <a:gd name="T4" fmla="*/ 0 w 1595"/>
                  <a:gd name="T5" fmla="*/ 1780 h 1595"/>
                  <a:gd name="T6" fmla="*/ 1780 w 1595"/>
                  <a:gd name="T7" fmla="*/ 0 h 1595"/>
                  <a:gd name="T8" fmla="*/ 4281 w 1595"/>
                  <a:gd name="T9" fmla="*/ 0 h 1595"/>
                  <a:gd name="T10" fmla="*/ 6060 w 1595"/>
                  <a:gd name="T11" fmla="*/ 1780 h 1595"/>
                  <a:gd name="T12" fmla="*/ 6060 w 1595"/>
                  <a:gd name="T13" fmla="*/ 4281 h 1595"/>
                  <a:gd name="T14" fmla="*/ 4281 w 1595"/>
                  <a:gd name="T15" fmla="*/ 6060 h 1595"/>
                  <a:gd name="T16" fmla="*/ 1780 w 1595"/>
                  <a:gd name="T17" fmla="*/ 6060 h 159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595"/>
                  <a:gd name="T28" fmla="*/ 0 h 1595"/>
                  <a:gd name="T29" fmla="*/ 1595 w 1595"/>
                  <a:gd name="T30" fmla="*/ 1595 h 159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595" h="1595">
                    <a:moveTo>
                      <a:pt x="468" y="1595"/>
                    </a:moveTo>
                    <a:lnTo>
                      <a:pt x="0" y="1127"/>
                    </a:lnTo>
                    <a:lnTo>
                      <a:pt x="0" y="468"/>
                    </a:lnTo>
                    <a:lnTo>
                      <a:pt x="468" y="0"/>
                    </a:lnTo>
                    <a:lnTo>
                      <a:pt x="1127" y="0"/>
                    </a:lnTo>
                    <a:lnTo>
                      <a:pt x="1595" y="468"/>
                    </a:lnTo>
                    <a:lnTo>
                      <a:pt x="1595" y="1127"/>
                    </a:lnTo>
                    <a:lnTo>
                      <a:pt x="1127" y="1595"/>
                    </a:lnTo>
                    <a:lnTo>
                      <a:pt x="468" y="1595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60000"/>
                  </a:gs>
                  <a:gs pos="100000">
                    <a:srgbClr val="8A0000"/>
                  </a:gs>
                </a:gsLst>
                <a:lin ang="5400000" scaled="1"/>
              </a:gra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17" name="Freeform 54"/>
              <p:cNvSpPr>
                <a:spLocks noChangeAspect="1"/>
              </p:cNvSpPr>
              <p:nvPr/>
            </p:nvSpPr>
            <p:spPr bwMode="gray">
              <a:xfrm>
                <a:off x="2434" y="1717"/>
                <a:ext cx="334" cy="642"/>
              </a:xfrm>
              <a:custGeom>
                <a:avLst/>
                <a:gdLst>
                  <a:gd name="T0" fmla="*/ 411 w 288"/>
                  <a:gd name="T1" fmla="*/ 2119 h 553"/>
                  <a:gd name="T2" fmla="*/ 411 w 288"/>
                  <a:gd name="T3" fmla="*/ 283 h 553"/>
                  <a:gd name="T4" fmla="*/ 0 w 288"/>
                  <a:gd name="T5" fmla="*/ 283 h 553"/>
                  <a:gd name="T6" fmla="*/ 0 w 288"/>
                  <a:gd name="T7" fmla="*/ 0 h 553"/>
                  <a:gd name="T8" fmla="*/ 1092 w 288"/>
                  <a:gd name="T9" fmla="*/ 0 h 553"/>
                  <a:gd name="T10" fmla="*/ 1092 w 288"/>
                  <a:gd name="T11" fmla="*/ 283 h 553"/>
                  <a:gd name="T12" fmla="*/ 691 w 288"/>
                  <a:gd name="T13" fmla="*/ 283 h 553"/>
                  <a:gd name="T14" fmla="*/ 691 w 288"/>
                  <a:gd name="T15" fmla="*/ 2119 h 553"/>
                  <a:gd name="T16" fmla="*/ 411 w 288"/>
                  <a:gd name="T17" fmla="*/ 2119 h 55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88"/>
                  <a:gd name="T28" fmla="*/ 0 h 553"/>
                  <a:gd name="T29" fmla="*/ 288 w 288"/>
                  <a:gd name="T30" fmla="*/ 553 h 55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88" h="553">
                    <a:moveTo>
                      <a:pt x="109" y="553"/>
                    </a:moveTo>
                    <a:lnTo>
                      <a:pt x="109" y="73"/>
                    </a:lnTo>
                    <a:lnTo>
                      <a:pt x="0" y="73"/>
                    </a:lnTo>
                    <a:lnTo>
                      <a:pt x="0" y="0"/>
                    </a:lnTo>
                    <a:lnTo>
                      <a:pt x="288" y="0"/>
                    </a:lnTo>
                    <a:lnTo>
                      <a:pt x="288" y="73"/>
                    </a:lnTo>
                    <a:lnTo>
                      <a:pt x="182" y="73"/>
                    </a:lnTo>
                    <a:lnTo>
                      <a:pt x="182" y="553"/>
                    </a:lnTo>
                    <a:lnTo>
                      <a:pt x="109" y="553"/>
                    </a:lnTo>
                    <a:close/>
                  </a:path>
                </a:pathLst>
              </a:custGeom>
              <a:solidFill>
                <a:schemeClr val="bg1"/>
              </a:solidFill>
              <a:ln w="14288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18" name="Freeform 55"/>
              <p:cNvSpPr>
                <a:spLocks noChangeAspect="1"/>
              </p:cNvSpPr>
              <p:nvPr/>
            </p:nvSpPr>
            <p:spPr bwMode="gray">
              <a:xfrm>
                <a:off x="2007" y="1709"/>
                <a:ext cx="384" cy="657"/>
              </a:xfrm>
              <a:custGeom>
                <a:avLst/>
                <a:gdLst>
                  <a:gd name="T0" fmla="*/ 897156 w 140"/>
                  <a:gd name="T1" fmla="*/ 510544 h 240"/>
                  <a:gd name="T2" fmla="*/ 1194761 w 140"/>
                  <a:gd name="T3" fmla="*/ 510544 h 240"/>
                  <a:gd name="T4" fmla="*/ 650611 w 140"/>
                  <a:gd name="T5" fmla="*/ 0 h 240"/>
                  <a:gd name="T6" fmla="*/ 150720 w 140"/>
                  <a:gd name="T7" fmla="*/ 510544 h 240"/>
                  <a:gd name="T8" fmla="*/ 737091 w 140"/>
                  <a:gd name="T9" fmla="*/ 1147601 h 240"/>
                  <a:gd name="T10" fmla="*/ 897156 w 140"/>
                  <a:gd name="T11" fmla="*/ 1485234 h 240"/>
                  <a:gd name="T12" fmla="*/ 605170 w 140"/>
                  <a:gd name="T13" fmla="*/ 1788256 h 240"/>
                  <a:gd name="T14" fmla="*/ 317639 w 140"/>
                  <a:gd name="T15" fmla="*/ 1441415 h 240"/>
                  <a:gd name="T16" fmla="*/ 51566 w 140"/>
                  <a:gd name="T17" fmla="*/ 1441415 h 240"/>
                  <a:gd name="T18" fmla="*/ 599100 w 140"/>
                  <a:gd name="T19" fmla="*/ 2072649 h 240"/>
                  <a:gd name="T20" fmla="*/ 1178625 w 140"/>
                  <a:gd name="T21" fmla="*/ 1459572 h 240"/>
                  <a:gd name="T22" fmla="*/ 790642 w 140"/>
                  <a:gd name="T23" fmla="*/ 854776 h 240"/>
                  <a:gd name="T24" fmla="*/ 439035 w 140"/>
                  <a:gd name="T25" fmla="*/ 510544 h 240"/>
                  <a:gd name="T26" fmla="*/ 650611 w 140"/>
                  <a:gd name="T27" fmla="*/ 268560 h 240"/>
                  <a:gd name="T28" fmla="*/ 897156 w 140"/>
                  <a:gd name="T29" fmla="*/ 510544 h 240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140"/>
                  <a:gd name="T46" fmla="*/ 0 h 240"/>
                  <a:gd name="T47" fmla="*/ 140 w 140"/>
                  <a:gd name="T48" fmla="*/ 240 h 240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140" h="240">
                    <a:moveTo>
                      <a:pt x="102" y="59"/>
                    </a:moveTo>
                    <a:cubicBezTo>
                      <a:pt x="136" y="59"/>
                      <a:pt x="136" y="59"/>
                      <a:pt x="136" y="59"/>
                    </a:cubicBezTo>
                    <a:cubicBezTo>
                      <a:pt x="136" y="59"/>
                      <a:pt x="137" y="0"/>
                      <a:pt x="74" y="0"/>
                    </a:cubicBezTo>
                    <a:cubicBezTo>
                      <a:pt x="11" y="0"/>
                      <a:pt x="17" y="59"/>
                      <a:pt x="17" y="59"/>
                    </a:cubicBezTo>
                    <a:cubicBezTo>
                      <a:pt x="17" y="107"/>
                      <a:pt x="57" y="108"/>
                      <a:pt x="84" y="133"/>
                    </a:cubicBezTo>
                    <a:cubicBezTo>
                      <a:pt x="91" y="139"/>
                      <a:pt x="102" y="146"/>
                      <a:pt x="102" y="172"/>
                    </a:cubicBezTo>
                    <a:cubicBezTo>
                      <a:pt x="103" y="198"/>
                      <a:pt x="84" y="207"/>
                      <a:pt x="69" y="207"/>
                    </a:cubicBezTo>
                    <a:cubicBezTo>
                      <a:pt x="54" y="207"/>
                      <a:pt x="36" y="200"/>
                      <a:pt x="36" y="167"/>
                    </a:cubicBezTo>
                    <a:cubicBezTo>
                      <a:pt x="6" y="167"/>
                      <a:pt x="6" y="167"/>
                      <a:pt x="6" y="167"/>
                    </a:cubicBezTo>
                    <a:cubicBezTo>
                      <a:pt x="6" y="167"/>
                      <a:pt x="0" y="240"/>
                      <a:pt x="68" y="240"/>
                    </a:cubicBezTo>
                    <a:cubicBezTo>
                      <a:pt x="136" y="240"/>
                      <a:pt x="134" y="181"/>
                      <a:pt x="134" y="169"/>
                    </a:cubicBezTo>
                    <a:cubicBezTo>
                      <a:pt x="134" y="158"/>
                      <a:pt x="140" y="130"/>
                      <a:pt x="90" y="99"/>
                    </a:cubicBezTo>
                    <a:cubicBezTo>
                      <a:pt x="66" y="85"/>
                      <a:pt x="50" y="77"/>
                      <a:pt x="50" y="59"/>
                    </a:cubicBezTo>
                    <a:cubicBezTo>
                      <a:pt x="50" y="42"/>
                      <a:pt x="62" y="31"/>
                      <a:pt x="74" y="31"/>
                    </a:cubicBezTo>
                    <a:cubicBezTo>
                      <a:pt x="86" y="31"/>
                      <a:pt x="102" y="36"/>
                      <a:pt x="102" y="59"/>
                    </a:cubicBezTo>
                    <a:close/>
                  </a:path>
                </a:pathLst>
              </a:custGeom>
              <a:solidFill>
                <a:schemeClr val="bg1"/>
              </a:solidFill>
              <a:ln w="14288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19" name="Freeform 56"/>
              <p:cNvSpPr>
                <a:spLocks noChangeAspect="1" noEditPoints="1"/>
              </p:cNvSpPr>
              <p:nvPr/>
            </p:nvSpPr>
            <p:spPr bwMode="gray">
              <a:xfrm>
                <a:off x="3312" y="1720"/>
                <a:ext cx="347" cy="657"/>
              </a:xfrm>
              <a:custGeom>
                <a:avLst/>
                <a:gdLst>
                  <a:gd name="T0" fmla="*/ 1200058 w 124"/>
                  <a:gd name="T1" fmla="*/ 251811 h 234"/>
                  <a:gd name="T2" fmla="*/ 959489 w 124"/>
                  <a:gd name="T3" fmla="*/ 30390 h 234"/>
                  <a:gd name="T4" fmla="*/ 549827 w 124"/>
                  <a:gd name="T5" fmla="*/ 0 h 234"/>
                  <a:gd name="T6" fmla="*/ 0 w 124"/>
                  <a:gd name="T7" fmla="*/ 0 h 234"/>
                  <a:gd name="T8" fmla="*/ 0 w 124"/>
                  <a:gd name="T9" fmla="*/ 2537646 h 234"/>
                  <a:gd name="T10" fmla="*/ 345259 w 124"/>
                  <a:gd name="T11" fmla="*/ 2537646 h 234"/>
                  <a:gd name="T12" fmla="*/ 345259 w 124"/>
                  <a:gd name="T13" fmla="*/ 1386438 h 234"/>
                  <a:gd name="T14" fmla="*/ 568537 w 124"/>
                  <a:gd name="T15" fmla="*/ 1386438 h 234"/>
                  <a:gd name="T16" fmla="*/ 924470 w 124"/>
                  <a:gd name="T17" fmla="*/ 1356048 h 234"/>
                  <a:gd name="T18" fmla="*/ 1106046 w 124"/>
                  <a:gd name="T19" fmla="*/ 1258528 h 234"/>
                  <a:gd name="T20" fmla="*/ 1240402 w 124"/>
                  <a:gd name="T21" fmla="*/ 1031706 h 234"/>
                  <a:gd name="T22" fmla="*/ 1304717 w 124"/>
                  <a:gd name="T23" fmla="*/ 683460 h 234"/>
                  <a:gd name="T24" fmla="*/ 1200058 w 124"/>
                  <a:gd name="T25" fmla="*/ 251811 h 234"/>
                  <a:gd name="T26" fmla="*/ 819785 w 124"/>
                  <a:gd name="T27" fmla="*/ 1062032 h 234"/>
                  <a:gd name="T28" fmla="*/ 326544 w 124"/>
                  <a:gd name="T29" fmla="*/ 1062032 h 234"/>
                  <a:gd name="T30" fmla="*/ 326544 w 124"/>
                  <a:gd name="T31" fmla="*/ 335522 h 234"/>
                  <a:gd name="T32" fmla="*/ 801069 w 124"/>
                  <a:gd name="T33" fmla="*/ 335522 h 234"/>
                  <a:gd name="T34" fmla="*/ 999763 w 124"/>
                  <a:gd name="T35" fmla="*/ 707008 h 234"/>
                  <a:gd name="T36" fmla="*/ 819785 w 124"/>
                  <a:gd name="T37" fmla="*/ 1062032 h 234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124"/>
                  <a:gd name="T58" fmla="*/ 0 h 234"/>
                  <a:gd name="T59" fmla="*/ 124 w 124"/>
                  <a:gd name="T60" fmla="*/ 234 h 234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124" h="234">
                    <a:moveTo>
                      <a:pt x="114" y="23"/>
                    </a:moveTo>
                    <a:cubicBezTo>
                      <a:pt x="108" y="13"/>
                      <a:pt x="100" y="6"/>
                      <a:pt x="91" y="3"/>
                    </a:cubicBezTo>
                    <a:cubicBezTo>
                      <a:pt x="85" y="1"/>
                      <a:pt x="72" y="0"/>
                      <a:pt x="52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234"/>
                      <a:pt x="0" y="234"/>
                      <a:pt x="0" y="234"/>
                    </a:cubicBezTo>
                    <a:cubicBezTo>
                      <a:pt x="33" y="234"/>
                      <a:pt x="33" y="234"/>
                      <a:pt x="33" y="234"/>
                    </a:cubicBezTo>
                    <a:cubicBezTo>
                      <a:pt x="33" y="128"/>
                      <a:pt x="33" y="128"/>
                      <a:pt x="33" y="128"/>
                    </a:cubicBezTo>
                    <a:cubicBezTo>
                      <a:pt x="54" y="128"/>
                      <a:pt x="54" y="128"/>
                      <a:pt x="54" y="128"/>
                    </a:cubicBezTo>
                    <a:cubicBezTo>
                      <a:pt x="69" y="128"/>
                      <a:pt x="80" y="127"/>
                      <a:pt x="88" y="125"/>
                    </a:cubicBezTo>
                    <a:cubicBezTo>
                      <a:pt x="93" y="124"/>
                      <a:pt x="99" y="121"/>
                      <a:pt x="105" y="116"/>
                    </a:cubicBezTo>
                    <a:cubicBezTo>
                      <a:pt x="110" y="111"/>
                      <a:pt x="115" y="104"/>
                      <a:pt x="118" y="95"/>
                    </a:cubicBezTo>
                    <a:cubicBezTo>
                      <a:pt x="122" y="87"/>
                      <a:pt x="124" y="76"/>
                      <a:pt x="124" y="63"/>
                    </a:cubicBezTo>
                    <a:cubicBezTo>
                      <a:pt x="124" y="47"/>
                      <a:pt x="121" y="34"/>
                      <a:pt x="114" y="23"/>
                    </a:cubicBezTo>
                    <a:close/>
                    <a:moveTo>
                      <a:pt x="78" y="98"/>
                    </a:moveTo>
                    <a:cubicBezTo>
                      <a:pt x="31" y="98"/>
                      <a:pt x="31" y="98"/>
                      <a:pt x="31" y="98"/>
                    </a:cubicBezTo>
                    <a:cubicBezTo>
                      <a:pt x="31" y="31"/>
                      <a:pt x="31" y="31"/>
                      <a:pt x="31" y="31"/>
                    </a:cubicBezTo>
                    <a:cubicBezTo>
                      <a:pt x="76" y="31"/>
                      <a:pt x="76" y="31"/>
                      <a:pt x="76" y="31"/>
                    </a:cubicBezTo>
                    <a:cubicBezTo>
                      <a:pt x="80" y="31"/>
                      <a:pt x="94" y="33"/>
                      <a:pt x="95" y="65"/>
                    </a:cubicBezTo>
                    <a:cubicBezTo>
                      <a:pt x="95" y="65"/>
                      <a:pt x="95" y="98"/>
                      <a:pt x="78" y="98"/>
                    </a:cubicBezTo>
                    <a:close/>
                  </a:path>
                </a:pathLst>
              </a:custGeom>
              <a:solidFill>
                <a:schemeClr val="bg1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0" name="Freeform 57"/>
              <p:cNvSpPr>
                <a:spLocks noChangeAspect="1" noEditPoints="1"/>
              </p:cNvSpPr>
              <p:nvPr/>
            </p:nvSpPr>
            <p:spPr bwMode="gray">
              <a:xfrm>
                <a:off x="2836" y="1707"/>
                <a:ext cx="375" cy="670"/>
              </a:xfrm>
              <a:custGeom>
                <a:avLst/>
                <a:gdLst>
                  <a:gd name="T0" fmla="*/ 673505 w 134"/>
                  <a:gd name="T1" fmla="*/ 0 h 239"/>
                  <a:gd name="T2" fmla="*/ 0 w 134"/>
                  <a:gd name="T3" fmla="*/ 651868 h 239"/>
                  <a:gd name="T4" fmla="*/ 0 w 134"/>
                  <a:gd name="T5" fmla="*/ 1827413 h 239"/>
                  <a:gd name="T6" fmla="*/ 715217 w 134"/>
                  <a:gd name="T7" fmla="*/ 2555439 h 239"/>
                  <a:gd name="T8" fmla="*/ 1410268 w 134"/>
                  <a:gd name="T9" fmla="*/ 1850636 h 239"/>
                  <a:gd name="T10" fmla="*/ 1410268 w 134"/>
                  <a:gd name="T11" fmla="*/ 746935 h 239"/>
                  <a:gd name="T12" fmla="*/ 673505 w 134"/>
                  <a:gd name="T13" fmla="*/ 0 h 239"/>
                  <a:gd name="T14" fmla="*/ 1083593 w 134"/>
                  <a:gd name="T15" fmla="*/ 1689939 h 239"/>
                  <a:gd name="T16" fmla="*/ 715217 w 134"/>
                  <a:gd name="T17" fmla="*/ 2201561 h 239"/>
                  <a:gd name="T18" fmla="*/ 326673 w 134"/>
                  <a:gd name="T19" fmla="*/ 1677846 h 239"/>
                  <a:gd name="T20" fmla="*/ 326673 w 134"/>
                  <a:gd name="T21" fmla="*/ 824610 h 239"/>
                  <a:gd name="T22" fmla="*/ 696523 w 134"/>
                  <a:gd name="T23" fmla="*/ 355249 h 239"/>
                  <a:gd name="T24" fmla="*/ 1083593 w 134"/>
                  <a:gd name="T25" fmla="*/ 896502 h 239"/>
                  <a:gd name="T26" fmla="*/ 1083593 w 134"/>
                  <a:gd name="T27" fmla="*/ 1689939 h 239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34"/>
                  <a:gd name="T43" fmla="*/ 0 h 239"/>
                  <a:gd name="T44" fmla="*/ 134 w 134"/>
                  <a:gd name="T45" fmla="*/ 239 h 239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34" h="239">
                    <a:moveTo>
                      <a:pt x="64" y="0"/>
                    </a:moveTo>
                    <a:cubicBezTo>
                      <a:pt x="2" y="0"/>
                      <a:pt x="0" y="61"/>
                      <a:pt x="0" y="61"/>
                    </a:cubicBezTo>
                    <a:cubicBezTo>
                      <a:pt x="0" y="171"/>
                      <a:pt x="0" y="171"/>
                      <a:pt x="0" y="171"/>
                    </a:cubicBezTo>
                    <a:cubicBezTo>
                      <a:pt x="0" y="171"/>
                      <a:pt x="4" y="239"/>
                      <a:pt x="68" y="239"/>
                    </a:cubicBezTo>
                    <a:cubicBezTo>
                      <a:pt x="132" y="239"/>
                      <a:pt x="134" y="173"/>
                      <a:pt x="134" y="173"/>
                    </a:cubicBezTo>
                    <a:cubicBezTo>
                      <a:pt x="134" y="173"/>
                      <a:pt x="134" y="105"/>
                      <a:pt x="134" y="70"/>
                    </a:cubicBezTo>
                    <a:cubicBezTo>
                      <a:pt x="134" y="34"/>
                      <a:pt x="107" y="0"/>
                      <a:pt x="64" y="0"/>
                    </a:cubicBezTo>
                    <a:close/>
                    <a:moveTo>
                      <a:pt x="103" y="158"/>
                    </a:moveTo>
                    <a:cubicBezTo>
                      <a:pt x="103" y="158"/>
                      <a:pt x="102" y="206"/>
                      <a:pt x="68" y="206"/>
                    </a:cubicBezTo>
                    <a:cubicBezTo>
                      <a:pt x="33" y="206"/>
                      <a:pt x="31" y="157"/>
                      <a:pt x="31" y="157"/>
                    </a:cubicBezTo>
                    <a:cubicBezTo>
                      <a:pt x="31" y="77"/>
                      <a:pt x="31" y="77"/>
                      <a:pt x="31" y="77"/>
                    </a:cubicBezTo>
                    <a:cubicBezTo>
                      <a:pt x="31" y="77"/>
                      <a:pt x="32" y="33"/>
                      <a:pt x="66" y="33"/>
                    </a:cubicBezTo>
                    <a:cubicBezTo>
                      <a:pt x="88" y="33"/>
                      <a:pt x="103" y="58"/>
                      <a:pt x="103" y="84"/>
                    </a:cubicBezTo>
                    <a:cubicBezTo>
                      <a:pt x="103" y="109"/>
                      <a:pt x="103" y="158"/>
                      <a:pt x="103" y="158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grpSp>
            <p:nvGrpSpPr>
              <p:cNvPr id="21" name="Group 58"/>
              <p:cNvGrpSpPr>
                <a:grpSpLocks noChangeAspect="1"/>
              </p:cNvGrpSpPr>
              <p:nvPr/>
            </p:nvGrpSpPr>
            <p:grpSpPr bwMode="auto">
              <a:xfrm>
                <a:off x="2808" y="2807"/>
                <a:ext cx="62" cy="63"/>
                <a:chOff x="1684" y="2400"/>
                <a:chExt cx="41" cy="41"/>
              </a:xfrm>
            </p:grpSpPr>
            <p:sp>
              <p:nvSpPr>
                <p:cNvPr id="26" name="Oval 59"/>
                <p:cNvSpPr>
                  <a:spLocks noChangeAspect="1" noChangeArrowheads="1"/>
                </p:cNvSpPr>
                <p:nvPr/>
              </p:nvSpPr>
              <p:spPr bwMode="gray">
                <a:xfrm>
                  <a:off x="1684" y="2400"/>
                  <a:ext cx="41" cy="4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E4E4E4"/>
                    </a:gs>
                    <a:gs pos="100000">
                      <a:srgbClr val="C0C0C0"/>
                    </a:gs>
                  </a:gsLst>
                  <a:path path="shape">
                    <a:fillToRect l="50000" t="50000" r="50000" b="50000"/>
                  </a:path>
                </a:gra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27" name="Oval 60"/>
                <p:cNvSpPr>
                  <a:spLocks noChangeAspect="1" noChangeArrowheads="1"/>
                </p:cNvSpPr>
                <p:nvPr/>
              </p:nvSpPr>
              <p:spPr bwMode="gray">
                <a:xfrm>
                  <a:off x="1693" y="2410"/>
                  <a:ext cx="23" cy="23"/>
                </a:xfrm>
                <a:prstGeom prst="ellipse">
                  <a:avLst/>
                </a:prstGeom>
                <a:solidFill>
                  <a:schemeClr val="bg1"/>
                </a:soli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  <a:cs typeface="Arial" pitchFamily="34" charset="0"/>
                  </a:endParaRPr>
                </a:p>
              </p:txBody>
            </p:sp>
          </p:grpSp>
          <p:grpSp>
            <p:nvGrpSpPr>
              <p:cNvPr id="22" name="Group 61"/>
              <p:cNvGrpSpPr>
                <a:grpSpLocks noChangeAspect="1"/>
              </p:cNvGrpSpPr>
              <p:nvPr/>
            </p:nvGrpSpPr>
            <p:grpSpPr bwMode="auto">
              <a:xfrm>
                <a:off x="2808" y="1211"/>
                <a:ext cx="62" cy="63"/>
                <a:chOff x="1684" y="2400"/>
                <a:chExt cx="41" cy="41"/>
              </a:xfrm>
            </p:grpSpPr>
            <p:sp>
              <p:nvSpPr>
                <p:cNvPr id="24" name="Oval 62"/>
                <p:cNvSpPr>
                  <a:spLocks noChangeAspect="1" noChangeArrowheads="1"/>
                </p:cNvSpPr>
                <p:nvPr/>
              </p:nvSpPr>
              <p:spPr bwMode="gray">
                <a:xfrm>
                  <a:off x="1684" y="2400"/>
                  <a:ext cx="41" cy="4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E4E4E4"/>
                    </a:gs>
                    <a:gs pos="100000">
                      <a:srgbClr val="C0C0C0"/>
                    </a:gs>
                  </a:gsLst>
                  <a:path path="shape">
                    <a:fillToRect l="50000" t="50000" r="50000" b="50000"/>
                  </a:path>
                </a:gra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25" name="Oval 63"/>
                <p:cNvSpPr>
                  <a:spLocks noChangeAspect="1" noChangeArrowheads="1"/>
                </p:cNvSpPr>
                <p:nvPr/>
              </p:nvSpPr>
              <p:spPr bwMode="gray">
                <a:xfrm>
                  <a:off x="1693" y="2410"/>
                  <a:ext cx="23" cy="23"/>
                </a:xfrm>
                <a:prstGeom prst="ellipse">
                  <a:avLst/>
                </a:prstGeom>
                <a:solidFill>
                  <a:schemeClr val="bg1"/>
                </a:soli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  <a:cs typeface="Arial" pitchFamily="34" charset="0"/>
                  </a:endParaRPr>
                </a:p>
              </p:txBody>
            </p:sp>
          </p:grpSp>
          <p:pic>
            <p:nvPicPr>
              <p:cNvPr id="23" name="Picture 64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gray">
              <a:xfrm>
                <a:off x="1885" y="1124"/>
                <a:ext cx="1644" cy="1060"/>
              </a:xfrm>
              <a:prstGeom prst="rect">
                <a:avLst/>
              </a:prstGeom>
              <a:noFill/>
              <a:ln w="11176">
                <a:noFill/>
                <a:miter lim="800000"/>
                <a:headEnd/>
                <a:tailEnd/>
              </a:ln>
            </p:spPr>
          </p:pic>
        </p:grpSp>
        <p:sp>
          <p:nvSpPr>
            <p:cNvPr id="12" name="53 Metin kutusu"/>
            <p:cNvSpPr txBox="1"/>
            <p:nvPr/>
          </p:nvSpPr>
          <p:spPr>
            <a:xfrm>
              <a:off x="3298727" y="5639162"/>
              <a:ext cx="5508000" cy="288000"/>
            </a:xfrm>
            <a:prstGeom prst="rect">
              <a:avLst/>
            </a:prstGeom>
            <a:noFill/>
            <a:ln w="3175" cmpd="sng"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 anchor="ctr" anchorCtr="0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tr-TR" sz="1200" dirty="0" smtClean="0">
                  <a:solidFill>
                    <a:srgbClr val="000000"/>
                  </a:solidFill>
                  <a:latin typeface="Cambria" pitchFamily="18" charset="0"/>
                </a:rPr>
                <a:t>Aradaki farklar</a:t>
              </a:r>
              <a:endParaRPr lang="tr-TR" sz="1000" b="1" dirty="0" smtClean="0">
                <a:solidFill>
                  <a:srgbClr val="000000"/>
                </a:solidFill>
                <a:latin typeface="Cambria" pitchFamily="18" charset="0"/>
              </a:endParaRPr>
            </a:p>
          </p:txBody>
        </p:sp>
      </p:grpSp>
      <p:sp>
        <p:nvSpPr>
          <p:cNvPr id="29" name="Rectangle 3"/>
          <p:cNvSpPr txBox="1">
            <a:spLocks noChangeArrowheads="1"/>
          </p:cNvSpPr>
          <p:nvPr/>
        </p:nvSpPr>
        <p:spPr bwMode="auto">
          <a:xfrm>
            <a:off x="8362949" y="6376921"/>
            <a:ext cx="6582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180075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368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300"/>
                                        <p:tgtEl>
                                          <p:spTgt spid="368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6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3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9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3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71" grpId="0" animBg="1"/>
      <p:bldP spid="2" grpId="0" animBg="1"/>
      <p:bldP spid="36867" grpId="0" animBg="1"/>
      <p:bldP spid="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İŞ ETİĞİ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1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«Belli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bir grup ya da özel bir topluluk için belirlenen, grup ya da özel topluluktaki bireyler tarafından benimsenen ve inanılan davranış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kurallarıdır.»</a:t>
            </a: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«Kurallara dayalı insan davranışlarını, ahlak ve normlara uymanın içsel yükümlülüğünü bilimsel olarak inceleyen  ve sistematik ahlak değerlerine hizmet eden bir felsefe dalıdır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.» </a:t>
            </a: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Bu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bağlamda iş etiği, insanların yönetimi, adalet, dürüstlük ve eşitlik konuları ile yakından ilişkilidir.</a:t>
            </a: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İŞ SAĞLIĞI ETİĞİ</a:t>
            </a:r>
            <a:endParaRPr lang="tr-TR" sz="3200" b="1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7" name="Text Box 45"/>
          <p:cNvSpPr txBox="1">
            <a:spLocks noChangeArrowheads="1"/>
          </p:cNvSpPr>
          <p:nvPr/>
        </p:nvSpPr>
        <p:spPr bwMode="auto">
          <a:xfrm>
            <a:off x="772635" y="2171005"/>
            <a:ext cx="550682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algn="ctr" defTabSz="801688">
              <a:spcBef>
                <a:spcPct val="20000"/>
              </a:spcBef>
            </a:pPr>
            <a:r>
              <a:rPr lang="tr-TR" sz="1600" b="1" i="1" noProof="1" smtClean="0">
                <a:solidFill>
                  <a:srgbClr val="333333"/>
                </a:solidFill>
                <a:latin typeface="Calibri" pitchFamily="34" charset="0"/>
                <a:cs typeface="Calibri" pitchFamily="34" charset="0"/>
              </a:rPr>
              <a:t>Tanım</a:t>
            </a:r>
            <a:endParaRPr lang="de-DE" sz="1600" b="1" i="1" noProof="1">
              <a:solidFill>
                <a:srgbClr val="333333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9" name="Rectangle 3"/>
          <p:cNvSpPr txBox="1">
            <a:spLocks noChangeArrowheads="1"/>
          </p:cNvSpPr>
          <p:nvPr/>
        </p:nvSpPr>
        <p:spPr bwMode="auto">
          <a:xfrm>
            <a:off x="8362949" y="6376921"/>
            <a:ext cx="6582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060504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İŞ AHLAKI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1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«Belli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bir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dönemde,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belli insan toplulukları tarafından benimsenmiş olan ve toplum içinde insanların davranışlarını ve birbirleriyle ilişkilerini düzenlemek amacıyla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başvurulan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töresel davranış kurallarının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bütünüdür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.»</a:t>
            </a:r>
            <a:endParaRPr lang="tr-TR" sz="2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İŞ SAĞLIĞI ETİĞİ</a:t>
            </a:r>
            <a:endParaRPr lang="tr-TR" sz="3200" b="1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7" name="Text Box 45"/>
          <p:cNvSpPr txBox="1">
            <a:spLocks noChangeArrowheads="1"/>
          </p:cNvSpPr>
          <p:nvPr/>
        </p:nvSpPr>
        <p:spPr bwMode="auto">
          <a:xfrm>
            <a:off x="772635" y="2171005"/>
            <a:ext cx="550682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algn="ctr" defTabSz="801688">
              <a:spcBef>
                <a:spcPct val="20000"/>
              </a:spcBef>
            </a:pPr>
            <a:r>
              <a:rPr lang="tr-TR" sz="1600" b="1" i="1" noProof="1" smtClean="0">
                <a:solidFill>
                  <a:srgbClr val="333333"/>
                </a:solidFill>
                <a:latin typeface="Calibri" pitchFamily="34" charset="0"/>
                <a:cs typeface="Calibri" pitchFamily="34" charset="0"/>
              </a:rPr>
              <a:t>Tanım</a:t>
            </a:r>
            <a:endParaRPr lang="de-DE" sz="1600" b="1" i="1" noProof="1">
              <a:solidFill>
                <a:srgbClr val="333333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9" name="Rectangle 3"/>
          <p:cNvSpPr txBox="1">
            <a:spLocks noChangeArrowheads="1"/>
          </p:cNvSpPr>
          <p:nvPr/>
        </p:nvSpPr>
        <p:spPr bwMode="auto">
          <a:xfrm>
            <a:off x="8362949" y="6376921"/>
            <a:ext cx="6582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846499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4"/>
          <p:cNvSpPr>
            <a:spLocks noChangeArrowheads="1"/>
          </p:cNvSpPr>
          <p:nvPr/>
        </p:nvSpPr>
        <p:spPr bwMode="auto">
          <a:xfrm>
            <a:off x="782349" y="2650238"/>
            <a:ext cx="7523451" cy="2921887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marL="36000" algn="ctr"/>
            <a:r>
              <a:rPr lang="tr-TR" sz="54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İSG Profesyonelleri İçin</a:t>
            </a:r>
          </a:p>
          <a:p>
            <a:pPr marL="36000" algn="ctr"/>
            <a:r>
              <a:rPr lang="tr-TR" sz="54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Etik Kurallar</a:t>
            </a:r>
            <a:endParaRPr lang="tr-TR" sz="5400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5122" name="Picture 2" descr="D:\DOKTOR\2-DRUZ\1. EĞİTİM KURUMU\1. İstanbuluzman\2-RESİMLER\Meslekler\12 (5)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7150" y="971550"/>
            <a:ext cx="1990725" cy="2209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Ahmet Yiğitap\Pictures\Meslekler\webmaster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2625" y="952500"/>
            <a:ext cx="2381250" cy="2476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:\Users\Ahmet Yiğitap\Pictures\Meslekler\35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8506" y="971550"/>
            <a:ext cx="2438400" cy="243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Oval 1"/>
          <p:cNvSpPr/>
          <p:nvPr/>
        </p:nvSpPr>
        <p:spPr>
          <a:xfrm>
            <a:off x="6584890" y="1092529"/>
            <a:ext cx="225631" cy="19000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 bwMode="auto">
          <a:xfrm>
            <a:off x="8362949" y="6376921"/>
            <a:ext cx="6582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381295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Standarddesign">
  <a:themeElements>
    <a:clrScheme name="1_Standarddesign 1">
      <a:dk1>
        <a:srgbClr val="000000"/>
      </a:dk1>
      <a:lt1>
        <a:srgbClr val="FFFFFF"/>
      </a:lt1>
      <a:dk2>
        <a:srgbClr val="4C7013"/>
      </a:dk2>
      <a:lt2>
        <a:srgbClr val="0061B2"/>
      </a:lt2>
      <a:accent1>
        <a:srgbClr val="FEA501"/>
      </a:accent1>
      <a:accent2>
        <a:srgbClr val="C40505"/>
      </a:accent2>
      <a:accent3>
        <a:srgbClr val="FFFFFF"/>
      </a:accent3>
      <a:accent4>
        <a:srgbClr val="000000"/>
      </a:accent4>
      <a:accent5>
        <a:srgbClr val="FECFAA"/>
      </a:accent5>
      <a:accent6>
        <a:srgbClr val="B10404"/>
      </a:accent6>
      <a:hlink>
        <a:srgbClr val="919191"/>
      </a:hlink>
      <a:folHlink>
        <a:srgbClr val="C9C9C9"/>
      </a:folHlink>
    </a:clrScheme>
    <a:fontScheme name="1_Standard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tandarddesign 1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C40505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B10404"/>
        </a:accent6>
        <a:hlink>
          <a:srgbClr val="919191"/>
        </a:hlink>
        <a:folHlink>
          <a:srgbClr val="C9C9C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8_Standarddesign">
  <a:themeElements>
    <a:clrScheme name="1_Standarddesign 1">
      <a:dk1>
        <a:srgbClr val="000000"/>
      </a:dk1>
      <a:lt1>
        <a:srgbClr val="FFFFFF"/>
      </a:lt1>
      <a:dk2>
        <a:srgbClr val="4C7013"/>
      </a:dk2>
      <a:lt2>
        <a:srgbClr val="0061B2"/>
      </a:lt2>
      <a:accent1>
        <a:srgbClr val="FEA501"/>
      </a:accent1>
      <a:accent2>
        <a:srgbClr val="C40505"/>
      </a:accent2>
      <a:accent3>
        <a:srgbClr val="FFFFFF"/>
      </a:accent3>
      <a:accent4>
        <a:srgbClr val="000000"/>
      </a:accent4>
      <a:accent5>
        <a:srgbClr val="FECFAA"/>
      </a:accent5>
      <a:accent6>
        <a:srgbClr val="B10404"/>
      </a:accent6>
      <a:hlink>
        <a:srgbClr val="919191"/>
      </a:hlink>
      <a:folHlink>
        <a:srgbClr val="C9C9C9"/>
      </a:folHlink>
    </a:clrScheme>
    <a:fontScheme name="1_Standard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tandarddesign 1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C40505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B10404"/>
        </a:accent6>
        <a:hlink>
          <a:srgbClr val="919191"/>
        </a:hlink>
        <a:folHlink>
          <a:srgbClr val="C9C9C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2_Standarddesign">
  <a:themeElements>
    <a:clrScheme name="1_Standarddesign 1">
      <a:dk1>
        <a:srgbClr val="000000"/>
      </a:dk1>
      <a:lt1>
        <a:srgbClr val="FFFFFF"/>
      </a:lt1>
      <a:dk2>
        <a:srgbClr val="4C7013"/>
      </a:dk2>
      <a:lt2>
        <a:srgbClr val="0061B2"/>
      </a:lt2>
      <a:accent1>
        <a:srgbClr val="FEA501"/>
      </a:accent1>
      <a:accent2>
        <a:srgbClr val="C40505"/>
      </a:accent2>
      <a:accent3>
        <a:srgbClr val="FFFFFF"/>
      </a:accent3>
      <a:accent4>
        <a:srgbClr val="000000"/>
      </a:accent4>
      <a:accent5>
        <a:srgbClr val="FECFAA"/>
      </a:accent5>
      <a:accent6>
        <a:srgbClr val="B10404"/>
      </a:accent6>
      <a:hlink>
        <a:srgbClr val="919191"/>
      </a:hlink>
      <a:folHlink>
        <a:srgbClr val="C9C9C9"/>
      </a:folHlink>
    </a:clrScheme>
    <a:fontScheme name="1_Standard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tandarddesign 1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C40505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B10404"/>
        </a:accent6>
        <a:hlink>
          <a:srgbClr val="919191"/>
        </a:hlink>
        <a:folHlink>
          <a:srgbClr val="C9C9C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Larissa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Larissa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10154</TotalTime>
  <Words>1055</Words>
  <Application>Microsoft Office PowerPoint</Application>
  <PresentationFormat>Ekran Gösterisi (4:3)</PresentationFormat>
  <Paragraphs>232</Paragraphs>
  <Slides>21</Slides>
  <Notes>21</Notes>
  <HiddenSlides>0</HiddenSlides>
  <MMClips>0</MMClips>
  <ScaleCrop>false</ScaleCrop>
  <HeadingPairs>
    <vt:vector size="4" baseType="variant">
      <vt:variant>
        <vt:lpstr>Tema</vt:lpstr>
      </vt:variant>
      <vt:variant>
        <vt:i4>3</vt:i4>
      </vt:variant>
      <vt:variant>
        <vt:lpstr>Slayt Başlıkları</vt:lpstr>
      </vt:variant>
      <vt:variant>
        <vt:i4>21</vt:i4>
      </vt:variant>
    </vt:vector>
  </HeadingPairs>
  <TitlesOfParts>
    <vt:vector size="24" baseType="lpstr">
      <vt:lpstr>1_Standarddesign</vt:lpstr>
      <vt:lpstr>8_Standarddesign</vt:lpstr>
      <vt:lpstr>2_Standarddesign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>Inscale GmbH &amp; Co. KG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PresentationPackage</dc:title>
  <dc:creator>DOKTOR</dc:creator>
  <cp:lastModifiedBy>Ahmet Yiğitalp</cp:lastModifiedBy>
  <cp:revision>1045</cp:revision>
  <dcterms:created xsi:type="dcterms:W3CDTF">2008-04-16T13:39:00Z</dcterms:created>
  <dcterms:modified xsi:type="dcterms:W3CDTF">2013-08-12T21:38:03Z</dcterms:modified>
</cp:coreProperties>
</file>