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732" r:id="rId2"/>
    <p:sldMasterId id="2147483744" r:id="rId3"/>
    <p:sldMasterId id="2147483756" r:id="rId4"/>
    <p:sldMasterId id="2147483780" r:id="rId5"/>
    <p:sldMasterId id="2147483792" r:id="rId6"/>
    <p:sldMasterId id="2147483804" r:id="rId7"/>
  </p:sldMasterIdLst>
  <p:notesMasterIdLst>
    <p:notesMasterId r:id="rId71"/>
  </p:notesMasterIdLst>
  <p:handoutMasterIdLst>
    <p:handoutMasterId r:id="rId72"/>
  </p:handoutMasterIdLst>
  <p:sldIdLst>
    <p:sldId id="1610" r:id="rId8"/>
    <p:sldId id="1611" r:id="rId9"/>
    <p:sldId id="1641" r:id="rId10"/>
    <p:sldId id="1613" r:id="rId11"/>
    <p:sldId id="1624" r:id="rId12"/>
    <p:sldId id="1630" r:id="rId13"/>
    <p:sldId id="1555" r:id="rId14"/>
    <p:sldId id="1556" r:id="rId15"/>
    <p:sldId id="1557" r:id="rId16"/>
    <p:sldId id="1587" r:id="rId17"/>
    <p:sldId id="1588" r:id="rId18"/>
    <p:sldId id="1586" r:id="rId19"/>
    <p:sldId id="1600" r:id="rId20"/>
    <p:sldId id="1601" r:id="rId21"/>
    <p:sldId id="1602" r:id="rId22"/>
    <p:sldId id="1606" r:id="rId23"/>
    <p:sldId id="1626" r:id="rId24"/>
    <p:sldId id="1559" r:id="rId25"/>
    <p:sldId id="1560" r:id="rId26"/>
    <p:sldId id="1562" r:id="rId27"/>
    <p:sldId id="1563" r:id="rId28"/>
    <p:sldId id="1564" r:id="rId29"/>
    <p:sldId id="1565" r:id="rId30"/>
    <p:sldId id="1566" r:id="rId31"/>
    <p:sldId id="1567" r:id="rId32"/>
    <p:sldId id="1568" r:id="rId33"/>
    <p:sldId id="1569" r:id="rId34"/>
    <p:sldId id="1570" r:id="rId35"/>
    <p:sldId id="1571" r:id="rId36"/>
    <p:sldId id="1574" r:id="rId37"/>
    <p:sldId id="1576" r:id="rId38"/>
    <p:sldId id="1578" r:id="rId39"/>
    <p:sldId id="1629" r:id="rId40"/>
    <p:sldId id="1631" r:id="rId41"/>
    <p:sldId id="1632" r:id="rId42"/>
    <p:sldId id="1633" r:id="rId43"/>
    <p:sldId id="1634" r:id="rId44"/>
    <p:sldId id="1635" r:id="rId45"/>
    <p:sldId id="1636" r:id="rId46"/>
    <p:sldId id="1637" r:id="rId47"/>
    <p:sldId id="1638" r:id="rId48"/>
    <p:sldId id="1639" r:id="rId49"/>
    <p:sldId id="1640" r:id="rId50"/>
    <p:sldId id="1627" r:id="rId51"/>
    <p:sldId id="1628" r:id="rId52"/>
    <p:sldId id="1642" r:id="rId53"/>
    <p:sldId id="1643" r:id="rId54"/>
    <p:sldId id="1644" r:id="rId55"/>
    <p:sldId id="1645" r:id="rId56"/>
    <p:sldId id="1646" r:id="rId57"/>
    <p:sldId id="1647" r:id="rId58"/>
    <p:sldId id="1648" r:id="rId59"/>
    <p:sldId id="1649" r:id="rId60"/>
    <p:sldId id="1650" r:id="rId61"/>
    <p:sldId id="1651" r:id="rId62"/>
    <p:sldId id="1652" r:id="rId63"/>
    <p:sldId id="1653" r:id="rId64"/>
    <p:sldId id="1654" r:id="rId65"/>
    <p:sldId id="1655" r:id="rId66"/>
    <p:sldId id="1656" r:id="rId67"/>
    <p:sldId id="1657" r:id="rId68"/>
    <p:sldId id="1658" r:id="rId69"/>
    <p:sldId id="1659" r:id="rId70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5A5A59"/>
    <a:srgbClr val="00A4FF"/>
    <a:srgbClr val="6B9B1A"/>
    <a:srgbClr val="004074"/>
    <a:srgbClr val="004986"/>
    <a:srgbClr val="414141"/>
    <a:srgbClr val="575F57"/>
    <a:srgbClr val="575757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38" autoAdjust="0"/>
    <p:restoredTop sz="94981" autoAdjust="0"/>
  </p:normalViewPr>
  <p:slideViewPr>
    <p:cSldViewPr snapToGrid="0">
      <p:cViewPr>
        <p:scale>
          <a:sx n="100" d="100"/>
          <a:sy n="100" d="100"/>
        </p:scale>
        <p:origin x="-1944" y="-258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16362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76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71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66" Type="http://schemas.openxmlformats.org/officeDocument/2006/relationships/slide" Target="slides/slide59.xml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61" Type="http://schemas.openxmlformats.org/officeDocument/2006/relationships/slide" Target="slides/slide54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07.03.2012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45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45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3365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4590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964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5566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0561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5186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193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7456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259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061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29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149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9579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7478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6976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4240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701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3027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9044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253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964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2121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7769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345599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581619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703208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3159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774923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11956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918714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346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3886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497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6724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963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96020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924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89667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8994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63230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57629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10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006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24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13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71872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918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55011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40410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2728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71292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2958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931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567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auto">
          <a:xfrm>
            <a:off x="300038" y="6269038"/>
            <a:ext cx="496887" cy="115887"/>
          </a:xfrm>
          <a:prstGeom prst="rect">
            <a:avLst/>
          </a:prstGeom>
          <a:solidFill>
            <a:schemeClr val="accent2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auto">
          <a:xfrm>
            <a:off x="796925" y="6269038"/>
            <a:ext cx="496888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9" name="Rectangle 17"/>
          <p:cNvSpPr>
            <a:spLocks noChangeArrowheads="1"/>
          </p:cNvSpPr>
          <p:nvPr userDrawn="1"/>
        </p:nvSpPr>
        <p:spPr bwMode="auto">
          <a:xfrm>
            <a:off x="1293813" y="6269038"/>
            <a:ext cx="495300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0" name="Rectangle 18"/>
          <p:cNvSpPr>
            <a:spLocks noChangeArrowheads="1"/>
          </p:cNvSpPr>
          <p:nvPr userDrawn="1"/>
        </p:nvSpPr>
        <p:spPr bwMode="auto">
          <a:xfrm>
            <a:off x="1789113" y="6269038"/>
            <a:ext cx="496887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1" name="Rectangle 19"/>
          <p:cNvSpPr>
            <a:spLocks noChangeArrowheads="1"/>
          </p:cNvSpPr>
          <p:nvPr userDrawn="1"/>
        </p:nvSpPr>
        <p:spPr bwMode="auto">
          <a:xfrm>
            <a:off x="2286000" y="6269038"/>
            <a:ext cx="496888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2" name="Rectangle 20"/>
          <p:cNvSpPr>
            <a:spLocks noChangeArrowheads="1"/>
          </p:cNvSpPr>
          <p:nvPr userDrawn="1"/>
        </p:nvSpPr>
        <p:spPr bwMode="auto">
          <a:xfrm>
            <a:off x="2782888" y="6269038"/>
            <a:ext cx="496887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3" name="Rectangle 21"/>
          <p:cNvSpPr>
            <a:spLocks noChangeArrowheads="1"/>
          </p:cNvSpPr>
          <p:nvPr userDrawn="1"/>
        </p:nvSpPr>
        <p:spPr bwMode="auto">
          <a:xfrm>
            <a:off x="3279775" y="6269038"/>
            <a:ext cx="496888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4" name="Rectangle 22"/>
          <p:cNvSpPr>
            <a:spLocks noChangeArrowheads="1"/>
          </p:cNvSpPr>
          <p:nvPr userDrawn="1"/>
        </p:nvSpPr>
        <p:spPr bwMode="auto">
          <a:xfrm>
            <a:off x="3776663" y="6269038"/>
            <a:ext cx="495300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5" name="Rectangle 23"/>
          <p:cNvSpPr>
            <a:spLocks noChangeArrowheads="1"/>
          </p:cNvSpPr>
          <p:nvPr userDrawn="1"/>
        </p:nvSpPr>
        <p:spPr bwMode="auto">
          <a:xfrm>
            <a:off x="4271963" y="6269038"/>
            <a:ext cx="496887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6" name="Rectangle 24"/>
          <p:cNvSpPr>
            <a:spLocks noChangeArrowheads="1"/>
          </p:cNvSpPr>
          <p:nvPr userDrawn="1"/>
        </p:nvSpPr>
        <p:spPr bwMode="auto">
          <a:xfrm>
            <a:off x="4768850" y="6269038"/>
            <a:ext cx="496888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7" name="Line 25"/>
          <p:cNvSpPr>
            <a:spLocks noChangeShapeType="1"/>
          </p:cNvSpPr>
          <p:nvPr userDrawn="1"/>
        </p:nvSpPr>
        <p:spPr bwMode="auto">
          <a:xfrm>
            <a:off x="0" y="6045200"/>
            <a:ext cx="9139238" cy="0"/>
          </a:xfrm>
          <a:prstGeom prst="line">
            <a:avLst/>
          </a:prstGeom>
          <a:noFill/>
          <a:ln w="9525">
            <a:solidFill>
              <a:srgbClr val="9F9F9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5667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noProof="1" smtClean="0"/>
            </a:lvl1pPr>
          </a:lstStyle>
          <a:p>
            <a:r>
              <a:rPr lang="tr-TR" noProof="1" smtClean="0"/>
              <a:t>Formatvorlage des Untertitelmasters durch Klicken bearbeiten</a:t>
            </a:r>
          </a:p>
        </p:txBody>
      </p:sp>
      <p:sp>
        <p:nvSpPr>
          <p:cNvPr id="15667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noProof="1" smtClean="0"/>
            </a:lvl1pPr>
          </a:lstStyle>
          <a:p>
            <a:r>
              <a:rPr lang="tr-TR" noProof="1" smtClean="0"/>
              <a:t>Titelmasterformat durch Klicken bearbeiten</a:t>
            </a:r>
          </a:p>
        </p:txBody>
      </p:sp>
      <p:sp>
        <p:nvSpPr>
          <p:cNvPr id="18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850661"/>
      </p:ext>
    </p:extLst>
  </p:cSld>
  <p:clrMapOvr>
    <a:masterClrMapping/>
  </p:clrMapOvr>
  <p:transition advClick="0" advTm="4000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00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573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53511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437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37182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6599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49068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55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79519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752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4085406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265920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4069116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918767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407546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3076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300038" y="6269038"/>
            <a:ext cx="496887" cy="158750"/>
          </a:xfrm>
          <a:prstGeom prst="rect">
            <a:avLst/>
          </a:prstGeom>
          <a:solidFill>
            <a:srgbClr val="E2E2E2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796925" y="6269038"/>
            <a:ext cx="496888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1293813" y="6269038"/>
            <a:ext cx="495300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1789113" y="6269038"/>
            <a:ext cx="496887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2286000" y="6269038"/>
            <a:ext cx="496888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68" name="Rectangle 20"/>
          <p:cNvSpPr>
            <a:spLocks noChangeArrowheads="1"/>
          </p:cNvSpPr>
          <p:nvPr/>
        </p:nvSpPr>
        <p:spPr bwMode="auto">
          <a:xfrm>
            <a:off x="2782888" y="6269038"/>
            <a:ext cx="496887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3279775" y="6269038"/>
            <a:ext cx="496888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70" name="Rectangle 22"/>
          <p:cNvSpPr>
            <a:spLocks noChangeArrowheads="1"/>
          </p:cNvSpPr>
          <p:nvPr/>
        </p:nvSpPr>
        <p:spPr bwMode="auto">
          <a:xfrm>
            <a:off x="3776663" y="6269038"/>
            <a:ext cx="495300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4271963" y="6269038"/>
            <a:ext cx="496887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72" name="Rectangle 24"/>
          <p:cNvSpPr>
            <a:spLocks noChangeArrowheads="1"/>
          </p:cNvSpPr>
          <p:nvPr/>
        </p:nvSpPr>
        <p:spPr bwMode="auto">
          <a:xfrm>
            <a:off x="4768850" y="6269038"/>
            <a:ext cx="496888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73" name="Line 25"/>
          <p:cNvSpPr>
            <a:spLocks noChangeShapeType="1"/>
          </p:cNvSpPr>
          <p:nvPr/>
        </p:nvSpPr>
        <p:spPr bwMode="auto">
          <a:xfrm>
            <a:off x="0" y="6045200"/>
            <a:ext cx="9139238" cy="0"/>
          </a:xfrm>
          <a:prstGeom prst="line">
            <a:avLst/>
          </a:prstGeom>
          <a:noFill/>
          <a:ln w="9525">
            <a:solidFill>
              <a:srgbClr val="9F9F9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787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 advClick="0" advTm="4000">
    <p:fade/>
  </p:transition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17113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1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10.png"/><Relationship Id="rId5" Type="http://schemas.openxmlformats.org/officeDocument/2006/relationships/image" Target="../media/image16.png"/><Relationship Id="rId4" Type="http://schemas.openxmlformats.org/officeDocument/2006/relationships/hyperlink" Target="http://www.ramazzini.it/living2005/index.asp" TargetMode="Externa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2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hyperlink" Target="http://www.ramazzini.it/living2005/index.asp" TargetMode="Externa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364980"/>
            <a:ext cx="8791574" cy="163121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10000" dirty="0" smtClean="0">
                <a:ln w="38100">
                  <a:solidFill>
                    <a:srgbClr val="0061B2">
                      <a:lumMod val="40000"/>
                      <a:lumOff val="6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rgbClr val="000000"/>
                  </a:outerShdw>
                </a:effectLst>
                <a:latin typeface="Cambria" pitchFamily="18" charset="0"/>
              </a:rPr>
              <a:t>İstanbulUzman</a:t>
            </a:r>
            <a:endParaRPr lang="tr-TR" sz="10000" dirty="0">
              <a:ln w="38100">
                <a:solidFill>
                  <a:srgbClr val="0061B2">
                    <a:lumMod val="40000"/>
                    <a:lumOff val="60000"/>
                  </a:srgb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rgbClr val="000000"/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66676" y="3406239"/>
            <a:ext cx="8954500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rgbClr val="000000">
                    <a:lumMod val="85000"/>
                    <a:lumOff val="1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Çalışma Hayatında Etik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</p:spTree>
    <p:extLst>
      <p:ext uri="{BB962C8B-B14F-4D97-AF65-F5344CB8AC3E}">
        <p14:creationId xmlns:p14="http://schemas.microsoft.com/office/powerpoint/2010/main" val="28610190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GÜNÜMÜZDE FELSEFE DALI OLARAK ETİK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9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kurallara dayalı insan davranışlarını, ahlak ve normlara uymanın içsel yükümlülüğünü bilimsel olarak inceleyen ve sistematik ahlak değerlerine hizmet eden bir felsefe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dalıdır.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değişik ahlak anlayışlarının kesiştiği ortak noktadan çıkarak evrensel normlar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oluşturur.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Etik; ahlak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davranışlarını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sistemleştirerek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hukuksal bir yapı içinde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düzenleyerek,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toplumları kontrol edici bir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özellik kazanır.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ÇALIŞMA HAYATINDA ETİK 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4863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ÇALIŞMA ETİĞİ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 ilişkilerinin temelinde yer alan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değerleri ve özel gruplar için geliştirilmiş belirli davranışları, kuralları ve normları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içermektedir.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bağlamda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etiği;</a:t>
            </a: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yönetimi,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dalet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Dürüstlük,</a:t>
            </a: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Eşitlik ……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konuları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yakından ilişkili bir kavramdır.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ÇALIŞMA HAYATINDA ETİK 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6199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 SAĞLIĞI (İLO-WHO 1950)  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kavramının 20. yüzyılın son çeyreğinden itibaren daha sık kullanılmaya başlandığı, bu konudaki bilincin arttığı ve çalışma etiğinin ayrı bir çalışma alanı haline geldiği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görülmektedir.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2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Bütün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mesleklerde çalışanların bedensel, ruhsal ve sosyal yönden iyilik  hallerinin en üstün düzeyde tutulması, sürdürülmesi ve geliştirilmesi çalışmalarıdır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ÇALIŞMA HAYATINDA ETİK 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33400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KONULAR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İşçi-İşveren ilişkisi,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Kurallar-mevzuat,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Karşılıklı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borçlanma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(emek-ücret),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Sağlıklı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güvenli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işyeri,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Tazminat hakkı,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Bilme hakkı,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ÇALIŞMA HAYATINDA ETİK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9515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KONULAR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270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Toplumsal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ilgi,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270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Sanayi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kuruluşları (çevreye zarar),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270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Toplumun huzur ve refahı “GSM kavramı”</a:t>
            </a:r>
          </a:p>
          <a:p>
            <a:pPr marL="9270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Gürültü, atıklar, toz-duman, ...</a:t>
            </a:r>
          </a:p>
          <a:p>
            <a:pPr marL="9270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Topluma yansıyan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riskler,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270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Çevre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kirliliği,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270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Büyük endüstriyel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kazalar (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Chernobyl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...),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270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Toplumu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bilgilendirme (Riskler…),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ÇALIŞMA HAYATINDA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9873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KONULAR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698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Uluslararası ilişkiler</a:t>
            </a:r>
          </a:p>
          <a:p>
            <a:pPr marL="9270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Tehlikeli işler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gelişmekte olan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ülkelere…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270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ehlikeli atıklar…</a:t>
            </a:r>
          </a:p>
          <a:p>
            <a:pPr marL="9270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698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Ucuz işgücünden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yararlanma </a:t>
            </a:r>
          </a:p>
          <a:p>
            <a:pPr marL="4698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verilen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limitler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açısından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ülkeler arası farklılıklar</a:t>
            </a:r>
          </a:p>
          <a:p>
            <a:pPr marL="4698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Bilimsel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araştırmalarda izin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(endüstri izni)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ÇALIŞMA HAYATINDA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2288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Mühendislik Etik Kuralları*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377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Mühendisler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yalnızca tarafsız ve gerçeğe uygun resmî raporlar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yayınlamalı,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377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Mühendisler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görevlerini yerine getirirken en önde, toplumun sağlığını, refahını, can ve mal güvenliğini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tutmalı,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377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Mühendisler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konularda işveren veya müşteri ayrımı yapmadan güvenilir vekil olarak davranmalı 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taralar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arasındaki çıkar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çatışmalarının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girmemeli,</a:t>
            </a:r>
          </a:p>
          <a:p>
            <a:pPr marL="1377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Mühendisler işverenin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işyerinin meslek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sırlarını, ticari ve ekonomik durumlarını gizli tutmalı,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ÇALIŞMA HAYATINDA ETİK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9" name="Grup 18"/>
          <p:cNvGrpSpPr/>
          <p:nvPr/>
        </p:nvGrpSpPr>
        <p:grpSpPr>
          <a:xfrm>
            <a:off x="2657734" y="5452800"/>
            <a:ext cx="6162416" cy="663371"/>
            <a:chOff x="2644311" y="5451679"/>
            <a:chExt cx="6162416" cy="663371"/>
          </a:xfrm>
        </p:grpSpPr>
        <p:grpSp>
          <p:nvGrpSpPr>
            <p:cNvPr id="20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2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9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0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5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6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1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3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4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2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1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Özelliklerdendir-değildir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81298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61213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Felsefi Açıdan</a:t>
            </a:r>
          </a:p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Etik Anlayışı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2713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ETİK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Çok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eski çağlardan beri etik anlayışının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olduğu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bilinmektedir. </a:t>
            </a: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180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Dinler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tarihi, </a:t>
            </a: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180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elsefe tarihi, </a:t>
            </a:r>
          </a:p>
          <a:p>
            <a:pPr marL="800100" lvl="1" indent="-180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Antropoloji, </a:t>
            </a:r>
          </a:p>
          <a:p>
            <a:pPr marL="800100" lvl="1" indent="-180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rkeolojik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bulgular bunu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kanıtlamaktadır.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 KAVRAMININ TARİHİ GELİŞİM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4068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MÖ 2000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 ile ilgili insanlık tarihinde rastlanan ilk yazılı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kurallara;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«MÖ 2000’li yıllarda </a:t>
            </a:r>
            <a:r>
              <a:rPr lang="tr-TR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Hammurabi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Kanunlarında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rastlanmıştır»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Felsefi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 anlayışına ise, Antik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Çağda Çin’de ve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Yunan felsefesinde rastlanır. </a:t>
            </a: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dönemlerde ortaya çıkan felsefi etik anlayışları, ortaya çıktıkları çağ ve bölgenin kültür ve toplumsal yapısıyla yakından ilişkilidir.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 KAVRAMININ TARİHİ GELİŞİM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0088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10080" y="940500"/>
            <a:ext cx="9133920" cy="5184075"/>
            <a:chOff x="10080" y="940500"/>
            <a:chExt cx="9133920" cy="5184075"/>
          </a:xfrm>
        </p:grpSpPr>
        <p:sp>
          <p:nvSpPr>
            <p:cNvPr id="12" name="Rechteck 4"/>
            <p:cNvSpPr>
              <a:spLocks noChangeArrowheads="1"/>
            </p:cNvSpPr>
            <p:nvPr/>
          </p:nvSpPr>
          <p:spPr bwMode="auto">
            <a:xfrm>
              <a:off x="10080" y="3202688"/>
              <a:ext cx="9133920" cy="2921887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marL="36000" algn="ctr"/>
              <a:r>
                <a:rPr lang="tr-TR" sz="9000" b="1" noProof="1" smtClean="0">
                  <a:solidFill>
                    <a:srgbClr val="575757"/>
                  </a:solidFill>
                  <a:effectLst>
                    <a:innerShdw blurRad="63500" dist="50800" dir="8100000">
                      <a:prstClr val="black">
                        <a:alpha val="50000"/>
                      </a:prstClr>
                    </a:innerShdw>
                  </a:effectLst>
                  <a:latin typeface="Calibri" pitchFamily="34" charset="0"/>
                  <a:cs typeface="Calibri" pitchFamily="34" charset="0"/>
                </a:rPr>
                <a:t>Amaç &amp; Öğrenme </a:t>
              </a:r>
            </a:p>
            <a:p>
              <a:pPr marL="36000" algn="ctr"/>
              <a:r>
                <a:rPr lang="tr-TR" sz="9000" b="1" noProof="1" smtClean="0">
                  <a:solidFill>
                    <a:srgbClr val="575757"/>
                  </a:solidFill>
                  <a:effectLst>
                    <a:innerShdw blurRad="63500" dist="50800" dir="8100000">
                      <a:prstClr val="black">
                        <a:alpha val="50000"/>
                      </a:prstClr>
                    </a:innerShdw>
                  </a:effectLst>
                  <a:latin typeface="Calibri" pitchFamily="34" charset="0"/>
                  <a:cs typeface="Calibri" pitchFamily="34" charset="0"/>
                </a:rPr>
                <a:t>Hedefleri</a:t>
              </a:r>
              <a:endParaRPr lang="tr-TR" sz="9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1026" name="Picture 2" descr="C:\Users\DOKTOR\Desktop\birds_and_sign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1126" y="940500"/>
              <a:ext cx="5860795" cy="22431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Metin kutusu 1"/>
            <p:cNvSpPr txBox="1"/>
            <p:nvPr/>
          </p:nvSpPr>
          <p:spPr>
            <a:xfrm>
              <a:off x="3190875" y="1943100"/>
              <a:ext cx="305752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Amaç Öğrenme Hedefleri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25969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DEMOKRİTOS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Doğa felsefesine dayanan; materyalist bir etik anlayışını savunmuştur;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«Ölçülü olmak huzur ve dinginliği, dinginlikse mutluluğu getirir ki insanın temel hedefi budur» der.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 KAVRAMININ TARİHİ GELİŞİM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9349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SOFİSTLER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Göreli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etik anlayışını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benimsemiştir;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«Genel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geçer anlamda kabul görebilecek, doğru olabilecek hiçbir ölçü yoktur. Her şeyin ölçüsü kişiye bağlı olduğu gibi etiğin ölçüsü de kişiye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bağlıdır» der.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 KAVRAMININ TARİHİ GELİŞİM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7270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SOKRATES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Sokrates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ise Sofistlerin göreceliliğine karşı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çıkmış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;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bilgiye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dayalı etik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düşüncesini savunur;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«Erdemin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bilginin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kaynağı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kişinin içinde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bulunur. Bilgi erdemdir ve etik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açısından üstün olmak bilgiye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dayalıdır» der.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4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Sokrates'in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 düşüncesi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bilgiye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dayalı etik düşüncesini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ilk örneklerindendir.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 KAVRAMININ TARİHİ GELİŞİM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2912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PLATON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Bireysel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etikten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ziyade,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toplumsal etik üzerine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durmuştur;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«Toplumun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çoğunu oluşturan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kitlenin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ahlaklı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 ve erdem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edinme gibi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yetenekleri yoktur. Bu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nedenle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sınıflar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arasında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 bir bağ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olduğu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söylenemez» der.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1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Platon'un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 anlayışı da çoğu Yunan filozofu gibi soylulara, köle olmayan özgür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vatandaşlara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yöneliktir.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 KAVRAMININ TARİHİ GELİŞİM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841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ARİSTOTELES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Aristoteles'in etik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anlayışına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önemli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katkısı, onun;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Zoon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olitikon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(Özgür ve Sosyal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nsan) kavramıdır. Bu, insanın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toplumsal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varlık oluşunun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kabulü açısından ilk adımdı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Aslında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Aristoteles de kölelerin diğer vatandaşlarla bir tutulamayacağı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fikrindeydi.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Ona göre 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köleler birer cansız nesneden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farksızdılar.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Yine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zoon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politikon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tanımı etiğin tarihsel gelişimi açısından önemlidir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 KAVRAMININ TARİHİ GELİŞİM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2210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EPİKÜROS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Ateist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anlayışını savunmuştur;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«İnsanlığın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amacı hazza ulaşmaktır.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Haz, bedensel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hazdan öte acının yokluğudur. Mutluluk kişinin acı, ıstırap, sefalet ve elemden kurtulmuş olduğu durumdur. Acıdan kurtulmak için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sosyal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yaşamdan uzak, münzevi ve sade bir hayat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yaşamak gerekir» der.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1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Epiküros'un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düşüncesinde insan sosyal bir varlık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değildir.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 KAVRAMININ TARİHİ GELİŞİM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6039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AQUİNOLU THOMAS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Akla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dayanan özgür bir irade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fikriyle akılcı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etik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anlayışı savunmuştur;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«Akli olarak olumlu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davranışlar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göstermek mümkündür. Kişi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iyiyi seçerek mutluluğa erişme şansına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sahiptir. Fakat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son noktada gerçek ve nihai mutluluğa ancak Tanrı'nın istemesiyle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kavuşulabilir» der.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 KAVRAMININ TARİHİ GELİŞİM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4473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THOMAS HOBBES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Geleneksel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 görüşlerine aykırı, materyalist felsefesiyle uyumlu bir etik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anlayışını savunmuştur;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«Bireyin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öncelikli hedefi kendi varlığını korumak ve sürdürmektir, bencillik insanın doğasında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vardır. Bireysel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bencilliğin toplumun çıkarlarıyla örtüşmesi olumlu sonuçlar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doğurur,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sebeple bireysel bencillikle toplumun çıkarının örtüştüğü noktalar erdemlerdir. Bireyin bencil yönelimiyle toplumun çıkarının örtüşmediği ve hatta toplumun çıkarının zarar gördüğü davranışlarsa kötü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davranışlardır» der.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 KAVRAMININ TARİHİ GELİŞİM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8065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SPİNOZA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Akılcı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etik anlayışı savunmuştur;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«Kişi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doğal durumunda tutkularının esiridir, aklının yardımıyla bu esaretten kurtulabilir. Bu sebeple akli davranmakla ahlaki davranmak aslında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aynıdır» der.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 KAVRAMININ TARİHİ GELİŞİM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3509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JOHN LOCKE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 vurgusu taşıyan bir etik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fikrini savunmuştur;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«Ampirik felsefeden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hareketle ahlaki olguların da deneyimlerin ürünü olduğunu ortaya koymuştur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 KAVRAMININ TARİHİ GELİŞİM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9443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1"/>
          <p:cNvSpPr>
            <a:spLocks noGrp="1" noChangeArrowheads="1"/>
          </p:cNvSpPr>
          <p:nvPr>
            <p:ph type="title" idx="4294967295"/>
          </p:nvPr>
        </p:nvSpPr>
        <p:spPr>
          <a:xfrm>
            <a:off x="231797" y="411163"/>
            <a:ext cx="8816669" cy="647700"/>
          </a:xfrm>
        </p:spPr>
        <p:txBody>
          <a:bodyPr anchor="ctr" anchorCtr="0"/>
          <a:lstStyle/>
          <a:p>
            <a:r>
              <a:rPr lang="tr-TR" sz="3200" kern="1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ÇALIŞMA HAYATINDA ETİK</a:t>
            </a:r>
            <a:endParaRPr lang="tr-TR" sz="3200" kern="1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pSp>
        <p:nvGrpSpPr>
          <p:cNvPr id="2" name="Grup 1"/>
          <p:cNvGrpSpPr/>
          <p:nvPr/>
        </p:nvGrpSpPr>
        <p:grpSpPr>
          <a:xfrm>
            <a:off x="112735" y="980705"/>
            <a:ext cx="2878902" cy="5324843"/>
            <a:chOff x="112735" y="1037855"/>
            <a:chExt cx="2878902" cy="5324843"/>
          </a:xfrm>
        </p:grpSpPr>
        <p:sp>
          <p:nvSpPr>
            <p:cNvPr id="20" name="Rectangle 5"/>
            <p:cNvSpPr>
              <a:spLocks noChangeArrowheads="1"/>
            </p:cNvSpPr>
            <p:nvPr/>
          </p:nvSpPr>
          <p:spPr bwMode="gray">
            <a:xfrm>
              <a:off x="112736" y="1926657"/>
              <a:ext cx="2878901" cy="4436041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342900" indent="-3429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Font typeface="+mj-lt"/>
                <a:buAutoNum type="arabicPeriod"/>
              </a:pPr>
              <a:endParaRPr lang="tr-TR" b="1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360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</a:pPr>
              <a:r>
                <a:rPr lang="tr-TR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Katılımcıların;</a:t>
              </a:r>
            </a:p>
            <a:p>
              <a:pPr marL="360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</a:pPr>
              <a:r>
                <a:rPr lang="tr-TR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«İş sağlığı </a:t>
              </a:r>
              <a:r>
                <a:rPr lang="tr-TR" b="1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ve güvenliği uygulamalarında etik kavramı ve uluslararası etik kuralları hakkında bilgi sahibi olmalarını sağlamaktır</a:t>
              </a:r>
              <a:r>
                <a:rPr lang="tr-TR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.»</a:t>
              </a:r>
              <a:endParaRPr lang="tr-TR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4" name="Rectangle 11"/>
            <p:cNvSpPr>
              <a:spLocks noChangeArrowheads="1"/>
            </p:cNvSpPr>
            <p:nvPr/>
          </p:nvSpPr>
          <p:spPr bwMode="gray">
            <a:xfrm>
              <a:off x="112735" y="1037855"/>
              <a:ext cx="2844000" cy="841179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Konunun </a:t>
              </a:r>
            </a:p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Genel Amacı</a:t>
              </a:r>
            </a:p>
          </p:txBody>
        </p:sp>
      </p:grpSp>
      <p:grpSp>
        <p:nvGrpSpPr>
          <p:cNvPr id="3" name="Grup 2"/>
          <p:cNvGrpSpPr/>
          <p:nvPr/>
        </p:nvGrpSpPr>
        <p:grpSpPr>
          <a:xfrm>
            <a:off x="3130901" y="980704"/>
            <a:ext cx="2878901" cy="5324845"/>
            <a:chOff x="3130901" y="1037854"/>
            <a:chExt cx="2878901" cy="5324845"/>
          </a:xfrm>
        </p:grpSpPr>
        <p:sp>
          <p:nvSpPr>
            <p:cNvPr id="26" name="Rectangle 5"/>
            <p:cNvSpPr>
              <a:spLocks noChangeArrowheads="1"/>
            </p:cNvSpPr>
            <p:nvPr/>
          </p:nvSpPr>
          <p:spPr bwMode="gray">
            <a:xfrm>
              <a:off x="3130901" y="1926657"/>
              <a:ext cx="2878901" cy="4436042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36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Bu dersin sonunda katılımcılar;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Çalışma hayatında etiği </a:t>
              </a:r>
              <a:r>
                <a:rPr lang="tr-TR" sz="14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tanımlar</a:t>
              </a:r>
              <a:endParaRPr lang="tr-TR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Etik kurallarının yer aldığı ulusal ve uluslararası yasal/yasal olmayan düzenlemeleri </a:t>
              </a:r>
              <a:r>
                <a:rPr lang="tr-TR" sz="14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belirler</a:t>
              </a:r>
              <a:endParaRPr lang="tr-TR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Temel hekimlik değerleri ile işyeri hekimi ve çalışma yaşamını etkileyen etik konu başlıklarını </a:t>
              </a:r>
              <a:r>
                <a:rPr lang="tr-TR" sz="14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açıklar</a:t>
              </a:r>
              <a:endParaRPr lang="tr-TR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Rectangle 11"/>
            <p:cNvSpPr>
              <a:spLocks noChangeArrowheads="1"/>
            </p:cNvSpPr>
            <p:nvPr/>
          </p:nvSpPr>
          <p:spPr bwMode="gray">
            <a:xfrm>
              <a:off x="3130901" y="1037854"/>
              <a:ext cx="2844000" cy="841179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Öğrenme </a:t>
              </a:r>
            </a:p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Hedefleri</a:t>
              </a:r>
            </a:p>
          </p:txBody>
        </p:sp>
      </p:grpSp>
      <p:grpSp>
        <p:nvGrpSpPr>
          <p:cNvPr id="4" name="Grup 3"/>
          <p:cNvGrpSpPr/>
          <p:nvPr/>
        </p:nvGrpSpPr>
        <p:grpSpPr>
          <a:xfrm>
            <a:off x="6140441" y="980703"/>
            <a:ext cx="2878901" cy="5324846"/>
            <a:chOff x="6140441" y="1037853"/>
            <a:chExt cx="2878901" cy="5324846"/>
          </a:xfrm>
        </p:grpSpPr>
        <p:sp>
          <p:nvSpPr>
            <p:cNvPr id="29" name="Rectangle 5"/>
            <p:cNvSpPr>
              <a:spLocks noChangeArrowheads="1"/>
            </p:cNvSpPr>
            <p:nvPr/>
          </p:nvSpPr>
          <p:spPr bwMode="gray">
            <a:xfrm>
              <a:off x="6140441" y="1926658"/>
              <a:ext cx="2878901" cy="4436041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Çalışma yaşamını etkileyen etik </a:t>
              </a:r>
              <a:r>
                <a:rPr lang="tr-TR" sz="14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faktörler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İlgili </a:t>
              </a: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tanımlar</a:t>
              </a:r>
            </a:p>
            <a:p>
              <a:pPr marL="321750" indent="-28575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§"/>
              </a:pPr>
              <a:r>
                <a:rPr lang="tr-TR" sz="13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“</a:t>
              </a:r>
              <a:r>
                <a:rPr lang="tr-TR" sz="13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İş Sağlığı Profesyonelleri İçin Uluslararası Etik Kurallar </a:t>
              </a:r>
              <a:r>
                <a:rPr lang="tr-TR" sz="13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Rehberi” ve </a:t>
              </a:r>
              <a:r>
                <a:rPr lang="tr-TR" sz="13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uygulamaları</a:t>
              </a:r>
            </a:p>
            <a:p>
              <a:pPr marL="321750" indent="-28575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§"/>
              </a:pPr>
              <a:r>
                <a:rPr lang="tr-TR" sz="13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Çalışma </a:t>
              </a:r>
              <a:r>
                <a:rPr lang="tr-TR" sz="13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yaşamında etik değerler ile çatışabilen olgular</a:t>
              </a:r>
            </a:p>
            <a:p>
              <a:pPr marL="321750" indent="-28575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§"/>
              </a:pPr>
              <a:r>
                <a:rPr lang="tr-TR" sz="13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Olguların </a:t>
              </a:r>
              <a:r>
                <a:rPr lang="tr-TR" sz="13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nedenleri ve bu olgulardaki etik sorunlar</a:t>
              </a:r>
            </a:p>
            <a:p>
              <a:pPr marL="321750" indent="-28575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§"/>
              </a:pPr>
              <a:r>
                <a:rPr lang="tr-TR" sz="13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Çalışanların </a:t>
              </a:r>
              <a:r>
                <a:rPr lang="tr-TR" sz="13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sağlığına ilişkin bilgilerin ve kayıtların tutulmasında </a:t>
              </a:r>
              <a:r>
                <a:rPr lang="tr-TR" sz="13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sır saklama </a:t>
              </a:r>
              <a:r>
                <a:rPr lang="tr-TR" sz="13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yükümlülüğü</a:t>
              </a:r>
            </a:p>
            <a:p>
              <a:pPr marL="321750" indent="-28575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§"/>
              </a:pPr>
              <a:r>
                <a:rPr lang="tr-TR" sz="13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Çalışma </a:t>
              </a:r>
              <a:r>
                <a:rPr lang="tr-TR" sz="13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hayatında etik sorunların çözümü</a:t>
              </a:r>
            </a:p>
            <a:p>
              <a:pPr marL="321750" indent="-28575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§"/>
              </a:pPr>
              <a:r>
                <a:rPr lang="tr-TR" sz="13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Özerklik</a:t>
              </a:r>
              <a:r>
                <a:rPr lang="tr-TR" sz="13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, gizlilik ve mesleki bağımsızlık </a:t>
              </a:r>
              <a:r>
                <a:rPr lang="tr-TR" sz="13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kavramları a </a:t>
              </a:r>
              <a:r>
                <a:rPr lang="tr-TR" sz="13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etik sorunların çözümü</a:t>
              </a:r>
            </a:p>
          </p:txBody>
        </p:sp>
        <p:sp>
          <p:nvSpPr>
            <p:cNvPr id="30" name="Rectangle 11"/>
            <p:cNvSpPr>
              <a:spLocks noChangeArrowheads="1"/>
            </p:cNvSpPr>
            <p:nvPr/>
          </p:nvSpPr>
          <p:spPr bwMode="gray">
            <a:xfrm>
              <a:off x="6140441" y="1037853"/>
              <a:ext cx="2844000" cy="841179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Konunun </a:t>
              </a:r>
            </a:p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Alt Başlıkları</a:t>
              </a:r>
            </a:p>
          </p:txBody>
        </p:sp>
      </p:grpSp>
      <p:sp>
        <p:nvSpPr>
          <p:cNvPr id="3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6038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17 – 18 YÜZYIL (WEBER)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Protestan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ahlakının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work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morality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 derin izleri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bulunmakta;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«Katolik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anlayışında dini açıdan çalışma bir ideal olarak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benimsenmektedir. Ancak ahlaki açıdan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ticarete ve ticari ilişkilere şüpheyle bakılmaktadır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 KAVRAMININ TARİHİ GELİŞİM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5477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19 – 20 YÜZYIL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Ekonomik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sistem içinde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yatırım kararlarının alınmasında ve yatırımların seçiminde,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ölçütler ve işletmelerin etik değerleri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ilk defa ortaya konmaktadır.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1980’li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yıllarda, ekonominin uluslararasını aşması ve piyasa ekonomisindeki gelişmelerle birlikte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insan hakları konusunun gündeme taşındığı görülmektedir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 KAVRAMININ TARİHİ GELİŞİM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2882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19 – 20 YÜZYIL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«Yeni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ekonomik sistemde çalışanlar parasal ödüller ve ücret artışları ile daha az motive olmakta, kişisel gelişimi, ilerlemeyi 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değişimi teşvik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eden alternatif iş ve kariyer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imkanlarını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değerlendirmektedir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 KAVRAMININ TARİHİ GELİŞİM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1119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4842" y="568865"/>
            <a:ext cx="3290888" cy="246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469088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 SAĞLIĞININ GELİŞME SÜRECİ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çağlarda,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Taş ocakları ve maden işletmelerinde,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Bernardino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Ramazzini’nin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katkıları,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Endüstri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devrimi ve izleyen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yıllardaki gelişmeler,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Günümüzdeki gelişmeler,</a:t>
            </a: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ÇALIŞMA HAYATINDA ETİK 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144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MÖ 4000 YILLARI VE SONRASI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21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Taş ocaklarında,</a:t>
            </a:r>
          </a:p>
          <a:p>
            <a:pPr marL="321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Demir, kurşun, diğer madenlerin bulunması...,</a:t>
            </a:r>
          </a:p>
          <a:p>
            <a:pPr marL="321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Boya ve pigment maddelerinin bulunması,</a:t>
            </a:r>
          </a:p>
          <a:p>
            <a:pPr marL="321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Altın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madenlerinin bulunması (Mısır MÖ-50),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……………………………………………………………..ile başladı</a:t>
            </a: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SAĞLIĞININ GELİŞME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9" name="Picture 37" descr="Great Pyramids of Giza in Egyp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5" y="3516312"/>
            <a:ext cx="3876675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449226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MÖ 4000 YILLARI VE SONRASI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Çalışanlar;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342900"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Köleler, suçlular, esirler…,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342900"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Ucuz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parasız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işgücü,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342900"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Çalıştırma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nedeni (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Cezalandırma...),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342900"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riskleri ile ilgili sorun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yok kabul ediliyor,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SAĞLIĞININ GELİŞME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8549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MADENLER VE MADENCİLİK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Beceri gerekli,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koşulları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ağır,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Madencilik riskli iş,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Madenci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kıymetli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Madencinin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sağlığı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önemli,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Erken ölümler fazla (hastalık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kaza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Çok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kez evlenen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kadınlar…,</a:t>
            </a: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……….o zaman korumak için;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Agricola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(1494-1555)</a:t>
            </a:r>
          </a:p>
          <a:p>
            <a:pPr marL="321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Koruyucu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eylemler (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Ağız-buruna mendil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SAĞLIĞININ GELİŞME SÜRECİ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9" name="Picture 8" descr="j023469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617" y="1916113"/>
            <a:ext cx="1381125" cy="14606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9" descr="Birol-OcaktanCiki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223" y="3376794"/>
            <a:ext cx="1219064" cy="13857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5372653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BERNARDİNO RAMAZZİNİ (1633-1714)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Sağlığının </a:t>
            </a: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Kurucusudur!</a:t>
            </a:r>
            <a:endParaRPr lang="tr-TR" sz="2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Kitabı; De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Morbis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Artificum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Diatriba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 hekimi kavramı,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İş-hastalık ilişkisi,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Hastalara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mesleğini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sorma,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Ayrıntılı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öyküsü alma,</a:t>
            </a: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SAĞLIĞININ GELİŞME SÜRECİ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6791325" y="1934497"/>
            <a:ext cx="1905000" cy="3437603"/>
            <a:chOff x="7038975" y="1934497"/>
            <a:chExt cx="1657350" cy="3437603"/>
          </a:xfrm>
        </p:grpSpPr>
        <p:pic>
          <p:nvPicPr>
            <p:cNvPr id="20" name="Picture 22" descr="ramazzini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8975" y="1934497"/>
              <a:ext cx="1657350" cy="236127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16" descr="Home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4699" y="3971925"/>
              <a:ext cx="1571625" cy="140017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Grup 21"/>
          <p:cNvGrpSpPr/>
          <p:nvPr/>
        </p:nvGrpSpPr>
        <p:grpSpPr>
          <a:xfrm>
            <a:off x="2657734" y="5452800"/>
            <a:ext cx="6162416" cy="663371"/>
            <a:chOff x="2644311" y="5451679"/>
            <a:chExt cx="6162416" cy="663371"/>
          </a:xfrm>
        </p:grpSpPr>
        <p:grpSp>
          <p:nvGrpSpPr>
            <p:cNvPr id="24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7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9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1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2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3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8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9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4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6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7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5" name="Picture 64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6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Kimdir? Ne Söylemiş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59853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ENDÜSTRİ DEVRİMİ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Buhar (1761),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Fabrika oluşumu,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Tarım-fabrikada çalışma,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Göç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ailelerin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parçalanması,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Sağlıksız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koşullarda barınma,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yetersiz beslenme,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Uzun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 çalışma, aşırı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yorgunluk,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Olumsuz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çevre koşulları, salgın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kazası ve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hastalığı,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Çalışanın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sağlığının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bozulması,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Toplumsal sorun-toplumun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ilgisi !!!</a:t>
            </a: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SAĞLIĞININ GELİŞME SÜRECİ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7" name="Grup 6"/>
          <p:cNvGrpSpPr/>
          <p:nvPr/>
        </p:nvGrpSpPr>
        <p:grpSpPr>
          <a:xfrm>
            <a:off x="8089895" y="1912012"/>
            <a:ext cx="714166" cy="3464637"/>
            <a:chOff x="8089895" y="1912012"/>
            <a:chExt cx="714166" cy="3464637"/>
          </a:xfrm>
        </p:grpSpPr>
        <p:pic>
          <p:nvPicPr>
            <p:cNvPr id="22" name="Picture 7" descr="Image: Bobbins of cotton on a winding machin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89896" y="2623212"/>
              <a:ext cx="684000" cy="684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0" descr="Image: a Cylinder Devil machin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1484" y="3303483"/>
              <a:ext cx="684000" cy="684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13" descr="Image: Plans of machinery used in cotton spinning; the Mule Jenny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7575" y="3998223"/>
              <a:ext cx="684000" cy="684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16" descr="Image: The Mill Steam Engine at Queen Street Mill, Burnley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0061" y="4692649"/>
              <a:ext cx="684000" cy="684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9" descr="Image: a Cotton Gin machine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89895" y="1912012"/>
              <a:ext cx="684000" cy="684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9" name="Picture 18" descr="j039774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0" y="4682223"/>
            <a:ext cx="2000250" cy="186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57797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0080" y="3155064"/>
            <a:ext cx="9133920" cy="1359786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Sınav Soruları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098" name="Picture 2" descr="D:\DOKTOR\1-ISTANBULUZMAN\1-EĞİTİM KURUMU\1. İstanbuluzman\2-RESİMLER\z.Diğer\Gnome-Help-Faq-6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824" y="2771774"/>
            <a:ext cx="676275" cy="67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82"/>
          <p:cNvGrpSpPr>
            <a:grpSpLocks/>
          </p:cNvGrpSpPr>
          <p:nvPr/>
        </p:nvGrpSpPr>
        <p:grpSpPr bwMode="auto">
          <a:xfrm>
            <a:off x="3338790" y="704850"/>
            <a:ext cx="2476500" cy="2586594"/>
            <a:chOff x="1671" y="1171"/>
            <a:chExt cx="2321" cy="2628"/>
          </a:xfrm>
        </p:grpSpPr>
        <p:pic>
          <p:nvPicPr>
            <p:cNvPr id="11" name="Picture 2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71" y="3199"/>
              <a:ext cx="2321" cy="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Freeform 15"/>
            <p:cNvSpPr>
              <a:spLocks noChangeAspect="1"/>
            </p:cNvSpPr>
            <p:nvPr/>
          </p:nvSpPr>
          <p:spPr bwMode="auto">
            <a:xfrm>
              <a:off x="1700" y="1171"/>
              <a:ext cx="2292" cy="1980"/>
            </a:xfrm>
            <a:custGeom>
              <a:avLst/>
              <a:gdLst>
                <a:gd name="T0" fmla="*/ 7385 w 365"/>
                <a:gd name="T1" fmla="*/ 89031 h 316"/>
                <a:gd name="T2" fmla="*/ 2531 w 365"/>
                <a:gd name="T3" fmla="*/ 80879 h 316"/>
                <a:gd name="T4" fmla="*/ 46738 w 365"/>
                <a:gd name="T5" fmla="*/ 4499 h 316"/>
                <a:gd name="T6" fmla="*/ 56697 w 365"/>
                <a:gd name="T7" fmla="*/ 4499 h 316"/>
                <a:gd name="T8" fmla="*/ 100905 w 365"/>
                <a:gd name="T9" fmla="*/ 80879 h 316"/>
                <a:gd name="T10" fmla="*/ 96050 w 365"/>
                <a:gd name="T11" fmla="*/ 89031 h 316"/>
                <a:gd name="T12" fmla="*/ 7385 w 365"/>
                <a:gd name="T13" fmla="*/ 89031 h 31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65"/>
                <a:gd name="T22" fmla="*/ 0 h 316"/>
                <a:gd name="T23" fmla="*/ 365 w 365"/>
                <a:gd name="T24" fmla="*/ 316 h 31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65" h="316">
                  <a:moveTo>
                    <a:pt x="26" y="316"/>
                  </a:moveTo>
                  <a:cubicBezTo>
                    <a:pt x="7" y="316"/>
                    <a:pt x="0" y="303"/>
                    <a:pt x="9" y="287"/>
                  </a:cubicBezTo>
                  <a:cubicBezTo>
                    <a:pt x="165" y="16"/>
                    <a:pt x="165" y="16"/>
                    <a:pt x="165" y="16"/>
                  </a:cubicBezTo>
                  <a:cubicBezTo>
                    <a:pt x="175" y="0"/>
                    <a:pt x="190" y="0"/>
                    <a:pt x="200" y="16"/>
                  </a:cubicBezTo>
                  <a:cubicBezTo>
                    <a:pt x="356" y="287"/>
                    <a:pt x="356" y="287"/>
                    <a:pt x="356" y="287"/>
                  </a:cubicBezTo>
                  <a:cubicBezTo>
                    <a:pt x="365" y="303"/>
                    <a:pt x="358" y="316"/>
                    <a:pt x="339" y="316"/>
                  </a:cubicBezTo>
                  <a:lnTo>
                    <a:pt x="26" y="31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Freeform 16"/>
            <p:cNvSpPr>
              <a:spLocks noChangeAspect="1"/>
            </p:cNvSpPr>
            <p:nvPr/>
          </p:nvSpPr>
          <p:spPr bwMode="auto">
            <a:xfrm>
              <a:off x="1700" y="1171"/>
              <a:ext cx="2292" cy="1980"/>
            </a:xfrm>
            <a:custGeom>
              <a:avLst/>
              <a:gdLst>
                <a:gd name="T0" fmla="*/ 7385 w 365"/>
                <a:gd name="T1" fmla="*/ 89031 h 316"/>
                <a:gd name="T2" fmla="*/ 2531 w 365"/>
                <a:gd name="T3" fmla="*/ 80879 h 316"/>
                <a:gd name="T4" fmla="*/ 46738 w 365"/>
                <a:gd name="T5" fmla="*/ 4499 h 316"/>
                <a:gd name="T6" fmla="*/ 56697 w 365"/>
                <a:gd name="T7" fmla="*/ 4499 h 316"/>
                <a:gd name="T8" fmla="*/ 100905 w 365"/>
                <a:gd name="T9" fmla="*/ 80879 h 316"/>
                <a:gd name="T10" fmla="*/ 96050 w 365"/>
                <a:gd name="T11" fmla="*/ 89031 h 316"/>
                <a:gd name="T12" fmla="*/ 7385 w 365"/>
                <a:gd name="T13" fmla="*/ 89031 h 31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65"/>
                <a:gd name="T22" fmla="*/ 0 h 316"/>
                <a:gd name="T23" fmla="*/ 365 w 365"/>
                <a:gd name="T24" fmla="*/ 316 h 31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65" h="316">
                  <a:moveTo>
                    <a:pt x="26" y="316"/>
                  </a:moveTo>
                  <a:cubicBezTo>
                    <a:pt x="7" y="316"/>
                    <a:pt x="0" y="303"/>
                    <a:pt x="9" y="287"/>
                  </a:cubicBezTo>
                  <a:cubicBezTo>
                    <a:pt x="165" y="16"/>
                    <a:pt x="165" y="16"/>
                    <a:pt x="165" y="16"/>
                  </a:cubicBezTo>
                  <a:cubicBezTo>
                    <a:pt x="175" y="0"/>
                    <a:pt x="190" y="0"/>
                    <a:pt x="200" y="16"/>
                  </a:cubicBezTo>
                  <a:cubicBezTo>
                    <a:pt x="356" y="287"/>
                    <a:pt x="356" y="287"/>
                    <a:pt x="356" y="287"/>
                  </a:cubicBezTo>
                  <a:cubicBezTo>
                    <a:pt x="365" y="303"/>
                    <a:pt x="358" y="316"/>
                    <a:pt x="339" y="316"/>
                  </a:cubicBezTo>
                  <a:lnTo>
                    <a:pt x="26" y="316"/>
                  </a:lnTo>
                  <a:close/>
                </a:path>
              </a:pathLst>
            </a:custGeom>
            <a:gradFill rotWithShape="1">
              <a:gsLst>
                <a:gs pos="0">
                  <a:srgbClr val="860000"/>
                </a:gs>
                <a:gs pos="100000">
                  <a:srgbClr val="D60000"/>
                </a:gs>
              </a:gsLst>
              <a:lin ang="54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" name="Freeform 17"/>
            <p:cNvSpPr>
              <a:spLocks noChangeAspect="1"/>
            </p:cNvSpPr>
            <p:nvPr/>
          </p:nvSpPr>
          <p:spPr bwMode="auto">
            <a:xfrm>
              <a:off x="1950" y="1439"/>
              <a:ext cx="1789" cy="1555"/>
            </a:xfrm>
            <a:custGeom>
              <a:avLst/>
              <a:gdLst>
                <a:gd name="T0" fmla="*/ 2279 w 285"/>
                <a:gd name="T1" fmla="*/ 70006 h 248"/>
                <a:gd name="T2" fmla="*/ 841 w 285"/>
                <a:gd name="T3" fmla="*/ 67185 h 248"/>
                <a:gd name="T4" fmla="*/ 38787 w 285"/>
                <a:gd name="T5" fmla="*/ 1430 h 248"/>
                <a:gd name="T6" fmla="*/ 41900 w 285"/>
                <a:gd name="T7" fmla="*/ 1430 h 248"/>
                <a:gd name="T8" fmla="*/ 79846 w 285"/>
                <a:gd name="T9" fmla="*/ 67185 h 248"/>
                <a:gd name="T10" fmla="*/ 78408 w 285"/>
                <a:gd name="T11" fmla="*/ 70006 h 248"/>
                <a:gd name="T12" fmla="*/ 2279 w 285"/>
                <a:gd name="T13" fmla="*/ 70006 h 2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5"/>
                <a:gd name="T22" fmla="*/ 0 h 248"/>
                <a:gd name="T23" fmla="*/ 285 w 285"/>
                <a:gd name="T24" fmla="*/ 248 h 24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5" h="248">
                  <a:moveTo>
                    <a:pt x="8" y="248"/>
                  </a:moveTo>
                  <a:cubicBezTo>
                    <a:pt x="2" y="248"/>
                    <a:pt x="0" y="243"/>
                    <a:pt x="3" y="238"/>
                  </a:cubicBezTo>
                  <a:cubicBezTo>
                    <a:pt x="137" y="5"/>
                    <a:pt x="137" y="5"/>
                    <a:pt x="137" y="5"/>
                  </a:cubicBezTo>
                  <a:cubicBezTo>
                    <a:pt x="140" y="0"/>
                    <a:pt x="145" y="0"/>
                    <a:pt x="148" y="5"/>
                  </a:cubicBezTo>
                  <a:cubicBezTo>
                    <a:pt x="282" y="238"/>
                    <a:pt x="282" y="238"/>
                    <a:pt x="282" y="238"/>
                  </a:cubicBezTo>
                  <a:cubicBezTo>
                    <a:pt x="285" y="243"/>
                    <a:pt x="283" y="248"/>
                    <a:pt x="277" y="248"/>
                  </a:cubicBezTo>
                  <a:lnTo>
                    <a:pt x="8" y="24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" name="Freeform 18"/>
            <p:cNvSpPr>
              <a:spLocks noChangeAspect="1"/>
            </p:cNvSpPr>
            <p:nvPr/>
          </p:nvSpPr>
          <p:spPr bwMode="auto">
            <a:xfrm>
              <a:off x="1950" y="1441"/>
              <a:ext cx="1789" cy="1555"/>
            </a:xfrm>
            <a:custGeom>
              <a:avLst/>
              <a:gdLst/>
              <a:ahLst/>
              <a:cxnLst>
                <a:cxn ang="0">
                  <a:pos x="8" y="248"/>
                </a:cxn>
                <a:cxn ang="0">
                  <a:pos x="3" y="238"/>
                </a:cxn>
                <a:cxn ang="0">
                  <a:pos x="137" y="5"/>
                </a:cxn>
                <a:cxn ang="0">
                  <a:pos x="148" y="5"/>
                </a:cxn>
                <a:cxn ang="0">
                  <a:pos x="282" y="238"/>
                </a:cxn>
                <a:cxn ang="0">
                  <a:pos x="277" y="248"/>
                </a:cxn>
                <a:cxn ang="0">
                  <a:pos x="8" y="248"/>
                </a:cxn>
              </a:cxnLst>
              <a:rect l="0" t="0" r="r" b="b"/>
              <a:pathLst>
                <a:path w="285" h="248">
                  <a:moveTo>
                    <a:pt x="8" y="248"/>
                  </a:moveTo>
                  <a:cubicBezTo>
                    <a:pt x="2" y="248"/>
                    <a:pt x="0" y="243"/>
                    <a:pt x="3" y="238"/>
                  </a:cubicBezTo>
                  <a:cubicBezTo>
                    <a:pt x="137" y="5"/>
                    <a:pt x="137" y="5"/>
                    <a:pt x="137" y="5"/>
                  </a:cubicBezTo>
                  <a:cubicBezTo>
                    <a:pt x="140" y="0"/>
                    <a:pt x="145" y="0"/>
                    <a:pt x="148" y="5"/>
                  </a:cubicBezTo>
                  <a:cubicBezTo>
                    <a:pt x="282" y="238"/>
                    <a:pt x="282" y="238"/>
                    <a:pt x="282" y="238"/>
                  </a:cubicBezTo>
                  <a:cubicBezTo>
                    <a:pt x="285" y="243"/>
                    <a:pt x="283" y="248"/>
                    <a:pt x="277" y="248"/>
                  </a:cubicBezTo>
                  <a:lnTo>
                    <a:pt x="8" y="248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76863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76863"/>
                    <a:invGamma/>
                  </a:schemeClr>
                </a:gs>
              </a:gsLst>
              <a:lin ang="54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7" name="Freeform 19"/>
            <p:cNvSpPr>
              <a:spLocks noChangeAspect="1"/>
            </p:cNvSpPr>
            <p:nvPr/>
          </p:nvSpPr>
          <p:spPr bwMode="auto">
            <a:xfrm>
              <a:off x="2728" y="1736"/>
              <a:ext cx="234" cy="784"/>
            </a:xfrm>
            <a:custGeom>
              <a:avLst/>
              <a:gdLst>
                <a:gd name="T0" fmla="*/ 13 w 720"/>
                <a:gd name="T1" fmla="*/ 0 h 2437"/>
                <a:gd name="T2" fmla="*/ 24 w 720"/>
                <a:gd name="T3" fmla="*/ 4 h 2437"/>
                <a:gd name="T4" fmla="*/ 28 w 720"/>
                <a:gd name="T5" fmla="*/ 16 h 2437"/>
                <a:gd name="T6" fmla="*/ 21 w 720"/>
                <a:gd name="T7" fmla="*/ 89 h 2437"/>
                <a:gd name="T8" fmla="*/ 15 w 720"/>
                <a:gd name="T9" fmla="*/ 93 h 2437"/>
                <a:gd name="T10" fmla="*/ 13 w 720"/>
                <a:gd name="T11" fmla="*/ 93 h 2437"/>
                <a:gd name="T12" fmla="*/ 7 w 720"/>
                <a:gd name="T13" fmla="*/ 89 h 2437"/>
                <a:gd name="T14" fmla="*/ 0 w 720"/>
                <a:gd name="T15" fmla="*/ 16 h 2437"/>
                <a:gd name="T16" fmla="*/ 4 w 720"/>
                <a:gd name="T17" fmla="*/ 4 h 2437"/>
                <a:gd name="T18" fmla="*/ 14 w 720"/>
                <a:gd name="T19" fmla="*/ 0 h 24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20"/>
                <a:gd name="T31" fmla="*/ 0 h 2437"/>
                <a:gd name="T32" fmla="*/ 720 w 720"/>
                <a:gd name="T33" fmla="*/ 2437 h 24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20" h="2437">
                  <a:moveTo>
                    <a:pt x="339" y="0"/>
                  </a:moveTo>
                  <a:cubicBezTo>
                    <a:pt x="445" y="0"/>
                    <a:pt x="551" y="42"/>
                    <a:pt x="614" y="106"/>
                  </a:cubicBezTo>
                  <a:cubicBezTo>
                    <a:pt x="678" y="191"/>
                    <a:pt x="720" y="297"/>
                    <a:pt x="720" y="424"/>
                  </a:cubicBezTo>
                  <a:cubicBezTo>
                    <a:pt x="710" y="795"/>
                    <a:pt x="607" y="1996"/>
                    <a:pt x="551" y="2331"/>
                  </a:cubicBezTo>
                  <a:cubicBezTo>
                    <a:pt x="508" y="2416"/>
                    <a:pt x="445" y="2437"/>
                    <a:pt x="381" y="2437"/>
                  </a:cubicBezTo>
                  <a:cubicBezTo>
                    <a:pt x="339" y="2437"/>
                    <a:pt x="339" y="2437"/>
                    <a:pt x="339" y="2437"/>
                  </a:cubicBezTo>
                  <a:cubicBezTo>
                    <a:pt x="254" y="2437"/>
                    <a:pt x="212" y="2418"/>
                    <a:pt x="169" y="2331"/>
                  </a:cubicBezTo>
                  <a:cubicBezTo>
                    <a:pt x="113" y="1996"/>
                    <a:pt x="10" y="795"/>
                    <a:pt x="0" y="424"/>
                  </a:cubicBezTo>
                  <a:cubicBezTo>
                    <a:pt x="0" y="297"/>
                    <a:pt x="42" y="191"/>
                    <a:pt x="106" y="106"/>
                  </a:cubicBezTo>
                  <a:cubicBezTo>
                    <a:pt x="169" y="42"/>
                    <a:pt x="254" y="0"/>
                    <a:pt x="360" y="0"/>
                  </a:cubicBezTo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8" name="Picture 2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037" y="1203"/>
              <a:ext cx="1298" cy="1330"/>
            </a:xfrm>
            <a:prstGeom prst="rect">
              <a:avLst/>
            </a:prstGeom>
            <a:noFill/>
            <a:ln w="11176">
              <a:noFill/>
              <a:miter lim="800000"/>
              <a:headEnd/>
              <a:tailEnd/>
            </a:ln>
          </p:spPr>
        </p:pic>
        <p:sp>
          <p:nvSpPr>
            <p:cNvPr id="19" name="Oval 21"/>
            <p:cNvSpPr>
              <a:spLocks noChangeAspect="1" noChangeArrowheads="1"/>
            </p:cNvSpPr>
            <p:nvPr/>
          </p:nvSpPr>
          <p:spPr bwMode="auto">
            <a:xfrm>
              <a:off x="2751" y="2644"/>
              <a:ext cx="190" cy="190"/>
            </a:xfrm>
            <a:prstGeom prst="ellipse">
              <a:avLst/>
            </a:prstGeom>
            <a:solidFill>
              <a:schemeClr val="tx1"/>
            </a:solidFill>
            <a:ln w="11176">
              <a:solidFill>
                <a:srgbClr val="16131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93316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YASAL DÜZENLEMELER (İNGİLTERE)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1802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süresi 58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saat/hafta (Ayda=232 saat),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1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1833</a:t>
            </a: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küçük çalışma yaşı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10 yaş olması,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Doktor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raporu (işe giriş muayenesi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12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1847</a:t>
            </a: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 denetimi,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müfettişliği,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SAĞLIĞININ GELİŞME SÜRECİ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2853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MESLEK HASTALIKLARI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Kurşun zehirlenmesi,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Cıva zehirlenmesi,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Akciğer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...</a:t>
            </a: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Adımlar atılmıştır…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SAĞLIĞININ GELİŞME SÜRECİ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D:\DOKTOR\1-ISTANBULUZMAN\1-EĞİTİM KURUMU\1. İstanbuluzman\2-RESİMLER\Tıbbi\radiolog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723" y="1917700"/>
            <a:ext cx="1832902" cy="1832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96473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TÜRKİYE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I. Tanzimat Öncesi</a:t>
            </a:r>
          </a:p>
          <a:p>
            <a:pPr marL="321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Lonca (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Sandığı-Teavün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Sandığı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II. Tanzimat  ve Meşrutiyet Dönemi</a:t>
            </a:r>
          </a:p>
          <a:p>
            <a:pPr marL="321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1865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Dilaver Paşa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Nizamnamesi (Havza-i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Fahmiye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Teamülnamesi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- İşçilerin çalışma yaşamı düzenlenmiş),</a:t>
            </a:r>
          </a:p>
          <a:p>
            <a:pPr marL="321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1869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Maadin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Nizamnamesi (İş kazalarının önlenmesi),</a:t>
            </a:r>
          </a:p>
          <a:p>
            <a:pPr marL="321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1871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Ameleperver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Cemiyeti,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1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1895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Osmanlı Amele Yardımlaşma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Cemiyeti,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SAĞLIĞININ GELİŞME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43517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5119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TÜRKİYE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III. Cumhuriyet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Dönemi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1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Ereğli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Havza-ı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Fahmiye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Maden Amelesinin Hukukuna Müteallik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Kanun (İş hukuku düzenlemeleri devem…),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1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1926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Borçlar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Kanunu,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1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1930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Umumi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Hıfzıssıhha Kanunu,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SAĞLIĞININ GELİŞME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7937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0" y="3970361"/>
            <a:ext cx="9144000" cy="131018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Mevzuat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9" name="Grup 18"/>
          <p:cNvGrpSpPr/>
          <p:nvPr/>
        </p:nvGrpSpPr>
        <p:grpSpPr>
          <a:xfrm>
            <a:off x="3002844" y="646049"/>
            <a:ext cx="3072635" cy="3573526"/>
            <a:chOff x="4267200" y="332656"/>
            <a:chExt cx="4876800" cy="4876800"/>
          </a:xfrm>
        </p:grpSpPr>
        <p:pic>
          <p:nvPicPr>
            <p:cNvPr id="21" name="Picture 2" descr="D:\DOKTOR\1-ISTANBULUZMAN\1-EĞİTİM KURUMU\1. İstanbuluzman\2-RESİMLER\Ev-Konut-Fabrika\Goverment-icon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332656"/>
              <a:ext cx="4876800" cy="4876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7" descr="Türke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15272" y="2238642"/>
              <a:ext cx="324803" cy="43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17" descr="Türke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228184" y="2891813"/>
              <a:ext cx="324803" cy="43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67995370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28739" name="Rectangle 67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100663"/>
            <a:ext cx="654417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1006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Yetişkin ihtiyaçları doğrultusunda (eksikliğini giderici ve geliştirici bilgiyi) öğrenir,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191028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191028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Öğrenmeye hazır olduğunda öğrenir,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271991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3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271991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Kişisel kaygıları vardır güvenli bir ortama gereksinim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duyar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(Başarısızlıktan, anlaşamamaktan, becerileri uygulayamamaktan korkarlar),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143089" y="352953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4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843352" y="352953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Hemen yada kısa sürede uygulayabileceği bilgi ve becerileri öğrenmek ister,</a:t>
            </a: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143089" y="433916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5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843352" y="43391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Özgün ve özel bir birey olarak görülmek </a:t>
            </a:r>
            <a:r>
              <a:rPr lang="sv-SE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ister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(Herkesten farklı bilgi, görgü ve deneyime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sahiptirler. Saygı beklerler, etkinliklere katılmayı beklerler)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sv-SE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YETİŞKİNİN ÖZELLİKLERİ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2" name="Grup 41"/>
          <p:cNvGrpSpPr/>
          <p:nvPr/>
        </p:nvGrpSpPr>
        <p:grpSpPr>
          <a:xfrm>
            <a:off x="231797" y="5885030"/>
            <a:ext cx="6162416" cy="663371"/>
            <a:chOff x="2644311" y="5451679"/>
            <a:chExt cx="6162416" cy="663371"/>
          </a:xfrm>
        </p:grpSpPr>
        <p:grpSp>
          <p:nvGrpSpPr>
            <p:cNvPr id="43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45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8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9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50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51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56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7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52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54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5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53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44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Özelliklerdendir-değildir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143798" y="5136605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6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865327" y="5136605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nn-NO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Özgüvenlerini </a:t>
            </a:r>
            <a:r>
              <a:rPr lang="nn-NO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koruma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 isterler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(başarılarının takdir edilmesini beklerler)</a:t>
            </a:r>
            <a:r>
              <a:rPr lang="nn-NO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nn-NO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4587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87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87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39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72005" y="2297813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Çalışma Etiği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D:\DOKTOR\1-ISTANBULUZMAN\1-EĞİTİM KURUMU\1. İstanbuluzman\2-RESİMLER\Meslekler\4EF_UnderConstructio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5" y="385763"/>
            <a:ext cx="2266950" cy="3209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0295672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 SAĞLIĞI (İLO-WHO 1950)  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Bütün mesleklerde çalışanların bedensel, ruhsal ve sosyal yönden iyilik  hallerinin en üstün düzeyde tutulması, sürdürülmesi ve geliştirilmesi çalışmalarıdır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 kavramının 20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yüzyılın son çeyreğinden itibaren daha sık kullanılmaya başlandığı,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konudaki bilincin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arttığı ve çalışma etiğinin ayrı bir çalışma alanı haline geldiği görülmektedir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TANIMI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7647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 SAĞLIĞININ GELİŞME SÜRECİ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çağlarda,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Taş ocakları ve maden işletmelerinde,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Bernardino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Ramazzini’nin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katkıları,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Endüstri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devrimi ve izleyen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yıllardaki gelişmeler,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Günümüzdeki gelişmeler,</a:t>
            </a: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SAĞLIĞI ETİĞİ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257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MÖ 4000 YILLARI VE SONRASI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21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Taş ocaklarında,</a:t>
            </a:r>
          </a:p>
          <a:p>
            <a:pPr marL="321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Demir, kurşun, diğer madenlerin bulunması...,</a:t>
            </a:r>
          </a:p>
          <a:p>
            <a:pPr marL="321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Boya ve pigment maddelerinin bulunması,</a:t>
            </a:r>
          </a:p>
          <a:p>
            <a:pPr marL="321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Altın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madenlerinin bulunması (Mısır MÖ-50),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……………………………………………………………..ile başladı</a:t>
            </a: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SAĞLIĞININ GELİŞME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9" name="Picture 37" descr="Great Pyramids of Giza in Egyp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5" y="3516312"/>
            <a:ext cx="3876675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949757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Çalışma Hayatında Etik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Aşağıdakilerden hangisi temel mühendislik etiği ilkeleri açısından yanlıştır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?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Mühendisler yalnızca tarafsız ve gerçeğe uygun resmî raporlar yayınlamalıdır</a:t>
            </a:r>
          </a:p>
          <a:p>
            <a:pPr marL="7200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Mühendisler çalıştığı kuruluşun hak ve menfaatlerini ön planda tutmalıdır</a:t>
            </a:r>
          </a:p>
          <a:p>
            <a:pPr marL="7200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Mühendisler mesleki görevlerini yerine getirirken, toplumun sağlığını, refahını, can ve mal güvenliğini en önde tutmalıdır</a:t>
            </a:r>
          </a:p>
          <a:p>
            <a:pPr marL="7200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Mühendisler mesleki konularda işveren veya müşteri ayrımı yapmadan güvenilir vekil olarak davranmalı ve taraflar arasındaki çıkar çatışmalarının içine girmemelidir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22 TEMMUZ 2011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Text Box 45"/>
          <p:cNvSpPr txBox="1">
            <a:spLocks noChangeArrowheads="1"/>
          </p:cNvSpPr>
          <p:nvPr/>
        </p:nvSpPr>
        <p:spPr bwMode="auto">
          <a:xfrm>
            <a:off x="763110" y="2171005"/>
            <a:ext cx="55068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600" b="1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İGU</a:t>
            </a:r>
            <a:endParaRPr lang="de-DE" sz="1600" b="1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3166598" y="3353593"/>
            <a:ext cx="254283" cy="24765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5276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2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MÖ 4000 YILLARI VE SONRASI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Çalışanlar;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342900"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Köleler, suçlular, esirler…,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342900"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Ucuz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parasız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işgücü,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342900"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Çalıştırma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nedeni (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Cezalandırma...),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342900"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riskleri ile ilgili sorun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yok kabul ediliyor,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SAĞLIĞININ GELİŞME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8122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MADENLER VE MADENCİLİK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Beceri gerekli,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koşulları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ağır,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Madencilik riskli iş,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Madenci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kıymetli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Madencinin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sağlığı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önemli,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Erken ölümler fazla (hastalık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kaza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Çok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kez evlenen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kadınlar…,</a:t>
            </a: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……….o zaman korumak için;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Agricola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(1494-1555)</a:t>
            </a:r>
          </a:p>
          <a:p>
            <a:pPr marL="321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Koruyucu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eylemler (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Ağız-buruna mendil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SAĞLIĞININ GELİŞME SÜRECİ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9" name="Picture 8" descr="j023469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617" y="1916113"/>
            <a:ext cx="1381125" cy="14606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9" descr="Birol-OcaktanCiki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223" y="3376794"/>
            <a:ext cx="1219064" cy="13857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9273150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BERNARDİNO RAMAZZİNİ (1633-1714)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Sağlığının </a:t>
            </a: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Kurucusudur!</a:t>
            </a:r>
            <a:endParaRPr lang="tr-TR" sz="2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Kitabı; De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Morbis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Artificum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Diatriba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 hekimi kavramı,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İş-hastalık ilişkisi,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Hastalara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mesleğini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sorma,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Ayrıntılı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öyküsü alma,</a:t>
            </a: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SAĞLIĞININ GELİŞME SÜRECİ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6791325" y="1934497"/>
            <a:ext cx="1905000" cy="3437603"/>
            <a:chOff x="7038975" y="1934497"/>
            <a:chExt cx="1657350" cy="3437603"/>
          </a:xfrm>
        </p:grpSpPr>
        <p:pic>
          <p:nvPicPr>
            <p:cNvPr id="20" name="Picture 22" descr="ramazzini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8975" y="1934497"/>
              <a:ext cx="1657350" cy="236127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16" descr="Home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4699" y="3971925"/>
              <a:ext cx="1571625" cy="140017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057901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ENDÜSTRİ DEVRİMİ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Buhar (1761),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Fabrika oluşumu,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Tarım-fabrikada çalışma,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Göç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ailelerin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parçalanması,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Sağlıksız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koşullarda barınma,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yetersiz beslenme,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Uzun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 çalışma, aşırı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yorgunluk,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Olumsuz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çevre koşulları, salgın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kazası ve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hastalığı,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Çalışanın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sağlığının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bozulması,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Toplumsal sorun-toplumun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ilgisi !!!</a:t>
            </a: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SAĞLIĞININ GELİŞME SÜRECİ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7" name="Grup 6"/>
          <p:cNvGrpSpPr/>
          <p:nvPr/>
        </p:nvGrpSpPr>
        <p:grpSpPr>
          <a:xfrm>
            <a:off x="8089895" y="1912012"/>
            <a:ext cx="714166" cy="3464637"/>
            <a:chOff x="8089895" y="1912012"/>
            <a:chExt cx="714166" cy="3464637"/>
          </a:xfrm>
        </p:grpSpPr>
        <p:pic>
          <p:nvPicPr>
            <p:cNvPr id="22" name="Picture 7" descr="Image: Bobbins of cotton on a winding machin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89896" y="2623212"/>
              <a:ext cx="684000" cy="684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0" descr="Image: a Cylinder Devil machin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1484" y="3303483"/>
              <a:ext cx="684000" cy="684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13" descr="Image: Plans of machinery used in cotton spinning; the Mule Jenny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7575" y="3998223"/>
              <a:ext cx="684000" cy="684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16" descr="Image: The Mill Steam Engine at Queen Street Mill, Burnley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0061" y="4692649"/>
              <a:ext cx="684000" cy="684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9" descr="Image: a Cotton Gin machine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89895" y="1912012"/>
              <a:ext cx="684000" cy="684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9" name="Picture 18" descr="j039774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0" y="4682223"/>
            <a:ext cx="2000250" cy="186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6698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YASAL DÜZENLEMELER (İNGİLTERE)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1802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süresi 58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saat/hafta (Ayda=232 saat),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1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1833</a:t>
            </a: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küçük çalışma yaşı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10 yaş olması,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Doktor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raporu (işe giriş muayenesi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12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1847</a:t>
            </a: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 denetimi,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müfettişliği,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SAĞLIĞININ GELİŞME SÜRECİ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9580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MESLEK HASTALIKLARI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Kurşun zehirlenmesi,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Cıva zehirlenmesi,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Akciğer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...</a:t>
            </a: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Adımlar atılmıştır…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SAĞLIĞININ GELİŞME SÜRECİ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D:\DOKTOR\1-ISTANBULUZMAN\1-EĞİTİM KURUMU\1. İstanbuluzman\2-RESİMLER\Tıbbi\radiolog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723" y="1917700"/>
            <a:ext cx="1832902" cy="1832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93021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TÜRKİYE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I. Tanzimat Öncesi</a:t>
            </a:r>
          </a:p>
          <a:p>
            <a:pPr marL="321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Lonca (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Sandığı-Teavün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Sandığı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II. Tanzimat  ve Meşrutiyet Dönemi</a:t>
            </a:r>
          </a:p>
          <a:p>
            <a:pPr marL="321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1865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Dilaver Paşa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Nizamnamesi (Havza-i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Fahmiye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Teamülnamesi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- İşçilerin çalışma yaşamı düzenlenmiş),</a:t>
            </a:r>
          </a:p>
          <a:p>
            <a:pPr marL="321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1869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Maadin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Nizamnamesi (İş kazalarının önlenmesi),</a:t>
            </a:r>
          </a:p>
          <a:p>
            <a:pPr marL="321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1871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Ameleperver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Cemiyeti,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1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1895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Osmanlı Amele Yardımlaşma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Cemiyeti,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SAĞLIĞININ GELİŞME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43517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3068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TÜRKİYE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III. Cumhuriyet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Dönemi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1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Ereğli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Havza-ı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Fahmiye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Maden Amelesinin Hukukuna Müteallik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Kanun (İş hukuku düzenlemeleri devem…),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1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1926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Borçlar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Kanunu,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1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1930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Umumi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Hıfzıssıhha Kanunu,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SAĞLIĞININ GELİŞME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8533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KONULAR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İşçi-İşveren ilişkisi,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Kurallar-mevzuat,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Karşılıklı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borçlanma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(emek-ücret),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Sağlıklı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güvenli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işyeri,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Tazminat hakkı,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361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Bilme hakkı,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ÇALIŞMA HAYATINDA ETİK KONULARI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0067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KONULAR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270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Toplumsal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ilgi,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270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Sanayi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kuruluşları (çevreye zarar),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270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Toplumun huzur ve refahı “GSM kavramı”</a:t>
            </a:r>
          </a:p>
          <a:p>
            <a:pPr marL="9270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Gürültü, atıklar, toz-duman, ...</a:t>
            </a:r>
          </a:p>
          <a:p>
            <a:pPr marL="9270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Topluma yansıyan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riskler,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270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Çevre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kirliliği,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270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Büyük endüstriyel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kazalar (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Chernobyl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...),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270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Toplumu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bilgilendirme (Riskler…),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ÇALIŞMA HAYATINDA ETİK KONULARI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7713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412113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7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Çalışma Hayatında Etik</a:t>
            </a:r>
            <a:endParaRPr lang="tr-TR" sz="7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C:\Users\Ahmet Yiğitap\Desktop\Resim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888" y="409574"/>
            <a:ext cx="2614612" cy="31337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61769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KONULAR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698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Uluslararası ilişkiler</a:t>
            </a:r>
          </a:p>
          <a:p>
            <a:pPr marL="9270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Tehlikeli işler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gelişmekte olan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ülkelere…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270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ehlikeli atıklar…</a:t>
            </a:r>
          </a:p>
          <a:p>
            <a:pPr marL="9270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698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Ucuz işgücünden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yararlanma </a:t>
            </a:r>
          </a:p>
          <a:p>
            <a:pPr marL="4698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verilen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limitler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açısından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ülkeler arası farklılıklar</a:t>
            </a:r>
          </a:p>
          <a:p>
            <a:pPr marL="4698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Bilimsel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araştırmalarda izin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(endüstri izni)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ÇALIŞMA HAYATINDA ETİK KONULARI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8911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Tıbbi Deontoloji Nizannamesi (1960)*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Ayrım yapmadan sağlığa-özel yaşama saygılı olma,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Hastanın sırrını saklama (mahremiyet ilkesi-yasal…),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Kullanılan hasta bilgisinde, hasta kimliğini koruma,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Bilgilendirme ve uygulamalar için onay alma,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bilgilerini kötü amaçlar için kullanmama,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Mesleğini icra ederken baskı altında olmama, vicdani kanaatine göre hareket etme,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uygulamalarına ticari yön vermeme, hastalardan haksız menfaat temin etmeme,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HEKİMİN ETİK YÜKÜMLÜLÜKLERİ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0582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Tıbbi Deontoloji Nizannamesi (1960)*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bilgilerini uygularken işverenden ve işçilerden mesleki anlamda bağımsız çalışma,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Hizmet sunumunda güven, gizlilik ve eşitlik, 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Testler ve tıbbi araştırmalar için işçilerden onay alma,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Tanıda bilimsel bilgi ve teknik yeterliliğe dayanma,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Gerektiğinde uzman görüşüne başvurma,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İşverenin, işçilerin, sendikaların ve yetkili diğer makamların desteğini ve işbirliğini isteme,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HEKİMİN ETİK YÜKÜMLÜLÜKLERİ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4704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Mühendislik Etik Kuralları*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377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Mühendisler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yalnızca tarafsız ve gerçeğe uygun resmî raporlar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yayınlamalı,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377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Mühendisler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görevlerini yerine getirirken en önde, toplumun sağlığını, refahını, can ve mal güvenliğini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tutmalı,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377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Mühendisler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konularda işveren veya müşteri ayrımı yapmadan güvenilir vekil olarak davranmalı 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taralar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arasındaki çıkar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çatışmalarının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girmemeli,</a:t>
            </a:r>
          </a:p>
          <a:p>
            <a:pPr marL="1377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Mühendisler işverenin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işyerinin meslek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sırlarını, ticari ve ekonomik durumlarını gizli tutmalı,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MÜHENDİSLİK ETİK KURALLARI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5831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393707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ETİK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“Etik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”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terimi Yunanca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ethos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yani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"töre"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sözcüğünden türemiştir.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Genellikle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kültürel, dini,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seküler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ve felsefi topluluklar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tarafından kullanılır.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İnsanların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(subjektif olarak)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çeşitli davranışlarının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yanlış ya da doğru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oluşunu belirleyen bir yargı ve ilkeler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sistemi,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kavramı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veya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inancı için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kullanılır.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ÇALIŞMA HAYATINDA ETİK 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7584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«Herhangi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eylemin kabul edilebilir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biçimde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gerçekleşmesini sağlayan temel kurallar ya 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değişkenler» şeklinde tanımlanır.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«Neyin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doğru ya da yanlış olduğunu ortaya koyan davranışsal kurallar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topluluğu ya da ilkeler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topluluğudur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kişilerin birbirleriyle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ilişkilerinde, genel ve ahlaki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değerlerin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içinden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benimsedikleri özel değerlerin incelenmesidir.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ÇALIŞMA HAYATINDA ETİK 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3431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ETİK – AHLAK İLİŞKİSİ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Türkçede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 sözcüğü “ahlak” sözcüğüyle eş anlamlıdır.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 kuralları; halkın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kendi kendine oluşturduğu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hiçbir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yazılı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metne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dayanmayan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kurallardır.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 Kurallarının (Kanunlarının) Faydası;</a:t>
            </a:r>
          </a:p>
          <a:p>
            <a:pPr marL="324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Değerleri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kuralları netleştirir,</a:t>
            </a:r>
          </a:p>
          <a:p>
            <a:pPr marL="324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gruplaşmayı kolaylaştırır,</a:t>
            </a:r>
          </a:p>
          <a:p>
            <a:pPr marL="324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Sosyolojik açıdan toplumsal güveni aşılar,</a:t>
            </a:r>
          </a:p>
          <a:p>
            <a:pPr marL="324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Kişisel olarak, disipline etmek için bir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çerçeve oluşturur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ÇALIŞMA HAYATINDA ETİK 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6137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theme/theme1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8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Standarddesign">
  <a:themeElements>
    <a:clrScheme name="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C40505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919191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838383"/>
        </a:accent6>
        <a:hlink>
          <a:srgbClr val="C40505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9086</TotalTime>
  <Words>2897</Words>
  <Application>Microsoft Office PowerPoint</Application>
  <PresentationFormat>Ekran Gösterisi (4:3)</PresentationFormat>
  <Paragraphs>685</Paragraphs>
  <Slides>63</Slides>
  <Notes>63</Notes>
  <HiddenSlides>0</HiddenSlides>
  <MMClips>0</MMClips>
  <ScaleCrop>false</ScaleCrop>
  <HeadingPairs>
    <vt:vector size="4" baseType="variant">
      <vt:variant>
        <vt:lpstr>Tema</vt:lpstr>
      </vt:variant>
      <vt:variant>
        <vt:i4>7</vt:i4>
      </vt:variant>
      <vt:variant>
        <vt:lpstr>Slayt Başlıkları</vt:lpstr>
      </vt:variant>
      <vt:variant>
        <vt:i4>63</vt:i4>
      </vt:variant>
    </vt:vector>
  </HeadingPairs>
  <TitlesOfParts>
    <vt:vector size="70" baseType="lpstr">
      <vt:lpstr>1_Standarddesign</vt:lpstr>
      <vt:lpstr>4_Standarddesign</vt:lpstr>
      <vt:lpstr>3_Standarddesign</vt:lpstr>
      <vt:lpstr>5_Standarddesign</vt:lpstr>
      <vt:lpstr>7_Standarddesign</vt:lpstr>
      <vt:lpstr>8_Standarddesign</vt:lpstr>
      <vt:lpstr>2_Standarddesign</vt:lpstr>
      <vt:lpstr>PowerPoint Sunusu</vt:lpstr>
      <vt:lpstr>PowerPoint Sunusu</vt:lpstr>
      <vt:lpstr>ÇALIŞMA HAYATINDA ETİK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 Yiğitap</cp:lastModifiedBy>
  <cp:revision>937</cp:revision>
  <dcterms:created xsi:type="dcterms:W3CDTF">2008-04-16T13:39:00Z</dcterms:created>
  <dcterms:modified xsi:type="dcterms:W3CDTF">2012-03-07T09:58:29Z</dcterms:modified>
</cp:coreProperties>
</file>