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32" r:id="rId2"/>
    <p:sldMasterId id="2147483744" r:id="rId3"/>
    <p:sldMasterId id="2147483756" r:id="rId4"/>
    <p:sldMasterId id="2147483780" r:id="rId5"/>
    <p:sldMasterId id="2147483792" r:id="rId6"/>
    <p:sldMasterId id="2147483804" r:id="rId7"/>
  </p:sldMasterIdLst>
  <p:notesMasterIdLst>
    <p:notesMasterId r:id="rId71"/>
  </p:notesMasterIdLst>
  <p:handoutMasterIdLst>
    <p:handoutMasterId r:id="rId72"/>
  </p:handoutMasterIdLst>
  <p:sldIdLst>
    <p:sldId id="1610" r:id="rId8"/>
    <p:sldId id="1611" r:id="rId9"/>
    <p:sldId id="1641" r:id="rId10"/>
    <p:sldId id="1613" r:id="rId11"/>
    <p:sldId id="1624" r:id="rId12"/>
    <p:sldId id="1630" r:id="rId13"/>
    <p:sldId id="1555" r:id="rId14"/>
    <p:sldId id="1556" r:id="rId15"/>
    <p:sldId id="1557" r:id="rId16"/>
    <p:sldId id="1587" r:id="rId17"/>
    <p:sldId id="1588" r:id="rId18"/>
    <p:sldId id="1586" r:id="rId19"/>
    <p:sldId id="1600" r:id="rId20"/>
    <p:sldId id="1601" r:id="rId21"/>
    <p:sldId id="1602" r:id="rId22"/>
    <p:sldId id="1606" r:id="rId23"/>
    <p:sldId id="1626" r:id="rId24"/>
    <p:sldId id="1559" r:id="rId25"/>
    <p:sldId id="1560" r:id="rId26"/>
    <p:sldId id="1562" r:id="rId27"/>
    <p:sldId id="1563" r:id="rId28"/>
    <p:sldId id="1564" r:id="rId29"/>
    <p:sldId id="1565" r:id="rId30"/>
    <p:sldId id="1566" r:id="rId31"/>
    <p:sldId id="1567" r:id="rId32"/>
    <p:sldId id="1568" r:id="rId33"/>
    <p:sldId id="1569" r:id="rId34"/>
    <p:sldId id="1570" r:id="rId35"/>
    <p:sldId id="1571" r:id="rId36"/>
    <p:sldId id="1574" r:id="rId37"/>
    <p:sldId id="1576" r:id="rId38"/>
    <p:sldId id="1578" r:id="rId39"/>
    <p:sldId id="1629" r:id="rId40"/>
    <p:sldId id="1631" r:id="rId41"/>
    <p:sldId id="1632" r:id="rId42"/>
    <p:sldId id="1633" r:id="rId43"/>
    <p:sldId id="1634" r:id="rId44"/>
    <p:sldId id="1635" r:id="rId45"/>
    <p:sldId id="1636" r:id="rId46"/>
    <p:sldId id="1637" r:id="rId47"/>
    <p:sldId id="1638" r:id="rId48"/>
    <p:sldId id="1639" r:id="rId49"/>
    <p:sldId id="1640" r:id="rId50"/>
    <p:sldId id="1627" r:id="rId51"/>
    <p:sldId id="1628" r:id="rId52"/>
    <p:sldId id="1642" r:id="rId53"/>
    <p:sldId id="1643" r:id="rId54"/>
    <p:sldId id="1644" r:id="rId55"/>
    <p:sldId id="1645" r:id="rId56"/>
    <p:sldId id="1646" r:id="rId57"/>
    <p:sldId id="1647" r:id="rId58"/>
    <p:sldId id="1648" r:id="rId59"/>
    <p:sldId id="1649" r:id="rId60"/>
    <p:sldId id="1650" r:id="rId61"/>
    <p:sldId id="1651" r:id="rId62"/>
    <p:sldId id="1652" r:id="rId63"/>
    <p:sldId id="1653" r:id="rId64"/>
    <p:sldId id="1654" r:id="rId65"/>
    <p:sldId id="1655" r:id="rId66"/>
    <p:sldId id="1656" r:id="rId67"/>
    <p:sldId id="1657" r:id="rId68"/>
    <p:sldId id="1658" r:id="rId69"/>
    <p:sldId id="1659" r:id="rId7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5A5A59"/>
    <a:srgbClr val="00A4FF"/>
    <a:srgbClr val="6B9B1A"/>
    <a:srgbClr val="004074"/>
    <a:srgbClr val="004986"/>
    <a:srgbClr val="414141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6362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07.03.2012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3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5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6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5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56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18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9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4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6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9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4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5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47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9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24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0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02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0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5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12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7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559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816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032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159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749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195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87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4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88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9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7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6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60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2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96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99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323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62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0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4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18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50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04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72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12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3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6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300038" y="6269038"/>
            <a:ext cx="496887" cy="11588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79692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129381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178911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228600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782888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327977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77666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427196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476885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noProof="1" smtClean="0"/>
            </a:lvl1pPr>
          </a:lstStyle>
          <a:p>
            <a:r>
              <a:rPr lang="tr-TR" noProof="1" smtClean="0"/>
              <a:t>Formatvorlage des Untertitelmasters durch Klicken bearbeiten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noProof="1" smtClean="0"/>
            </a:lvl1pPr>
          </a:lstStyle>
          <a:p>
            <a:r>
              <a:rPr lang="tr-TR" noProof="1" smtClean="0"/>
              <a:t>Titelmasterformat durch Klicken bearbeiten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50661"/>
      </p:ext>
    </p:extLst>
  </p:cSld>
  <p:clrMapOvr>
    <a:masterClrMapping/>
  </p:clrMapOvr>
  <p:transition advClick="0" advTm="4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351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3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71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906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5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951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5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8540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659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6911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1876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075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00038" y="6269038"/>
            <a:ext cx="496887" cy="158750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9692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9381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8911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8600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782888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27977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77666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27196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76885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Click="0" advTm="4000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hyperlink" Target="http://www.ramazzini.it/living2005/index.asp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ramazzini.it/living2005/index.asp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Çalışma Hayatında Etik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286101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GÜNÜMÜZDE FELSEFE DALI OLARAK ETİK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kurallara dayalı insan davranışlarını, ahlak ve normlara uymanın içsel yükümlülüğünü bilimsel olarak inceleyen ve sistematik ahlak değerlerine hizmet eden bir felsefe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dalıdır.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değişik ahlak anlayışlarının kesiştiği ortak noktadan çıkarak evrensel normlar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oluşturur.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Etik; ahlak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davranışlarını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sistemleştirerek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hukuksal bir yapı içinde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düzenleyerek,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toplumları kontrol edici bir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özellik kazanır.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 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86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ÇALIŞMA ETİĞİ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ilişkilerinin temelinde yer alan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değerleri ve özel gruplar için geliştirilmiş belirli davranışları, kuralları ve normları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içermektedir.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bağlamda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etiği;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yönetimi,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dalet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Dürüstlük,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Eşitlik ……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konuları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yakından ilişkili bir kavramdır.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 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19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 SAĞLIĞI (İLO-WHO 1950)  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kavramının 20. yüzyılın son çeyreğinden itibaren daha sık kullanılmaya başlandığı, bu konudaki bilincin arttığı ve çalışma etiğinin ayrı bir çalışma alanı haline geldiği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görülmektedir.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mesleklerde çalışanların bedensel, ruhsal ve sosyal yönden iyilik  hallerinin en üstün düzeyde tutulması, sürdürülmesi ve geliştirilmesi çalışmalarıdır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 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34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İşçi-İşveren ilişkisi,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Kurallar-mevzuat,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Karşılıklı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borçlanma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(emek-ücret),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güvenli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işyeri,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Tazminat hakkı,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Bilme hakkı,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51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Toplumsal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Sanayi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kuruluşları (çevreye zarar),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Toplumun huzur ve refahı “GSM kavramı”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Gürültü, atıklar, toz-duman, ...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Topluma yansıyan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Çevre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kirliliği,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Büyük endüstriyel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 (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Chernobyl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...),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Toplumu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bilgilendirme (Riskler…),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87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Uluslararası ilişkiler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işler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gelişmekte olan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ülkelere…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ehlikeli atıklar…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Ucuz işgücünden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yararlanma </a:t>
            </a: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limitler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açısından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ülkeler arası farklılıklar</a:t>
            </a: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Bilimsel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araştırmalarda izin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(endüstri izni)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28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Mühendislik Etik Kuralları*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377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yalnızca tarafsız ve gerçeğe uygun resmî raporlar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yayınlamalı,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377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görevlerini yerine getirirken en önde, toplumun sağlığını, refahını, can ve mal güvenliğini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tutmalı,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377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konularda işveren veya müşteri ayrımı yapmadan güvenilir vekil olarak davranmalı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arasındaki çıkar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çatışmalarının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girmemeli,</a:t>
            </a:r>
          </a:p>
          <a:p>
            <a:pPr marL="1377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işverenin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işyerinin meslek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sırlarını, ticari ve ekonomik durumlarını gizli tutmalı,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2657734" y="545280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129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61213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Felsefi Açıdan</a:t>
            </a:r>
          </a:p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Etik Anlayışı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71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ETİK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eski çağlardan beri etik anlayışının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olduğu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bilinmektedir.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180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Dinler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tarihi,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180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elsefe tarihi, </a:t>
            </a:r>
          </a:p>
          <a:p>
            <a:pPr marL="800100" lvl="1" indent="-180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Antropoloji, </a:t>
            </a:r>
          </a:p>
          <a:p>
            <a:pPr marL="800100" lvl="1" indent="-180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rkeolojik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bulgular bunu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kanıtlamaktadır.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06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MÖ 2000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ile ilgili insanlık tarihinde rastlanan ilk yazılı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kurallara;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«MÖ 2000’li yıllarda </a:t>
            </a:r>
            <a:r>
              <a:rPr lang="tr-TR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Hammurabi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Kanunlarında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rastlanmıştır»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Felsefi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anlayışına ise, Antik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Çağda Çin’de ve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Yunan felsefesinde rastlanır.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dönemlerde ortaya çıkan felsefi etik anlayışları, ortaya çıktıkları çağ ve bölgenin kültür ve toplumsal yapısıyla yakından ilişkilidir.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08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0080" y="940500"/>
            <a:ext cx="9133920" cy="5184075"/>
            <a:chOff x="10080" y="940500"/>
            <a:chExt cx="9133920" cy="5184075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10080" y="3202688"/>
              <a:ext cx="9133920" cy="2921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Amaç &amp; Öğrenme </a:t>
              </a:r>
            </a:p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Hedefleri</a:t>
              </a:r>
              <a:endPara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" name="Picture 2" descr="C:\Users\DOKTOR\Desktop\birds_and_sig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126" y="940500"/>
              <a:ext cx="5860795" cy="224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3190875" y="1943100"/>
              <a:ext cx="3057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Amaç Öğrenme Hedefleri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596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DEMOKRİTOS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Doğa felsefesine dayanan; materyalist bir etik anlayışını savunmuştur;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«Ölçülü olmak huzur ve dinginliği, dinginlikse mutluluğu getirir ki insanın temel hedefi budur» der.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34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SOFİSTLER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etik anlayışını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benimsemiştir;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«Genel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geçer anlamda kabul görebilecek, doğru olabilecek hiçbir ölçü yoktur. Her şeyin ölçüsü kişiye bağlı olduğu gibi etiğin ölçüsü de kişiye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bağlıdır» der.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27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SOKRATES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Sokrates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 Sofistlerin göreceliliğine karşı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çıkmış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bilgiye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dayalı 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düşüncesini savunur;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«Erdemin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bilginin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içinde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bulunur. Bilgi erdemdir ve etik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açısından üstün olmak bilgiye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dayalıdır» der.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Sokrates'in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düşüncesi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bilgiye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dayalı etik düşüncesini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ilk örneklerindendir.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91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PLATON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Bireysel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etikten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ziyade,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toplumsal etik üzerine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durmuştur;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«Toplumun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çoğunu oluşturan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kitlenin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ahlaklı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 ve erdem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edinme gibi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yetenekleri yoktur. 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sınıflar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bir bağ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olduğu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söylenemez» der.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1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Platon'un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anlayışı da çoğu Yunan filozofu gibi soylulara, köle olmayan özgür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vatandaşlara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yöneliktir.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4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ARİSTOTELES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Aristoteles'in 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anlayışına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önemli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katkısı, onun;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Zoon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olitikon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(Özgür ve Sosyal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nsan) kavramıdır. Bu, insanın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toplumsal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varlık oluşunun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kabulü açısından ilk adımdı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Aslında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Aristoteles de kölelerin diğer vatandaşlarla bir tutulamayacağı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fikrindeydi.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Ona göre 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köleler birer cansız nesneden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farksızdılar.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Yine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zoon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politikon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tanımı etiğin tarihsel gelişimi açısından önemlidir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21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EPİKÜROS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Ateist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anlayışını savunmuştur;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«İnsanlığın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 hazza ulaşmaktır.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Haz, bedensel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hazdan öte acının yokluğudur. Mutluluk kişinin acı, ıstırap, sefalet ve elemden kurtulmuş olduğu durumdur. Acıdan kurtulmak için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yaşamdan uzak, münzevi ve sade bir hayat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yaşamak gerekir» der.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1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Epiküros'un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düşüncesinde insan sosyal bir varlık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değildir.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03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AQUİNOLU THOMAS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Akla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dayanan özgür bir irade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fikriyle akılcı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anlayışı savunmuştur;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«Akli olarak olumlu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davranışlar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göstermek mümkündür. Kişi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iyiyi seçerek mutluluğa erişme şansına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sahiptir. Fakat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 noktada gerçek ve nihai mutluluğa ancak Tanrı'nın istemesiyle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kavuşulabilir» der.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4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THOMAS HOBBES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Geleneksel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görüşlerine aykırı, materyalist felsefesiyle uyumlu bir 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anlayışını savunmuştur;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«Bireyin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öncelikli hedefi kendi varlığını korumak ve sürdürmektir, bencillik insanın doğasında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vardır. Bireysel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bencilliğin toplumun çıkarlarıyla örtüşmesi olumlu sonuçlar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doğurur,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sebeple bireysel bencillikle toplumun çıkarının örtüştüğü noktalar erdemlerdir. Bireyin bencil yönelimiyle toplumun çıkarının örtüşmediği ve hatta toplumun çıkarının zarar gördüğü davranışlarsa kötü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davranışlardır» der.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06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SPİNOZA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Akılcı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etik anlayışı savunmuştur;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«Kişi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doğal durumunda tutkularının esiridir, aklının yardımıyla bu esaretten kurtulabilir. Bu sebeple akli davranmakla ahlaki davranmak aslında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aynıdır» der.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50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LOCKE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vurgusu taşıyan bir etik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fikrini savunmuştur;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«Ampirik felsefeden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hareketle ahlaki olguların da deneyimlerin ürünü olduğunu ortaya koymuştur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44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ÇALIŞMA HAYATINDA ETİK</a:t>
            </a:r>
            <a:endParaRPr lang="tr-TR" sz="3200" kern="1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12735" y="980705"/>
            <a:ext cx="2878902" cy="5324843"/>
            <a:chOff x="112735" y="1037855"/>
            <a:chExt cx="2878902" cy="5324843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112736" y="1926657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342900" indent="-3429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+mj-lt"/>
                <a:buAutoNum type="arabicPeriod"/>
              </a:pPr>
              <a:endParaRPr lang="tr-TR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Katılımcıların;</a:t>
              </a: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«İş sağlığı </a:t>
              </a:r>
              <a:r>
                <a:rPr lang="tr-TR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ve güvenliği uygulamalarında etik kavramı ve uluslararası etik kuralları hakkında bilgi sahibi olmalarını sağlamaktır</a:t>
              </a: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.»</a:t>
              </a: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112735" y="1037855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Genel Amacı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130901" y="980704"/>
            <a:ext cx="2878901" cy="5324845"/>
            <a:chOff x="3130901" y="1037854"/>
            <a:chExt cx="2878901" cy="532484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3130901" y="1926657"/>
              <a:ext cx="2878901" cy="44360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36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Bu dersin sonunda katılımcılar;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 hayatında etiği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tanımlar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Etik kurallarının yer aldığı ulusal ve uluslararası yasal/yasal olmayan düzenlemeleri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belirler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Temel hekimlik değerleri ile işyeri hekimi ve çalışma yaşamını etkileyen etik konu başlıklarını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açıklar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gray">
            <a:xfrm>
              <a:off x="3130901" y="1037854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Öğrenme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Hedefleri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140441" y="980703"/>
            <a:ext cx="2878901" cy="5324846"/>
            <a:chOff x="6140441" y="1037853"/>
            <a:chExt cx="2878901" cy="5324846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6140441" y="1926658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 yaşamını etkileyen etik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faktörler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İlgili </a:t>
              </a: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tanımlar</a:t>
              </a:r>
            </a:p>
            <a:p>
              <a:pPr marL="321750" indent="-28575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3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r>
                <a:rPr lang="tr-TR" sz="13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 Sağlığı Profesyonelleri İçin Uluslararası Etik Kurallar </a:t>
              </a:r>
              <a:r>
                <a:rPr lang="tr-TR" sz="13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Rehberi” ve </a:t>
              </a:r>
              <a:r>
                <a:rPr lang="tr-TR" sz="13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uygulamaları</a:t>
              </a:r>
            </a:p>
            <a:p>
              <a:pPr marL="321750" indent="-28575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3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 </a:t>
              </a:r>
              <a:r>
                <a:rPr lang="tr-TR" sz="13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yaşamında etik değerler ile çatışabilen olgular</a:t>
              </a:r>
            </a:p>
            <a:p>
              <a:pPr marL="321750" indent="-28575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3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Olguların </a:t>
              </a:r>
              <a:r>
                <a:rPr lang="tr-TR" sz="13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nedenleri ve bu olgulardaki etik sorunlar</a:t>
              </a:r>
            </a:p>
            <a:p>
              <a:pPr marL="321750" indent="-28575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3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Çalışanların </a:t>
              </a:r>
              <a:r>
                <a:rPr lang="tr-TR" sz="13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sağlığına ilişkin bilgilerin ve kayıtların tutulmasında </a:t>
              </a:r>
              <a:r>
                <a:rPr lang="tr-TR" sz="13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sır saklama </a:t>
              </a:r>
              <a:r>
                <a:rPr lang="tr-TR" sz="13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yükümlülüğü</a:t>
              </a:r>
            </a:p>
            <a:p>
              <a:pPr marL="321750" indent="-28575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3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 </a:t>
              </a:r>
              <a:r>
                <a:rPr lang="tr-TR" sz="13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hayatında etik sorunların çözümü</a:t>
              </a:r>
            </a:p>
            <a:p>
              <a:pPr marL="321750" indent="-28575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3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Özerklik</a:t>
              </a:r>
              <a:r>
                <a:rPr lang="tr-TR" sz="13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, gizlilik ve mesleki bağımsızlık </a:t>
              </a:r>
              <a:r>
                <a:rPr lang="tr-TR" sz="13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kavramları a </a:t>
              </a:r>
              <a:r>
                <a:rPr lang="tr-TR" sz="13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etik sorunların çözümü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6140441" y="1037853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Alt Başlıkları</a:t>
              </a: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03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17 – 18 YÜZYIL (WEBER)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Protestan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ahlakının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morality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derin izleri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bulunmakta;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«Katolik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anlayışında dini açıdan çalışma bir ideal olarak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benimsenmektedir. Ancak ahlaki açıdan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ticarete ve ticari ilişkilere şüpheyle bakılmaktadır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47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19 – 20 YÜZYIL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Ekonomik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 içinde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yatırım kararlarının alınmasında ve yatırımların seçiminde,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ölçütler ve işletmelerin etik değerleri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ilk defa ortaya konmaktadır.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1980’li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yıllarda, ekonominin uluslararasını aşması ve piyasa ekonomisindeki gelişmelerle birlikte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insan hakları konusunun gündeme taşındığı görülmektedir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88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19 – 20 YÜZYIL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«Yeni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ekonomik sistemde çalışanlar parasal ödüller ve ücret artışları ile daha az motive olmakta, kişisel gelişimi, ilerlemeyi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değişimi teşvik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eden alternatif iş ve kariyer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imkanlarını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değerlendirmektedir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ETİK KAVRAMININ TARİHİ GELİŞİM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11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6908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çağlarda,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 ocakları ve maden işletmelerinde,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Bernardino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Ramazzini’nin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katkıları,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Endüstri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devrimi ve izleyen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yıllardaki gelişmeler,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Günümüzdeki gelişmeler,</a:t>
            </a: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 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4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MÖ 4000 YILLARI VE SONRASI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 ocaklarında,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Demir, kurşun, diğer madenlerin bulunması...,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Boya ve pigment maddelerinin bulunması,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Altın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madenlerinin bulunması (Mısır MÖ-50),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……………………………………………………………..ile başladı</a:t>
            </a: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37" descr="Great Pyramids of Giza in Egy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16312"/>
            <a:ext cx="38766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922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MÖ 4000 YILLARI VE SONRASI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Çalışanlar;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Köleler, suçlular, esirler…,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Ucuz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parasız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işgücü,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Çalıştırma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nedeni (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Cezalandırma...),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ile ilgili sorun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 kabul ediliyor,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54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MADENLER VE MADENCİLİK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Beceri gerekli,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ağır,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Madencilik riskli iş,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Madenci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kıymetli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Madencinin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önemli,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Erken ölümler fazla (hastalık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kaza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kez evlenen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kadınlar…,</a:t>
            </a: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……….o zaman korumak için;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Agricola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(1494-1555)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eylemler (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Ağız-buruna mendil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8" descr="j02346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17" y="1916113"/>
            <a:ext cx="1381125" cy="1460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Birol-OcaktanCik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23" y="3376794"/>
            <a:ext cx="1219064" cy="1385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37265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BERNARDİNO RAMAZZİNİ (1633-1714)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Sağlığının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Kurucusudur!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Kitabı; De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Morbis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Artificum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Diatriba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hekimi kavramı,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İş-hastalık ilişkisi,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Hastalara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mesleğini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Ayrıntılı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öyküsü alma,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6791325" y="1934497"/>
            <a:ext cx="1905000" cy="3437603"/>
            <a:chOff x="7038975" y="1934497"/>
            <a:chExt cx="1657350" cy="3437603"/>
          </a:xfrm>
        </p:grpSpPr>
        <p:pic>
          <p:nvPicPr>
            <p:cNvPr id="20" name="Picture 22" descr="ramazzi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975" y="1934497"/>
              <a:ext cx="1657350" cy="2361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 descr="Hom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99" y="3971925"/>
              <a:ext cx="1571625" cy="1400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up 21"/>
          <p:cNvGrpSpPr/>
          <p:nvPr/>
        </p:nvGrpSpPr>
        <p:grpSpPr>
          <a:xfrm>
            <a:off x="2657734" y="5452800"/>
            <a:ext cx="6162416" cy="663371"/>
            <a:chOff x="2644311" y="5451679"/>
            <a:chExt cx="6162416" cy="663371"/>
          </a:xfrm>
        </p:grpSpPr>
        <p:grpSp>
          <p:nvGrpSpPr>
            <p:cNvPr id="24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7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3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8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6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5" name="Picture 6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Kimdir? Ne Söylemiş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985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ENDÜSTRİ DEVRİMİ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Buhar (1761),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Fabrika oluşumu,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Tarım-fabrikada çalışma,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Göç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ailelerin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parçalanması,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Sağlıksız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koşullarda barınma,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beslenme,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 çalışma, aşırı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yorgunluk,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Olumsuz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çevre koşulları, salgın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kazası ve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sağlığının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bozulması,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Toplumsal sorun-toplumun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ilgisi !!!</a:t>
            </a: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8089895" y="1912012"/>
            <a:ext cx="714166" cy="3464637"/>
            <a:chOff x="8089895" y="1912012"/>
            <a:chExt cx="714166" cy="3464637"/>
          </a:xfrm>
        </p:grpSpPr>
        <p:pic>
          <p:nvPicPr>
            <p:cNvPr id="22" name="Picture 7" descr="Image: Bobbins of cotton on a winding mach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896" y="2623212"/>
              <a:ext cx="684000" cy="6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Image: a Cylinder Devil mach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484" y="3303483"/>
              <a:ext cx="684000" cy="6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3" descr="Image: Plans of machinery used in cotton spinning; the Mule Jenn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575" y="3998223"/>
              <a:ext cx="684000" cy="6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6" descr="Image: The Mill Steam Engine at Queen Street Mill, Burnle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061" y="4692649"/>
              <a:ext cx="684000" cy="6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9" descr="Image: a Cotton Gin machi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895" y="1912012"/>
              <a:ext cx="684000" cy="6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18" descr="j03977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682223"/>
            <a:ext cx="200025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79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080" y="3155064"/>
            <a:ext cx="9133920" cy="135978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Sınav Soruları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D:\DOKTOR\1-ISTANBULUZMAN\1-EĞİTİM KURUMU\1. İstanbuluzman\2-RESİMLER\z.Diğer\Gnome-Help-Faq-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4" y="2771774"/>
            <a:ext cx="676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3338790" y="704850"/>
            <a:ext cx="2476500" cy="2586594"/>
            <a:chOff x="1671" y="1171"/>
            <a:chExt cx="2321" cy="2628"/>
          </a:xfrm>
        </p:grpSpPr>
        <p:pic>
          <p:nvPicPr>
            <p:cNvPr id="11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1" y="3199"/>
              <a:ext cx="2321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15"/>
            <p:cNvSpPr>
              <a:spLocks noChangeAspect="1"/>
            </p:cNvSpPr>
            <p:nvPr/>
          </p:nvSpPr>
          <p:spPr bwMode="auto">
            <a:xfrm>
              <a:off x="1700" y="1171"/>
              <a:ext cx="2292" cy="1980"/>
            </a:xfrm>
            <a:custGeom>
              <a:avLst/>
              <a:gdLst>
                <a:gd name="T0" fmla="*/ 7385 w 365"/>
                <a:gd name="T1" fmla="*/ 89031 h 316"/>
                <a:gd name="T2" fmla="*/ 2531 w 365"/>
                <a:gd name="T3" fmla="*/ 80879 h 316"/>
                <a:gd name="T4" fmla="*/ 46738 w 365"/>
                <a:gd name="T5" fmla="*/ 4499 h 316"/>
                <a:gd name="T6" fmla="*/ 56697 w 365"/>
                <a:gd name="T7" fmla="*/ 4499 h 316"/>
                <a:gd name="T8" fmla="*/ 100905 w 365"/>
                <a:gd name="T9" fmla="*/ 80879 h 316"/>
                <a:gd name="T10" fmla="*/ 96050 w 365"/>
                <a:gd name="T11" fmla="*/ 89031 h 316"/>
                <a:gd name="T12" fmla="*/ 7385 w 365"/>
                <a:gd name="T13" fmla="*/ 89031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6"/>
            <p:cNvSpPr>
              <a:spLocks noChangeAspect="1"/>
            </p:cNvSpPr>
            <p:nvPr/>
          </p:nvSpPr>
          <p:spPr bwMode="auto">
            <a:xfrm>
              <a:off x="1700" y="1171"/>
              <a:ext cx="2292" cy="1980"/>
            </a:xfrm>
            <a:custGeom>
              <a:avLst/>
              <a:gdLst>
                <a:gd name="T0" fmla="*/ 7385 w 365"/>
                <a:gd name="T1" fmla="*/ 89031 h 316"/>
                <a:gd name="T2" fmla="*/ 2531 w 365"/>
                <a:gd name="T3" fmla="*/ 80879 h 316"/>
                <a:gd name="T4" fmla="*/ 46738 w 365"/>
                <a:gd name="T5" fmla="*/ 4499 h 316"/>
                <a:gd name="T6" fmla="*/ 56697 w 365"/>
                <a:gd name="T7" fmla="*/ 4499 h 316"/>
                <a:gd name="T8" fmla="*/ 100905 w 365"/>
                <a:gd name="T9" fmla="*/ 80879 h 316"/>
                <a:gd name="T10" fmla="*/ 96050 w 365"/>
                <a:gd name="T11" fmla="*/ 89031 h 316"/>
                <a:gd name="T12" fmla="*/ 7385 w 365"/>
                <a:gd name="T13" fmla="*/ 89031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7"/>
            <p:cNvSpPr>
              <a:spLocks noChangeAspect="1"/>
            </p:cNvSpPr>
            <p:nvPr/>
          </p:nvSpPr>
          <p:spPr bwMode="auto">
            <a:xfrm>
              <a:off x="1950" y="1439"/>
              <a:ext cx="1789" cy="1555"/>
            </a:xfrm>
            <a:custGeom>
              <a:avLst/>
              <a:gdLst>
                <a:gd name="T0" fmla="*/ 2279 w 285"/>
                <a:gd name="T1" fmla="*/ 70006 h 248"/>
                <a:gd name="T2" fmla="*/ 841 w 285"/>
                <a:gd name="T3" fmla="*/ 67185 h 248"/>
                <a:gd name="T4" fmla="*/ 38787 w 285"/>
                <a:gd name="T5" fmla="*/ 1430 h 248"/>
                <a:gd name="T6" fmla="*/ 41900 w 285"/>
                <a:gd name="T7" fmla="*/ 1430 h 248"/>
                <a:gd name="T8" fmla="*/ 79846 w 285"/>
                <a:gd name="T9" fmla="*/ 67185 h 248"/>
                <a:gd name="T10" fmla="*/ 78408 w 285"/>
                <a:gd name="T11" fmla="*/ 70006 h 248"/>
                <a:gd name="T12" fmla="*/ 2279 w 285"/>
                <a:gd name="T13" fmla="*/ 70006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8"/>
            <p:cNvSpPr>
              <a:spLocks noChangeAspect="1"/>
            </p:cNvSpPr>
            <p:nvPr/>
          </p:nvSpPr>
          <p:spPr bwMode="auto">
            <a:xfrm>
              <a:off x="1950" y="1441"/>
              <a:ext cx="1789" cy="1555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Freeform 19"/>
            <p:cNvSpPr>
              <a:spLocks noChangeAspect="1"/>
            </p:cNvSpPr>
            <p:nvPr/>
          </p:nvSpPr>
          <p:spPr bwMode="auto">
            <a:xfrm>
              <a:off x="2728" y="1736"/>
              <a:ext cx="234" cy="784"/>
            </a:xfrm>
            <a:custGeom>
              <a:avLst/>
              <a:gdLst>
                <a:gd name="T0" fmla="*/ 13 w 720"/>
                <a:gd name="T1" fmla="*/ 0 h 2437"/>
                <a:gd name="T2" fmla="*/ 24 w 720"/>
                <a:gd name="T3" fmla="*/ 4 h 2437"/>
                <a:gd name="T4" fmla="*/ 28 w 720"/>
                <a:gd name="T5" fmla="*/ 16 h 2437"/>
                <a:gd name="T6" fmla="*/ 21 w 720"/>
                <a:gd name="T7" fmla="*/ 89 h 2437"/>
                <a:gd name="T8" fmla="*/ 15 w 720"/>
                <a:gd name="T9" fmla="*/ 93 h 2437"/>
                <a:gd name="T10" fmla="*/ 13 w 720"/>
                <a:gd name="T11" fmla="*/ 93 h 2437"/>
                <a:gd name="T12" fmla="*/ 7 w 720"/>
                <a:gd name="T13" fmla="*/ 89 h 2437"/>
                <a:gd name="T14" fmla="*/ 0 w 720"/>
                <a:gd name="T15" fmla="*/ 16 h 2437"/>
                <a:gd name="T16" fmla="*/ 4 w 720"/>
                <a:gd name="T17" fmla="*/ 4 h 2437"/>
                <a:gd name="T18" fmla="*/ 14 w 720"/>
                <a:gd name="T19" fmla="*/ 0 h 2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0"/>
                <a:gd name="T31" fmla="*/ 0 h 2437"/>
                <a:gd name="T32" fmla="*/ 720 w 720"/>
                <a:gd name="T33" fmla="*/ 2437 h 2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0" h="2437">
                  <a:moveTo>
                    <a:pt x="339" y="0"/>
                  </a:moveTo>
                  <a:cubicBezTo>
                    <a:pt x="445" y="0"/>
                    <a:pt x="551" y="42"/>
                    <a:pt x="614" y="106"/>
                  </a:cubicBezTo>
                  <a:cubicBezTo>
                    <a:pt x="678" y="191"/>
                    <a:pt x="720" y="297"/>
                    <a:pt x="720" y="424"/>
                  </a:cubicBezTo>
                  <a:cubicBezTo>
                    <a:pt x="710" y="795"/>
                    <a:pt x="607" y="1996"/>
                    <a:pt x="551" y="2331"/>
                  </a:cubicBezTo>
                  <a:cubicBezTo>
                    <a:pt x="508" y="2416"/>
                    <a:pt x="445" y="2437"/>
                    <a:pt x="381" y="2437"/>
                  </a:cubicBezTo>
                  <a:cubicBezTo>
                    <a:pt x="339" y="2437"/>
                    <a:pt x="339" y="2437"/>
                    <a:pt x="339" y="2437"/>
                  </a:cubicBezTo>
                  <a:cubicBezTo>
                    <a:pt x="254" y="2437"/>
                    <a:pt x="212" y="2418"/>
                    <a:pt x="169" y="2331"/>
                  </a:cubicBezTo>
                  <a:cubicBezTo>
                    <a:pt x="113" y="1996"/>
                    <a:pt x="10" y="795"/>
                    <a:pt x="0" y="424"/>
                  </a:cubicBezTo>
                  <a:cubicBezTo>
                    <a:pt x="0" y="297"/>
                    <a:pt x="42" y="191"/>
                    <a:pt x="106" y="106"/>
                  </a:cubicBezTo>
                  <a:cubicBezTo>
                    <a:pt x="169" y="42"/>
                    <a:pt x="254" y="0"/>
                    <a:pt x="36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7" y="1203"/>
              <a:ext cx="1298" cy="1330"/>
            </a:xfrm>
            <a:prstGeom prst="rect">
              <a:avLst/>
            </a:prstGeom>
            <a:noFill/>
            <a:ln w="11176">
              <a:noFill/>
              <a:miter lim="800000"/>
              <a:headEnd/>
              <a:tailEnd/>
            </a:ln>
          </p:spPr>
        </p:pic>
        <p:sp>
          <p:nvSpPr>
            <p:cNvPr id="19" name="Oval 21"/>
            <p:cNvSpPr>
              <a:spLocks noChangeAspect="1" noChangeArrowheads="1"/>
            </p:cNvSpPr>
            <p:nvPr/>
          </p:nvSpPr>
          <p:spPr bwMode="auto">
            <a:xfrm>
              <a:off x="2751" y="2644"/>
              <a:ext cx="190" cy="190"/>
            </a:xfrm>
            <a:prstGeom prst="ellipse">
              <a:avLst/>
            </a:prstGeom>
            <a:solidFill>
              <a:schemeClr val="tx1"/>
            </a:solidFill>
            <a:ln w="11176">
              <a:solidFill>
                <a:srgbClr val="16131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331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YASAL DÜZENLEMELER (İNGİLTERE)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1802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 58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saat/hafta (Ayda=232 saat),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1833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küçük çalışma yaşı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yaş olması,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Doktor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raporu (işe giriş muayenesi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1847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denetimi,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müfettişliği,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85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Kurşun zehirlenmesi,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Cıva zehirlenmesi,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Akciğer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Adımlar atılmıştır…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D:\DOKTOR\1-ISTANBULUZMAN\1-EĞİTİM KURUMU\1. İstanbuluzman\2-RESİMLER\Tıbbi\radiolo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23" y="1917700"/>
            <a:ext cx="1832902" cy="183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47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TÜRKİYE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I. Tanzimat Öncesi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Lonca (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Sandığı-Teavün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Sandığı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II. Tanzimat  ve Meşrutiyet Dönemi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1865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Dilaver Paşa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Nizamnamesi (Havza-i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Fahmiye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Teamülnamesi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- İşçilerin çalışma yaşamı düzenlenmiş),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1869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Maadin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Nizamnamesi (İş kazalarının önlenmesi),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1871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Ameleperver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Cemiyeti,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1895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Osmanlı Amele Yardımlaşma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Cemiyeti,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43517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11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TÜRKİYE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III. Cumhuriyet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Dönemi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Ereğli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Havza-ı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Fahmiye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Maden Amelesinin Hukukuna Müteallik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Kanun (İş hukuku düzenlemeleri devem…),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1926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Borçlar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Kanunu,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1930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Umumi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Hıfzıssıhha Kanunu,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93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970361"/>
            <a:ext cx="9144000" cy="131018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79953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 ihtiyaçları doğrultusunda (eksikliğini giderici ve geliştirici bilgiyi) öğrenir,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Öğrenmeye hazır olduğunda öğrenir,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kaygıları vardır güvenli bir ortama gereksinim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(Başarısızlıktan, anlaşamamaktan, becerileri uygulayamamaktan korkarlar),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Hemen yada kısa sürede uygulayabileceği bilgi ve becerileri öğrenmek ister,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Özgün ve özel bir birey olarak görülmek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(Herkesten farklı bilgi, görgü ve deneyime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sahiptirler. Saygı beklerler, etkinliklere katılmayı beklerler)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Özgüvenlerini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 isterler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(başarılarının takdir edilmesini beklerler)</a:t>
            </a:r>
            <a:r>
              <a:rPr lang="nn-NO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nn-NO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58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2005" y="229781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 Etiği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D:\DOKTOR\1-ISTANBULUZMAN\1-EĞİTİM KURUMU\1. İstanbuluzman\2-RESİMLER\Meslekler\4EF_UnderConstru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85763"/>
            <a:ext cx="2266950" cy="320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29567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 SAĞLIĞI (İLO-WHO 1950)  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 mesleklerde çalışanların bedensel, ruhsal ve sosyal yönden iyilik  hallerinin en üstün düzeyde tutulması, sürdürülmesi ve geliştirilmesi çalışmalarıdır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kavramının 20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yüzyılın son çeyreğinden itibaren daha sık kullanılmaya başlandığı,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konudaki bilincin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arttığı ve çalışma etiğinin ayrı bir çalışma alanı haline geldiği görülmektedir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TANIMI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64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çağlarda,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 ocakları ve maden işletmelerinde,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Bernardino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Ramazzini’nin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katkıları,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Endüstri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devrimi ve izleyen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yıllardaki gelişmeler,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Günümüzdeki gelişmeler,</a:t>
            </a: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SAĞLIĞI ETİĞİ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5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MÖ 4000 YILLARI VE SONRASI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 ocaklarında,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Demir, kurşun, diğer madenlerin bulunması...,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Boya ve pigment maddelerinin bulunması,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Altın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madenlerinin bulunması (Mısır MÖ-50),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……………………………………………………………..ile başladı</a:t>
            </a: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37" descr="Great Pyramids of Giza in Egy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16312"/>
            <a:ext cx="38766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975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Çalışma Hayatında Etik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Aşağıdakilerden hangisi temel mühendislik etiği ilkeleri açısından yanlıştır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yalnızca tarafsız ve gerçeğe uygun resmî raporlar yayınlamalıdır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çalıştığı kuruluşun hak ve menfaatlerini ön planda tutmalıdır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mesleki görevlerini yerine getirirken, toplumun sağlığını, refahını, can ve mal güvenliğini en önde tutmalıdır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mesleki konularda işveren veya müşteri ayrımı yapmadan güvenilir vekil olarak davranmalı ve taraflar arasındaki çıkar çatışmalarının içine girmemelidir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22 TEMMUZ 2011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763110" y="2171005"/>
            <a:ext cx="5506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İGU</a:t>
            </a:r>
            <a:endParaRPr lang="de-DE" sz="1600" b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166598" y="3353593"/>
            <a:ext cx="254283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27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MÖ 4000 YILLARI VE SONRASI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Çalışanlar;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Köleler, suçlular, esirler…,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Ucuz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parasız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işgücü,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Çalıştırma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nedeni (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Cezalandırma...),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ile ilgili sorun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 kabul ediliyor,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12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MADENLER VE MADENCİLİK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Beceri gerekli,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ağır,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Madencilik riskli iş,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Madenci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kıymetli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Madencinin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önemli,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Erken ölümler fazla (hastalık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kaza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kez evlenen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kadınlar…,</a:t>
            </a: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……….o zaman korumak için;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Agricola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(1494-1555)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eylemler (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Ağız-buruna mendil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8" descr="j02346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17" y="1916113"/>
            <a:ext cx="1381125" cy="1460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Birol-OcaktanCik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23" y="3376794"/>
            <a:ext cx="1219064" cy="1385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27315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BERNARDİNO RAMAZZİNİ (1633-1714)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Sağlığının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Kurucusudur!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Kitabı; De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Morbis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Artificum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Diatriba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hekimi kavramı,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İş-hastalık ilişkisi,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Hastalara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mesleğini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Ayrıntılı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öyküsü alma,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6791325" y="1934497"/>
            <a:ext cx="1905000" cy="3437603"/>
            <a:chOff x="7038975" y="1934497"/>
            <a:chExt cx="1657350" cy="3437603"/>
          </a:xfrm>
        </p:grpSpPr>
        <p:pic>
          <p:nvPicPr>
            <p:cNvPr id="20" name="Picture 22" descr="ramazzi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975" y="1934497"/>
              <a:ext cx="1657350" cy="2361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 descr="Hom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99" y="3971925"/>
              <a:ext cx="1571625" cy="1400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5790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ENDÜSTRİ DEVRİMİ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Buhar (1761),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Fabrika oluşumu,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Tarım-fabrikada çalışma,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Göç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ailelerin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parçalanması,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Sağlıksız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koşullarda barınma,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beslenme,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 çalışma, aşırı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yorgunluk,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Olumsuz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çevre koşulları, salgın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kazası ve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sağlığının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bozulması,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Toplumsal sorun-toplumun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ilgisi !!!</a:t>
            </a: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8089895" y="1912012"/>
            <a:ext cx="714166" cy="3464637"/>
            <a:chOff x="8089895" y="1912012"/>
            <a:chExt cx="714166" cy="3464637"/>
          </a:xfrm>
        </p:grpSpPr>
        <p:pic>
          <p:nvPicPr>
            <p:cNvPr id="22" name="Picture 7" descr="Image: Bobbins of cotton on a winding mach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896" y="2623212"/>
              <a:ext cx="684000" cy="6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Image: a Cylinder Devil mach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484" y="3303483"/>
              <a:ext cx="684000" cy="6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3" descr="Image: Plans of machinery used in cotton spinning; the Mule Jenn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575" y="3998223"/>
              <a:ext cx="684000" cy="6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6" descr="Image: The Mill Steam Engine at Queen Street Mill, Burnle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061" y="4692649"/>
              <a:ext cx="684000" cy="6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9" descr="Image: a Cotton Gin machi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895" y="1912012"/>
              <a:ext cx="684000" cy="6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18" descr="j03977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682223"/>
            <a:ext cx="200025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69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YASAL DÜZENLEMELER (İNGİLTERE)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1802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 58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saat/hafta (Ayda=232 saat),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1833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küçük çalışma yaşı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yaş olması,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Doktor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raporu (işe giriş muayenesi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1847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denetimi,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müfettişliği,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58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Kurşun zehirlenmesi,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Cıva zehirlenmesi,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Akciğer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Adımlar atılmıştır…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D:\DOKTOR\1-ISTANBULUZMAN\1-EĞİTİM KURUMU\1. İstanbuluzman\2-RESİMLER\Tıbbi\radiolo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23" y="1917700"/>
            <a:ext cx="1832902" cy="183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2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TÜRKİYE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I. Tanzimat Öncesi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Lonca (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Sandığı-Teavün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Sandığı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II. Tanzimat  ve Meşrutiyet Dönemi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1865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Dilaver Paşa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Nizamnamesi (Havza-i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Fahmiye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Teamülnamesi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- İşçilerin çalışma yaşamı düzenlenmiş),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1869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Maadin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Nizamnamesi (İş kazalarının önlenmesi),</a:t>
            </a: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1871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Ameleperver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Cemiyeti,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1895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Osmanlı Amele Yardımlaşma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Cemiyeti,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43517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06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TÜRKİYE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III. Cumhuriyet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Dönemi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Ereğli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Havza-ı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Fahmiye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Maden Amelesinin Hukukuna Müteallik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Kanun (İş hukuku düzenlemeleri devem…),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1926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Borçlar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Kanunu,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1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1930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Umumi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Hıfzıssıhha Kanunu,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SAĞLIĞININ GELİŞME SÜRECİ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53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İşçi-İşveren ilişkisi,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Kurallar-mevzuat,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Karşılıklı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borçlanma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(emek-ücret),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güvenli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işyeri,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Tazminat hakkı,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361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Bilme hakkı,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 KONULARI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06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Toplumsal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Sanayi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kuruluşları (çevreye zarar),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Toplumun huzur ve refahı “GSM kavramı”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Gürültü, atıklar, toz-duman, ...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Topluma yansıyan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Çevre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kirliliği,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Büyük endüstriyel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 (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Chernobyl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...),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Toplumu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bilgilendirme (Riskler…),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 KONULARI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71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41211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 Hayatında Etik</a:t>
            </a:r>
            <a:endParaRPr lang="tr-TR" sz="7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hmet Yiğitap\Desktop\Resim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409574"/>
            <a:ext cx="2614612" cy="313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76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Uluslararası ilişkiler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işler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gelişmekte olan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ülkelere…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ehlikeli atıklar…</a:t>
            </a:r>
          </a:p>
          <a:p>
            <a:pPr marL="9270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Ucuz işgücünden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yararlanma </a:t>
            </a: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limitler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açısından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ülkeler arası farklılıklar</a:t>
            </a:r>
          </a:p>
          <a:p>
            <a:pPr marL="4698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Bilimsel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araştırmalarda izin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(endüstri izni)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 KONULARI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91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Tıbbi Deontoloji Nizannamesi (1960)*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Ayrım yapmadan sağlığa-özel yaşama saygılı olma,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Hastanın sırrını saklama (mahremiyet ilkesi-yasal…),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Kullanılan hasta bilgisinde, hasta kimliğini koruma,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Bilgilendirme ve uygulamalar için onay alma,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bilgilerini kötü amaçlar için kullanmama,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Mesleğini icra ederken baskı altında olmama, vicdani kanaatine göre hareket etme,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uygulamalarına ticari yön vermeme, hastalardan haksız menfaat temin etmeme,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HEKİMİN ETİK YÜKÜMLÜLÜKLERİ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58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Tıbbi Deontoloji Nizannamesi (1960)*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bilgilerini uygularken işverenden ve işçilerden mesleki anlamda bağımsız çalışma,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Hizmet sunumunda güven, gizlilik ve eşitlik, 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Testler ve tıbbi araştırmalar için işçilerden onay alma,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Tanıda bilimsel bilgi ve teknik yeterliliğe dayanma,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Gerektiğinde uzman görüşüne başvurma,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İşverenin, işçilerin, sendikaların ve yetkili diğer makamların desteğini ve işbirliğini isteme,</a:t>
            </a:r>
          </a:p>
          <a:p>
            <a:pPr marL="360000" lvl="1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HEKİMİN ETİK YÜKÜMLÜLÜKLERİ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70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Mühendislik Etik Kuralları*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377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yalnızca tarafsız ve gerçeğe uygun resmî raporlar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yayınlamalı,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377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görevlerini yerine getirirken en önde, toplumun sağlığını, refahını, can ve mal güvenliğini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tutmalı,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377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konularda işveren veya müşteri ayrımı yapmadan güvenilir vekil olarak davranmalı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arasındaki çıkar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çatışmalarının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girmemeli,</a:t>
            </a:r>
          </a:p>
          <a:p>
            <a:pPr marL="1377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Mühendisler işverenin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işyerinin meslek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sırlarını, ticari ve ekonomik durumlarını gizli tutmalı,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MÜHENDİSLİK ETİK KURALLARI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83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393707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ETİK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“Etik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terimi Yunanca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ethos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"töre"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sözcüğünden türemiştir.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Genellikle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kültürel, dini,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seküler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felsefi topluluklar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tarafından kullanılır.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İnsanların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(subjektif olarak)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çeşitli davranışlarının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yanlış ya da doğru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oluşunu belirleyen bir yargı ve ilkeler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sistemi,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kavramı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inancı için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kullanılır.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58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«Herhangi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eylemin kabul edilebilir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biçimde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gerçekleşmesini sağlayan temel kurallar ya 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değişkenler» şeklinde tanımlanır.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«Neyin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 ya da yanlış olduğunu ortaya koyan davranışsal kurallar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topluluğu ya da ilkeler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topluluğudur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kişilerin birbirleriyle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ilişkilerinde, genel ve ahlaki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içinden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benimsedikleri özel değerlerin incelenmesidir.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 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43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ETİK – AHLAK İLİŞKİSİ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Türkçede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sözcüğü “ahlak” sözcüğüyle eş anlamlıdır.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kuralları; halkın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kendine oluşturduğu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hiçbir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yazılı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dayanmayan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kurallardır.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Kurallarının (Kanunlarının) Faydası;</a:t>
            </a:r>
          </a:p>
          <a:p>
            <a:pPr marL="324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kuralları netleştirir,</a:t>
            </a:r>
          </a:p>
          <a:p>
            <a:pPr marL="324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gruplaşmayı kolaylaştırır,</a:t>
            </a:r>
          </a:p>
          <a:p>
            <a:pPr marL="324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Sosyolojik açıdan toplumsal güveni aşılar,</a:t>
            </a:r>
          </a:p>
          <a:p>
            <a:pPr marL="324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olarak, disipline etmek için bir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çerçeve oluşturur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HAYATINDA ETİK 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13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9086</TotalTime>
  <Words>2897</Words>
  <Application>Microsoft Office PowerPoint</Application>
  <PresentationFormat>Ekran Gösterisi (4:3)</PresentationFormat>
  <Paragraphs>685</Paragraphs>
  <Slides>63</Slides>
  <Notes>63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Slayt Başlıkları</vt:lpstr>
      </vt:variant>
      <vt:variant>
        <vt:i4>63</vt:i4>
      </vt:variant>
    </vt:vector>
  </HeadingPairs>
  <TitlesOfParts>
    <vt:vector size="70" baseType="lpstr">
      <vt:lpstr>1_Standarddesign</vt:lpstr>
      <vt:lpstr>4_Standarddesign</vt:lpstr>
      <vt:lpstr>3_Standarddesign</vt:lpstr>
      <vt:lpstr>5_Standarddesign</vt:lpstr>
      <vt:lpstr>7_Standarddesign</vt:lpstr>
      <vt:lpstr>8_Standarddesign</vt:lpstr>
      <vt:lpstr>2_Standarddesign</vt:lpstr>
      <vt:lpstr>PowerPoint Sunusu</vt:lpstr>
      <vt:lpstr>PowerPoint Sunusu</vt:lpstr>
      <vt:lpstr>ÇALIŞMA HAYATINDA ETİK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Yiğitap</cp:lastModifiedBy>
  <cp:revision>937</cp:revision>
  <dcterms:created xsi:type="dcterms:W3CDTF">2008-04-16T13:39:00Z</dcterms:created>
  <dcterms:modified xsi:type="dcterms:W3CDTF">2012-03-07T09:58:29Z</dcterms:modified>
</cp:coreProperties>
</file>