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828" r:id="rId2"/>
  </p:sldMasterIdLst>
  <p:notesMasterIdLst>
    <p:notesMasterId r:id="rId17"/>
  </p:notesMasterIdLst>
  <p:handoutMasterIdLst>
    <p:handoutMasterId r:id="rId18"/>
  </p:handoutMasterIdLst>
  <p:sldIdLst>
    <p:sldId id="1615" r:id="rId3"/>
    <p:sldId id="1753" r:id="rId4"/>
    <p:sldId id="1758" r:id="rId5"/>
    <p:sldId id="1662" r:id="rId6"/>
    <p:sldId id="1751" r:id="rId7"/>
    <p:sldId id="1754" r:id="rId8"/>
    <p:sldId id="1731" r:id="rId9"/>
    <p:sldId id="1745" r:id="rId10"/>
    <p:sldId id="1747" r:id="rId11"/>
    <p:sldId id="1746" r:id="rId12"/>
    <p:sldId id="1748" r:id="rId13"/>
    <p:sldId id="1750" r:id="rId14"/>
    <p:sldId id="1755" r:id="rId15"/>
    <p:sldId id="1761" r:id="rId1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4">
          <p15:clr>
            <a:srgbClr val="A4A3A4"/>
          </p15:clr>
        </p15:guide>
        <p15:guide id="2" orient="horz" pos="1151">
          <p15:clr>
            <a:srgbClr val="A4A3A4"/>
          </p15:clr>
        </p15:guide>
        <p15:guide id="3" orient="horz" pos="2018">
          <p15:clr>
            <a:srgbClr val="A4A3A4"/>
          </p15:clr>
        </p15:guide>
        <p15:guide id="4" orient="horz" pos="2652">
          <p15:clr>
            <a:srgbClr val="A4A3A4"/>
          </p15:clr>
        </p15:guide>
        <p15:guide id="5" pos="5579">
          <p15:clr>
            <a:srgbClr val="A4A3A4"/>
          </p15:clr>
        </p15:guide>
        <p15:guide id="6" pos="5266">
          <p15:clr>
            <a:srgbClr val="A4A3A4"/>
          </p15:clr>
        </p15:guide>
        <p15:guide id="7" pos="198">
          <p15:clr>
            <a:srgbClr val="A4A3A4"/>
          </p15:clr>
        </p15:guide>
        <p15:guide id="8" pos="3193">
          <p15:clr>
            <a:srgbClr val="A4A3A4"/>
          </p15:clr>
        </p15:guide>
        <p15:guide id="9" pos="49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5A5A59"/>
    <a:srgbClr val="00A4FF"/>
    <a:srgbClr val="004074"/>
    <a:srgbClr val="004986"/>
    <a:srgbClr val="414141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80" d="100"/>
          <a:sy n="80" d="100"/>
        </p:scale>
        <p:origin x="1704" y="25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12.12.2014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  <p:extLst>
      <p:ext uri="{BB962C8B-B14F-4D97-AF65-F5344CB8AC3E}">
        <p14:creationId xmlns:p14="http://schemas.microsoft.com/office/powerpoint/2010/main" val="3196227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3612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41467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19696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008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61452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2190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4023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6593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29238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29331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2557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28029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8983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45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88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66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70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872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563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45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6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84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30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34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5540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09556"/>
            <a:ext cx="8791574" cy="30469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96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 </a:t>
            </a:r>
            <a:endParaRPr lang="tr-TR" sz="96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İSG Etiği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063824" y="6367449"/>
            <a:ext cx="2933205" cy="40957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AHMET YİĞİTALP</a:t>
            </a:r>
            <a:endParaRPr lang="zh-CN" altLang="zh-CN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75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uygulamalarını ticari amaçlar için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Nezaket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saygı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kurallarına uyma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Profesyonel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bağımsızlık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ağlığın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desteklenmesi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güvenlik konuları dışındaki bilgilerin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araştırılmaması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Saygınlık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güven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Sözleşmelerde bağımsız çalışma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Sözleşmelerde etik kurallara yer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Tanıda bilimsel bilgi ve teknik yeterliliğe dayanma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ETİK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4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231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çıkar çatışmalarının içine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girmeme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açıdan kusursuz, kolay uygulanabilir, basit yöntemler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seçme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hizmet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bilincinin yaygınlaştırılması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Toplumun refahı, can ve mal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güvenliği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çevrenin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korunması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Uzman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görüşüne başvurma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Vicdani kanaatine göre hareket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Yargılarını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bilgi-teknik yeterliğe dayandırma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Yeterlilik ve doğruluk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Yetkili makamları bilgilendirme ve desteğini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5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18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ULUSLARARASI ETİK İLKELER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Bef>
                <a:spcPts val="600"/>
              </a:spcBef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Uluslararası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ilişkiler açısından 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ehlikeli işlerin ve tehlikeli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atıkların gelişmekte olan ülkelere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taşınması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Bef>
                <a:spcPts val="600"/>
              </a:spcBef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Ucuz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işgücünden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yararlanma </a:t>
            </a:r>
          </a:p>
          <a:p>
            <a:pPr marL="469800" indent="-342900">
              <a:spcBef>
                <a:spcPts val="600"/>
              </a:spcBef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limitler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açısından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 arası farklılıklar</a:t>
            </a:r>
          </a:p>
          <a:p>
            <a:pPr marL="469800" indent="-342900">
              <a:spcBef>
                <a:spcPts val="600"/>
              </a:spcBef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araştırmalarda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endüstri izni ve araştırmaların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desteklenmesi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ETİK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6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245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166751" y="2612571"/>
            <a:ext cx="6835637" cy="182880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Uluslararası Etik Kurallar</a:t>
            </a:r>
          </a:p>
          <a:p>
            <a:pPr algn="ctr"/>
            <a:r>
              <a:rPr lang="tr-TR" sz="4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(Uluslararası İş Sağlığı Komitesi)</a:t>
            </a:r>
            <a:endParaRPr lang="tr-TR" sz="4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0" y="2639462"/>
            <a:ext cx="2166751" cy="1720875"/>
            <a:chOff x="0" y="2639462"/>
            <a:chExt cx="2166751" cy="1720875"/>
          </a:xfrm>
        </p:grpSpPr>
        <p:grpSp>
          <p:nvGrpSpPr>
            <p:cNvPr id="5" name="Grup 4"/>
            <p:cNvGrpSpPr/>
            <p:nvPr/>
          </p:nvGrpSpPr>
          <p:grpSpPr>
            <a:xfrm>
              <a:off x="0" y="2639462"/>
              <a:ext cx="2166751" cy="1105424"/>
              <a:chOff x="344547" y="1441556"/>
              <a:chExt cx="1601767" cy="1047912"/>
            </a:xfrm>
          </p:grpSpPr>
          <p:pic>
            <p:nvPicPr>
              <p:cNvPr id="8" name="Picture 2" descr="D:\DOKTOR\2-DRUZ\1. EĞİTİM KURUMU\1. İstanbuluzman\2-RESİMLER\Meslekler\12 (5)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547" y="1496289"/>
                <a:ext cx="809317" cy="8983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C:\Users\Ahmet Yiğitap\Pictures\Meslekler\35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7230" y="1441556"/>
                <a:ext cx="614518" cy="614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C:\Users\Ahmet Yiğitap\Pictures\Meslekler\webmaster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5931" y="1480270"/>
                <a:ext cx="970383" cy="10091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" name="Dikdörtgen 1"/>
            <p:cNvSpPr/>
            <p:nvPr/>
          </p:nvSpPr>
          <p:spPr>
            <a:xfrm>
              <a:off x="60541" y="3529340"/>
              <a:ext cx="199388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4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ICOH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30897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073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166751" y="2829206"/>
            <a:ext cx="6835637" cy="1385234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Tanım ve Tarihçe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C:\Users\Ahmet Yiğitap\Pictures\z.Diğer\content-tr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7851"/>
            <a:ext cx="2217623" cy="216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4320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TARİHTE ETİK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ilgili insanlık tarihinde rastlanan ilk yazılı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kurallara; MÖ 2000’li yıllarda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Hammurabi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Kanunlarında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rastlanmıştır.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Etik” terimi Yunanca </a:t>
            </a:r>
            <a:r>
              <a:rPr lang="tr-TR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"</a:t>
            </a:r>
            <a:r>
              <a:rPr lang="tr-TR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ethos</a:t>
            </a:r>
            <a:r>
              <a:rPr lang="tr-TR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-töre"</a:t>
            </a:r>
            <a:r>
              <a:rPr lang="tr-TR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sözcüğünden türemiştir.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Ancak tarihi süreç içerisinde töre sözcüğünden farklı anlamda kullanılmaya başlanmıştır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ETİK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381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 KAVRAMININ ANLAMI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8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8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Neyin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doğru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 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yanlış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olduğunu ortaya koyan davranışsal kurallar topluluğu ya da ilkeler topluluğudur.»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8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bir eylemin kabul edilebilir bir biçimde gerçekleşmesini sağlayan temel kurallar ya da değişkenlerdir.»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«Etik Davranış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Bilimidir. Etik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Davranış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Standardıdır»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ETİK</a:t>
            </a: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171005"/>
            <a:ext cx="5506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6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6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8579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6389" y="1058863"/>
            <a:ext cx="4519368" cy="4397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Arial" pitchFamily="34" charset="0"/>
              </a:rPr>
              <a:t>ETİK</a:t>
            </a:r>
            <a:endParaRPr lang="tr-TR" sz="2000" b="1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4632156" y="1058863"/>
            <a:ext cx="4452405" cy="439738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Arial" pitchFamily="34" charset="0"/>
              </a:rPr>
              <a:t>AHLAK</a:t>
            </a:r>
            <a:endParaRPr lang="tr-TR" sz="2000" b="1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6389" y="1498601"/>
            <a:ext cx="4519368" cy="26162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ilkeleri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evrenseldir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herkes (tüm toplumlar) için geçerlidir.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insanların birbirleriyle ilişkilerinde yol gösterici davranış kurallarına dayalı 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sistemdir.</a:t>
            </a:r>
          </a:p>
          <a:p>
            <a:pPr marL="72000" algn="ctr"/>
            <a:endParaRPr lang="tr-TR" sz="1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Hukuka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düşünmeye ve felsefeye dayalı davranış ilkelerini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içerir. </a:t>
            </a:r>
          </a:p>
          <a:p>
            <a:pPr marL="72000" algn="ctr"/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4632156" y="1498601"/>
            <a:ext cx="4452405" cy="26162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ilkeleri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görecelidir, töreseldir ve toplumdan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değişkenlik gösterir.</a:t>
            </a:r>
          </a:p>
          <a:p>
            <a:pPr algn="ctr"/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çoğu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inançların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bu kurallara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 uyulması gereken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içerir.</a:t>
            </a:r>
          </a:p>
          <a:p>
            <a:pPr algn="ctr"/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ETİK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55"/>
          <p:cNvSpPr>
            <a:spLocks noChangeArrowheads="1"/>
          </p:cNvSpPr>
          <p:nvPr/>
        </p:nvSpPr>
        <p:spPr bwMode="gray">
          <a:xfrm>
            <a:off x="4611605" y="4287267"/>
            <a:ext cx="4436862" cy="5064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rgbClr val="FFFFFF"/>
                </a:solidFill>
                <a:latin typeface="Calibri" pitchFamily="34" charset="0"/>
              </a:rPr>
              <a:t>İş Ahlakı</a:t>
            </a:r>
            <a:endParaRPr lang="tr-TR" sz="2400" b="1" i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4611605" y="4793680"/>
            <a:ext cx="4436862" cy="185979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dönemde, belli insan toplulukları tarafından benimsenmiş olan ve toplum içinde insanların davranışlarını ve birbirleriyle ilişkilerini düzenlemek amacıyla başvurulan töresel davranış kurallarının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bütünüdür.</a:t>
            </a:r>
            <a:endParaRPr lang="tr-TR" sz="20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Rectangle 55"/>
          <p:cNvSpPr>
            <a:spLocks noChangeArrowheads="1"/>
          </p:cNvSpPr>
          <p:nvPr/>
        </p:nvSpPr>
        <p:spPr bwMode="gray">
          <a:xfrm>
            <a:off x="36092" y="4287267"/>
            <a:ext cx="4436862" cy="5064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rgbClr val="FFFFFF"/>
                </a:solidFill>
                <a:latin typeface="Calibri" pitchFamily="34" charset="0"/>
              </a:rPr>
              <a:t>İş Etiği</a:t>
            </a:r>
            <a:endParaRPr lang="tr-TR" sz="2400" b="1" i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gray">
          <a:xfrm>
            <a:off x="36092" y="4793680"/>
            <a:ext cx="4436862" cy="185979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Belli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bir grup ya da özel bir topluluk için belirlenen, grup ya da özel topluluktaki bireyler tarafından benimsenen ve inanılan davranış kurallarıdır.</a:t>
            </a:r>
          </a:p>
        </p:txBody>
      </p:sp>
      <p:sp>
        <p:nvSpPr>
          <p:cNvPr id="20" name="Oval 16"/>
          <p:cNvSpPr>
            <a:spLocks noChangeAspect="1" noChangeArrowheads="1"/>
          </p:cNvSpPr>
          <p:nvPr/>
        </p:nvSpPr>
        <p:spPr bwMode="auto">
          <a:xfrm>
            <a:off x="91972" y="4316635"/>
            <a:ext cx="455789" cy="43200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tr-TR" sz="2800" b="1" dirty="0" smtClean="0">
                <a:solidFill>
                  <a:srgbClr val="FFFFFF"/>
                </a:solidFill>
                <a:latin typeface="Cambria" pitchFamily="18" charset="0"/>
              </a:rPr>
              <a:t>1</a:t>
            </a:r>
            <a:endParaRPr lang="tr-TR" sz="2800" b="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21" name="Oval 16"/>
          <p:cNvSpPr>
            <a:spLocks noChangeAspect="1" noChangeArrowheads="1"/>
          </p:cNvSpPr>
          <p:nvPr/>
        </p:nvSpPr>
        <p:spPr bwMode="auto">
          <a:xfrm>
            <a:off x="4666104" y="4324473"/>
            <a:ext cx="455789" cy="43200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tr-TR" sz="2800" b="1" dirty="0" smtClean="0">
                <a:solidFill>
                  <a:srgbClr val="FFFFFF"/>
                </a:solidFill>
                <a:latin typeface="Cambria" pitchFamily="18" charset="0"/>
              </a:rPr>
              <a:t>2</a:t>
            </a:r>
            <a:endParaRPr lang="tr-TR" sz="2800" b="1" dirty="0">
              <a:solidFill>
                <a:srgbClr val="FFFFFF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800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6867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166751" y="2612571"/>
            <a:ext cx="6835637" cy="182880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Profesyonelleri İçin</a:t>
            </a:r>
          </a:p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Etik Kurallar</a:t>
            </a:r>
            <a:endParaRPr lang="tr-TR" sz="54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0" y="2556337"/>
            <a:ext cx="2166751" cy="1885034"/>
            <a:chOff x="344547" y="1441556"/>
            <a:chExt cx="1601767" cy="1047912"/>
          </a:xfrm>
        </p:grpSpPr>
        <p:pic>
          <p:nvPicPr>
            <p:cNvPr id="8" name="Picture 2" descr="D:\DOKTOR\2-DRUZ\1. EĞİTİM KURUMU\1. İstanbuluzman\2-RESİMLER\Meslekler\12 (5)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547" y="1496289"/>
              <a:ext cx="809317" cy="898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C:\Users\Ahmet Yiğitap\Pictures\Meslekler\35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230" y="1441556"/>
              <a:ext cx="614518" cy="614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C:\Users\Ahmet Yiğitap\Pictures\Meslekler\webmaster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931" y="1480270"/>
              <a:ext cx="970383" cy="10091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815450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Adaletli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Amaç ve misyona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bağlılık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geçerli, duyarlılığı ve seçiciliği yüksek testler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seçme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Aydınlatılmış onam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yapmadan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sağlığa ve özel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yaşama saygılı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yapmama (gözetmeme, eşit davranma)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bilgiye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katkı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 bilgilendirme 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 çatışmasından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kaçınma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İSG profesyonelleriyle iletişim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ETİK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572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Dürüstlük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tarafsızlık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 altında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Gerçeğe uygun rapor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yayınlama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sırrını saklama (mahremiyet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Hediye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Hesap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verebilme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Hizmet standartlarına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İletişim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açık işbirliği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İnceleme 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İşverenin, işçilerin, sen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dikaların ve yetkili diğer makamların desteğini ve işbirliğini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ETİK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5502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kayıtlarının (gizli tıbbi kayıt dosyalarına kaydetme)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gizliliği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sırlarının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gizliliği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İşverenden talimat almama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hasta bilgisinde hasta kimliğini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bağımsızlık (işverenden, işçiden…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bilgilerini kötü amaçlar için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etkinliklerini sürdürürken, din, dil, ırk, inanç, cinsiyet, coğrafi ayırım farkı gözetmeme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konularda işveren veya müşteri ayrımı yapmadan güvenilir vekil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VE İŞYERİNDE ETİK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512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10244</TotalTime>
  <Words>644</Words>
  <Application>Microsoft Office PowerPoint</Application>
  <PresentationFormat>Ekran Gösterisi (4:3)</PresentationFormat>
  <Paragraphs>152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</vt:lpstr>
      <vt:lpstr>Cambria Math</vt:lpstr>
      <vt:lpstr>Monotype Corsiva</vt:lpstr>
      <vt:lpstr>Wingdings</vt:lpstr>
      <vt:lpstr>1_Standarddesign</vt:lpstr>
      <vt:lpstr>2_Standarddesign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1082</cp:revision>
  <dcterms:created xsi:type="dcterms:W3CDTF">2008-04-16T13:39:00Z</dcterms:created>
  <dcterms:modified xsi:type="dcterms:W3CDTF">2014-12-12T19:50:35Z</dcterms:modified>
</cp:coreProperties>
</file>