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80" r:id="rId2"/>
    <p:sldMasterId id="2147483792" r:id="rId3"/>
    <p:sldMasterId id="2147483804" r:id="rId4"/>
    <p:sldMasterId id="2147483828" r:id="rId5"/>
  </p:sldMasterIdLst>
  <p:notesMasterIdLst>
    <p:notesMasterId r:id="rId79"/>
  </p:notesMasterIdLst>
  <p:handoutMasterIdLst>
    <p:handoutMasterId r:id="rId80"/>
  </p:handoutMasterIdLst>
  <p:sldIdLst>
    <p:sldId id="1615" r:id="rId6"/>
    <p:sldId id="1616" r:id="rId7"/>
    <p:sldId id="1617" r:id="rId8"/>
    <p:sldId id="1618" r:id="rId9"/>
    <p:sldId id="1629" r:id="rId10"/>
    <p:sldId id="1628" r:id="rId11"/>
    <p:sldId id="1632" r:id="rId12"/>
    <p:sldId id="1631" r:id="rId13"/>
    <p:sldId id="1659" r:id="rId14"/>
    <p:sldId id="1661" r:id="rId15"/>
    <p:sldId id="1662" r:id="rId16"/>
    <p:sldId id="1664" r:id="rId17"/>
    <p:sldId id="1649" r:id="rId18"/>
    <p:sldId id="1665" r:id="rId19"/>
    <p:sldId id="1696" r:id="rId20"/>
    <p:sldId id="1697" r:id="rId21"/>
    <p:sldId id="1698" r:id="rId22"/>
    <p:sldId id="1699" r:id="rId23"/>
    <p:sldId id="1700" r:id="rId24"/>
    <p:sldId id="1701" r:id="rId25"/>
    <p:sldId id="1702" r:id="rId26"/>
    <p:sldId id="1703" r:id="rId27"/>
    <p:sldId id="1704" r:id="rId28"/>
    <p:sldId id="1705" r:id="rId29"/>
    <p:sldId id="1666" r:id="rId30"/>
    <p:sldId id="1655" r:id="rId31"/>
    <p:sldId id="1657" r:id="rId32"/>
    <p:sldId id="1633" r:id="rId33"/>
    <p:sldId id="1635" r:id="rId34"/>
    <p:sldId id="1636" r:id="rId35"/>
    <p:sldId id="1637" r:id="rId36"/>
    <p:sldId id="1638" r:id="rId37"/>
    <p:sldId id="1639" r:id="rId38"/>
    <p:sldId id="1640" r:id="rId39"/>
    <p:sldId id="1641" r:id="rId40"/>
    <p:sldId id="1642" r:id="rId41"/>
    <p:sldId id="1643" r:id="rId42"/>
    <p:sldId id="1644" r:id="rId43"/>
    <p:sldId id="1645" r:id="rId44"/>
    <p:sldId id="1646" r:id="rId45"/>
    <p:sldId id="1647" r:id="rId46"/>
    <p:sldId id="1667" r:id="rId47"/>
    <p:sldId id="1706" r:id="rId48"/>
    <p:sldId id="1707" r:id="rId49"/>
    <p:sldId id="1708" r:id="rId50"/>
    <p:sldId id="1670" r:id="rId51"/>
    <p:sldId id="1669" r:id="rId52"/>
    <p:sldId id="1672" r:id="rId53"/>
    <p:sldId id="1671" r:id="rId54"/>
    <p:sldId id="1682" r:id="rId55"/>
    <p:sldId id="1681" r:id="rId56"/>
    <p:sldId id="1680" r:id="rId57"/>
    <p:sldId id="1679" r:id="rId58"/>
    <p:sldId id="1683" r:id="rId59"/>
    <p:sldId id="1684" r:id="rId60"/>
    <p:sldId id="1685" r:id="rId61"/>
    <p:sldId id="1686" r:id="rId62"/>
    <p:sldId id="1687" r:id="rId63"/>
    <p:sldId id="1678" r:id="rId64"/>
    <p:sldId id="1677" r:id="rId65"/>
    <p:sldId id="1676" r:id="rId66"/>
    <p:sldId id="1675" r:id="rId67"/>
    <p:sldId id="1674" r:id="rId68"/>
    <p:sldId id="1689" r:id="rId69"/>
    <p:sldId id="1688" r:id="rId70"/>
    <p:sldId id="1695" r:id="rId71"/>
    <p:sldId id="1694" r:id="rId72"/>
    <p:sldId id="1693" r:id="rId73"/>
    <p:sldId id="1692" r:id="rId74"/>
    <p:sldId id="1691" r:id="rId75"/>
    <p:sldId id="1690" r:id="rId76"/>
    <p:sldId id="1673" r:id="rId77"/>
    <p:sldId id="1624" r:id="rId7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B1A"/>
    <a:srgbClr val="3366FF"/>
    <a:srgbClr val="5A5A59"/>
    <a:srgbClr val="00A4FF"/>
    <a:srgbClr val="004074"/>
    <a:srgbClr val="004986"/>
    <a:srgbClr val="414141"/>
    <a:srgbClr val="575F57"/>
    <a:srgbClr val="575757"/>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981" autoAdjust="0"/>
  </p:normalViewPr>
  <p:slideViewPr>
    <p:cSldViewPr snapToGrid="0">
      <p:cViewPr>
        <p:scale>
          <a:sx n="100" d="100"/>
          <a:sy n="100" d="100"/>
        </p:scale>
        <p:origin x="-1104" y="-258"/>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35550"/>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07.03.2012</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006A3E-5299-4714-BB51-A9A078E5EE5D}" type="slidenum">
              <a:rPr lang="de-DE" sz="1200">
                <a:solidFill>
                  <a:prstClr val="black"/>
                </a:solidFill>
              </a:rPr>
              <a:pPr algn="r"/>
              <a:t>14</a:t>
            </a:fld>
            <a:endParaRPr lang="de-DE" sz="1200">
              <a:solidFill>
                <a:prstClr val="black"/>
              </a:solidFill>
            </a:endParaRPr>
          </a:p>
        </p:txBody>
      </p:sp>
      <p:sp>
        <p:nvSpPr>
          <p:cNvPr id="78851"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3951A9D-2355-445B-90F0-F641AB817D94}" type="slidenum">
              <a:rPr lang="en-GB" sz="1300">
                <a:solidFill>
                  <a:prstClr val="black"/>
                </a:solidFill>
              </a:rPr>
              <a:pPr algn="r" defTabSz="947738"/>
              <a:t>14</a:t>
            </a:fld>
            <a:endParaRPr lang="en-GB" sz="1300">
              <a:solidFill>
                <a:prstClr val="black"/>
              </a:solidFill>
            </a:endParaRPr>
          </a:p>
        </p:txBody>
      </p:sp>
      <p:sp>
        <p:nvSpPr>
          <p:cNvPr id="78852" name="Rectangle 2"/>
          <p:cNvSpPr>
            <a:spLocks noGrp="1" noRot="1" noChangeAspect="1" noChangeArrowheads="1" noTextEdit="1"/>
          </p:cNvSpPr>
          <p:nvPr>
            <p:ph type="sldImg"/>
          </p:nvPr>
        </p:nvSpPr>
        <p:spPr>
          <a:xfrm>
            <a:off x="1143000" y="685800"/>
            <a:ext cx="4573588" cy="3430588"/>
          </a:xfrm>
          <a:ln/>
        </p:spPr>
      </p:sp>
      <p:sp>
        <p:nvSpPr>
          <p:cNvPr id="78853"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73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73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371560956"/>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31765671"/>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626103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8310077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268301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4679226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00730900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749002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046677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98103847"/>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08954204"/>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3205231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54764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52706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1714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34987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32668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37390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7696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54578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829118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4662395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27700913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0271800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34491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34851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144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2686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085493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22567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742324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4746250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2204552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59794588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3168837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236664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20370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22872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79563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809645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81061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933842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6703012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607348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pitchFamily="34" charset="0"/>
                <a:cs typeface="Arial" pitchFamily="34" charset="0"/>
              </a:rPr>
              <a:t>Page </a:t>
            </a:r>
            <a:r>
              <a:rPr lang="de-DE" sz="1000">
                <a:latin typeface="Arial" pitchFamily="34" charset="0"/>
                <a:cs typeface="Arial" pitchFamily="34" charset="0"/>
                <a:sym typeface="Wingdings" pitchFamily="2" charset="2"/>
              </a:rPr>
              <a:t></a:t>
            </a:r>
            <a:r>
              <a:rPr lang="de-DE" sz="1000">
                <a:latin typeface="Arial" pitchFamily="34" charset="0"/>
                <a:cs typeface="Arial" pitchFamily="34" charset="0"/>
              </a:rPr>
              <a:t> </a:t>
            </a:r>
            <a:fld id="{CF825FEF-9EFF-427A-BA79-FFBBF98227EB}" type="slidenum">
              <a:rPr lang="de-DE" sz="1000">
                <a:latin typeface="Arial" pitchFamily="34" charset="0"/>
                <a:cs typeface="Arial" pitchFamily="34" charset="0"/>
              </a:rPr>
              <a:pPr>
                <a:defRPr/>
              </a:pPr>
              <a:t>‹#›</a:t>
            </a:fld>
            <a:endParaRPr lang="de-DE" sz="1000">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67666008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94147434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86153599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345540929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hyperlink" Target="http://www.ramazzini.it/living2005/index.as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6274" y="364980"/>
            <a:ext cx="8791574"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wrap="square" anchor="ctr" anchorCtr="1">
            <a:spAutoFit/>
          </a:bodyPr>
          <a:lstStyle/>
          <a:p>
            <a:pPr algn="ctr">
              <a:defRPr/>
            </a:pPr>
            <a:r>
              <a:rPr lang="tr-TR" sz="10000" dirty="0" smtClean="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rPr>
              <a:t>İstanbulUzman</a:t>
            </a:r>
            <a:endParaRPr lang="tr-TR" sz="10000" dirty="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endParaRPr>
          </a:p>
        </p:txBody>
      </p:sp>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WordArt 7"/>
          <p:cNvSpPr>
            <a:spLocks noChangeArrowheads="1" noChangeShapeType="1" noTextEdit="1"/>
          </p:cNvSpPr>
          <p:nvPr/>
        </p:nvSpPr>
        <p:spPr bwMode="auto">
          <a:xfrm>
            <a:off x="66676" y="3406239"/>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tr-TR" sz="3600" b="1" i="1" kern="10" dirty="0" smtClean="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rPr>
              <a:t>İş Sağlığı Etiği</a:t>
            </a:r>
            <a:endParaRPr lang="tr-TR" sz="3600" b="1" i="1" kern="10" dirty="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endParaRPr>
          </a:p>
        </p:txBody>
      </p:sp>
    </p:spTree>
    <p:extLst>
      <p:ext uri="{BB962C8B-B14F-4D97-AF65-F5344CB8AC3E}">
        <p14:creationId xmlns:p14="http://schemas.microsoft.com/office/powerpoint/2010/main" val="182987572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2838448" y="3031239"/>
            <a:ext cx="6116031" cy="1369312"/>
          </a:xfrm>
          <a:prstGeom prst="rect">
            <a:avLst/>
          </a:prstGeom>
          <a:noFill/>
          <a:ln w="9525" algn="ctr">
            <a:noFill/>
            <a:round/>
            <a:headEnd/>
            <a:tailEnd/>
          </a:ln>
        </p:spPr>
        <p:txBody>
          <a:bodyPr wrap="none" anchor="ctr"/>
          <a:lstStyle/>
          <a:p>
            <a:pPr marL="36000" algn="ct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Tanım &amp; Tarihçe</a:t>
            </a:r>
            <a:endPar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2050" name="Picture 2" descr="D:\DOKTOR\2-DRUZ\1. EĞİTİM KURUMU\1. İstanbuluzman\2-RESİMLER\Siyah\Adobe_Extension_Manager_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49" y="2453832"/>
            <a:ext cx="2524125"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7732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ETİK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600" b="1"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Neyin doğru ya da yanlış olduğunu ortaya koyan davranışsal kurallar topluluğu ya da ilkeler topluluğudur.»</a:t>
            </a:r>
            <a:r>
              <a:rPr lang="tr-TR" sz="2000" i="1" dirty="0">
                <a:solidFill>
                  <a:srgbClr val="000000"/>
                </a:solidFill>
                <a:latin typeface="Calibri" pitchFamily="34" charset="0"/>
                <a:cs typeface="Calibri" pitchFamily="34" charset="0"/>
              </a:rPr>
              <a:t> </a:t>
            </a: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a:t>
            </a:r>
            <a:r>
              <a:rPr lang="tr-TR" sz="2000" b="1" i="1" dirty="0" smtClean="0">
                <a:solidFill>
                  <a:srgbClr val="000000"/>
                </a:solidFill>
                <a:latin typeface="Calibri" pitchFamily="34" charset="0"/>
                <a:cs typeface="Calibri" pitchFamily="34" charset="0"/>
              </a:rPr>
              <a:t>Herhangi </a:t>
            </a:r>
            <a:r>
              <a:rPr lang="tr-TR" sz="2000" b="1" i="1" dirty="0">
                <a:solidFill>
                  <a:srgbClr val="000000"/>
                </a:solidFill>
                <a:latin typeface="Calibri" pitchFamily="34" charset="0"/>
                <a:cs typeface="Calibri" pitchFamily="34" charset="0"/>
              </a:rPr>
              <a:t>bir eylemin kabul edilebilir </a:t>
            </a:r>
            <a:r>
              <a:rPr lang="tr-TR" sz="2000" b="1" i="1" dirty="0" smtClean="0">
                <a:solidFill>
                  <a:srgbClr val="000000"/>
                </a:solidFill>
                <a:latin typeface="Calibri" pitchFamily="34" charset="0"/>
                <a:cs typeface="Calibri" pitchFamily="34" charset="0"/>
              </a:rPr>
              <a:t>bir biçimde </a:t>
            </a:r>
            <a:r>
              <a:rPr lang="tr-TR" sz="2000" b="1" i="1" dirty="0">
                <a:solidFill>
                  <a:srgbClr val="000000"/>
                </a:solidFill>
                <a:latin typeface="Calibri" pitchFamily="34" charset="0"/>
                <a:cs typeface="Calibri" pitchFamily="34" charset="0"/>
              </a:rPr>
              <a:t>gerçekleşmesini sağlayan temel kurallar ya da </a:t>
            </a:r>
            <a:r>
              <a:rPr lang="tr-TR" sz="2000" b="1" i="1" dirty="0" smtClean="0">
                <a:solidFill>
                  <a:srgbClr val="000000"/>
                </a:solidFill>
                <a:latin typeface="Calibri" pitchFamily="34" charset="0"/>
                <a:cs typeface="Calibri" pitchFamily="34" charset="0"/>
              </a:rPr>
              <a:t>değişkenlerdir.»</a:t>
            </a:r>
          </a:p>
          <a:p>
            <a:pPr algn="ctr">
              <a:spcAft>
                <a:spcPts val="1200"/>
              </a:spcAft>
              <a:buClr>
                <a:srgbClr val="292929"/>
              </a:buClr>
              <a:defRPr/>
            </a:pPr>
            <a:r>
              <a:rPr lang="tr-TR" sz="2000" i="1" dirty="0" smtClean="0">
                <a:solidFill>
                  <a:srgbClr val="000000"/>
                </a:solidFill>
                <a:latin typeface="Calibri" pitchFamily="34" charset="0"/>
                <a:cs typeface="Calibri" pitchFamily="34" charset="0"/>
              </a:rPr>
              <a:t>«İnsanların </a:t>
            </a:r>
            <a:r>
              <a:rPr lang="tr-TR" sz="2000" i="1" dirty="0">
                <a:solidFill>
                  <a:srgbClr val="000000"/>
                </a:solidFill>
                <a:latin typeface="Calibri" pitchFamily="34" charset="0"/>
                <a:cs typeface="Calibri" pitchFamily="34" charset="0"/>
              </a:rPr>
              <a:t>sübjektif olarak çeşitli davranışlarının yanlış ya da doğru oluşunu belirleyen bir yargı ve ilkeler sistemi, kavramı veya inancı için kullanılır</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a:p>
            <a:pPr algn="ctr">
              <a:spcAft>
                <a:spcPts val="120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i="1" noProof="1" smtClean="0">
                <a:solidFill>
                  <a:srgbClr val="333333"/>
                </a:solidFill>
                <a:latin typeface="Calibri" pitchFamily="34" charset="0"/>
                <a:cs typeface="Calibri" pitchFamily="34" charset="0"/>
              </a:rPr>
              <a:t>Tanım</a:t>
            </a:r>
            <a:endParaRPr lang="de-DE" sz="1600" b="1" i="1" noProof="1">
              <a:solidFill>
                <a:srgbClr val="333333"/>
              </a:solidFill>
              <a:latin typeface="Calibri" pitchFamily="34" charset="0"/>
              <a:cs typeface="Calibri" pitchFamily="34" charset="0"/>
            </a:endParaRPr>
          </a:p>
        </p:txBody>
      </p:sp>
    </p:spTree>
    <p:extLst>
      <p:ext uri="{BB962C8B-B14F-4D97-AF65-F5344CB8AC3E}">
        <p14:creationId xmlns:p14="http://schemas.microsoft.com/office/powerpoint/2010/main" val="3343857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FELSEFE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DALI OLARAK ETİK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900" b="1"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«Kurallara </a:t>
            </a:r>
            <a:r>
              <a:rPr lang="tr-TR" sz="2000" b="1" i="1" dirty="0">
                <a:solidFill>
                  <a:srgbClr val="000000"/>
                </a:solidFill>
                <a:latin typeface="Calibri" pitchFamily="34" charset="0"/>
                <a:cs typeface="Calibri" pitchFamily="34" charset="0"/>
              </a:rPr>
              <a:t>dayalı insan davranışlarını, ahlak ve normlara uymanın içsel yükümlülüğünü bilimsel olarak inceleyen ve sistematik ahlak değerlerine hizmet eden bir felsefe dalıdır</a:t>
            </a:r>
            <a:r>
              <a:rPr lang="tr-TR" sz="2000" b="1" i="1" dirty="0" smtClean="0">
                <a:solidFill>
                  <a:srgbClr val="000000"/>
                </a:solidFill>
                <a:latin typeface="Calibri" pitchFamily="34" charset="0"/>
                <a:cs typeface="Calibri" pitchFamily="34" charset="0"/>
              </a:rPr>
              <a:t>.»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i="1" noProof="1" smtClean="0">
                <a:solidFill>
                  <a:srgbClr val="333333"/>
                </a:solidFill>
                <a:latin typeface="Calibri" pitchFamily="34" charset="0"/>
                <a:cs typeface="Calibri" pitchFamily="34" charset="0"/>
              </a:rPr>
              <a:t>Tanım</a:t>
            </a:r>
            <a:endParaRPr lang="de-DE" sz="1600" b="1" i="1" noProof="1">
              <a:solidFill>
                <a:srgbClr val="333333"/>
              </a:solidFill>
              <a:latin typeface="Calibri" pitchFamily="34" charset="0"/>
              <a:cs typeface="Calibri" pitchFamily="34" charset="0"/>
            </a:endParaRPr>
          </a:p>
        </p:txBody>
      </p:sp>
    </p:spTree>
    <p:extLst>
      <p:ext uri="{BB962C8B-B14F-4D97-AF65-F5344CB8AC3E}">
        <p14:creationId xmlns:p14="http://schemas.microsoft.com/office/powerpoint/2010/main" val="2270002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7"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KÖKEN</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1000"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“Etik</a:t>
            </a:r>
            <a:r>
              <a:rPr lang="tr-TR" sz="2000" b="1" i="1" dirty="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terimi Yunanca </a:t>
            </a:r>
            <a:r>
              <a:rPr lang="tr-TR" sz="2000" i="1" dirty="0" err="1">
                <a:solidFill>
                  <a:srgbClr val="000000"/>
                </a:solidFill>
                <a:latin typeface="Calibri" pitchFamily="34" charset="0"/>
                <a:cs typeface="Calibri" pitchFamily="34" charset="0"/>
              </a:rPr>
              <a:t>ethos</a:t>
            </a:r>
            <a:r>
              <a:rPr lang="tr-TR" sz="2000" i="1" dirty="0">
                <a:solidFill>
                  <a:srgbClr val="000000"/>
                </a:solidFill>
                <a:latin typeface="Calibri" pitchFamily="34" charset="0"/>
                <a:cs typeface="Calibri" pitchFamily="34" charset="0"/>
              </a:rPr>
              <a:t> yani </a:t>
            </a:r>
            <a:r>
              <a:rPr lang="tr-TR" sz="2000" b="1" i="1" dirty="0">
                <a:solidFill>
                  <a:srgbClr val="000000"/>
                </a:solidFill>
                <a:latin typeface="Calibri" pitchFamily="34" charset="0"/>
                <a:cs typeface="Calibri" pitchFamily="34" charset="0"/>
              </a:rPr>
              <a:t>"töre" </a:t>
            </a:r>
            <a:r>
              <a:rPr lang="tr-TR" sz="2000" i="1" dirty="0">
                <a:solidFill>
                  <a:srgbClr val="000000"/>
                </a:solidFill>
                <a:latin typeface="Calibri" pitchFamily="34" charset="0"/>
                <a:cs typeface="Calibri" pitchFamily="34" charset="0"/>
              </a:rPr>
              <a:t>sözcüğünden türemiştir. </a:t>
            </a:r>
            <a:endParaRPr lang="tr-TR" sz="2000"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i="1" dirty="0" smtClean="0">
                <a:solidFill>
                  <a:srgbClr val="000000"/>
                </a:solidFill>
                <a:latin typeface="Calibri" pitchFamily="34" charset="0"/>
                <a:cs typeface="Calibri" pitchFamily="34" charset="0"/>
              </a:rPr>
              <a:t>Genellikle </a:t>
            </a:r>
            <a:r>
              <a:rPr lang="tr-TR" sz="2000" b="1" i="1" dirty="0">
                <a:solidFill>
                  <a:srgbClr val="000000"/>
                </a:solidFill>
                <a:latin typeface="Calibri" pitchFamily="34" charset="0"/>
                <a:cs typeface="Calibri" pitchFamily="34" charset="0"/>
              </a:rPr>
              <a:t>kültürel, dini, </a:t>
            </a:r>
            <a:r>
              <a:rPr lang="tr-TR" sz="2000" b="1" i="1" dirty="0" err="1">
                <a:solidFill>
                  <a:srgbClr val="000000"/>
                </a:solidFill>
                <a:latin typeface="Calibri" pitchFamily="34" charset="0"/>
                <a:cs typeface="Calibri" pitchFamily="34" charset="0"/>
              </a:rPr>
              <a:t>seküler</a:t>
            </a:r>
            <a:r>
              <a:rPr lang="tr-TR" sz="2000" b="1" i="1" dirty="0">
                <a:solidFill>
                  <a:srgbClr val="000000"/>
                </a:solidFill>
                <a:latin typeface="Calibri" pitchFamily="34" charset="0"/>
                <a:cs typeface="Calibri" pitchFamily="34" charset="0"/>
              </a:rPr>
              <a:t> ve felsefi topluluklar </a:t>
            </a:r>
            <a:r>
              <a:rPr lang="tr-TR" sz="2000" i="1" dirty="0">
                <a:solidFill>
                  <a:srgbClr val="000000"/>
                </a:solidFill>
                <a:latin typeface="Calibri" pitchFamily="34" charset="0"/>
                <a:cs typeface="Calibri" pitchFamily="34" charset="0"/>
              </a:rPr>
              <a:t>tarafından </a:t>
            </a:r>
            <a:r>
              <a:rPr lang="tr-TR" sz="2000" i="1" dirty="0" smtClean="0">
                <a:solidFill>
                  <a:srgbClr val="000000"/>
                </a:solidFill>
                <a:latin typeface="Calibri" pitchFamily="34" charset="0"/>
                <a:cs typeface="Calibri" pitchFamily="34" charset="0"/>
              </a:rPr>
              <a:t>kullanılmıştır.</a:t>
            </a:r>
          </a:p>
          <a:p>
            <a:pPr algn="ctr">
              <a:spcAft>
                <a:spcPts val="120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b="1" i="1" dirty="0">
                <a:solidFill>
                  <a:srgbClr val="000000"/>
                </a:solidFill>
                <a:latin typeface="Calibri" pitchFamily="34" charset="0"/>
                <a:cs typeface="Calibri" pitchFamily="34" charset="0"/>
              </a:rPr>
              <a:t>Türkçede etik sözcüğü “ahlak” sözcüğüyle eş anlamlıdır. </a:t>
            </a:r>
          </a:p>
          <a:p>
            <a:pPr algn="ctr">
              <a:spcAft>
                <a:spcPts val="1200"/>
              </a:spcAft>
              <a:buClr>
                <a:srgbClr val="292929"/>
              </a:buClr>
              <a:defRPr/>
            </a:pPr>
            <a:endParaRPr lang="tr-TR" sz="2000" i="1" dirty="0">
              <a:solidFill>
                <a:srgbClr val="000000"/>
              </a:solidFill>
              <a:latin typeface="Calibri" pitchFamily="34" charset="0"/>
              <a:cs typeface="Calibri" pitchFamily="34" charset="0"/>
            </a:endParaRPr>
          </a:p>
          <a:p>
            <a:pPr algn="ctr">
              <a:spcAft>
                <a:spcPts val="120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18984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0" name="Rectangle 55"/>
          <p:cNvSpPr>
            <a:spLocks noChangeArrowheads="1"/>
          </p:cNvSpPr>
          <p:nvPr/>
        </p:nvSpPr>
        <p:spPr bwMode="gray">
          <a:xfrm>
            <a:off x="143087" y="1100663"/>
            <a:ext cx="654417"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a:t>
            </a:r>
            <a:endParaRPr lang="tr-TR" sz="2400" b="1" dirty="0">
              <a:solidFill>
                <a:srgbClr val="FFFFFF"/>
              </a:solidFill>
              <a:latin typeface="Cambria" pitchFamily="18" charset="0"/>
              <a:cs typeface="Calibri" pitchFamily="34" charset="0"/>
            </a:endParaRPr>
          </a:p>
        </p:txBody>
      </p:sp>
      <p:sp>
        <p:nvSpPr>
          <p:cNvPr id="31" name="Rectangle 5"/>
          <p:cNvSpPr>
            <a:spLocks noChangeArrowheads="1"/>
          </p:cNvSpPr>
          <p:nvPr/>
        </p:nvSpPr>
        <p:spPr bwMode="gray">
          <a:xfrm>
            <a:off x="843352" y="1100663"/>
            <a:ext cx="81778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Etik, değişik ahlak anlayışlarının kesiştiği ortak noktadan çıkarak evrensel normlar oluşturur.</a:t>
            </a:r>
          </a:p>
        </p:txBody>
      </p:sp>
      <p:sp>
        <p:nvSpPr>
          <p:cNvPr id="20" name="Rectangle 55"/>
          <p:cNvSpPr>
            <a:spLocks noChangeArrowheads="1"/>
          </p:cNvSpPr>
          <p:nvPr/>
        </p:nvSpPr>
        <p:spPr bwMode="gray">
          <a:xfrm>
            <a:off x="143089" y="1910288"/>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2</a:t>
            </a:r>
            <a:endParaRPr lang="tr-TR" sz="2400" b="1" dirty="0">
              <a:solidFill>
                <a:srgbClr val="FFFFFF"/>
              </a:solidFill>
              <a:latin typeface="Cambria" pitchFamily="18" charset="0"/>
              <a:cs typeface="Calibri" pitchFamily="34" charset="0"/>
            </a:endParaRPr>
          </a:p>
        </p:txBody>
      </p:sp>
      <p:sp>
        <p:nvSpPr>
          <p:cNvPr id="21" name="Rectangle 5"/>
          <p:cNvSpPr>
            <a:spLocks noChangeArrowheads="1"/>
          </p:cNvSpPr>
          <p:nvPr/>
        </p:nvSpPr>
        <p:spPr bwMode="gray">
          <a:xfrm>
            <a:off x="843352" y="1910288"/>
            <a:ext cx="81778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Etik; ahlak davranışlarını sistemleştirerek ve hukuksal bir yapı içinde düzenleyerek, toplumları kontrol edici bir özellik kazanır. </a:t>
            </a:r>
          </a:p>
        </p:txBody>
      </p:sp>
      <p:sp>
        <p:nvSpPr>
          <p:cNvPr id="24" name="Rectangle 55"/>
          <p:cNvSpPr>
            <a:spLocks noChangeArrowheads="1"/>
          </p:cNvSpPr>
          <p:nvPr/>
        </p:nvSpPr>
        <p:spPr bwMode="gray">
          <a:xfrm>
            <a:off x="143089" y="2719913"/>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3</a:t>
            </a:r>
            <a:endParaRPr lang="tr-TR" sz="2400" b="1" dirty="0">
              <a:solidFill>
                <a:srgbClr val="FFFFFF"/>
              </a:solidFill>
              <a:latin typeface="Cambria" pitchFamily="18" charset="0"/>
              <a:cs typeface="Calibri" pitchFamily="34" charset="0"/>
            </a:endParaRPr>
          </a:p>
        </p:txBody>
      </p:sp>
      <p:sp>
        <p:nvSpPr>
          <p:cNvPr id="25" name="Rectangle 5"/>
          <p:cNvSpPr>
            <a:spLocks noChangeArrowheads="1"/>
          </p:cNvSpPr>
          <p:nvPr/>
        </p:nvSpPr>
        <p:spPr bwMode="gray">
          <a:xfrm>
            <a:off x="843352" y="2719913"/>
            <a:ext cx="81778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Etik kuralları; halkın kendi kendine oluşturduğu ve hiçbir yazılı metne dayanmayan kurallardır.</a:t>
            </a:r>
          </a:p>
        </p:txBody>
      </p:sp>
      <p:sp>
        <p:nvSpPr>
          <p:cNvPr id="28" name="Rectangle 55"/>
          <p:cNvSpPr>
            <a:spLocks noChangeArrowheads="1"/>
          </p:cNvSpPr>
          <p:nvPr/>
        </p:nvSpPr>
        <p:spPr bwMode="gray">
          <a:xfrm>
            <a:off x="143089" y="3529538"/>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4</a:t>
            </a:r>
            <a:endParaRPr lang="tr-TR" sz="2400" b="1" dirty="0">
              <a:solidFill>
                <a:srgbClr val="FFFFFF"/>
              </a:solidFill>
              <a:latin typeface="Cambria" pitchFamily="18" charset="0"/>
              <a:cs typeface="Calibri" pitchFamily="34" charset="0"/>
            </a:endParaRPr>
          </a:p>
        </p:txBody>
      </p:sp>
      <p:sp>
        <p:nvSpPr>
          <p:cNvPr id="29" name="Rectangle 5"/>
          <p:cNvSpPr>
            <a:spLocks noChangeArrowheads="1"/>
          </p:cNvSpPr>
          <p:nvPr/>
        </p:nvSpPr>
        <p:spPr bwMode="gray">
          <a:xfrm>
            <a:off x="843352" y="3529538"/>
            <a:ext cx="81778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Etik; insan </a:t>
            </a:r>
            <a:r>
              <a:rPr lang="tr-TR" sz="2000" b="1" i="1" dirty="0">
                <a:solidFill>
                  <a:srgbClr val="000000"/>
                </a:solidFill>
                <a:latin typeface="Calibri" pitchFamily="34" charset="0"/>
                <a:cs typeface="Calibri" pitchFamily="34" charset="0"/>
              </a:rPr>
              <a:t>ilişkilerinin temelinde yer alan değerleri ve özel gruplar için geliştirilmiş belirli davranışları, kuralları ve normları </a:t>
            </a:r>
            <a:r>
              <a:rPr lang="tr-TR" sz="2000" b="1" i="1" dirty="0" smtClean="0">
                <a:solidFill>
                  <a:srgbClr val="000000"/>
                </a:solidFill>
                <a:latin typeface="Calibri" pitchFamily="34" charset="0"/>
                <a:cs typeface="Calibri" pitchFamily="34" charset="0"/>
              </a:rPr>
              <a:t>içerir.</a:t>
            </a:r>
            <a:endParaRPr lang="tr-TR" sz="2000" b="1" i="1" dirty="0">
              <a:solidFill>
                <a:srgbClr val="000000"/>
              </a:solidFill>
              <a:latin typeface="Calibri" pitchFamily="34" charset="0"/>
              <a:cs typeface="Calibri" pitchFamily="34" charset="0"/>
            </a:endParaRPr>
          </a:p>
        </p:txBody>
      </p:sp>
      <p:sp>
        <p:nvSpPr>
          <p:cNvPr id="37" name="Rectangle 55"/>
          <p:cNvSpPr>
            <a:spLocks noChangeArrowheads="1"/>
          </p:cNvSpPr>
          <p:nvPr/>
        </p:nvSpPr>
        <p:spPr bwMode="gray">
          <a:xfrm>
            <a:off x="143089" y="4339163"/>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5</a:t>
            </a:r>
            <a:endParaRPr lang="tr-TR" sz="2400" b="1" dirty="0">
              <a:solidFill>
                <a:srgbClr val="FFFFFF"/>
              </a:solidFill>
              <a:latin typeface="Cambria" pitchFamily="18" charset="0"/>
              <a:cs typeface="Calibri" pitchFamily="34" charset="0"/>
            </a:endParaRPr>
          </a:p>
        </p:txBody>
      </p:sp>
      <p:sp>
        <p:nvSpPr>
          <p:cNvPr id="38" name="Rectangle 5"/>
          <p:cNvSpPr>
            <a:spLocks noChangeArrowheads="1"/>
          </p:cNvSpPr>
          <p:nvPr/>
        </p:nvSpPr>
        <p:spPr bwMode="gray">
          <a:xfrm>
            <a:off x="843352" y="4339163"/>
            <a:ext cx="81778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Etik; </a:t>
            </a:r>
            <a:r>
              <a:rPr lang="sv-SE" sz="2000" b="1" i="1" dirty="0" smtClean="0">
                <a:solidFill>
                  <a:srgbClr val="000000"/>
                </a:solidFill>
                <a:latin typeface="Calibri" pitchFamily="34" charset="0"/>
                <a:cs typeface="Calibri" pitchFamily="34" charset="0"/>
              </a:rPr>
              <a:t>İnsan </a:t>
            </a:r>
            <a:r>
              <a:rPr lang="sv-SE" sz="2000" b="1" i="1" dirty="0">
                <a:solidFill>
                  <a:srgbClr val="000000"/>
                </a:solidFill>
                <a:latin typeface="Calibri" pitchFamily="34" charset="0"/>
                <a:cs typeface="Calibri" pitchFamily="34" charset="0"/>
              </a:rPr>
              <a:t>yönetimi, Adalet, Dürüstlük, Eşitlik …… konuları ile yakından ilişkili bir kavramdır. </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endPar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42" name="Grup 41"/>
          <p:cNvGrpSpPr/>
          <p:nvPr/>
        </p:nvGrpSpPr>
        <p:grpSpPr>
          <a:xfrm>
            <a:off x="231797" y="5885030"/>
            <a:ext cx="6162416" cy="663371"/>
            <a:chOff x="2644311" y="5451679"/>
            <a:chExt cx="6162416" cy="663371"/>
          </a:xfrm>
        </p:grpSpPr>
        <p:grpSp>
          <p:nvGrpSpPr>
            <p:cNvPr id="43" name="Group 51"/>
            <p:cNvGrpSpPr>
              <a:grpSpLocks/>
            </p:cNvGrpSpPr>
            <p:nvPr/>
          </p:nvGrpSpPr>
          <p:grpSpPr bwMode="auto">
            <a:xfrm>
              <a:off x="2644311" y="5451679"/>
              <a:ext cx="648968" cy="663371"/>
              <a:chOff x="1868" y="1082"/>
              <a:chExt cx="1942" cy="1942"/>
            </a:xfrm>
          </p:grpSpPr>
          <p:sp>
            <p:nvSpPr>
              <p:cNvPr id="45"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46"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47"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48"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49"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50"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51" name="Group 58"/>
              <p:cNvGrpSpPr>
                <a:grpSpLocks noChangeAspect="1"/>
              </p:cNvGrpSpPr>
              <p:nvPr/>
            </p:nvGrpSpPr>
            <p:grpSpPr bwMode="auto">
              <a:xfrm>
                <a:off x="2808" y="2807"/>
                <a:ext cx="62" cy="63"/>
                <a:chOff x="1684" y="2400"/>
                <a:chExt cx="41" cy="41"/>
              </a:xfrm>
            </p:grpSpPr>
            <p:sp>
              <p:nvSpPr>
                <p:cNvPr id="56"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57"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52" name="Group 61"/>
              <p:cNvGrpSpPr>
                <a:grpSpLocks noChangeAspect="1"/>
              </p:cNvGrpSpPr>
              <p:nvPr/>
            </p:nvGrpSpPr>
            <p:grpSpPr bwMode="auto">
              <a:xfrm>
                <a:off x="2808" y="1211"/>
                <a:ext cx="62" cy="63"/>
                <a:chOff x="1684" y="2400"/>
                <a:chExt cx="41" cy="41"/>
              </a:xfrm>
            </p:grpSpPr>
            <p:sp>
              <p:nvSpPr>
                <p:cNvPr id="54"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55"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53" name="Picture 64"/>
              <p:cNvPicPr>
                <a:picLocks noChangeAspect="1" noChangeArrowheads="1"/>
              </p:cNvPicPr>
              <p:nvPr/>
            </p:nvPicPr>
            <p:blipFill>
              <a:blip r:embed="rId3" cstate="print"/>
              <a:srcRect/>
              <a:stretch>
                <a:fillRect/>
              </a:stretch>
            </p:blipFill>
            <p:spPr bwMode="gray">
              <a:xfrm>
                <a:off x="1885" y="1124"/>
                <a:ext cx="1644" cy="1060"/>
              </a:xfrm>
              <a:prstGeom prst="rect">
                <a:avLst/>
              </a:prstGeom>
              <a:noFill/>
              <a:ln w="11176">
                <a:noFill/>
                <a:miter lim="800000"/>
                <a:headEnd/>
                <a:tailEnd/>
              </a:ln>
            </p:spPr>
          </p:pic>
        </p:grpSp>
        <p:sp>
          <p:nvSpPr>
            <p:cNvPr id="44"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200" dirty="0" smtClean="0">
                  <a:solidFill>
                    <a:srgbClr val="000000"/>
                  </a:solidFill>
                  <a:latin typeface="Cambria" pitchFamily="18" charset="0"/>
                </a:rPr>
                <a:t>Özelliklerdendir-değildir</a:t>
              </a:r>
              <a:endParaRPr lang="tr-TR" sz="1000" b="1" dirty="0" smtClean="0">
                <a:solidFill>
                  <a:srgbClr val="000000"/>
                </a:solidFill>
                <a:latin typeface="Cambria" pitchFamily="18" charset="0"/>
              </a:endParaRPr>
            </a:p>
          </p:txBody>
        </p:sp>
      </p:grpSp>
      <p:sp>
        <p:nvSpPr>
          <p:cNvPr id="59" name="Rectangle 55"/>
          <p:cNvSpPr>
            <a:spLocks noChangeArrowheads="1"/>
          </p:cNvSpPr>
          <p:nvPr/>
        </p:nvSpPr>
        <p:spPr bwMode="gray">
          <a:xfrm>
            <a:off x="143798" y="5136605"/>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6</a:t>
            </a:r>
            <a:endParaRPr lang="tr-TR" sz="2400" b="1" dirty="0">
              <a:solidFill>
                <a:srgbClr val="FFFFFF"/>
              </a:solidFill>
              <a:latin typeface="Cambria" pitchFamily="18" charset="0"/>
              <a:cs typeface="Calibri" pitchFamily="34" charset="0"/>
            </a:endParaRPr>
          </a:p>
        </p:txBody>
      </p:sp>
      <p:sp>
        <p:nvSpPr>
          <p:cNvPr id="60" name="Rectangle 5"/>
          <p:cNvSpPr>
            <a:spLocks noChangeArrowheads="1"/>
          </p:cNvSpPr>
          <p:nvPr/>
        </p:nvSpPr>
        <p:spPr bwMode="gray">
          <a:xfrm>
            <a:off x="865327" y="5136605"/>
            <a:ext cx="81778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nn-NO" sz="2000" b="1" i="1" dirty="0">
                <a:solidFill>
                  <a:srgbClr val="000000"/>
                </a:solidFill>
                <a:latin typeface="Calibri" pitchFamily="34" charset="0"/>
                <a:cs typeface="Calibri" pitchFamily="34" charset="0"/>
              </a:rPr>
              <a:t>Etik </a:t>
            </a:r>
            <a:r>
              <a:rPr lang="nn-NO" sz="2000" b="1" i="1" dirty="0" smtClean="0">
                <a:solidFill>
                  <a:srgbClr val="000000"/>
                </a:solidFill>
                <a:latin typeface="Calibri" pitchFamily="34" charset="0"/>
                <a:cs typeface="Calibri" pitchFamily="34" charset="0"/>
              </a:rPr>
              <a:t>anlayışının</a:t>
            </a:r>
            <a:r>
              <a:rPr lang="tr-TR" sz="2000" b="1" i="1" dirty="0" smtClean="0">
                <a:solidFill>
                  <a:srgbClr val="000000"/>
                </a:solidFill>
                <a:latin typeface="Calibri" pitchFamily="34" charset="0"/>
                <a:cs typeface="Calibri" pitchFamily="34" charset="0"/>
              </a:rPr>
              <a:t> çok eski çağlardan beri var olduğunu </a:t>
            </a:r>
            <a:r>
              <a:rPr lang="nn-NO" sz="2000" b="1" i="1" dirty="0" smtClean="0">
                <a:solidFill>
                  <a:srgbClr val="000000"/>
                </a:solidFill>
                <a:latin typeface="Calibri" pitchFamily="34" charset="0"/>
                <a:cs typeface="Calibri" pitchFamily="34" charset="0"/>
              </a:rPr>
              <a:t>dinler </a:t>
            </a:r>
            <a:r>
              <a:rPr lang="nn-NO" sz="2000" b="1" i="1" dirty="0">
                <a:solidFill>
                  <a:srgbClr val="000000"/>
                </a:solidFill>
                <a:latin typeface="Calibri" pitchFamily="34" charset="0"/>
                <a:cs typeface="Calibri" pitchFamily="34" charset="0"/>
              </a:rPr>
              <a:t>tarihi, felsefe tarihi, antropoloji ve arkeolojik bulgular </a:t>
            </a:r>
            <a:r>
              <a:rPr lang="nn-NO" sz="2000" b="1" i="1" dirty="0" smtClean="0">
                <a:solidFill>
                  <a:srgbClr val="000000"/>
                </a:solidFill>
                <a:latin typeface="Calibri" pitchFamily="34" charset="0"/>
                <a:cs typeface="Calibri" pitchFamily="34" charset="0"/>
              </a:rPr>
              <a:t>göstermektedir</a:t>
            </a:r>
            <a:r>
              <a:rPr lang="nn-NO" sz="2000" b="1" i="1" dirty="0">
                <a:solidFill>
                  <a:srgbClr val="000000"/>
                </a:solidFill>
                <a:latin typeface="Calibri" pitchFamily="34" charset="0"/>
                <a:cs typeface="Calibri" pitchFamily="34" charset="0"/>
              </a:rPr>
              <a:t>.</a:t>
            </a:r>
          </a:p>
        </p:txBody>
      </p:sp>
    </p:spTree>
    <p:extLst>
      <p:ext uri="{BB962C8B-B14F-4D97-AF65-F5344CB8AC3E}">
        <p14:creationId xmlns:p14="http://schemas.microsoft.com/office/powerpoint/2010/main" val="156783985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İŞ SAĞLIĞININ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GELİŞME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SÜRECİNDE ETİK</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2000" b="1" i="1" dirty="0" smtClean="0">
              <a:solidFill>
                <a:srgbClr val="000000"/>
              </a:solidFill>
              <a:latin typeface="Calibri" pitchFamily="34" charset="0"/>
              <a:cs typeface="Calibri" pitchFamily="34" charset="0"/>
            </a:endParaRPr>
          </a:p>
          <a:p>
            <a:pPr marL="836100" lvl="1" indent="-3429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İlk </a:t>
            </a:r>
            <a:r>
              <a:rPr lang="tr-TR" sz="2000" b="1" i="1" dirty="0" smtClean="0">
                <a:solidFill>
                  <a:srgbClr val="000000"/>
                </a:solidFill>
                <a:latin typeface="Calibri" pitchFamily="34" charset="0"/>
                <a:cs typeface="Calibri" pitchFamily="34" charset="0"/>
              </a:rPr>
              <a:t>çağlarda,</a:t>
            </a:r>
            <a:endParaRPr lang="tr-TR" sz="2000" b="1" i="1" dirty="0">
              <a:solidFill>
                <a:srgbClr val="000000"/>
              </a:solidFill>
              <a:latin typeface="Calibri" pitchFamily="34" charset="0"/>
              <a:cs typeface="Calibri" pitchFamily="34" charset="0"/>
            </a:endParaRPr>
          </a:p>
          <a:p>
            <a:pPr marL="836100" lvl="1" indent="-3429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Taş ocakları ve maden işletmelerinde,</a:t>
            </a:r>
            <a:endParaRPr lang="tr-TR" sz="2000" b="1" i="1" dirty="0">
              <a:solidFill>
                <a:srgbClr val="000000"/>
              </a:solidFill>
              <a:latin typeface="Calibri" pitchFamily="34" charset="0"/>
              <a:cs typeface="Calibri" pitchFamily="34" charset="0"/>
            </a:endParaRPr>
          </a:p>
          <a:p>
            <a:pPr marL="836100" lvl="1" indent="-3429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İş sağlığının kurulmasında </a:t>
            </a:r>
            <a:r>
              <a:rPr lang="tr-TR" sz="2000" b="1" i="1" dirty="0" err="1" smtClean="0">
                <a:solidFill>
                  <a:srgbClr val="000000"/>
                </a:solidFill>
                <a:latin typeface="Calibri" pitchFamily="34" charset="0"/>
                <a:cs typeface="Calibri" pitchFamily="34" charset="0"/>
              </a:rPr>
              <a:t>döenminde</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marL="836100" lvl="1" indent="-3429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Endüstri </a:t>
            </a:r>
            <a:r>
              <a:rPr lang="tr-TR" sz="2000" b="1" i="1" dirty="0">
                <a:solidFill>
                  <a:srgbClr val="000000"/>
                </a:solidFill>
                <a:latin typeface="Calibri" pitchFamily="34" charset="0"/>
                <a:cs typeface="Calibri" pitchFamily="34" charset="0"/>
              </a:rPr>
              <a:t>devrimi ve izleyen </a:t>
            </a:r>
            <a:r>
              <a:rPr lang="tr-TR" sz="2000" b="1" i="1" dirty="0" smtClean="0">
                <a:solidFill>
                  <a:srgbClr val="000000"/>
                </a:solidFill>
                <a:latin typeface="Calibri" pitchFamily="34" charset="0"/>
                <a:cs typeface="Calibri" pitchFamily="34" charset="0"/>
              </a:rPr>
              <a:t>yıllarda,</a:t>
            </a:r>
            <a:endParaRPr lang="tr-TR" sz="2000" b="1" i="1" dirty="0">
              <a:solidFill>
                <a:srgbClr val="000000"/>
              </a:solidFill>
              <a:latin typeface="Calibri" pitchFamily="34" charset="0"/>
              <a:cs typeface="Calibri" pitchFamily="34" charset="0"/>
            </a:endParaRPr>
          </a:p>
          <a:p>
            <a:pPr marL="836100" lvl="1" indent="-3429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Günümüzde,</a:t>
            </a:r>
          </a:p>
          <a:p>
            <a:pPr marL="493200" lvl="1">
              <a:spcAft>
                <a:spcPts val="0"/>
              </a:spcAft>
              <a:buClr>
                <a:srgbClr val="292929"/>
              </a:buClr>
              <a:defRPr/>
            </a:pPr>
            <a:r>
              <a:rPr lang="tr-TR" sz="2000" b="1" i="1" dirty="0" smtClean="0">
                <a:solidFill>
                  <a:srgbClr val="000000"/>
                </a:solidFill>
                <a:latin typeface="Calibri" pitchFamily="34" charset="0"/>
                <a:cs typeface="Calibri" pitchFamily="34" charset="0"/>
              </a:rPr>
              <a:t>……………………………………etik,</a:t>
            </a:r>
            <a:endParaRPr lang="tr-TR" sz="2000" b="1" i="1" dirty="0" smtClean="0">
              <a:solidFill>
                <a:srgbClr val="000000"/>
              </a:solidFill>
              <a:latin typeface="Calibri" pitchFamily="34" charset="0"/>
              <a:cs typeface="Calibri" pitchFamily="34" charset="0"/>
            </a:endParaRPr>
          </a:p>
          <a:p>
            <a:pPr marL="493200" lvl="1">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493200" lvl="1">
              <a:spcAft>
                <a:spcPts val="0"/>
              </a:spcAft>
              <a:buClr>
                <a:srgbClr val="292929"/>
              </a:buClr>
              <a:defRPr/>
            </a:pPr>
            <a:r>
              <a:rPr lang="tr-TR" sz="2000" b="1" i="1" dirty="0" smtClean="0">
                <a:solidFill>
                  <a:srgbClr val="000000"/>
                </a:solidFill>
                <a:latin typeface="Calibri" pitchFamily="34" charset="0"/>
                <a:cs typeface="Calibri" pitchFamily="34" charset="0"/>
              </a:rPr>
              <a:t> </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379131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MÖ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4.000 YILLARI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Taş ocaklarında,</a:t>
            </a: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Demir, kurşun, diğer madenlerin bulunması...,</a:t>
            </a: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Boya ve pigment maddelerinin bulunması,</a:t>
            </a: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Altın </a:t>
            </a:r>
            <a:r>
              <a:rPr lang="tr-TR" sz="2000" i="1" dirty="0">
                <a:solidFill>
                  <a:srgbClr val="000000"/>
                </a:solidFill>
                <a:latin typeface="Calibri" pitchFamily="34" charset="0"/>
                <a:cs typeface="Calibri" pitchFamily="34" charset="0"/>
              </a:rPr>
              <a:t>madenlerinin bulunması (Mısır MÖ-50),</a:t>
            </a:r>
            <a:endParaRPr lang="tr-TR" sz="2000" i="1" dirty="0" smtClean="0">
              <a:solidFill>
                <a:srgbClr val="000000"/>
              </a:solidFill>
              <a:latin typeface="Calibri" pitchFamily="34" charset="0"/>
              <a:cs typeface="Calibri" pitchFamily="34" charset="0"/>
            </a:endParaRPr>
          </a:p>
          <a:p>
            <a:pPr marL="493200" lvl="1">
              <a:spcAft>
                <a:spcPts val="0"/>
              </a:spcAft>
              <a:buClr>
                <a:srgbClr val="292929"/>
              </a:buClr>
              <a:defRPr/>
            </a:pPr>
            <a:r>
              <a:rPr lang="tr-TR" sz="2000" i="1" dirty="0" smtClean="0">
                <a:solidFill>
                  <a:srgbClr val="000000"/>
                </a:solidFill>
                <a:latin typeface="Calibri" pitchFamily="34" charset="0"/>
                <a:cs typeface="Calibri" pitchFamily="34" charset="0"/>
              </a:rPr>
              <a:t>……………………………………………………………..ile başladı</a:t>
            </a:r>
          </a:p>
          <a:p>
            <a:pPr marL="493200" lvl="1">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19" name="Picture 37" descr="Great Pyramids of Giza in Egy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3516312"/>
            <a:ext cx="3876675" cy="1905000"/>
          </a:xfrm>
          <a:prstGeom prst="rect">
            <a:avLst/>
          </a:prstGeom>
          <a:ln>
            <a:noFill/>
          </a:ln>
          <a:effectLst>
            <a:softEdge rad="112500"/>
          </a:effectLst>
        </p:spPr>
      </p:pic>
    </p:spTree>
    <p:extLst>
      <p:ext uri="{BB962C8B-B14F-4D97-AF65-F5344CB8AC3E}">
        <p14:creationId xmlns:p14="http://schemas.microsoft.com/office/powerpoint/2010/main" val="4178253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MÖ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4.000 YILLARI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493200" lvl="1">
              <a:spcAft>
                <a:spcPts val="0"/>
              </a:spcAft>
              <a:buClr>
                <a:srgbClr val="292929"/>
              </a:buClr>
              <a:defRPr/>
            </a:pPr>
            <a:endParaRPr lang="tr-TR" sz="2000" i="1" dirty="0" smtClean="0">
              <a:solidFill>
                <a:srgbClr val="000000"/>
              </a:solidFill>
              <a:latin typeface="Calibri" pitchFamily="34" charset="0"/>
              <a:cs typeface="Calibri" pitchFamily="34" charset="0"/>
            </a:endParaRPr>
          </a:p>
          <a:p>
            <a:pPr marL="493200" lvl="1">
              <a:buClr>
                <a:srgbClr val="292929"/>
              </a:buClr>
              <a:defRPr/>
            </a:pPr>
            <a:r>
              <a:rPr lang="tr-TR" sz="2000" b="1" i="1" dirty="0" smtClean="0">
                <a:solidFill>
                  <a:srgbClr val="000000"/>
                </a:solidFill>
                <a:latin typeface="Calibri" pitchFamily="34" charset="0"/>
                <a:cs typeface="Calibri" pitchFamily="34" charset="0"/>
              </a:rPr>
              <a:t>Çalışanlar;</a:t>
            </a:r>
            <a:endParaRPr lang="tr-TR" sz="2000" b="1" i="1" dirty="0">
              <a:solidFill>
                <a:srgbClr val="000000"/>
              </a:solidFill>
              <a:latin typeface="Calibri" pitchFamily="34" charset="0"/>
              <a:cs typeface="Calibri" pitchFamily="34" charset="0"/>
            </a:endParaRPr>
          </a:p>
          <a:p>
            <a:pPr marL="836100" lvl="1" indent="-342900">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Köleler, suçlular, esirler…,</a:t>
            </a:r>
            <a:endParaRPr lang="tr-TR" sz="2000" i="1" dirty="0">
              <a:solidFill>
                <a:srgbClr val="000000"/>
              </a:solidFill>
              <a:latin typeface="Calibri" pitchFamily="34" charset="0"/>
              <a:cs typeface="Calibri" pitchFamily="34" charset="0"/>
            </a:endParaRPr>
          </a:p>
          <a:p>
            <a:pPr marL="836100" lvl="1" indent="-342900">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Ucuz</a:t>
            </a:r>
            <a:r>
              <a:rPr lang="tr-TR" sz="2000" i="1" dirty="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ve </a:t>
            </a:r>
            <a:r>
              <a:rPr lang="tr-TR" sz="2000" i="1" dirty="0">
                <a:solidFill>
                  <a:srgbClr val="000000"/>
                </a:solidFill>
                <a:latin typeface="Calibri" pitchFamily="34" charset="0"/>
                <a:cs typeface="Calibri" pitchFamily="34" charset="0"/>
              </a:rPr>
              <a:t>parasız </a:t>
            </a:r>
            <a:r>
              <a:rPr lang="tr-TR" sz="2000" i="1" dirty="0" smtClean="0">
                <a:solidFill>
                  <a:srgbClr val="000000"/>
                </a:solidFill>
                <a:latin typeface="Calibri" pitchFamily="34" charset="0"/>
                <a:cs typeface="Calibri" pitchFamily="34" charset="0"/>
              </a:rPr>
              <a:t>işgücü,</a:t>
            </a:r>
            <a:endParaRPr lang="tr-TR" sz="2000" i="1" dirty="0">
              <a:solidFill>
                <a:srgbClr val="000000"/>
              </a:solidFill>
              <a:latin typeface="Calibri" pitchFamily="34" charset="0"/>
              <a:cs typeface="Calibri" pitchFamily="34" charset="0"/>
            </a:endParaRPr>
          </a:p>
          <a:p>
            <a:pPr marL="836100" lvl="1" indent="-342900">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Çalıştırma </a:t>
            </a:r>
            <a:r>
              <a:rPr lang="tr-TR" sz="2000" i="1" dirty="0">
                <a:solidFill>
                  <a:srgbClr val="000000"/>
                </a:solidFill>
                <a:latin typeface="Calibri" pitchFamily="34" charset="0"/>
                <a:cs typeface="Calibri" pitchFamily="34" charset="0"/>
              </a:rPr>
              <a:t>nedeni (</a:t>
            </a:r>
            <a:r>
              <a:rPr lang="tr-TR" sz="2000" i="1" dirty="0" smtClean="0">
                <a:solidFill>
                  <a:srgbClr val="000000"/>
                </a:solidFill>
                <a:latin typeface="Calibri" pitchFamily="34" charset="0"/>
                <a:cs typeface="Calibri" pitchFamily="34" charset="0"/>
              </a:rPr>
              <a:t>Cezalandırma...),</a:t>
            </a:r>
            <a:endParaRPr lang="tr-TR" sz="2000" i="1" dirty="0">
              <a:solidFill>
                <a:srgbClr val="000000"/>
              </a:solidFill>
              <a:latin typeface="Calibri" pitchFamily="34" charset="0"/>
              <a:cs typeface="Calibri" pitchFamily="34" charset="0"/>
            </a:endParaRPr>
          </a:p>
          <a:p>
            <a:pPr marL="836100" lvl="1" indent="-342900">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İş </a:t>
            </a:r>
            <a:r>
              <a:rPr lang="tr-TR" sz="2000" i="1" dirty="0">
                <a:solidFill>
                  <a:srgbClr val="000000"/>
                </a:solidFill>
                <a:latin typeface="Calibri" pitchFamily="34" charset="0"/>
                <a:cs typeface="Calibri" pitchFamily="34" charset="0"/>
              </a:rPr>
              <a:t>riskleri ile ilgili sorun </a:t>
            </a:r>
            <a:r>
              <a:rPr lang="tr-TR" sz="2000" i="1" dirty="0" smtClean="0">
                <a:solidFill>
                  <a:srgbClr val="000000"/>
                </a:solidFill>
                <a:latin typeface="Calibri" pitchFamily="34" charset="0"/>
                <a:cs typeface="Calibri" pitchFamily="34" charset="0"/>
              </a:rPr>
              <a:t>yok kabul ediliyor,</a:t>
            </a:r>
            <a:endParaRPr lang="tr-TR" sz="2000" i="1" dirty="0">
              <a:solidFill>
                <a:srgbClr val="000000"/>
              </a:solidFill>
              <a:latin typeface="Calibri" pitchFamily="34" charset="0"/>
              <a:cs typeface="Calibri" pitchFamily="34" charset="0"/>
            </a:endParaRPr>
          </a:p>
          <a:p>
            <a:pPr marL="493200" lvl="1">
              <a:spcAft>
                <a:spcPts val="0"/>
              </a:spcAft>
              <a:buClr>
                <a:srgbClr val="292929"/>
              </a:buClr>
              <a:defRPr/>
            </a:pPr>
            <a:endParaRPr lang="tr-TR" sz="2000" i="1" dirty="0" smtClean="0">
              <a:solidFill>
                <a:srgbClr val="000000"/>
              </a:solidFill>
              <a:latin typeface="Calibri" pitchFamily="34" charset="0"/>
              <a:cs typeface="Calibri" pitchFamily="34" charset="0"/>
            </a:endParaRPr>
          </a:p>
          <a:p>
            <a:pPr marL="493200" lvl="1">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778961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MADENLERİN BULUNMASI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Madencilik için beceri </a:t>
            </a:r>
            <a:r>
              <a:rPr lang="tr-TR" sz="2000" i="1" dirty="0" smtClean="0">
                <a:solidFill>
                  <a:srgbClr val="000000"/>
                </a:solidFill>
                <a:latin typeface="Calibri" pitchFamily="34" charset="0"/>
                <a:cs typeface="Calibri" pitchFamily="34" charset="0"/>
              </a:rPr>
              <a:t>gerekli,</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Çalışma </a:t>
            </a:r>
            <a:r>
              <a:rPr lang="tr-TR" sz="2000" i="1" dirty="0">
                <a:solidFill>
                  <a:srgbClr val="000000"/>
                </a:solidFill>
                <a:latin typeface="Calibri" pitchFamily="34" charset="0"/>
                <a:cs typeface="Calibri" pitchFamily="34" charset="0"/>
              </a:rPr>
              <a:t>koşulları </a:t>
            </a:r>
            <a:r>
              <a:rPr lang="tr-TR" sz="2000" i="1" dirty="0" smtClean="0">
                <a:solidFill>
                  <a:srgbClr val="000000"/>
                </a:solidFill>
                <a:latin typeface="Calibri" pitchFamily="34" charset="0"/>
                <a:cs typeface="Calibri" pitchFamily="34" charset="0"/>
              </a:rPr>
              <a:t>çok ağır</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Madencilik riskli iş,</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Madenci </a:t>
            </a:r>
            <a:r>
              <a:rPr lang="tr-TR" sz="2000" i="1" dirty="0">
                <a:solidFill>
                  <a:srgbClr val="000000"/>
                </a:solidFill>
                <a:latin typeface="Calibri" pitchFamily="34" charset="0"/>
                <a:cs typeface="Calibri" pitchFamily="34" charset="0"/>
              </a:rPr>
              <a:t>kıymetli </a:t>
            </a:r>
            <a:r>
              <a:rPr lang="tr-TR" sz="2000" i="1" dirty="0" smtClean="0">
                <a:solidFill>
                  <a:srgbClr val="000000"/>
                </a:solidFill>
                <a:latin typeface="Calibri" pitchFamily="34" charset="0"/>
                <a:cs typeface="Calibri" pitchFamily="34" charset="0"/>
              </a:rPr>
              <a:t>kişi,</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Madencinin </a:t>
            </a:r>
            <a:r>
              <a:rPr lang="tr-TR" sz="2000" i="1" dirty="0">
                <a:solidFill>
                  <a:srgbClr val="000000"/>
                </a:solidFill>
                <a:latin typeface="Calibri" pitchFamily="34" charset="0"/>
                <a:cs typeface="Calibri" pitchFamily="34" charset="0"/>
              </a:rPr>
              <a:t>sağlığı </a:t>
            </a:r>
            <a:r>
              <a:rPr lang="tr-TR" sz="2000" i="1" dirty="0" smtClean="0">
                <a:solidFill>
                  <a:srgbClr val="000000"/>
                </a:solidFill>
                <a:latin typeface="Calibri" pitchFamily="34" charset="0"/>
                <a:cs typeface="Calibri" pitchFamily="34" charset="0"/>
              </a:rPr>
              <a:t>önemli,</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Hastalık ve kazalara bağlı erken ölümler,</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Çok </a:t>
            </a:r>
            <a:r>
              <a:rPr lang="tr-TR" sz="2000" i="1" dirty="0">
                <a:solidFill>
                  <a:srgbClr val="000000"/>
                </a:solidFill>
                <a:latin typeface="Calibri" pitchFamily="34" charset="0"/>
                <a:cs typeface="Calibri" pitchFamily="34" charset="0"/>
              </a:rPr>
              <a:t>kez evlenen </a:t>
            </a:r>
            <a:r>
              <a:rPr lang="tr-TR" sz="2000" i="1" dirty="0" smtClean="0">
                <a:solidFill>
                  <a:srgbClr val="000000"/>
                </a:solidFill>
                <a:latin typeface="Calibri" pitchFamily="34" charset="0"/>
                <a:cs typeface="Calibri" pitchFamily="34" charset="0"/>
              </a:rPr>
              <a:t>madenci eşleri…,</a:t>
            </a:r>
            <a:endParaRPr lang="tr-TR" sz="2000" i="1" dirty="0">
              <a:solidFill>
                <a:srgbClr val="000000"/>
              </a:solidFill>
              <a:latin typeface="Calibri" pitchFamily="34" charset="0"/>
              <a:cs typeface="Calibri" pitchFamily="34" charset="0"/>
            </a:endParaRPr>
          </a:p>
          <a:p>
            <a:pPr marL="36000">
              <a:spcAft>
                <a:spcPts val="0"/>
              </a:spcAft>
              <a:buClr>
                <a:srgbClr val="292929"/>
              </a:buClr>
              <a:defRPr/>
            </a:pPr>
            <a:endParaRPr lang="tr-TR" sz="2000" i="1" dirty="0" smtClean="0">
              <a:solidFill>
                <a:srgbClr val="000000"/>
              </a:solidFill>
              <a:latin typeface="Calibri" pitchFamily="34" charset="0"/>
              <a:cs typeface="Calibri" pitchFamily="34" charset="0"/>
            </a:endParaRPr>
          </a:p>
          <a:p>
            <a:pPr marL="36000">
              <a:spcAft>
                <a:spcPts val="0"/>
              </a:spcAft>
              <a:buClr>
                <a:srgbClr val="292929"/>
              </a:buClr>
              <a:defRPr/>
            </a:pPr>
            <a:r>
              <a:rPr lang="tr-TR" sz="2000" i="1" dirty="0" err="1" smtClean="0">
                <a:solidFill>
                  <a:srgbClr val="000000"/>
                </a:solidFill>
                <a:latin typeface="Calibri" pitchFamily="34" charset="0"/>
                <a:cs typeface="Calibri" pitchFamily="34" charset="0"/>
              </a:rPr>
              <a:t>Agricola</a:t>
            </a: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(1494-1555)</a:t>
            </a:r>
          </a:p>
          <a:p>
            <a:pPr marL="321750" indent="-28575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Koruyucu </a:t>
            </a:r>
            <a:r>
              <a:rPr lang="tr-TR" sz="2000" b="1" i="1" dirty="0">
                <a:solidFill>
                  <a:srgbClr val="000000"/>
                </a:solidFill>
                <a:latin typeface="Calibri" pitchFamily="34" charset="0"/>
                <a:cs typeface="Calibri" pitchFamily="34" charset="0"/>
              </a:rPr>
              <a:t>eylemler (</a:t>
            </a:r>
            <a:r>
              <a:rPr lang="tr-TR" sz="2000" b="1" i="1" dirty="0" smtClean="0">
                <a:solidFill>
                  <a:srgbClr val="000000"/>
                </a:solidFill>
                <a:latin typeface="Calibri" pitchFamily="34" charset="0"/>
                <a:cs typeface="Calibri" pitchFamily="34" charset="0"/>
              </a:rPr>
              <a:t>Ağız-buruna mendil</a:t>
            </a:r>
            <a:r>
              <a:rPr lang="tr-TR" sz="2000" b="1" i="1" dirty="0">
                <a:solidFill>
                  <a:srgbClr val="000000"/>
                </a:solidFill>
                <a:latin typeface="Calibri" pitchFamily="34" charset="0"/>
                <a:cs typeface="Calibri" pitchFamily="34" charset="0"/>
              </a:rPr>
              <a:t>)</a:t>
            </a:r>
          </a:p>
          <a:p>
            <a:pPr marL="36000">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19" name="Picture 8" descr="j023469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74617" y="1916113"/>
            <a:ext cx="1381125" cy="1460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9" descr="Birol-OcaktanCik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223" y="3376794"/>
            <a:ext cx="1219064" cy="1385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21010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BERNARDİNO RAMAZZİNİ (1633-1714)</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493200" lvl="1">
              <a:spcAft>
                <a:spcPts val="0"/>
              </a:spcAft>
              <a:buClr>
                <a:srgbClr val="292929"/>
              </a:buClr>
              <a:defRPr/>
            </a:pPr>
            <a:endParaRPr lang="tr-TR" sz="2000" i="1" dirty="0">
              <a:solidFill>
                <a:srgbClr val="000000"/>
              </a:solidFill>
              <a:latin typeface="Calibri" pitchFamily="34" charset="0"/>
              <a:cs typeface="Calibri" pitchFamily="34" charset="0"/>
            </a:endParaRPr>
          </a:p>
          <a:p>
            <a:pPr>
              <a:spcAft>
                <a:spcPts val="1200"/>
              </a:spcAft>
              <a:buClr>
                <a:srgbClr val="292929"/>
              </a:buClr>
              <a:defRPr/>
            </a:pPr>
            <a:r>
              <a:rPr lang="tr-TR" sz="2000" b="1" i="1" dirty="0" smtClean="0">
                <a:solidFill>
                  <a:srgbClr val="000000"/>
                </a:solidFill>
                <a:latin typeface="Calibri" pitchFamily="34" charset="0"/>
                <a:cs typeface="Calibri" pitchFamily="34" charset="0"/>
              </a:rPr>
              <a:t>Kitabı; De </a:t>
            </a:r>
            <a:r>
              <a:rPr lang="tr-TR" sz="2000" b="1" i="1" dirty="0" err="1">
                <a:solidFill>
                  <a:srgbClr val="000000"/>
                </a:solidFill>
                <a:latin typeface="Calibri" pitchFamily="34" charset="0"/>
                <a:cs typeface="Calibri" pitchFamily="34" charset="0"/>
              </a:rPr>
              <a:t>Morbis</a:t>
            </a:r>
            <a:r>
              <a:rPr lang="tr-TR" sz="2000" b="1" i="1" dirty="0">
                <a:solidFill>
                  <a:srgbClr val="000000"/>
                </a:solidFill>
                <a:latin typeface="Calibri" pitchFamily="34" charset="0"/>
                <a:cs typeface="Calibri" pitchFamily="34" charset="0"/>
              </a:rPr>
              <a:t> </a:t>
            </a:r>
            <a:r>
              <a:rPr lang="tr-TR" sz="2000" b="1" i="1" dirty="0" err="1">
                <a:solidFill>
                  <a:srgbClr val="000000"/>
                </a:solidFill>
                <a:latin typeface="Calibri" pitchFamily="34" charset="0"/>
                <a:cs typeface="Calibri" pitchFamily="34" charset="0"/>
              </a:rPr>
              <a:t>Artificum</a:t>
            </a:r>
            <a:r>
              <a:rPr lang="tr-TR" sz="2000" b="1" i="1" dirty="0">
                <a:solidFill>
                  <a:srgbClr val="000000"/>
                </a:solidFill>
                <a:latin typeface="Calibri" pitchFamily="34" charset="0"/>
                <a:cs typeface="Calibri" pitchFamily="34" charset="0"/>
              </a:rPr>
              <a:t> </a:t>
            </a:r>
            <a:r>
              <a:rPr lang="tr-TR" sz="2000" b="1" i="1" dirty="0" err="1" smtClean="0">
                <a:solidFill>
                  <a:srgbClr val="000000"/>
                </a:solidFill>
                <a:latin typeface="Calibri" pitchFamily="34" charset="0"/>
                <a:cs typeface="Calibri" pitchFamily="34" charset="0"/>
              </a:rPr>
              <a:t>Diatriba</a:t>
            </a:r>
            <a:endParaRPr lang="tr-TR" sz="2000" b="1" i="1" dirty="0" smtClean="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Söyledikleri;</a:t>
            </a:r>
            <a:endParaRPr lang="tr-TR" sz="2000" b="1" i="1" dirty="0" smtClean="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İşyeri hekimi kavramı,</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İş-hastalık ilişkisi,</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Ayrıntılı çalışma öyküsü alma,</a:t>
            </a: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Hastalara </a:t>
            </a:r>
            <a:r>
              <a:rPr lang="tr-TR" sz="2000" i="1" dirty="0">
                <a:solidFill>
                  <a:srgbClr val="000000"/>
                </a:solidFill>
                <a:latin typeface="Calibri" pitchFamily="34" charset="0"/>
                <a:cs typeface="Calibri" pitchFamily="34" charset="0"/>
              </a:rPr>
              <a:t>mesleğini </a:t>
            </a:r>
            <a:r>
              <a:rPr lang="tr-TR" sz="2000" i="1" dirty="0" smtClean="0">
                <a:solidFill>
                  <a:srgbClr val="000000"/>
                </a:solidFill>
                <a:latin typeface="Calibri" pitchFamily="34" charset="0"/>
                <a:cs typeface="Calibri" pitchFamily="34" charset="0"/>
              </a:rPr>
              <a:t>sorma,</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endParaRPr lang="tr-TR" sz="2000" i="1" dirty="0">
              <a:solidFill>
                <a:srgbClr val="000000"/>
              </a:solidFill>
              <a:latin typeface="Calibri" pitchFamily="34" charset="0"/>
              <a:cs typeface="Calibri" pitchFamily="34" charset="0"/>
            </a:endParaRPr>
          </a:p>
          <a:p>
            <a:pPr marL="493200" lvl="1">
              <a:spcAft>
                <a:spcPts val="0"/>
              </a:spcAft>
              <a:buClr>
                <a:srgbClr val="292929"/>
              </a:buClr>
              <a:defRPr/>
            </a:pPr>
            <a:r>
              <a:rPr lang="tr-TR" sz="2400" b="1" i="1" dirty="0">
                <a:solidFill>
                  <a:srgbClr val="000000"/>
                </a:solidFill>
                <a:latin typeface="Calibri" pitchFamily="34" charset="0"/>
                <a:cs typeface="Calibri" pitchFamily="34" charset="0"/>
              </a:rPr>
              <a:t>İş Sağlığının Kurucusudur!</a:t>
            </a:r>
          </a:p>
          <a:p>
            <a:pPr marL="493200" lvl="1">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6" name="Grup 5"/>
          <p:cNvGrpSpPr/>
          <p:nvPr/>
        </p:nvGrpSpPr>
        <p:grpSpPr>
          <a:xfrm>
            <a:off x="6791325" y="1934497"/>
            <a:ext cx="1905000" cy="3437603"/>
            <a:chOff x="7038975" y="1934497"/>
            <a:chExt cx="1657350" cy="3437603"/>
          </a:xfrm>
        </p:grpSpPr>
        <p:pic>
          <p:nvPicPr>
            <p:cNvPr id="20" name="Picture 22" descr="ramazz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975" y="1934497"/>
              <a:ext cx="1657350" cy="23612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16" descr="Hom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4699" y="3971925"/>
              <a:ext cx="1571625" cy="1400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2" name="Grup 21"/>
          <p:cNvGrpSpPr/>
          <p:nvPr/>
        </p:nvGrpSpPr>
        <p:grpSpPr>
          <a:xfrm>
            <a:off x="2657734" y="5452800"/>
            <a:ext cx="6162416" cy="663371"/>
            <a:chOff x="2644311" y="5451679"/>
            <a:chExt cx="6162416" cy="663371"/>
          </a:xfrm>
        </p:grpSpPr>
        <p:grpSp>
          <p:nvGrpSpPr>
            <p:cNvPr id="24" name="Group 51"/>
            <p:cNvGrpSpPr>
              <a:grpSpLocks/>
            </p:cNvGrpSpPr>
            <p:nvPr/>
          </p:nvGrpSpPr>
          <p:grpSpPr bwMode="auto">
            <a:xfrm>
              <a:off x="2644311" y="5451679"/>
              <a:ext cx="648968" cy="663371"/>
              <a:chOff x="1868" y="1082"/>
              <a:chExt cx="1942" cy="1942"/>
            </a:xfrm>
          </p:grpSpPr>
          <p:sp>
            <p:nvSpPr>
              <p:cNvPr id="27"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28"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29"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30"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31"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32"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33" name="Group 58"/>
              <p:cNvGrpSpPr>
                <a:grpSpLocks noChangeAspect="1"/>
              </p:cNvGrpSpPr>
              <p:nvPr/>
            </p:nvGrpSpPr>
            <p:grpSpPr bwMode="auto">
              <a:xfrm>
                <a:off x="2808" y="2807"/>
                <a:ext cx="62" cy="63"/>
                <a:chOff x="1684" y="2400"/>
                <a:chExt cx="41" cy="41"/>
              </a:xfrm>
            </p:grpSpPr>
            <p:sp>
              <p:nvSpPr>
                <p:cNvPr id="38"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9"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34" name="Group 61"/>
              <p:cNvGrpSpPr>
                <a:grpSpLocks noChangeAspect="1"/>
              </p:cNvGrpSpPr>
              <p:nvPr/>
            </p:nvGrpSpPr>
            <p:grpSpPr bwMode="auto">
              <a:xfrm>
                <a:off x="2808" y="1211"/>
                <a:ext cx="62" cy="63"/>
                <a:chOff x="1684" y="2400"/>
                <a:chExt cx="41" cy="41"/>
              </a:xfrm>
            </p:grpSpPr>
            <p:sp>
              <p:nvSpPr>
                <p:cNvPr id="36"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7"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35" name="Picture 64"/>
              <p:cNvPicPr>
                <a:picLocks noChangeAspect="1" noChangeArrowheads="1"/>
              </p:cNvPicPr>
              <p:nvPr/>
            </p:nvPicPr>
            <p:blipFill>
              <a:blip r:embed="rId6" cstate="print"/>
              <a:srcRect/>
              <a:stretch>
                <a:fillRect/>
              </a:stretch>
            </p:blipFill>
            <p:spPr bwMode="gray">
              <a:xfrm>
                <a:off x="1885" y="1124"/>
                <a:ext cx="1644" cy="1060"/>
              </a:xfrm>
              <a:prstGeom prst="rect">
                <a:avLst/>
              </a:prstGeom>
              <a:noFill/>
              <a:ln w="11176">
                <a:noFill/>
                <a:miter lim="800000"/>
                <a:headEnd/>
                <a:tailEnd/>
              </a:ln>
            </p:spPr>
          </p:pic>
        </p:grpSp>
        <p:sp>
          <p:nvSpPr>
            <p:cNvPr id="26"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200" dirty="0" smtClean="0">
                  <a:solidFill>
                    <a:srgbClr val="000000"/>
                  </a:solidFill>
                  <a:latin typeface="Cambria" pitchFamily="18" charset="0"/>
                </a:rPr>
                <a:t>Kimdir? Ne Söylemiş</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278962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up 2"/>
          <p:cNvGrpSpPr/>
          <p:nvPr/>
        </p:nvGrpSpPr>
        <p:grpSpPr>
          <a:xfrm>
            <a:off x="10080" y="940500"/>
            <a:ext cx="9133920" cy="5184075"/>
            <a:chOff x="10080" y="940500"/>
            <a:chExt cx="9133920" cy="5184075"/>
          </a:xfrm>
        </p:grpSpPr>
        <p:sp>
          <p:nvSpPr>
            <p:cNvPr id="12" name="Rechteck 4"/>
            <p:cNvSpPr>
              <a:spLocks noChangeArrowheads="1"/>
            </p:cNvSpPr>
            <p:nvPr/>
          </p:nvSpPr>
          <p:spPr bwMode="auto">
            <a:xfrm>
              <a:off x="10080" y="3202688"/>
              <a:ext cx="9133920"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Amaç &amp; Öğrenme </a:t>
              </a:r>
            </a:p>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Hedefleri</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026" name="Picture 2" descr="C:\Users\DOKTOR\Desktop\birds_and_sig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126" y="940500"/>
              <a:ext cx="5860795" cy="224313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190875" y="1943100"/>
              <a:ext cx="3057525" cy="400110"/>
            </a:xfrm>
            <a:prstGeom prst="rect">
              <a:avLst/>
            </a:prstGeom>
            <a:noFill/>
          </p:spPr>
          <p:txBody>
            <a:bodyPr wrap="square" rtlCol="0">
              <a:spAutoFit/>
            </a:bodyPr>
            <a:lstStyle/>
            <a:p>
              <a:pPr algn="ctr"/>
              <a:r>
                <a:rPr lang="tr-TR" sz="2000" b="1" i="1" dirty="0" smtClean="0">
                  <a:solidFill>
                    <a:srgbClr val="000000"/>
                  </a:solidFill>
                  <a:latin typeface="Calibri" pitchFamily="34" charset="0"/>
                  <a:cs typeface="Calibri" pitchFamily="34" charset="0"/>
                </a:rPr>
                <a:t>Amaç Öğrenme Hedefleri</a:t>
              </a:r>
              <a:endParaRPr lang="tr-TR" sz="2000" b="1" i="1" dirty="0">
                <a:solidFill>
                  <a:srgbClr val="000000"/>
                </a:solidFill>
                <a:latin typeface="Calibri" pitchFamily="34" charset="0"/>
                <a:cs typeface="Calibri" pitchFamily="34" charset="0"/>
              </a:endParaRPr>
            </a:p>
          </p:txBody>
        </p:sp>
      </p:grpSp>
    </p:spTree>
    <p:extLst>
      <p:ext uri="{BB962C8B-B14F-4D97-AF65-F5344CB8AC3E}">
        <p14:creationId xmlns:p14="http://schemas.microsoft.com/office/powerpoint/2010/main" val="77699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ENDÜSTRİ DEVRİMİ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Buhar (1761),</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Fabrika oluşumu,</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Tarım-fabrikada çalışma,</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Göç</a:t>
            </a:r>
            <a:r>
              <a:rPr lang="tr-TR" sz="2000" i="1" dirty="0">
                <a:solidFill>
                  <a:srgbClr val="000000"/>
                </a:solidFill>
                <a:latin typeface="Calibri" pitchFamily="34" charset="0"/>
                <a:cs typeface="Calibri" pitchFamily="34" charset="0"/>
              </a:rPr>
              <a:t>, ailelerin </a:t>
            </a:r>
            <a:r>
              <a:rPr lang="tr-TR" sz="2000" i="1" dirty="0" smtClean="0">
                <a:solidFill>
                  <a:srgbClr val="000000"/>
                </a:solidFill>
                <a:latin typeface="Calibri" pitchFamily="34" charset="0"/>
                <a:cs typeface="Calibri" pitchFamily="34" charset="0"/>
              </a:rPr>
              <a:t>parçalanması, </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Sağlıksız </a:t>
            </a:r>
            <a:r>
              <a:rPr lang="tr-TR" sz="2000" i="1" dirty="0">
                <a:solidFill>
                  <a:srgbClr val="000000"/>
                </a:solidFill>
                <a:latin typeface="Calibri" pitchFamily="34" charset="0"/>
                <a:cs typeface="Calibri" pitchFamily="34" charset="0"/>
              </a:rPr>
              <a:t>koşullarda barınma, </a:t>
            </a:r>
            <a:r>
              <a:rPr lang="tr-TR" sz="2000" i="1" dirty="0" smtClean="0">
                <a:solidFill>
                  <a:srgbClr val="000000"/>
                </a:solidFill>
                <a:latin typeface="Calibri" pitchFamily="34" charset="0"/>
                <a:cs typeface="Calibri" pitchFamily="34" charset="0"/>
              </a:rPr>
              <a:t>yetersiz beslenme,</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Uzun </a:t>
            </a:r>
            <a:r>
              <a:rPr lang="tr-TR" sz="2000" i="1" dirty="0">
                <a:solidFill>
                  <a:srgbClr val="000000"/>
                </a:solidFill>
                <a:latin typeface="Calibri" pitchFamily="34" charset="0"/>
                <a:cs typeface="Calibri" pitchFamily="34" charset="0"/>
              </a:rPr>
              <a:t>süre çalışma, aşırı </a:t>
            </a:r>
            <a:r>
              <a:rPr lang="tr-TR" sz="2000" i="1" dirty="0" smtClean="0">
                <a:solidFill>
                  <a:srgbClr val="000000"/>
                </a:solidFill>
                <a:latin typeface="Calibri" pitchFamily="34" charset="0"/>
                <a:cs typeface="Calibri" pitchFamily="34" charset="0"/>
              </a:rPr>
              <a:t>yorgunluk,</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Olumsuz </a:t>
            </a:r>
            <a:r>
              <a:rPr lang="tr-TR" sz="2000" i="1" dirty="0">
                <a:solidFill>
                  <a:srgbClr val="000000"/>
                </a:solidFill>
                <a:latin typeface="Calibri" pitchFamily="34" charset="0"/>
                <a:cs typeface="Calibri" pitchFamily="34" charset="0"/>
              </a:rPr>
              <a:t>çevre koşulları, salgın </a:t>
            </a:r>
            <a:r>
              <a:rPr lang="tr-TR" sz="2000" i="1" dirty="0" smtClean="0">
                <a:solidFill>
                  <a:srgbClr val="000000"/>
                </a:solidFill>
                <a:latin typeface="Calibri" pitchFamily="34" charset="0"/>
                <a:cs typeface="Calibri" pitchFamily="34" charset="0"/>
              </a:rPr>
              <a:t>hastalıklar,</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İş kazası ve </a:t>
            </a:r>
            <a:r>
              <a:rPr lang="tr-TR" sz="2000" i="1" dirty="0">
                <a:solidFill>
                  <a:srgbClr val="000000"/>
                </a:solidFill>
                <a:latin typeface="Calibri" pitchFamily="34" charset="0"/>
                <a:cs typeface="Calibri" pitchFamily="34" charset="0"/>
              </a:rPr>
              <a:t>meslek </a:t>
            </a:r>
            <a:r>
              <a:rPr lang="tr-TR" sz="2000" i="1" dirty="0" smtClean="0">
                <a:solidFill>
                  <a:srgbClr val="000000"/>
                </a:solidFill>
                <a:latin typeface="Calibri" pitchFamily="34" charset="0"/>
                <a:cs typeface="Calibri" pitchFamily="34" charset="0"/>
              </a:rPr>
              <a:t>hastalığı,</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Çalışanın </a:t>
            </a:r>
            <a:r>
              <a:rPr lang="tr-TR" sz="2000" i="1" dirty="0">
                <a:solidFill>
                  <a:srgbClr val="000000"/>
                </a:solidFill>
                <a:latin typeface="Calibri" pitchFamily="34" charset="0"/>
                <a:cs typeface="Calibri" pitchFamily="34" charset="0"/>
              </a:rPr>
              <a:t>sağlığının </a:t>
            </a:r>
            <a:r>
              <a:rPr lang="tr-TR" sz="2000" i="1" dirty="0" smtClean="0">
                <a:solidFill>
                  <a:srgbClr val="000000"/>
                </a:solidFill>
                <a:latin typeface="Calibri" pitchFamily="34" charset="0"/>
                <a:cs typeface="Calibri" pitchFamily="34" charset="0"/>
              </a:rPr>
              <a:t>bozulması,</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Toplumsal sorun-toplumun </a:t>
            </a:r>
            <a:r>
              <a:rPr lang="tr-TR" sz="2000" i="1" dirty="0">
                <a:solidFill>
                  <a:srgbClr val="000000"/>
                </a:solidFill>
                <a:latin typeface="Calibri" pitchFamily="34" charset="0"/>
                <a:cs typeface="Calibri" pitchFamily="34" charset="0"/>
              </a:rPr>
              <a:t>ilgisi !!!</a:t>
            </a:r>
          </a:p>
          <a:p>
            <a:pPr marL="493200" lvl="1">
              <a:spcAft>
                <a:spcPts val="0"/>
              </a:spcAft>
              <a:buClr>
                <a:srgbClr val="292929"/>
              </a:buClr>
              <a:defRPr/>
            </a:pPr>
            <a:endParaRPr lang="tr-TR" sz="2000" i="1" dirty="0">
              <a:solidFill>
                <a:srgbClr val="000000"/>
              </a:solidFill>
              <a:latin typeface="Calibri" pitchFamily="34" charset="0"/>
              <a:cs typeface="Calibri" pitchFamily="34" charset="0"/>
            </a:endParaRPr>
          </a:p>
          <a:p>
            <a:pPr marL="836100" lvl="1" indent="-342900">
              <a:spcAft>
                <a:spcPts val="0"/>
              </a:spcAft>
              <a:buClr>
                <a:srgbClr val="292929"/>
              </a:buClr>
              <a:buFont typeface="+mj-lt"/>
              <a:buAutoNum type="arabicPeriod"/>
              <a:defRPr/>
            </a:pPr>
            <a:endParaRPr lang="tr-TR" sz="2000" i="1" dirty="0">
              <a:solidFill>
                <a:srgbClr val="000000"/>
              </a:solidFill>
              <a:latin typeface="Calibri" pitchFamily="34" charset="0"/>
              <a:cs typeface="Calibri" pitchFamily="34" charset="0"/>
            </a:endParaRPr>
          </a:p>
          <a:p>
            <a:pPr marL="493200" lvl="1">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7" name="Grup 6"/>
          <p:cNvGrpSpPr/>
          <p:nvPr/>
        </p:nvGrpSpPr>
        <p:grpSpPr>
          <a:xfrm>
            <a:off x="8089895" y="1912012"/>
            <a:ext cx="714166" cy="3464637"/>
            <a:chOff x="8089895" y="1912012"/>
            <a:chExt cx="714166" cy="3464637"/>
          </a:xfrm>
        </p:grpSpPr>
        <p:pic>
          <p:nvPicPr>
            <p:cNvPr id="22" name="Picture 7" descr="Image: Bobbins of cotton on a winding 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896" y="2623212"/>
              <a:ext cx="684000" cy="68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10" descr="Image: a Cylinder Devil mach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484" y="3303483"/>
              <a:ext cx="684000" cy="68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6" name="Picture 13" descr="Image: Plans of machinery used in cotton spinning; the Mule Jenn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7575" y="3998223"/>
              <a:ext cx="684000" cy="68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 name="Picture 16" descr="Image: The Mill Steam Engine at Queen Street Mill, Burnl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0061" y="4692649"/>
              <a:ext cx="684000" cy="68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8" name="Picture 19" descr="Image: a Cotton Gin mach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9895" y="1912012"/>
              <a:ext cx="684000" cy="68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29" name="Picture 18" descr="j039774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533" y="4682223"/>
            <a:ext cx="2000250" cy="18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123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YASAL DÜZENLEMELER (İNGİLTERE)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
              <a:spcAft>
                <a:spcPts val="0"/>
              </a:spcAft>
              <a:buClr>
                <a:srgbClr val="292929"/>
              </a:buClr>
              <a:defRPr/>
            </a:pPr>
            <a:r>
              <a:rPr lang="tr-TR" sz="2000" b="1" i="1" dirty="0" smtClean="0">
                <a:solidFill>
                  <a:srgbClr val="000000"/>
                </a:solidFill>
                <a:latin typeface="Calibri" pitchFamily="34" charset="0"/>
                <a:cs typeface="Calibri" pitchFamily="34" charset="0"/>
              </a:rPr>
              <a:t>1802</a:t>
            </a:r>
            <a:endParaRPr lang="tr-TR" sz="2000" b="1" i="1" dirty="0">
              <a:solidFill>
                <a:srgbClr val="000000"/>
              </a:solidFill>
              <a:latin typeface="Calibri" pitchFamily="34" charset="0"/>
              <a:cs typeface="Calibri" pitchFamily="34" charset="0"/>
            </a:endParaRP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Çalışma </a:t>
            </a:r>
            <a:r>
              <a:rPr lang="tr-TR" sz="2000" i="1" dirty="0">
                <a:solidFill>
                  <a:srgbClr val="000000"/>
                </a:solidFill>
                <a:latin typeface="Calibri" pitchFamily="34" charset="0"/>
                <a:cs typeface="Calibri" pitchFamily="34" charset="0"/>
              </a:rPr>
              <a:t>süresi 58 </a:t>
            </a:r>
            <a:r>
              <a:rPr lang="tr-TR" sz="2000" i="1" dirty="0" smtClean="0">
                <a:solidFill>
                  <a:srgbClr val="000000"/>
                </a:solidFill>
                <a:latin typeface="Calibri" pitchFamily="34" charset="0"/>
                <a:cs typeface="Calibri" pitchFamily="34" charset="0"/>
              </a:rPr>
              <a:t>saat/hafta (Ayda=232 saat),</a:t>
            </a:r>
            <a:endParaRPr lang="tr-TR" sz="2000" i="1" dirty="0">
              <a:solidFill>
                <a:srgbClr val="000000"/>
              </a:solidFill>
              <a:latin typeface="Calibri" pitchFamily="34" charset="0"/>
              <a:cs typeface="Calibri" pitchFamily="34" charset="0"/>
            </a:endParaRP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Eğitim,</a:t>
            </a:r>
            <a:endParaRPr lang="tr-TR" sz="2000" i="1" dirty="0">
              <a:solidFill>
                <a:srgbClr val="000000"/>
              </a:solidFill>
              <a:latin typeface="Calibri" pitchFamily="34" charset="0"/>
              <a:cs typeface="Calibri" pitchFamily="34" charset="0"/>
            </a:endParaRPr>
          </a:p>
          <a:p>
            <a:pPr marL="36000">
              <a:spcAft>
                <a:spcPts val="0"/>
              </a:spcAft>
              <a:buClr>
                <a:srgbClr val="292929"/>
              </a:buClr>
              <a:defRPr/>
            </a:pPr>
            <a:endParaRPr lang="tr-TR" sz="1000" i="1" dirty="0">
              <a:solidFill>
                <a:srgbClr val="000000"/>
              </a:solidFill>
              <a:latin typeface="Calibri" pitchFamily="34" charset="0"/>
              <a:cs typeface="Calibri" pitchFamily="34" charset="0"/>
            </a:endParaRPr>
          </a:p>
          <a:p>
            <a:pPr marL="36000">
              <a:spcAft>
                <a:spcPts val="0"/>
              </a:spcAft>
              <a:buClr>
                <a:srgbClr val="292929"/>
              </a:buClr>
              <a:defRPr/>
            </a:pPr>
            <a:r>
              <a:rPr lang="tr-TR" sz="2000" b="1" i="1" dirty="0" smtClean="0">
                <a:solidFill>
                  <a:srgbClr val="000000"/>
                </a:solidFill>
                <a:latin typeface="Calibri" pitchFamily="34" charset="0"/>
                <a:cs typeface="Calibri" pitchFamily="34" charset="0"/>
              </a:rPr>
              <a:t>1833</a:t>
            </a: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En </a:t>
            </a:r>
            <a:r>
              <a:rPr lang="tr-TR" sz="2000" i="1" dirty="0">
                <a:solidFill>
                  <a:srgbClr val="000000"/>
                </a:solidFill>
                <a:latin typeface="Calibri" pitchFamily="34" charset="0"/>
                <a:cs typeface="Calibri" pitchFamily="34" charset="0"/>
              </a:rPr>
              <a:t>küçük çalışma yaşı </a:t>
            </a:r>
            <a:r>
              <a:rPr lang="tr-TR" sz="2000" i="1" dirty="0" smtClean="0">
                <a:solidFill>
                  <a:srgbClr val="000000"/>
                </a:solidFill>
                <a:latin typeface="Calibri" pitchFamily="34" charset="0"/>
                <a:cs typeface="Calibri" pitchFamily="34" charset="0"/>
              </a:rPr>
              <a:t>10 yaş olması, </a:t>
            </a:r>
            <a:endParaRPr lang="tr-TR" sz="2000" i="1" dirty="0">
              <a:solidFill>
                <a:srgbClr val="000000"/>
              </a:solidFill>
              <a:latin typeface="Calibri" pitchFamily="34" charset="0"/>
              <a:cs typeface="Calibri" pitchFamily="34" charset="0"/>
            </a:endParaRP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Doktor </a:t>
            </a:r>
            <a:r>
              <a:rPr lang="tr-TR" sz="2000" i="1" dirty="0">
                <a:solidFill>
                  <a:srgbClr val="000000"/>
                </a:solidFill>
                <a:latin typeface="Calibri" pitchFamily="34" charset="0"/>
                <a:cs typeface="Calibri" pitchFamily="34" charset="0"/>
              </a:rPr>
              <a:t>raporu (işe giriş muayenesi</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a:p>
            <a:pPr marL="36000">
              <a:spcAft>
                <a:spcPts val="0"/>
              </a:spcAft>
              <a:buClr>
                <a:srgbClr val="292929"/>
              </a:buClr>
              <a:defRPr/>
            </a:pPr>
            <a:endParaRPr lang="tr-TR" sz="1200" i="1" dirty="0">
              <a:solidFill>
                <a:srgbClr val="000000"/>
              </a:solidFill>
              <a:latin typeface="Calibri" pitchFamily="34" charset="0"/>
              <a:cs typeface="Calibri" pitchFamily="34" charset="0"/>
            </a:endParaRPr>
          </a:p>
          <a:p>
            <a:pPr marL="36000">
              <a:spcAft>
                <a:spcPts val="0"/>
              </a:spcAft>
              <a:buClr>
                <a:srgbClr val="292929"/>
              </a:buClr>
              <a:defRPr/>
            </a:pPr>
            <a:r>
              <a:rPr lang="tr-TR" sz="2000" b="1" i="1" dirty="0" smtClean="0">
                <a:solidFill>
                  <a:srgbClr val="000000"/>
                </a:solidFill>
                <a:latin typeface="Calibri" pitchFamily="34" charset="0"/>
                <a:cs typeface="Calibri" pitchFamily="34" charset="0"/>
              </a:rPr>
              <a:t>1847</a:t>
            </a: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İşyeri denetimi,</a:t>
            </a:r>
            <a:endParaRPr lang="tr-TR" sz="2000" i="1" dirty="0">
              <a:solidFill>
                <a:srgbClr val="000000"/>
              </a:solidFill>
              <a:latin typeface="Calibri" pitchFamily="34" charset="0"/>
              <a:cs typeface="Calibri" pitchFamily="34" charset="0"/>
            </a:endParaRP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İş müfettişliği,</a:t>
            </a:r>
            <a:endParaRPr lang="tr-TR" sz="2000" i="1" dirty="0">
              <a:solidFill>
                <a:srgbClr val="000000"/>
              </a:solidFill>
              <a:latin typeface="Calibri" pitchFamily="34" charset="0"/>
              <a:cs typeface="Calibri" pitchFamily="34" charset="0"/>
            </a:endParaRPr>
          </a:p>
          <a:p>
            <a:pPr marL="493200" lvl="1">
              <a:spcAft>
                <a:spcPts val="0"/>
              </a:spcAft>
              <a:buClr>
                <a:srgbClr val="292929"/>
              </a:buClr>
              <a:defRPr/>
            </a:pPr>
            <a:endParaRPr lang="tr-TR" sz="2000" i="1" dirty="0">
              <a:solidFill>
                <a:srgbClr val="000000"/>
              </a:solidFill>
              <a:latin typeface="Calibri" pitchFamily="34" charset="0"/>
              <a:cs typeface="Calibri" pitchFamily="34" charset="0"/>
            </a:endParaRPr>
          </a:p>
          <a:p>
            <a:pPr marL="836100" lvl="1" indent="-342900">
              <a:spcAft>
                <a:spcPts val="0"/>
              </a:spcAft>
              <a:buClr>
                <a:srgbClr val="292929"/>
              </a:buClr>
              <a:buFont typeface="+mj-lt"/>
              <a:buAutoNum type="arabicPeriod"/>
              <a:defRPr/>
            </a:pPr>
            <a:endParaRPr lang="tr-TR" sz="2000" i="1" dirty="0">
              <a:solidFill>
                <a:srgbClr val="000000"/>
              </a:solidFill>
              <a:latin typeface="Calibri" pitchFamily="34" charset="0"/>
              <a:cs typeface="Calibri" pitchFamily="34" charset="0"/>
            </a:endParaRPr>
          </a:p>
          <a:p>
            <a:pPr marL="493200" lvl="1">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52015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MESLEK HASTALIKLARI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78950" lvl="1" indent="-285750">
              <a:spcAft>
                <a:spcPts val="0"/>
              </a:spcAft>
              <a:buClr>
                <a:srgbClr val="292929"/>
              </a:buClr>
              <a:buFont typeface="Wingdings" pitchFamily="2" charset="2"/>
              <a:buChar char="ü"/>
              <a:defRPr/>
            </a:pPr>
            <a:endParaRPr lang="tr-TR" sz="2000" b="1" i="1" dirty="0" smtClean="0">
              <a:solidFill>
                <a:srgbClr val="000000"/>
              </a:solidFill>
              <a:latin typeface="Calibri" pitchFamily="34" charset="0"/>
              <a:cs typeface="Calibri" pitchFamily="34" charset="0"/>
            </a:endParaRPr>
          </a:p>
          <a:p>
            <a:pPr marL="321750" indent="-28575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Kurşun zehirlenmesi,</a:t>
            </a:r>
            <a:endParaRPr lang="tr-TR" sz="2000" b="1" i="1" dirty="0">
              <a:solidFill>
                <a:srgbClr val="000000"/>
              </a:solidFill>
              <a:latin typeface="Calibri" pitchFamily="34" charset="0"/>
              <a:cs typeface="Calibri" pitchFamily="34" charset="0"/>
            </a:endParaRPr>
          </a:p>
          <a:p>
            <a:pPr marL="321750" indent="-28575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Cıva zehirlenmesi,</a:t>
            </a:r>
            <a:endParaRPr lang="tr-TR" sz="2000" b="1" i="1" dirty="0">
              <a:solidFill>
                <a:srgbClr val="000000"/>
              </a:solidFill>
              <a:latin typeface="Calibri" pitchFamily="34" charset="0"/>
              <a:cs typeface="Calibri" pitchFamily="34" charset="0"/>
            </a:endParaRPr>
          </a:p>
          <a:p>
            <a:pPr marL="321750" indent="-28575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Akciğer </a:t>
            </a:r>
            <a:r>
              <a:rPr lang="tr-TR" sz="2000" b="1" i="1" dirty="0">
                <a:solidFill>
                  <a:srgbClr val="000000"/>
                </a:solidFill>
                <a:latin typeface="Calibri" pitchFamily="34" charset="0"/>
                <a:cs typeface="Calibri" pitchFamily="34" charset="0"/>
              </a:rPr>
              <a:t>hastalıkları </a:t>
            </a:r>
            <a:r>
              <a:rPr lang="tr-TR" sz="2000" b="1" i="1" dirty="0" smtClean="0">
                <a:solidFill>
                  <a:srgbClr val="000000"/>
                </a:solidFill>
                <a:latin typeface="Calibri" pitchFamily="34" charset="0"/>
                <a:cs typeface="Calibri" pitchFamily="34" charset="0"/>
              </a:rPr>
              <a:t>...</a:t>
            </a:r>
          </a:p>
          <a:p>
            <a:pPr marL="778950" lvl="1" indent="-285750">
              <a:spcAft>
                <a:spcPts val="0"/>
              </a:spcAft>
              <a:buClr>
                <a:srgbClr val="292929"/>
              </a:buClr>
              <a:buFont typeface="Wingdings" pitchFamily="2" charset="2"/>
              <a:buChar char="ü"/>
              <a:defRPr/>
            </a:pPr>
            <a:endParaRPr lang="tr-TR" sz="2000" b="1" i="1" dirty="0">
              <a:solidFill>
                <a:srgbClr val="000000"/>
              </a:solidFill>
              <a:latin typeface="Calibri" pitchFamily="34" charset="0"/>
              <a:cs typeface="Calibri" pitchFamily="34" charset="0"/>
            </a:endParaRPr>
          </a:p>
          <a:p>
            <a:pPr marL="493200" lvl="1">
              <a:spcAft>
                <a:spcPts val="0"/>
              </a:spcAft>
              <a:buClr>
                <a:srgbClr val="292929"/>
              </a:buClr>
              <a:defRPr/>
            </a:pPr>
            <a:r>
              <a:rPr lang="tr-TR" sz="2000" b="1" i="1" dirty="0" smtClean="0">
                <a:solidFill>
                  <a:srgbClr val="000000"/>
                </a:solidFill>
                <a:latin typeface="Calibri" pitchFamily="34" charset="0"/>
                <a:cs typeface="Calibri" pitchFamily="34" charset="0"/>
              </a:rPr>
              <a:t>Adımlar </a:t>
            </a:r>
            <a:r>
              <a:rPr lang="tr-TR" sz="2000" b="1" i="1" dirty="0" smtClean="0">
                <a:solidFill>
                  <a:srgbClr val="000000"/>
                </a:solidFill>
                <a:latin typeface="Calibri" pitchFamily="34" charset="0"/>
                <a:cs typeface="Calibri" pitchFamily="34" charset="0"/>
              </a:rPr>
              <a:t>atılmıştır…</a:t>
            </a:r>
            <a:endParaRPr lang="tr-TR" sz="2000" b="1" i="1" dirty="0">
              <a:solidFill>
                <a:srgbClr val="000000"/>
              </a:solidFill>
              <a:latin typeface="Calibri" pitchFamily="34" charset="0"/>
              <a:cs typeface="Calibri" pitchFamily="34" charset="0"/>
            </a:endParaRPr>
          </a:p>
          <a:p>
            <a:pPr marL="493200" lvl="1">
              <a:spcAft>
                <a:spcPts val="0"/>
              </a:spcAft>
              <a:buClr>
                <a:srgbClr val="292929"/>
              </a:buClr>
              <a:defRPr/>
            </a:pPr>
            <a:endParaRPr lang="tr-TR" sz="2000" i="1" dirty="0">
              <a:solidFill>
                <a:srgbClr val="000000"/>
              </a:solidFill>
              <a:latin typeface="Calibri" pitchFamily="34" charset="0"/>
              <a:cs typeface="Calibri" pitchFamily="34" charset="0"/>
            </a:endParaRPr>
          </a:p>
          <a:p>
            <a:pPr marL="836100" lvl="1" indent="-342900">
              <a:spcAft>
                <a:spcPts val="0"/>
              </a:spcAft>
              <a:buClr>
                <a:srgbClr val="292929"/>
              </a:buClr>
              <a:buFont typeface="+mj-lt"/>
              <a:buAutoNum type="arabicPeriod"/>
              <a:defRPr/>
            </a:pPr>
            <a:endParaRPr lang="tr-TR" sz="2000" i="1" dirty="0">
              <a:solidFill>
                <a:srgbClr val="000000"/>
              </a:solidFill>
              <a:latin typeface="Calibri" pitchFamily="34" charset="0"/>
              <a:cs typeface="Calibri" pitchFamily="34" charset="0"/>
            </a:endParaRPr>
          </a:p>
          <a:p>
            <a:pPr marL="493200" lvl="1">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1026" name="Picture 2" descr="D:\DOKTOR\1-ISTANBULUZMAN\1-EĞİTİM KURUMU\1. İstanbuluzman\2-RESİMLER\Tıbbi\radiolog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723" y="1917700"/>
            <a:ext cx="1832902" cy="183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360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TÜRKİYE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36000">
              <a:spcAft>
                <a:spcPts val="0"/>
              </a:spcAft>
              <a:buClr>
                <a:srgbClr val="292929"/>
              </a:buClr>
              <a:defRPr/>
            </a:pPr>
            <a:r>
              <a:rPr lang="tr-TR" sz="2000" b="1" i="1" dirty="0" smtClean="0">
                <a:solidFill>
                  <a:srgbClr val="000000"/>
                </a:solidFill>
                <a:latin typeface="Calibri" pitchFamily="34" charset="0"/>
                <a:cs typeface="Calibri" pitchFamily="34" charset="0"/>
              </a:rPr>
              <a:t>Tanzimat </a:t>
            </a:r>
            <a:r>
              <a:rPr lang="tr-TR" sz="2000" b="1" i="1" dirty="0" smtClean="0">
                <a:solidFill>
                  <a:srgbClr val="000000"/>
                </a:solidFill>
                <a:latin typeface="Calibri" pitchFamily="34" charset="0"/>
                <a:cs typeface="Calibri" pitchFamily="34" charset="0"/>
              </a:rPr>
              <a:t>Öncesi</a:t>
            </a: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Lonca (</a:t>
            </a:r>
            <a:r>
              <a:rPr lang="tr-TR" sz="2000" i="1" dirty="0">
                <a:solidFill>
                  <a:srgbClr val="000000"/>
                </a:solidFill>
                <a:latin typeface="Calibri" pitchFamily="34" charset="0"/>
                <a:cs typeface="Calibri" pitchFamily="34" charset="0"/>
              </a:rPr>
              <a:t>Orta </a:t>
            </a:r>
            <a:r>
              <a:rPr lang="tr-TR" sz="2000" i="1" dirty="0" smtClean="0">
                <a:solidFill>
                  <a:srgbClr val="000000"/>
                </a:solidFill>
                <a:latin typeface="Calibri" pitchFamily="34" charset="0"/>
                <a:cs typeface="Calibri" pitchFamily="34" charset="0"/>
              </a:rPr>
              <a:t>Sandığı-Teavün </a:t>
            </a:r>
            <a:r>
              <a:rPr lang="tr-TR" sz="2000" i="1" dirty="0">
                <a:solidFill>
                  <a:srgbClr val="000000"/>
                </a:solidFill>
                <a:latin typeface="Calibri" pitchFamily="34" charset="0"/>
                <a:cs typeface="Calibri" pitchFamily="34" charset="0"/>
              </a:rPr>
              <a:t>Sandığı</a:t>
            </a:r>
            <a:r>
              <a:rPr lang="tr-TR" sz="2000" i="1" dirty="0" smtClean="0">
                <a:solidFill>
                  <a:srgbClr val="000000"/>
                </a:solidFill>
                <a:latin typeface="Calibri" pitchFamily="34" charset="0"/>
                <a:cs typeface="Calibri" pitchFamily="34" charset="0"/>
              </a:rPr>
              <a:t>)</a:t>
            </a:r>
          </a:p>
          <a:p>
            <a:pPr marL="36000">
              <a:spcAft>
                <a:spcPts val="0"/>
              </a:spcAft>
              <a:buClr>
                <a:srgbClr val="292929"/>
              </a:buClr>
              <a:defRPr/>
            </a:pPr>
            <a:endParaRPr lang="tr-TR" sz="2000" i="1" dirty="0">
              <a:solidFill>
                <a:srgbClr val="000000"/>
              </a:solidFill>
              <a:latin typeface="Calibri" pitchFamily="34" charset="0"/>
              <a:cs typeface="Calibri" pitchFamily="34" charset="0"/>
            </a:endParaRPr>
          </a:p>
          <a:p>
            <a:pPr marL="36000">
              <a:spcAft>
                <a:spcPts val="0"/>
              </a:spcAft>
              <a:buClr>
                <a:srgbClr val="292929"/>
              </a:buClr>
              <a:defRPr/>
            </a:pPr>
            <a:r>
              <a:rPr lang="tr-TR" sz="2000" b="1" i="1" dirty="0" smtClean="0">
                <a:solidFill>
                  <a:srgbClr val="000000"/>
                </a:solidFill>
                <a:latin typeface="Calibri" pitchFamily="34" charset="0"/>
                <a:cs typeface="Calibri" pitchFamily="34" charset="0"/>
              </a:rPr>
              <a:t>Tanzimat  </a:t>
            </a:r>
            <a:r>
              <a:rPr lang="tr-TR" sz="2000" b="1" i="1" dirty="0" smtClean="0">
                <a:solidFill>
                  <a:srgbClr val="000000"/>
                </a:solidFill>
                <a:latin typeface="Calibri" pitchFamily="34" charset="0"/>
                <a:cs typeface="Calibri" pitchFamily="34" charset="0"/>
              </a:rPr>
              <a:t>ve Meşrutiyet Dönemi</a:t>
            </a: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1865 </a:t>
            </a:r>
            <a:r>
              <a:rPr lang="tr-TR" sz="2000" i="1" dirty="0">
                <a:solidFill>
                  <a:srgbClr val="000000"/>
                </a:solidFill>
                <a:latin typeface="Calibri" pitchFamily="34" charset="0"/>
                <a:cs typeface="Calibri" pitchFamily="34" charset="0"/>
              </a:rPr>
              <a:t>Dilaver Paşa </a:t>
            </a:r>
            <a:r>
              <a:rPr lang="tr-TR" sz="2000" i="1" dirty="0" smtClean="0">
                <a:solidFill>
                  <a:srgbClr val="000000"/>
                </a:solidFill>
                <a:latin typeface="Calibri" pitchFamily="34" charset="0"/>
                <a:cs typeface="Calibri" pitchFamily="34" charset="0"/>
              </a:rPr>
              <a:t>Nizamnamesi (Havza-i </a:t>
            </a:r>
            <a:r>
              <a:rPr lang="tr-TR" sz="2000" i="1" dirty="0" err="1">
                <a:solidFill>
                  <a:srgbClr val="000000"/>
                </a:solidFill>
                <a:latin typeface="Calibri" pitchFamily="34" charset="0"/>
                <a:cs typeface="Calibri" pitchFamily="34" charset="0"/>
              </a:rPr>
              <a:t>Fahmiye</a:t>
            </a:r>
            <a:r>
              <a:rPr lang="tr-TR" sz="2000" i="1" dirty="0">
                <a:solidFill>
                  <a:srgbClr val="000000"/>
                </a:solidFill>
                <a:latin typeface="Calibri" pitchFamily="34" charset="0"/>
                <a:cs typeface="Calibri" pitchFamily="34" charset="0"/>
              </a:rPr>
              <a:t> </a:t>
            </a:r>
            <a:r>
              <a:rPr lang="tr-TR" sz="2000" i="1" dirty="0" err="1" smtClean="0">
                <a:solidFill>
                  <a:srgbClr val="000000"/>
                </a:solidFill>
                <a:latin typeface="Calibri" pitchFamily="34" charset="0"/>
                <a:cs typeface="Calibri" pitchFamily="34" charset="0"/>
              </a:rPr>
              <a:t>Teamülnamesi</a:t>
            </a:r>
            <a:r>
              <a:rPr lang="tr-TR" sz="2000" i="1" dirty="0" smtClean="0">
                <a:solidFill>
                  <a:srgbClr val="000000"/>
                </a:solidFill>
                <a:latin typeface="Calibri" pitchFamily="34" charset="0"/>
                <a:cs typeface="Calibri" pitchFamily="34" charset="0"/>
              </a:rPr>
              <a:t> - İşçilerin çalışma yaşamı düzenlenmiş),</a:t>
            </a: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1869 </a:t>
            </a:r>
            <a:r>
              <a:rPr lang="tr-TR" sz="2000" i="1" dirty="0" err="1" smtClean="0">
                <a:solidFill>
                  <a:srgbClr val="000000"/>
                </a:solidFill>
                <a:latin typeface="Calibri" pitchFamily="34" charset="0"/>
                <a:cs typeface="Calibri" pitchFamily="34" charset="0"/>
              </a:rPr>
              <a:t>Maadin</a:t>
            </a:r>
            <a:r>
              <a:rPr lang="tr-TR" sz="2000" i="1" dirty="0" smtClean="0">
                <a:solidFill>
                  <a:srgbClr val="000000"/>
                </a:solidFill>
                <a:latin typeface="Calibri" pitchFamily="34" charset="0"/>
                <a:cs typeface="Calibri" pitchFamily="34" charset="0"/>
              </a:rPr>
              <a:t> Nizamnamesi (İş kazalarının önlenmesi),</a:t>
            </a: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1871 </a:t>
            </a:r>
            <a:r>
              <a:rPr lang="tr-TR" sz="2000" i="1" dirty="0" err="1">
                <a:solidFill>
                  <a:srgbClr val="000000"/>
                </a:solidFill>
                <a:latin typeface="Calibri" pitchFamily="34" charset="0"/>
                <a:cs typeface="Calibri" pitchFamily="34" charset="0"/>
              </a:rPr>
              <a:t>Ameleperver</a:t>
            </a:r>
            <a:r>
              <a:rPr lang="tr-TR" sz="2000" i="1" dirty="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Cemiyeti,</a:t>
            </a:r>
            <a:endParaRPr lang="tr-TR" sz="2000" i="1" dirty="0">
              <a:solidFill>
                <a:srgbClr val="000000"/>
              </a:solidFill>
              <a:latin typeface="Calibri" pitchFamily="34" charset="0"/>
              <a:cs typeface="Calibri" pitchFamily="34" charset="0"/>
            </a:endParaRP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1895 </a:t>
            </a:r>
            <a:r>
              <a:rPr lang="tr-TR" sz="2000" i="1" dirty="0">
                <a:solidFill>
                  <a:srgbClr val="000000"/>
                </a:solidFill>
                <a:latin typeface="Calibri" pitchFamily="34" charset="0"/>
                <a:cs typeface="Calibri" pitchFamily="34" charset="0"/>
              </a:rPr>
              <a:t>Osmanlı Amele Yardımlaşma </a:t>
            </a:r>
            <a:r>
              <a:rPr lang="tr-TR" sz="2000" i="1" dirty="0" smtClean="0">
                <a:solidFill>
                  <a:srgbClr val="000000"/>
                </a:solidFill>
                <a:latin typeface="Calibri" pitchFamily="34" charset="0"/>
                <a:cs typeface="Calibri" pitchFamily="34" charset="0"/>
              </a:rPr>
              <a:t>Cemiyeti,</a:t>
            </a:r>
            <a:endParaRPr lang="tr-TR" sz="2000" i="1" dirty="0">
              <a:solidFill>
                <a:srgbClr val="000000"/>
              </a:solidFill>
              <a:latin typeface="Calibri" pitchFamily="34" charset="0"/>
              <a:cs typeface="Calibri" pitchFamily="34" charset="0"/>
            </a:endParaRPr>
          </a:p>
          <a:p>
            <a:pPr marL="36000">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ETİĞİ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43517"/>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360470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TÜRKİYE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36000">
              <a:spcAft>
                <a:spcPts val="0"/>
              </a:spcAft>
              <a:buClr>
                <a:srgbClr val="292929"/>
              </a:buClr>
              <a:defRPr/>
            </a:pPr>
            <a:r>
              <a:rPr lang="tr-TR" sz="2000" b="1" i="1" dirty="0" smtClean="0">
                <a:solidFill>
                  <a:srgbClr val="000000"/>
                </a:solidFill>
                <a:latin typeface="Calibri" pitchFamily="34" charset="0"/>
                <a:cs typeface="Calibri" pitchFamily="34" charset="0"/>
              </a:rPr>
              <a:t>Cumhuriyet </a:t>
            </a:r>
            <a:r>
              <a:rPr lang="tr-TR" sz="2000" b="1" i="1" dirty="0" smtClean="0">
                <a:solidFill>
                  <a:srgbClr val="000000"/>
                </a:solidFill>
                <a:latin typeface="Calibri" pitchFamily="34" charset="0"/>
                <a:cs typeface="Calibri" pitchFamily="34" charset="0"/>
              </a:rPr>
              <a:t>Dönemi </a:t>
            </a:r>
            <a:endParaRPr lang="tr-TR" sz="2000" b="1" i="1" dirty="0">
              <a:solidFill>
                <a:srgbClr val="000000"/>
              </a:solidFill>
              <a:latin typeface="Calibri" pitchFamily="34" charset="0"/>
              <a:cs typeface="Calibri" pitchFamily="34" charset="0"/>
            </a:endParaRP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Ereğli </a:t>
            </a:r>
            <a:r>
              <a:rPr lang="tr-TR" sz="2000" i="1" dirty="0">
                <a:solidFill>
                  <a:srgbClr val="000000"/>
                </a:solidFill>
                <a:latin typeface="Calibri" pitchFamily="34" charset="0"/>
                <a:cs typeface="Calibri" pitchFamily="34" charset="0"/>
              </a:rPr>
              <a:t>Havza-ı </a:t>
            </a:r>
            <a:r>
              <a:rPr lang="tr-TR" sz="2000" i="1" dirty="0" err="1">
                <a:solidFill>
                  <a:srgbClr val="000000"/>
                </a:solidFill>
                <a:latin typeface="Calibri" pitchFamily="34" charset="0"/>
                <a:cs typeface="Calibri" pitchFamily="34" charset="0"/>
              </a:rPr>
              <a:t>Fahmiye</a:t>
            </a:r>
            <a:r>
              <a:rPr lang="tr-TR" sz="2000" i="1" dirty="0">
                <a:solidFill>
                  <a:srgbClr val="000000"/>
                </a:solidFill>
                <a:latin typeface="Calibri" pitchFamily="34" charset="0"/>
                <a:cs typeface="Calibri" pitchFamily="34" charset="0"/>
              </a:rPr>
              <a:t> Maden Amelesinin Hukukuna Müteallik </a:t>
            </a:r>
            <a:r>
              <a:rPr lang="tr-TR" sz="2000" i="1" dirty="0" smtClean="0">
                <a:solidFill>
                  <a:srgbClr val="000000"/>
                </a:solidFill>
                <a:latin typeface="Calibri" pitchFamily="34" charset="0"/>
                <a:cs typeface="Calibri" pitchFamily="34" charset="0"/>
              </a:rPr>
              <a:t>Kanun (İş hukuku düzenlemeleri devem…),</a:t>
            </a:r>
            <a:endParaRPr lang="tr-TR" sz="2000" i="1" dirty="0">
              <a:solidFill>
                <a:srgbClr val="000000"/>
              </a:solidFill>
              <a:latin typeface="Calibri" pitchFamily="34" charset="0"/>
              <a:cs typeface="Calibri" pitchFamily="34" charset="0"/>
            </a:endParaRP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1926 </a:t>
            </a:r>
            <a:r>
              <a:rPr lang="tr-TR" sz="2000" i="1" dirty="0">
                <a:solidFill>
                  <a:srgbClr val="000000"/>
                </a:solidFill>
                <a:latin typeface="Calibri" pitchFamily="34" charset="0"/>
                <a:cs typeface="Calibri" pitchFamily="34" charset="0"/>
              </a:rPr>
              <a:t>Borçlar </a:t>
            </a:r>
            <a:r>
              <a:rPr lang="tr-TR" sz="2000" i="1" dirty="0" smtClean="0">
                <a:solidFill>
                  <a:srgbClr val="000000"/>
                </a:solidFill>
                <a:latin typeface="Calibri" pitchFamily="34" charset="0"/>
                <a:cs typeface="Calibri" pitchFamily="34" charset="0"/>
              </a:rPr>
              <a:t>Kanunu,</a:t>
            </a:r>
            <a:endParaRPr lang="tr-TR" sz="2000" i="1" dirty="0">
              <a:solidFill>
                <a:srgbClr val="000000"/>
              </a:solidFill>
              <a:latin typeface="Calibri" pitchFamily="34" charset="0"/>
              <a:cs typeface="Calibri" pitchFamily="34" charset="0"/>
            </a:endParaRPr>
          </a:p>
          <a:p>
            <a:pPr marL="321750" indent="-28575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1930 </a:t>
            </a:r>
            <a:r>
              <a:rPr lang="tr-TR" sz="2000" i="1" dirty="0">
                <a:solidFill>
                  <a:srgbClr val="000000"/>
                </a:solidFill>
                <a:latin typeface="Calibri" pitchFamily="34" charset="0"/>
                <a:cs typeface="Calibri" pitchFamily="34" charset="0"/>
              </a:rPr>
              <a:t>Umumi </a:t>
            </a:r>
            <a:r>
              <a:rPr lang="tr-TR" sz="2000" i="1" dirty="0" smtClean="0">
                <a:solidFill>
                  <a:srgbClr val="000000"/>
                </a:solidFill>
                <a:latin typeface="Calibri" pitchFamily="34" charset="0"/>
                <a:cs typeface="Calibri" pitchFamily="34" charset="0"/>
              </a:rPr>
              <a:t>Hıfzıssıhha Kanunu,</a:t>
            </a:r>
            <a:endParaRPr lang="tr-TR" sz="2000" i="1" dirty="0">
              <a:solidFill>
                <a:srgbClr val="000000"/>
              </a:solidFill>
              <a:latin typeface="Calibri" pitchFamily="34" charset="0"/>
              <a:cs typeface="Calibri" pitchFamily="34" charset="0"/>
            </a:endParaRPr>
          </a:p>
          <a:p>
            <a:pPr marL="36000">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932150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2838448" y="3031239"/>
            <a:ext cx="6116031" cy="1369312"/>
          </a:xfrm>
          <a:prstGeom prst="rect">
            <a:avLst/>
          </a:prstGeom>
          <a:noFill/>
          <a:ln w="9525" algn="ctr">
            <a:noFill/>
            <a:round/>
            <a:headEnd/>
            <a:tailEnd/>
          </a:ln>
        </p:spPr>
        <p:txBody>
          <a:bodyPr wrap="none" anchor="ctr"/>
          <a:lstStyle/>
          <a:p>
            <a:pPr marL="36000" algn="ct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Etik Konuları</a:t>
            </a:r>
            <a:endPar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3074" name="Picture 2" descr="D:\DOKTOR\2-DRUZ\1. EĞİTİM KURUMU\1. İstanbuluzman\2-RESİMLER\Kırtasiye\128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99" y="2466532"/>
            <a:ext cx="2498725" cy="249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85146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ETİK KONULARI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78900" indent="-252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İşçi-İşveren ilişkileri,</a:t>
            </a:r>
            <a:endParaRPr lang="tr-TR" sz="2000" i="1" dirty="0">
              <a:solidFill>
                <a:srgbClr val="000000"/>
              </a:solidFill>
              <a:latin typeface="Calibri" pitchFamily="34" charset="0"/>
              <a:cs typeface="Calibri" pitchFamily="34" charset="0"/>
            </a:endParaRPr>
          </a:p>
          <a:p>
            <a:pPr marL="378900" indent="-252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Kurallar-mevzuat,</a:t>
            </a:r>
            <a:endParaRPr lang="tr-TR" sz="2000" i="1" dirty="0">
              <a:solidFill>
                <a:srgbClr val="000000"/>
              </a:solidFill>
              <a:latin typeface="Calibri" pitchFamily="34" charset="0"/>
              <a:cs typeface="Calibri" pitchFamily="34" charset="0"/>
            </a:endParaRPr>
          </a:p>
          <a:p>
            <a:pPr marL="378900" indent="-252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Karşılıklı </a:t>
            </a:r>
            <a:r>
              <a:rPr lang="tr-TR" sz="2000" i="1" dirty="0">
                <a:solidFill>
                  <a:srgbClr val="000000"/>
                </a:solidFill>
                <a:latin typeface="Calibri" pitchFamily="34" charset="0"/>
                <a:cs typeface="Calibri" pitchFamily="34" charset="0"/>
              </a:rPr>
              <a:t>borçlanma </a:t>
            </a:r>
            <a:r>
              <a:rPr lang="tr-TR" sz="2000" i="1" dirty="0" smtClean="0">
                <a:solidFill>
                  <a:srgbClr val="000000"/>
                </a:solidFill>
                <a:latin typeface="Calibri" pitchFamily="34" charset="0"/>
                <a:cs typeface="Calibri" pitchFamily="34" charset="0"/>
              </a:rPr>
              <a:t>(emek-ücret),</a:t>
            </a:r>
            <a:endParaRPr lang="tr-TR" sz="2000" i="1" dirty="0">
              <a:solidFill>
                <a:srgbClr val="000000"/>
              </a:solidFill>
              <a:latin typeface="Calibri" pitchFamily="34" charset="0"/>
              <a:cs typeface="Calibri" pitchFamily="34" charset="0"/>
            </a:endParaRPr>
          </a:p>
          <a:p>
            <a:pPr marL="378900" indent="-252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Sağlıklı </a:t>
            </a:r>
            <a:r>
              <a:rPr lang="tr-TR" sz="2000" i="1" dirty="0">
                <a:solidFill>
                  <a:srgbClr val="000000"/>
                </a:solidFill>
                <a:latin typeface="Calibri" pitchFamily="34" charset="0"/>
                <a:cs typeface="Calibri" pitchFamily="34" charset="0"/>
              </a:rPr>
              <a:t>ve güvenli </a:t>
            </a:r>
            <a:r>
              <a:rPr lang="tr-TR" sz="2000" i="1" dirty="0" smtClean="0">
                <a:solidFill>
                  <a:srgbClr val="000000"/>
                </a:solidFill>
                <a:latin typeface="Calibri" pitchFamily="34" charset="0"/>
                <a:cs typeface="Calibri" pitchFamily="34" charset="0"/>
              </a:rPr>
              <a:t>işyeri,</a:t>
            </a:r>
            <a:endParaRPr lang="tr-TR" sz="2000" i="1" dirty="0">
              <a:solidFill>
                <a:srgbClr val="000000"/>
              </a:solidFill>
              <a:latin typeface="Calibri" pitchFamily="34" charset="0"/>
              <a:cs typeface="Calibri" pitchFamily="34" charset="0"/>
            </a:endParaRPr>
          </a:p>
          <a:p>
            <a:pPr marL="378900" indent="-252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Tazminat hakkı,</a:t>
            </a:r>
            <a:endParaRPr lang="tr-TR" sz="2000" i="1" dirty="0">
              <a:solidFill>
                <a:srgbClr val="000000"/>
              </a:solidFill>
              <a:latin typeface="Calibri" pitchFamily="34" charset="0"/>
              <a:cs typeface="Calibri" pitchFamily="34" charset="0"/>
            </a:endParaRPr>
          </a:p>
          <a:p>
            <a:pPr marL="378900" indent="-252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Bilme hakkı</a:t>
            </a:r>
            <a:r>
              <a:rPr lang="tr-TR" sz="2000" i="1" dirty="0" smtClean="0">
                <a:solidFill>
                  <a:srgbClr val="000000"/>
                </a:solidFill>
                <a:latin typeface="Calibri" pitchFamily="34" charset="0"/>
                <a:cs typeface="Calibri" pitchFamily="34" charset="0"/>
              </a:rPr>
              <a:t>,</a:t>
            </a:r>
          </a:p>
          <a:p>
            <a:pPr marL="378900" indent="-252000">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Sanayi kuruluşları (çevreye zarar),</a:t>
            </a:r>
          </a:p>
          <a:p>
            <a:pPr marL="378900" indent="-252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Topluma </a:t>
            </a:r>
            <a:r>
              <a:rPr lang="tr-TR" sz="2000" i="1" dirty="0">
                <a:solidFill>
                  <a:srgbClr val="000000"/>
                </a:solidFill>
                <a:latin typeface="Calibri" pitchFamily="34" charset="0"/>
                <a:cs typeface="Calibri" pitchFamily="34" charset="0"/>
              </a:rPr>
              <a:t>yansıyan riskler, </a:t>
            </a:r>
          </a:p>
          <a:p>
            <a:pPr marL="378900" indent="-252000">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Çevre kirliliği,</a:t>
            </a:r>
          </a:p>
          <a:p>
            <a:pPr marL="378900" indent="-252000">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Büyük endüstriyel kazalar (</a:t>
            </a:r>
            <a:r>
              <a:rPr lang="tr-TR" sz="2000" i="1" dirty="0" err="1">
                <a:solidFill>
                  <a:srgbClr val="000000"/>
                </a:solidFill>
                <a:latin typeface="Calibri" pitchFamily="34" charset="0"/>
                <a:cs typeface="Calibri" pitchFamily="34" charset="0"/>
              </a:rPr>
              <a:t>Chernobyl</a:t>
            </a:r>
            <a:r>
              <a:rPr lang="tr-TR" sz="2000" i="1" dirty="0">
                <a:solidFill>
                  <a:srgbClr val="000000"/>
                </a:solidFill>
                <a:latin typeface="Calibri" pitchFamily="34" charset="0"/>
                <a:cs typeface="Calibri" pitchFamily="34" charset="0"/>
              </a:rPr>
              <a:t>, ...),</a:t>
            </a:r>
          </a:p>
          <a:p>
            <a:pPr marL="378900" indent="-252000">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Toplumu bilgilendirme (Riskler…),</a:t>
            </a:r>
          </a:p>
          <a:p>
            <a:pPr marL="836100" lvl="1" indent="-252000">
              <a:spcAft>
                <a:spcPts val="0"/>
              </a:spcAft>
              <a:buClr>
                <a:srgbClr val="292929"/>
              </a:buClr>
              <a:buFont typeface="+mj-lt"/>
              <a:buAutoNum type="arabicPeriod"/>
              <a:defRPr/>
            </a:pPr>
            <a:endParaRPr lang="tr-TR" sz="2000"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49911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KONULAR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493200" lvl="1">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469800" indent="-3429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Uluslararası ilişkiler</a:t>
            </a:r>
          </a:p>
          <a:p>
            <a:pPr marL="927000" lvl="1" indent="-34290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Tehlikeli işler </a:t>
            </a:r>
            <a:r>
              <a:rPr lang="tr-TR" sz="2000" i="1" dirty="0">
                <a:solidFill>
                  <a:srgbClr val="000000"/>
                </a:solidFill>
                <a:latin typeface="Calibri" pitchFamily="34" charset="0"/>
                <a:cs typeface="Calibri" pitchFamily="34" charset="0"/>
              </a:rPr>
              <a:t>gelişmekte olan </a:t>
            </a:r>
            <a:r>
              <a:rPr lang="tr-TR" sz="2000" i="1" dirty="0" smtClean="0">
                <a:solidFill>
                  <a:srgbClr val="000000"/>
                </a:solidFill>
                <a:latin typeface="Calibri" pitchFamily="34" charset="0"/>
                <a:cs typeface="Calibri" pitchFamily="34" charset="0"/>
              </a:rPr>
              <a:t>ülkelere…</a:t>
            </a:r>
            <a:endParaRPr lang="tr-TR" sz="2000" i="1" dirty="0">
              <a:solidFill>
                <a:srgbClr val="000000"/>
              </a:solidFill>
              <a:latin typeface="Calibri" pitchFamily="34" charset="0"/>
              <a:cs typeface="Calibri" pitchFamily="34" charset="0"/>
            </a:endParaRPr>
          </a:p>
          <a:p>
            <a:pPr marL="927000" lvl="1"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T</a:t>
            </a:r>
            <a:r>
              <a:rPr lang="tr-TR" sz="2000" i="1" dirty="0" smtClean="0">
                <a:solidFill>
                  <a:srgbClr val="000000"/>
                </a:solidFill>
                <a:latin typeface="Calibri" pitchFamily="34" charset="0"/>
                <a:cs typeface="Calibri" pitchFamily="34" charset="0"/>
              </a:rPr>
              <a:t>ehlikeli atıklar…</a:t>
            </a:r>
          </a:p>
          <a:p>
            <a:pPr marL="927000" lvl="1" indent="-342900">
              <a:spcAft>
                <a:spcPts val="0"/>
              </a:spcAft>
              <a:buClr>
                <a:srgbClr val="292929"/>
              </a:buClr>
              <a:buFont typeface="Wingdings" pitchFamily="2" charset="2"/>
              <a:buChar char="ü"/>
              <a:defRPr/>
            </a:pPr>
            <a:endParaRPr lang="tr-TR" sz="2000" i="1" dirty="0">
              <a:solidFill>
                <a:srgbClr val="000000"/>
              </a:solidFill>
              <a:latin typeface="Calibri" pitchFamily="34" charset="0"/>
              <a:cs typeface="Calibri" pitchFamily="34" charset="0"/>
            </a:endParaRPr>
          </a:p>
          <a:p>
            <a:pPr marL="469800" indent="-3429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Ucuz işgücünden </a:t>
            </a:r>
            <a:r>
              <a:rPr lang="tr-TR" sz="2000" i="1" dirty="0">
                <a:solidFill>
                  <a:srgbClr val="000000"/>
                </a:solidFill>
                <a:latin typeface="Calibri" pitchFamily="34" charset="0"/>
                <a:cs typeface="Calibri" pitchFamily="34" charset="0"/>
              </a:rPr>
              <a:t>yararlanma </a:t>
            </a:r>
          </a:p>
          <a:p>
            <a:pPr marL="469800" indent="-3429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İ</a:t>
            </a:r>
            <a:r>
              <a:rPr lang="tr-TR" sz="2000" b="1" i="1" dirty="0" smtClean="0">
                <a:solidFill>
                  <a:srgbClr val="000000"/>
                </a:solidFill>
                <a:latin typeface="Calibri" pitchFamily="34" charset="0"/>
                <a:cs typeface="Calibri" pitchFamily="34" charset="0"/>
              </a:rPr>
              <a:t>zin </a:t>
            </a:r>
            <a:r>
              <a:rPr lang="tr-TR" sz="2000" b="1" i="1" dirty="0">
                <a:solidFill>
                  <a:srgbClr val="000000"/>
                </a:solidFill>
                <a:latin typeface="Calibri" pitchFamily="34" charset="0"/>
                <a:cs typeface="Calibri" pitchFamily="34" charset="0"/>
              </a:rPr>
              <a:t>verilen </a:t>
            </a:r>
            <a:r>
              <a:rPr lang="tr-TR" sz="2000" b="1" i="1" dirty="0" smtClean="0">
                <a:solidFill>
                  <a:srgbClr val="000000"/>
                </a:solidFill>
                <a:latin typeface="Calibri" pitchFamily="34" charset="0"/>
                <a:cs typeface="Calibri" pitchFamily="34" charset="0"/>
              </a:rPr>
              <a:t>limitler </a:t>
            </a:r>
            <a:r>
              <a:rPr lang="tr-TR" sz="2000" i="1" dirty="0" smtClean="0">
                <a:solidFill>
                  <a:srgbClr val="000000"/>
                </a:solidFill>
                <a:latin typeface="Calibri" pitchFamily="34" charset="0"/>
                <a:cs typeface="Calibri" pitchFamily="34" charset="0"/>
              </a:rPr>
              <a:t>açısından </a:t>
            </a:r>
            <a:r>
              <a:rPr lang="tr-TR" sz="2000" i="1" dirty="0">
                <a:solidFill>
                  <a:srgbClr val="000000"/>
                </a:solidFill>
                <a:latin typeface="Calibri" pitchFamily="34" charset="0"/>
                <a:cs typeface="Calibri" pitchFamily="34" charset="0"/>
              </a:rPr>
              <a:t>ülkeler arası farklılıklar</a:t>
            </a:r>
          </a:p>
          <a:p>
            <a:pPr marL="469800" indent="-3429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Bilimsel </a:t>
            </a:r>
            <a:r>
              <a:rPr lang="tr-TR" sz="2000" b="1" i="1" dirty="0" smtClean="0">
                <a:solidFill>
                  <a:srgbClr val="000000"/>
                </a:solidFill>
                <a:latin typeface="Calibri" pitchFamily="34" charset="0"/>
                <a:cs typeface="Calibri" pitchFamily="34" charset="0"/>
              </a:rPr>
              <a:t>araştırmalarda izin </a:t>
            </a:r>
            <a:r>
              <a:rPr lang="tr-TR" sz="2000" i="1" dirty="0" smtClean="0">
                <a:solidFill>
                  <a:srgbClr val="000000"/>
                </a:solidFill>
                <a:latin typeface="Calibri" pitchFamily="34" charset="0"/>
                <a:cs typeface="Calibri" pitchFamily="34" charset="0"/>
              </a:rPr>
              <a:t>(endüstri izni)</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4200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71649" y="2612138"/>
            <a:ext cx="7182831" cy="2921887"/>
          </a:xfrm>
          <a:prstGeom prst="rect">
            <a:avLst/>
          </a:prstGeom>
          <a:noFill/>
          <a:ln w="9525" algn="ctr">
            <a:noFill/>
            <a:round/>
            <a:headEnd/>
            <a:tailEnd/>
          </a:ln>
        </p:spPr>
        <p:txBody>
          <a:bodyPr wrap="none" anchor="ctr"/>
          <a:lstStyle/>
          <a:p>
            <a:pPr marL="36000" algn="ct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Felsefi </a:t>
            </a: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Açıdan Etik </a:t>
            </a: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Anlayışı</a:t>
            </a:r>
            <a:endPar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4098" name="Picture 2" descr="D:\DOKTOR\2-DRUZ\1. EĞİTİM KURUMU\1. İstanbuluzman\2-RESİMLER\Meslekler\tim-burton-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6" y="2705098"/>
            <a:ext cx="2581275"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601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MÖ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2.000</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b="1" i="1" dirty="0">
                <a:solidFill>
                  <a:srgbClr val="000000"/>
                </a:solidFill>
                <a:latin typeface="Calibri" pitchFamily="34" charset="0"/>
                <a:cs typeface="Calibri" pitchFamily="34" charset="0"/>
              </a:rPr>
              <a:t>Etik ile ilgili insanlık tarihinde rastlanan ilk yazılı </a:t>
            </a:r>
            <a:r>
              <a:rPr lang="tr-TR" sz="2000" b="1" i="1" dirty="0" smtClean="0">
                <a:solidFill>
                  <a:srgbClr val="000000"/>
                </a:solidFill>
                <a:latin typeface="Calibri" pitchFamily="34" charset="0"/>
                <a:cs typeface="Calibri" pitchFamily="34" charset="0"/>
              </a:rPr>
              <a:t>kurallara</a:t>
            </a:r>
            <a:r>
              <a:rPr lang="tr-TR" sz="2000" b="1" i="1" dirty="0" smtClean="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MÖ </a:t>
            </a:r>
            <a:r>
              <a:rPr lang="tr-TR" sz="2000" b="1" i="1" dirty="0" smtClean="0">
                <a:solidFill>
                  <a:srgbClr val="000000"/>
                </a:solidFill>
                <a:latin typeface="Calibri" pitchFamily="34" charset="0"/>
                <a:cs typeface="Calibri" pitchFamily="34" charset="0"/>
              </a:rPr>
              <a:t>2.000’li </a:t>
            </a:r>
            <a:r>
              <a:rPr lang="tr-TR" sz="2000" b="1" i="1" dirty="0" smtClean="0">
                <a:solidFill>
                  <a:srgbClr val="000000"/>
                </a:solidFill>
                <a:latin typeface="Calibri" pitchFamily="34" charset="0"/>
                <a:cs typeface="Calibri" pitchFamily="34" charset="0"/>
              </a:rPr>
              <a:t>yıllarda </a:t>
            </a:r>
            <a:r>
              <a:rPr lang="tr-TR" sz="2000" b="1" i="1" dirty="0" err="1">
                <a:solidFill>
                  <a:srgbClr val="6B9B1A"/>
                </a:solidFill>
                <a:latin typeface="Calibri" pitchFamily="34" charset="0"/>
                <a:cs typeface="Calibri" pitchFamily="34" charset="0"/>
              </a:rPr>
              <a:t>Hammurabi</a:t>
            </a:r>
            <a:r>
              <a:rPr lang="tr-TR" sz="2000" b="1" i="1" dirty="0">
                <a:solidFill>
                  <a:srgbClr val="6B9B1A"/>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Kanunlarında </a:t>
            </a:r>
            <a:r>
              <a:rPr lang="tr-TR" sz="2000" b="1" i="1" dirty="0" smtClean="0">
                <a:solidFill>
                  <a:srgbClr val="000000"/>
                </a:solidFill>
                <a:latin typeface="Calibri" pitchFamily="34" charset="0"/>
                <a:cs typeface="Calibri" pitchFamily="34" charset="0"/>
              </a:rPr>
              <a:t>rastlanmıştır» </a:t>
            </a:r>
          </a:p>
          <a:p>
            <a:pPr algn="ctr">
              <a:spcAft>
                <a:spcPts val="120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Felsefi </a:t>
            </a:r>
            <a:r>
              <a:rPr lang="tr-TR" sz="2000" b="1" i="1" dirty="0">
                <a:solidFill>
                  <a:srgbClr val="000000"/>
                </a:solidFill>
                <a:latin typeface="Calibri" pitchFamily="34" charset="0"/>
                <a:cs typeface="Calibri" pitchFamily="34" charset="0"/>
              </a:rPr>
              <a:t>etik anlayışına ise, </a:t>
            </a:r>
            <a:r>
              <a:rPr lang="tr-TR" sz="2000" b="1" i="1" dirty="0">
                <a:solidFill>
                  <a:srgbClr val="6B9B1A"/>
                </a:solidFill>
                <a:latin typeface="Calibri" pitchFamily="34" charset="0"/>
                <a:cs typeface="Calibri" pitchFamily="34" charset="0"/>
              </a:rPr>
              <a:t>Antik </a:t>
            </a:r>
            <a:r>
              <a:rPr lang="tr-TR" sz="2000" b="1" i="1" dirty="0" smtClean="0">
                <a:solidFill>
                  <a:srgbClr val="6B9B1A"/>
                </a:solidFill>
                <a:latin typeface="Calibri" pitchFamily="34" charset="0"/>
                <a:cs typeface="Calibri" pitchFamily="34" charset="0"/>
              </a:rPr>
              <a:t>Çağda Çin’de ve </a:t>
            </a:r>
            <a:r>
              <a:rPr lang="tr-TR" sz="2000" b="1" i="1" dirty="0">
                <a:solidFill>
                  <a:srgbClr val="6B9B1A"/>
                </a:solidFill>
                <a:latin typeface="Calibri" pitchFamily="34" charset="0"/>
                <a:cs typeface="Calibri" pitchFamily="34" charset="0"/>
              </a:rPr>
              <a:t>Yunan felsefesinde </a:t>
            </a:r>
            <a:r>
              <a:rPr lang="tr-TR" sz="2000" b="1" i="1" dirty="0">
                <a:solidFill>
                  <a:srgbClr val="000000"/>
                </a:solidFill>
                <a:latin typeface="Calibri" pitchFamily="34" charset="0"/>
                <a:cs typeface="Calibri" pitchFamily="34" charset="0"/>
              </a:rPr>
              <a:t>rastlanır. </a:t>
            </a:r>
            <a:endParaRPr lang="tr-TR" sz="2000" b="1" i="1" dirty="0" smtClean="0">
              <a:solidFill>
                <a:srgbClr val="000000"/>
              </a:solidFill>
              <a:latin typeface="Calibri" pitchFamily="34" charset="0"/>
              <a:cs typeface="Calibri" pitchFamily="34" charset="0"/>
            </a:endParaRPr>
          </a:p>
          <a:p>
            <a:pPr algn="ctr">
              <a:spcAft>
                <a:spcPts val="1200"/>
              </a:spcAft>
              <a:buClr>
                <a:srgbClr val="292929"/>
              </a:buClr>
              <a:defRPr/>
            </a:pPr>
            <a:endParaRPr lang="tr-TR" sz="2000"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746936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1"/>
          <p:cNvSpPr>
            <a:spLocks noGrp="1" noChangeArrowheads="1"/>
          </p:cNvSpPr>
          <p:nvPr>
            <p:ph type="title" idx="4294967295"/>
          </p:nvPr>
        </p:nvSpPr>
        <p:spPr>
          <a:xfrm>
            <a:off x="231797" y="411163"/>
            <a:ext cx="8816669" cy="647700"/>
          </a:xfrm>
        </p:spPr>
        <p:txBody>
          <a:bodyPr anchor="ctr" anchorCtr="0"/>
          <a:lstStyle/>
          <a:p>
            <a:r>
              <a:rPr lang="tr-TR" sz="3200" kern="1200" noProof="1">
                <a:solidFill>
                  <a:srgbClr val="575757"/>
                </a:solidFill>
                <a:effectLst>
                  <a:innerShdw blurRad="63500" dist="50800" dir="8100000">
                    <a:prstClr val="black">
                      <a:alpha val="50000"/>
                    </a:prstClr>
                  </a:innerShdw>
                </a:effectLst>
                <a:latin typeface="Calibri" pitchFamily="34" charset="0"/>
                <a:ea typeface="+mn-ea"/>
                <a:cs typeface="Calibri" pitchFamily="34" charset="0"/>
              </a:rPr>
              <a:t>PSİKOLOJİK RİSK ETMENLERİ (PRE)</a:t>
            </a:r>
          </a:p>
        </p:txBody>
      </p:sp>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grpSp>
        <p:nvGrpSpPr>
          <p:cNvPr id="2" name="Grup 1"/>
          <p:cNvGrpSpPr/>
          <p:nvPr/>
        </p:nvGrpSpPr>
        <p:grpSpPr>
          <a:xfrm>
            <a:off x="112735" y="980705"/>
            <a:ext cx="2878902" cy="5324843"/>
            <a:chOff x="112735" y="1037855"/>
            <a:chExt cx="2878902" cy="5324843"/>
          </a:xfrm>
        </p:grpSpPr>
        <p:sp>
          <p:nvSpPr>
            <p:cNvPr id="20" name="Rectangle 5"/>
            <p:cNvSpPr>
              <a:spLocks noChangeArrowheads="1"/>
            </p:cNvSpPr>
            <p:nvPr/>
          </p:nvSpPr>
          <p:spPr bwMode="gray">
            <a:xfrm>
              <a:off x="112736" y="1926657"/>
              <a:ext cx="2878901" cy="4436041"/>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342900" indent="-342900" algn="ctr">
                <a:lnSpc>
                  <a:spcPct val="90000"/>
                </a:lnSpc>
                <a:spcAft>
                  <a:spcPct val="20000"/>
                </a:spcAft>
                <a:buClr>
                  <a:srgbClr val="292929"/>
                </a:buClr>
                <a:buFont typeface="+mj-lt"/>
                <a:buAutoNum type="arabicPeriod"/>
              </a:pPr>
              <a:endParaRPr lang="tr-TR" b="1" i="1" noProof="1" smtClean="0">
                <a:solidFill>
                  <a:srgbClr val="000000"/>
                </a:solidFill>
                <a:latin typeface="Calibri" pitchFamily="34" charset="0"/>
                <a:cs typeface="Calibri" pitchFamily="34" charset="0"/>
              </a:endParaRPr>
            </a:p>
            <a:p>
              <a:pPr marL="36000" algn="ctr">
                <a:lnSpc>
                  <a:spcPct val="90000"/>
                </a:lnSpc>
                <a:spcAft>
                  <a:spcPct val="20000"/>
                </a:spcAft>
                <a:buClr>
                  <a:srgbClr val="292929"/>
                </a:buClr>
              </a:pPr>
              <a:r>
                <a:rPr lang="tr-TR" b="1" i="1" noProof="1" smtClean="0">
                  <a:solidFill>
                    <a:srgbClr val="000000"/>
                  </a:solidFill>
                  <a:latin typeface="Calibri" pitchFamily="34" charset="0"/>
                  <a:cs typeface="Calibri" pitchFamily="34" charset="0"/>
                </a:rPr>
                <a:t>Katılımcıların;</a:t>
              </a:r>
            </a:p>
            <a:p>
              <a:pPr marL="36000" algn="ctr">
                <a:lnSpc>
                  <a:spcPct val="90000"/>
                </a:lnSpc>
                <a:spcAft>
                  <a:spcPct val="20000"/>
                </a:spcAft>
                <a:buClr>
                  <a:srgbClr val="292929"/>
                </a:buClr>
              </a:pPr>
              <a:r>
                <a:rPr lang="tr-TR" b="1" i="1" noProof="1">
                  <a:solidFill>
                    <a:srgbClr val="000000"/>
                  </a:solidFill>
                  <a:latin typeface="Calibri" pitchFamily="34" charset="0"/>
                  <a:cs typeface="Calibri" pitchFamily="34" charset="0"/>
                </a:rPr>
                <a:t>«İSG uygulamalarında etik kavramı ve uluslararası etik kuralları hakkında bilgi sahibi olmak</a:t>
              </a:r>
              <a:r>
                <a:rPr lang="tr-TR" b="1" i="1" noProof="1" smtClean="0">
                  <a:solidFill>
                    <a:srgbClr val="000000"/>
                  </a:solidFill>
                  <a:latin typeface="Calibri" pitchFamily="34" charset="0"/>
                  <a:cs typeface="Calibri" pitchFamily="34" charset="0"/>
                </a:rPr>
                <a:t>.»</a:t>
              </a:r>
              <a:endParaRPr lang="tr-TR" b="1" i="1" noProof="1">
                <a:solidFill>
                  <a:srgbClr val="000000"/>
                </a:solidFill>
                <a:latin typeface="Calibri" pitchFamily="34" charset="0"/>
                <a:cs typeface="Calibri" pitchFamily="34" charset="0"/>
              </a:endParaRPr>
            </a:p>
          </p:txBody>
        </p:sp>
        <p:sp>
          <p:nvSpPr>
            <p:cNvPr id="14" name="Rectangle 11"/>
            <p:cNvSpPr>
              <a:spLocks noChangeArrowheads="1"/>
            </p:cNvSpPr>
            <p:nvPr/>
          </p:nvSpPr>
          <p:spPr bwMode="gray">
            <a:xfrm>
              <a:off x="112735" y="1037855"/>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libri" pitchFamily="34" charset="0"/>
                  <a:cs typeface="Calibri" pitchFamily="34" charset="0"/>
                </a:rPr>
                <a:t>Konunun </a:t>
              </a:r>
            </a:p>
            <a:p>
              <a:pPr algn="ctr" defTabSz="801688" eaLnBrk="0" hangingPunct="0">
                <a:defRPr/>
              </a:pPr>
              <a:r>
                <a:rPr lang="tr-TR" sz="2400" b="1" dirty="0">
                  <a:solidFill>
                    <a:srgbClr val="FFFFFF"/>
                  </a:solidFill>
                  <a:latin typeface="Calibri" pitchFamily="34" charset="0"/>
                  <a:cs typeface="Calibri" pitchFamily="34" charset="0"/>
                </a:rPr>
                <a:t>Genel Amacı</a:t>
              </a:r>
            </a:p>
          </p:txBody>
        </p:sp>
      </p:grpSp>
      <p:grpSp>
        <p:nvGrpSpPr>
          <p:cNvPr id="3" name="Grup 2"/>
          <p:cNvGrpSpPr/>
          <p:nvPr/>
        </p:nvGrpSpPr>
        <p:grpSpPr>
          <a:xfrm>
            <a:off x="3130901" y="980704"/>
            <a:ext cx="2878901" cy="5324845"/>
            <a:chOff x="3130901" y="1037854"/>
            <a:chExt cx="2878901" cy="5324845"/>
          </a:xfrm>
        </p:grpSpPr>
        <p:sp>
          <p:nvSpPr>
            <p:cNvPr id="26" name="Rectangle 5"/>
            <p:cNvSpPr>
              <a:spLocks noChangeArrowheads="1"/>
            </p:cNvSpPr>
            <p:nvPr/>
          </p:nvSpPr>
          <p:spPr bwMode="gray">
            <a:xfrm>
              <a:off x="3130901" y="1926657"/>
              <a:ext cx="2878901" cy="4436042"/>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Çalışma hayatında etiği </a:t>
              </a:r>
              <a:r>
                <a:rPr lang="tr-TR" sz="1400" i="1" noProof="1" smtClean="0">
                  <a:solidFill>
                    <a:srgbClr val="000000"/>
                  </a:solidFill>
                  <a:latin typeface="Calibri" pitchFamily="34" charset="0"/>
                  <a:cs typeface="Calibri" pitchFamily="34" charset="0"/>
                </a:rPr>
                <a:t>tanımlar</a:t>
              </a:r>
              <a:endParaRPr lang="tr-TR" sz="1400" i="1" noProof="1">
                <a:solidFill>
                  <a:srgbClr val="000000"/>
                </a:solidFill>
                <a:latin typeface="Calibri" pitchFamily="34" charset="0"/>
                <a:cs typeface="Calibri" pitchFamily="34" charset="0"/>
              </a:endParaRP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Etik kurallarının yer aldığı ulusal ve uluslararası yasal/yasal olmayan düzenlemeleri </a:t>
              </a:r>
              <a:r>
                <a:rPr lang="tr-TR" sz="1400" i="1" noProof="1" smtClean="0">
                  <a:solidFill>
                    <a:srgbClr val="000000"/>
                  </a:solidFill>
                  <a:latin typeface="Calibri" pitchFamily="34" charset="0"/>
                  <a:cs typeface="Calibri" pitchFamily="34" charset="0"/>
                </a:rPr>
                <a:t>belirler</a:t>
              </a:r>
              <a:endParaRPr lang="tr-TR" sz="1400" i="1" noProof="1">
                <a:solidFill>
                  <a:srgbClr val="000000"/>
                </a:solidFill>
                <a:latin typeface="Calibri" pitchFamily="34" charset="0"/>
                <a:cs typeface="Calibri" pitchFamily="34" charset="0"/>
              </a:endParaRP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Temel hekimlik değerleri ile işyeri hekimi ve çalışma yaşamını etkileyen etik konu başlıklarını </a:t>
              </a:r>
              <a:r>
                <a:rPr lang="tr-TR" sz="1400" i="1" noProof="1" smtClean="0">
                  <a:solidFill>
                    <a:srgbClr val="000000"/>
                  </a:solidFill>
                  <a:latin typeface="Calibri" pitchFamily="34" charset="0"/>
                  <a:cs typeface="Calibri" pitchFamily="34" charset="0"/>
                </a:rPr>
                <a:t>açıklar</a:t>
              </a:r>
              <a:endParaRPr lang="tr-TR" sz="1400" i="1" noProof="1">
                <a:solidFill>
                  <a:srgbClr val="000000"/>
                </a:solidFill>
                <a:latin typeface="Calibri" pitchFamily="34" charset="0"/>
                <a:cs typeface="Calibri" pitchFamily="34" charset="0"/>
              </a:endParaRP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İşyeri hekimliği alanında, etik sorunların çözümünde olası eylem seçeneklerini </a:t>
              </a:r>
              <a:r>
                <a:rPr lang="tr-TR" sz="1400" i="1" noProof="1" smtClean="0">
                  <a:solidFill>
                    <a:srgbClr val="000000"/>
                  </a:solidFill>
                  <a:latin typeface="Calibri" pitchFamily="34" charset="0"/>
                  <a:cs typeface="Calibri" pitchFamily="34" charset="0"/>
                </a:rPr>
                <a:t>belirler</a:t>
              </a:r>
              <a:endParaRPr lang="tr-TR" sz="1400" i="1" noProof="1">
                <a:solidFill>
                  <a:srgbClr val="000000"/>
                </a:solidFill>
                <a:latin typeface="Calibri" pitchFamily="34" charset="0"/>
                <a:cs typeface="Calibri" pitchFamily="34" charset="0"/>
              </a:endParaRPr>
            </a:p>
          </p:txBody>
        </p:sp>
        <p:sp>
          <p:nvSpPr>
            <p:cNvPr id="23" name="Rectangle 11"/>
            <p:cNvSpPr>
              <a:spLocks noChangeArrowheads="1"/>
            </p:cNvSpPr>
            <p:nvPr/>
          </p:nvSpPr>
          <p:spPr bwMode="gray">
            <a:xfrm>
              <a:off x="3130901" y="1037854"/>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libri" pitchFamily="34" charset="0"/>
                  <a:cs typeface="Calibri" pitchFamily="34" charset="0"/>
                </a:rPr>
                <a:t>Öğrenme </a:t>
              </a:r>
            </a:p>
            <a:p>
              <a:pPr algn="ctr" defTabSz="801688" eaLnBrk="0" hangingPunct="0">
                <a:defRPr/>
              </a:pPr>
              <a:r>
                <a:rPr lang="tr-TR" sz="2400" b="1" dirty="0">
                  <a:solidFill>
                    <a:srgbClr val="FFFFFF"/>
                  </a:solidFill>
                  <a:latin typeface="Calibri" pitchFamily="34" charset="0"/>
                  <a:cs typeface="Calibri" pitchFamily="34" charset="0"/>
                </a:rPr>
                <a:t>Hedefleri</a:t>
              </a:r>
            </a:p>
          </p:txBody>
        </p:sp>
      </p:grpSp>
      <p:grpSp>
        <p:nvGrpSpPr>
          <p:cNvPr id="4" name="Grup 3"/>
          <p:cNvGrpSpPr/>
          <p:nvPr/>
        </p:nvGrpSpPr>
        <p:grpSpPr>
          <a:xfrm>
            <a:off x="6140441" y="980703"/>
            <a:ext cx="2878901" cy="5324846"/>
            <a:chOff x="6140441" y="1037853"/>
            <a:chExt cx="2878901" cy="5324846"/>
          </a:xfrm>
        </p:grpSpPr>
        <p:sp>
          <p:nvSpPr>
            <p:cNvPr id="29" name="Rectangle 5"/>
            <p:cNvSpPr>
              <a:spLocks noChangeArrowheads="1"/>
            </p:cNvSpPr>
            <p:nvPr/>
          </p:nvSpPr>
          <p:spPr bwMode="gray">
            <a:xfrm>
              <a:off x="6140441" y="1926658"/>
              <a:ext cx="2878901" cy="4436041"/>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“İş Sağlığı Profesyonelleri İçin Uluslararası Etik Kurallar Rehberi” ve uygulamaları </a:t>
              </a: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Çalışma yaşamında etik değerler ile çatışabilen olgular</a:t>
              </a: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Olguların nedenleri ve bu olgulardaki etik sorunlar</a:t>
              </a: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Çalışanların sağlığına ilişkin bilgilerin ve kayıtların tutulmasında sır saklama yükümlülüğü</a:t>
              </a: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İşyeri hekimliği alanında etik sorunların </a:t>
              </a:r>
              <a:r>
                <a:rPr lang="tr-TR" sz="1400" i="1" noProof="1" smtClean="0">
                  <a:solidFill>
                    <a:srgbClr val="000000"/>
                  </a:solidFill>
                  <a:latin typeface="Calibri" pitchFamily="34" charset="0"/>
                  <a:cs typeface="Calibri" pitchFamily="34" charset="0"/>
                </a:rPr>
                <a:t>çözümü</a:t>
              </a:r>
              <a:endParaRPr lang="tr-TR" sz="1400" i="1" noProof="1">
                <a:solidFill>
                  <a:srgbClr val="000000"/>
                </a:solidFill>
                <a:latin typeface="Calibri" pitchFamily="34" charset="0"/>
                <a:cs typeface="Calibri" pitchFamily="34" charset="0"/>
              </a:endParaRPr>
            </a:p>
          </p:txBody>
        </p:sp>
        <p:sp>
          <p:nvSpPr>
            <p:cNvPr id="30" name="Rectangle 11"/>
            <p:cNvSpPr>
              <a:spLocks noChangeArrowheads="1"/>
            </p:cNvSpPr>
            <p:nvPr/>
          </p:nvSpPr>
          <p:spPr bwMode="gray">
            <a:xfrm>
              <a:off x="6140441" y="1037853"/>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libri" pitchFamily="34" charset="0"/>
                  <a:cs typeface="Calibri" pitchFamily="34" charset="0"/>
                </a:rPr>
                <a:t>Konunun </a:t>
              </a:r>
            </a:p>
            <a:p>
              <a:pPr algn="ctr" defTabSz="801688" eaLnBrk="0" hangingPunct="0">
                <a:defRPr/>
              </a:pPr>
              <a:r>
                <a:rPr lang="tr-TR" sz="2400" b="1" dirty="0">
                  <a:solidFill>
                    <a:srgbClr val="FFFFFF"/>
                  </a:solidFill>
                  <a:latin typeface="Calibri" pitchFamily="34" charset="0"/>
                  <a:cs typeface="Calibri" pitchFamily="34" charset="0"/>
                </a:rPr>
                <a:t>Alt Başlıkları</a:t>
              </a:r>
            </a:p>
          </p:txBody>
        </p:sp>
      </p:grpSp>
      <p:sp>
        <p:nvSpPr>
          <p:cNvPr id="3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29371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DEMOKRİTOS</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i="1" dirty="0" smtClean="0">
                <a:solidFill>
                  <a:srgbClr val="000000"/>
                </a:solidFill>
                <a:latin typeface="Calibri" pitchFamily="34" charset="0"/>
                <a:cs typeface="Calibri" pitchFamily="34" charset="0"/>
              </a:rPr>
              <a:t>Doğa felsefesine dayanan; materyalist bir etik anlayışını savunmuştur;</a:t>
            </a: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«Ölçülü olmak huzur ve dinginliği, dinginlikse mutluluğu getirir ki insanın temel hedefi budur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456957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SOFİSTLER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i="1" dirty="0" smtClean="0">
                <a:solidFill>
                  <a:srgbClr val="000000"/>
                </a:solidFill>
                <a:latin typeface="Calibri" pitchFamily="34" charset="0"/>
                <a:cs typeface="Calibri" pitchFamily="34" charset="0"/>
              </a:rPr>
              <a:t>Göreli </a:t>
            </a:r>
            <a:r>
              <a:rPr lang="tr-TR" sz="2000" i="1" dirty="0">
                <a:solidFill>
                  <a:srgbClr val="000000"/>
                </a:solidFill>
                <a:latin typeface="Calibri" pitchFamily="34" charset="0"/>
                <a:cs typeface="Calibri" pitchFamily="34" charset="0"/>
              </a:rPr>
              <a:t>bir etik anlayışını </a:t>
            </a:r>
            <a:r>
              <a:rPr lang="tr-TR" sz="2000" i="1" dirty="0" smtClean="0">
                <a:solidFill>
                  <a:srgbClr val="000000"/>
                </a:solidFill>
                <a:latin typeface="Calibri" pitchFamily="34" charset="0"/>
                <a:cs typeface="Calibri" pitchFamily="34" charset="0"/>
              </a:rPr>
              <a:t>benimsemiştir; </a:t>
            </a: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«Genel </a:t>
            </a:r>
            <a:r>
              <a:rPr lang="tr-TR" sz="2000" b="1" i="1" dirty="0">
                <a:solidFill>
                  <a:srgbClr val="000000"/>
                </a:solidFill>
                <a:latin typeface="Calibri" pitchFamily="34" charset="0"/>
                <a:cs typeface="Calibri" pitchFamily="34" charset="0"/>
              </a:rPr>
              <a:t>geçer anlamda kabul görebilecek, doğru olabilecek hiçbir ölçü yoktur. </a:t>
            </a:r>
            <a:r>
              <a:rPr lang="tr-TR" sz="2000" b="1" i="1" dirty="0">
                <a:solidFill>
                  <a:srgbClr val="000000"/>
                </a:solidFill>
                <a:latin typeface="Calibri" pitchFamily="34" charset="0"/>
                <a:cs typeface="Calibri" pitchFamily="34" charset="0"/>
              </a:rPr>
              <a:t>Her şeyin ölçüsü kişiye bağlı olduğu gibi etiğin ölçüsü de kişiye </a:t>
            </a:r>
            <a:r>
              <a:rPr lang="tr-TR" sz="2000" b="1" i="1" dirty="0" smtClean="0">
                <a:solidFill>
                  <a:srgbClr val="000000"/>
                </a:solidFill>
                <a:latin typeface="Calibri" pitchFamily="34" charset="0"/>
                <a:cs typeface="Calibri" pitchFamily="34" charset="0"/>
              </a:rPr>
              <a:t>bağlıdır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625073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SOKRATES</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i="1" dirty="0" smtClean="0">
                <a:solidFill>
                  <a:srgbClr val="000000"/>
                </a:solidFill>
                <a:latin typeface="Calibri" pitchFamily="34" charset="0"/>
                <a:cs typeface="Calibri" pitchFamily="34" charset="0"/>
              </a:rPr>
              <a:t>Sokrates </a:t>
            </a:r>
            <a:r>
              <a:rPr lang="tr-TR" sz="2000" i="1" dirty="0" smtClean="0">
                <a:solidFill>
                  <a:srgbClr val="000000"/>
                </a:solidFill>
                <a:latin typeface="Calibri" pitchFamily="34" charset="0"/>
                <a:cs typeface="Calibri" pitchFamily="34" charset="0"/>
              </a:rPr>
              <a:t>bilgiye </a:t>
            </a:r>
            <a:r>
              <a:rPr lang="tr-TR" sz="2000" i="1" dirty="0">
                <a:solidFill>
                  <a:srgbClr val="000000"/>
                </a:solidFill>
                <a:latin typeface="Calibri" pitchFamily="34" charset="0"/>
                <a:cs typeface="Calibri" pitchFamily="34" charset="0"/>
              </a:rPr>
              <a:t>dayalı etik </a:t>
            </a:r>
            <a:r>
              <a:rPr lang="tr-TR" sz="2000" i="1" dirty="0" smtClean="0">
                <a:solidFill>
                  <a:srgbClr val="000000"/>
                </a:solidFill>
                <a:latin typeface="Calibri" pitchFamily="34" charset="0"/>
                <a:cs typeface="Calibri" pitchFamily="34" charset="0"/>
              </a:rPr>
              <a:t>düşüncesini savunur</a:t>
            </a:r>
            <a:r>
              <a:rPr lang="tr-TR" sz="2000" i="1" dirty="0" smtClean="0">
                <a:solidFill>
                  <a:srgbClr val="000000"/>
                </a:solidFill>
                <a:latin typeface="Calibri" pitchFamily="34" charset="0"/>
                <a:cs typeface="Calibri" pitchFamily="34" charset="0"/>
              </a:rPr>
              <a:t>;*</a:t>
            </a:r>
            <a:endParaRPr lang="tr-TR" sz="2000"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«Erdemin </a:t>
            </a:r>
            <a:r>
              <a:rPr lang="tr-TR" sz="2000" b="1" i="1" dirty="0">
                <a:solidFill>
                  <a:srgbClr val="000000"/>
                </a:solidFill>
                <a:latin typeface="Calibri" pitchFamily="34" charset="0"/>
                <a:cs typeface="Calibri" pitchFamily="34" charset="0"/>
              </a:rPr>
              <a:t>ve bilginin </a:t>
            </a:r>
            <a:r>
              <a:rPr lang="tr-TR" sz="2000" b="1" i="1" dirty="0" smtClean="0">
                <a:solidFill>
                  <a:srgbClr val="000000"/>
                </a:solidFill>
                <a:latin typeface="Calibri" pitchFamily="34" charset="0"/>
                <a:cs typeface="Calibri" pitchFamily="34" charset="0"/>
              </a:rPr>
              <a:t>kaynağı </a:t>
            </a:r>
            <a:r>
              <a:rPr lang="tr-TR" sz="2000" b="1" i="1" dirty="0">
                <a:solidFill>
                  <a:srgbClr val="000000"/>
                </a:solidFill>
                <a:latin typeface="Calibri" pitchFamily="34" charset="0"/>
                <a:cs typeface="Calibri" pitchFamily="34" charset="0"/>
              </a:rPr>
              <a:t>kişinin içinde </a:t>
            </a:r>
            <a:r>
              <a:rPr lang="tr-TR" sz="2000" b="1" i="1" dirty="0" smtClean="0">
                <a:solidFill>
                  <a:srgbClr val="000000"/>
                </a:solidFill>
                <a:latin typeface="Calibri" pitchFamily="34" charset="0"/>
                <a:cs typeface="Calibri" pitchFamily="34" charset="0"/>
              </a:rPr>
              <a:t>bulunur. </a:t>
            </a:r>
            <a:r>
              <a:rPr lang="tr-TR" sz="2000" b="1" i="1" dirty="0" smtClean="0">
                <a:solidFill>
                  <a:srgbClr val="000000"/>
                </a:solidFill>
                <a:latin typeface="Calibri" pitchFamily="34" charset="0"/>
                <a:cs typeface="Calibri" pitchFamily="34" charset="0"/>
              </a:rPr>
              <a:t>Bilgi erdemdir ve etik </a:t>
            </a:r>
            <a:r>
              <a:rPr lang="tr-TR" sz="2000" b="1" i="1" dirty="0">
                <a:solidFill>
                  <a:srgbClr val="000000"/>
                </a:solidFill>
                <a:latin typeface="Calibri" pitchFamily="34" charset="0"/>
                <a:cs typeface="Calibri" pitchFamily="34" charset="0"/>
              </a:rPr>
              <a:t>açısından üstün olmak bilgiye </a:t>
            </a:r>
            <a:r>
              <a:rPr lang="tr-TR" sz="2000" b="1" i="1" dirty="0" smtClean="0">
                <a:solidFill>
                  <a:srgbClr val="000000"/>
                </a:solidFill>
                <a:latin typeface="Calibri" pitchFamily="34" charset="0"/>
                <a:cs typeface="Calibri" pitchFamily="34" charset="0"/>
              </a:rPr>
              <a:t>dayalıdır.»</a:t>
            </a:r>
            <a:endParaRPr lang="tr-TR" sz="1400" i="1" dirty="0" smtClean="0">
              <a:solidFill>
                <a:srgbClr val="000000"/>
              </a:solidFill>
              <a:latin typeface="Calibri" pitchFamily="34" charset="0"/>
              <a:cs typeface="Calibri" pitchFamily="34" charset="0"/>
            </a:endParaRPr>
          </a:p>
          <a:p>
            <a:pPr algn="ctr">
              <a:spcAft>
                <a:spcPts val="120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i="1" dirty="0" smtClean="0">
                <a:solidFill>
                  <a:srgbClr val="000000"/>
                </a:solidFill>
                <a:latin typeface="Calibri" pitchFamily="34" charset="0"/>
                <a:cs typeface="Calibri" pitchFamily="34" charset="0"/>
              </a:rPr>
              <a:t>*Sokrates'in </a:t>
            </a:r>
            <a:r>
              <a:rPr lang="tr-TR" sz="2000" i="1" dirty="0">
                <a:solidFill>
                  <a:srgbClr val="000000"/>
                </a:solidFill>
                <a:latin typeface="Calibri" pitchFamily="34" charset="0"/>
                <a:cs typeface="Calibri" pitchFamily="34" charset="0"/>
              </a:rPr>
              <a:t>etik düşüncesi </a:t>
            </a:r>
            <a:r>
              <a:rPr lang="tr-TR" sz="2000" i="1" dirty="0" smtClean="0">
                <a:solidFill>
                  <a:srgbClr val="000000"/>
                </a:solidFill>
                <a:latin typeface="Calibri" pitchFamily="34" charset="0"/>
                <a:cs typeface="Calibri" pitchFamily="34" charset="0"/>
              </a:rPr>
              <a:t>bilgiye </a:t>
            </a:r>
            <a:r>
              <a:rPr lang="tr-TR" sz="2000" i="1" dirty="0">
                <a:solidFill>
                  <a:srgbClr val="000000"/>
                </a:solidFill>
                <a:latin typeface="Calibri" pitchFamily="34" charset="0"/>
                <a:cs typeface="Calibri" pitchFamily="34" charset="0"/>
              </a:rPr>
              <a:t>dayalı etik düşüncesini </a:t>
            </a:r>
            <a:r>
              <a:rPr lang="tr-TR" sz="2000" i="1" dirty="0" smtClean="0">
                <a:solidFill>
                  <a:srgbClr val="000000"/>
                </a:solidFill>
                <a:latin typeface="Calibri" pitchFamily="34" charset="0"/>
                <a:cs typeface="Calibri" pitchFamily="34" charset="0"/>
              </a:rPr>
              <a:t>ilk örneklerindendir.</a:t>
            </a:r>
            <a:endParaRPr lang="tr-TR" sz="2000" i="1" dirty="0">
              <a:solidFill>
                <a:srgbClr val="000000"/>
              </a:solidFill>
              <a:latin typeface="Calibri" pitchFamily="34" charset="0"/>
              <a:cs typeface="Calibri" pitchFamily="34" charset="0"/>
            </a:endParaRPr>
          </a:p>
          <a:p>
            <a:pPr algn="ctr">
              <a:spcAft>
                <a:spcPts val="120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1200"/>
              </a:spcAft>
              <a:buClr>
                <a:srgbClr val="292929"/>
              </a:buClr>
              <a:defRPr/>
            </a:pPr>
            <a:endParaRPr lang="tr-TR" sz="2000" b="1" i="1" dirty="0">
              <a:solidFill>
                <a:srgbClr val="000000"/>
              </a:solidFill>
              <a:latin typeface="Calibri" pitchFamily="34" charset="0"/>
              <a:cs typeface="Calibri" pitchFamily="34" charset="0"/>
            </a:endParaRPr>
          </a:p>
          <a:p>
            <a:pPr algn="ctr">
              <a:spcAft>
                <a:spcPts val="120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610758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PLATON</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i="1" dirty="0" smtClean="0">
                <a:solidFill>
                  <a:srgbClr val="000000"/>
                </a:solidFill>
                <a:latin typeface="Calibri" pitchFamily="34" charset="0"/>
                <a:cs typeface="Calibri" pitchFamily="34" charset="0"/>
              </a:rPr>
              <a:t>Bireysel </a:t>
            </a:r>
            <a:r>
              <a:rPr lang="tr-TR" sz="2000" i="1" dirty="0">
                <a:solidFill>
                  <a:srgbClr val="000000"/>
                </a:solidFill>
                <a:latin typeface="Calibri" pitchFamily="34" charset="0"/>
                <a:cs typeface="Calibri" pitchFamily="34" charset="0"/>
              </a:rPr>
              <a:t>etikten </a:t>
            </a:r>
            <a:r>
              <a:rPr lang="tr-TR" sz="2000" i="1" dirty="0" smtClean="0">
                <a:solidFill>
                  <a:srgbClr val="000000"/>
                </a:solidFill>
                <a:latin typeface="Calibri" pitchFamily="34" charset="0"/>
                <a:cs typeface="Calibri" pitchFamily="34" charset="0"/>
              </a:rPr>
              <a:t>ziyade, </a:t>
            </a:r>
            <a:r>
              <a:rPr lang="tr-TR" sz="2000" i="1" dirty="0">
                <a:solidFill>
                  <a:srgbClr val="000000"/>
                </a:solidFill>
                <a:latin typeface="Calibri" pitchFamily="34" charset="0"/>
                <a:cs typeface="Calibri" pitchFamily="34" charset="0"/>
              </a:rPr>
              <a:t>toplumsal etik üzerine </a:t>
            </a:r>
            <a:r>
              <a:rPr lang="tr-TR" sz="2000" i="1" dirty="0" smtClean="0">
                <a:solidFill>
                  <a:srgbClr val="000000"/>
                </a:solidFill>
                <a:latin typeface="Calibri" pitchFamily="34" charset="0"/>
                <a:cs typeface="Calibri" pitchFamily="34" charset="0"/>
              </a:rPr>
              <a:t>durmuştur; </a:t>
            </a: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«Toplumun </a:t>
            </a:r>
            <a:r>
              <a:rPr lang="tr-TR" sz="2000" b="1" i="1" dirty="0">
                <a:solidFill>
                  <a:srgbClr val="000000"/>
                </a:solidFill>
                <a:latin typeface="Calibri" pitchFamily="34" charset="0"/>
                <a:cs typeface="Calibri" pitchFamily="34" charset="0"/>
              </a:rPr>
              <a:t>çoğunu oluşturan </a:t>
            </a:r>
            <a:r>
              <a:rPr lang="tr-TR" sz="2000" b="1" i="1" dirty="0" smtClean="0">
                <a:solidFill>
                  <a:srgbClr val="000000"/>
                </a:solidFill>
                <a:latin typeface="Calibri" pitchFamily="34" charset="0"/>
                <a:cs typeface="Calibri" pitchFamily="34" charset="0"/>
              </a:rPr>
              <a:t>kitlenin </a:t>
            </a:r>
            <a:r>
              <a:rPr lang="tr-TR" sz="2000" b="1" i="1" dirty="0">
                <a:solidFill>
                  <a:srgbClr val="000000"/>
                </a:solidFill>
                <a:latin typeface="Calibri" pitchFamily="34" charset="0"/>
                <a:cs typeface="Calibri" pitchFamily="34" charset="0"/>
              </a:rPr>
              <a:t>ahlaklı </a:t>
            </a:r>
            <a:r>
              <a:rPr lang="tr-TR" sz="2000" b="1" i="1" dirty="0" smtClean="0">
                <a:solidFill>
                  <a:srgbClr val="000000"/>
                </a:solidFill>
                <a:latin typeface="Calibri" pitchFamily="34" charset="0"/>
                <a:cs typeface="Calibri" pitchFamily="34" charset="0"/>
              </a:rPr>
              <a:t>olma ve erdem </a:t>
            </a:r>
            <a:r>
              <a:rPr lang="tr-TR" sz="2000" b="1" i="1" dirty="0">
                <a:solidFill>
                  <a:srgbClr val="000000"/>
                </a:solidFill>
                <a:latin typeface="Calibri" pitchFamily="34" charset="0"/>
                <a:cs typeface="Calibri" pitchFamily="34" charset="0"/>
              </a:rPr>
              <a:t>edinme gibi </a:t>
            </a:r>
            <a:r>
              <a:rPr lang="tr-TR" sz="2000" b="1" i="1" dirty="0" smtClean="0">
                <a:solidFill>
                  <a:srgbClr val="000000"/>
                </a:solidFill>
                <a:latin typeface="Calibri" pitchFamily="34" charset="0"/>
                <a:cs typeface="Calibri" pitchFamily="34" charset="0"/>
              </a:rPr>
              <a:t>yetenekleri yoktur. </a:t>
            </a:r>
            <a:r>
              <a:rPr lang="tr-TR" sz="2000" b="1" i="1" dirty="0" smtClean="0">
                <a:solidFill>
                  <a:srgbClr val="000000"/>
                </a:solidFill>
                <a:latin typeface="Calibri" pitchFamily="34" charset="0"/>
                <a:cs typeface="Calibri" pitchFamily="34" charset="0"/>
              </a:rPr>
              <a:t>Bu </a:t>
            </a:r>
            <a:r>
              <a:rPr lang="tr-TR" sz="2000" b="1" i="1" dirty="0">
                <a:solidFill>
                  <a:srgbClr val="000000"/>
                </a:solidFill>
                <a:latin typeface="Calibri" pitchFamily="34" charset="0"/>
                <a:cs typeface="Calibri" pitchFamily="34" charset="0"/>
              </a:rPr>
              <a:t>nedenle </a:t>
            </a:r>
            <a:r>
              <a:rPr lang="tr-TR" sz="2000" b="1" i="1" dirty="0" smtClean="0">
                <a:solidFill>
                  <a:srgbClr val="000000"/>
                </a:solidFill>
                <a:latin typeface="Calibri" pitchFamily="34" charset="0"/>
                <a:cs typeface="Calibri" pitchFamily="34" charset="0"/>
              </a:rPr>
              <a:t>sınıflar </a:t>
            </a:r>
            <a:r>
              <a:rPr lang="tr-TR" sz="2000" b="1" i="1" dirty="0">
                <a:solidFill>
                  <a:srgbClr val="000000"/>
                </a:solidFill>
                <a:latin typeface="Calibri" pitchFamily="34" charset="0"/>
                <a:cs typeface="Calibri" pitchFamily="34" charset="0"/>
              </a:rPr>
              <a:t>arasında </a:t>
            </a:r>
            <a:r>
              <a:rPr lang="tr-TR" sz="2000" b="1" i="1" dirty="0" smtClean="0">
                <a:solidFill>
                  <a:srgbClr val="000000"/>
                </a:solidFill>
                <a:latin typeface="Calibri" pitchFamily="34" charset="0"/>
                <a:cs typeface="Calibri" pitchFamily="34" charset="0"/>
              </a:rPr>
              <a:t>etik bir bağ </a:t>
            </a:r>
            <a:r>
              <a:rPr lang="tr-TR" sz="2000" b="1" i="1" dirty="0">
                <a:solidFill>
                  <a:srgbClr val="000000"/>
                </a:solidFill>
                <a:latin typeface="Calibri" pitchFamily="34" charset="0"/>
                <a:cs typeface="Calibri" pitchFamily="34" charset="0"/>
              </a:rPr>
              <a:t>olduğu </a:t>
            </a:r>
            <a:r>
              <a:rPr lang="tr-TR" sz="2000" b="1" i="1" dirty="0" smtClean="0">
                <a:solidFill>
                  <a:srgbClr val="000000"/>
                </a:solidFill>
                <a:latin typeface="Calibri" pitchFamily="34" charset="0"/>
                <a:cs typeface="Calibri" pitchFamily="34" charset="0"/>
              </a:rPr>
              <a:t>söylenemez.»</a:t>
            </a:r>
            <a:endParaRPr lang="tr-TR" sz="2000" b="1" i="1" dirty="0" smtClean="0">
              <a:solidFill>
                <a:srgbClr val="000000"/>
              </a:solidFill>
              <a:latin typeface="Calibri" pitchFamily="34" charset="0"/>
              <a:cs typeface="Calibri" pitchFamily="34" charset="0"/>
            </a:endParaRPr>
          </a:p>
          <a:p>
            <a:pPr algn="ctr">
              <a:spcAft>
                <a:spcPts val="1200"/>
              </a:spcAft>
              <a:buClr>
                <a:srgbClr val="292929"/>
              </a:buClr>
              <a:defRPr/>
            </a:pPr>
            <a:endParaRPr lang="tr-TR" sz="1100"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i="1" dirty="0" smtClean="0">
                <a:solidFill>
                  <a:srgbClr val="000000"/>
                </a:solidFill>
                <a:latin typeface="Calibri" pitchFamily="34" charset="0"/>
                <a:cs typeface="Calibri" pitchFamily="34" charset="0"/>
              </a:rPr>
              <a:t>Platon'un </a:t>
            </a:r>
            <a:r>
              <a:rPr lang="tr-TR" sz="2000" i="1" dirty="0">
                <a:solidFill>
                  <a:srgbClr val="000000"/>
                </a:solidFill>
                <a:latin typeface="Calibri" pitchFamily="34" charset="0"/>
                <a:cs typeface="Calibri" pitchFamily="34" charset="0"/>
              </a:rPr>
              <a:t>etik anlayışı da çoğu Yunan filozofu gibi soylulara, köle olmayan özgür </a:t>
            </a:r>
            <a:r>
              <a:rPr lang="tr-TR" sz="2000" i="1" dirty="0" smtClean="0">
                <a:solidFill>
                  <a:srgbClr val="000000"/>
                </a:solidFill>
                <a:latin typeface="Calibri" pitchFamily="34" charset="0"/>
                <a:cs typeface="Calibri" pitchFamily="34" charset="0"/>
              </a:rPr>
              <a:t>vatandaşlara </a:t>
            </a:r>
            <a:r>
              <a:rPr lang="tr-TR" sz="2000" i="1" dirty="0">
                <a:solidFill>
                  <a:srgbClr val="000000"/>
                </a:solidFill>
                <a:latin typeface="Calibri" pitchFamily="34" charset="0"/>
                <a:cs typeface="Calibri" pitchFamily="34" charset="0"/>
              </a:rPr>
              <a:t>yöneliktir. </a:t>
            </a:r>
          </a:p>
          <a:p>
            <a:pPr algn="ctr">
              <a:spcAft>
                <a:spcPts val="120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1200"/>
              </a:spcAft>
              <a:buClr>
                <a:srgbClr val="292929"/>
              </a:buClr>
              <a:defRPr/>
            </a:pPr>
            <a:endParaRPr lang="tr-TR" sz="2000" i="1" dirty="0">
              <a:solidFill>
                <a:srgbClr val="000000"/>
              </a:solidFill>
              <a:latin typeface="Calibri" pitchFamily="34" charset="0"/>
              <a:cs typeface="Calibri" pitchFamily="34" charset="0"/>
            </a:endParaRPr>
          </a:p>
          <a:p>
            <a:pPr algn="ctr">
              <a:spcAft>
                <a:spcPts val="120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78144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ARİSTOTELES</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1000"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i="1" dirty="0">
                <a:solidFill>
                  <a:srgbClr val="000000"/>
                </a:solidFill>
                <a:latin typeface="Calibri" pitchFamily="34" charset="0"/>
                <a:cs typeface="Calibri" pitchFamily="34" charset="0"/>
              </a:rPr>
              <a:t>Aristoteles'in etik </a:t>
            </a:r>
            <a:r>
              <a:rPr lang="tr-TR" sz="2000" i="1" dirty="0" smtClean="0">
                <a:solidFill>
                  <a:srgbClr val="000000"/>
                </a:solidFill>
                <a:latin typeface="Calibri" pitchFamily="34" charset="0"/>
                <a:cs typeface="Calibri" pitchFamily="34" charset="0"/>
              </a:rPr>
              <a:t>anlayışına </a:t>
            </a:r>
            <a:r>
              <a:rPr lang="tr-TR" sz="2000" i="1" dirty="0">
                <a:solidFill>
                  <a:srgbClr val="000000"/>
                </a:solidFill>
                <a:latin typeface="Calibri" pitchFamily="34" charset="0"/>
                <a:cs typeface="Calibri" pitchFamily="34" charset="0"/>
              </a:rPr>
              <a:t>en önemli </a:t>
            </a:r>
            <a:r>
              <a:rPr lang="tr-TR" sz="2000" i="1" dirty="0" smtClean="0">
                <a:solidFill>
                  <a:srgbClr val="000000"/>
                </a:solidFill>
                <a:latin typeface="Calibri" pitchFamily="34" charset="0"/>
                <a:cs typeface="Calibri" pitchFamily="34" charset="0"/>
              </a:rPr>
              <a:t>katkısı, onun; </a:t>
            </a: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a:t>
            </a:r>
            <a:r>
              <a:rPr lang="tr-TR" sz="2000" b="1" i="1" dirty="0" err="1" smtClean="0">
                <a:solidFill>
                  <a:srgbClr val="000000"/>
                </a:solidFill>
                <a:latin typeface="Calibri" pitchFamily="34" charset="0"/>
                <a:cs typeface="Calibri" pitchFamily="34" charset="0"/>
              </a:rPr>
              <a:t>Zoon</a:t>
            </a:r>
            <a:r>
              <a:rPr lang="tr-TR" sz="2000" b="1" i="1" dirty="0" smtClean="0">
                <a:solidFill>
                  <a:srgbClr val="000000"/>
                </a:solidFill>
                <a:latin typeface="Calibri" pitchFamily="34" charset="0"/>
                <a:cs typeface="Calibri" pitchFamily="34" charset="0"/>
              </a:rPr>
              <a:t> </a:t>
            </a:r>
            <a:r>
              <a:rPr lang="tr-TR" sz="2000" b="1" i="1" dirty="0" err="1">
                <a:solidFill>
                  <a:srgbClr val="000000"/>
                </a:solidFill>
                <a:latin typeface="Calibri" pitchFamily="34" charset="0"/>
                <a:cs typeface="Calibri" pitchFamily="34" charset="0"/>
              </a:rPr>
              <a:t>P</a:t>
            </a:r>
            <a:r>
              <a:rPr lang="tr-TR" sz="2000" b="1" i="1" dirty="0" err="1" smtClean="0">
                <a:solidFill>
                  <a:srgbClr val="000000"/>
                </a:solidFill>
                <a:latin typeface="Calibri" pitchFamily="34" charset="0"/>
                <a:cs typeface="Calibri" pitchFamily="34" charset="0"/>
              </a:rPr>
              <a:t>olitikon</a:t>
            </a:r>
            <a:r>
              <a:rPr lang="tr-TR" sz="2000" b="1" i="1" dirty="0" smtClean="0">
                <a:solidFill>
                  <a:srgbClr val="000000"/>
                </a:solidFill>
                <a:latin typeface="Calibri" pitchFamily="34" charset="0"/>
                <a:cs typeface="Calibri" pitchFamily="34" charset="0"/>
              </a:rPr>
              <a:t> (Özgür ve Sosyal </a:t>
            </a:r>
            <a:r>
              <a:rPr lang="tr-TR" sz="2000" b="1" i="1" dirty="0">
                <a:solidFill>
                  <a:srgbClr val="000000"/>
                </a:solidFill>
                <a:latin typeface="Calibri" pitchFamily="34" charset="0"/>
                <a:cs typeface="Calibri" pitchFamily="34" charset="0"/>
              </a:rPr>
              <a:t>İ</a:t>
            </a:r>
            <a:r>
              <a:rPr lang="tr-TR" sz="2000" b="1" i="1" dirty="0" smtClean="0">
                <a:solidFill>
                  <a:srgbClr val="000000"/>
                </a:solidFill>
                <a:latin typeface="Calibri" pitchFamily="34" charset="0"/>
                <a:cs typeface="Calibri" pitchFamily="34" charset="0"/>
              </a:rPr>
              <a:t>nsan) kavramıdır. </a:t>
            </a:r>
            <a:r>
              <a:rPr lang="tr-TR" sz="2000" b="1" i="1" dirty="0" smtClean="0">
                <a:solidFill>
                  <a:srgbClr val="000000"/>
                </a:solidFill>
                <a:latin typeface="Calibri" pitchFamily="34" charset="0"/>
                <a:cs typeface="Calibri" pitchFamily="34" charset="0"/>
              </a:rPr>
              <a:t>Bu, insanın </a:t>
            </a:r>
            <a:r>
              <a:rPr lang="tr-TR" sz="2000" b="1" i="1" dirty="0">
                <a:solidFill>
                  <a:srgbClr val="000000"/>
                </a:solidFill>
                <a:latin typeface="Calibri" pitchFamily="34" charset="0"/>
                <a:cs typeface="Calibri" pitchFamily="34" charset="0"/>
              </a:rPr>
              <a:t>toplumsal </a:t>
            </a:r>
            <a:r>
              <a:rPr lang="tr-TR" sz="2000" b="1" i="1" dirty="0" smtClean="0">
                <a:solidFill>
                  <a:srgbClr val="000000"/>
                </a:solidFill>
                <a:latin typeface="Calibri" pitchFamily="34" charset="0"/>
                <a:cs typeface="Calibri" pitchFamily="34" charset="0"/>
              </a:rPr>
              <a:t>bir varlık oluşunun </a:t>
            </a:r>
            <a:r>
              <a:rPr lang="tr-TR" sz="2000" b="1" i="1" dirty="0">
                <a:solidFill>
                  <a:srgbClr val="000000"/>
                </a:solidFill>
                <a:latin typeface="Calibri" pitchFamily="34" charset="0"/>
                <a:cs typeface="Calibri" pitchFamily="34" charset="0"/>
              </a:rPr>
              <a:t>kabulü açısından ilk </a:t>
            </a:r>
            <a:r>
              <a:rPr lang="tr-TR" sz="2000" b="1" i="1" dirty="0" smtClean="0">
                <a:solidFill>
                  <a:srgbClr val="000000"/>
                </a:solidFill>
                <a:latin typeface="Calibri" pitchFamily="34" charset="0"/>
                <a:cs typeface="Calibri" pitchFamily="34" charset="0"/>
              </a:rPr>
              <a:t>adım olarak kabul edilir.» </a:t>
            </a:r>
            <a:endParaRPr lang="tr-TR" sz="2000" b="1" i="1" dirty="0" smtClean="0">
              <a:solidFill>
                <a:srgbClr val="000000"/>
              </a:solidFill>
              <a:latin typeface="Calibri" pitchFamily="34" charset="0"/>
              <a:cs typeface="Calibri" pitchFamily="34" charset="0"/>
            </a:endParaRPr>
          </a:p>
          <a:p>
            <a:pPr algn="ct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i="1" dirty="0" smtClean="0">
                <a:solidFill>
                  <a:srgbClr val="000000"/>
                </a:solidFill>
                <a:latin typeface="Calibri" pitchFamily="34" charset="0"/>
                <a:cs typeface="Calibri" pitchFamily="34" charset="0"/>
              </a:rPr>
              <a:t>Aristoteles </a:t>
            </a:r>
            <a:r>
              <a:rPr lang="tr-TR" sz="2000" i="1" dirty="0">
                <a:solidFill>
                  <a:srgbClr val="000000"/>
                </a:solidFill>
                <a:latin typeface="Calibri" pitchFamily="34" charset="0"/>
                <a:cs typeface="Calibri" pitchFamily="34" charset="0"/>
              </a:rPr>
              <a:t>de </a:t>
            </a:r>
            <a:r>
              <a:rPr lang="tr-TR" sz="2000" b="1" i="1" dirty="0">
                <a:solidFill>
                  <a:srgbClr val="000000"/>
                </a:solidFill>
                <a:latin typeface="Calibri" pitchFamily="34" charset="0"/>
                <a:cs typeface="Calibri" pitchFamily="34" charset="0"/>
              </a:rPr>
              <a:t>kölelerin diğer vatandaşlarla bir </a:t>
            </a:r>
            <a:r>
              <a:rPr lang="tr-TR" sz="2000" b="1" i="1" dirty="0" smtClean="0">
                <a:solidFill>
                  <a:srgbClr val="000000"/>
                </a:solidFill>
                <a:latin typeface="Calibri" pitchFamily="34" charset="0"/>
                <a:cs typeface="Calibri" pitchFamily="34" charset="0"/>
              </a:rPr>
              <a:t>tutulamayacağını ve onların </a:t>
            </a:r>
            <a:r>
              <a:rPr lang="tr-TR" sz="2000" b="1" i="1" dirty="0">
                <a:solidFill>
                  <a:srgbClr val="000000"/>
                </a:solidFill>
                <a:latin typeface="Calibri" pitchFamily="34" charset="0"/>
                <a:cs typeface="Calibri" pitchFamily="34" charset="0"/>
              </a:rPr>
              <a:t>birer cansız nesneden </a:t>
            </a:r>
            <a:r>
              <a:rPr lang="tr-TR" sz="2000" b="1" i="1" dirty="0" smtClean="0">
                <a:solidFill>
                  <a:srgbClr val="000000"/>
                </a:solidFill>
                <a:latin typeface="Calibri" pitchFamily="34" charset="0"/>
                <a:cs typeface="Calibri" pitchFamily="34" charset="0"/>
              </a:rPr>
              <a:t>farksız olduğunu söyler. </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044876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EPİKÜROS</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i="1" dirty="0" smtClean="0">
                <a:solidFill>
                  <a:srgbClr val="000000"/>
                </a:solidFill>
                <a:latin typeface="Calibri" pitchFamily="34" charset="0"/>
                <a:cs typeface="Calibri" pitchFamily="34" charset="0"/>
              </a:rPr>
              <a:t>Ateist </a:t>
            </a:r>
            <a:r>
              <a:rPr lang="tr-TR" sz="2000" i="1" dirty="0">
                <a:solidFill>
                  <a:srgbClr val="000000"/>
                </a:solidFill>
                <a:latin typeface="Calibri" pitchFamily="34" charset="0"/>
                <a:cs typeface="Calibri" pitchFamily="34" charset="0"/>
              </a:rPr>
              <a:t>etik </a:t>
            </a:r>
            <a:r>
              <a:rPr lang="tr-TR" sz="2000" i="1" dirty="0" smtClean="0">
                <a:solidFill>
                  <a:srgbClr val="000000"/>
                </a:solidFill>
                <a:latin typeface="Calibri" pitchFamily="34" charset="0"/>
                <a:cs typeface="Calibri" pitchFamily="34" charset="0"/>
              </a:rPr>
              <a:t>anlayışını savunmuştur;</a:t>
            </a: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«İnsanlığın </a:t>
            </a:r>
            <a:r>
              <a:rPr lang="tr-TR" sz="2000" b="1" i="1" dirty="0">
                <a:solidFill>
                  <a:srgbClr val="000000"/>
                </a:solidFill>
                <a:latin typeface="Calibri" pitchFamily="34" charset="0"/>
                <a:cs typeface="Calibri" pitchFamily="34" charset="0"/>
              </a:rPr>
              <a:t>amacı hazza ulaşmaktır. </a:t>
            </a:r>
            <a:r>
              <a:rPr lang="tr-TR" sz="2000" b="1" i="1" dirty="0" smtClean="0">
                <a:solidFill>
                  <a:srgbClr val="000000"/>
                </a:solidFill>
                <a:latin typeface="Calibri" pitchFamily="34" charset="0"/>
                <a:cs typeface="Calibri" pitchFamily="34" charset="0"/>
              </a:rPr>
              <a:t>Haz, bedensel </a:t>
            </a:r>
            <a:r>
              <a:rPr lang="tr-TR" sz="2000" b="1" i="1" dirty="0">
                <a:solidFill>
                  <a:srgbClr val="000000"/>
                </a:solidFill>
                <a:latin typeface="Calibri" pitchFamily="34" charset="0"/>
                <a:cs typeface="Calibri" pitchFamily="34" charset="0"/>
              </a:rPr>
              <a:t>hazdan öte acının yokluğudur. Mutluluk kişinin acı, ıstırap, sefalet ve elemden kurtulmuş olduğu durumdur. </a:t>
            </a:r>
            <a:r>
              <a:rPr lang="tr-TR" sz="2000" b="1" i="1" dirty="0">
                <a:solidFill>
                  <a:srgbClr val="000000"/>
                </a:solidFill>
                <a:latin typeface="Calibri" pitchFamily="34" charset="0"/>
                <a:cs typeface="Calibri" pitchFamily="34" charset="0"/>
              </a:rPr>
              <a:t>Acıdan kurtulmak için </a:t>
            </a:r>
            <a:r>
              <a:rPr lang="tr-TR" sz="2000" b="1" i="1" dirty="0" smtClean="0">
                <a:solidFill>
                  <a:srgbClr val="000000"/>
                </a:solidFill>
                <a:latin typeface="Calibri" pitchFamily="34" charset="0"/>
                <a:cs typeface="Calibri" pitchFamily="34" charset="0"/>
              </a:rPr>
              <a:t>sosyal </a:t>
            </a:r>
            <a:r>
              <a:rPr lang="tr-TR" sz="2000" b="1" i="1" dirty="0">
                <a:solidFill>
                  <a:srgbClr val="000000"/>
                </a:solidFill>
                <a:latin typeface="Calibri" pitchFamily="34" charset="0"/>
                <a:cs typeface="Calibri" pitchFamily="34" charset="0"/>
              </a:rPr>
              <a:t>yaşamdan uzak, münzevi ve sade bir hayat </a:t>
            </a:r>
            <a:r>
              <a:rPr lang="tr-TR" sz="2000" b="1" i="1" dirty="0" smtClean="0">
                <a:solidFill>
                  <a:srgbClr val="000000"/>
                </a:solidFill>
                <a:latin typeface="Calibri" pitchFamily="34" charset="0"/>
                <a:cs typeface="Calibri" pitchFamily="34" charset="0"/>
              </a:rPr>
              <a:t>yaşamak </a:t>
            </a:r>
            <a:r>
              <a:rPr lang="tr-TR" sz="2000" b="1" i="1" dirty="0" smtClean="0">
                <a:solidFill>
                  <a:srgbClr val="000000"/>
                </a:solidFill>
                <a:latin typeface="Calibri" pitchFamily="34" charset="0"/>
                <a:cs typeface="Calibri" pitchFamily="34" charset="0"/>
              </a:rPr>
              <a:t>gerekir.» </a:t>
            </a:r>
            <a:endParaRPr lang="tr-TR" sz="2000" b="1"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i="1" dirty="0" err="1" smtClean="0">
                <a:solidFill>
                  <a:srgbClr val="000000"/>
                </a:solidFill>
                <a:latin typeface="Calibri" pitchFamily="34" charset="0"/>
                <a:cs typeface="Calibri" pitchFamily="34" charset="0"/>
              </a:rPr>
              <a:t>Epiküros'un</a:t>
            </a: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düşüncesinde </a:t>
            </a:r>
            <a:r>
              <a:rPr lang="tr-TR" sz="2000" b="1" i="1" dirty="0">
                <a:solidFill>
                  <a:srgbClr val="000000"/>
                </a:solidFill>
                <a:latin typeface="Calibri" pitchFamily="34" charset="0"/>
                <a:cs typeface="Calibri" pitchFamily="34" charset="0"/>
              </a:rPr>
              <a:t>insan sosyal bir varlık </a:t>
            </a:r>
            <a:r>
              <a:rPr lang="tr-TR" sz="2000" b="1" i="1" dirty="0" smtClean="0">
                <a:solidFill>
                  <a:srgbClr val="000000"/>
                </a:solidFill>
                <a:latin typeface="Calibri" pitchFamily="34" charset="0"/>
                <a:cs typeface="Calibri" pitchFamily="34" charset="0"/>
              </a:rPr>
              <a:t>değildir.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378631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AQUİNOLU THOMAS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i="1" dirty="0" smtClean="0">
                <a:solidFill>
                  <a:srgbClr val="000000"/>
                </a:solidFill>
                <a:latin typeface="Calibri" pitchFamily="34" charset="0"/>
                <a:cs typeface="Calibri" pitchFamily="34" charset="0"/>
              </a:rPr>
              <a:t>Akla </a:t>
            </a:r>
            <a:r>
              <a:rPr lang="tr-TR" sz="2000" i="1" dirty="0" smtClean="0">
                <a:solidFill>
                  <a:srgbClr val="000000"/>
                </a:solidFill>
                <a:latin typeface="Calibri" pitchFamily="34" charset="0"/>
                <a:cs typeface="Calibri" pitchFamily="34" charset="0"/>
              </a:rPr>
              <a:t>dayanan, </a:t>
            </a:r>
            <a:r>
              <a:rPr lang="tr-TR" sz="2000" i="1" dirty="0">
                <a:solidFill>
                  <a:srgbClr val="000000"/>
                </a:solidFill>
                <a:latin typeface="Calibri" pitchFamily="34" charset="0"/>
                <a:cs typeface="Calibri" pitchFamily="34" charset="0"/>
              </a:rPr>
              <a:t>özgür bir irade </a:t>
            </a:r>
            <a:r>
              <a:rPr lang="tr-TR" sz="2000" i="1" dirty="0" smtClean="0">
                <a:solidFill>
                  <a:srgbClr val="000000"/>
                </a:solidFill>
                <a:latin typeface="Calibri" pitchFamily="34" charset="0"/>
                <a:cs typeface="Calibri" pitchFamily="34" charset="0"/>
              </a:rPr>
              <a:t>fikriyle akılcı </a:t>
            </a:r>
            <a:r>
              <a:rPr lang="tr-TR" sz="2000" i="1" dirty="0">
                <a:solidFill>
                  <a:srgbClr val="000000"/>
                </a:solidFill>
                <a:latin typeface="Calibri" pitchFamily="34" charset="0"/>
                <a:cs typeface="Calibri" pitchFamily="34" charset="0"/>
              </a:rPr>
              <a:t>bir etik </a:t>
            </a:r>
            <a:r>
              <a:rPr lang="tr-TR" sz="2000" i="1" dirty="0" smtClean="0">
                <a:solidFill>
                  <a:srgbClr val="000000"/>
                </a:solidFill>
                <a:latin typeface="Calibri" pitchFamily="34" charset="0"/>
                <a:cs typeface="Calibri" pitchFamily="34" charset="0"/>
              </a:rPr>
              <a:t>anlayışı savunmuştur; </a:t>
            </a: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«Akli olarak olumlu </a:t>
            </a:r>
            <a:r>
              <a:rPr lang="tr-TR" sz="2000" b="1" i="1" dirty="0">
                <a:solidFill>
                  <a:srgbClr val="000000"/>
                </a:solidFill>
                <a:latin typeface="Calibri" pitchFamily="34" charset="0"/>
                <a:cs typeface="Calibri" pitchFamily="34" charset="0"/>
              </a:rPr>
              <a:t>davranışlar </a:t>
            </a:r>
            <a:r>
              <a:rPr lang="tr-TR" sz="2000" b="1" i="1" dirty="0" smtClean="0">
                <a:solidFill>
                  <a:srgbClr val="000000"/>
                </a:solidFill>
                <a:latin typeface="Calibri" pitchFamily="34" charset="0"/>
                <a:cs typeface="Calibri" pitchFamily="34" charset="0"/>
              </a:rPr>
              <a:t>göstermek mümkündür. Kişi </a:t>
            </a:r>
            <a:r>
              <a:rPr lang="tr-TR" sz="2000" b="1" i="1" dirty="0">
                <a:solidFill>
                  <a:srgbClr val="000000"/>
                </a:solidFill>
                <a:latin typeface="Calibri" pitchFamily="34" charset="0"/>
                <a:cs typeface="Calibri" pitchFamily="34" charset="0"/>
              </a:rPr>
              <a:t>iyiyi seçerek mutluluğa erişme şansına </a:t>
            </a:r>
            <a:r>
              <a:rPr lang="tr-TR" sz="2000" b="1" i="1" dirty="0" smtClean="0">
                <a:solidFill>
                  <a:srgbClr val="000000"/>
                </a:solidFill>
                <a:latin typeface="Calibri" pitchFamily="34" charset="0"/>
                <a:cs typeface="Calibri" pitchFamily="34" charset="0"/>
              </a:rPr>
              <a:t>sahiptir. </a:t>
            </a:r>
            <a:r>
              <a:rPr lang="tr-TR" sz="2000" b="1" i="1" dirty="0" smtClean="0">
                <a:solidFill>
                  <a:srgbClr val="000000"/>
                </a:solidFill>
                <a:latin typeface="Calibri" pitchFamily="34" charset="0"/>
                <a:cs typeface="Calibri" pitchFamily="34" charset="0"/>
              </a:rPr>
              <a:t>Fakat </a:t>
            </a:r>
            <a:r>
              <a:rPr lang="tr-TR" sz="2000" b="1" i="1" dirty="0">
                <a:solidFill>
                  <a:srgbClr val="000000"/>
                </a:solidFill>
                <a:latin typeface="Calibri" pitchFamily="34" charset="0"/>
                <a:cs typeface="Calibri" pitchFamily="34" charset="0"/>
              </a:rPr>
              <a:t>son noktada gerçek ve nihai mutluluğa ancak Tanrı'nın istemesiyle </a:t>
            </a:r>
            <a:r>
              <a:rPr lang="tr-TR" sz="2000" b="1" i="1" dirty="0" smtClean="0">
                <a:solidFill>
                  <a:srgbClr val="000000"/>
                </a:solidFill>
                <a:latin typeface="Calibri" pitchFamily="34" charset="0"/>
                <a:cs typeface="Calibri" pitchFamily="34" charset="0"/>
              </a:rPr>
              <a:t>kavuşulabilir.»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453650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THOMAS HOBBES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r>
              <a:rPr lang="tr-TR" sz="2000" i="1" dirty="0" smtClean="0">
                <a:solidFill>
                  <a:srgbClr val="000000"/>
                </a:solidFill>
                <a:latin typeface="Calibri" pitchFamily="34" charset="0"/>
                <a:cs typeface="Calibri" pitchFamily="34" charset="0"/>
              </a:rPr>
              <a:t>Geleneksel </a:t>
            </a:r>
            <a:r>
              <a:rPr lang="tr-TR" sz="2000" i="1" dirty="0">
                <a:solidFill>
                  <a:srgbClr val="000000"/>
                </a:solidFill>
                <a:latin typeface="Calibri" pitchFamily="34" charset="0"/>
                <a:cs typeface="Calibri" pitchFamily="34" charset="0"/>
              </a:rPr>
              <a:t>etik görüşlerine aykırı, materyalist felsefesiyle uyumlu bir etik </a:t>
            </a:r>
            <a:r>
              <a:rPr lang="tr-TR" sz="2000" i="1" dirty="0" smtClean="0">
                <a:solidFill>
                  <a:srgbClr val="000000"/>
                </a:solidFill>
                <a:latin typeface="Calibri" pitchFamily="34" charset="0"/>
                <a:cs typeface="Calibri" pitchFamily="34" charset="0"/>
              </a:rPr>
              <a:t>anlayışını savunmuştur;</a:t>
            </a:r>
          </a:p>
          <a:p>
            <a:pPr algn="ctr">
              <a:spcAft>
                <a:spcPts val="1200"/>
              </a:spcAft>
              <a:buClr>
                <a:srgbClr val="292929"/>
              </a:buClr>
              <a:defRPr/>
            </a:pPr>
            <a:r>
              <a:rPr lang="tr-TR" sz="2000" i="1" dirty="0" smtClean="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«Bireyin </a:t>
            </a:r>
            <a:r>
              <a:rPr lang="tr-TR" sz="2000" b="1" i="1" dirty="0">
                <a:solidFill>
                  <a:srgbClr val="000000"/>
                </a:solidFill>
                <a:latin typeface="Calibri" pitchFamily="34" charset="0"/>
                <a:cs typeface="Calibri" pitchFamily="34" charset="0"/>
              </a:rPr>
              <a:t>öncelikli hedefi kendi varlığını korumak ve sürdürmektir, bencillik insanın doğasında </a:t>
            </a:r>
            <a:r>
              <a:rPr lang="tr-TR" sz="2000" b="1" i="1" dirty="0" smtClean="0">
                <a:solidFill>
                  <a:srgbClr val="000000"/>
                </a:solidFill>
                <a:latin typeface="Calibri" pitchFamily="34" charset="0"/>
                <a:cs typeface="Calibri" pitchFamily="34" charset="0"/>
              </a:rPr>
              <a:t>vardır. Bireysel </a:t>
            </a:r>
            <a:r>
              <a:rPr lang="tr-TR" sz="2000" b="1" i="1" dirty="0">
                <a:solidFill>
                  <a:srgbClr val="000000"/>
                </a:solidFill>
                <a:latin typeface="Calibri" pitchFamily="34" charset="0"/>
                <a:cs typeface="Calibri" pitchFamily="34" charset="0"/>
              </a:rPr>
              <a:t>bencilliğin toplumun çıkarlarıyla örtüşmesi olumlu sonuçlar </a:t>
            </a:r>
            <a:r>
              <a:rPr lang="tr-TR" sz="2000" b="1" i="1" dirty="0" smtClean="0">
                <a:solidFill>
                  <a:srgbClr val="000000"/>
                </a:solidFill>
                <a:latin typeface="Calibri" pitchFamily="34" charset="0"/>
                <a:cs typeface="Calibri" pitchFamily="34" charset="0"/>
              </a:rPr>
              <a:t>doğurur, </a:t>
            </a:r>
            <a:r>
              <a:rPr lang="tr-TR" sz="2000" b="1" i="1" dirty="0">
                <a:solidFill>
                  <a:srgbClr val="000000"/>
                </a:solidFill>
                <a:latin typeface="Calibri" pitchFamily="34" charset="0"/>
                <a:cs typeface="Calibri" pitchFamily="34" charset="0"/>
              </a:rPr>
              <a:t>bu sebeple bireysel bencillikle toplumun çıkarının örtüştüğü noktalar erdemlerdir. </a:t>
            </a:r>
            <a:r>
              <a:rPr lang="tr-TR" sz="2000" b="1" i="1" dirty="0">
                <a:solidFill>
                  <a:srgbClr val="000000"/>
                </a:solidFill>
                <a:latin typeface="Calibri" pitchFamily="34" charset="0"/>
                <a:cs typeface="Calibri" pitchFamily="34" charset="0"/>
              </a:rPr>
              <a:t>Bireyin bencil yönelimiyle toplumun çıkarının örtüşmediği ve hatta toplumun çıkarının zarar gördüğü davranışlarsa kötü </a:t>
            </a:r>
            <a:r>
              <a:rPr lang="tr-TR" sz="2000" b="1" i="1" dirty="0" smtClean="0">
                <a:solidFill>
                  <a:srgbClr val="000000"/>
                </a:solidFill>
                <a:latin typeface="Calibri" pitchFamily="34" charset="0"/>
                <a:cs typeface="Calibri" pitchFamily="34" charset="0"/>
              </a:rPr>
              <a:t>davranışlardır.»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551113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SPİNOZA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i="1" dirty="0" smtClean="0">
                <a:solidFill>
                  <a:srgbClr val="000000"/>
                </a:solidFill>
                <a:latin typeface="Calibri" pitchFamily="34" charset="0"/>
                <a:cs typeface="Calibri" pitchFamily="34" charset="0"/>
              </a:rPr>
              <a:t>Akılcı </a:t>
            </a:r>
            <a:r>
              <a:rPr lang="tr-TR" sz="2000" i="1" dirty="0">
                <a:solidFill>
                  <a:srgbClr val="000000"/>
                </a:solidFill>
                <a:latin typeface="Calibri" pitchFamily="34" charset="0"/>
                <a:cs typeface="Calibri" pitchFamily="34" charset="0"/>
              </a:rPr>
              <a:t>bir etik anlayışı savunmuştur; </a:t>
            </a: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a:t>
            </a:r>
            <a:r>
              <a:rPr lang="tr-TR" sz="2000" b="1" i="1" dirty="0" smtClean="0">
                <a:solidFill>
                  <a:srgbClr val="000000"/>
                </a:solidFill>
                <a:latin typeface="Calibri" pitchFamily="34" charset="0"/>
                <a:cs typeface="Calibri" pitchFamily="34" charset="0"/>
              </a:rPr>
              <a:t>Kişi </a:t>
            </a:r>
            <a:r>
              <a:rPr lang="tr-TR" sz="2000" b="1" i="1" dirty="0">
                <a:solidFill>
                  <a:srgbClr val="000000"/>
                </a:solidFill>
                <a:latin typeface="Calibri" pitchFamily="34" charset="0"/>
                <a:cs typeface="Calibri" pitchFamily="34" charset="0"/>
              </a:rPr>
              <a:t>doğal durumunda tutkularının esiridir, aklının yardımıyla bu esaretten kurtulabilir. Bu sebeple akli davranmakla </a:t>
            </a:r>
            <a:r>
              <a:rPr lang="tr-TR" sz="2000" b="1" i="1" dirty="0" smtClean="0">
                <a:solidFill>
                  <a:srgbClr val="000000"/>
                </a:solidFill>
                <a:latin typeface="Calibri" pitchFamily="34" charset="0"/>
                <a:cs typeface="Calibri" pitchFamily="34" charset="0"/>
              </a:rPr>
              <a:t>etik </a:t>
            </a:r>
            <a:r>
              <a:rPr lang="tr-TR" sz="2000" b="1" i="1" dirty="0">
                <a:solidFill>
                  <a:srgbClr val="000000"/>
                </a:solidFill>
                <a:latin typeface="Calibri" pitchFamily="34" charset="0"/>
                <a:cs typeface="Calibri" pitchFamily="34" charset="0"/>
              </a:rPr>
              <a:t>davranmak aslında </a:t>
            </a:r>
            <a:r>
              <a:rPr lang="tr-TR" sz="2000" b="1" i="1" dirty="0" smtClean="0">
                <a:solidFill>
                  <a:srgbClr val="000000"/>
                </a:solidFill>
                <a:latin typeface="Calibri" pitchFamily="34" charset="0"/>
                <a:cs typeface="Calibri" pitchFamily="34" charset="0"/>
              </a:rPr>
              <a:t>aynıdır.»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709810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JOHN LOCKE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i="1" dirty="0">
                <a:solidFill>
                  <a:srgbClr val="000000"/>
                </a:solidFill>
                <a:latin typeface="Calibri" pitchFamily="34" charset="0"/>
                <a:cs typeface="Calibri" pitchFamily="34" charset="0"/>
              </a:rPr>
              <a:t>Bilgi vurgusu taşıyan bir etik </a:t>
            </a:r>
            <a:r>
              <a:rPr lang="tr-TR" sz="2000" i="1" dirty="0" smtClean="0">
                <a:solidFill>
                  <a:srgbClr val="000000"/>
                </a:solidFill>
                <a:latin typeface="Calibri" pitchFamily="34" charset="0"/>
                <a:cs typeface="Calibri" pitchFamily="34" charset="0"/>
              </a:rPr>
              <a:t>fikrini savunmuştur;</a:t>
            </a: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a:t>
            </a:r>
            <a:r>
              <a:rPr lang="tr-TR" sz="2000" b="1" i="1" dirty="0" smtClean="0">
                <a:solidFill>
                  <a:srgbClr val="000000"/>
                </a:solidFill>
                <a:latin typeface="Calibri" pitchFamily="34" charset="0"/>
                <a:cs typeface="Calibri" pitchFamily="34" charset="0"/>
              </a:rPr>
              <a:t>Ampirik felsefeden </a:t>
            </a:r>
            <a:r>
              <a:rPr lang="tr-TR" sz="2000" b="1" i="1" dirty="0">
                <a:solidFill>
                  <a:srgbClr val="000000"/>
                </a:solidFill>
                <a:latin typeface="Calibri" pitchFamily="34" charset="0"/>
                <a:cs typeface="Calibri" pitchFamily="34" charset="0"/>
              </a:rPr>
              <a:t>hareketle </a:t>
            </a:r>
            <a:r>
              <a:rPr lang="tr-TR" sz="2000" b="1" i="1" dirty="0" smtClean="0">
                <a:solidFill>
                  <a:srgbClr val="000000"/>
                </a:solidFill>
                <a:latin typeface="Calibri" pitchFamily="34" charset="0"/>
                <a:cs typeface="Calibri" pitchFamily="34" charset="0"/>
              </a:rPr>
              <a:t>etik </a:t>
            </a:r>
            <a:r>
              <a:rPr lang="tr-TR" sz="2000" b="1" i="1" dirty="0">
                <a:solidFill>
                  <a:srgbClr val="000000"/>
                </a:solidFill>
                <a:latin typeface="Calibri" pitchFamily="34" charset="0"/>
                <a:cs typeface="Calibri" pitchFamily="34" charset="0"/>
              </a:rPr>
              <a:t>olguların da deneyimlerin ürünü olduğunu </a:t>
            </a:r>
            <a:r>
              <a:rPr lang="tr-TR" sz="2000" b="1" i="1" dirty="0" smtClean="0">
                <a:solidFill>
                  <a:srgbClr val="000000"/>
                </a:solidFill>
                <a:latin typeface="Calibri" pitchFamily="34" charset="0"/>
                <a:cs typeface="Calibri" pitchFamily="34" charset="0"/>
              </a:rPr>
              <a:t>savunmuştur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402328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2" name="Rechteck 4"/>
          <p:cNvSpPr>
            <a:spLocks noChangeArrowheads="1"/>
          </p:cNvSpPr>
          <p:nvPr/>
        </p:nvSpPr>
        <p:spPr bwMode="auto">
          <a:xfrm>
            <a:off x="10080" y="3155064"/>
            <a:ext cx="9133920" cy="1359786"/>
          </a:xfrm>
          <a:prstGeom prst="rect">
            <a:avLst/>
          </a:prstGeom>
          <a:noFill/>
          <a:ln w="9525" algn="ctr">
            <a:noFill/>
            <a:round/>
            <a:headEnd/>
            <a:tailEnd/>
          </a:ln>
        </p:spPr>
        <p:txBody>
          <a:bodyPr wrap="none" lIns="0" tIns="0" rIns="0" bIns="0"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Sınav Soruları</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4098" name="Picture 2" descr="D:\DOKTOR\1-ISTANBULUZMAN\1-EĞİTİM KURUMU\1. İstanbuluzman\2-RESİMLER\z.Diğer\Gnome-Help-Faq-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824" y="2771774"/>
            <a:ext cx="676275" cy="67627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82"/>
          <p:cNvGrpSpPr>
            <a:grpSpLocks/>
          </p:cNvGrpSpPr>
          <p:nvPr/>
        </p:nvGrpSpPr>
        <p:grpSpPr bwMode="auto">
          <a:xfrm>
            <a:off x="3338790" y="704850"/>
            <a:ext cx="2476500" cy="2586594"/>
            <a:chOff x="1671" y="1171"/>
            <a:chExt cx="2321" cy="2628"/>
          </a:xfrm>
        </p:grpSpPr>
        <p:pic>
          <p:nvPicPr>
            <p:cNvPr id="11" name="Picture 27"/>
            <p:cNvPicPr>
              <a:picLocks noChangeAspect="1" noChangeArrowheads="1"/>
            </p:cNvPicPr>
            <p:nvPr/>
          </p:nvPicPr>
          <p:blipFill>
            <a:blip r:embed="rId4" cstate="print"/>
            <a:srcRect/>
            <a:stretch>
              <a:fillRect/>
            </a:stretch>
          </p:blipFill>
          <p:spPr bwMode="auto">
            <a:xfrm>
              <a:off x="1671" y="3199"/>
              <a:ext cx="2321" cy="600"/>
            </a:xfrm>
            <a:prstGeom prst="rect">
              <a:avLst/>
            </a:prstGeom>
            <a:noFill/>
            <a:ln w="9525">
              <a:noFill/>
              <a:miter lim="800000"/>
              <a:headEnd/>
              <a:tailEnd/>
            </a:ln>
          </p:spPr>
        </p:pic>
        <p:sp>
          <p:nvSpPr>
            <p:cNvPr id="13" name="Freeform 15"/>
            <p:cNvSpPr>
              <a:spLocks noChangeAspect="1"/>
            </p:cNvSpPr>
            <p:nvPr/>
          </p:nvSpPr>
          <p:spPr bwMode="auto">
            <a:xfrm>
              <a:off x="1700" y="1171"/>
              <a:ext cx="2292" cy="1980"/>
            </a:xfrm>
            <a:custGeom>
              <a:avLst/>
              <a:gdLst>
                <a:gd name="T0" fmla="*/ 7385 w 365"/>
                <a:gd name="T1" fmla="*/ 89031 h 316"/>
                <a:gd name="T2" fmla="*/ 2531 w 365"/>
                <a:gd name="T3" fmla="*/ 80879 h 316"/>
                <a:gd name="T4" fmla="*/ 46738 w 365"/>
                <a:gd name="T5" fmla="*/ 4499 h 316"/>
                <a:gd name="T6" fmla="*/ 56697 w 365"/>
                <a:gd name="T7" fmla="*/ 4499 h 316"/>
                <a:gd name="T8" fmla="*/ 100905 w 365"/>
                <a:gd name="T9" fmla="*/ 80879 h 316"/>
                <a:gd name="T10" fmla="*/ 96050 w 365"/>
                <a:gd name="T11" fmla="*/ 89031 h 316"/>
                <a:gd name="T12" fmla="*/ 7385 w 365"/>
                <a:gd name="T13" fmla="*/ 89031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solidFill>
              <a:srgbClr val="FFFFFF"/>
            </a:solidFill>
            <a:ln w="9525">
              <a:noFill/>
              <a:round/>
              <a:headEnd/>
              <a:tailEnd/>
            </a:ln>
          </p:spPr>
          <p:txBody>
            <a:bodyPr/>
            <a:lstStyle/>
            <a:p>
              <a:endParaRPr lang="en-US">
                <a:solidFill>
                  <a:srgbClr val="000000"/>
                </a:solidFill>
              </a:endParaRPr>
            </a:p>
          </p:txBody>
        </p:sp>
        <p:sp>
          <p:nvSpPr>
            <p:cNvPr id="14" name="Freeform 16"/>
            <p:cNvSpPr>
              <a:spLocks noChangeAspect="1"/>
            </p:cNvSpPr>
            <p:nvPr/>
          </p:nvSpPr>
          <p:spPr bwMode="auto">
            <a:xfrm>
              <a:off x="1700" y="1171"/>
              <a:ext cx="2292" cy="1980"/>
            </a:xfrm>
            <a:custGeom>
              <a:avLst/>
              <a:gdLst>
                <a:gd name="T0" fmla="*/ 7385 w 365"/>
                <a:gd name="T1" fmla="*/ 89031 h 316"/>
                <a:gd name="T2" fmla="*/ 2531 w 365"/>
                <a:gd name="T3" fmla="*/ 80879 h 316"/>
                <a:gd name="T4" fmla="*/ 46738 w 365"/>
                <a:gd name="T5" fmla="*/ 4499 h 316"/>
                <a:gd name="T6" fmla="*/ 56697 w 365"/>
                <a:gd name="T7" fmla="*/ 4499 h 316"/>
                <a:gd name="T8" fmla="*/ 100905 w 365"/>
                <a:gd name="T9" fmla="*/ 80879 h 316"/>
                <a:gd name="T10" fmla="*/ 96050 w 365"/>
                <a:gd name="T11" fmla="*/ 89031 h 316"/>
                <a:gd name="T12" fmla="*/ 7385 w 365"/>
                <a:gd name="T13" fmla="*/ 89031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gradFill rotWithShape="1">
              <a:gsLst>
                <a:gs pos="0">
                  <a:srgbClr val="860000"/>
                </a:gs>
                <a:gs pos="100000">
                  <a:srgbClr val="D60000"/>
                </a:gs>
              </a:gsLst>
              <a:lin ang="5400000" scaled="1"/>
            </a:gradFill>
            <a:ln w="9525">
              <a:solidFill>
                <a:srgbClr val="C0C0C0"/>
              </a:solidFill>
              <a:miter lim="800000"/>
              <a:headEnd/>
              <a:tailEnd/>
            </a:ln>
          </p:spPr>
          <p:txBody>
            <a:bodyPr/>
            <a:lstStyle/>
            <a:p>
              <a:endParaRPr lang="en-US">
                <a:solidFill>
                  <a:srgbClr val="000000"/>
                </a:solidFill>
              </a:endParaRPr>
            </a:p>
          </p:txBody>
        </p:sp>
        <p:sp>
          <p:nvSpPr>
            <p:cNvPr id="15" name="Freeform 17"/>
            <p:cNvSpPr>
              <a:spLocks noChangeAspect="1"/>
            </p:cNvSpPr>
            <p:nvPr/>
          </p:nvSpPr>
          <p:spPr bwMode="auto">
            <a:xfrm>
              <a:off x="1950" y="1439"/>
              <a:ext cx="1789" cy="1555"/>
            </a:xfrm>
            <a:custGeom>
              <a:avLst/>
              <a:gdLst>
                <a:gd name="T0" fmla="*/ 2279 w 285"/>
                <a:gd name="T1" fmla="*/ 70006 h 248"/>
                <a:gd name="T2" fmla="*/ 841 w 285"/>
                <a:gd name="T3" fmla="*/ 67185 h 248"/>
                <a:gd name="T4" fmla="*/ 38787 w 285"/>
                <a:gd name="T5" fmla="*/ 1430 h 248"/>
                <a:gd name="T6" fmla="*/ 41900 w 285"/>
                <a:gd name="T7" fmla="*/ 1430 h 248"/>
                <a:gd name="T8" fmla="*/ 79846 w 285"/>
                <a:gd name="T9" fmla="*/ 67185 h 248"/>
                <a:gd name="T10" fmla="*/ 78408 w 285"/>
                <a:gd name="T11" fmla="*/ 70006 h 248"/>
                <a:gd name="T12" fmla="*/ 2279 w 285"/>
                <a:gd name="T13" fmla="*/ 70006 h 248"/>
                <a:gd name="T14" fmla="*/ 0 60000 65536"/>
                <a:gd name="T15" fmla="*/ 0 60000 65536"/>
                <a:gd name="T16" fmla="*/ 0 60000 65536"/>
                <a:gd name="T17" fmla="*/ 0 60000 65536"/>
                <a:gd name="T18" fmla="*/ 0 60000 65536"/>
                <a:gd name="T19" fmla="*/ 0 60000 65536"/>
                <a:gd name="T20" fmla="*/ 0 60000 65536"/>
                <a:gd name="T21" fmla="*/ 0 w 285"/>
                <a:gd name="T22" fmla="*/ 0 h 248"/>
                <a:gd name="T23" fmla="*/ 285 w 285"/>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solidFill>
              <a:srgbClr val="FFFFFF"/>
            </a:solidFill>
            <a:ln w="9525">
              <a:noFill/>
              <a:round/>
              <a:headEnd/>
              <a:tailEnd/>
            </a:ln>
          </p:spPr>
          <p:txBody>
            <a:bodyPr/>
            <a:lstStyle/>
            <a:p>
              <a:endParaRPr lang="en-US">
                <a:solidFill>
                  <a:srgbClr val="000000"/>
                </a:solidFill>
              </a:endParaRPr>
            </a:p>
          </p:txBody>
        </p:sp>
        <p:sp>
          <p:nvSpPr>
            <p:cNvPr id="16" name="Freeform 18"/>
            <p:cNvSpPr>
              <a:spLocks noChangeAspect="1"/>
            </p:cNvSpPr>
            <p:nvPr/>
          </p:nvSpPr>
          <p:spPr bwMode="auto">
            <a:xfrm>
              <a:off x="1950" y="1441"/>
              <a:ext cx="1789" cy="1555"/>
            </a:xfrm>
            <a:custGeom>
              <a:avLst/>
              <a:gdLst/>
              <a:ahLst/>
              <a:cxnLst>
                <a:cxn ang="0">
                  <a:pos x="8" y="248"/>
                </a:cxn>
                <a:cxn ang="0">
                  <a:pos x="3" y="238"/>
                </a:cxn>
                <a:cxn ang="0">
                  <a:pos x="137" y="5"/>
                </a:cxn>
                <a:cxn ang="0">
                  <a:pos x="148" y="5"/>
                </a:cxn>
                <a:cxn ang="0">
                  <a:pos x="282" y="238"/>
                </a:cxn>
                <a:cxn ang="0">
                  <a:pos x="277" y="248"/>
                </a:cxn>
                <a:cxn ang="0">
                  <a:pos x="8" y="248"/>
                </a:cxn>
              </a:cxnLst>
              <a:rect l="0" t="0" r="r" b="b"/>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gradFill rotWithShape="1">
              <a:gsLst>
                <a:gs pos="0">
                  <a:schemeClr val="bg1">
                    <a:gamma/>
                    <a:shade val="76863"/>
                    <a:invGamma/>
                  </a:schemeClr>
                </a:gs>
                <a:gs pos="50000">
                  <a:schemeClr val="bg1"/>
                </a:gs>
                <a:gs pos="100000">
                  <a:schemeClr val="bg1">
                    <a:gamma/>
                    <a:shade val="76863"/>
                    <a:invGamma/>
                  </a:schemeClr>
                </a:gs>
              </a:gsLst>
              <a:lin ang="5400000" scaled="1"/>
            </a:gradFill>
            <a:ln w="9525">
              <a:solidFill>
                <a:srgbClr val="C0C0C0"/>
              </a:solidFill>
              <a:miter lim="800000"/>
              <a:headEnd/>
              <a:tailEnd/>
            </a:ln>
          </p:spPr>
          <p:txBody>
            <a:bodyPr/>
            <a:lstStyle/>
            <a:p>
              <a:pPr>
                <a:defRPr/>
              </a:pPr>
              <a:endParaRPr lang="de-DE">
                <a:solidFill>
                  <a:srgbClr val="000000"/>
                </a:solidFill>
              </a:endParaRPr>
            </a:p>
          </p:txBody>
        </p:sp>
        <p:sp>
          <p:nvSpPr>
            <p:cNvPr id="17" name="Freeform 19"/>
            <p:cNvSpPr>
              <a:spLocks noChangeAspect="1"/>
            </p:cNvSpPr>
            <p:nvPr/>
          </p:nvSpPr>
          <p:spPr bwMode="auto">
            <a:xfrm>
              <a:off x="2728" y="1736"/>
              <a:ext cx="234" cy="784"/>
            </a:xfrm>
            <a:custGeom>
              <a:avLst/>
              <a:gdLst>
                <a:gd name="T0" fmla="*/ 13 w 720"/>
                <a:gd name="T1" fmla="*/ 0 h 2437"/>
                <a:gd name="T2" fmla="*/ 24 w 720"/>
                <a:gd name="T3" fmla="*/ 4 h 2437"/>
                <a:gd name="T4" fmla="*/ 28 w 720"/>
                <a:gd name="T5" fmla="*/ 16 h 2437"/>
                <a:gd name="T6" fmla="*/ 21 w 720"/>
                <a:gd name="T7" fmla="*/ 89 h 2437"/>
                <a:gd name="T8" fmla="*/ 15 w 720"/>
                <a:gd name="T9" fmla="*/ 93 h 2437"/>
                <a:gd name="T10" fmla="*/ 13 w 720"/>
                <a:gd name="T11" fmla="*/ 93 h 2437"/>
                <a:gd name="T12" fmla="*/ 7 w 720"/>
                <a:gd name="T13" fmla="*/ 89 h 2437"/>
                <a:gd name="T14" fmla="*/ 0 w 720"/>
                <a:gd name="T15" fmla="*/ 16 h 2437"/>
                <a:gd name="T16" fmla="*/ 4 w 720"/>
                <a:gd name="T17" fmla="*/ 4 h 2437"/>
                <a:gd name="T18" fmla="*/ 14 w 720"/>
                <a:gd name="T19" fmla="*/ 0 h 2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0"/>
                <a:gd name="T31" fmla="*/ 0 h 2437"/>
                <a:gd name="T32" fmla="*/ 720 w 720"/>
                <a:gd name="T33" fmla="*/ 2437 h 2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0" h="2437">
                  <a:moveTo>
                    <a:pt x="339" y="0"/>
                  </a:moveTo>
                  <a:cubicBezTo>
                    <a:pt x="445" y="0"/>
                    <a:pt x="551" y="42"/>
                    <a:pt x="614" y="106"/>
                  </a:cubicBezTo>
                  <a:cubicBezTo>
                    <a:pt x="678" y="191"/>
                    <a:pt x="720" y="297"/>
                    <a:pt x="720" y="424"/>
                  </a:cubicBezTo>
                  <a:cubicBezTo>
                    <a:pt x="710" y="795"/>
                    <a:pt x="607" y="1996"/>
                    <a:pt x="551" y="2331"/>
                  </a:cubicBezTo>
                  <a:cubicBezTo>
                    <a:pt x="508" y="2416"/>
                    <a:pt x="445" y="2437"/>
                    <a:pt x="381" y="2437"/>
                  </a:cubicBezTo>
                  <a:cubicBezTo>
                    <a:pt x="339" y="2437"/>
                    <a:pt x="339" y="2437"/>
                    <a:pt x="339" y="2437"/>
                  </a:cubicBezTo>
                  <a:cubicBezTo>
                    <a:pt x="254" y="2437"/>
                    <a:pt x="212" y="2418"/>
                    <a:pt x="169" y="2331"/>
                  </a:cubicBezTo>
                  <a:cubicBezTo>
                    <a:pt x="113" y="1996"/>
                    <a:pt x="10" y="795"/>
                    <a:pt x="0" y="424"/>
                  </a:cubicBezTo>
                  <a:cubicBezTo>
                    <a:pt x="0" y="297"/>
                    <a:pt x="42" y="191"/>
                    <a:pt x="106" y="106"/>
                  </a:cubicBezTo>
                  <a:cubicBezTo>
                    <a:pt x="169" y="42"/>
                    <a:pt x="254" y="0"/>
                    <a:pt x="360" y="0"/>
                  </a:cubicBezTo>
                </a:path>
              </a:pathLst>
            </a:custGeom>
            <a:solidFill>
              <a:srgbClr val="000000"/>
            </a:solidFill>
            <a:ln w="9525">
              <a:noFill/>
              <a:round/>
              <a:headEnd/>
              <a:tailEnd/>
            </a:ln>
          </p:spPr>
          <p:txBody>
            <a:bodyPr/>
            <a:lstStyle/>
            <a:p>
              <a:endParaRPr lang="en-US">
                <a:solidFill>
                  <a:srgbClr val="000000"/>
                </a:solidFill>
              </a:endParaRPr>
            </a:p>
          </p:txBody>
        </p:sp>
        <p:pic>
          <p:nvPicPr>
            <p:cNvPr id="18" name="Picture 20"/>
            <p:cNvPicPr>
              <a:picLocks noChangeAspect="1" noChangeArrowheads="1"/>
            </p:cNvPicPr>
            <p:nvPr/>
          </p:nvPicPr>
          <p:blipFill>
            <a:blip r:embed="rId5" cstate="print"/>
            <a:srcRect/>
            <a:stretch>
              <a:fillRect/>
            </a:stretch>
          </p:blipFill>
          <p:spPr bwMode="auto">
            <a:xfrm>
              <a:off x="2037" y="1203"/>
              <a:ext cx="1298" cy="1330"/>
            </a:xfrm>
            <a:prstGeom prst="rect">
              <a:avLst/>
            </a:prstGeom>
            <a:noFill/>
            <a:ln w="11176">
              <a:noFill/>
              <a:miter lim="800000"/>
              <a:headEnd/>
              <a:tailEnd/>
            </a:ln>
          </p:spPr>
        </p:pic>
        <p:sp>
          <p:nvSpPr>
            <p:cNvPr id="19" name="Oval 21"/>
            <p:cNvSpPr>
              <a:spLocks noChangeAspect="1" noChangeArrowheads="1"/>
            </p:cNvSpPr>
            <p:nvPr/>
          </p:nvSpPr>
          <p:spPr bwMode="auto">
            <a:xfrm>
              <a:off x="2751" y="2644"/>
              <a:ext cx="190" cy="190"/>
            </a:xfrm>
            <a:prstGeom prst="ellipse">
              <a:avLst/>
            </a:prstGeom>
            <a:solidFill>
              <a:schemeClr val="tx1"/>
            </a:solidFill>
            <a:ln w="11176">
              <a:solidFill>
                <a:srgbClr val="161316"/>
              </a:solidFill>
              <a:round/>
              <a:headEnd/>
              <a:tailEnd/>
            </a:ln>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1713327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17 – 18 YÜZYIL (WEBER)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i="1" dirty="0" smtClean="0">
                <a:solidFill>
                  <a:srgbClr val="000000"/>
                </a:solidFill>
                <a:latin typeface="Calibri" pitchFamily="34" charset="0"/>
                <a:cs typeface="Calibri" pitchFamily="34" charset="0"/>
              </a:rPr>
              <a:t>Protestan </a:t>
            </a:r>
            <a:r>
              <a:rPr lang="tr-TR" sz="2000" i="1" dirty="0">
                <a:solidFill>
                  <a:srgbClr val="000000"/>
                </a:solidFill>
                <a:latin typeface="Calibri" pitchFamily="34" charset="0"/>
                <a:cs typeface="Calibri" pitchFamily="34" charset="0"/>
              </a:rPr>
              <a:t>iş </a:t>
            </a:r>
            <a:r>
              <a:rPr lang="tr-TR" sz="2000" i="1" dirty="0" smtClean="0">
                <a:solidFill>
                  <a:srgbClr val="000000"/>
                </a:solidFill>
                <a:latin typeface="Calibri" pitchFamily="34" charset="0"/>
                <a:cs typeface="Calibri" pitchFamily="34" charset="0"/>
              </a:rPr>
              <a:t>ahlakının </a:t>
            </a:r>
            <a:r>
              <a:rPr lang="tr-TR" sz="2000" i="1" dirty="0" smtClean="0">
                <a:solidFill>
                  <a:srgbClr val="000000"/>
                </a:solidFill>
                <a:latin typeface="Calibri" pitchFamily="34" charset="0"/>
                <a:cs typeface="Calibri" pitchFamily="34" charset="0"/>
              </a:rPr>
              <a:t>derin </a:t>
            </a:r>
            <a:r>
              <a:rPr lang="tr-TR" sz="2000" i="1" dirty="0">
                <a:solidFill>
                  <a:srgbClr val="000000"/>
                </a:solidFill>
                <a:latin typeface="Calibri" pitchFamily="34" charset="0"/>
                <a:cs typeface="Calibri" pitchFamily="34" charset="0"/>
              </a:rPr>
              <a:t>izleri </a:t>
            </a:r>
            <a:r>
              <a:rPr lang="tr-TR" sz="2000" i="1" dirty="0" smtClean="0">
                <a:solidFill>
                  <a:srgbClr val="000000"/>
                </a:solidFill>
                <a:latin typeface="Calibri" pitchFamily="34" charset="0"/>
                <a:cs typeface="Calibri" pitchFamily="34" charset="0"/>
              </a:rPr>
              <a:t>bulunmakta;</a:t>
            </a: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«Katolik </a:t>
            </a:r>
            <a:r>
              <a:rPr lang="tr-TR" sz="2000" b="1" i="1" dirty="0">
                <a:solidFill>
                  <a:srgbClr val="000000"/>
                </a:solidFill>
                <a:latin typeface="Calibri" pitchFamily="34" charset="0"/>
                <a:cs typeface="Calibri" pitchFamily="34" charset="0"/>
              </a:rPr>
              <a:t>anlayışında dini açıdan çalışma bir ideal olarak </a:t>
            </a:r>
            <a:r>
              <a:rPr lang="tr-TR" sz="2000" b="1" i="1" dirty="0" smtClean="0">
                <a:solidFill>
                  <a:srgbClr val="000000"/>
                </a:solidFill>
                <a:latin typeface="Calibri" pitchFamily="34" charset="0"/>
                <a:cs typeface="Calibri" pitchFamily="34" charset="0"/>
              </a:rPr>
              <a:t>benimsenmektedir. </a:t>
            </a:r>
            <a:r>
              <a:rPr lang="tr-TR" sz="2000" b="1" i="1" dirty="0" smtClean="0">
                <a:solidFill>
                  <a:srgbClr val="000000"/>
                </a:solidFill>
                <a:latin typeface="Calibri" pitchFamily="34" charset="0"/>
                <a:cs typeface="Calibri" pitchFamily="34" charset="0"/>
              </a:rPr>
              <a:t>Ancak </a:t>
            </a:r>
            <a:r>
              <a:rPr lang="tr-TR" sz="2000" b="1" i="1" dirty="0" smtClean="0">
                <a:solidFill>
                  <a:srgbClr val="000000"/>
                </a:solidFill>
                <a:latin typeface="Calibri" pitchFamily="34" charset="0"/>
                <a:cs typeface="Calibri" pitchFamily="34" charset="0"/>
              </a:rPr>
              <a:t>etik </a:t>
            </a:r>
            <a:r>
              <a:rPr lang="tr-TR" sz="2000" b="1" i="1" dirty="0" smtClean="0">
                <a:solidFill>
                  <a:srgbClr val="000000"/>
                </a:solidFill>
                <a:latin typeface="Calibri" pitchFamily="34" charset="0"/>
                <a:cs typeface="Calibri" pitchFamily="34" charset="0"/>
              </a:rPr>
              <a:t>açıdan </a:t>
            </a:r>
            <a:r>
              <a:rPr lang="tr-TR" sz="2000" b="1" i="1" dirty="0">
                <a:solidFill>
                  <a:srgbClr val="000000"/>
                </a:solidFill>
                <a:latin typeface="Calibri" pitchFamily="34" charset="0"/>
                <a:cs typeface="Calibri" pitchFamily="34" charset="0"/>
              </a:rPr>
              <a:t>ticarete ve ticari ilişkilere şüpheyle bakılmaktadır</a:t>
            </a:r>
            <a:r>
              <a:rPr lang="tr-TR" sz="2000" b="1" i="1" dirty="0" smtClean="0">
                <a:solidFill>
                  <a:srgbClr val="000000"/>
                </a:solidFill>
                <a:latin typeface="Calibri" pitchFamily="34" charset="0"/>
                <a:cs typeface="Calibri" pitchFamily="34" charset="0"/>
              </a:rPr>
              <a:t>.»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048475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19 – 20 YÜZYIL</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a:t>
            </a:r>
            <a:r>
              <a:rPr lang="tr-TR" sz="2000" i="1" dirty="0" smtClean="0">
                <a:solidFill>
                  <a:srgbClr val="000000"/>
                </a:solidFill>
                <a:latin typeface="Calibri" pitchFamily="34" charset="0"/>
                <a:cs typeface="Calibri" pitchFamily="34" charset="0"/>
              </a:rPr>
              <a:t>Ekonomik </a:t>
            </a:r>
            <a:r>
              <a:rPr lang="tr-TR" sz="2000" i="1" dirty="0">
                <a:solidFill>
                  <a:srgbClr val="000000"/>
                </a:solidFill>
                <a:latin typeface="Calibri" pitchFamily="34" charset="0"/>
                <a:cs typeface="Calibri" pitchFamily="34" charset="0"/>
              </a:rPr>
              <a:t>sistem içinde</a:t>
            </a:r>
            <a:r>
              <a:rPr lang="tr-TR" sz="2000" b="1" i="1" dirty="0">
                <a:solidFill>
                  <a:srgbClr val="000000"/>
                </a:solidFill>
                <a:latin typeface="Calibri" pitchFamily="34" charset="0"/>
                <a:cs typeface="Calibri" pitchFamily="34" charset="0"/>
              </a:rPr>
              <a:t> yatırım kararlarının alınmasında ve yatırımların seçiminde, </a:t>
            </a:r>
            <a:r>
              <a:rPr lang="tr-TR" sz="2000" b="1" i="1" dirty="0" smtClean="0">
                <a:solidFill>
                  <a:srgbClr val="000000"/>
                </a:solidFill>
                <a:latin typeface="Calibri" pitchFamily="34" charset="0"/>
                <a:cs typeface="Calibri" pitchFamily="34" charset="0"/>
              </a:rPr>
              <a:t>etik </a:t>
            </a:r>
            <a:r>
              <a:rPr lang="tr-TR" sz="2000" b="1" i="1" dirty="0">
                <a:solidFill>
                  <a:srgbClr val="000000"/>
                </a:solidFill>
                <a:latin typeface="Calibri" pitchFamily="34" charset="0"/>
                <a:cs typeface="Calibri" pitchFamily="34" charset="0"/>
              </a:rPr>
              <a:t>ölçütler ve işletmelerin etik değerleri </a:t>
            </a:r>
            <a:r>
              <a:rPr lang="tr-TR" sz="2000" i="1" dirty="0">
                <a:solidFill>
                  <a:srgbClr val="000000"/>
                </a:solidFill>
                <a:latin typeface="Calibri" pitchFamily="34" charset="0"/>
                <a:cs typeface="Calibri" pitchFamily="34" charset="0"/>
              </a:rPr>
              <a:t>ilk defa ortaya konmaktadır. </a:t>
            </a:r>
            <a:endParaRPr lang="tr-TR" sz="2000" i="1" dirty="0" smtClean="0">
              <a:solidFill>
                <a:srgbClr val="000000"/>
              </a:solidFill>
              <a:latin typeface="Calibri" pitchFamily="34" charset="0"/>
              <a:cs typeface="Calibri" pitchFamily="34" charset="0"/>
            </a:endParaRPr>
          </a:p>
          <a:p>
            <a:pPr algn="ctr">
              <a:spcAft>
                <a:spcPts val="1200"/>
              </a:spcAft>
              <a:buClr>
                <a:srgbClr val="292929"/>
              </a:buClr>
              <a:defRPr/>
            </a:pPr>
            <a:endParaRPr lang="tr-TR" sz="1000" b="1" i="1" dirty="0">
              <a:solidFill>
                <a:srgbClr val="000000"/>
              </a:solidFill>
              <a:latin typeface="Calibri" pitchFamily="34" charset="0"/>
              <a:cs typeface="Calibri" pitchFamily="34" charset="0"/>
            </a:endParaRP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a:t>
            </a:r>
            <a:r>
              <a:rPr lang="tr-TR" sz="2000" i="1" dirty="0" smtClean="0">
                <a:solidFill>
                  <a:srgbClr val="000000"/>
                </a:solidFill>
                <a:latin typeface="Calibri" pitchFamily="34" charset="0"/>
                <a:cs typeface="Calibri" pitchFamily="34" charset="0"/>
              </a:rPr>
              <a:t>1980’li </a:t>
            </a:r>
            <a:r>
              <a:rPr lang="tr-TR" sz="2000" i="1" dirty="0">
                <a:solidFill>
                  <a:srgbClr val="000000"/>
                </a:solidFill>
                <a:latin typeface="Calibri" pitchFamily="34" charset="0"/>
                <a:cs typeface="Calibri" pitchFamily="34" charset="0"/>
              </a:rPr>
              <a:t>yıllarda, ekonominin uluslararasını aşması ve piyasa ekonomisindeki gelişmelerle birlikte </a:t>
            </a:r>
            <a:r>
              <a:rPr lang="tr-TR" sz="2000" b="1" i="1" dirty="0">
                <a:solidFill>
                  <a:srgbClr val="000000"/>
                </a:solidFill>
                <a:latin typeface="Calibri" pitchFamily="34" charset="0"/>
                <a:cs typeface="Calibri" pitchFamily="34" charset="0"/>
              </a:rPr>
              <a:t>insan hakları konusunun gündeme taşındığı görülmektedir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204646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71649" y="2250188"/>
            <a:ext cx="7182831" cy="2921887"/>
          </a:xfrm>
          <a:prstGeom prst="rect">
            <a:avLst/>
          </a:prstGeom>
          <a:noFill/>
          <a:ln w="9525" algn="ctr">
            <a:noFill/>
            <a:round/>
            <a:headEnd/>
            <a:tailEnd/>
          </a:ln>
        </p:spPr>
        <p:txBody>
          <a:bodyPr wrap="none" anchor="ctr"/>
          <a:lstStyle/>
          <a:p>
            <a:pPr marL="36000" algn="ct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İSG Profesyonellerinin</a:t>
            </a:r>
          </a:p>
          <a:p>
            <a:pPr marL="36000" algn="ct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Görev ve Yükümlülükleri</a:t>
            </a:r>
            <a:endPar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122" name="Picture 2" descr="D:\DOKTOR\2-DRUZ\1. EĞİTİM KURUMU\1. İstanbuluzman\2-RESİMLER\Meslekler\12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612138"/>
            <a:ext cx="199072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934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TIBBİ DEONTOLOJİ NİZANNAMESİ (1960)</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493200" lvl="1">
              <a:spcAft>
                <a:spcPts val="0"/>
              </a:spcAft>
              <a:buClr>
                <a:srgbClr val="292929"/>
              </a:buClr>
              <a:defRPr/>
            </a:pPr>
            <a:endParaRPr lang="tr-TR" sz="800" b="1" i="1" dirty="0" smtClean="0">
              <a:solidFill>
                <a:srgbClr val="000000"/>
              </a:solidFill>
              <a:latin typeface="Calibri" pitchFamily="34" charset="0"/>
              <a:cs typeface="Calibri" pitchFamily="34" charset="0"/>
            </a:endParaRPr>
          </a:p>
          <a:p>
            <a:pPr marL="360000" lvl="1" indent="-21600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Ayrım yapmadan sağlığa-özel yaşama saygılı olma,</a:t>
            </a:r>
            <a:endParaRPr lang="tr-TR" sz="2000" i="1" dirty="0">
              <a:solidFill>
                <a:srgbClr val="000000"/>
              </a:solidFill>
              <a:latin typeface="Calibri" pitchFamily="34" charset="0"/>
              <a:cs typeface="Calibri" pitchFamily="34" charset="0"/>
            </a:endParaRPr>
          </a:p>
          <a:p>
            <a:pPr marL="360000" lvl="1" indent="-21600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Hastanın sırrını saklama (</a:t>
            </a:r>
            <a:r>
              <a:rPr lang="tr-TR" sz="2000" b="1" i="1" dirty="0" smtClean="0">
                <a:solidFill>
                  <a:srgbClr val="000000"/>
                </a:solidFill>
                <a:latin typeface="Calibri" pitchFamily="34" charset="0"/>
                <a:cs typeface="Calibri" pitchFamily="34" charset="0"/>
              </a:rPr>
              <a:t>mahremiyet ilkesi</a:t>
            </a:r>
            <a:r>
              <a:rPr lang="tr-TR" sz="2000" i="1" dirty="0" smtClean="0">
                <a:solidFill>
                  <a:srgbClr val="000000"/>
                </a:solidFill>
                <a:latin typeface="Calibri" pitchFamily="34" charset="0"/>
                <a:cs typeface="Calibri" pitchFamily="34" charset="0"/>
              </a:rPr>
              <a:t>-yasal…),</a:t>
            </a:r>
          </a:p>
          <a:p>
            <a:pPr marL="360000" lvl="1" indent="-21600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Kullanılan hasta bilgisinde, hasta kimliğini koruma,</a:t>
            </a:r>
          </a:p>
          <a:p>
            <a:pPr marL="360000" lvl="1" indent="-21600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Bilgilendirme ve uygulamalar için onay alma,</a:t>
            </a:r>
          </a:p>
          <a:p>
            <a:pPr marL="360000" lvl="1" indent="-21600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Meslek bilgilerini kötü amaçlar için kullanmama,</a:t>
            </a:r>
          </a:p>
          <a:p>
            <a:pPr marL="360000" lvl="1" indent="-21600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Mesleğini icra ederken baskı altında olmama, vicdani kanaatine göre hareket etme,</a:t>
            </a:r>
          </a:p>
          <a:p>
            <a:pPr marL="360000" lvl="1" indent="-21600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Mesleki uygulamalarına ticari yön vermeme, hastalardan haksız menfaat temin etmeme,</a:t>
            </a:r>
          </a:p>
          <a:p>
            <a:pPr marL="360000" lvl="1" indent="-216000">
              <a:spcAft>
                <a:spcPts val="0"/>
              </a:spcAft>
              <a:buClr>
                <a:srgbClr val="292929"/>
              </a:buClr>
              <a:buFont typeface="Wingdings" pitchFamily="2" charset="2"/>
              <a:buChar char="ü"/>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 /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19" name="Grup 18"/>
          <p:cNvGrpSpPr/>
          <p:nvPr/>
        </p:nvGrpSpPr>
        <p:grpSpPr>
          <a:xfrm>
            <a:off x="2657734" y="5438570"/>
            <a:ext cx="6162416" cy="663371"/>
            <a:chOff x="2644311" y="5451679"/>
            <a:chExt cx="6162416" cy="663371"/>
          </a:xfrm>
        </p:grpSpPr>
        <p:grpSp>
          <p:nvGrpSpPr>
            <p:cNvPr id="20" name="Group 51"/>
            <p:cNvGrpSpPr>
              <a:grpSpLocks/>
            </p:cNvGrpSpPr>
            <p:nvPr/>
          </p:nvGrpSpPr>
          <p:grpSpPr bwMode="auto">
            <a:xfrm>
              <a:off x="2644311" y="5451679"/>
              <a:ext cx="648968" cy="663371"/>
              <a:chOff x="1868" y="1082"/>
              <a:chExt cx="1942" cy="1942"/>
            </a:xfrm>
          </p:grpSpPr>
          <p:sp>
            <p:nvSpPr>
              <p:cNvPr id="22"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24"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26"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27"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28"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29"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30" name="Group 58"/>
              <p:cNvGrpSpPr>
                <a:grpSpLocks noChangeAspect="1"/>
              </p:cNvGrpSpPr>
              <p:nvPr/>
            </p:nvGrpSpPr>
            <p:grpSpPr bwMode="auto">
              <a:xfrm>
                <a:off x="2808" y="2807"/>
                <a:ext cx="62" cy="63"/>
                <a:chOff x="1684" y="2400"/>
                <a:chExt cx="41" cy="41"/>
              </a:xfrm>
            </p:grpSpPr>
            <p:sp>
              <p:nvSpPr>
                <p:cNvPr id="35"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6"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31" name="Group 61"/>
              <p:cNvGrpSpPr>
                <a:grpSpLocks noChangeAspect="1"/>
              </p:cNvGrpSpPr>
              <p:nvPr/>
            </p:nvGrpSpPr>
            <p:grpSpPr bwMode="auto">
              <a:xfrm>
                <a:off x="2808" y="1211"/>
                <a:ext cx="62" cy="63"/>
                <a:chOff x="1684" y="2400"/>
                <a:chExt cx="41" cy="41"/>
              </a:xfrm>
            </p:grpSpPr>
            <p:sp>
              <p:nvSpPr>
                <p:cNvPr id="33"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4"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32" name="Picture 64"/>
              <p:cNvPicPr>
                <a:picLocks noChangeAspect="1" noChangeArrowheads="1"/>
              </p:cNvPicPr>
              <p:nvPr/>
            </p:nvPicPr>
            <p:blipFill>
              <a:blip r:embed="rId3" cstate="print"/>
              <a:srcRect/>
              <a:stretch>
                <a:fillRect/>
              </a:stretch>
            </p:blipFill>
            <p:spPr bwMode="gray">
              <a:xfrm>
                <a:off x="1885" y="1124"/>
                <a:ext cx="1644" cy="1060"/>
              </a:xfrm>
              <a:prstGeom prst="rect">
                <a:avLst/>
              </a:prstGeom>
              <a:noFill/>
              <a:ln w="11176">
                <a:noFill/>
                <a:miter lim="800000"/>
                <a:headEnd/>
                <a:tailEnd/>
              </a:ln>
            </p:spPr>
          </p:pic>
        </p:grpSp>
        <p:sp>
          <p:nvSpPr>
            <p:cNvPr id="21"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200" dirty="0" smtClean="0">
                  <a:solidFill>
                    <a:srgbClr val="000000"/>
                  </a:solidFill>
                  <a:latin typeface="Cambria" pitchFamily="18" charset="0"/>
                </a:rPr>
                <a:t>Özellikler</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4132810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par>
                                <p:cTn id="14" presetID="53" presetClass="entr" presetSubtype="16"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TIBBİ DEONTOLOJİ NİZANNAMESİ (1960)</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493200" lvl="1">
              <a:spcAft>
                <a:spcPts val="0"/>
              </a:spcAft>
              <a:buClr>
                <a:srgbClr val="292929"/>
              </a:buClr>
              <a:defRPr/>
            </a:pPr>
            <a:endParaRPr lang="tr-TR" sz="800" b="1" i="1" dirty="0" smtClean="0">
              <a:solidFill>
                <a:srgbClr val="000000"/>
              </a:solidFill>
              <a:latin typeface="Calibri" pitchFamily="34" charset="0"/>
              <a:cs typeface="Calibri" pitchFamily="34" charset="0"/>
            </a:endParaRPr>
          </a:p>
          <a:p>
            <a:pPr marL="360000" lvl="1"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Mesleki bilgilerini uygularken işverenden ve işçilerden mesleki anlamda bağımsız çalışma,</a:t>
            </a:r>
          </a:p>
          <a:p>
            <a:pPr marL="360000" lvl="1"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Hizmet sunumunda güven, gizlilik ve eşitlik, </a:t>
            </a:r>
          </a:p>
          <a:p>
            <a:pPr marL="360000" lvl="1"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Testler ve tıbbi araştırmalar için işçilerden onay alma,</a:t>
            </a:r>
          </a:p>
          <a:p>
            <a:pPr marL="360000" lvl="1"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Tanıda bilimsel bilgi ve teknik yeterliliğe dayanma,</a:t>
            </a:r>
          </a:p>
          <a:p>
            <a:pPr marL="360000" lvl="1"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Gerektiğinde uzman görüşüne başvurma,</a:t>
            </a:r>
          </a:p>
          <a:p>
            <a:pPr marL="360000" lvl="1"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İşverenin, işçilerin, sendikaların ve yetkili diğer makamların desteğini ve işbirliğini isteme,</a:t>
            </a:r>
          </a:p>
          <a:p>
            <a:pPr marL="360000" lvl="1" indent="-216000">
              <a:spcAft>
                <a:spcPts val="0"/>
              </a:spcAft>
              <a:buClr>
                <a:srgbClr val="292929"/>
              </a:buClr>
              <a:buFont typeface="+mj-lt"/>
              <a:buAutoNum type="arabicPeriod"/>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 /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19" name="Grup 18"/>
          <p:cNvGrpSpPr/>
          <p:nvPr/>
        </p:nvGrpSpPr>
        <p:grpSpPr>
          <a:xfrm>
            <a:off x="2657734" y="5438570"/>
            <a:ext cx="6162416" cy="663371"/>
            <a:chOff x="2644311" y="5451679"/>
            <a:chExt cx="6162416" cy="663371"/>
          </a:xfrm>
        </p:grpSpPr>
        <p:grpSp>
          <p:nvGrpSpPr>
            <p:cNvPr id="20" name="Group 51"/>
            <p:cNvGrpSpPr>
              <a:grpSpLocks/>
            </p:cNvGrpSpPr>
            <p:nvPr/>
          </p:nvGrpSpPr>
          <p:grpSpPr bwMode="auto">
            <a:xfrm>
              <a:off x="2644311" y="5451679"/>
              <a:ext cx="648968" cy="663371"/>
              <a:chOff x="1868" y="1082"/>
              <a:chExt cx="1942" cy="1942"/>
            </a:xfrm>
          </p:grpSpPr>
          <p:sp>
            <p:nvSpPr>
              <p:cNvPr id="22"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24"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26"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27"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28"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29"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30" name="Group 58"/>
              <p:cNvGrpSpPr>
                <a:grpSpLocks noChangeAspect="1"/>
              </p:cNvGrpSpPr>
              <p:nvPr/>
            </p:nvGrpSpPr>
            <p:grpSpPr bwMode="auto">
              <a:xfrm>
                <a:off x="2808" y="2807"/>
                <a:ext cx="62" cy="63"/>
                <a:chOff x="1684" y="2400"/>
                <a:chExt cx="41" cy="41"/>
              </a:xfrm>
            </p:grpSpPr>
            <p:sp>
              <p:nvSpPr>
                <p:cNvPr id="35"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6"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31" name="Group 61"/>
              <p:cNvGrpSpPr>
                <a:grpSpLocks noChangeAspect="1"/>
              </p:cNvGrpSpPr>
              <p:nvPr/>
            </p:nvGrpSpPr>
            <p:grpSpPr bwMode="auto">
              <a:xfrm>
                <a:off x="2808" y="1211"/>
                <a:ext cx="62" cy="63"/>
                <a:chOff x="1684" y="2400"/>
                <a:chExt cx="41" cy="41"/>
              </a:xfrm>
            </p:grpSpPr>
            <p:sp>
              <p:nvSpPr>
                <p:cNvPr id="33"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4"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32" name="Picture 64"/>
              <p:cNvPicPr>
                <a:picLocks noChangeAspect="1" noChangeArrowheads="1"/>
              </p:cNvPicPr>
              <p:nvPr/>
            </p:nvPicPr>
            <p:blipFill>
              <a:blip r:embed="rId3" cstate="print"/>
              <a:srcRect/>
              <a:stretch>
                <a:fillRect/>
              </a:stretch>
            </p:blipFill>
            <p:spPr bwMode="gray">
              <a:xfrm>
                <a:off x="1885" y="1124"/>
                <a:ext cx="1644" cy="1060"/>
              </a:xfrm>
              <a:prstGeom prst="rect">
                <a:avLst/>
              </a:prstGeom>
              <a:noFill/>
              <a:ln w="11176">
                <a:noFill/>
                <a:miter lim="800000"/>
                <a:headEnd/>
                <a:tailEnd/>
              </a:ln>
            </p:spPr>
          </p:pic>
        </p:grpSp>
        <p:sp>
          <p:nvSpPr>
            <p:cNvPr id="21"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200" dirty="0" smtClean="0">
                  <a:solidFill>
                    <a:srgbClr val="000000"/>
                  </a:solidFill>
                  <a:latin typeface="Cambria" pitchFamily="18" charset="0"/>
                </a:rPr>
                <a:t>Özellikler</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1598934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par>
                                <p:cTn id="14" presetID="53" presetClass="entr" presetSubtype="16"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MÜHENDİSLİK ETİK KURALLARI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540000" lvl="1" indent="-288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Mühendisler </a:t>
            </a:r>
            <a:r>
              <a:rPr lang="tr-TR" sz="2000" i="1" dirty="0">
                <a:solidFill>
                  <a:srgbClr val="000000"/>
                </a:solidFill>
                <a:latin typeface="Calibri" pitchFamily="34" charset="0"/>
                <a:cs typeface="Calibri" pitchFamily="34" charset="0"/>
              </a:rPr>
              <a:t>yalnızca tarafsız ve gerçeğe uygun resmî raporlar </a:t>
            </a:r>
            <a:r>
              <a:rPr lang="tr-TR" sz="2000" i="1" dirty="0" smtClean="0">
                <a:solidFill>
                  <a:srgbClr val="000000"/>
                </a:solidFill>
                <a:latin typeface="Calibri" pitchFamily="34" charset="0"/>
                <a:cs typeface="Calibri" pitchFamily="34" charset="0"/>
              </a:rPr>
              <a:t>yayınlamalı,</a:t>
            </a:r>
            <a:endParaRPr lang="tr-TR" sz="2000" i="1" dirty="0">
              <a:solidFill>
                <a:srgbClr val="000000"/>
              </a:solidFill>
              <a:latin typeface="Calibri" pitchFamily="34" charset="0"/>
              <a:cs typeface="Calibri" pitchFamily="34" charset="0"/>
            </a:endParaRPr>
          </a:p>
          <a:p>
            <a:pPr marL="540000" lvl="1" indent="-288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Mühendisler </a:t>
            </a:r>
            <a:r>
              <a:rPr lang="tr-TR" sz="2000" i="1" dirty="0">
                <a:solidFill>
                  <a:srgbClr val="000000"/>
                </a:solidFill>
                <a:latin typeface="Calibri" pitchFamily="34" charset="0"/>
                <a:cs typeface="Calibri" pitchFamily="34" charset="0"/>
              </a:rPr>
              <a:t>mesleki görevlerini yerine getirirken en önde, toplumun sağlığını, refahını, can ve mal güvenliğini </a:t>
            </a:r>
            <a:r>
              <a:rPr lang="tr-TR" sz="2000" i="1" dirty="0" smtClean="0">
                <a:solidFill>
                  <a:srgbClr val="000000"/>
                </a:solidFill>
                <a:latin typeface="Calibri" pitchFamily="34" charset="0"/>
                <a:cs typeface="Calibri" pitchFamily="34" charset="0"/>
              </a:rPr>
              <a:t>tutmalı,</a:t>
            </a:r>
            <a:endParaRPr lang="tr-TR" sz="2000" i="1" dirty="0">
              <a:solidFill>
                <a:srgbClr val="000000"/>
              </a:solidFill>
              <a:latin typeface="Calibri" pitchFamily="34" charset="0"/>
              <a:cs typeface="Calibri" pitchFamily="34" charset="0"/>
            </a:endParaRPr>
          </a:p>
          <a:p>
            <a:pPr marL="540000" lvl="1" indent="-288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Mühendisler </a:t>
            </a:r>
            <a:r>
              <a:rPr lang="tr-TR" sz="2000" i="1" dirty="0">
                <a:solidFill>
                  <a:srgbClr val="000000"/>
                </a:solidFill>
                <a:latin typeface="Calibri" pitchFamily="34" charset="0"/>
                <a:cs typeface="Calibri" pitchFamily="34" charset="0"/>
              </a:rPr>
              <a:t>mesleki konularda işveren veya müşteri ayrımı yapmadan güvenilir vekil olarak davranmalı ve </a:t>
            </a:r>
            <a:r>
              <a:rPr lang="tr-TR" sz="2000" i="1" dirty="0" smtClean="0">
                <a:solidFill>
                  <a:srgbClr val="000000"/>
                </a:solidFill>
                <a:latin typeface="Calibri" pitchFamily="34" charset="0"/>
                <a:cs typeface="Calibri" pitchFamily="34" charset="0"/>
              </a:rPr>
              <a:t>taralar </a:t>
            </a:r>
            <a:r>
              <a:rPr lang="tr-TR" sz="2000" i="1" dirty="0">
                <a:solidFill>
                  <a:srgbClr val="000000"/>
                </a:solidFill>
                <a:latin typeface="Calibri" pitchFamily="34" charset="0"/>
                <a:cs typeface="Calibri" pitchFamily="34" charset="0"/>
              </a:rPr>
              <a:t>arasındaki çıkar </a:t>
            </a:r>
            <a:r>
              <a:rPr lang="tr-TR" sz="2000" i="1" dirty="0" smtClean="0">
                <a:solidFill>
                  <a:srgbClr val="000000"/>
                </a:solidFill>
                <a:latin typeface="Calibri" pitchFamily="34" charset="0"/>
                <a:cs typeface="Calibri" pitchFamily="34" charset="0"/>
              </a:rPr>
              <a:t>çatışmalarının </a:t>
            </a:r>
            <a:r>
              <a:rPr lang="tr-TR" sz="2000" i="1" dirty="0">
                <a:solidFill>
                  <a:srgbClr val="000000"/>
                </a:solidFill>
                <a:latin typeface="Calibri" pitchFamily="34" charset="0"/>
                <a:cs typeface="Calibri" pitchFamily="34" charset="0"/>
              </a:rPr>
              <a:t>içine </a:t>
            </a:r>
            <a:r>
              <a:rPr lang="tr-TR" sz="2000" i="1" dirty="0" smtClean="0">
                <a:solidFill>
                  <a:srgbClr val="000000"/>
                </a:solidFill>
                <a:latin typeface="Calibri" pitchFamily="34" charset="0"/>
                <a:cs typeface="Calibri" pitchFamily="34" charset="0"/>
              </a:rPr>
              <a:t>girmemeli,</a:t>
            </a:r>
          </a:p>
          <a:p>
            <a:pPr marL="540000" lvl="1" indent="-288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Mühendisler işverenin </a:t>
            </a:r>
            <a:r>
              <a:rPr lang="tr-TR" sz="2000" i="1" dirty="0">
                <a:solidFill>
                  <a:srgbClr val="000000"/>
                </a:solidFill>
                <a:latin typeface="Calibri" pitchFamily="34" charset="0"/>
                <a:cs typeface="Calibri" pitchFamily="34" charset="0"/>
              </a:rPr>
              <a:t>ve işyerinin meslek </a:t>
            </a:r>
            <a:r>
              <a:rPr lang="tr-TR" sz="2000" i="1" dirty="0" smtClean="0">
                <a:solidFill>
                  <a:srgbClr val="000000"/>
                </a:solidFill>
                <a:latin typeface="Calibri" pitchFamily="34" charset="0"/>
                <a:cs typeface="Calibri" pitchFamily="34" charset="0"/>
              </a:rPr>
              <a:t>sırlarını, ticari ve ekonomik durumlarını gizli tutmalı,</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ETİĞİ /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19" name="Grup 18"/>
          <p:cNvGrpSpPr/>
          <p:nvPr/>
        </p:nvGrpSpPr>
        <p:grpSpPr>
          <a:xfrm>
            <a:off x="2657734" y="5438570"/>
            <a:ext cx="6162416" cy="663371"/>
            <a:chOff x="2644311" y="5451679"/>
            <a:chExt cx="6162416" cy="663371"/>
          </a:xfrm>
        </p:grpSpPr>
        <p:grpSp>
          <p:nvGrpSpPr>
            <p:cNvPr id="20" name="Group 51"/>
            <p:cNvGrpSpPr>
              <a:grpSpLocks/>
            </p:cNvGrpSpPr>
            <p:nvPr/>
          </p:nvGrpSpPr>
          <p:grpSpPr bwMode="auto">
            <a:xfrm>
              <a:off x="2644311" y="5451679"/>
              <a:ext cx="648968" cy="663371"/>
              <a:chOff x="1868" y="1082"/>
              <a:chExt cx="1942" cy="1942"/>
            </a:xfrm>
          </p:grpSpPr>
          <p:sp>
            <p:nvSpPr>
              <p:cNvPr id="22"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24"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26"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27"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28"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29"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30" name="Group 58"/>
              <p:cNvGrpSpPr>
                <a:grpSpLocks noChangeAspect="1"/>
              </p:cNvGrpSpPr>
              <p:nvPr/>
            </p:nvGrpSpPr>
            <p:grpSpPr bwMode="auto">
              <a:xfrm>
                <a:off x="2808" y="2807"/>
                <a:ext cx="62" cy="63"/>
                <a:chOff x="1684" y="2400"/>
                <a:chExt cx="41" cy="41"/>
              </a:xfrm>
            </p:grpSpPr>
            <p:sp>
              <p:nvSpPr>
                <p:cNvPr id="35"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6"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31" name="Group 61"/>
              <p:cNvGrpSpPr>
                <a:grpSpLocks noChangeAspect="1"/>
              </p:cNvGrpSpPr>
              <p:nvPr/>
            </p:nvGrpSpPr>
            <p:grpSpPr bwMode="auto">
              <a:xfrm>
                <a:off x="2808" y="1211"/>
                <a:ext cx="62" cy="63"/>
                <a:chOff x="1684" y="2400"/>
                <a:chExt cx="41" cy="41"/>
              </a:xfrm>
            </p:grpSpPr>
            <p:sp>
              <p:nvSpPr>
                <p:cNvPr id="33"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4"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32" name="Picture 64"/>
              <p:cNvPicPr>
                <a:picLocks noChangeAspect="1" noChangeArrowheads="1"/>
              </p:cNvPicPr>
              <p:nvPr/>
            </p:nvPicPr>
            <p:blipFill>
              <a:blip r:embed="rId3" cstate="print"/>
              <a:srcRect/>
              <a:stretch>
                <a:fillRect/>
              </a:stretch>
            </p:blipFill>
            <p:spPr bwMode="gray">
              <a:xfrm>
                <a:off x="1885" y="1124"/>
                <a:ext cx="1644" cy="1060"/>
              </a:xfrm>
              <a:prstGeom prst="rect">
                <a:avLst/>
              </a:prstGeom>
              <a:noFill/>
              <a:ln w="11176">
                <a:noFill/>
                <a:miter lim="800000"/>
                <a:headEnd/>
                <a:tailEnd/>
              </a:ln>
            </p:spPr>
          </p:pic>
        </p:grpSp>
        <p:sp>
          <p:nvSpPr>
            <p:cNvPr id="21"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200" dirty="0" smtClean="0">
                  <a:solidFill>
                    <a:srgbClr val="000000"/>
                  </a:solidFill>
                  <a:latin typeface="Cambria" pitchFamily="18" charset="0"/>
                </a:rPr>
                <a:t>Özellikler</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230215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par>
                                <p:cTn id="14" presetID="53" presetClass="entr" presetSubtype="16"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Amaçlar ve Danışmanlık Rolü</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a:spcAft>
                <a:spcPts val="1200"/>
              </a:spcAft>
              <a:buClr>
                <a:srgbClr val="292929"/>
              </a:buClr>
              <a:defRPr/>
            </a:pP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sağlığı uygulamasının ana amacı, </a:t>
            </a:r>
            <a:endParaRPr lang="tr-TR" sz="2000" b="1" i="1" dirty="0" smtClean="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İşçilerin sağlığını korumak ve desteklemek, </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Güvenli ve sağlıklı bir iş ortamı oluşturmak, </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İşçilerin iş kapasitelerini ve işe erişimlerini korumak, </a:t>
            </a:r>
          </a:p>
          <a:p>
            <a:pPr algn="ctr">
              <a:spcAft>
                <a:spcPts val="120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a:effectLst>
                  <a:outerShdw blurRad="38100" dist="38100" dir="2700000" algn="tl">
                    <a:srgbClr val="000000">
                      <a:alpha val="43137"/>
                    </a:srgbClr>
                  </a:outerShdw>
                </a:effectLst>
                <a:latin typeface="Calibri" pitchFamily="34" charset="0"/>
                <a:cs typeface="Calibri" pitchFamily="34" charset="0"/>
              </a:rPr>
              <a:t>1</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950007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Bilgi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ve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Uzmanlık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a:spcAft>
                <a:spcPts val="1200"/>
              </a:spcAft>
              <a:buClr>
                <a:srgbClr val="292929"/>
              </a:buClr>
              <a:defRPr/>
            </a:pPr>
            <a:r>
              <a:rPr lang="tr-TR" sz="2000" b="1" i="1" dirty="0" smtClean="0">
                <a:solidFill>
                  <a:srgbClr val="000000"/>
                </a:solidFill>
                <a:latin typeface="Calibri" pitchFamily="34" charset="0"/>
                <a:cs typeface="Calibri" pitchFamily="34" charset="0"/>
              </a:rPr>
              <a:t>Çalışanlara birincil koruma  hizmeti verebilmek için;</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Çalışma ortamına yakın olmalı, </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Bilimsel ve teknik bilgi ile donanmalı, </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Konuyla ilgili riskleri yok etmek ya da en aza indirmek için en verimli yöntemleri bilmelidir. </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2</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070997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Politika ve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Program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Geliştirilmesi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a:spcAft>
                <a:spcPts val="1200"/>
              </a:spcAft>
              <a:buClr>
                <a:srgbClr val="292929"/>
              </a:buClr>
              <a:defRPr/>
            </a:pPr>
            <a:r>
              <a:rPr lang="tr-TR" sz="2000" b="1" i="1" dirty="0" smtClean="0">
                <a:solidFill>
                  <a:srgbClr val="000000"/>
                </a:solidFill>
                <a:latin typeface="Calibri" pitchFamily="34" charset="0"/>
                <a:cs typeface="Calibri" pitchFamily="34" charset="0"/>
              </a:rPr>
              <a:t>İşçilerin </a:t>
            </a:r>
            <a:r>
              <a:rPr lang="tr-TR" sz="2000" b="1" i="1" dirty="0">
                <a:solidFill>
                  <a:srgbClr val="000000"/>
                </a:solidFill>
                <a:latin typeface="Calibri" pitchFamily="34" charset="0"/>
                <a:cs typeface="Calibri" pitchFamily="34" charset="0"/>
              </a:rPr>
              <a:t>sağlığını etkileyebilecek risk etmenleri </a:t>
            </a:r>
            <a:r>
              <a:rPr lang="tr-TR" sz="2000" b="1" i="1" dirty="0" smtClean="0">
                <a:solidFill>
                  <a:srgbClr val="000000"/>
                </a:solidFill>
                <a:latin typeface="Calibri" pitchFamily="34" charset="0"/>
                <a:cs typeface="Calibri" pitchFamily="34" charset="0"/>
              </a:rPr>
              <a:t>konusunda geliştirdikleri  politika ve program ile;</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Yönetimi </a:t>
            </a:r>
            <a:r>
              <a:rPr lang="tr-TR" sz="2000" b="1" i="1" dirty="0">
                <a:solidFill>
                  <a:srgbClr val="000000"/>
                </a:solidFill>
                <a:latin typeface="Calibri" pitchFamily="34" charset="0"/>
                <a:cs typeface="Calibri" pitchFamily="34" charset="0"/>
              </a:rPr>
              <a:t>ve işçileri </a:t>
            </a:r>
            <a:r>
              <a:rPr lang="tr-TR" sz="2000" b="1" i="1" dirty="0" smtClean="0">
                <a:solidFill>
                  <a:srgbClr val="000000"/>
                </a:solidFill>
                <a:latin typeface="Calibri" pitchFamily="34" charset="0"/>
                <a:cs typeface="Calibri" pitchFamily="34" charset="0"/>
              </a:rPr>
              <a:t>bilgilendirmeli,</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İşle </a:t>
            </a:r>
            <a:r>
              <a:rPr lang="tr-TR" sz="2000" b="1" i="1" dirty="0">
                <a:solidFill>
                  <a:srgbClr val="000000"/>
                </a:solidFill>
                <a:latin typeface="Calibri" pitchFamily="34" charset="0"/>
                <a:cs typeface="Calibri" pitchFamily="34" charset="0"/>
              </a:rPr>
              <a:t>ilgili tehlikelerin risk </a:t>
            </a:r>
            <a:r>
              <a:rPr lang="tr-TR" sz="2000" b="1" i="1" dirty="0" smtClean="0">
                <a:solidFill>
                  <a:srgbClr val="000000"/>
                </a:solidFill>
                <a:latin typeface="Calibri" pitchFamily="34" charset="0"/>
                <a:cs typeface="Calibri" pitchFamily="34" charset="0"/>
              </a:rPr>
              <a:t>değerlendirmesini yapmalı,</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Uygun </a:t>
            </a:r>
            <a:r>
              <a:rPr lang="tr-TR" sz="2000" b="1" i="1" dirty="0">
                <a:solidFill>
                  <a:srgbClr val="000000"/>
                </a:solidFill>
                <a:latin typeface="Calibri" pitchFamily="34" charset="0"/>
                <a:cs typeface="Calibri" pitchFamily="34" charset="0"/>
              </a:rPr>
              <a:t>şekilde iş güvenliği ve sağlık tehlikelerini </a:t>
            </a:r>
            <a:r>
              <a:rPr lang="tr-TR" sz="2000" b="1" i="1" dirty="0" smtClean="0">
                <a:solidFill>
                  <a:srgbClr val="000000"/>
                </a:solidFill>
                <a:latin typeface="Calibri" pitchFamily="34" charset="0"/>
                <a:cs typeface="Calibri" pitchFamily="34" charset="0"/>
              </a:rPr>
              <a:t>izlemeli,</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Tehlike halinde zararlı sonuçları </a:t>
            </a:r>
            <a:r>
              <a:rPr lang="tr-TR" sz="2000" b="1" i="1" dirty="0">
                <a:solidFill>
                  <a:srgbClr val="000000"/>
                </a:solidFill>
                <a:latin typeface="Calibri" pitchFamily="34" charset="0"/>
                <a:cs typeface="Calibri" pitchFamily="34" charset="0"/>
              </a:rPr>
              <a:t>en aza </a:t>
            </a:r>
            <a:r>
              <a:rPr lang="tr-TR" sz="2000" b="1" i="1" dirty="0" smtClean="0">
                <a:solidFill>
                  <a:srgbClr val="000000"/>
                </a:solidFill>
                <a:latin typeface="Calibri" pitchFamily="34" charset="0"/>
                <a:cs typeface="Calibri" pitchFamily="34" charset="0"/>
              </a:rPr>
              <a:t>indirmelidir.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3</a:t>
            </a:r>
          </a:p>
        </p:txBody>
      </p:sp>
    </p:spTree>
    <p:extLst>
      <p:ext uri="{BB962C8B-B14F-4D97-AF65-F5344CB8AC3E}">
        <p14:creationId xmlns:p14="http://schemas.microsoft.com/office/powerpoint/2010/main" val="1637381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Önleme ve Hızlı Hareket Etmenin Vurgulanması</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a:spcAft>
                <a:spcPts val="1200"/>
              </a:spcAft>
              <a:buClr>
                <a:srgbClr val="292929"/>
              </a:buClr>
              <a:defRPr/>
            </a:pPr>
            <a:r>
              <a:rPr lang="tr-TR" sz="2000" b="1" i="1" dirty="0">
                <a:solidFill>
                  <a:srgbClr val="000000"/>
                </a:solidFill>
                <a:latin typeface="Calibri" pitchFamily="34" charset="0"/>
                <a:cs typeface="Calibri" pitchFamily="34" charset="0"/>
              </a:rPr>
              <a:t>Teknik açıdan kusursuz ve kolaylıkla uygulanabilen basit önlemlerin seçilmesine özel dikkat </a:t>
            </a:r>
            <a:r>
              <a:rPr lang="tr-TR" sz="2000" b="1" i="1" dirty="0" smtClean="0">
                <a:solidFill>
                  <a:srgbClr val="000000"/>
                </a:solidFill>
                <a:latin typeface="Calibri" pitchFamily="34" charset="0"/>
                <a:cs typeface="Calibri" pitchFamily="34" charset="0"/>
              </a:rPr>
              <a:t>gösterilmeli, İş riskiyle ilgili kuşkular varsa hızla hareket tarzı seçilmeli, bunun için; </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 sağlığı profesyonelleri tüm değerlendirmelerinde açık olmalı, </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Düşüncelerini iletmede muğlaklıktan kaçınmalı,</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Gerektiğinde diğer profesyonellere danışmalı,</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Yönetimi ve işçileri bilgilendirmelidir.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4</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519697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İş Sağlığı Etiği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a:solidFill>
                  <a:srgbClr val="000000"/>
                </a:solidFill>
                <a:latin typeface="Calibri" pitchFamily="34" charset="0"/>
                <a:cs typeface="Calibri" pitchFamily="34" charset="0"/>
              </a:rPr>
              <a:t>İşyeri hekimliğine ilişkin mevzuat kapsamında iş sağlığı ve güvenliği hizmetlerinde görevlendirilenlerin mesleki bağımsızlıkları ve uyması gereken etik ilkeler bakımından aşağıdaki ifadelerden hangisi yanlıştır? </a:t>
            </a:r>
          </a:p>
          <a:p>
            <a:pPr>
              <a:spcAft>
                <a:spcPts val="0"/>
              </a:spcAft>
              <a:buClr>
                <a:srgbClr val="292929"/>
              </a:buClr>
              <a:defRPr/>
            </a:pPr>
            <a:endParaRPr lang="tr-TR" sz="1000" b="1" i="1" dirty="0" smtClean="0">
              <a:solidFill>
                <a:srgbClr val="FF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sz="1600" i="1" dirty="0">
                <a:solidFill>
                  <a:srgbClr val="000000"/>
                </a:solidFill>
                <a:latin typeface="Calibri" pitchFamily="34" charset="0"/>
                <a:cs typeface="Calibri" pitchFamily="34" charset="0"/>
              </a:rPr>
              <a:t>Mesleki bilgilerini uygularken işverenden talimat alamazlar</a:t>
            </a:r>
          </a:p>
          <a:p>
            <a:pPr marL="262800" indent="-252000">
              <a:spcAft>
                <a:spcPts val="0"/>
              </a:spcAft>
              <a:buClr>
                <a:srgbClr val="292929"/>
              </a:buClr>
              <a:buFont typeface="+mj-lt"/>
              <a:buAutoNum type="alphaUcPeriod"/>
              <a:defRPr/>
            </a:pPr>
            <a:r>
              <a:rPr lang="tr-TR" sz="1600" i="1" dirty="0">
                <a:solidFill>
                  <a:srgbClr val="000000"/>
                </a:solidFill>
                <a:latin typeface="Calibri" pitchFamily="34" charset="0"/>
                <a:cs typeface="Calibri" pitchFamily="34" charset="0"/>
              </a:rPr>
              <a:t>Mesleki bilgilerini uygularken işveren ve işçilerden mesleki anlamda bağımsız olarak çalışırlar</a:t>
            </a:r>
          </a:p>
          <a:p>
            <a:pPr marL="262800" indent="-252000">
              <a:spcAft>
                <a:spcPts val="0"/>
              </a:spcAft>
              <a:buClr>
                <a:srgbClr val="292929"/>
              </a:buClr>
              <a:buFont typeface="+mj-lt"/>
              <a:buAutoNum type="alphaUcPeriod"/>
              <a:defRPr/>
            </a:pPr>
            <a:r>
              <a:rPr lang="tr-TR" sz="1600" i="1" dirty="0">
                <a:solidFill>
                  <a:srgbClr val="000000"/>
                </a:solidFill>
                <a:latin typeface="Calibri" pitchFamily="34" charset="0"/>
                <a:cs typeface="Calibri" pitchFamily="34" charset="0"/>
              </a:rPr>
              <a:t>Gerektiğinde yapılan sözleşmelere mesleki anlamda bağımsız çalışmayı kısıtlayabilecek şartlar konulabilir</a:t>
            </a:r>
          </a:p>
          <a:p>
            <a:pPr marL="262800" indent="-252000">
              <a:spcAft>
                <a:spcPts val="0"/>
              </a:spcAft>
              <a:buClr>
                <a:srgbClr val="292929"/>
              </a:buClr>
              <a:buFont typeface="+mj-lt"/>
              <a:buAutoNum type="alphaUcPeriod"/>
              <a:defRPr/>
            </a:pPr>
            <a:r>
              <a:rPr lang="tr-TR" sz="1600" i="1" dirty="0">
                <a:solidFill>
                  <a:srgbClr val="000000"/>
                </a:solidFill>
                <a:latin typeface="Calibri" pitchFamily="34" charset="0"/>
                <a:cs typeface="Calibri" pitchFamily="34" charset="0"/>
              </a:rPr>
              <a:t>Hizmet sundukları kişilerle güven, gizlilik ve eşitliğe dayanan bir ilişki kurar ve ayrım gözetmeksizin tüm işçileri eşit olarak değerlendirirler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İHE</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2676524" y="4106862"/>
            <a:ext cx="304800" cy="3048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903481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İyileştirici Eylemlerin İzlemi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a:spcAft>
                <a:spcPts val="1200"/>
              </a:spcAft>
              <a:buClr>
                <a:srgbClr val="292929"/>
              </a:buClr>
              <a:defRPr/>
            </a:pPr>
            <a:r>
              <a:rPr lang="tr-TR" sz="2000" b="1" i="1" dirty="0" smtClean="0">
                <a:solidFill>
                  <a:srgbClr val="000000"/>
                </a:solidFill>
                <a:latin typeface="Calibri" pitchFamily="34" charset="0"/>
                <a:cs typeface="Calibri" pitchFamily="34" charset="0"/>
              </a:rPr>
              <a:t>Bir </a:t>
            </a:r>
            <a:r>
              <a:rPr lang="tr-TR" sz="2000" b="1" i="1" dirty="0">
                <a:solidFill>
                  <a:srgbClr val="000000"/>
                </a:solidFill>
                <a:latin typeface="Calibri" pitchFamily="34" charset="0"/>
                <a:cs typeface="Calibri" pitchFamily="34" charset="0"/>
              </a:rPr>
              <a:t>riskin </a:t>
            </a:r>
            <a:r>
              <a:rPr lang="tr-TR" sz="2000" b="1" i="1" dirty="0" smtClean="0">
                <a:solidFill>
                  <a:srgbClr val="000000"/>
                </a:solidFill>
                <a:latin typeface="Calibri" pitchFamily="34" charset="0"/>
                <a:cs typeface="Calibri" pitchFamily="34" charset="0"/>
              </a:rPr>
              <a:t>kaldırılmasında </a:t>
            </a:r>
            <a:r>
              <a:rPr lang="tr-TR" sz="2000" b="1" i="1" dirty="0">
                <a:solidFill>
                  <a:srgbClr val="000000"/>
                </a:solidFill>
                <a:latin typeface="Calibri" pitchFamily="34" charset="0"/>
                <a:cs typeface="Calibri" pitchFamily="34" charset="0"/>
              </a:rPr>
              <a:t>ya da sağlık ve güvenlik için tehlike </a:t>
            </a:r>
            <a:r>
              <a:rPr lang="tr-TR" sz="2000" b="1" i="1" dirty="0" smtClean="0">
                <a:solidFill>
                  <a:srgbClr val="000000"/>
                </a:solidFill>
                <a:latin typeface="Calibri" pitchFamily="34" charset="0"/>
                <a:cs typeface="Calibri" pitchFamily="34" charset="0"/>
              </a:rPr>
              <a:t>durumunun </a:t>
            </a:r>
            <a:r>
              <a:rPr lang="tr-TR" sz="2000" b="1" i="1" dirty="0">
                <a:solidFill>
                  <a:srgbClr val="000000"/>
                </a:solidFill>
                <a:latin typeface="Calibri" pitchFamily="34" charset="0"/>
                <a:cs typeface="Calibri" pitchFamily="34" charset="0"/>
              </a:rPr>
              <a:t>iyileştirilmesinin </a:t>
            </a:r>
            <a:r>
              <a:rPr lang="tr-TR" sz="2000" b="1" i="1" dirty="0" smtClean="0">
                <a:solidFill>
                  <a:srgbClr val="000000"/>
                </a:solidFill>
                <a:latin typeface="Calibri" pitchFamily="34" charset="0"/>
                <a:cs typeface="Calibri" pitchFamily="34" charset="0"/>
              </a:rPr>
              <a:t>işveren tarafından reddedilmesi durumunda;</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Üst </a:t>
            </a:r>
            <a:r>
              <a:rPr lang="tr-TR" sz="2000" b="1" i="1" dirty="0">
                <a:solidFill>
                  <a:srgbClr val="000000"/>
                </a:solidFill>
                <a:latin typeface="Calibri" pitchFamily="34" charset="0"/>
                <a:cs typeface="Calibri" pitchFamily="34" charset="0"/>
              </a:rPr>
              <a:t>düzey </a:t>
            </a:r>
            <a:r>
              <a:rPr lang="tr-TR" sz="2000" b="1" i="1" dirty="0" smtClean="0">
                <a:solidFill>
                  <a:srgbClr val="000000"/>
                </a:solidFill>
                <a:latin typeface="Calibri" pitchFamily="34" charset="0"/>
                <a:cs typeface="Calibri" pitchFamily="34" charset="0"/>
              </a:rPr>
              <a:t>yönetime konunun önemini</a:t>
            </a: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ilgili </a:t>
            </a:r>
            <a:r>
              <a:rPr lang="tr-TR" sz="2000" b="1" i="1" dirty="0">
                <a:solidFill>
                  <a:srgbClr val="000000"/>
                </a:solidFill>
                <a:latin typeface="Calibri" pitchFamily="34" charset="0"/>
                <a:cs typeface="Calibri" pitchFamily="34" charset="0"/>
              </a:rPr>
              <a:t>sağlık koruma </a:t>
            </a:r>
            <a:r>
              <a:rPr lang="tr-TR" sz="2000" b="1" i="1" dirty="0" smtClean="0">
                <a:solidFill>
                  <a:srgbClr val="000000"/>
                </a:solidFill>
                <a:latin typeface="Calibri" pitchFamily="34" charset="0"/>
                <a:cs typeface="Calibri" pitchFamily="34" charset="0"/>
              </a:rPr>
              <a:t>standardını ve </a:t>
            </a:r>
            <a:r>
              <a:rPr lang="tr-TR" sz="2000" b="1" i="1" dirty="0">
                <a:solidFill>
                  <a:srgbClr val="000000"/>
                </a:solidFill>
                <a:latin typeface="Calibri" pitchFamily="34" charset="0"/>
                <a:cs typeface="Calibri" pitchFamily="34" charset="0"/>
              </a:rPr>
              <a:t>işverenin işyerinde </a:t>
            </a:r>
            <a:r>
              <a:rPr lang="tr-TR" sz="2000" b="1" i="1" dirty="0" smtClean="0">
                <a:solidFill>
                  <a:srgbClr val="000000"/>
                </a:solidFill>
                <a:latin typeface="Calibri" pitchFamily="34" charset="0"/>
                <a:cs typeface="Calibri" pitchFamily="34" charset="0"/>
              </a:rPr>
              <a:t>yasaları </a:t>
            </a:r>
            <a:r>
              <a:rPr lang="tr-TR" sz="2000" b="1" i="1" dirty="0">
                <a:solidFill>
                  <a:srgbClr val="000000"/>
                </a:solidFill>
                <a:latin typeface="Calibri" pitchFamily="34" charset="0"/>
                <a:cs typeface="Calibri" pitchFamily="34" charset="0"/>
              </a:rPr>
              <a:t>uygulama yükümlülüğünü </a:t>
            </a:r>
            <a:r>
              <a:rPr lang="tr-TR" sz="2000" b="1" i="1" dirty="0" smtClean="0">
                <a:solidFill>
                  <a:srgbClr val="000000"/>
                </a:solidFill>
                <a:latin typeface="Calibri" pitchFamily="34" charset="0"/>
                <a:cs typeface="Calibri" pitchFamily="34" charset="0"/>
              </a:rPr>
              <a:t>anımsamalı ve kaygılarını </a:t>
            </a:r>
            <a:r>
              <a:rPr lang="tr-TR" sz="2000" b="1" i="1" dirty="0">
                <a:solidFill>
                  <a:srgbClr val="000000"/>
                </a:solidFill>
                <a:latin typeface="Calibri" pitchFamily="34" charset="0"/>
                <a:cs typeface="Calibri" pitchFamily="34" charset="0"/>
              </a:rPr>
              <a:t>yazılı olarak açıkça dile </a:t>
            </a:r>
            <a:r>
              <a:rPr lang="tr-TR" sz="2000" b="1" i="1" dirty="0" smtClean="0">
                <a:solidFill>
                  <a:srgbClr val="000000"/>
                </a:solidFill>
                <a:latin typeface="Calibri" pitchFamily="34" charset="0"/>
                <a:cs typeface="Calibri" pitchFamily="34" charset="0"/>
              </a:rPr>
              <a:t>getirmeli, </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İşçiler </a:t>
            </a:r>
            <a:r>
              <a:rPr lang="tr-TR" sz="2000" b="1" i="1" dirty="0">
                <a:solidFill>
                  <a:srgbClr val="000000"/>
                </a:solidFill>
                <a:latin typeface="Calibri" pitchFamily="34" charset="0"/>
                <a:cs typeface="Calibri" pitchFamily="34" charset="0"/>
              </a:rPr>
              <a:t>ve kuruluştaki temsilcilerini </a:t>
            </a:r>
            <a:r>
              <a:rPr lang="tr-TR" sz="2000" b="1" i="1" dirty="0" smtClean="0">
                <a:solidFill>
                  <a:srgbClr val="000000"/>
                </a:solidFill>
                <a:latin typeface="Calibri" pitchFamily="34" charset="0"/>
                <a:cs typeface="Calibri" pitchFamily="34" charset="0"/>
              </a:rPr>
              <a:t>bilgilendirmeli, yetkili </a:t>
            </a:r>
            <a:r>
              <a:rPr lang="tr-TR" sz="2000" b="1" i="1" dirty="0">
                <a:solidFill>
                  <a:srgbClr val="000000"/>
                </a:solidFill>
                <a:latin typeface="Calibri" pitchFamily="34" charset="0"/>
                <a:cs typeface="Calibri" pitchFamily="34" charset="0"/>
              </a:rPr>
              <a:t>makamlarla </a:t>
            </a:r>
            <a:r>
              <a:rPr lang="tr-TR" sz="2000" b="1" i="1" dirty="0" smtClean="0">
                <a:solidFill>
                  <a:srgbClr val="000000"/>
                </a:solidFill>
                <a:latin typeface="Calibri" pitchFamily="34" charset="0"/>
                <a:cs typeface="Calibri" pitchFamily="34" charset="0"/>
              </a:rPr>
              <a:t>iletişim </a:t>
            </a:r>
            <a:r>
              <a:rPr lang="tr-TR" sz="2000" b="1" i="1" dirty="0">
                <a:solidFill>
                  <a:srgbClr val="000000"/>
                </a:solidFill>
                <a:latin typeface="Calibri" pitchFamily="34" charset="0"/>
                <a:cs typeface="Calibri" pitchFamily="34" charset="0"/>
              </a:rPr>
              <a:t>kurmalıdır.</a:t>
            </a:r>
          </a:p>
          <a:p>
            <a:pPr marL="342900" indent="-216000">
              <a:spcAft>
                <a:spcPts val="0"/>
              </a:spcAft>
              <a:buClr>
                <a:srgbClr val="292929"/>
              </a:buClr>
              <a:buFont typeface="Wingdings" pitchFamily="2" charset="2"/>
              <a:buChar char="ü"/>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5</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125688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Ticari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Sırlar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a:spcAft>
                <a:spcPts val="1200"/>
              </a:spcAft>
              <a:buClr>
                <a:srgbClr val="292929"/>
              </a:buClr>
              <a:defRPr/>
            </a:pPr>
            <a:r>
              <a:rPr lang="tr-TR" sz="2000" b="1" i="1" dirty="0" smtClean="0">
                <a:solidFill>
                  <a:srgbClr val="000000"/>
                </a:solidFill>
                <a:latin typeface="Calibri" pitchFamily="34" charset="0"/>
                <a:cs typeface="Calibri" pitchFamily="34" charset="0"/>
              </a:rPr>
              <a:t>Etkinlikler </a:t>
            </a:r>
            <a:r>
              <a:rPr lang="tr-TR" sz="2000" b="1" i="1" dirty="0">
                <a:solidFill>
                  <a:srgbClr val="000000"/>
                </a:solidFill>
                <a:latin typeface="Calibri" pitchFamily="34" charset="0"/>
                <a:cs typeface="Calibri" pitchFamily="34" charset="0"/>
              </a:rPr>
              <a:t>sırasında farkına varabilecekleri endüstriyel ve ticari sırları açıklamamakla </a:t>
            </a:r>
            <a:r>
              <a:rPr lang="tr-TR" sz="2000" b="1" i="1" dirty="0" smtClean="0">
                <a:solidFill>
                  <a:srgbClr val="000000"/>
                </a:solidFill>
                <a:latin typeface="Calibri" pitchFamily="34" charset="0"/>
                <a:cs typeface="Calibri" pitchFamily="34" charset="0"/>
              </a:rPr>
              <a:t>yükümlüdürler. </a:t>
            </a:r>
            <a:r>
              <a:rPr lang="tr-TR" sz="2000" b="1" i="1" dirty="0">
                <a:solidFill>
                  <a:srgbClr val="000000"/>
                </a:solidFill>
                <a:latin typeface="Calibri" pitchFamily="34" charset="0"/>
                <a:cs typeface="Calibri" pitchFamily="34" charset="0"/>
              </a:rPr>
              <a:t>Bununla </a:t>
            </a:r>
            <a:r>
              <a:rPr lang="tr-TR" sz="2000" b="1" i="1" dirty="0" smtClean="0">
                <a:solidFill>
                  <a:srgbClr val="000000"/>
                </a:solidFill>
                <a:latin typeface="Calibri" pitchFamily="34" charset="0"/>
                <a:cs typeface="Calibri" pitchFamily="34" charset="0"/>
              </a:rPr>
              <a:t>birlikte</a:t>
            </a:r>
            <a:r>
              <a:rPr lang="tr-TR" sz="2000" b="1" i="1" dirty="0">
                <a:solidFill>
                  <a:srgbClr val="000000"/>
                </a:solidFill>
                <a:latin typeface="Calibri" pitchFamily="34" charset="0"/>
                <a:cs typeface="Calibri" pitchFamily="34" charset="0"/>
              </a:rPr>
              <a:t>;</a:t>
            </a:r>
            <a:endParaRPr lang="tr-TR" sz="2000" b="1" i="1" dirty="0" smtClean="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İşçilerin </a:t>
            </a:r>
            <a:r>
              <a:rPr lang="tr-TR" sz="2000" b="1" i="1" dirty="0">
                <a:solidFill>
                  <a:srgbClr val="000000"/>
                </a:solidFill>
                <a:latin typeface="Calibri" pitchFamily="34" charset="0"/>
                <a:cs typeface="Calibri" pitchFamily="34" charset="0"/>
              </a:rPr>
              <a:t>ve toplumun güvenlik ve sağlığını koruma açısından gerekli olan bilgileri de </a:t>
            </a:r>
            <a:r>
              <a:rPr lang="tr-TR" sz="2000" b="1" i="1" dirty="0" smtClean="0">
                <a:solidFill>
                  <a:srgbClr val="000000"/>
                </a:solidFill>
                <a:latin typeface="Calibri" pitchFamily="34" charset="0"/>
                <a:cs typeface="Calibri" pitchFamily="34" charset="0"/>
              </a:rPr>
              <a:t>saklamamalı,</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Gerektiğinde </a:t>
            </a:r>
            <a:r>
              <a:rPr lang="tr-TR" sz="2000" b="1" i="1" dirty="0">
                <a:solidFill>
                  <a:srgbClr val="000000"/>
                </a:solidFill>
                <a:latin typeface="Calibri" pitchFamily="34" charset="0"/>
                <a:cs typeface="Calibri" pitchFamily="34" charset="0"/>
              </a:rPr>
              <a:t>ilgili yasanın uygulanmasını izlemekle görevli yetkili makama </a:t>
            </a:r>
            <a:r>
              <a:rPr lang="tr-TR" sz="2000" b="1" i="1" dirty="0" smtClean="0">
                <a:solidFill>
                  <a:srgbClr val="000000"/>
                </a:solidFill>
                <a:latin typeface="Calibri" pitchFamily="34" charset="0"/>
                <a:cs typeface="Calibri" pitchFamily="34" charset="0"/>
              </a:rPr>
              <a:t>danışmalıdır.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6</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301715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Sağlık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İzlemi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sağlığının hedefleri, </a:t>
            </a:r>
            <a:r>
              <a:rPr lang="tr-TR" sz="2000" b="1" i="1" dirty="0" smtClean="0">
                <a:solidFill>
                  <a:srgbClr val="000000"/>
                </a:solidFill>
                <a:latin typeface="Calibri" pitchFamily="34" charset="0"/>
                <a:cs typeface="Calibri" pitchFamily="34" charset="0"/>
              </a:rPr>
              <a:t>izlem </a:t>
            </a:r>
            <a:r>
              <a:rPr lang="tr-TR" sz="2000" b="1" i="1" dirty="0">
                <a:solidFill>
                  <a:srgbClr val="000000"/>
                </a:solidFill>
                <a:latin typeface="Calibri" pitchFamily="34" charset="0"/>
                <a:cs typeface="Calibri" pitchFamily="34" charset="0"/>
              </a:rPr>
              <a:t>yöntemleri ve işlemleri, </a:t>
            </a:r>
            <a:r>
              <a:rPr lang="tr-TR" sz="2000" b="1" i="1" dirty="0" smtClean="0">
                <a:solidFill>
                  <a:srgbClr val="000000"/>
                </a:solidFill>
                <a:latin typeface="Calibri" pitchFamily="34" charset="0"/>
                <a:cs typeface="Calibri" pitchFamily="34" charset="0"/>
              </a:rPr>
              <a:t>işçilere </a:t>
            </a:r>
            <a:r>
              <a:rPr lang="tr-TR" sz="2000" b="1" i="1" dirty="0">
                <a:solidFill>
                  <a:srgbClr val="000000"/>
                </a:solidFill>
                <a:latin typeface="Calibri" pitchFamily="34" charset="0"/>
                <a:cs typeface="Calibri" pitchFamily="34" charset="0"/>
              </a:rPr>
              <a:t>öncelik verilmek </a:t>
            </a:r>
            <a:r>
              <a:rPr lang="tr-TR" sz="2000" b="1" i="1" dirty="0" smtClean="0">
                <a:solidFill>
                  <a:srgbClr val="000000"/>
                </a:solidFill>
                <a:latin typeface="Calibri" pitchFamily="34" charset="0"/>
                <a:cs typeface="Calibri" pitchFamily="34" charset="0"/>
              </a:rPr>
              <a:t>üzere </a:t>
            </a:r>
            <a:r>
              <a:rPr lang="tr-TR" sz="2000" b="1" i="1" dirty="0">
                <a:solidFill>
                  <a:srgbClr val="000000"/>
                </a:solidFill>
                <a:latin typeface="Calibri" pitchFamily="34" charset="0"/>
                <a:cs typeface="Calibri" pitchFamily="34" charset="0"/>
              </a:rPr>
              <a:t>açıkça </a:t>
            </a:r>
            <a:r>
              <a:rPr lang="tr-TR" sz="2000" b="1" i="1" dirty="0" smtClean="0">
                <a:solidFill>
                  <a:srgbClr val="000000"/>
                </a:solidFill>
                <a:latin typeface="Calibri" pitchFamily="34" charset="0"/>
                <a:cs typeface="Calibri" pitchFamily="34" charset="0"/>
              </a:rPr>
              <a:t>tanımlanmalı, </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Bu </a:t>
            </a:r>
            <a:r>
              <a:rPr lang="tr-TR" sz="2000" b="1" i="1" dirty="0">
                <a:solidFill>
                  <a:srgbClr val="000000"/>
                </a:solidFill>
                <a:latin typeface="Calibri" pitchFamily="34" charset="0"/>
                <a:cs typeface="Calibri" pitchFamily="34" charset="0"/>
              </a:rPr>
              <a:t>yöntemlerin ve işlemlerin uygunluğu ve geçerliliği </a:t>
            </a:r>
            <a:r>
              <a:rPr lang="tr-TR" sz="2000" b="1" i="1" dirty="0" smtClean="0">
                <a:solidFill>
                  <a:srgbClr val="000000"/>
                </a:solidFill>
                <a:latin typeface="Calibri" pitchFamily="34" charset="0"/>
                <a:cs typeface="Calibri" pitchFamily="34" charset="0"/>
              </a:rPr>
              <a:t>saptanmalı, </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İzlem </a:t>
            </a:r>
            <a:r>
              <a:rPr lang="tr-TR" sz="2000" b="1" i="1" dirty="0">
                <a:solidFill>
                  <a:srgbClr val="000000"/>
                </a:solidFill>
                <a:latin typeface="Calibri" pitchFamily="34" charset="0"/>
                <a:cs typeface="Calibri" pitchFamily="34" charset="0"/>
              </a:rPr>
              <a:t>işçilerin onayı alınarak </a:t>
            </a:r>
            <a:r>
              <a:rPr lang="tr-TR" sz="2000" b="1" i="1" dirty="0" smtClean="0">
                <a:solidFill>
                  <a:srgbClr val="000000"/>
                </a:solidFill>
                <a:latin typeface="Calibri" pitchFamily="34" charset="0"/>
                <a:cs typeface="Calibri" pitchFamily="34" charset="0"/>
              </a:rPr>
              <a:t>yürütülmeli, </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Muayene </a:t>
            </a:r>
            <a:r>
              <a:rPr lang="tr-TR" sz="2000" b="1" i="1" dirty="0">
                <a:solidFill>
                  <a:srgbClr val="000000"/>
                </a:solidFill>
                <a:latin typeface="Calibri" pitchFamily="34" charset="0"/>
                <a:cs typeface="Calibri" pitchFamily="34" charset="0"/>
              </a:rPr>
              <a:t>ve izlem programlarına katılımın olası olumlu ve olumsuz sonuçları, onay alma işleminin bir parçası olarak </a:t>
            </a:r>
            <a:r>
              <a:rPr lang="tr-TR" sz="2000" b="1" i="1" dirty="0" smtClean="0">
                <a:solidFill>
                  <a:srgbClr val="000000"/>
                </a:solidFill>
                <a:latin typeface="Calibri" pitchFamily="34" charset="0"/>
                <a:cs typeface="Calibri" pitchFamily="34" charset="0"/>
              </a:rPr>
              <a:t>tartışılmalı, </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Sağlık </a:t>
            </a:r>
            <a:r>
              <a:rPr lang="tr-TR" sz="2000" b="1" i="1" dirty="0">
                <a:solidFill>
                  <a:srgbClr val="000000"/>
                </a:solidFill>
                <a:latin typeface="Calibri" pitchFamily="34" charset="0"/>
                <a:cs typeface="Calibri" pitchFamily="34" charset="0"/>
              </a:rPr>
              <a:t>izlemi, yetkili </a:t>
            </a:r>
            <a:r>
              <a:rPr lang="tr-TR" sz="2000" b="1" i="1" dirty="0" smtClean="0">
                <a:solidFill>
                  <a:srgbClr val="000000"/>
                </a:solidFill>
                <a:latin typeface="Calibri" pitchFamily="34" charset="0"/>
                <a:cs typeface="Calibri" pitchFamily="34" charset="0"/>
              </a:rPr>
              <a:t>makamca </a:t>
            </a:r>
            <a:r>
              <a:rPr lang="tr-TR" sz="2000" b="1" i="1" dirty="0">
                <a:solidFill>
                  <a:srgbClr val="000000"/>
                </a:solidFill>
                <a:latin typeface="Calibri" pitchFamily="34" charset="0"/>
                <a:cs typeface="Calibri" pitchFamily="34" charset="0"/>
              </a:rPr>
              <a:t>onaylanmış bir iş sağlığı profesyoneli tarafından gerçekleştirilmelidir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7</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483082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İşçiyi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Bilgilendirme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Sağlık izlem sistemi içinde yürütülen muayenelerin </a:t>
            </a:r>
            <a:r>
              <a:rPr lang="tr-TR" sz="2000" b="1" i="1" dirty="0" smtClean="0">
                <a:solidFill>
                  <a:srgbClr val="000000"/>
                </a:solidFill>
                <a:latin typeface="Calibri" pitchFamily="34" charset="0"/>
                <a:cs typeface="Calibri" pitchFamily="34" charset="0"/>
              </a:rPr>
              <a:t>sonuçları </a:t>
            </a:r>
            <a:r>
              <a:rPr lang="tr-TR" sz="2000" b="1" i="1" dirty="0">
                <a:solidFill>
                  <a:srgbClr val="000000"/>
                </a:solidFill>
                <a:latin typeface="Calibri" pitchFamily="34" charset="0"/>
                <a:cs typeface="Calibri" pitchFamily="34" charset="0"/>
              </a:rPr>
              <a:t>ilgili işçilere </a:t>
            </a:r>
            <a:r>
              <a:rPr lang="tr-TR" sz="2000" b="1" i="1" dirty="0" smtClean="0">
                <a:solidFill>
                  <a:srgbClr val="000000"/>
                </a:solidFill>
                <a:latin typeface="Calibri" pitchFamily="34" charset="0"/>
                <a:cs typeface="Calibri" pitchFamily="34" charset="0"/>
              </a:rPr>
              <a:t>açıklanmalı, </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Belirli </a:t>
            </a:r>
            <a:r>
              <a:rPr lang="tr-TR" sz="2000" b="1" i="1" dirty="0">
                <a:solidFill>
                  <a:srgbClr val="000000"/>
                </a:solidFill>
                <a:latin typeface="Calibri" pitchFamily="34" charset="0"/>
                <a:cs typeface="Calibri" pitchFamily="34" charset="0"/>
              </a:rPr>
              <a:t>bir işe uygunluğun değerlendirmesi, işin gereklilikleri ve işçinin sağlığı hakkında yeterli bilgi temel alınarak </a:t>
            </a:r>
            <a:r>
              <a:rPr lang="tr-TR" sz="2000" b="1" i="1" dirty="0" smtClean="0">
                <a:solidFill>
                  <a:srgbClr val="000000"/>
                </a:solidFill>
                <a:latin typeface="Calibri" pitchFamily="34" charset="0"/>
                <a:cs typeface="Calibri" pitchFamily="34" charset="0"/>
              </a:rPr>
              <a:t>gerçekleştirilmeli,</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İşçilere</a:t>
            </a:r>
            <a:r>
              <a:rPr lang="tr-TR" sz="2000" b="1" i="1" dirty="0">
                <a:solidFill>
                  <a:srgbClr val="000000"/>
                </a:solidFill>
                <a:latin typeface="Calibri" pitchFamily="34" charset="0"/>
                <a:cs typeface="Calibri" pitchFamily="34" charset="0"/>
              </a:rPr>
              <a:t>, çıkarlarına aykırı olduğunu hissettikleri </a:t>
            </a:r>
            <a:r>
              <a:rPr lang="tr-TR" sz="2000" b="1" i="1" dirty="0" smtClean="0">
                <a:solidFill>
                  <a:srgbClr val="000000"/>
                </a:solidFill>
                <a:latin typeface="Calibri" pitchFamily="34" charset="0"/>
                <a:cs typeface="Calibri" pitchFamily="34" charset="0"/>
              </a:rPr>
              <a:t>işe uygunluk kararlarına </a:t>
            </a:r>
            <a:r>
              <a:rPr lang="tr-TR" sz="2000" b="1" i="1" dirty="0">
                <a:solidFill>
                  <a:srgbClr val="000000"/>
                </a:solidFill>
                <a:latin typeface="Calibri" pitchFamily="34" charset="0"/>
                <a:cs typeface="Calibri" pitchFamily="34" charset="0"/>
              </a:rPr>
              <a:t>ilişkin kuşkularını belirtme </a:t>
            </a:r>
            <a:r>
              <a:rPr lang="tr-TR" sz="2000" b="1" i="1" dirty="0" smtClean="0">
                <a:solidFill>
                  <a:srgbClr val="000000"/>
                </a:solidFill>
                <a:latin typeface="Calibri" pitchFamily="34" charset="0"/>
                <a:cs typeface="Calibri" pitchFamily="34" charset="0"/>
              </a:rPr>
              <a:t>imkanları </a:t>
            </a:r>
            <a:r>
              <a:rPr lang="tr-TR" sz="2000" b="1" i="1" dirty="0">
                <a:solidFill>
                  <a:srgbClr val="000000"/>
                </a:solidFill>
                <a:latin typeface="Calibri" pitchFamily="34" charset="0"/>
                <a:cs typeface="Calibri" pitchFamily="34" charset="0"/>
              </a:rPr>
              <a:t>olduğu </a:t>
            </a:r>
            <a:r>
              <a:rPr lang="tr-TR" sz="2000" b="1" i="1" dirty="0" smtClean="0">
                <a:solidFill>
                  <a:srgbClr val="000000"/>
                </a:solidFill>
                <a:latin typeface="Calibri" pitchFamily="34" charset="0"/>
                <a:cs typeface="Calibri" pitchFamily="34" charset="0"/>
              </a:rPr>
              <a:t>bildirilmeli ve bu </a:t>
            </a:r>
            <a:r>
              <a:rPr lang="tr-TR" sz="2000" b="1" i="1" dirty="0">
                <a:solidFill>
                  <a:srgbClr val="000000"/>
                </a:solidFill>
                <a:latin typeface="Calibri" pitchFamily="34" charset="0"/>
                <a:cs typeface="Calibri" pitchFamily="34" charset="0"/>
              </a:rPr>
              <a:t>konuda bir başvuru formu hazırlanmalıdır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8</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20098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İşvereni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Bilgilendirme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Ulusal </a:t>
            </a:r>
            <a:r>
              <a:rPr lang="tr-TR" sz="2000" b="1" i="1" dirty="0" smtClean="0">
                <a:solidFill>
                  <a:srgbClr val="000000"/>
                </a:solidFill>
                <a:latin typeface="Calibri" pitchFamily="34" charset="0"/>
                <a:cs typeface="Calibri" pitchFamily="34" charset="0"/>
              </a:rPr>
              <a:t>yasalarla </a:t>
            </a:r>
            <a:r>
              <a:rPr lang="tr-TR" sz="2000" b="1" i="1" dirty="0">
                <a:solidFill>
                  <a:srgbClr val="000000"/>
                </a:solidFill>
                <a:latin typeface="Calibri" pitchFamily="34" charset="0"/>
                <a:cs typeface="Calibri" pitchFamily="34" charset="0"/>
              </a:rPr>
              <a:t>saptanmış muayenelerin sonuçları, </a:t>
            </a:r>
            <a:endParaRPr lang="tr-TR" sz="2000" b="1" i="1" dirty="0" smtClean="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P</a:t>
            </a:r>
            <a:r>
              <a:rPr lang="tr-TR" sz="2000" b="1" i="1" dirty="0" smtClean="0">
                <a:solidFill>
                  <a:srgbClr val="000000"/>
                </a:solidFill>
                <a:latin typeface="Calibri" pitchFamily="34" charset="0"/>
                <a:cs typeface="Calibri" pitchFamily="34" charset="0"/>
              </a:rPr>
              <a:t>lanlanan </a:t>
            </a:r>
            <a:r>
              <a:rPr lang="tr-TR" sz="2000" b="1" i="1" dirty="0">
                <a:solidFill>
                  <a:srgbClr val="000000"/>
                </a:solidFill>
                <a:latin typeface="Calibri" pitchFamily="34" charset="0"/>
                <a:cs typeface="Calibri" pitchFamily="34" charset="0"/>
              </a:rPr>
              <a:t>çalışma için uygunluk, </a:t>
            </a:r>
            <a:endParaRPr lang="tr-TR" sz="2000" b="1" i="1" dirty="0" smtClean="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İ</a:t>
            </a:r>
            <a:r>
              <a:rPr lang="tr-TR" sz="2000" b="1" i="1" dirty="0" smtClean="0">
                <a:solidFill>
                  <a:srgbClr val="000000"/>
                </a:solidFill>
                <a:latin typeface="Calibri" pitchFamily="34" charset="0"/>
                <a:cs typeface="Calibri" pitchFamily="34" charset="0"/>
              </a:rPr>
              <a:t>ş </a:t>
            </a:r>
            <a:r>
              <a:rPr lang="tr-TR" sz="2000" b="1" i="1" dirty="0">
                <a:solidFill>
                  <a:srgbClr val="000000"/>
                </a:solidFill>
                <a:latin typeface="Calibri" pitchFamily="34" charset="0"/>
                <a:cs typeface="Calibri" pitchFamily="34" charset="0"/>
              </a:rPr>
              <a:t>ile ilgili veya mesleksel tehlikelere maruz kalmada tıbbi bakımdan gerekli sınırlamalarla ilgili konular, </a:t>
            </a:r>
            <a:r>
              <a:rPr lang="tr-TR" sz="2000" b="1" i="1" dirty="0" smtClean="0">
                <a:solidFill>
                  <a:srgbClr val="000000"/>
                </a:solidFill>
                <a:latin typeface="Calibri" pitchFamily="34" charset="0"/>
                <a:cs typeface="Calibri" pitchFamily="34" charset="0"/>
              </a:rPr>
              <a:t>…………………sadece </a:t>
            </a:r>
            <a:r>
              <a:rPr lang="tr-TR" sz="2000" b="1" i="1" dirty="0">
                <a:solidFill>
                  <a:srgbClr val="000000"/>
                </a:solidFill>
                <a:latin typeface="Calibri" pitchFamily="34" charset="0"/>
                <a:cs typeface="Calibri" pitchFamily="34" charset="0"/>
              </a:rPr>
              <a:t>yönetime </a:t>
            </a:r>
            <a:r>
              <a:rPr lang="tr-TR" sz="2000" b="1" i="1" dirty="0" smtClean="0">
                <a:solidFill>
                  <a:srgbClr val="000000"/>
                </a:solidFill>
                <a:latin typeface="Calibri" pitchFamily="34" charset="0"/>
                <a:cs typeface="Calibri" pitchFamily="34" charset="0"/>
              </a:rPr>
              <a:t>aktarılmalı</a:t>
            </a:r>
          </a:p>
          <a:p>
            <a:pPr marL="342900" indent="-216000">
              <a:spcAft>
                <a:spcPts val="0"/>
              </a:spcAft>
              <a:buClr>
                <a:srgbClr val="292929"/>
              </a:buClr>
              <a:buFont typeface="Wingdings" pitchFamily="2" charset="2"/>
              <a:buChar char="ü"/>
              <a:defRPr/>
            </a:pPr>
            <a:endParaRPr lang="tr-TR" sz="800" b="1" i="1" dirty="0" smtClean="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İşe uygunluk, </a:t>
            </a:r>
            <a:r>
              <a:rPr lang="tr-TR" sz="2000" b="1" i="1" dirty="0">
                <a:solidFill>
                  <a:srgbClr val="000000"/>
                </a:solidFill>
                <a:latin typeface="Calibri" pitchFamily="34" charset="0"/>
                <a:cs typeface="Calibri" pitchFamily="34" charset="0"/>
              </a:rPr>
              <a:t>sağlık </a:t>
            </a:r>
            <a:r>
              <a:rPr lang="tr-TR" sz="2000" b="1" i="1" dirty="0" smtClean="0">
                <a:solidFill>
                  <a:srgbClr val="000000"/>
                </a:solidFill>
                <a:latin typeface="Calibri" pitchFamily="34" charset="0"/>
                <a:cs typeface="Calibri" pitchFamily="34" charset="0"/>
              </a:rPr>
              <a:t>ya </a:t>
            </a:r>
            <a:r>
              <a:rPr lang="tr-TR" sz="2000" b="1" i="1" dirty="0">
                <a:solidFill>
                  <a:srgbClr val="000000"/>
                </a:solidFill>
                <a:latin typeface="Calibri" pitchFamily="34" charset="0"/>
                <a:cs typeface="Calibri" pitchFamily="34" charset="0"/>
              </a:rPr>
              <a:t>da iş tehlikelerinin sağlık üzerindeki olası etkilerine dair genel bilgiler, işçinin sağlığının korunmasını garantilemek için, gerekli görüldüğü </a:t>
            </a:r>
            <a:r>
              <a:rPr lang="tr-TR" sz="2000" b="1" i="1" dirty="0" smtClean="0">
                <a:solidFill>
                  <a:srgbClr val="000000"/>
                </a:solidFill>
                <a:latin typeface="Calibri" pitchFamily="34" charset="0"/>
                <a:cs typeface="Calibri" pitchFamily="34" charset="0"/>
              </a:rPr>
              <a:t>kadarıyla </a:t>
            </a:r>
            <a:r>
              <a:rPr lang="tr-TR" sz="2000" b="1" i="1" dirty="0">
                <a:solidFill>
                  <a:srgbClr val="000000"/>
                </a:solidFill>
                <a:latin typeface="Calibri" pitchFamily="34" charset="0"/>
                <a:cs typeface="Calibri" pitchFamily="34" charset="0"/>
              </a:rPr>
              <a:t>ilgili işçiye haber verilip onayı alınarak </a:t>
            </a:r>
            <a:r>
              <a:rPr lang="tr-TR" sz="2000" b="1" i="1" dirty="0">
                <a:solidFill>
                  <a:srgbClr val="000000"/>
                </a:solidFill>
                <a:latin typeface="Calibri" pitchFamily="34" charset="0"/>
                <a:cs typeface="Calibri" pitchFamily="34" charset="0"/>
              </a:rPr>
              <a:t>yönetime </a:t>
            </a:r>
            <a:r>
              <a:rPr lang="tr-TR" sz="2000" b="1" i="1" dirty="0" smtClean="0">
                <a:solidFill>
                  <a:srgbClr val="000000"/>
                </a:solidFill>
                <a:latin typeface="Calibri" pitchFamily="34" charset="0"/>
                <a:cs typeface="Calibri" pitchFamily="34" charset="0"/>
              </a:rPr>
              <a:t>verilebilir</a:t>
            </a:r>
            <a:r>
              <a:rPr lang="tr-TR" sz="2000" b="1" i="1" dirty="0">
                <a:solidFill>
                  <a:srgbClr val="000000"/>
                </a:solidFill>
                <a:latin typeface="Calibri" pitchFamily="34" charset="0"/>
                <a:cs typeface="Calibri" pitchFamily="34" charset="0"/>
              </a:rPr>
              <a:t>.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9</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50297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Üçüncü Kişilere Yönelik Tehlike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26900">
              <a:spcAft>
                <a:spcPts val="0"/>
              </a:spcAft>
              <a:buClr>
                <a:srgbClr val="292929"/>
              </a:buClr>
              <a:defRPr/>
            </a:pPr>
            <a:r>
              <a:rPr lang="tr-TR" sz="2000" b="1" i="1" dirty="0" smtClean="0">
                <a:solidFill>
                  <a:srgbClr val="000000"/>
                </a:solidFill>
                <a:latin typeface="Calibri" pitchFamily="34" charset="0"/>
                <a:cs typeface="Calibri" pitchFamily="34" charset="0"/>
              </a:rPr>
              <a:t>İşçinin </a:t>
            </a:r>
            <a:r>
              <a:rPr lang="tr-TR" sz="2000" b="1" i="1" dirty="0">
                <a:solidFill>
                  <a:srgbClr val="000000"/>
                </a:solidFill>
                <a:latin typeface="Calibri" pitchFamily="34" charset="0"/>
                <a:cs typeface="Calibri" pitchFamily="34" charset="0"/>
              </a:rPr>
              <a:t>sağlık durumunun ve yürütülen işin doğasının başkalarının güvenliğini tehlikeye sokma olasılığı </a:t>
            </a:r>
            <a:r>
              <a:rPr lang="tr-TR" sz="2000" b="1" i="1" dirty="0" smtClean="0">
                <a:solidFill>
                  <a:srgbClr val="000000"/>
                </a:solidFill>
                <a:latin typeface="Calibri" pitchFamily="34" charset="0"/>
                <a:cs typeface="Calibri" pitchFamily="34" charset="0"/>
              </a:rPr>
              <a:t>varsa; </a:t>
            </a: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İ</a:t>
            </a:r>
            <a:r>
              <a:rPr lang="tr-TR" sz="2000" b="1" i="1" dirty="0" smtClean="0">
                <a:solidFill>
                  <a:srgbClr val="000000"/>
                </a:solidFill>
                <a:latin typeface="Calibri" pitchFamily="34" charset="0"/>
                <a:cs typeface="Calibri" pitchFamily="34" charset="0"/>
              </a:rPr>
              <a:t>şçi </a:t>
            </a:r>
            <a:r>
              <a:rPr lang="tr-TR" sz="2000" b="1" i="1" dirty="0">
                <a:solidFill>
                  <a:srgbClr val="000000"/>
                </a:solidFill>
                <a:latin typeface="Calibri" pitchFamily="34" charset="0"/>
                <a:cs typeface="Calibri" pitchFamily="34" charset="0"/>
              </a:rPr>
              <a:t>durumdan açık şekilde haberdar </a:t>
            </a:r>
            <a:r>
              <a:rPr lang="tr-TR" sz="2000" b="1" i="1" dirty="0" smtClean="0">
                <a:solidFill>
                  <a:srgbClr val="000000"/>
                </a:solidFill>
                <a:latin typeface="Calibri" pitchFamily="34" charset="0"/>
                <a:cs typeface="Calibri" pitchFamily="34" charset="0"/>
              </a:rPr>
              <a:t>edilmeli,</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Özellikle </a:t>
            </a:r>
            <a:r>
              <a:rPr lang="tr-TR" sz="2000" b="1" i="1" dirty="0">
                <a:solidFill>
                  <a:srgbClr val="000000"/>
                </a:solidFill>
                <a:latin typeface="Calibri" pitchFamily="34" charset="0"/>
                <a:cs typeface="Calibri" pitchFamily="34" charset="0"/>
              </a:rPr>
              <a:t>tehlikeli bir durumda, yönetim ve ulusal yönetmeliklerce gerekli ise yetkili </a:t>
            </a:r>
            <a:r>
              <a:rPr lang="tr-TR" sz="2000" b="1" i="1" dirty="0" smtClean="0">
                <a:solidFill>
                  <a:srgbClr val="000000"/>
                </a:solidFill>
                <a:latin typeface="Calibri" pitchFamily="34" charset="0"/>
                <a:cs typeface="Calibri" pitchFamily="34" charset="0"/>
              </a:rPr>
              <a:t>makam 3. kişileri </a:t>
            </a:r>
            <a:r>
              <a:rPr lang="tr-TR" sz="2000" b="1" i="1" dirty="0">
                <a:solidFill>
                  <a:srgbClr val="000000"/>
                </a:solidFill>
                <a:latin typeface="Calibri" pitchFamily="34" charset="0"/>
                <a:cs typeface="Calibri" pitchFamily="34" charset="0"/>
              </a:rPr>
              <a:t>korumak için gerekli önlemlerden haberdar </a:t>
            </a:r>
            <a:r>
              <a:rPr lang="tr-TR" sz="2000" b="1" i="1" dirty="0" smtClean="0">
                <a:solidFill>
                  <a:srgbClr val="000000"/>
                </a:solidFill>
                <a:latin typeface="Calibri" pitchFamily="34" charset="0"/>
                <a:cs typeface="Calibri" pitchFamily="34" charset="0"/>
              </a:rPr>
              <a:t>edilmeli,</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Önerilerin, </a:t>
            </a:r>
            <a:r>
              <a:rPr lang="tr-TR" sz="2000" b="1" i="1" dirty="0">
                <a:solidFill>
                  <a:srgbClr val="000000"/>
                </a:solidFill>
                <a:latin typeface="Calibri" pitchFamily="34" charset="0"/>
                <a:cs typeface="Calibri" pitchFamily="34" charset="0"/>
              </a:rPr>
              <a:t>söz konusu işçinin işi ile tehlikeye uğraması olası kişilerin sağlığının ve güvenliğinin arasını bulmaya çalışmalıdır</a:t>
            </a:r>
            <a:r>
              <a:rPr lang="tr-TR" sz="2000" b="1" i="1" dirty="0">
                <a:solidFill>
                  <a:srgbClr val="000000"/>
                </a:solidFill>
                <a:latin typeface="Calibri" pitchFamily="34" charset="0"/>
                <a:cs typeface="Calibri" pitchFamily="34" charset="0"/>
              </a:rPr>
              <a:t>.</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10</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978050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Biyolojik İzlem ve Araştırma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Biyolojik testler ve diğer araştırmalar, ilgili işçinin sağlığının korunması </a:t>
            </a:r>
            <a:r>
              <a:rPr lang="tr-TR" sz="2000" b="1" i="1" dirty="0" smtClean="0">
                <a:solidFill>
                  <a:srgbClr val="000000"/>
                </a:solidFill>
                <a:latin typeface="Calibri" pitchFamily="34" charset="0"/>
                <a:cs typeface="Calibri" pitchFamily="34" charset="0"/>
              </a:rPr>
              <a:t>için geçerli ve uygun olmalı, </a:t>
            </a:r>
            <a:r>
              <a:rPr lang="tr-TR" sz="2000" b="1" i="1" dirty="0">
                <a:solidFill>
                  <a:srgbClr val="000000"/>
                </a:solidFill>
                <a:latin typeface="Calibri" pitchFamily="34" charset="0"/>
                <a:cs typeface="Calibri" pitchFamily="34" charset="0"/>
              </a:rPr>
              <a:t>duyarlılık ve </a:t>
            </a:r>
            <a:r>
              <a:rPr lang="tr-TR" sz="2000" b="1" i="1" dirty="0">
                <a:solidFill>
                  <a:srgbClr val="000000"/>
                </a:solidFill>
                <a:latin typeface="Calibri" pitchFamily="34" charset="0"/>
                <a:cs typeface="Calibri" pitchFamily="34" charset="0"/>
              </a:rPr>
              <a:t>seçicilik </a:t>
            </a:r>
            <a:r>
              <a:rPr lang="tr-TR" sz="2000" b="1" i="1" dirty="0" smtClean="0">
                <a:solidFill>
                  <a:srgbClr val="000000"/>
                </a:solidFill>
                <a:latin typeface="Calibri" pitchFamily="34" charset="0"/>
                <a:cs typeface="Calibri" pitchFamily="34" charset="0"/>
              </a:rPr>
              <a:t>değerleri dikkate alınmalı, </a:t>
            </a:r>
            <a:endParaRPr lang="tr-TR" sz="2000" b="1" i="1" dirty="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D</a:t>
            </a:r>
            <a:r>
              <a:rPr lang="tr-TR" sz="2000" b="1" i="1" dirty="0">
                <a:solidFill>
                  <a:srgbClr val="000000"/>
                </a:solidFill>
                <a:latin typeface="Calibri" pitchFamily="34" charset="0"/>
                <a:cs typeface="Calibri" pitchFamily="34" charset="0"/>
              </a:rPr>
              <a:t>aima </a:t>
            </a:r>
            <a:r>
              <a:rPr lang="tr-TR" sz="2000" b="1" i="1" dirty="0" smtClean="0">
                <a:solidFill>
                  <a:srgbClr val="000000"/>
                </a:solidFill>
                <a:latin typeface="Calibri" pitchFamily="34" charset="0"/>
                <a:cs typeface="Calibri" pitchFamily="34" charset="0"/>
              </a:rPr>
              <a:t>işçinin </a:t>
            </a:r>
            <a:r>
              <a:rPr lang="tr-TR" sz="2000" b="1" i="1" dirty="0">
                <a:solidFill>
                  <a:srgbClr val="000000"/>
                </a:solidFill>
                <a:latin typeface="Calibri" pitchFamily="34" charset="0"/>
                <a:cs typeface="Calibri" pitchFamily="34" charset="0"/>
              </a:rPr>
              <a:t>sağlığına karşı </a:t>
            </a:r>
            <a:r>
              <a:rPr lang="tr-TR" sz="2000" b="1" i="1" dirty="0">
                <a:solidFill>
                  <a:srgbClr val="000000"/>
                </a:solidFill>
                <a:latin typeface="Calibri" pitchFamily="34" charset="0"/>
                <a:cs typeface="Calibri" pitchFamily="34" charset="0"/>
              </a:rPr>
              <a:t>tehlike </a:t>
            </a:r>
            <a:r>
              <a:rPr lang="tr-TR" sz="2000" b="1" i="1" dirty="0">
                <a:solidFill>
                  <a:srgbClr val="000000"/>
                </a:solidFill>
                <a:latin typeface="Calibri" pitchFamily="34" charset="0"/>
                <a:cs typeface="Calibri" pitchFamily="34" charset="0"/>
              </a:rPr>
              <a:t>içermeyen, </a:t>
            </a:r>
            <a:r>
              <a:rPr lang="tr-TR" sz="2000" b="1" i="1" dirty="0" err="1" smtClean="0">
                <a:solidFill>
                  <a:srgbClr val="000000"/>
                </a:solidFill>
                <a:latin typeface="Calibri" pitchFamily="34" charset="0"/>
                <a:cs typeface="Calibri" pitchFamily="34" charset="0"/>
              </a:rPr>
              <a:t>noninvaziv</a:t>
            </a:r>
            <a:r>
              <a:rPr lang="tr-TR" sz="2000" b="1" i="1" dirty="0" smtClean="0">
                <a:solidFill>
                  <a:srgbClr val="000000"/>
                </a:solidFill>
                <a:latin typeface="Calibri" pitchFamily="34" charset="0"/>
                <a:cs typeface="Calibri" pitchFamily="34" charset="0"/>
              </a:rPr>
              <a:t> yöntemler tercih edilmeli, </a:t>
            </a:r>
            <a:endParaRPr lang="tr-TR" sz="2000" b="1" i="1" dirty="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Bu </a:t>
            </a:r>
            <a:r>
              <a:rPr lang="tr-TR" sz="2000" b="1" i="1" dirty="0">
                <a:solidFill>
                  <a:srgbClr val="000000"/>
                </a:solidFill>
                <a:latin typeface="Calibri" pitchFamily="34" charset="0"/>
                <a:cs typeface="Calibri" pitchFamily="34" charset="0"/>
              </a:rPr>
              <a:t>tür bir araştırma işçinin aydınlatılmış onamına sunularak, en yüksek profesyonel standartlara göre gerçekleştirilmelidir. </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11</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351355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Sağlığın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Desteklenmesi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Sağlık eğitimi ve taramasının tasarım </a:t>
            </a:r>
            <a:r>
              <a:rPr lang="tr-TR" sz="2000" b="1" i="1" dirty="0">
                <a:solidFill>
                  <a:srgbClr val="000000"/>
                </a:solidFill>
                <a:latin typeface="Calibri" pitchFamily="34" charset="0"/>
                <a:cs typeface="Calibri" pitchFamily="34" charset="0"/>
              </a:rPr>
              <a:t>ve uygulama aşamalarında, hem işverenin hem de işçilerin katılımını </a:t>
            </a:r>
            <a:r>
              <a:rPr lang="tr-TR" sz="2000" b="1" i="1" dirty="0" smtClean="0">
                <a:solidFill>
                  <a:srgbClr val="000000"/>
                </a:solidFill>
                <a:latin typeface="Calibri" pitchFamily="34" charset="0"/>
                <a:cs typeface="Calibri" pitchFamily="34" charset="0"/>
              </a:rPr>
              <a:t>istemeli,</a:t>
            </a:r>
          </a:p>
          <a:p>
            <a:pPr marL="342900" indent="-216000">
              <a:spcAft>
                <a:spcPts val="0"/>
              </a:spcAft>
              <a:buClr>
                <a:srgbClr val="292929"/>
              </a:buClr>
              <a:buFont typeface="Wingdings" pitchFamily="2" charset="2"/>
              <a:buChar char="ü"/>
              <a:defRPr/>
            </a:pPr>
            <a:endParaRPr lang="tr-TR" sz="2000" b="1" i="1" dirty="0" smtClean="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İşçilerin </a:t>
            </a:r>
            <a:r>
              <a:rPr lang="tr-TR" sz="2000" b="1" i="1" dirty="0">
                <a:solidFill>
                  <a:srgbClr val="000000"/>
                </a:solidFill>
                <a:latin typeface="Calibri" pitchFamily="34" charset="0"/>
                <a:cs typeface="Calibri" pitchFamily="34" charset="0"/>
              </a:rPr>
              <a:t>kişisel sağlık verilerinin gizliliğini korumalı, kötüye </a:t>
            </a:r>
            <a:r>
              <a:rPr lang="tr-TR" sz="2000" b="1" i="1" dirty="0" smtClean="0">
                <a:solidFill>
                  <a:srgbClr val="000000"/>
                </a:solidFill>
                <a:latin typeface="Calibri" pitchFamily="34" charset="0"/>
                <a:cs typeface="Calibri" pitchFamily="34" charset="0"/>
              </a:rPr>
              <a:t>kullanılmaları önlemelidir.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12</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50884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Toplumun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ve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Çevrenin Korunması</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Toplum </a:t>
            </a:r>
            <a:r>
              <a:rPr lang="tr-TR" sz="2000" b="1" i="1" dirty="0">
                <a:solidFill>
                  <a:srgbClr val="000000"/>
                </a:solidFill>
                <a:latin typeface="Calibri" pitchFamily="34" charset="0"/>
                <a:cs typeface="Calibri" pitchFamily="34" charset="0"/>
              </a:rPr>
              <a:t>ve çevrenin korunmasına ilişkin rollerinin bilincinde </a:t>
            </a:r>
            <a:r>
              <a:rPr lang="tr-TR" sz="2000" b="1" i="1" dirty="0" smtClean="0">
                <a:solidFill>
                  <a:srgbClr val="000000"/>
                </a:solidFill>
                <a:latin typeface="Calibri" pitchFamily="34" charset="0"/>
                <a:cs typeface="Calibri" pitchFamily="34" charset="0"/>
              </a:rPr>
              <a:t>olmalı,</a:t>
            </a:r>
          </a:p>
          <a:p>
            <a:pPr marL="342900" indent="-216000">
              <a:spcAft>
                <a:spcPts val="0"/>
              </a:spcAft>
              <a:buClr>
                <a:srgbClr val="292929"/>
              </a:buClr>
              <a:buFont typeface="Wingdings" pitchFamily="2" charset="2"/>
              <a:buChar char="ü"/>
              <a:defRPr/>
            </a:pPr>
            <a:endParaRPr lang="tr-TR" sz="2000" b="1" i="1" dirty="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İşletmedeki </a:t>
            </a:r>
            <a:r>
              <a:rPr lang="tr-TR" sz="2000" b="1" i="1" dirty="0">
                <a:solidFill>
                  <a:srgbClr val="000000"/>
                </a:solidFill>
                <a:latin typeface="Calibri" pitchFamily="34" charset="0"/>
                <a:cs typeface="Calibri" pitchFamily="34" charset="0"/>
              </a:rPr>
              <a:t>çalışmalar veya işlemler sonucu doğabilecek mesleksel ve çevresel tehlikelerin önlenmesi </a:t>
            </a:r>
            <a:r>
              <a:rPr lang="tr-TR" sz="2000" b="1" i="1" dirty="0" smtClean="0">
                <a:solidFill>
                  <a:srgbClr val="000000"/>
                </a:solidFill>
                <a:latin typeface="Calibri" pitchFamily="34" charset="0"/>
                <a:cs typeface="Calibri" pitchFamily="34" charset="0"/>
              </a:rPr>
              <a:t>amacıyla;</a:t>
            </a:r>
          </a:p>
          <a:p>
            <a:pPr marL="927000" lvl="1"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Tanımlama, </a:t>
            </a:r>
          </a:p>
          <a:p>
            <a:pPr marL="927000" lvl="1"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Değerlendirme, </a:t>
            </a:r>
          </a:p>
          <a:p>
            <a:pPr marL="927000" lvl="1"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Tanıtma ve haberdar etme </a:t>
            </a:r>
          </a:p>
          <a:p>
            <a:pPr marL="126900">
              <a:spcAft>
                <a:spcPts val="0"/>
              </a:spcAft>
              <a:buClr>
                <a:srgbClr val="292929"/>
              </a:buClr>
              <a:defRPr/>
            </a:pPr>
            <a:r>
              <a:rPr lang="tr-TR" sz="2000" b="1" i="1" dirty="0" smtClean="0">
                <a:solidFill>
                  <a:srgbClr val="000000"/>
                </a:solidFill>
                <a:latin typeface="Calibri" pitchFamily="34" charset="0"/>
                <a:cs typeface="Calibri" pitchFamily="34" charset="0"/>
              </a:rPr>
              <a:t>………..konularında </a:t>
            </a:r>
            <a:r>
              <a:rPr lang="tr-TR" sz="2000" b="1" i="1" dirty="0">
                <a:solidFill>
                  <a:srgbClr val="000000"/>
                </a:solidFill>
                <a:latin typeface="Calibri" pitchFamily="34" charset="0"/>
                <a:cs typeface="Calibri" pitchFamily="34" charset="0"/>
              </a:rPr>
              <a:t>uygun biçimde ilk adımı </a:t>
            </a:r>
            <a:r>
              <a:rPr lang="tr-TR" sz="2000" b="1" i="1" dirty="0" smtClean="0">
                <a:solidFill>
                  <a:srgbClr val="000000"/>
                </a:solidFill>
                <a:latin typeface="Calibri" pitchFamily="34" charset="0"/>
                <a:cs typeface="Calibri" pitchFamily="34" charset="0"/>
              </a:rPr>
              <a:t>atmalıdır.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13</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898904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Bilimsel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Bilgiye Katkı</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Yeni </a:t>
            </a:r>
            <a:r>
              <a:rPr lang="tr-TR" sz="2000" b="1" i="1" dirty="0">
                <a:solidFill>
                  <a:srgbClr val="000000"/>
                </a:solidFill>
                <a:latin typeface="Calibri" pitchFamily="34" charset="0"/>
                <a:cs typeface="Calibri" pitchFamily="34" charset="0"/>
              </a:rPr>
              <a:t>ya da kuşkulanılan iş tehlikelerinden bilimsel toplulukları, halk sağlığı ve işçi sınıfı yetkililerini tarafsız olarak haberdar </a:t>
            </a:r>
            <a:r>
              <a:rPr lang="tr-TR" sz="2000" b="1" i="1" dirty="0">
                <a:solidFill>
                  <a:srgbClr val="000000"/>
                </a:solidFill>
                <a:latin typeface="Calibri" pitchFamily="34" charset="0"/>
                <a:cs typeface="Calibri" pitchFamily="34" charset="0"/>
              </a:rPr>
              <a:t>etmeli, </a:t>
            </a: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Yeni </a:t>
            </a:r>
            <a:r>
              <a:rPr lang="tr-TR" sz="2000" b="1" i="1" dirty="0">
                <a:solidFill>
                  <a:srgbClr val="000000"/>
                </a:solidFill>
                <a:latin typeface="Calibri" pitchFamily="34" charset="0"/>
                <a:cs typeface="Calibri" pitchFamily="34" charset="0"/>
              </a:rPr>
              <a:t>ve amaca uygun önleme yöntemlerini </a:t>
            </a:r>
            <a:r>
              <a:rPr lang="tr-TR" sz="2000" b="1" i="1" dirty="0">
                <a:solidFill>
                  <a:srgbClr val="000000"/>
                </a:solidFill>
                <a:latin typeface="Calibri" pitchFamily="34" charset="0"/>
                <a:cs typeface="Calibri" pitchFamily="34" charset="0"/>
              </a:rPr>
              <a:t>bildirmeli,</a:t>
            </a: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Araştırmalar sağlam </a:t>
            </a:r>
            <a:r>
              <a:rPr lang="tr-TR" sz="2000" b="1" i="1" dirty="0">
                <a:solidFill>
                  <a:srgbClr val="000000"/>
                </a:solidFill>
                <a:latin typeface="Calibri" pitchFamily="34" charset="0"/>
                <a:cs typeface="Calibri" pitchFamily="34" charset="0"/>
              </a:rPr>
              <a:t>bir bilimsel temele </a:t>
            </a:r>
            <a:r>
              <a:rPr lang="tr-TR" sz="2000" b="1" i="1" dirty="0">
                <a:solidFill>
                  <a:srgbClr val="000000"/>
                </a:solidFill>
                <a:latin typeface="Calibri" pitchFamily="34" charset="0"/>
                <a:cs typeface="Calibri" pitchFamily="34" charset="0"/>
              </a:rPr>
              <a:t>oturtulmalı, </a:t>
            </a:r>
            <a:r>
              <a:rPr lang="tr-TR" sz="2000" b="1" i="1" dirty="0">
                <a:solidFill>
                  <a:srgbClr val="000000"/>
                </a:solidFill>
                <a:latin typeface="Calibri" pitchFamily="34" charset="0"/>
                <a:cs typeface="Calibri" pitchFamily="34" charset="0"/>
              </a:rPr>
              <a:t>tasarlamalı, </a:t>
            </a:r>
            <a:r>
              <a:rPr lang="tr-TR" sz="2000" b="1" i="1" dirty="0">
                <a:solidFill>
                  <a:srgbClr val="000000"/>
                </a:solidFill>
                <a:latin typeface="Calibri" pitchFamily="34" charset="0"/>
                <a:cs typeface="Calibri" pitchFamily="34" charset="0"/>
              </a:rPr>
              <a:t>yürütmeli </a:t>
            </a:r>
            <a:r>
              <a:rPr lang="tr-TR" sz="2000" b="1" i="1" dirty="0">
                <a:solidFill>
                  <a:srgbClr val="000000"/>
                </a:solidFill>
                <a:latin typeface="Calibri" pitchFamily="34" charset="0"/>
                <a:cs typeface="Calibri" pitchFamily="34" charset="0"/>
              </a:rPr>
              <a:t>ve bağımsız bir etik kurulun uygun biçimde </a:t>
            </a:r>
            <a:r>
              <a:rPr lang="tr-TR" sz="2000" b="1" i="1" dirty="0">
                <a:solidFill>
                  <a:srgbClr val="000000"/>
                </a:solidFill>
                <a:latin typeface="Calibri" pitchFamily="34" charset="0"/>
                <a:cs typeface="Calibri" pitchFamily="34" charset="0"/>
              </a:rPr>
              <a:t>değerlendirilmeli, </a:t>
            </a:r>
            <a:r>
              <a:rPr lang="tr-TR" sz="2000" b="1" i="1" dirty="0">
                <a:solidFill>
                  <a:srgbClr val="000000"/>
                </a:solidFill>
                <a:latin typeface="Calibri" pitchFamily="34" charset="0"/>
                <a:cs typeface="Calibri" pitchFamily="34" charset="0"/>
              </a:rPr>
              <a:t>tıbbi ve diğer araştırmalara ilişkin etik ilkeleri izlemelidir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14</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45040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İş Sağlığı Etiği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a:solidFill>
                  <a:srgbClr val="000000"/>
                </a:solidFill>
                <a:latin typeface="Calibri" pitchFamily="34" charset="0"/>
                <a:cs typeface="Calibri" pitchFamily="34" charset="0"/>
              </a:rPr>
              <a:t>İşyeri hekimleri için belirlenen etik uygulamalar bakımından aşağıdaki ifadelerden hangisi yanlıştır? </a:t>
            </a:r>
          </a:p>
          <a:p>
            <a:pPr>
              <a:spcAft>
                <a:spcPts val="0"/>
              </a:spcAft>
              <a:buClr>
                <a:srgbClr val="292929"/>
              </a:buClr>
              <a:defRPr/>
            </a:pPr>
            <a:endParaRPr lang="tr-TR" sz="1000" b="1" i="1" dirty="0" smtClean="0">
              <a:solidFill>
                <a:srgbClr val="FF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sz="1600" i="1" dirty="0">
                <a:solidFill>
                  <a:srgbClr val="000000"/>
                </a:solidFill>
                <a:latin typeface="Calibri" pitchFamily="34" charset="0"/>
                <a:cs typeface="Calibri" pitchFamily="34" charset="0"/>
              </a:rPr>
              <a:t>Biyolojik testler ve diğer araştırmalar için işçilerin aydınlatılmış onamı alınmalıdır</a:t>
            </a:r>
          </a:p>
          <a:p>
            <a:pPr marL="262800" indent="-252000">
              <a:spcAft>
                <a:spcPts val="0"/>
              </a:spcAft>
              <a:buClr>
                <a:srgbClr val="292929"/>
              </a:buClr>
              <a:buFont typeface="+mj-lt"/>
              <a:buAutoNum type="alphaUcPeriod"/>
              <a:defRPr/>
            </a:pPr>
            <a:r>
              <a:rPr lang="tr-TR" sz="1600" i="1" dirty="0">
                <a:solidFill>
                  <a:srgbClr val="000000"/>
                </a:solidFill>
                <a:latin typeface="Calibri" pitchFamily="34" charset="0"/>
                <a:cs typeface="Calibri" pitchFamily="34" charset="0"/>
              </a:rPr>
              <a:t>Muayene ve izlem çalışmalarının olumlu ve olumsuz sonuçlarının işçiye açıklanmasına gerek yoktur</a:t>
            </a:r>
          </a:p>
          <a:p>
            <a:pPr marL="262800" indent="-252000">
              <a:spcAft>
                <a:spcPts val="0"/>
              </a:spcAft>
              <a:buClr>
                <a:srgbClr val="292929"/>
              </a:buClr>
              <a:buFont typeface="+mj-lt"/>
              <a:buAutoNum type="alphaUcPeriod"/>
              <a:defRPr/>
            </a:pPr>
            <a:r>
              <a:rPr lang="tr-TR" sz="1600" i="1" dirty="0">
                <a:solidFill>
                  <a:srgbClr val="000000"/>
                </a:solidFill>
                <a:latin typeface="Calibri" pitchFamily="34" charset="0"/>
                <a:cs typeface="Calibri" pitchFamily="34" charset="0"/>
              </a:rPr>
              <a:t>Yargılarını bilimsel bilgiye ve teknik yeterliğe dayandırmalı ve gerektiğinde uzman görüşüne başvurmalıdır</a:t>
            </a:r>
          </a:p>
          <a:p>
            <a:pPr marL="262800" indent="-252000">
              <a:spcAft>
                <a:spcPts val="0"/>
              </a:spcAft>
              <a:buClr>
                <a:srgbClr val="292929"/>
              </a:buClr>
              <a:buFont typeface="+mj-lt"/>
              <a:buAutoNum type="alphaUcPeriod"/>
              <a:defRPr/>
            </a:pPr>
            <a:r>
              <a:rPr lang="tr-TR" sz="1600" i="1" dirty="0">
                <a:solidFill>
                  <a:srgbClr val="000000"/>
                </a:solidFill>
                <a:latin typeface="Calibri" pitchFamily="34" charset="0"/>
                <a:cs typeface="Calibri" pitchFamily="34" charset="0"/>
              </a:rPr>
              <a:t>İş sağlığı uygulamasında en yüksek etik standardı uygulayabilmek için, işverenlerin, işçilerin ve onların örgütlerinin ve yetkili makamların desteğini ve işbirliğini istemelidirler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İHE</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2666999" y="3259137"/>
            <a:ext cx="304800" cy="3048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1719409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Yeterlilik</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Doğruluk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ve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Tarafsızlık</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Temel amaç, </a:t>
            </a:r>
            <a:r>
              <a:rPr lang="tr-TR" sz="2000" b="1" i="1" dirty="0">
                <a:solidFill>
                  <a:srgbClr val="000000"/>
                </a:solidFill>
                <a:latin typeface="Calibri" pitchFamily="34" charset="0"/>
                <a:cs typeface="Calibri" pitchFamily="34" charset="0"/>
              </a:rPr>
              <a:t>işçilerin sağlığı ve güvenliğinden yana </a:t>
            </a:r>
            <a:r>
              <a:rPr lang="tr-TR" sz="2000" b="1" i="1" dirty="0">
                <a:solidFill>
                  <a:srgbClr val="000000"/>
                </a:solidFill>
                <a:latin typeface="Calibri" pitchFamily="34" charset="0"/>
                <a:cs typeface="Calibri" pitchFamily="34" charset="0"/>
              </a:rPr>
              <a:t>olmalı</a:t>
            </a: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Yargılarını </a:t>
            </a:r>
            <a:r>
              <a:rPr lang="tr-TR" sz="2000" b="1" i="1" dirty="0">
                <a:solidFill>
                  <a:srgbClr val="000000"/>
                </a:solidFill>
                <a:latin typeface="Calibri" pitchFamily="34" charset="0"/>
                <a:cs typeface="Calibri" pitchFamily="34" charset="0"/>
              </a:rPr>
              <a:t>bilimsel bilgiye ve teknik yeterliğe dayandırmalı ve gerektiğinde uzman görüşüne </a:t>
            </a:r>
            <a:r>
              <a:rPr lang="tr-TR" sz="2000" b="1" i="1" dirty="0">
                <a:solidFill>
                  <a:srgbClr val="000000"/>
                </a:solidFill>
                <a:latin typeface="Calibri" pitchFamily="34" charset="0"/>
                <a:cs typeface="Calibri" pitchFamily="34" charset="0"/>
              </a:rPr>
              <a:t>başvurmalı</a:t>
            </a: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Doğruluk </a:t>
            </a:r>
            <a:r>
              <a:rPr lang="tr-TR" sz="2000" b="1" i="1" dirty="0">
                <a:solidFill>
                  <a:srgbClr val="000000"/>
                </a:solidFill>
                <a:latin typeface="Calibri" pitchFamily="34" charset="0"/>
                <a:cs typeface="Calibri" pitchFamily="34" charset="0"/>
              </a:rPr>
              <a:t>ve tarafsızlıklarına olan güveni tehlikeye atabilecek yargılardan, öneri ve etkinliklerden kaçınmalıdırlar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15</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5893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Profesyonel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Bağımsızlık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İşlerini </a:t>
            </a:r>
            <a:r>
              <a:rPr lang="tr-TR" sz="2000" b="1" i="1" dirty="0">
                <a:solidFill>
                  <a:srgbClr val="000000"/>
                </a:solidFill>
                <a:latin typeface="Calibri" pitchFamily="34" charset="0"/>
                <a:cs typeface="Calibri" pitchFamily="34" charset="0"/>
              </a:rPr>
              <a:t>yürütmede tam bir profesyonel bağımsızlık aramalı, bunu sürdürmeli ve gizlilik kurallarına dikkat </a:t>
            </a:r>
            <a:r>
              <a:rPr lang="tr-TR" sz="2000" b="1" i="1" dirty="0">
                <a:solidFill>
                  <a:srgbClr val="000000"/>
                </a:solidFill>
                <a:latin typeface="Calibri" pitchFamily="34" charset="0"/>
                <a:cs typeface="Calibri" pitchFamily="34" charset="0"/>
              </a:rPr>
              <a:t>etmeli</a:t>
            </a: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Özellikle </a:t>
            </a:r>
            <a:r>
              <a:rPr lang="tr-TR" sz="2000" b="1" i="1" dirty="0">
                <a:solidFill>
                  <a:srgbClr val="000000"/>
                </a:solidFill>
                <a:latin typeface="Calibri" pitchFamily="34" charset="0"/>
                <a:cs typeface="Calibri" pitchFamily="34" charset="0"/>
              </a:rPr>
              <a:t>sağlığa ve güvenliğe karşı tehlike oluşturan mesleksel riskler konusunda, işveren, işçi ve temsilcilerine önerilerde bulunurken, hiçbir koşul altında yargılarının ve beyanlarının bir çıkar çatışmasından etkilenmesine izin vermemelidirler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16</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838812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Eşitlik</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Ayrım Gözetmeme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ve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İletişim</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sağlığı hizmeti verdikleri insanlarla güven, gizlilik ve eşitliğe dayanan bir ilişki </a:t>
            </a:r>
            <a:r>
              <a:rPr lang="tr-TR" sz="2000" b="1" i="1" dirty="0">
                <a:solidFill>
                  <a:srgbClr val="000000"/>
                </a:solidFill>
                <a:latin typeface="Calibri" pitchFamily="34" charset="0"/>
                <a:cs typeface="Calibri" pitchFamily="34" charset="0"/>
              </a:rPr>
              <a:t>kurmalı,</a:t>
            </a: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Durumlarına</a:t>
            </a:r>
            <a:r>
              <a:rPr lang="tr-TR" sz="2000" b="1" i="1" dirty="0">
                <a:solidFill>
                  <a:srgbClr val="000000"/>
                </a:solidFill>
                <a:latin typeface="Calibri" pitchFamily="34" charset="0"/>
                <a:cs typeface="Calibri" pitchFamily="34" charset="0"/>
              </a:rPr>
              <a:t>, yargılarına ya da iş sağlığı profesyonelinin danışmanlığına götüren nedene bakılmaksızın ve hiçbir ayrım gözetilmeksizin, tüm işçiler eşit olarak </a:t>
            </a:r>
            <a:r>
              <a:rPr lang="tr-TR" sz="2000" b="1" i="1" dirty="0">
                <a:solidFill>
                  <a:srgbClr val="000000"/>
                </a:solidFill>
                <a:latin typeface="Calibri" pitchFamily="34" charset="0"/>
                <a:cs typeface="Calibri" pitchFamily="34" charset="0"/>
              </a:rPr>
              <a:t>değerlendirilmeli</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İşin </a:t>
            </a:r>
            <a:r>
              <a:rPr lang="tr-TR" sz="2000" b="1" i="1" dirty="0">
                <a:solidFill>
                  <a:srgbClr val="000000"/>
                </a:solidFill>
                <a:latin typeface="Calibri" pitchFamily="34" charset="0"/>
                <a:cs typeface="Calibri" pitchFamily="34" charset="0"/>
              </a:rPr>
              <a:t>ve işteki çalışma </a:t>
            </a:r>
            <a:r>
              <a:rPr lang="tr-TR" sz="2000" b="1" i="1" dirty="0" smtClean="0">
                <a:solidFill>
                  <a:srgbClr val="000000"/>
                </a:solidFill>
                <a:latin typeface="Calibri" pitchFamily="34" charset="0"/>
                <a:cs typeface="Calibri" pitchFamily="34" charset="0"/>
              </a:rPr>
              <a:t>ortamı, </a:t>
            </a:r>
            <a:r>
              <a:rPr lang="tr-TR" sz="2000" b="1" i="1" dirty="0">
                <a:solidFill>
                  <a:srgbClr val="000000"/>
                </a:solidFill>
                <a:latin typeface="Calibri" pitchFamily="34" charset="0"/>
                <a:cs typeface="Calibri" pitchFamily="34" charset="0"/>
              </a:rPr>
              <a:t>koşulları ve düzenlenmesi konularında, k</a:t>
            </a:r>
            <a:r>
              <a:rPr lang="tr-TR" sz="2000" b="1" i="1" dirty="0" smtClean="0">
                <a:solidFill>
                  <a:srgbClr val="000000"/>
                </a:solidFill>
                <a:latin typeface="Calibri" pitchFamily="34" charset="0"/>
                <a:cs typeface="Calibri" pitchFamily="34" charset="0"/>
              </a:rPr>
              <a:t>endi </a:t>
            </a:r>
            <a:r>
              <a:rPr lang="tr-TR" sz="2000" b="1" i="1" dirty="0">
                <a:solidFill>
                  <a:srgbClr val="000000"/>
                </a:solidFill>
                <a:latin typeface="Calibri" pitchFamily="34" charset="0"/>
                <a:cs typeface="Calibri" pitchFamily="34" charset="0"/>
              </a:rPr>
              <a:t>aralarında, </a:t>
            </a:r>
            <a:r>
              <a:rPr lang="tr-TR" sz="2000" b="1" i="1" dirty="0" smtClean="0">
                <a:solidFill>
                  <a:srgbClr val="000000"/>
                </a:solidFill>
                <a:latin typeface="Calibri" pitchFamily="34" charset="0"/>
                <a:cs typeface="Calibri" pitchFamily="34" charset="0"/>
              </a:rPr>
              <a:t>üst </a:t>
            </a:r>
            <a:r>
              <a:rPr lang="tr-TR" sz="2000" b="1" i="1" dirty="0">
                <a:solidFill>
                  <a:srgbClr val="000000"/>
                </a:solidFill>
                <a:latin typeface="Calibri" pitchFamily="34" charset="0"/>
                <a:cs typeface="Calibri" pitchFamily="34" charset="0"/>
              </a:rPr>
              <a:t>düzey yönetim personeliyle ve işçilerin temsilcileriyle açık iletişim kanalları kurmalı ve bunu sürdürmelidir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17</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265635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İş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Sözleşmelerinde Etik Hüküm</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Sözleşmelerine </a:t>
            </a:r>
            <a:r>
              <a:rPr lang="tr-TR" sz="2000" b="1" i="1" dirty="0">
                <a:solidFill>
                  <a:srgbClr val="000000"/>
                </a:solidFill>
                <a:latin typeface="Calibri" pitchFamily="34" charset="0"/>
                <a:cs typeface="Calibri" pitchFamily="34" charset="0"/>
              </a:rPr>
              <a:t>etik hüküm konulmasını </a:t>
            </a:r>
            <a:r>
              <a:rPr lang="tr-TR" sz="2000" b="1" i="1" dirty="0">
                <a:solidFill>
                  <a:srgbClr val="000000"/>
                </a:solidFill>
                <a:latin typeface="Calibri" pitchFamily="34" charset="0"/>
                <a:cs typeface="Calibri" pitchFamily="34" charset="0"/>
              </a:rPr>
              <a:t>istemeli ve bu </a:t>
            </a:r>
            <a:r>
              <a:rPr lang="tr-TR" sz="2000" b="1" i="1" dirty="0">
                <a:solidFill>
                  <a:srgbClr val="000000"/>
                </a:solidFill>
                <a:latin typeface="Calibri" pitchFamily="34" charset="0"/>
                <a:cs typeface="Calibri" pitchFamily="34" charset="0"/>
              </a:rPr>
              <a:t>etik hüküm, özellikle profesyonel standartları, yönerge ve etik kuralları </a:t>
            </a:r>
            <a:r>
              <a:rPr lang="tr-TR" sz="2000" b="1" i="1" dirty="0" smtClean="0">
                <a:solidFill>
                  <a:srgbClr val="000000"/>
                </a:solidFill>
                <a:latin typeface="Calibri" pitchFamily="34" charset="0"/>
                <a:cs typeface="Calibri" pitchFamily="34" charset="0"/>
              </a:rPr>
              <a:t>içermeli,</a:t>
            </a:r>
            <a:endParaRPr lang="tr-TR" sz="2000" b="1" i="1" dirty="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İşlevlerini </a:t>
            </a:r>
            <a:r>
              <a:rPr lang="tr-TR" sz="2000" b="1" i="1" dirty="0">
                <a:solidFill>
                  <a:srgbClr val="000000"/>
                </a:solidFill>
                <a:latin typeface="Calibri" pitchFamily="34" charset="0"/>
                <a:cs typeface="Calibri" pitchFamily="34" charset="0"/>
              </a:rPr>
              <a:t>beklenen profesyonel standartlara ve etik ilkelere göre yürütmelerine izin vermeyen iş sağlığı uygulaması koşullarını kabul </a:t>
            </a:r>
            <a:r>
              <a:rPr lang="tr-TR" sz="2000" b="1" i="1" dirty="0" smtClean="0">
                <a:solidFill>
                  <a:srgbClr val="000000"/>
                </a:solidFill>
                <a:latin typeface="Calibri" pitchFamily="34" charset="0"/>
                <a:cs typeface="Calibri" pitchFamily="34" charset="0"/>
              </a:rPr>
              <a:t>etmemeli,</a:t>
            </a:r>
            <a:endParaRPr lang="tr-TR" sz="2000" b="1" i="1" dirty="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sözleşmeleri, </a:t>
            </a:r>
            <a:r>
              <a:rPr lang="tr-TR" sz="2000" b="1" i="1" dirty="0" smtClean="0">
                <a:solidFill>
                  <a:srgbClr val="000000"/>
                </a:solidFill>
                <a:latin typeface="Calibri" pitchFamily="34" charset="0"/>
                <a:cs typeface="Calibri" pitchFamily="34" charset="0"/>
              </a:rPr>
              <a:t>yasal </a:t>
            </a:r>
            <a:r>
              <a:rPr lang="tr-TR" sz="2000" b="1" i="1" dirty="0">
                <a:solidFill>
                  <a:srgbClr val="000000"/>
                </a:solidFill>
                <a:latin typeface="Calibri" pitchFamily="34" charset="0"/>
                <a:cs typeface="Calibri" pitchFamily="34" charset="0"/>
              </a:rPr>
              <a:t>sözleşmeye bağlı ve taraflar arasında kılavuzluğu içermeli ve anlaşmazlık yönetiminde özellikle kayıtlara ve gizliliğe erişimi </a:t>
            </a:r>
            <a:r>
              <a:rPr lang="tr-TR" sz="2000" b="1" i="1" dirty="0" smtClean="0">
                <a:solidFill>
                  <a:srgbClr val="000000"/>
                </a:solidFill>
                <a:latin typeface="Calibri" pitchFamily="34" charset="0"/>
                <a:cs typeface="Calibri" pitchFamily="34" charset="0"/>
              </a:rPr>
              <a:t>kapsamalıdır.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18</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125618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Kayıtlar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İşletmedeki </a:t>
            </a:r>
            <a:r>
              <a:rPr lang="tr-TR" sz="2000" b="1" i="1" dirty="0">
                <a:solidFill>
                  <a:srgbClr val="000000"/>
                </a:solidFill>
                <a:latin typeface="Calibri" pitchFamily="34" charset="0"/>
                <a:cs typeface="Calibri" pitchFamily="34" charset="0"/>
              </a:rPr>
              <a:t>iş sağlığı sorunlarını tanımlama amacıyla, uygun bir gizlilik ölçüsü içerisinde yeterli kayıt </a:t>
            </a:r>
            <a:r>
              <a:rPr lang="tr-TR" sz="2000" b="1" i="1" dirty="0" smtClean="0">
                <a:solidFill>
                  <a:srgbClr val="000000"/>
                </a:solidFill>
                <a:latin typeface="Calibri" pitchFamily="34" charset="0"/>
                <a:cs typeface="Calibri" pitchFamily="34" charset="0"/>
              </a:rPr>
              <a:t>tutmalı,</a:t>
            </a:r>
            <a:endParaRPr lang="tr-TR" sz="2000" b="1" i="1" dirty="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Bu </a:t>
            </a:r>
            <a:r>
              <a:rPr lang="tr-TR" sz="2000" b="1" i="1" dirty="0">
                <a:solidFill>
                  <a:srgbClr val="000000"/>
                </a:solidFill>
                <a:latin typeface="Calibri" pitchFamily="34" charset="0"/>
                <a:cs typeface="Calibri" pitchFamily="34" charset="0"/>
              </a:rPr>
              <a:t>tür kayıtlar çalışma ortamının izlemine ilişkin verileri, iş öyküsü gibi kişisel verileri ve iş riskleri ile ilgili öykü, mesleksel tehlikelere maruz kalma konusunda kişisel izlem ve uygunluk sertifikaları gibi iş sağlığı verilerini </a:t>
            </a:r>
            <a:r>
              <a:rPr lang="tr-TR" sz="2000" b="1" i="1" dirty="0" smtClean="0">
                <a:solidFill>
                  <a:srgbClr val="000000"/>
                </a:solidFill>
                <a:latin typeface="Calibri" pitchFamily="34" charset="0"/>
                <a:cs typeface="Calibri" pitchFamily="34" charset="0"/>
              </a:rPr>
              <a:t>içermeli,</a:t>
            </a:r>
            <a:endParaRPr lang="tr-TR" sz="2000" b="1" i="1" dirty="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İşçilerin</a:t>
            </a:r>
            <a:r>
              <a:rPr lang="tr-TR" sz="2000" b="1" i="1" dirty="0">
                <a:solidFill>
                  <a:srgbClr val="000000"/>
                </a:solidFill>
                <a:latin typeface="Calibri" pitchFamily="34" charset="0"/>
                <a:cs typeface="Calibri" pitchFamily="34" charset="0"/>
              </a:rPr>
              <a:t>, çalışma ortamının izlemine ilişkin verilere ve kendi sağlık kayıtlarına erişimi sağlanmalıdır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19</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088018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Tıbbi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Gizlilik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Bireysel tıbbi veriler ve tıbbi araştırma sonuçları, iş sağlığı hekimi ya da iş sağlığı hemşiresinin sorumluluğu altında korunan gizli tıbbi dosyalara </a:t>
            </a:r>
            <a:r>
              <a:rPr lang="tr-TR" sz="2000" b="1" i="1" dirty="0">
                <a:solidFill>
                  <a:srgbClr val="000000"/>
                </a:solidFill>
                <a:latin typeface="Calibri" pitchFamily="34" charset="0"/>
                <a:cs typeface="Calibri" pitchFamily="34" charset="0"/>
              </a:rPr>
              <a:t>kaydedilmeli</a:t>
            </a: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Tıbbi </a:t>
            </a:r>
            <a:r>
              <a:rPr lang="tr-TR" sz="2000" b="1" i="1" dirty="0">
                <a:solidFill>
                  <a:srgbClr val="000000"/>
                </a:solidFill>
                <a:latin typeface="Calibri" pitchFamily="34" charset="0"/>
                <a:cs typeface="Calibri" pitchFamily="34" charset="0"/>
              </a:rPr>
              <a:t>dosyaların erişimi, iletilmesi ve açıklanması, yerel düzeyde geçerli olan tıbbi veriler hakkında ulusal yasa ve yönetmeliklere ve sağlık profesyonelleri ile tıbbi meslek sahipleri için ilgili ulusal etik kurallara göre </a:t>
            </a:r>
            <a:r>
              <a:rPr lang="tr-TR" sz="2000" b="1" i="1" dirty="0">
                <a:solidFill>
                  <a:srgbClr val="000000"/>
                </a:solidFill>
                <a:latin typeface="Calibri" pitchFamily="34" charset="0"/>
                <a:cs typeface="Calibri" pitchFamily="34" charset="0"/>
              </a:rPr>
              <a:t>düzenlenmelidir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20</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4019312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Sağlık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Profesyonelleriyle İlişki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İşle </a:t>
            </a:r>
            <a:r>
              <a:rPr lang="tr-TR" sz="2000" b="1" i="1" dirty="0">
                <a:solidFill>
                  <a:srgbClr val="000000"/>
                </a:solidFill>
                <a:latin typeface="Calibri" pitchFamily="34" charset="0"/>
                <a:cs typeface="Calibri" pitchFamily="34" charset="0"/>
              </a:rPr>
              <a:t>veya tümüyle işgücünün sağlığıyla ilişkili olan; işçilerin sağlığının korunması, bakımı ya da desteklenmesi gibi konularla ilgili olmayan kişisel bilgileri </a:t>
            </a:r>
            <a:r>
              <a:rPr lang="tr-TR" sz="2000" b="1" i="1" dirty="0" smtClean="0">
                <a:solidFill>
                  <a:srgbClr val="000000"/>
                </a:solidFill>
                <a:latin typeface="Calibri" pitchFamily="34" charset="0"/>
                <a:cs typeface="Calibri" pitchFamily="34" charset="0"/>
              </a:rPr>
              <a:t>araştırmamalı,</a:t>
            </a:r>
            <a:endParaRPr lang="tr-TR" sz="2000" b="1" i="1" dirty="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sağlığı hekimleri, işçinin onayı ile ve yalnızca söz konusu işçinin korunması, bakımı ya da sağlığının desteklenmesi amacıyla, işçinin kişisel hekiminden ya da hastane tıbbi personelinden daha fazla bilgi ve veri talebinde </a:t>
            </a:r>
            <a:r>
              <a:rPr lang="tr-TR" sz="2000" b="1" i="1" dirty="0">
                <a:solidFill>
                  <a:srgbClr val="000000"/>
                </a:solidFill>
                <a:latin typeface="Calibri" pitchFamily="34" charset="0"/>
                <a:cs typeface="Calibri" pitchFamily="34" charset="0"/>
              </a:rPr>
              <a:t>bulunabilir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21</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506521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Sağlık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Profesyonelleriyle İlişki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İ</a:t>
            </a:r>
            <a:r>
              <a:rPr lang="tr-TR" sz="2000" b="1" i="1" dirty="0">
                <a:solidFill>
                  <a:srgbClr val="000000"/>
                </a:solidFill>
                <a:latin typeface="Calibri" pitchFamily="34" charset="0"/>
                <a:cs typeface="Calibri" pitchFamily="34" charset="0"/>
              </a:rPr>
              <a:t>ş </a:t>
            </a:r>
            <a:r>
              <a:rPr lang="tr-TR" sz="2000" b="1" i="1" dirty="0">
                <a:solidFill>
                  <a:srgbClr val="000000"/>
                </a:solidFill>
                <a:latin typeface="Calibri" pitchFamily="34" charset="0"/>
                <a:cs typeface="Calibri" pitchFamily="34" charset="0"/>
              </a:rPr>
              <a:t>sağlığı hekimi, işçinin kişisel hekimini ya da hastane tıbbi personelini, yaptığı işlem ve gereken tıbbi bilginin ya da verinin amacı hakkında </a:t>
            </a:r>
            <a:r>
              <a:rPr lang="tr-TR" sz="2000" b="1" i="1" dirty="0">
                <a:solidFill>
                  <a:srgbClr val="000000"/>
                </a:solidFill>
                <a:latin typeface="Calibri" pitchFamily="34" charset="0"/>
                <a:cs typeface="Calibri" pitchFamily="34" charset="0"/>
              </a:rPr>
              <a:t>bilgilendirmeli</a:t>
            </a: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sağlığı hekimi ya da hemşiresi, eğer gerekliyse işçinin onayı ile kişisel hekimine, işçinin sağlık durumu, risk oluşturan işteki tehlikeler, mesleksel riskler ve sorunlar hakkında bilgi verebilir. </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21</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123378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Suistimalle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M</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ücadele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İşçilerin </a:t>
            </a:r>
            <a:r>
              <a:rPr lang="tr-TR" sz="2000" b="1" i="1" dirty="0">
                <a:solidFill>
                  <a:srgbClr val="000000"/>
                </a:solidFill>
                <a:latin typeface="Calibri" pitchFamily="34" charset="0"/>
                <a:cs typeface="Calibri" pitchFamily="34" charset="0"/>
              </a:rPr>
              <a:t>sağlığı ve tıbbi verilerin gizliliğinin korunması konusunda, diğer iş sağlığı profesyonelleri ile işbirliği </a:t>
            </a:r>
            <a:r>
              <a:rPr lang="tr-TR" sz="2000" b="1" i="1" dirty="0" smtClean="0">
                <a:solidFill>
                  <a:srgbClr val="000000"/>
                </a:solidFill>
                <a:latin typeface="Calibri" pitchFamily="34" charset="0"/>
                <a:cs typeface="Calibri" pitchFamily="34" charset="0"/>
              </a:rPr>
              <a:t>yapmalı,</a:t>
            </a:r>
            <a:endParaRPr lang="tr-TR" sz="2000" b="1" i="1" dirty="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Etik </a:t>
            </a:r>
            <a:r>
              <a:rPr lang="tr-TR" sz="2000" b="1" i="1" dirty="0">
                <a:solidFill>
                  <a:srgbClr val="000000"/>
                </a:solidFill>
                <a:latin typeface="Calibri" pitchFamily="34" charset="0"/>
                <a:cs typeface="Calibri" pitchFamily="34" charset="0"/>
              </a:rPr>
              <a:t>ilkelere aykırı olduğunu düşündükleri </a:t>
            </a:r>
            <a:r>
              <a:rPr lang="tr-TR" sz="2000" b="1" i="1" dirty="0" smtClean="0">
                <a:solidFill>
                  <a:srgbClr val="000000"/>
                </a:solidFill>
                <a:latin typeface="Calibri" pitchFamily="34" charset="0"/>
                <a:cs typeface="Calibri" pitchFamily="34" charset="0"/>
              </a:rPr>
              <a:t>i </a:t>
            </a:r>
            <a:r>
              <a:rPr lang="tr-TR" sz="2000" b="1" i="1" dirty="0">
                <a:solidFill>
                  <a:srgbClr val="000000"/>
                </a:solidFill>
                <a:latin typeface="Calibri" pitchFamily="34" charset="0"/>
                <a:cs typeface="Calibri" pitchFamily="34" charset="0"/>
              </a:rPr>
              <a:t>işlem ve uygulamaları tanımlamalı, değerlendirmeli ve bunlara dikkat çekmeli, gerektiğinde yetkili makamları haberdar </a:t>
            </a:r>
            <a:r>
              <a:rPr lang="tr-TR" sz="2000" b="1" i="1" dirty="0" smtClean="0">
                <a:solidFill>
                  <a:srgbClr val="000000"/>
                </a:solidFill>
                <a:latin typeface="Calibri" pitchFamily="34" charset="0"/>
                <a:cs typeface="Calibri" pitchFamily="34" charset="0"/>
              </a:rPr>
              <a:t>etmeli,</a:t>
            </a:r>
            <a:endParaRPr lang="tr-TR" sz="2000" b="1" i="1" dirty="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Özellikle </a:t>
            </a:r>
            <a:r>
              <a:rPr lang="tr-TR" sz="2000" b="1" i="1" dirty="0">
                <a:solidFill>
                  <a:srgbClr val="000000"/>
                </a:solidFill>
                <a:latin typeface="Calibri" pitchFamily="34" charset="0"/>
                <a:cs typeface="Calibri" pitchFamily="34" charset="0"/>
              </a:rPr>
              <a:t>iş sağlığı verilerinin kötü kullanımı, bulguların </a:t>
            </a:r>
            <a:r>
              <a:rPr lang="tr-TR" sz="2000" b="1" i="1" dirty="0" smtClean="0">
                <a:solidFill>
                  <a:srgbClr val="000000"/>
                </a:solidFill>
                <a:latin typeface="Calibri" pitchFamily="34" charset="0"/>
                <a:cs typeface="Calibri" pitchFamily="34" charset="0"/>
              </a:rPr>
              <a:t>gizlenmesi, alıkonması</a:t>
            </a:r>
            <a:r>
              <a:rPr lang="tr-TR" sz="2000" b="1" i="1" dirty="0">
                <a:solidFill>
                  <a:srgbClr val="000000"/>
                </a:solidFill>
                <a:latin typeface="Calibri" pitchFamily="34" charset="0"/>
                <a:cs typeface="Calibri" pitchFamily="34" charset="0"/>
              </a:rPr>
              <a:t>, tıbbi gizliliğin ihlal </a:t>
            </a:r>
            <a:r>
              <a:rPr lang="tr-TR" sz="2000" b="1" i="1" dirty="0" smtClean="0">
                <a:solidFill>
                  <a:srgbClr val="000000"/>
                </a:solidFill>
                <a:latin typeface="Calibri" pitchFamily="34" charset="0"/>
                <a:cs typeface="Calibri" pitchFamily="34" charset="0"/>
              </a:rPr>
              <a:t>edilmesi, </a:t>
            </a:r>
            <a:r>
              <a:rPr lang="tr-TR" sz="2000" b="1" i="1" dirty="0">
                <a:solidFill>
                  <a:srgbClr val="000000"/>
                </a:solidFill>
                <a:latin typeface="Calibri" pitchFamily="34" charset="0"/>
                <a:cs typeface="Calibri" pitchFamily="34" charset="0"/>
              </a:rPr>
              <a:t>bilgilerin bilgisayara konması </a:t>
            </a:r>
            <a:r>
              <a:rPr lang="tr-TR" sz="2000" b="1" i="1" dirty="0" smtClean="0">
                <a:solidFill>
                  <a:srgbClr val="000000"/>
                </a:solidFill>
                <a:latin typeface="Calibri" pitchFamily="34" charset="0"/>
                <a:cs typeface="Calibri" pitchFamily="34" charset="0"/>
              </a:rPr>
              <a:t>bu tip yetersizliğe </a:t>
            </a:r>
            <a:r>
              <a:rPr lang="tr-TR" sz="2000" b="1" i="1" dirty="0">
                <a:solidFill>
                  <a:srgbClr val="000000"/>
                </a:solidFill>
                <a:latin typeface="Calibri" pitchFamily="34" charset="0"/>
                <a:cs typeface="Calibri" pitchFamily="34" charset="0"/>
              </a:rPr>
              <a:t>dair örneklerdir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22</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882941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Sosyal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Taraflarla İlişkiler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b="1" i="1" dirty="0" smtClean="0">
                <a:solidFill>
                  <a:srgbClr val="000000"/>
                </a:solidFill>
                <a:latin typeface="Calibri" pitchFamily="34" charset="0"/>
                <a:cs typeface="Calibri" pitchFamily="34" charset="0"/>
              </a:rPr>
              <a:t>İnsan </a:t>
            </a:r>
            <a:r>
              <a:rPr lang="tr-TR" sz="2000" b="1" i="1" dirty="0">
                <a:solidFill>
                  <a:srgbClr val="000000"/>
                </a:solidFill>
                <a:latin typeface="Calibri" pitchFamily="34" charset="0"/>
                <a:cs typeface="Calibri" pitchFamily="34" charset="0"/>
              </a:rPr>
              <a:t>onuruna saygı göstermek ve iş sağlığı uygulamasının kabul edilebilirliğini ve etkinliğini artırmak amacıyla, tam bir profesyonel bağımsızlığın ve tıbbi gizliliğin korunmasını garanti etmenin gerekliliği konusunda, işverenleri, işçileri ve temsilcileri bilinçlendirmelidir.</a:t>
            </a:r>
          </a:p>
          <a:p>
            <a:pPr algn="ctr">
              <a:spcAft>
                <a:spcPts val="120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23</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092721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İş Sağlığı Etiği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a:solidFill>
                  <a:srgbClr val="000000"/>
                </a:solidFill>
                <a:latin typeface="Calibri" pitchFamily="34" charset="0"/>
                <a:cs typeface="Calibri" pitchFamily="34" charset="0"/>
              </a:rPr>
              <a:t>İşyerinde tutulan sağlık kayıtlarına ilişkin olarak işyeri hekimlerinin uyması gereken etik kurallar konusunda aşağıdaki ifadelerden hangisi yanlıştır? </a:t>
            </a:r>
          </a:p>
          <a:p>
            <a:pPr>
              <a:spcAft>
                <a:spcPts val="0"/>
              </a:spcAft>
              <a:buClr>
                <a:srgbClr val="292929"/>
              </a:buClr>
              <a:defRPr/>
            </a:pPr>
            <a:endParaRPr lang="tr-TR" sz="1000" b="1" i="1" dirty="0" smtClean="0">
              <a:solidFill>
                <a:srgbClr val="FF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sz="1600" i="1" dirty="0">
                <a:solidFill>
                  <a:srgbClr val="000000"/>
                </a:solidFill>
                <a:latin typeface="Calibri" pitchFamily="34" charset="0"/>
                <a:cs typeface="Calibri" pitchFamily="34" charset="0"/>
              </a:rPr>
              <a:t>İşçilerin sağlığının korunması, bakımı ya da desteklenmesi gibi konularla ilgili olmayan kişisel bilgileri araştırmamalıdır</a:t>
            </a:r>
          </a:p>
          <a:p>
            <a:pPr marL="262800" indent="-252000">
              <a:spcAft>
                <a:spcPts val="0"/>
              </a:spcAft>
              <a:buClr>
                <a:srgbClr val="292929"/>
              </a:buClr>
              <a:buFont typeface="+mj-lt"/>
              <a:buAutoNum type="alphaUcPeriod"/>
              <a:defRPr/>
            </a:pPr>
            <a:r>
              <a:rPr lang="tr-TR" sz="1600" i="1" dirty="0">
                <a:solidFill>
                  <a:srgbClr val="000000"/>
                </a:solidFill>
                <a:latin typeface="Calibri" pitchFamily="34" charset="0"/>
                <a:cs typeface="Calibri" pitchFamily="34" charset="0"/>
              </a:rPr>
              <a:t>İşçilerin sağlığı ve tıbbi verilerin gizliliğinin korunması konusunda, diğer iş sağlığı profesyonelleri ile işbirliği yapmalıdır</a:t>
            </a:r>
          </a:p>
          <a:p>
            <a:pPr marL="262800" indent="-252000">
              <a:spcAft>
                <a:spcPts val="0"/>
              </a:spcAft>
              <a:buClr>
                <a:srgbClr val="292929"/>
              </a:buClr>
              <a:buFont typeface="+mj-lt"/>
              <a:buAutoNum type="alphaUcPeriod"/>
              <a:defRPr/>
            </a:pPr>
            <a:r>
              <a:rPr lang="tr-TR" sz="1600" i="1" dirty="0">
                <a:solidFill>
                  <a:srgbClr val="000000"/>
                </a:solidFill>
                <a:latin typeface="Calibri" pitchFamily="34" charset="0"/>
                <a:cs typeface="Calibri" pitchFamily="34" charset="0"/>
              </a:rPr>
              <a:t>İşyeri sağlık kaydı olarak işe giriş muayene formlarının bulundurulması yeterlidir</a:t>
            </a:r>
          </a:p>
          <a:p>
            <a:pPr marL="262800" indent="-252000">
              <a:spcAft>
                <a:spcPts val="0"/>
              </a:spcAft>
              <a:buClr>
                <a:srgbClr val="292929"/>
              </a:buClr>
              <a:buFont typeface="+mj-lt"/>
              <a:buAutoNum type="alphaUcPeriod"/>
              <a:defRPr/>
            </a:pPr>
            <a:r>
              <a:rPr lang="tr-TR" sz="1600" i="1" dirty="0">
                <a:solidFill>
                  <a:srgbClr val="000000"/>
                </a:solidFill>
                <a:latin typeface="Calibri" pitchFamily="34" charset="0"/>
                <a:cs typeface="Calibri" pitchFamily="34" charset="0"/>
              </a:rPr>
              <a:t>Bireysel tıbbi veriler ve tıbbi araştırma sonuçları, işyeri hekimi ya da hemşire sorumluluğu altında korunan gizli tıbbi dosyalara kaydedilmelidir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2 ARALIK 2011 </a:t>
            </a: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İH-98</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2678741" y="4044600"/>
            <a:ext cx="304800" cy="3048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2999845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Etiği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Destekleme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ve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Denetim</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sağlığı uygulamasında en yüksek etik standardı uygulayabilmek </a:t>
            </a:r>
            <a:r>
              <a:rPr lang="tr-TR" sz="2000" b="1" i="1" dirty="0">
                <a:solidFill>
                  <a:srgbClr val="000000"/>
                </a:solidFill>
                <a:latin typeface="Calibri" pitchFamily="34" charset="0"/>
                <a:cs typeface="Calibri" pitchFamily="34" charset="0"/>
              </a:rPr>
              <a:t>için işverenlerin</a:t>
            </a:r>
            <a:r>
              <a:rPr lang="tr-TR" sz="2000" b="1" i="1" dirty="0">
                <a:solidFill>
                  <a:srgbClr val="000000"/>
                </a:solidFill>
                <a:latin typeface="Calibri" pitchFamily="34" charset="0"/>
                <a:cs typeface="Calibri" pitchFamily="34" charset="0"/>
              </a:rPr>
              <a:t>, işçilerin ve onların örgütlerinin ve yetkili makamların desteğini ve işbirliğini </a:t>
            </a:r>
            <a:r>
              <a:rPr lang="tr-TR" sz="2000" b="1" i="1" dirty="0">
                <a:solidFill>
                  <a:srgbClr val="000000"/>
                </a:solidFill>
                <a:latin typeface="Calibri" pitchFamily="34" charset="0"/>
                <a:cs typeface="Calibri" pitchFamily="34" charset="0"/>
              </a:rPr>
              <a:t>istemeli</a:t>
            </a: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Uygun </a:t>
            </a:r>
            <a:r>
              <a:rPr lang="tr-TR" sz="2000" b="1" i="1" dirty="0">
                <a:solidFill>
                  <a:srgbClr val="000000"/>
                </a:solidFill>
                <a:latin typeface="Calibri" pitchFamily="34" charset="0"/>
                <a:cs typeface="Calibri" pitchFamily="34" charset="0"/>
              </a:rPr>
              <a:t>standartların konulmuş </a:t>
            </a:r>
            <a:r>
              <a:rPr lang="tr-TR" sz="2000" b="1" i="1" dirty="0" smtClean="0">
                <a:solidFill>
                  <a:srgbClr val="000000"/>
                </a:solidFill>
                <a:latin typeface="Calibri" pitchFamily="34" charset="0"/>
                <a:cs typeface="Calibri" pitchFamily="34" charset="0"/>
              </a:rPr>
              <a:t>olduğundan, </a:t>
            </a:r>
            <a:r>
              <a:rPr lang="tr-TR" sz="2000" b="1" i="1" dirty="0">
                <a:solidFill>
                  <a:srgbClr val="000000"/>
                </a:solidFill>
                <a:latin typeface="Calibri" pitchFamily="34" charset="0"/>
                <a:cs typeface="Calibri" pitchFamily="34" charset="0"/>
              </a:rPr>
              <a:t>bunların karşılandığından, eğer </a:t>
            </a:r>
            <a:r>
              <a:rPr lang="tr-TR" sz="2000" b="1" i="1" dirty="0" smtClean="0">
                <a:solidFill>
                  <a:srgbClr val="000000"/>
                </a:solidFill>
                <a:latin typeface="Calibri" pitchFamily="34" charset="0"/>
                <a:cs typeface="Calibri" pitchFamily="34" charset="0"/>
              </a:rPr>
              <a:t>eksikliklerin </a:t>
            </a:r>
            <a:r>
              <a:rPr lang="tr-TR" sz="2000" b="1" i="1" dirty="0">
                <a:solidFill>
                  <a:srgbClr val="000000"/>
                </a:solidFill>
                <a:latin typeface="Calibri" pitchFamily="34" charset="0"/>
                <a:cs typeface="Calibri" pitchFamily="34" charset="0"/>
              </a:rPr>
              <a:t>düzeltildiğinden, ve profesyonel performansın </a:t>
            </a:r>
            <a:r>
              <a:rPr lang="tr-TR" sz="2000" b="1" i="1" dirty="0" smtClean="0">
                <a:solidFill>
                  <a:srgbClr val="000000"/>
                </a:solidFill>
                <a:latin typeface="Calibri" pitchFamily="34" charset="0"/>
                <a:cs typeface="Calibri" pitchFamily="34" charset="0"/>
              </a:rPr>
              <a:t>gelişmesi </a:t>
            </a:r>
            <a:r>
              <a:rPr lang="tr-TR" sz="2000" b="1" i="1" dirty="0">
                <a:solidFill>
                  <a:srgbClr val="000000"/>
                </a:solidFill>
                <a:latin typeface="Calibri" pitchFamily="34" charset="0"/>
                <a:cs typeface="Calibri" pitchFamily="34" charset="0"/>
              </a:rPr>
              <a:t>için gerekli adımların atıldığından emin olabilmek amacıyla, etkinliklerin profesyonel olarak denetimine ilişkin bir program başlatmalıdırlar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24</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549393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Tıbbi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Gizlilik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defRPr/>
            </a:pPr>
            <a:endParaRPr lang="tr-TR" sz="800" b="1" i="1" dirty="0" smtClean="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Bireysel tıbbi veriler ve tıbbi araştırma sonuçları, iş sağlığı hekimi ya da iş sağlığı hemşiresinin sorumluluğu altında korunan gizli tıbbi dosyalara </a:t>
            </a:r>
            <a:r>
              <a:rPr lang="tr-TR" sz="2000" b="1" i="1" dirty="0" smtClean="0">
                <a:solidFill>
                  <a:srgbClr val="000000"/>
                </a:solidFill>
                <a:latin typeface="Calibri" pitchFamily="34" charset="0"/>
                <a:cs typeface="Calibri" pitchFamily="34" charset="0"/>
              </a:rPr>
              <a:t>kaydedilmeli,</a:t>
            </a:r>
            <a:endParaRPr lang="tr-TR" sz="2000" b="1" i="1" dirty="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Tıbbi </a:t>
            </a:r>
            <a:r>
              <a:rPr lang="tr-TR" sz="2000" b="1" i="1" dirty="0">
                <a:solidFill>
                  <a:srgbClr val="000000"/>
                </a:solidFill>
                <a:latin typeface="Calibri" pitchFamily="34" charset="0"/>
                <a:cs typeface="Calibri" pitchFamily="34" charset="0"/>
              </a:rPr>
              <a:t>dosyaların erişimi, iletilmesi ve açıklanması, yerel düzeyde geçerli olan tıbbi veriler hakkında ulusal yasa ve yönetmeliklere ve sağlık profesyonelleri ile tıbbi meslek sahipleri için ilgili ulusal etik kurallara göre düzenlenir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25</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548255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Toplu S</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ağlık Verileri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Bireysel </a:t>
            </a:r>
            <a:r>
              <a:rPr lang="tr-TR" sz="2000" b="1" i="1" dirty="0">
                <a:solidFill>
                  <a:srgbClr val="000000"/>
                </a:solidFill>
                <a:latin typeface="Calibri" pitchFamily="34" charset="0"/>
                <a:cs typeface="Calibri" pitchFamily="34" charset="0"/>
              </a:rPr>
              <a:t>olarak tanınma olanağı bulunmayan durumlarda, işteki yönetime ve işçi temsilcilerine ya da bulundukları yerlerdeki güvenlik ve sağlık komitelerine, korunmasız işçi gruplarının sağlığını ve güvenliğini koruma görevlerinde yardımcı olmak amacıyla, işçi gruplarına ait bütün sağlık verileriyle ilgili bilgi </a:t>
            </a:r>
            <a:r>
              <a:rPr lang="tr-TR" sz="2000" b="1" i="1" dirty="0" smtClean="0">
                <a:solidFill>
                  <a:srgbClr val="000000"/>
                </a:solidFill>
                <a:latin typeface="Calibri" pitchFamily="34" charset="0"/>
                <a:cs typeface="Calibri" pitchFamily="34" charset="0"/>
              </a:rPr>
              <a:t>açıklanmalı, </a:t>
            </a:r>
            <a:endParaRPr lang="tr-TR" sz="2000" b="1" i="1" dirty="0">
              <a:solidFill>
                <a:srgbClr val="000000"/>
              </a:solidFill>
              <a:latin typeface="Calibri" pitchFamily="34" charset="0"/>
              <a:cs typeface="Calibri" pitchFamily="34" charset="0"/>
            </a:endParaRPr>
          </a:p>
          <a:p>
            <a:pPr marL="3429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yaralanmaları ve meslek hastalıkları, ulusal yasalara ve yönetmeliklere göre yetkili makamlara bildirilmelidir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SAĞLIĞI ETİĞİ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 İŞ SAĞLIĞI PROFESYONELLERİ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72635" y="2075469"/>
            <a:ext cx="550682" cy="430887"/>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2800" b="1" noProof="1" smtClean="0">
                <a:effectLst>
                  <a:outerShdw blurRad="38100" dist="38100" dir="2700000" algn="tl">
                    <a:srgbClr val="000000">
                      <a:alpha val="43137"/>
                    </a:srgbClr>
                  </a:outerShdw>
                </a:effectLst>
                <a:latin typeface="Calibri" pitchFamily="34" charset="0"/>
                <a:cs typeface="Calibri" pitchFamily="34" charset="0"/>
              </a:rPr>
              <a:t>26</a:t>
            </a:r>
            <a:endParaRPr lang="de-DE" sz="2800" b="1" noProof="1">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163094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5"/>
          <p:cNvPicPr>
            <a:picLocks noChangeAspect="1" noChangeArrowheads="1"/>
          </p:cNvPicPr>
          <p:nvPr/>
        </p:nvPicPr>
        <p:blipFill>
          <a:blip r:embed="rId3" cstate="print"/>
          <a:srcRect/>
          <a:stretch>
            <a:fillRect/>
          </a:stretch>
        </p:blipFill>
        <p:spPr bwMode="auto">
          <a:xfrm>
            <a:off x="2854842" y="568865"/>
            <a:ext cx="3290888" cy="2465217"/>
          </a:xfrm>
          <a:prstGeom prst="rect">
            <a:avLst/>
          </a:prstGeom>
          <a:ln>
            <a:noFill/>
          </a:ln>
          <a:effectLst>
            <a:softEdge rad="112500"/>
          </a:effectLst>
        </p:spPr>
      </p:pic>
    </p:spTree>
    <p:extLst>
      <p:ext uri="{BB962C8B-B14F-4D97-AF65-F5344CB8AC3E}">
        <p14:creationId xmlns:p14="http://schemas.microsoft.com/office/powerpoint/2010/main" val="31832071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İş Sağlığı Etiği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a:solidFill>
                  <a:srgbClr val="000000"/>
                </a:solidFill>
                <a:latin typeface="Calibri" pitchFamily="34" charset="0"/>
                <a:cs typeface="Calibri" pitchFamily="34" charset="0"/>
              </a:rPr>
              <a:t>Mesleki uygulamalarda etik değerlere aykırı davranılması aşağıdakilerden hangisine yol açmaz?</a:t>
            </a:r>
          </a:p>
          <a:p>
            <a:pPr>
              <a:spcAft>
                <a:spcPts val="0"/>
              </a:spcAft>
              <a:buClr>
                <a:srgbClr val="292929"/>
              </a:buClr>
              <a:defRPr/>
            </a:pPr>
            <a:endParaRPr lang="tr-TR" sz="1000" b="1" i="1" dirty="0" smtClean="0">
              <a:solidFill>
                <a:srgbClr val="FF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Mesleğin saygınlığında kayıp</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Mesleğin güvenirliğinde kayıp</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Hizmet verilen kesimlerin haklarının korunması</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Aynı meslekten olan kişilerle ilişkilerde sorunlar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 ARALIK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İH-99</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2696982" y="3316287"/>
            <a:ext cx="304800" cy="3048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115171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80762" y="2945513"/>
            <a:ext cx="8782476" cy="2921887"/>
          </a:xfrm>
          <a:prstGeom prst="rect">
            <a:avLst/>
          </a:prstGeom>
          <a:noFill/>
          <a:ln w="9525" algn="ctr">
            <a:noFill/>
            <a:round/>
            <a:headEnd/>
            <a:tailEnd/>
          </a:ln>
        </p:spPr>
        <p:txBody>
          <a:bodyPr wrap="none" anchor="ctr"/>
          <a:lstStyle/>
          <a:p>
            <a:pPr marL="36000" algn="ctr"/>
            <a:r>
              <a:rPr lang="tr-TR" sz="7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Sağlığı Etiği</a:t>
            </a:r>
            <a:endPar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2" name="Picture 2" descr="D:\DOKTOR\2-DRUZ\1. EĞİTİM KURUMU\1. İstanbuluzman\2-RESİMLER\Meslekler\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311" y="438148"/>
            <a:ext cx="338137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351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9606</TotalTime>
  <Words>3816</Words>
  <Application>Microsoft Office PowerPoint</Application>
  <PresentationFormat>Ekran Gösterisi (4:3)</PresentationFormat>
  <Paragraphs>734</Paragraphs>
  <Slides>73</Slides>
  <Notes>73</Notes>
  <HiddenSlides>0</HiddenSlides>
  <MMClips>0</MMClips>
  <ScaleCrop>false</ScaleCrop>
  <HeadingPairs>
    <vt:vector size="4" baseType="variant">
      <vt:variant>
        <vt:lpstr>Tema</vt:lpstr>
      </vt:variant>
      <vt:variant>
        <vt:i4>5</vt:i4>
      </vt:variant>
      <vt:variant>
        <vt:lpstr>Slayt Başlıkları</vt:lpstr>
      </vt:variant>
      <vt:variant>
        <vt:i4>73</vt:i4>
      </vt:variant>
    </vt:vector>
  </HeadingPairs>
  <TitlesOfParts>
    <vt:vector size="78" baseType="lpstr">
      <vt:lpstr>1_Standarddesign</vt:lpstr>
      <vt:lpstr>7_Standarddesign</vt:lpstr>
      <vt:lpstr>3_Standarddesign</vt:lpstr>
      <vt:lpstr>8_Standarddesign</vt:lpstr>
      <vt:lpstr>2_Standarddesign</vt:lpstr>
      <vt:lpstr>PowerPoint Sunusu</vt:lpstr>
      <vt:lpstr>PowerPoint Sunusu</vt:lpstr>
      <vt:lpstr>PSİKOLOJİK RİSK ETMENLERİ (PRE)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Ahmet Yiğitap</cp:lastModifiedBy>
  <cp:revision>971</cp:revision>
  <dcterms:created xsi:type="dcterms:W3CDTF">2008-04-16T13:39:00Z</dcterms:created>
  <dcterms:modified xsi:type="dcterms:W3CDTF">2012-03-07T17:30:22Z</dcterms:modified>
</cp:coreProperties>
</file>