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8"/>
  </p:notesMasterIdLst>
  <p:handoutMasterIdLst>
    <p:handoutMasterId r:id="rId19"/>
  </p:handoutMasterIdLst>
  <p:sldIdLst>
    <p:sldId id="461" r:id="rId3"/>
    <p:sldId id="1215" r:id="rId4"/>
    <p:sldId id="1217" r:id="rId5"/>
    <p:sldId id="1249" r:id="rId6"/>
    <p:sldId id="1234" r:id="rId7"/>
    <p:sldId id="1227" r:id="rId8"/>
    <p:sldId id="1250" r:id="rId9"/>
    <p:sldId id="1228" r:id="rId10"/>
    <p:sldId id="1229" r:id="rId11"/>
    <p:sldId id="1231" r:id="rId12"/>
    <p:sldId id="1232" r:id="rId13"/>
    <p:sldId id="1224" r:id="rId14"/>
    <p:sldId id="1225" r:id="rId15"/>
    <p:sldId id="1226" r:id="rId16"/>
    <p:sldId id="1214"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A5A59"/>
    <a:srgbClr val="00A4FF"/>
    <a:srgbClr val="6B9B1A"/>
    <a:srgbClr val="004074"/>
    <a:srgbClr val="004986"/>
    <a:srgbClr val="414141"/>
    <a:srgbClr val="575F57"/>
    <a:srgbClr val="575757"/>
    <a:srgbClr val="3366FF"/>
    <a:srgbClr val="00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3" autoAdjust="0"/>
    <p:restoredTop sz="94981" autoAdjust="0"/>
  </p:normalViewPr>
  <p:slideViewPr>
    <p:cSldViewPr snapToGrid="0">
      <p:cViewPr>
        <p:scale>
          <a:sx n="66" d="100"/>
          <a:sy n="66" d="100"/>
        </p:scale>
        <p:origin x="-1530" y="-114"/>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85" d="100"/>
          <a:sy n="85" d="100"/>
        </p:scale>
        <p:origin x="-39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05.05.2013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endPar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4" name="3 Dikdörtgen"/>
          <p:cNvSpPr/>
          <p:nvPr/>
        </p:nvSpPr>
        <p:spPr>
          <a:xfrm>
            <a:off x="116163" y="3212882"/>
            <a:ext cx="8945949" cy="707886"/>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4000" b="1" dirty="0" smtClean="0">
                <a:ln w="50800"/>
                <a:solidFill>
                  <a:schemeClr val="bg1">
                    <a:shade val="50000"/>
                  </a:schemeClr>
                </a:solidFill>
                <a:effectLst>
                  <a:glow rad="139700">
                    <a:schemeClr val="accent4">
                      <a:satMod val="175000"/>
                      <a:alpha val="40000"/>
                    </a:schemeClr>
                  </a:glow>
                </a:effectLst>
                <a:latin typeface="Cambria" pitchFamily="18" charset="0"/>
              </a:rPr>
              <a:t>Büyük endüstriyel kazalar</a:t>
            </a:r>
            <a:endParaRPr lang="tr-TR" sz="4000" b="1" dirty="0">
              <a:ln w="50800"/>
              <a:solidFill>
                <a:schemeClr val="bg1">
                  <a:shade val="50000"/>
                </a:schemeClr>
              </a:solidFill>
              <a:effectLst>
                <a:glow rad="139700">
                  <a:schemeClr val="accent4">
                    <a:satMod val="175000"/>
                    <a:alpha val="40000"/>
                  </a:schemeClr>
                </a:glo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İŞVERENLERİN YÜKÜMLÜLÜKLERİ</a:t>
            </a:r>
            <a:endParaRPr lang="tr-TR" dirty="0"/>
          </a:p>
        </p:txBody>
      </p:sp>
      <p:sp>
        <p:nvSpPr>
          <p:cNvPr id="3" name="Content Placeholder 2"/>
          <p:cNvSpPr>
            <a:spLocks noGrp="1"/>
          </p:cNvSpPr>
          <p:nvPr>
            <p:ph idx="1"/>
          </p:nvPr>
        </p:nvSpPr>
        <p:spPr>
          <a:xfrm>
            <a:off x="167954" y="898766"/>
            <a:ext cx="8524875" cy="4313238"/>
          </a:xfrm>
        </p:spPr>
        <p:txBody>
          <a:bodyPr/>
          <a:lstStyle/>
          <a:p>
            <a:pPr marL="0" indent="0" algn="just">
              <a:buNone/>
            </a:pPr>
            <a:endParaRPr lang="tr-TR" sz="2000" dirty="0" smtClean="0"/>
          </a:p>
          <a:p>
            <a:pPr algn="just"/>
            <a:r>
              <a:rPr lang="tr-TR" sz="2800" dirty="0" smtClean="0"/>
              <a:t>Hazırlanan güvenlik raporu ve </a:t>
            </a:r>
            <a:r>
              <a:rPr lang="tr-TR" sz="2800" dirty="0"/>
              <a:t>tesiste bulunan tehlikeli maddelerin güncel envanterini de içerecek şekilde hazırlar ve Çalışma ve Sosyal Güvenlik Bakanlığı İş Teftiş Kurulu Başkanlığına </a:t>
            </a:r>
            <a:r>
              <a:rPr lang="tr-TR" sz="2800" dirty="0" smtClean="0"/>
              <a:t>gönderir.</a:t>
            </a:r>
          </a:p>
          <a:p>
            <a:pPr algn="just"/>
            <a:r>
              <a:rPr lang="tr-TR" sz="2800" dirty="0" smtClean="0"/>
              <a:t>İşletmeci</a:t>
            </a:r>
            <a:r>
              <a:rPr lang="tr-TR" sz="2800" dirty="0"/>
              <a:t>, tesiste veya kuruluşta, depolamada, kullanılan proseste büyük kazaların önlenmesi ile ilgili önemli yan etkileri olabilecek, mevcut tehlikeli maddelerin niteliğinin veya miktarının değişmesi hâlinde, büyük kaza önleme politikası belgesinde gerekli değişiklikleri yapar.</a:t>
            </a:r>
          </a:p>
          <a:p>
            <a:pPr algn="just"/>
            <a:r>
              <a:rPr lang="tr-TR" sz="2800" dirty="0" smtClean="0"/>
              <a:t>İşletmeci </a:t>
            </a:r>
            <a:r>
              <a:rPr lang="tr-TR" sz="2800" dirty="0"/>
              <a:t>hazırlamış olduğu büyük kaza önleme politikası belgesinde belirtilen politikayı uygular.</a:t>
            </a:r>
          </a:p>
          <a:p>
            <a:pPr marL="0" indent="0">
              <a:buNone/>
            </a:pPr>
            <a:endParaRPr lang="tr-TR" dirty="0"/>
          </a:p>
        </p:txBody>
      </p:sp>
    </p:spTree>
    <p:extLst>
      <p:ext uri="{BB962C8B-B14F-4D97-AF65-F5344CB8AC3E}">
        <p14:creationId xmlns="" xmlns:p14="http://schemas.microsoft.com/office/powerpoint/2010/main" val="223668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7" y="701449"/>
            <a:ext cx="8520112" cy="647700"/>
          </a:xfrm>
        </p:spPr>
        <p:txBody>
          <a:bodyPr/>
          <a:lstStyle/>
          <a:p>
            <a:r>
              <a:rPr lang="tr-TR" dirty="0" smtClean="0"/>
              <a:t>BAKANLIK TARAFINDAN YÜRÜTÜLEN İŞLEMLER</a:t>
            </a:r>
            <a:endParaRPr lang="tr-TR" dirty="0"/>
          </a:p>
        </p:txBody>
      </p:sp>
      <p:sp>
        <p:nvSpPr>
          <p:cNvPr id="3" name="Content Placeholder 2"/>
          <p:cNvSpPr>
            <a:spLocks noGrp="1"/>
          </p:cNvSpPr>
          <p:nvPr>
            <p:ph idx="1"/>
          </p:nvPr>
        </p:nvSpPr>
        <p:spPr/>
        <p:txBody>
          <a:bodyPr/>
          <a:lstStyle/>
          <a:p>
            <a:pPr marL="0" indent="0" algn="just">
              <a:buNone/>
            </a:pPr>
            <a:r>
              <a:rPr lang="tr-TR" sz="2300" dirty="0"/>
              <a:t>Çalışma ve Sosyal Güvenlik Bakanlığı, kuruluşun güvenlik raporunu almasını müteakiben iki ay içerisinde güvenlik raporunun değerlendirme sonucuyla ilgili olarak; </a:t>
            </a:r>
          </a:p>
          <a:p>
            <a:pPr marL="0" indent="0" algn="just">
              <a:buAutoNum type="alphaLcParenR"/>
            </a:pPr>
            <a:r>
              <a:rPr lang="tr-TR" sz="2300" dirty="0" smtClean="0"/>
              <a:t>Değerlendirme </a:t>
            </a:r>
            <a:r>
              <a:rPr lang="tr-TR" sz="2300" dirty="0"/>
              <a:t>sonucu olumlu ise, onaylanmış güvenlik raporunun son </a:t>
            </a:r>
            <a:r>
              <a:rPr lang="tr-TR" sz="2300" dirty="0" smtClean="0"/>
              <a:t>halini; kuruluş </a:t>
            </a:r>
            <a:r>
              <a:rPr lang="tr-TR" sz="2300" dirty="0"/>
              <a:t>belediye ve mücavir alanları içinde ise ilgili belediyeye, mücavir alanlar dışında ise ilgili il özel idaresine ve işletmeciye gönderir. Ayrıca, bu durumu Çevre ve Orman Bakanlığına ve Başbakanlık Afet ve Acil Durum Yönetimi Başkanlığına bildirir</a:t>
            </a:r>
            <a:r>
              <a:rPr lang="tr-TR" sz="2300" dirty="0" smtClean="0"/>
              <a:t>.</a:t>
            </a:r>
          </a:p>
          <a:p>
            <a:pPr marL="0" indent="0" algn="just">
              <a:buNone/>
            </a:pPr>
            <a:r>
              <a:rPr lang="tr-TR" sz="2300" dirty="0" smtClean="0"/>
              <a:t>b</a:t>
            </a:r>
            <a:r>
              <a:rPr lang="tr-TR" sz="2300" dirty="0"/>
              <a:t>) Değerlendirme sonucu olumsuz ise, kuruluşla ilgili gerekli yasal işlemi başlatır ve </a:t>
            </a:r>
            <a:r>
              <a:rPr lang="tr-TR" sz="2300" dirty="0" smtClean="0"/>
              <a:t>bu </a:t>
            </a:r>
            <a:r>
              <a:rPr lang="tr-TR" sz="2300" dirty="0"/>
              <a:t>durumu Çevre ve Orman Bakanlığına, Başbakanlık Afet ve Acil Durum Yönetimi Başkanlığına, kuruluş belediye ve mücavir alanları içinde ise ilgili belediyeye, mücavir alanlar dışında ise ilgili il özel idaresine bildirir.</a:t>
            </a:r>
          </a:p>
          <a:p>
            <a:pPr marL="0" indent="0" algn="just">
              <a:buNone/>
            </a:pPr>
            <a:r>
              <a:rPr lang="tr-TR" sz="2300" dirty="0" smtClean="0"/>
              <a:t>. </a:t>
            </a:r>
            <a:endParaRPr lang="tr-TR" sz="2300" dirty="0"/>
          </a:p>
          <a:p>
            <a:pPr marL="0" indent="0">
              <a:buNone/>
            </a:pPr>
            <a:endParaRPr lang="tr-TR" dirty="0"/>
          </a:p>
        </p:txBody>
      </p:sp>
    </p:spTree>
    <p:extLst>
      <p:ext uri="{BB962C8B-B14F-4D97-AF65-F5344CB8AC3E}">
        <p14:creationId xmlns="" xmlns:p14="http://schemas.microsoft.com/office/powerpoint/2010/main" val="396645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ACİL DURUM PLANI GENELGESİ 12.07.2010</a:t>
            </a:r>
            <a:endParaRPr lang="tr-TR" dirty="0"/>
          </a:p>
        </p:txBody>
      </p:sp>
      <p:sp>
        <p:nvSpPr>
          <p:cNvPr id="3" name="Content Placeholder 2"/>
          <p:cNvSpPr>
            <a:spLocks noGrp="1"/>
          </p:cNvSpPr>
          <p:nvPr>
            <p:ph idx="1"/>
          </p:nvPr>
        </p:nvSpPr>
        <p:spPr/>
        <p:txBody>
          <a:bodyPr/>
          <a:lstStyle/>
          <a:p>
            <a:pPr marL="0" indent="0">
              <a:buNone/>
            </a:pPr>
            <a:r>
              <a:rPr lang="tr-TR" sz="2100" dirty="0"/>
              <a:t>Plan özellikle EK I’de verilen işyerlerinde, Ek-2, 3 ve 4’te verilen isim, miktar ve özellikteki maddelerden </a:t>
            </a:r>
            <a:r>
              <a:rPr lang="tr-TR" sz="2100" dirty="0" smtClean="0"/>
              <a:t>bir veya </a:t>
            </a:r>
            <a:r>
              <a:rPr lang="tr-TR" sz="2100" dirty="0"/>
              <a:t>daha fazlasını kullanan, depolayan, işleyen, üreten veya atık olarak bertaraf eden tesisler ile, bu </a:t>
            </a:r>
            <a:r>
              <a:rPr lang="tr-TR" sz="2100" dirty="0" smtClean="0"/>
              <a:t>maddelerintesis </a:t>
            </a:r>
            <a:r>
              <a:rPr lang="tr-TR" sz="2100" dirty="0"/>
              <a:t>içinde taşınması durumlarında geçerlidir. </a:t>
            </a:r>
            <a:endParaRPr lang="tr-TR" sz="2100" dirty="0" smtClean="0"/>
          </a:p>
          <a:p>
            <a:pPr marL="0" indent="0">
              <a:buNone/>
            </a:pPr>
            <a:r>
              <a:rPr lang="tr-TR" sz="2100" dirty="0"/>
              <a:t> </a:t>
            </a:r>
            <a:r>
              <a:rPr lang="tr-TR" sz="2100" dirty="0" smtClean="0"/>
              <a:t>Ancak</a:t>
            </a:r>
            <a:r>
              <a:rPr lang="tr-TR" sz="2100" dirty="0"/>
              <a:t>,</a:t>
            </a:r>
          </a:p>
          <a:p>
            <a:r>
              <a:rPr lang="tr-TR" sz="2100" dirty="0" smtClean="0"/>
              <a:t>Nükleer </a:t>
            </a:r>
            <a:r>
              <a:rPr lang="tr-TR" sz="2100" dirty="0"/>
              <a:t>kazalar,</a:t>
            </a:r>
          </a:p>
          <a:p>
            <a:r>
              <a:rPr lang="tr-TR" sz="2100" dirty="0" smtClean="0"/>
              <a:t>Askeri </a:t>
            </a:r>
            <a:r>
              <a:rPr lang="tr-TR" sz="2100" dirty="0"/>
              <a:t>tesislerdeki kazalar,</a:t>
            </a:r>
          </a:p>
          <a:p>
            <a:r>
              <a:rPr lang="tr-TR" sz="2100" dirty="0" smtClean="0"/>
              <a:t>Genetik </a:t>
            </a:r>
            <a:r>
              <a:rPr lang="tr-TR" sz="2100" dirty="0"/>
              <a:t>olarak değişikliğe uğramış organizmaların kaza ile ortaya çıkması,</a:t>
            </a:r>
          </a:p>
          <a:p>
            <a:r>
              <a:rPr lang="tr-TR" sz="2100" dirty="0" smtClean="0"/>
              <a:t>Deniz </a:t>
            </a:r>
            <a:r>
              <a:rPr lang="tr-TR" sz="2100" dirty="0"/>
              <a:t>araştırmaları dahil, denizdeki faaliyetlerden kaynaklanan kazalar,</a:t>
            </a:r>
          </a:p>
          <a:p>
            <a:r>
              <a:rPr lang="tr-TR" sz="2100" dirty="0" smtClean="0"/>
              <a:t>Deniz </a:t>
            </a:r>
            <a:r>
              <a:rPr lang="tr-TR" sz="2100" dirty="0"/>
              <a:t>araçlarından denize petrol ya da başka kimyasal maddelerin dökülmesi</a:t>
            </a:r>
          </a:p>
          <a:p>
            <a:r>
              <a:rPr lang="tr-TR" sz="2100" dirty="0"/>
              <a:t>plan kapsamı dışındadır.</a:t>
            </a:r>
          </a:p>
        </p:txBody>
      </p:sp>
      <p:sp>
        <p:nvSpPr>
          <p:cNvPr id="4" name="Title 1"/>
          <p:cNvSpPr txBox="1">
            <a:spLocks/>
          </p:cNvSpPr>
          <p:nvPr/>
        </p:nvSpPr>
        <p:spPr bwMode="gray">
          <a:xfrm>
            <a:off x="290392" y="88741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dirty="0" smtClean="0"/>
              <a:t>KAPSAM</a:t>
            </a:r>
            <a:endParaRPr lang="tr-TR" dirty="0"/>
          </a:p>
        </p:txBody>
      </p:sp>
    </p:spTree>
    <p:extLst>
      <p:ext uri="{BB962C8B-B14F-4D97-AF65-F5344CB8AC3E}">
        <p14:creationId xmlns="" xmlns:p14="http://schemas.microsoft.com/office/powerpoint/2010/main" val="383732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IDARİ SORUMLULUK</a:t>
            </a:r>
            <a:endParaRPr lang="tr-TR" dirty="0"/>
          </a:p>
        </p:txBody>
      </p:sp>
      <p:sp>
        <p:nvSpPr>
          <p:cNvPr id="3" name="Content Placeholder 2"/>
          <p:cNvSpPr>
            <a:spLocks noGrp="1"/>
          </p:cNvSpPr>
          <p:nvPr>
            <p:ph idx="1"/>
          </p:nvPr>
        </p:nvSpPr>
        <p:spPr>
          <a:xfrm>
            <a:off x="318424" y="979789"/>
            <a:ext cx="8524875" cy="4313238"/>
          </a:xfrm>
        </p:spPr>
        <p:txBody>
          <a:bodyPr/>
          <a:lstStyle/>
          <a:p>
            <a:pPr marL="0" indent="0">
              <a:buNone/>
            </a:pPr>
            <a:r>
              <a:rPr lang="tr-TR" sz="2200" dirty="0" smtClean="0"/>
              <a:t>Planın </a:t>
            </a:r>
            <a:r>
              <a:rPr lang="tr-TR" sz="2200" dirty="0"/>
              <a:t>uygulanmasından </a:t>
            </a:r>
            <a:r>
              <a:rPr lang="tr-TR" sz="2200" dirty="0">
                <a:solidFill>
                  <a:srgbClr val="FF0000"/>
                </a:solidFill>
              </a:rPr>
              <a:t>valiler </a:t>
            </a:r>
            <a:r>
              <a:rPr lang="tr-TR" sz="2200" dirty="0"/>
              <a:t>sorumludur.</a:t>
            </a:r>
          </a:p>
          <a:p>
            <a:pPr marL="0" indent="0">
              <a:buNone/>
            </a:pPr>
            <a:r>
              <a:rPr lang="tr-TR" sz="2200" dirty="0" smtClean="0"/>
              <a:t>Vali, Acil </a:t>
            </a:r>
            <a:r>
              <a:rPr lang="tr-TR" sz="2200" dirty="0"/>
              <a:t>durum planının </a:t>
            </a:r>
            <a:r>
              <a:rPr lang="tr-TR" sz="2200" dirty="0" smtClean="0"/>
              <a:t>hazırlanmasını ve uygulanmasını temin </a:t>
            </a:r>
            <a:r>
              <a:rPr lang="tr-TR" sz="2200" dirty="0"/>
              <a:t>için “Acil Durumlara Hazırlık Komisyonu”nu kurar</a:t>
            </a:r>
            <a:r>
              <a:rPr lang="tr-TR" sz="2200" dirty="0" smtClean="0"/>
              <a:t>.</a:t>
            </a:r>
            <a:r>
              <a:rPr lang="tr-TR" sz="2200" dirty="0"/>
              <a:t> Acil Durumlara Hazırlık Komisyonu, Valinin başkanlığında ilgili Bakanlıkların yetkili il/bölge </a:t>
            </a:r>
            <a:r>
              <a:rPr lang="tr-TR" sz="2200" dirty="0" smtClean="0"/>
              <a:t>müdürlerinden oluşur</a:t>
            </a:r>
            <a:r>
              <a:rPr lang="tr-TR" sz="2200" dirty="0"/>
              <a:t>. </a:t>
            </a:r>
            <a:endParaRPr lang="tr-TR" sz="2200" dirty="0" smtClean="0"/>
          </a:p>
          <a:p>
            <a:pPr marL="0" indent="0">
              <a:buNone/>
            </a:pPr>
            <a:r>
              <a:rPr lang="tr-TR" sz="2200" dirty="0" smtClean="0"/>
              <a:t>Ayrıca </a:t>
            </a:r>
            <a:r>
              <a:rPr lang="tr-TR" sz="2200" dirty="0"/>
              <a:t>aşağıda isimleri belirtilen kurum ve kuruluşların temsilcileri de bu komisyona dahil edilebilir.</a:t>
            </a:r>
          </a:p>
          <a:p>
            <a:r>
              <a:rPr lang="tr-TR" sz="2200" dirty="0" smtClean="0"/>
              <a:t>Sanayi </a:t>
            </a:r>
            <a:r>
              <a:rPr lang="tr-TR" sz="2200" dirty="0"/>
              <a:t>Odası Temsilcisi</a:t>
            </a:r>
          </a:p>
          <a:p>
            <a:r>
              <a:rPr lang="tr-TR" sz="2200" dirty="0"/>
              <a:t>Belediye Başkanlıkları</a:t>
            </a:r>
          </a:p>
          <a:p>
            <a:r>
              <a:rPr lang="tr-TR" sz="2200" dirty="0"/>
              <a:t>Belediye başkanlıklarına bağlı ilgili birimlerin temsilcileri (itfaiye gibi)</a:t>
            </a:r>
          </a:p>
          <a:p>
            <a:r>
              <a:rPr lang="tr-TR" sz="2200" dirty="0"/>
              <a:t>Tehlikeli tesislerin işletmecileri</a:t>
            </a:r>
          </a:p>
          <a:p>
            <a:r>
              <a:rPr lang="tr-TR" sz="2200" dirty="0"/>
              <a:t>Medya temsilcileri</a:t>
            </a:r>
          </a:p>
          <a:p>
            <a:r>
              <a:rPr lang="tr-TR" sz="2200" dirty="0"/>
              <a:t>Gönüllü kuruluşlardan seçilecek bir </a:t>
            </a:r>
            <a:r>
              <a:rPr lang="tr-TR" sz="2200" dirty="0" smtClean="0"/>
              <a:t>temsilcileri..</a:t>
            </a:r>
            <a:endParaRPr lang="tr-TR" sz="2200" dirty="0"/>
          </a:p>
        </p:txBody>
      </p:sp>
    </p:spTree>
    <p:extLst>
      <p:ext uri="{BB962C8B-B14F-4D97-AF65-F5344CB8AC3E}">
        <p14:creationId xmlns="" xmlns:p14="http://schemas.microsoft.com/office/powerpoint/2010/main" val="1131830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ACİL DURUMLARDA BÖLGESEL İŞBİRLİĞİ</a:t>
            </a:r>
            <a:endParaRPr lang="tr-TR" dirty="0"/>
          </a:p>
        </p:txBody>
      </p:sp>
      <p:sp>
        <p:nvSpPr>
          <p:cNvPr id="3" name="Content Placeholder 2"/>
          <p:cNvSpPr>
            <a:spLocks noGrp="1"/>
          </p:cNvSpPr>
          <p:nvPr>
            <p:ph idx="1"/>
          </p:nvPr>
        </p:nvSpPr>
        <p:spPr>
          <a:xfrm>
            <a:off x="156378" y="1060812"/>
            <a:ext cx="8524875" cy="4313238"/>
          </a:xfrm>
        </p:spPr>
        <p:txBody>
          <a:bodyPr/>
          <a:lstStyle/>
          <a:p>
            <a:r>
              <a:rPr lang="tr-TR" sz="2200" dirty="0"/>
              <a:t>İllerde, acil durumlara hazırlık ve müdahalede gerektiğinde bölgesel işbirliği yapmak amacıyla </a:t>
            </a:r>
            <a:r>
              <a:rPr lang="tr-TR" sz="2200" dirty="0" smtClean="0"/>
              <a:t>genelgede belirtilen bölgelerde</a:t>
            </a:r>
            <a:r>
              <a:rPr lang="tr-TR" sz="2200" dirty="0"/>
              <a:t>, belirtilen ilin valisi bölge sorumlusu olacaktır. </a:t>
            </a:r>
            <a:endParaRPr lang="tr-TR" sz="2200" dirty="0" smtClean="0"/>
          </a:p>
          <a:p>
            <a:endParaRPr lang="tr-TR" sz="2200" dirty="0"/>
          </a:p>
          <a:p>
            <a:r>
              <a:rPr lang="tr-TR" sz="2200" dirty="0" smtClean="0"/>
              <a:t>Bölge </a:t>
            </a:r>
            <a:r>
              <a:rPr lang="tr-TR" sz="2200" dirty="0"/>
              <a:t>sorumlusu vali bölgesinde bulunan </a:t>
            </a:r>
            <a:r>
              <a:rPr lang="tr-TR" sz="2200" dirty="0" smtClean="0"/>
              <a:t>illerin  müdahale </a:t>
            </a:r>
            <a:r>
              <a:rPr lang="tr-TR" sz="2200" dirty="0"/>
              <a:t>kapasitesini değerlendirecek ve kaza anında o ilde ihtiyaç duyulan personel, ekipman ve </a:t>
            </a:r>
            <a:r>
              <a:rPr lang="tr-TR" sz="2200" dirty="0" smtClean="0"/>
              <a:t>diğer ihtiyaçları </a:t>
            </a:r>
            <a:r>
              <a:rPr lang="tr-TR" sz="2200" dirty="0"/>
              <a:t>bölgesindeki diğer illerden temin etmek için koordinasyonu sağlayacaktır</a:t>
            </a:r>
            <a:r>
              <a:rPr lang="tr-TR" sz="2200" dirty="0" smtClean="0"/>
              <a:t>.</a:t>
            </a:r>
          </a:p>
          <a:p>
            <a:r>
              <a:rPr lang="tr-TR" sz="2200" dirty="0"/>
              <a:t>Karadeniz Bölgesinde........................Trabzon Valisi</a:t>
            </a:r>
          </a:p>
          <a:p>
            <a:r>
              <a:rPr lang="tr-TR" sz="2200" dirty="0"/>
              <a:t>Akdeniz Bölgesinde...........................Adana Valisi</a:t>
            </a:r>
          </a:p>
          <a:p>
            <a:r>
              <a:rPr lang="tr-TR" sz="2200" dirty="0"/>
              <a:t>Güneydoğu Anadolu Bölgesinde.......Diyarbakır Valisi</a:t>
            </a:r>
          </a:p>
          <a:p>
            <a:r>
              <a:rPr lang="tr-TR" sz="2200" dirty="0"/>
              <a:t>İç Anadolu Bölgesinde......................Kırıkkale Valisi</a:t>
            </a:r>
          </a:p>
          <a:p>
            <a:r>
              <a:rPr lang="tr-TR" sz="2200" dirty="0"/>
              <a:t>Marmara Bölgesinde.........................Kocaeli valisi</a:t>
            </a:r>
          </a:p>
          <a:p>
            <a:r>
              <a:rPr lang="tr-TR" sz="2200" dirty="0"/>
              <a:t>Ege Bölgesinde..................................İzmir Valisi</a:t>
            </a:r>
          </a:p>
        </p:txBody>
      </p:sp>
    </p:spTree>
    <p:extLst>
      <p:ext uri="{BB962C8B-B14F-4D97-AF65-F5344CB8AC3E}">
        <p14:creationId xmlns="" xmlns:p14="http://schemas.microsoft.com/office/powerpoint/2010/main" val="411240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1940442" y="568865"/>
            <a:ext cx="3290888" cy="2465217"/>
          </a:xfrm>
          <a:prstGeom prst="rect">
            <a:avLst/>
          </a:prstGeom>
          <a:noFill/>
          <a:ln w="9525">
            <a:noFill/>
            <a:miter lim="800000"/>
            <a:headEnd/>
            <a:tailEnd/>
          </a:ln>
        </p:spPr>
      </p:pic>
    </p:spTree>
    <p:extLst>
      <p:ext uri="{BB962C8B-B14F-4D97-AF65-F5344CB8AC3E}">
        <p14:creationId xmlns="" xmlns:p14="http://schemas.microsoft.com/office/powerpoint/2010/main" val="3587172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11" name="Rectangle 6"/>
          <p:cNvSpPr>
            <a:spLocks noChangeArrowheads="1"/>
          </p:cNvSpPr>
          <p:nvPr/>
        </p:nvSpPr>
        <p:spPr bwMode="auto">
          <a:xfrm>
            <a:off x="1162050" y="2038350"/>
            <a:ext cx="7658100" cy="2914650"/>
          </a:xfrm>
          <a:prstGeom prst="rect">
            <a:avLst/>
          </a:prstGeom>
          <a:solidFill>
            <a:srgbClr val="FFFFFF"/>
          </a:solidFill>
          <a:ln w="9525">
            <a:noFill/>
            <a:miter lim="800000"/>
            <a:headEnd/>
            <a:tailEnd/>
          </a:ln>
        </p:spPr>
        <p:txBody>
          <a:bodyPr wrap="none" anchor="ctr"/>
          <a:lstStyle/>
          <a:p>
            <a:endParaRPr lang="tr-TR" noProof="1">
              <a:solidFill>
                <a:srgbClr val="000000"/>
              </a:solidFill>
            </a:endParaRPr>
          </a:p>
        </p:txBody>
      </p:sp>
      <p:pic>
        <p:nvPicPr>
          <p:cNvPr id="12" name="Picture 10" descr="IPhone"/>
          <p:cNvPicPr>
            <a:picLocks noChangeAspect="1" noChangeArrowheads="1"/>
          </p:cNvPicPr>
          <p:nvPr/>
        </p:nvPicPr>
        <p:blipFill>
          <a:blip r:embed="rId3" cstate="print"/>
          <a:srcRect l="3485" t="11539" r="15900" b="8424"/>
          <a:stretch>
            <a:fillRect/>
          </a:stretch>
        </p:blipFill>
        <p:spPr bwMode="auto">
          <a:xfrm>
            <a:off x="1590675" y="276225"/>
            <a:ext cx="6629399" cy="6638925"/>
          </a:xfrm>
          <a:prstGeom prst="rect">
            <a:avLst/>
          </a:prstGeom>
          <a:noFill/>
          <a:ln w="9525">
            <a:noFill/>
            <a:miter lim="800000"/>
            <a:headEnd/>
            <a:tailEnd/>
          </a:ln>
        </p:spPr>
      </p:pic>
      <p:sp>
        <p:nvSpPr>
          <p:cNvPr id="7"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 xmlns:p14="http://schemas.microsoft.com/office/powerpoint/2010/main" val="857363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Başlık"/>
          <p:cNvSpPr>
            <a:spLocks noGrp="1"/>
          </p:cNvSpPr>
          <p:nvPr>
            <p:ph type="title"/>
          </p:nvPr>
        </p:nvSpPr>
        <p:spPr>
          <a:xfrm>
            <a:off x="457200" y="214313"/>
            <a:ext cx="8229600" cy="725487"/>
          </a:xfrm>
        </p:spPr>
        <p:txBody>
          <a:bodyPr/>
          <a:lstStyle/>
          <a:p>
            <a:pPr eaLnBrk="1" hangingPunct="1"/>
            <a:r>
              <a:rPr lang="tr-TR" sz="4000" dirty="0" smtClean="0">
                <a:solidFill>
                  <a:schemeClr val="tx2"/>
                </a:solidFill>
              </a:rPr>
              <a:t>AMAÇ</a:t>
            </a:r>
            <a:endParaRPr lang="tr-TR" sz="4000" b="1" dirty="0" smtClean="0">
              <a:solidFill>
                <a:schemeClr val="tx2"/>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3922" y="4789013"/>
            <a:ext cx="2619524" cy="206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95275" y="1060812"/>
            <a:ext cx="8524875" cy="4313238"/>
          </a:xfrm>
        </p:spPr>
        <p:txBody>
          <a:bodyPr/>
          <a:lstStyle/>
          <a:p>
            <a:pPr marL="0" indent="0">
              <a:buNone/>
            </a:pPr>
            <a:endParaRPr lang="tr-TR" sz="2200" dirty="0" smtClean="0"/>
          </a:p>
          <a:p>
            <a:r>
              <a:rPr lang="tr-TR" sz="2200" dirty="0" smtClean="0"/>
              <a:t>Riskli sanayi tesislerde kaza risklerini değerlendirmek,</a:t>
            </a:r>
          </a:p>
          <a:p>
            <a:pPr marL="0" indent="0">
              <a:buNone/>
            </a:pPr>
            <a:endParaRPr lang="tr-TR" sz="2200" dirty="0"/>
          </a:p>
          <a:p>
            <a:r>
              <a:rPr lang="tr-TR" sz="2200" dirty="0" smtClean="0"/>
              <a:t>İllerde</a:t>
            </a:r>
            <a:r>
              <a:rPr lang="tr-TR" sz="2200" dirty="0"/>
              <a:t>, çevre ve toplumu etkileyebilecek düzeyde büyük kaza riski taşıyan sabit tesislerde meydana </a:t>
            </a:r>
            <a:r>
              <a:rPr lang="tr-TR" sz="2200" dirty="0" smtClean="0"/>
              <a:t>gelebilecek acil </a:t>
            </a:r>
            <a:r>
              <a:rPr lang="tr-TR" sz="2200" dirty="0"/>
              <a:t>durumlarda zararı en aza indirmek için hazırlıklı olmaktır</a:t>
            </a:r>
            <a:r>
              <a:rPr lang="tr-TR" sz="2200" dirty="0" smtClean="0"/>
              <a:t>.</a:t>
            </a:r>
          </a:p>
          <a:p>
            <a:pPr marL="0" indent="0">
              <a:buNone/>
            </a:pPr>
            <a:endParaRPr lang="tr-TR" sz="2200" dirty="0"/>
          </a:p>
          <a:p>
            <a:r>
              <a:rPr lang="tr-TR" sz="2200" dirty="0" smtClean="0"/>
              <a:t>Zamanında </a:t>
            </a:r>
            <a:r>
              <a:rPr lang="tr-TR" sz="2200" dirty="0"/>
              <a:t>müdahale amacıyla, ilde görevli kurum ve kuruluşlarla, gerektiğinde bölgesel koordinasyonu </a:t>
            </a:r>
            <a:r>
              <a:rPr lang="tr-TR" sz="2200" dirty="0" smtClean="0"/>
              <a:t>da sağlayarak</a:t>
            </a:r>
            <a:r>
              <a:rPr lang="tr-TR" sz="2200" dirty="0"/>
              <a:t>, plan çerçevesinde mevcut personel ve teçhizatla zararı en az düzeyde tutacak tedbirleri almaktır.</a:t>
            </a:r>
          </a:p>
        </p:txBody>
      </p:sp>
    </p:spTree>
    <p:extLst>
      <p:ext uri="{BB962C8B-B14F-4D97-AF65-F5344CB8AC3E}">
        <p14:creationId xmlns="" xmlns:p14="http://schemas.microsoft.com/office/powerpoint/2010/main" val="375920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KAZA ÖRNEKLERİ</a:t>
            </a:r>
            <a:endParaRPr lang="tr-TR" dirty="0"/>
          </a:p>
        </p:txBody>
      </p:sp>
      <p:sp>
        <p:nvSpPr>
          <p:cNvPr id="3" name="Content Placeholder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25541"/>
            <a:ext cx="9039827" cy="5434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728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0038" y="817563"/>
            <a:ext cx="8520112" cy="647700"/>
          </a:xfrm>
        </p:spPr>
        <p:txBody>
          <a:bodyPr/>
          <a:lstStyle/>
          <a:p>
            <a:r>
              <a:rPr lang="tr-TR" sz="2600" dirty="0"/>
              <a:t>Seveso Direktifi</a:t>
            </a:r>
            <a:endParaRPr lang="en-US" sz="2600" dirty="0"/>
          </a:p>
        </p:txBody>
      </p:sp>
      <p:sp>
        <p:nvSpPr>
          <p:cNvPr id="23555" name="Rectangle 3"/>
          <p:cNvSpPr>
            <a:spLocks noGrp="1" noChangeArrowheads="1"/>
          </p:cNvSpPr>
          <p:nvPr>
            <p:ph type="body" idx="1"/>
          </p:nvPr>
        </p:nvSpPr>
        <p:spPr/>
        <p:txBody>
          <a:bodyPr/>
          <a:lstStyle/>
          <a:p>
            <a:endParaRPr lang="tr-TR" dirty="0" smtClean="0"/>
          </a:p>
          <a:p>
            <a:pPr algn="just"/>
            <a:r>
              <a:rPr lang="tr-TR" sz="2400" dirty="0" smtClean="0"/>
              <a:t>Seveso kazasından ders çıkaran Avrupa </a:t>
            </a:r>
            <a:r>
              <a:rPr lang="tr-TR" sz="2400" dirty="0"/>
              <a:t>komisyonu </a:t>
            </a:r>
            <a:r>
              <a:rPr lang="tr-TR" sz="2400" dirty="0" smtClean="0"/>
              <a:t>1982’de Seveso </a:t>
            </a:r>
            <a:r>
              <a:rPr lang="tr-TR" sz="2400" dirty="0"/>
              <a:t>direktifini </a:t>
            </a:r>
            <a:r>
              <a:rPr lang="tr-TR" sz="2400" dirty="0" smtClean="0"/>
              <a:t>yayınlamıştır.</a:t>
            </a:r>
          </a:p>
          <a:p>
            <a:pPr algn="just"/>
            <a:r>
              <a:rPr lang="tr-TR" sz="2400" dirty="0" smtClean="0"/>
              <a:t>Seveso Direktifi büyük </a:t>
            </a:r>
            <a:r>
              <a:rPr lang="tr-TR" sz="2400" dirty="0"/>
              <a:t>endüstriyel kazaların ve çevrenin kirlenmesinin önlenmesini amaçlamaktadır</a:t>
            </a:r>
            <a:r>
              <a:rPr lang="tr-TR" sz="2400" dirty="0" smtClean="0"/>
              <a:t>.</a:t>
            </a:r>
          </a:p>
          <a:p>
            <a:pPr algn="just"/>
            <a:r>
              <a:rPr lang="tr-TR" sz="2400" dirty="0" smtClean="0"/>
              <a:t>1996’da </a:t>
            </a:r>
            <a:r>
              <a:rPr lang="tr-TR" sz="2400" dirty="0"/>
              <a:t>Seveso-2 yayınlandı.</a:t>
            </a:r>
          </a:p>
          <a:p>
            <a:endParaRPr lang="en-US" dirty="0"/>
          </a:p>
        </p:txBody>
      </p:sp>
    </p:spTree>
    <p:extLst>
      <p:ext uri="{BB962C8B-B14F-4D97-AF65-F5344CB8AC3E}">
        <p14:creationId xmlns="" xmlns:p14="http://schemas.microsoft.com/office/powerpoint/2010/main" val="2983836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7" y="643392"/>
            <a:ext cx="8520112" cy="647700"/>
          </a:xfrm>
        </p:spPr>
        <p:txBody>
          <a:bodyPr/>
          <a:lstStyle/>
          <a:p>
            <a:r>
              <a:rPr lang="tr-TR" dirty="0"/>
              <a:t>BÜYÜK ENDÜSTRİYEL KAZALARIN KONTROLÜ</a:t>
            </a:r>
            <a:br>
              <a:rPr lang="tr-TR" dirty="0"/>
            </a:br>
            <a:r>
              <a:rPr lang="tr-TR" dirty="0"/>
              <a:t>HAKKINDA </a:t>
            </a:r>
            <a:r>
              <a:rPr lang="tr-TR" dirty="0" smtClean="0"/>
              <a:t>YÖNETMELİK 18.08.2010</a:t>
            </a:r>
            <a:br>
              <a:rPr lang="tr-TR" dirty="0" smtClean="0"/>
            </a:br>
            <a:r>
              <a:rPr lang="tr-TR" dirty="0" smtClean="0"/>
              <a:t> (Seveso II direktifi baz alınmıştır.)</a:t>
            </a:r>
            <a:r>
              <a:rPr lang="tr-TR" dirty="0"/>
              <a:t/>
            </a:r>
            <a:br>
              <a:rPr lang="tr-TR" dirty="0"/>
            </a:br>
            <a:r>
              <a:rPr lang="tr-TR" dirty="0" smtClean="0"/>
              <a:t/>
            </a:r>
            <a:br>
              <a:rPr lang="tr-TR" dirty="0" smtClean="0"/>
            </a:br>
            <a:r>
              <a:rPr lang="tr-TR" dirty="0"/>
              <a:t/>
            </a:r>
            <a:br>
              <a:rPr lang="tr-TR" dirty="0"/>
            </a:br>
            <a:endParaRPr lang="tr-TR" dirty="0"/>
          </a:p>
        </p:txBody>
      </p:sp>
      <p:sp>
        <p:nvSpPr>
          <p:cNvPr id="3" name="Content Placeholder 2"/>
          <p:cNvSpPr>
            <a:spLocks noGrp="1"/>
          </p:cNvSpPr>
          <p:nvPr>
            <p:ph idx="1"/>
          </p:nvPr>
        </p:nvSpPr>
        <p:spPr>
          <a:xfrm>
            <a:off x="237218" y="2181905"/>
            <a:ext cx="8524875" cy="4313238"/>
          </a:xfrm>
        </p:spPr>
        <p:txBody>
          <a:bodyPr/>
          <a:lstStyle/>
          <a:p>
            <a:pPr marL="0" indent="0">
              <a:buNone/>
            </a:pPr>
            <a:r>
              <a:rPr lang="tr-TR" b="1" dirty="0" smtClean="0"/>
              <a:t>KAPSAM</a:t>
            </a:r>
          </a:p>
          <a:p>
            <a:pPr marL="0" indent="0">
              <a:buNone/>
            </a:pPr>
            <a:r>
              <a:rPr lang="tr-TR" dirty="0"/>
              <a:t>Bu Yönetmelik; mevcut, öngörülen veya endüstriyel bir kimyasal prosesin kontrol kaybı esnasında oluşacağı beklenen tehlikeli maddeleri, </a:t>
            </a:r>
            <a:r>
              <a:rPr lang="tr-TR" sz="2000" b="1" dirty="0"/>
              <a:t>Ek I’in Bölüm 1 ve Bölüm 2’sinde belirtilen sınır değerlere eşit veya üzerindeki miktarlarda bulunduran</a:t>
            </a:r>
            <a:r>
              <a:rPr lang="tr-TR" dirty="0"/>
              <a:t> </a:t>
            </a:r>
            <a:r>
              <a:rPr lang="tr-TR" sz="2400" b="1" dirty="0">
                <a:solidFill>
                  <a:srgbClr val="FF0000"/>
                </a:solidFill>
              </a:rPr>
              <a:t>alt ve üst seviyeli kuruluşlara </a:t>
            </a:r>
            <a:r>
              <a:rPr lang="tr-TR" dirty="0" smtClean="0"/>
              <a:t>uygulanır.</a:t>
            </a:r>
          </a:p>
          <a:p>
            <a:pPr marL="0" indent="0">
              <a:buNone/>
            </a:pPr>
            <a:endParaRPr lang="tr-TR" dirty="0" smtClean="0"/>
          </a:p>
          <a:p>
            <a:pPr marL="0" indent="0">
              <a:buNone/>
            </a:pPr>
            <a:r>
              <a:rPr lang="tr-TR" b="1" u="sng" dirty="0" smtClean="0"/>
              <a:t>İSTİSNALAR</a:t>
            </a:r>
          </a:p>
          <a:p>
            <a:r>
              <a:rPr lang="tr-TR" dirty="0"/>
              <a:t>Nükleer kazalar,</a:t>
            </a:r>
          </a:p>
          <a:p>
            <a:r>
              <a:rPr lang="tr-TR" dirty="0"/>
              <a:t>Askeri tesislerdeki kazalar,</a:t>
            </a:r>
          </a:p>
          <a:p>
            <a:r>
              <a:rPr lang="tr-TR" dirty="0"/>
              <a:t>Genetik olarak değişikliğe uğramış organizmaların kaza ile ortaya çıkması,</a:t>
            </a:r>
          </a:p>
          <a:p>
            <a:r>
              <a:rPr lang="tr-TR" dirty="0"/>
              <a:t>Deniz araştırmaları dahil, denizdeki faaliyetlerden kaynaklanan kazalar,</a:t>
            </a:r>
          </a:p>
          <a:p>
            <a:r>
              <a:rPr lang="tr-TR" dirty="0"/>
              <a:t>Deniz araçlarından denize petrol ya da başka kimyasal maddelerin dökülmesi</a:t>
            </a:r>
          </a:p>
          <a:p>
            <a:pPr marL="0" indent="0">
              <a:buNone/>
            </a:pPr>
            <a:r>
              <a:rPr lang="tr-TR" dirty="0" smtClean="0"/>
              <a:t>kapsam </a:t>
            </a:r>
            <a:r>
              <a:rPr lang="tr-TR" dirty="0"/>
              <a:t>dışındadır.</a:t>
            </a:r>
          </a:p>
          <a:p>
            <a:pPr marL="0" indent="0">
              <a:buNone/>
            </a:pPr>
            <a:endParaRPr lang="tr-TR" dirty="0"/>
          </a:p>
        </p:txBody>
      </p:sp>
    </p:spTree>
    <p:extLst>
      <p:ext uri="{BB962C8B-B14F-4D97-AF65-F5344CB8AC3E}">
        <p14:creationId xmlns="" xmlns:p14="http://schemas.microsoft.com/office/powerpoint/2010/main" val="261392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KAPSAMDAKİ TEHLİKELİ MADDELER</a:t>
            </a:r>
            <a:endParaRPr lang="en-US" dirty="0"/>
          </a:p>
        </p:txBody>
      </p:sp>
      <p:sp>
        <p:nvSpPr>
          <p:cNvPr id="3" name="Content Placeholder 2"/>
          <p:cNvSpPr>
            <a:spLocks noGrp="1"/>
          </p:cNvSpPr>
          <p:nvPr>
            <p:ph idx="1"/>
          </p:nvPr>
        </p:nvSpPr>
        <p:spPr/>
        <p:txBody>
          <a:bodyPr/>
          <a:lstStyle/>
          <a:p>
            <a:r>
              <a:rPr lang="tr-TR" dirty="0" smtClean="0"/>
              <a:t>1. ÇOK TOKSİK</a:t>
            </a:r>
            <a:endParaRPr lang="en-US" dirty="0" smtClean="0"/>
          </a:p>
          <a:p>
            <a:r>
              <a:rPr lang="tr-TR" dirty="0" smtClean="0"/>
              <a:t>2. TOKSİK</a:t>
            </a:r>
            <a:endParaRPr lang="en-US" dirty="0" smtClean="0"/>
          </a:p>
          <a:p>
            <a:r>
              <a:rPr lang="tr-TR" dirty="0" smtClean="0"/>
              <a:t>3. OKSİTLEYİCİ</a:t>
            </a:r>
            <a:endParaRPr lang="en-US" dirty="0" smtClean="0"/>
          </a:p>
          <a:p>
            <a:r>
              <a:rPr lang="tr-TR" dirty="0" smtClean="0"/>
              <a:t>4. PATLAYICI </a:t>
            </a:r>
            <a:endParaRPr lang="en-US" dirty="0" smtClean="0"/>
          </a:p>
          <a:p>
            <a:r>
              <a:rPr lang="tr-TR" dirty="0" smtClean="0"/>
              <a:t>6. ALEVLENİR </a:t>
            </a:r>
            <a:endParaRPr lang="en-US" dirty="0" smtClean="0"/>
          </a:p>
          <a:p>
            <a:r>
              <a:rPr lang="tr-TR" dirty="0" smtClean="0"/>
              <a:t>7a.KOLAY ALEVLENİR </a:t>
            </a:r>
            <a:endParaRPr lang="en-US" dirty="0" smtClean="0"/>
          </a:p>
          <a:p>
            <a:r>
              <a:rPr lang="tr-TR" dirty="0" smtClean="0"/>
              <a:t>8. ÇOK KOLAY ALEVLENİR </a:t>
            </a:r>
            <a:endParaRPr lang="en-US" dirty="0" smtClean="0"/>
          </a:p>
          <a:p>
            <a:r>
              <a:rPr lang="tr-TR" dirty="0" smtClean="0"/>
              <a:t>9. ÇEVRE İÇİN TEHLİKELİ risk tanımları</a:t>
            </a:r>
            <a:endParaRPr lang="en-US" dirty="0" smtClean="0"/>
          </a:p>
          <a:p>
            <a:r>
              <a:rPr lang="tr-TR" dirty="0" smtClean="0"/>
              <a:t>i) R50: “Sudaki organizmalar için çok </a:t>
            </a:r>
            <a:r>
              <a:rPr lang="tr-TR" dirty="0" err="1" smtClean="0"/>
              <a:t>toksiktir</a:t>
            </a:r>
            <a:r>
              <a:rPr lang="tr-TR" dirty="0" smtClean="0"/>
              <a:t>”</a:t>
            </a:r>
            <a:endParaRPr lang="en-US" dirty="0" smtClean="0"/>
          </a:p>
          <a:p>
            <a:r>
              <a:rPr lang="tr-TR" dirty="0" smtClean="0"/>
              <a:t>(R50/53 dahil)</a:t>
            </a:r>
            <a:endParaRPr lang="en-US" dirty="0" smtClean="0"/>
          </a:p>
          <a:p>
            <a:r>
              <a:rPr lang="tr-TR" dirty="0" err="1" smtClean="0"/>
              <a:t>ii</a:t>
            </a:r>
            <a:r>
              <a:rPr lang="tr-TR" dirty="0" smtClean="0"/>
              <a:t>) R51/53: “Sudaki organizmalar için </a:t>
            </a:r>
            <a:r>
              <a:rPr lang="tr-TR" dirty="0" err="1" smtClean="0"/>
              <a:t>toksik</a:t>
            </a:r>
            <a:r>
              <a:rPr lang="tr-TR" dirty="0" smtClean="0"/>
              <a:t>, su ortamında uzun süreli olumsuz etkilere neden olabilir”</a:t>
            </a:r>
            <a:endParaRPr lang="en-US" dirty="0" smtClean="0"/>
          </a:p>
          <a:p>
            <a:r>
              <a:rPr lang="tr-TR" dirty="0" smtClean="0"/>
              <a:t>(i) R14: "Su ile şiddetli reaksiyon verir" (R14/15 dahil)</a:t>
            </a:r>
            <a:endParaRPr lang="en-US" dirty="0" smtClean="0"/>
          </a:p>
          <a:p>
            <a:r>
              <a:rPr lang="tr-TR" dirty="0" smtClean="0"/>
              <a:t>(</a:t>
            </a:r>
            <a:r>
              <a:rPr lang="tr-TR" dirty="0" err="1" smtClean="0"/>
              <a:t>ii</a:t>
            </a:r>
            <a:r>
              <a:rPr lang="tr-TR" dirty="0" smtClean="0"/>
              <a:t>) R29: "Su ile temasında </a:t>
            </a:r>
            <a:r>
              <a:rPr lang="tr-TR" dirty="0" err="1" smtClean="0"/>
              <a:t>toksik</a:t>
            </a:r>
            <a:r>
              <a:rPr lang="tr-TR" dirty="0" smtClean="0"/>
              <a:t> gaz çıkarır"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3" y="411163"/>
            <a:ext cx="8520112" cy="647700"/>
          </a:xfrm>
        </p:spPr>
        <p:txBody>
          <a:bodyPr/>
          <a:lstStyle/>
          <a:p>
            <a:r>
              <a:rPr lang="tr-TR" dirty="0" smtClean="0"/>
              <a:t>TANIMLAR</a:t>
            </a:r>
            <a:endParaRPr lang="tr-TR" dirty="0"/>
          </a:p>
        </p:txBody>
      </p:sp>
      <p:sp>
        <p:nvSpPr>
          <p:cNvPr id="3" name="Content Placeholder 2"/>
          <p:cNvSpPr>
            <a:spLocks noGrp="1"/>
          </p:cNvSpPr>
          <p:nvPr>
            <p:ph idx="1"/>
          </p:nvPr>
        </p:nvSpPr>
        <p:spPr>
          <a:xfrm>
            <a:off x="214253" y="910341"/>
            <a:ext cx="8524875" cy="4313238"/>
          </a:xfrm>
        </p:spPr>
        <p:txBody>
          <a:bodyPr/>
          <a:lstStyle/>
          <a:p>
            <a:pPr marL="0" indent="0" algn="just">
              <a:buNone/>
            </a:pPr>
            <a:r>
              <a:rPr lang="tr-TR" sz="2200" dirty="0" smtClean="0">
                <a:solidFill>
                  <a:srgbClr val="FF0000"/>
                </a:solidFill>
              </a:rPr>
              <a:t>Büyük kaza: </a:t>
            </a:r>
            <a:r>
              <a:rPr lang="tr-TR" sz="2200" dirty="0" smtClean="0"/>
              <a:t>Herhangi </a:t>
            </a:r>
            <a:r>
              <a:rPr lang="tr-TR" sz="2200" dirty="0"/>
              <a:t>bir kuruluşun işletilmesi esnasında, kontrolsüz gelişmelerden kaynaklanan ve kuruluş içinde veya dışında çevre ve insan sağlığı için anında veya daha sonra ciddi tehlikeye yol açabilen bir veya birden fazla tehlikeli maddenin sebep olduğu büyük bir emisyon, yangın veya patlama </a:t>
            </a:r>
            <a:r>
              <a:rPr lang="tr-TR" sz="2200" dirty="0" smtClean="0"/>
              <a:t>olayını ifade eder.</a:t>
            </a:r>
          </a:p>
          <a:p>
            <a:pPr marL="0" indent="0" algn="just">
              <a:buNone/>
            </a:pPr>
            <a:r>
              <a:rPr lang="tr-TR" sz="2400" dirty="0">
                <a:solidFill>
                  <a:srgbClr val="FF0000"/>
                </a:solidFill>
              </a:rPr>
              <a:t>Depolama: </a:t>
            </a:r>
            <a:r>
              <a:rPr lang="tr-TR" sz="2400" dirty="0"/>
              <a:t>Tehlikeli maddenin, güvenli bir yerde, gerekli şartlar sağlanmış olarak kontrol altında tutulması veya stokta bulundurulmasını</a:t>
            </a:r>
            <a:r>
              <a:rPr lang="tr-TR" sz="2400" dirty="0" smtClean="0"/>
              <a:t>,</a:t>
            </a:r>
          </a:p>
          <a:p>
            <a:pPr marL="0" indent="0" algn="just">
              <a:buNone/>
            </a:pPr>
            <a:r>
              <a:rPr lang="tr-TR" sz="2400" dirty="0">
                <a:solidFill>
                  <a:srgbClr val="FF0000"/>
                </a:solidFill>
              </a:rPr>
              <a:t>Tehlikeli madde: </a:t>
            </a:r>
            <a:r>
              <a:rPr lang="tr-TR" sz="2400" dirty="0"/>
              <a:t>Ek I, Bölüm 1, Kolon 1’de listelenen veya Ek I, Bölüm 2, Kolon 1’de listelenen bir kategori içerisindeki hammadde, ürün, yan ürün, artık veya ara madde olarak mevcut olan veya bir kaza sırasında oluşması beklenen bir maddeyi, karışımı veya müstahzarı,</a:t>
            </a:r>
            <a:endParaRPr lang="tr-TR" sz="2200" dirty="0"/>
          </a:p>
        </p:txBody>
      </p:sp>
    </p:spTree>
    <p:extLst>
      <p:ext uri="{BB962C8B-B14F-4D97-AF65-F5344CB8AC3E}">
        <p14:creationId xmlns="" xmlns:p14="http://schemas.microsoft.com/office/powerpoint/2010/main" val="100006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İŞVERENLERİN YÜKÜMLÜLÜKLERİ</a:t>
            </a:r>
            <a:endParaRPr lang="tr-TR" dirty="0"/>
          </a:p>
        </p:txBody>
      </p:sp>
      <p:sp>
        <p:nvSpPr>
          <p:cNvPr id="3" name="Content Placeholder 2"/>
          <p:cNvSpPr>
            <a:spLocks noGrp="1"/>
          </p:cNvSpPr>
          <p:nvPr>
            <p:ph idx="1"/>
          </p:nvPr>
        </p:nvSpPr>
        <p:spPr>
          <a:xfrm>
            <a:off x="167954" y="898766"/>
            <a:ext cx="8524875" cy="4313238"/>
          </a:xfrm>
        </p:spPr>
        <p:txBody>
          <a:bodyPr/>
          <a:lstStyle/>
          <a:p>
            <a:pPr algn="just"/>
            <a:r>
              <a:rPr lang="tr-TR" sz="2200" dirty="0"/>
              <a:t>İşletmeci, büyük kazaları önlemek ve önlenemediği durumlarda bunların etkilerini çevre ve insanlara en az zarar verecek şekilde sınırlamak için gerekli tüm tedbirleri almakla yükümlüdür</a:t>
            </a:r>
            <a:r>
              <a:rPr lang="tr-TR" sz="2200" dirty="0" smtClean="0"/>
              <a:t>.</a:t>
            </a:r>
          </a:p>
          <a:p>
            <a:pPr algn="just"/>
            <a:r>
              <a:rPr lang="tr-TR" sz="2200" dirty="0"/>
              <a:t>Çevre ve Orman Bakanlığının internet sayfasındaki özel program paketini kullanarak ikinci fıkradaki bilgileri içeren bir bildirim gönderir</a:t>
            </a:r>
            <a:r>
              <a:rPr lang="tr-TR" sz="2200" dirty="0" smtClean="0"/>
              <a:t>.</a:t>
            </a:r>
          </a:p>
          <a:p>
            <a:pPr algn="just"/>
            <a:r>
              <a:rPr lang="tr-TR" sz="2200" dirty="0"/>
              <a:t>Alt seviyeli kuruluşların işletmecileri, büyük kazaların önlenmesi ile ilgili politikasını belirten bir </a:t>
            </a:r>
            <a:r>
              <a:rPr lang="tr-TR" sz="2200" b="1" dirty="0">
                <a:solidFill>
                  <a:srgbClr val="FF0000"/>
                </a:solidFill>
              </a:rPr>
              <a:t>büyük kaza önleme politikası belgesini</a:t>
            </a:r>
            <a:r>
              <a:rPr lang="tr-TR" sz="2200" dirty="0"/>
              <a:t>, bu Yönetmeliğin yürürlük tarihine kadar hazırlar ve bunu muhafaza </a:t>
            </a:r>
            <a:r>
              <a:rPr lang="tr-TR" sz="2200" dirty="0" smtClean="0"/>
              <a:t>eder ve uygular. </a:t>
            </a:r>
            <a:r>
              <a:rPr lang="tr-TR" sz="2200" dirty="0"/>
              <a:t>Bu politika, uygun araçlar, yapılar ve yönetim sistemleri kullanılarak, çevre ve insanlar için yüksek seviyede bir koruma sağlayacak şekilde </a:t>
            </a:r>
            <a:r>
              <a:rPr lang="tr-TR" sz="2200" dirty="0" smtClean="0"/>
              <a:t>belirlenir.</a:t>
            </a:r>
          </a:p>
          <a:p>
            <a:pPr algn="just"/>
            <a:r>
              <a:rPr lang="tr-TR" sz="2200" dirty="0" smtClean="0"/>
              <a:t>Üst </a:t>
            </a:r>
            <a:r>
              <a:rPr lang="tr-TR" sz="2200" dirty="0"/>
              <a:t>seviyeli bir kuruluşun işletmecisi, asgari olarak Ek II’nin 1 inci ve 2 nci maddesinde belirtilen bilgileri içermek kaydıyla beşinci fıkra uyarınca çıkarılacak rehberi dikkate alarak bir </a:t>
            </a:r>
            <a:r>
              <a:rPr lang="tr-TR" sz="2200" b="1" dirty="0">
                <a:solidFill>
                  <a:srgbClr val="FF0000"/>
                </a:solidFill>
              </a:rPr>
              <a:t>güvenlik raporu </a:t>
            </a:r>
            <a:r>
              <a:rPr lang="tr-TR" sz="2200" dirty="0"/>
              <a:t>hazırlar veya hazırlatır</a:t>
            </a:r>
            <a:r>
              <a:rPr lang="tr-TR" sz="2200" dirty="0" smtClean="0"/>
              <a:t>.</a:t>
            </a:r>
            <a:endParaRPr lang="tr-TR" sz="2200" dirty="0"/>
          </a:p>
        </p:txBody>
      </p:sp>
    </p:spTree>
    <p:extLst>
      <p:ext uri="{BB962C8B-B14F-4D97-AF65-F5344CB8AC3E}">
        <p14:creationId xmlns="" xmlns:p14="http://schemas.microsoft.com/office/powerpoint/2010/main" val="231338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1012</Words>
  <Application>Microsoft Office PowerPoint</Application>
  <PresentationFormat>On-screen Show (4:3)</PresentationFormat>
  <Paragraphs>97</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Standarddesign</vt:lpstr>
      <vt:lpstr>1_Standarddesign</vt:lpstr>
      <vt:lpstr>Slide 1</vt:lpstr>
      <vt:lpstr>Slide 2</vt:lpstr>
      <vt:lpstr>AMAÇ</vt:lpstr>
      <vt:lpstr>KAZA ÖRNEKLERİ</vt:lpstr>
      <vt:lpstr>Seveso Direktifi</vt:lpstr>
      <vt:lpstr>BÜYÜK ENDÜSTRİYEL KAZALARIN KONTROLÜ HAKKINDA YÖNETMELİK 18.08.2010  (Seveso II direktifi baz alınmıştır.)   </vt:lpstr>
      <vt:lpstr>KAPSAMDAKİ TEHLİKELİ MADDELER</vt:lpstr>
      <vt:lpstr>TANIMLAR</vt:lpstr>
      <vt:lpstr>İŞVERENLERİN YÜKÜMLÜLÜKLERİ</vt:lpstr>
      <vt:lpstr>İŞVERENLERİN YÜKÜMLÜLÜKLERİ</vt:lpstr>
      <vt:lpstr>BAKANLIK TARAFINDAN YÜRÜTÜLEN İŞLEMLER</vt:lpstr>
      <vt:lpstr>ACİL DURUM PLANI GENELGESİ 12.07.2010</vt:lpstr>
      <vt:lpstr>IDARİ SORUMLULUK</vt:lpstr>
      <vt:lpstr>ACİL DURUMLARDA BÖLGESEL İŞBİRLİĞİ</vt:lpstr>
      <vt:lpstr>Slide 15</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sekerm</cp:lastModifiedBy>
  <cp:revision>964</cp:revision>
  <dcterms:created xsi:type="dcterms:W3CDTF">2008-04-16T13:39:00Z</dcterms:created>
  <dcterms:modified xsi:type="dcterms:W3CDTF">2013-05-05T05:58:57Z</dcterms:modified>
</cp:coreProperties>
</file>