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68" r:id="rId2"/>
    <p:sldMasterId id="2147483780" r:id="rId3"/>
  </p:sldMasterIdLst>
  <p:notesMasterIdLst>
    <p:notesMasterId r:id="rId30"/>
  </p:notesMasterIdLst>
  <p:handoutMasterIdLst>
    <p:handoutMasterId r:id="rId31"/>
  </p:handoutMasterIdLst>
  <p:sldIdLst>
    <p:sldId id="1212" r:id="rId4"/>
    <p:sldId id="1286" r:id="rId5"/>
    <p:sldId id="1397" r:id="rId6"/>
    <p:sldId id="1395" r:id="rId7"/>
    <p:sldId id="1315" r:id="rId8"/>
    <p:sldId id="1292" r:id="rId9"/>
    <p:sldId id="1295" r:id="rId10"/>
    <p:sldId id="1296" r:id="rId11"/>
    <p:sldId id="1301" r:id="rId12"/>
    <p:sldId id="1398" r:id="rId13"/>
    <p:sldId id="1304" r:id="rId14"/>
    <p:sldId id="1305" r:id="rId15"/>
    <p:sldId id="1401" r:id="rId16"/>
    <p:sldId id="1307" r:id="rId17"/>
    <p:sldId id="1309" r:id="rId18"/>
    <p:sldId id="1373" r:id="rId19"/>
    <p:sldId id="1310" r:id="rId20"/>
    <p:sldId id="1312" r:id="rId21"/>
    <p:sldId id="1399" r:id="rId22"/>
    <p:sldId id="1328" r:id="rId23"/>
    <p:sldId id="1402" r:id="rId24"/>
    <p:sldId id="1403" r:id="rId25"/>
    <p:sldId id="1404" r:id="rId26"/>
    <p:sldId id="1405" r:id="rId27"/>
    <p:sldId id="1272" r:id="rId28"/>
    <p:sldId id="1406" r:id="rId29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9B1A"/>
    <a:srgbClr val="00A4FF"/>
    <a:srgbClr val="0066CC"/>
    <a:srgbClr val="004986"/>
    <a:srgbClr val="004074"/>
    <a:srgbClr val="414141"/>
    <a:srgbClr val="575F57"/>
    <a:srgbClr val="5A5A59"/>
    <a:srgbClr val="575757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ema Uygulanmış Stil 1 - Vurgu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Orta Stil 3 - Vurgu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4981" autoAdjust="0"/>
  </p:normalViewPr>
  <p:slideViewPr>
    <p:cSldViewPr snapToGrid="0">
      <p:cViewPr>
        <p:scale>
          <a:sx n="80" d="100"/>
          <a:sy n="80" d="100"/>
        </p:scale>
        <p:origin x="-864" y="-168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13548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14.08.2013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26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26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5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5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336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756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36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570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664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4619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475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8129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859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3287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64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426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5039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2198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694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489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9247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9238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6334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7796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4749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828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4076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7542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6011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936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3036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166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161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955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012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4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715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966713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982341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371964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.png"/><Relationship Id="rId11" Type="http://schemas.openxmlformats.org/officeDocument/2006/relationships/image" Target="../media/image6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-152405"/>
            <a:ext cx="8967726" cy="304698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9600" dirty="0" smtClean="0">
                <a:ln w="38100">
                  <a:solidFill>
                    <a:srgbClr val="0061B2">
                      <a:lumMod val="40000"/>
                      <a:lumOff val="6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rgbClr val="000000"/>
                  </a:outerShdw>
                </a:effectLst>
                <a:latin typeface="Cambria" pitchFamily="18" charset="0"/>
              </a:rPr>
              <a:t>Zinde Eğitim Kurumu</a:t>
            </a:r>
            <a:endParaRPr lang="tr-TR" sz="9600" dirty="0">
              <a:ln w="38100">
                <a:solidFill>
                  <a:srgbClr val="0061B2">
                    <a:lumMod val="40000"/>
                    <a:lumOff val="60000"/>
                  </a:srgb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rgbClr val="000000"/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66676" y="3406239"/>
            <a:ext cx="8954500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rgbClr val="000000">
                    <a:lumMod val="85000"/>
                    <a:lumOff val="1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Biyolojik Risk Etmenleri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  <p:sp>
        <p:nvSpPr>
          <p:cNvPr id="7" name="Oval 6"/>
          <p:cNvSpPr/>
          <p:nvPr/>
        </p:nvSpPr>
        <p:spPr>
          <a:xfrm>
            <a:off x="-1" y="6115050"/>
            <a:ext cx="714375" cy="742950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2000" b="1" dirty="0" smtClean="0"/>
              <a:t>10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3553895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BAKANLIĞA BİLDİRME YÜKÜMLÜLÜĞÜ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2. Derhal Bildirim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biyolojik etkenin ortama yayılmasına ve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insanda ciddi enfeksiyona ve/veya hastalığa sebep olabilecek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herhangi bir kaza veya olayı derhal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Bakanlığa ve Sağlık Bakanlığına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bildirir,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Biyolojik etkenlere mesleki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sonucu meydana gelen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her hastalık veya ölüm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Bakanlığa bildirilir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98751" y="5448430"/>
            <a:ext cx="6121400" cy="403609"/>
            <a:chOff x="169995" y="1162180"/>
            <a:chExt cx="8737623" cy="403609"/>
          </a:xfrm>
        </p:grpSpPr>
        <p:sp>
          <p:nvSpPr>
            <p:cNvPr id="18" name="Dikdörtgen 17"/>
            <p:cNvSpPr/>
            <p:nvPr/>
          </p:nvSpPr>
          <p:spPr>
            <a:xfrm>
              <a:off x="587905" y="1179318"/>
              <a:ext cx="8319713" cy="369332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defTabSz="801688" eaLnBrk="0" hangingPunct="0">
                <a:defRPr/>
              </a:pPr>
              <a:r>
                <a:rPr lang="tr-TR" b="1" i="1" noProof="1" smtClean="0">
                  <a:latin typeface="Cambria" pitchFamily="18" charset="0"/>
                  <a:cs typeface="Calibri" pitchFamily="34" charset="0"/>
                </a:rPr>
                <a:t>   Madde 9</a:t>
              </a:r>
              <a:endParaRPr lang="tr-TR" b="1" i="1" noProof="1">
                <a:latin typeface="Cambria" pitchFamily="18" charset="0"/>
                <a:cs typeface="Calibri" pitchFamily="34" charset="0"/>
              </a:endParaRPr>
            </a:p>
          </p:txBody>
        </p:sp>
        <p:pic>
          <p:nvPicPr>
            <p:cNvPr id="19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162180"/>
              <a:ext cx="593686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4146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BAKANLIĞA BİLDİRME YÜKÜMLÜLÜĞÜ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endParaRPr lang="tr-TR" sz="12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3. Ön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Bildirim</a:t>
            </a: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Aşağıda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belirtilen biyolojik etkenlerin ilk kez kullanımında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(işe başlamadan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en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az 30 gün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önce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ön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bildirimde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bulunulur; </a:t>
            </a:r>
          </a:p>
          <a:p>
            <a:pPr marL="7560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Grup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biyolojik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etkenler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560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Grup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biyolojik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etkenler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560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Grup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biyolojik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etkenler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0" lvl="1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   Not: Grup 1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biyolojik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etkenlerde ön bildirime gerek yok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98751" y="5448430"/>
            <a:ext cx="6121400" cy="403609"/>
            <a:chOff x="169995" y="1162180"/>
            <a:chExt cx="8737623" cy="403609"/>
          </a:xfrm>
        </p:grpSpPr>
        <p:sp>
          <p:nvSpPr>
            <p:cNvPr id="18" name="Dikdörtgen 17"/>
            <p:cNvSpPr/>
            <p:nvPr/>
          </p:nvSpPr>
          <p:spPr>
            <a:xfrm>
              <a:off x="587905" y="1179318"/>
              <a:ext cx="8319713" cy="369332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defTabSz="801688" eaLnBrk="0" hangingPunct="0">
                <a:defRPr/>
              </a:pPr>
              <a:r>
                <a:rPr lang="tr-TR" b="1" i="1" noProof="1" smtClean="0">
                  <a:latin typeface="Cambria" pitchFamily="18" charset="0"/>
                  <a:cs typeface="Calibri" pitchFamily="34" charset="0"/>
                </a:rPr>
                <a:t>   Madde 15</a:t>
              </a:r>
              <a:endParaRPr lang="tr-TR" b="1" i="1" noProof="1">
                <a:latin typeface="Cambria" pitchFamily="18" charset="0"/>
                <a:cs typeface="Calibri" pitchFamily="34" charset="0"/>
              </a:endParaRPr>
            </a:p>
          </p:txBody>
        </p:sp>
        <p:pic>
          <p:nvPicPr>
            <p:cNvPr id="19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162180"/>
              <a:ext cx="593686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0" name="Grup 19"/>
          <p:cNvGrpSpPr/>
          <p:nvPr/>
        </p:nvGrpSpPr>
        <p:grpSpPr>
          <a:xfrm>
            <a:off x="2657734" y="5902766"/>
            <a:ext cx="6162416" cy="663371"/>
            <a:chOff x="2644311" y="5451679"/>
            <a:chExt cx="6162416" cy="663371"/>
          </a:xfrm>
        </p:grpSpPr>
        <p:grpSp>
          <p:nvGrpSpPr>
            <p:cNvPr id="22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5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9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1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6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7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2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3" name="Picture 64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3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Zorunlu olmayan/Süresi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26804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KİŞİSEL HİJYEN VE KORUNMA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İşverenler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aşağıdaki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önlemleri almakla yükümlüdür; </a:t>
            </a:r>
          </a:p>
          <a:p>
            <a:pPr marL="324000" indent="-252000">
              <a:spcAft>
                <a:spcPts val="3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İşçiler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biyolojik etkenlerin bulaşma riski bulunan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alanlarında yiyip içmeyeceklerdir.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252000">
              <a:spcAft>
                <a:spcPts val="30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12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252000">
              <a:spcAft>
                <a:spcPts val="3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İşçilere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koruyucu giysi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veya diğer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uygun özel giysi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sağlanacaktır.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252000">
              <a:spcAft>
                <a:spcPts val="30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12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252000">
              <a:spcAft>
                <a:spcPts val="3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İşçilere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göz yıkama sıvıları ve/veya cilt antiseptikleri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 dahil,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uygun ve yeterli temizlik malzemeleri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bulunan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yıkanma 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tuvaletler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sağlanacaktır. </a:t>
            </a: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98751" y="5448430"/>
            <a:ext cx="6121400" cy="403609"/>
            <a:chOff x="169995" y="1162180"/>
            <a:chExt cx="8737623" cy="403609"/>
          </a:xfrm>
        </p:grpSpPr>
        <p:sp>
          <p:nvSpPr>
            <p:cNvPr id="18" name="Dikdörtgen 17"/>
            <p:cNvSpPr/>
            <p:nvPr/>
          </p:nvSpPr>
          <p:spPr>
            <a:xfrm>
              <a:off x="587905" y="1179318"/>
              <a:ext cx="8319713" cy="369332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defTabSz="801688" eaLnBrk="0" hangingPunct="0">
                <a:defRPr/>
              </a:pPr>
              <a:r>
                <a:rPr lang="tr-TR" b="1" i="1" noProof="1" smtClean="0">
                  <a:latin typeface="Cambria" pitchFamily="18" charset="0"/>
                  <a:cs typeface="Calibri" pitchFamily="34" charset="0"/>
                </a:rPr>
                <a:t>   Madde 10</a:t>
              </a:r>
              <a:endParaRPr lang="tr-TR" b="1" i="1" noProof="1">
                <a:latin typeface="Cambria" pitchFamily="18" charset="0"/>
                <a:cs typeface="Calibri" pitchFamily="34" charset="0"/>
              </a:endParaRPr>
            </a:p>
          </p:txBody>
        </p:sp>
        <p:pic>
          <p:nvPicPr>
            <p:cNvPr id="19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162180"/>
              <a:ext cx="593686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3654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GEREKLİ KORUYUCU EKİPMANLAR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69800" indent="-34290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Belirlenmiş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yerde uygun olarak muhafaza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edilecektir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469800" indent="-34290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kullanımdan sonra ve mümkünse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kullanımdan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önce 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kontrol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edilip temizlenecektir.</a:t>
            </a:r>
          </a:p>
          <a:p>
            <a:pPr marL="469800" indent="-34290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Bozuk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koruyucu ekipmanlar, kullanımından önce tamir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edilecek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veya değiştirilecektir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1269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«Biyolojik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etkenlerle kirlenmiş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 elbiseleri ve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koruyucu ekipman, çalışma alanından ayrılmadan önce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çıkarılacak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diğer giysilerden ayrı bir yerde muhafaza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edilecektir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İşverence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kirlenmiş bu elbiselerin ve koruyucu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ekipmanın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dekontaminasyonu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ve temizliği sağlanacak,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gerektiğinde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imha edilecektir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 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6900">
              <a:spcAft>
                <a:spcPts val="6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2497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EĞİTİM – TALİMATLAR – BİLGİLENDİRME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Temasın olduğu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çalışmalara başlanmadan önce,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Yeni veya değişen risklere göre uyarlanabilecek,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Gerektiğinde periyodik olarak tekrarlanacak, 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Olası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riskleri,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önlemek için alınacak önlemler,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Hijyen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gerekleri,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Koruyucu ekipman-elbiselerin kullanımı-giyilmesi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Herhangi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olay anında ve olayların önlenmesinde işçilerce yapılması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gerekenler,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………………….eğitimler verilecektir.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57734" y="5445547"/>
            <a:ext cx="6162416" cy="663371"/>
            <a:chOff x="2644311" y="5451679"/>
            <a:chExt cx="6162416" cy="663371"/>
          </a:xfrm>
        </p:grpSpPr>
        <p:grpSp>
          <p:nvGrpSpPr>
            <p:cNvPr id="1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1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3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0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0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Başlamadan önce, yeni, periyodik olarak tekrarlanma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13006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SAĞLIK GÖZETİMİ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Biyolojik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etkenlerle yapılan çalışmalarda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işverence işçiler; </a:t>
            </a: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Çalışmalara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başlamadan önce (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işe giriş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muayenesi) ve düzenli aralıklarla (periyodik muayene)» sağlık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gözetimine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tabi tutulmalıdır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1543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SAĞLIK GÖZETİMİ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5750" indent="-28575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işçinin,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enfeksiyona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ve/veya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hastalığa yakalandığı saptandığında,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işyeri hekimi veya işçilerin sağlık gözetiminden sorumlu kişi,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benzer biçimde maruz kalmış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diğer işçilerin de aynı şekilde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sağlık gözetimine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tabi tutulmasını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sağlar.</a:t>
            </a:r>
          </a:p>
          <a:p>
            <a:pPr marL="285750" indent="-28575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durumda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riski yeniden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değerlendirilir.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sona ermesinden sonra sağlık gözetimi ile ilgili olarak,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işçilere gerekli bilgi ve tavsiyeler verilir, sağlık eğitimleri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yapılır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285750" indent="-28575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57734" y="5445547"/>
            <a:ext cx="6162416" cy="663371"/>
            <a:chOff x="2644311" y="5451679"/>
            <a:chExt cx="6162416" cy="663371"/>
          </a:xfrm>
        </p:grpSpPr>
        <p:grpSp>
          <p:nvGrpSpPr>
            <p:cNvPr id="1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1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3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0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0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Sağlık gözetim şartları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87931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SAĞLIK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GÖZETİMİ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5750" indent="-28575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6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İşçinin kişisel sağlık durumu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yeniden değerlendirilir, mesleki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tıbbi öyküsü ile ilgili kayıt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tutulur.</a:t>
            </a:r>
          </a:p>
          <a:p>
            <a:pPr marL="285750" indent="-28575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İşçiler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kendileriyle ilgili sağlık gözetimi sonuçları hakkında bilgi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edinebilirler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lgili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işçiler veya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işveren,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gözetim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sonuçlarının gözden geçirilmesini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isteyebilirler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285750" indent="-28575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1876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TIBBİ LİSTELER VE KAYITLAR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>
                <a:latin typeface="Calibri" pitchFamily="34" charset="0"/>
                <a:cs typeface="Calibri" pitchFamily="34" charset="0"/>
              </a:rPr>
              <a:t>Maruziyetin Son Bulmasından Sonra </a:t>
            </a: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4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15 </a:t>
            </a:r>
            <a:r>
              <a:rPr lang="tr-TR" sz="24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Yıl </a:t>
            </a:r>
            <a:r>
              <a:rPr lang="tr-TR" sz="24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tr-TR" sz="24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üreyle Saklama</a:t>
            </a: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Sağlık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gözetiminin yapıldığı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durumlarda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kişisel tıbbi kayıtlar, </a:t>
            </a:r>
            <a:r>
              <a:rPr lang="tr-TR" sz="2000" b="1" i="1" dirty="0" err="1">
                <a:latin typeface="Calibri" pitchFamily="34" charset="0"/>
                <a:cs typeface="Calibri" pitchFamily="34" charset="0"/>
              </a:rPr>
              <a:t>maruziyetin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 son bulmasından sonra en az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15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yıl süre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 ile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saklanır.</a:t>
            </a: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5" name="Grup 34"/>
          <p:cNvGrpSpPr/>
          <p:nvPr/>
        </p:nvGrpSpPr>
        <p:grpSpPr>
          <a:xfrm>
            <a:off x="2698751" y="5448430"/>
            <a:ext cx="6121400" cy="403609"/>
            <a:chOff x="169995" y="1162180"/>
            <a:chExt cx="8737623" cy="403609"/>
          </a:xfrm>
        </p:grpSpPr>
        <p:sp>
          <p:nvSpPr>
            <p:cNvPr id="36" name="Dikdörtgen 35"/>
            <p:cNvSpPr/>
            <p:nvPr/>
          </p:nvSpPr>
          <p:spPr>
            <a:xfrm>
              <a:off x="587905" y="1179318"/>
              <a:ext cx="8319713" cy="369332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defTabSz="801688" eaLnBrk="0" hangingPunct="0">
                <a:defRPr/>
              </a:pPr>
              <a:r>
                <a:rPr lang="tr-TR" b="1" i="1" noProof="1" smtClean="0">
                  <a:latin typeface="Cambria" pitchFamily="18" charset="0"/>
                  <a:cs typeface="Calibri" pitchFamily="34" charset="0"/>
                </a:rPr>
                <a:t>   Madde </a:t>
              </a:r>
              <a:r>
                <a:rPr lang="tr-TR" b="1" i="1" noProof="1" smtClean="0">
                  <a:latin typeface="Cambria" pitchFamily="18" charset="0"/>
                  <a:cs typeface="Calibri" pitchFamily="34" charset="0"/>
                </a:rPr>
                <a:t>16 / 5</a:t>
              </a:r>
              <a:endParaRPr lang="tr-TR" b="1" i="1" noProof="1">
                <a:latin typeface="Cambria" pitchFamily="18" charset="0"/>
                <a:cs typeface="Calibri" pitchFamily="34" charset="0"/>
              </a:endParaRPr>
            </a:p>
          </p:txBody>
        </p:sp>
        <p:pic>
          <p:nvPicPr>
            <p:cNvPr id="37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162180"/>
              <a:ext cx="593686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057363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TIBBİ LİSTELER VE KAYITLAR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Maruziyetin Son Bulmasından Sonra </a:t>
            </a: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4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15 </a:t>
            </a:r>
            <a:r>
              <a:rPr lang="tr-TR" sz="24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Yıl </a:t>
            </a:r>
            <a:r>
              <a:rPr lang="tr-TR" sz="24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tr-TR" sz="24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üreyle Saklama</a:t>
            </a:r>
            <a:endParaRPr lang="tr-TR" sz="24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İşverenler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Grup 3 ve/veya Grup 4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biyolojik etkenlere maruz kalan işçilerin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listesini,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maruziyet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sona erdikten sonra en az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15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yıl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saklanır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. </a:t>
            </a:r>
            <a:endParaRPr lang="tr-TR" sz="2000" b="1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endParaRPr lang="tr-TR" sz="2000" b="1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endParaRPr lang="tr-TR" sz="2000" b="1" i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98751" y="5448430"/>
            <a:ext cx="6121400" cy="403609"/>
            <a:chOff x="169995" y="1162180"/>
            <a:chExt cx="8737623" cy="403609"/>
          </a:xfrm>
        </p:grpSpPr>
        <p:sp>
          <p:nvSpPr>
            <p:cNvPr id="19" name="Dikdörtgen 18"/>
            <p:cNvSpPr/>
            <p:nvPr/>
          </p:nvSpPr>
          <p:spPr>
            <a:xfrm>
              <a:off x="587905" y="1179318"/>
              <a:ext cx="8319713" cy="369332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defTabSz="801688" eaLnBrk="0" hangingPunct="0">
                <a:defRPr/>
              </a:pPr>
              <a:r>
                <a:rPr lang="tr-TR" b="1" i="1" noProof="1" smtClean="0">
                  <a:latin typeface="Cambria" pitchFamily="18" charset="0"/>
                  <a:cs typeface="Calibri" pitchFamily="34" charset="0"/>
                </a:rPr>
                <a:t>   Madde </a:t>
              </a:r>
              <a:r>
                <a:rPr lang="tr-TR" b="1" i="1" noProof="1" smtClean="0">
                  <a:latin typeface="Cambria" pitchFamily="18" charset="0"/>
                  <a:cs typeface="Calibri" pitchFamily="34" charset="0"/>
                </a:rPr>
                <a:t>13 / 1-2</a:t>
              </a:r>
              <a:endParaRPr lang="tr-TR" b="1" i="1" noProof="1">
                <a:latin typeface="Cambria" pitchFamily="18" charset="0"/>
                <a:cs typeface="Calibri" pitchFamily="34" charset="0"/>
              </a:endParaRPr>
            </a:p>
          </p:txBody>
        </p:sp>
        <p:pic>
          <p:nvPicPr>
            <p:cNvPr id="20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162180"/>
              <a:ext cx="593686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597336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0" y="3970361"/>
            <a:ext cx="9144000" cy="2173264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Mevzuat</a:t>
            </a:r>
          </a:p>
          <a:p>
            <a:pPr algn="ctr"/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«BİYOLOJİK ETKENLERE MARUZİYET RİSKLERİNİN ÖNLENMESİ HAKKINDA </a:t>
            </a: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YÖNETMELİK»</a:t>
            </a:r>
          </a:p>
          <a:p>
            <a:pPr algn="ctr"/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«10 Haziran 2004 </a:t>
            </a: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Tarihli</a:t>
            </a: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25488 Sayılı </a:t>
            </a: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R.G</a:t>
            </a: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.»</a:t>
            </a:r>
            <a:endParaRPr lang="tr-TR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/>
            <a:endParaRPr lang="tr-TR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2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9" name="Grup 18"/>
          <p:cNvGrpSpPr/>
          <p:nvPr/>
        </p:nvGrpSpPr>
        <p:grpSpPr>
          <a:xfrm>
            <a:off x="3002844" y="646049"/>
            <a:ext cx="3072635" cy="3573526"/>
            <a:chOff x="4267200" y="332656"/>
            <a:chExt cx="4876800" cy="4876800"/>
          </a:xfrm>
        </p:grpSpPr>
        <p:pic>
          <p:nvPicPr>
            <p:cNvPr id="21" name="Picture 2" descr="D:\DOKTOR\1-ISTANBULUZMAN\1-EĞİTİM KURUMU\1. İstanbuluzman\2-RESİMLER\Ev-Konut-Fabrika\Goverment-icon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332656"/>
              <a:ext cx="4876800" cy="4876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7" descr="Türke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15272" y="2238642"/>
              <a:ext cx="324803" cy="43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17" descr="Türke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228184" y="2891813"/>
              <a:ext cx="324803" cy="43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2724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TIBBİ LİSTELER VE KAYITLAR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>
                <a:latin typeface="Calibri" pitchFamily="34" charset="0"/>
                <a:cs typeface="Calibri" pitchFamily="34" charset="0"/>
              </a:rPr>
              <a:t>Maruziyetin Son Bulmasından Sonra </a:t>
            </a: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4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40 </a:t>
            </a:r>
            <a:r>
              <a:rPr lang="tr-TR" sz="24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Yıl Süreyle </a:t>
            </a:r>
            <a:r>
              <a:rPr lang="tr-TR" sz="24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Saklama</a:t>
            </a: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endParaRPr lang="tr-TR" sz="1200" b="1" i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Kalıcı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veya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gizli enfeksiyona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neden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olan,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Hastalığın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ortaya çıkmasına kadar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teşhis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edilemeyen,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Hastalıktan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önce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uzun kuluçka dönemi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olan,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Tedaviye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rağmen uzun süreler sonra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nükseden, </a:t>
            </a: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Uzun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ciddi arıza bırakabilen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enfeksiyonlara,</a:t>
            </a: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………………….sebep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olan biyolojik etkenlere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maruziyette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98751" y="5448430"/>
            <a:ext cx="6121400" cy="403609"/>
            <a:chOff x="169995" y="1162180"/>
            <a:chExt cx="8737623" cy="403609"/>
          </a:xfrm>
        </p:grpSpPr>
        <p:sp>
          <p:nvSpPr>
            <p:cNvPr id="19" name="Dikdörtgen 18"/>
            <p:cNvSpPr/>
            <p:nvPr/>
          </p:nvSpPr>
          <p:spPr>
            <a:xfrm>
              <a:off x="587905" y="1179318"/>
              <a:ext cx="8319713" cy="369332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defTabSz="801688" eaLnBrk="0" hangingPunct="0">
                <a:defRPr/>
              </a:pPr>
              <a:r>
                <a:rPr lang="tr-TR" b="1" i="1" noProof="1" smtClean="0">
                  <a:latin typeface="Cambria" pitchFamily="18" charset="0"/>
                  <a:cs typeface="Calibri" pitchFamily="34" charset="0"/>
                </a:rPr>
                <a:t>   Madde </a:t>
              </a:r>
              <a:r>
                <a:rPr lang="tr-TR" b="1" i="1" noProof="1" smtClean="0">
                  <a:latin typeface="Cambria" pitchFamily="18" charset="0"/>
                  <a:cs typeface="Calibri" pitchFamily="34" charset="0"/>
                </a:rPr>
                <a:t>13 / 2</a:t>
              </a:r>
              <a:endParaRPr lang="tr-TR" b="1" i="1" noProof="1">
                <a:latin typeface="Cambria" pitchFamily="18" charset="0"/>
                <a:cs typeface="Calibri" pitchFamily="34" charset="0"/>
              </a:endParaRPr>
            </a:p>
          </p:txBody>
        </p:sp>
        <p:pic>
          <p:nvPicPr>
            <p:cNvPr id="20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162180"/>
              <a:ext cx="593686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352672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2543175" y="2164463"/>
            <a:ext cx="6496050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Biyolojik Risk Etmenleri</a:t>
            </a:r>
          </a:p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Bulaşma-Şiddet-Sektör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098" name="Picture 2" descr="D:\DOKTOR\1-DRUZ\1-EĞİTİM KURUMU\1. İstanbuluzman\2-RESİMLER\Mikrobiyoloji\virus_definitions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62" y="2309627"/>
            <a:ext cx="2649187" cy="2649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0058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gray">
          <a:xfrm>
            <a:off x="4464579" y="1635403"/>
            <a:ext cx="4442296" cy="119603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2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BULAŞMA YOLU</a:t>
            </a:r>
          </a:p>
          <a:p>
            <a:pPr marL="216000" indent="-180000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</a:pPr>
            <a:r>
              <a:rPr lang="tr-TR" sz="1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Temas, </a:t>
            </a:r>
          </a:p>
          <a:p>
            <a:pPr marL="216000" indent="-180000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</a:pPr>
            <a:r>
              <a:rPr lang="tr-TR" sz="1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Ortak Kullanılan Cansız Maddeler, </a:t>
            </a:r>
          </a:p>
          <a:p>
            <a:pPr marL="216000" indent="-180000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</a:pPr>
            <a:r>
              <a:rPr lang="tr-TR" sz="1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Hava </a:t>
            </a:r>
          </a:p>
          <a:p>
            <a:pPr marL="216000" indent="-180000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</a:pPr>
            <a:r>
              <a:rPr lang="tr-TR" sz="1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Vektörler (mekanik, biyolojik)</a:t>
            </a:r>
            <a:endParaRPr lang="de-DE" sz="1400" noProof="1">
              <a:solidFill>
                <a:srgbClr val="575F57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gray">
          <a:xfrm>
            <a:off x="0" y="3283809"/>
            <a:ext cx="2061423" cy="869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2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KAYNAK-ETKEN</a:t>
            </a:r>
          </a:p>
          <a:p>
            <a:pPr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(Rezervuar / Patojenite - Virülans)</a:t>
            </a:r>
            <a:endParaRPr lang="de-DE" sz="1400" noProof="1">
              <a:solidFill>
                <a:srgbClr val="575F57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gray">
          <a:xfrm>
            <a:off x="7116203" y="4323137"/>
            <a:ext cx="2062171" cy="61648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2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KONAK </a:t>
            </a:r>
            <a:r>
              <a:rPr lang="tr-TR" sz="1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(Duyarlılık)</a:t>
            </a:r>
            <a:endParaRPr lang="de-DE" sz="1400" noProof="1">
              <a:solidFill>
                <a:srgbClr val="575F57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0" name="Gerade Verbindung 17"/>
          <p:cNvCxnSpPr/>
          <p:nvPr/>
        </p:nvCxnSpPr>
        <p:spPr>
          <a:xfrm>
            <a:off x="265741" y="3378807"/>
            <a:ext cx="195418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8"/>
          <p:cNvCxnSpPr/>
          <p:nvPr/>
        </p:nvCxnSpPr>
        <p:spPr>
          <a:xfrm>
            <a:off x="7293166" y="4413101"/>
            <a:ext cx="1544457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20"/>
          <p:cNvCxnSpPr/>
          <p:nvPr/>
        </p:nvCxnSpPr>
        <p:spPr>
          <a:xfrm rot="5400000" flipH="1" flipV="1">
            <a:off x="3975379" y="2318065"/>
            <a:ext cx="10800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uppieren 44"/>
          <p:cNvGrpSpPr/>
          <p:nvPr/>
        </p:nvGrpSpPr>
        <p:grpSpPr>
          <a:xfrm>
            <a:off x="2198656" y="891895"/>
            <a:ext cx="4787981" cy="5162171"/>
            <a:chOff x="4937130" y="2033588"/>
            <a:chExt cx="2782887" cy="3000375"/>
          </a:xfrm>
          <a:solidFill>
            <a:schemeClr val="bg1">
              <a:lumMod val="65000"/>
            </a:schemeClr>
          </a:solidFill>
          <a:effectLst>
            <a:outerShdw blurRad="635000" dist="50800" dir="6720000" algn="ctr" rotWithShape="0">
              <a:srgbClr val="000000">
                <a:alpha val="80000"/>
              </a:srgbClr>
            </a:outerShdw>
          </a:effectLst>
          <a:scene3d>
            <a:camera prst="perspectiveFront" fov="5400000">
              <a:rot lat="18609801" lon="17965058" rev="3904819"/>
            </a:camera>
            <a:lightRig rig="threePt" dir="t"/>
          </a:scene3d>
        </p:grpSpPr>
        <p:sp>
          <p:nvSpPr>
            <p:cNvPr id="15" name="Freeform 50"/>
            <p:cNvSpPr>
              <a:spLocks/>
            </p:cNvSpPr>
            <p:nvPr/>
          </p:nvSpPr>
          <p:spPr bwMode="gray">
            <a:xfrm>
              <a:off x="4937130" y="2033588"/>
              <a:ext cx="1730375" cy="2087562"/>
            </a:xfrm>
            <a:custGeom>
              <a:avLst/>
              <a:gdLst>
                <a:gd name="T0" fmla="*/ 2147483647 w 365"/>
                <a:gd name="T1" fmla="*/ 1004079605 h 437"/>
                <a:gd name="T2" fmla="*/ 2147483647 w 365"/>
                <a:gd name="T3" fmla="*/ 502042191 h 437"/>
                <a:gd name="T4" fmla="*/ 2147483647 w 365"/>
                <a:gd name="T5" fmla="*/ 0 h 437"/>
                <a:gd name="T6" fmla="*/ 2147483647 w 365"/>
                <a:gd name="T7" fmla="*/ 981259729 h 437"/>
                <a:gd name="T8" fmla="*/ 0 w 365"/>
                <a:gd name="T9" fmla="*/ 2147483647 h 437"/>
                <a:gd name="T10" fmla="*/ 404547466 w 365"/>
                <a:gd name="T11" fmla="*/ 2147483647 h 437"/>
                <a:gd name="T12" fmla="*/ 898989068 w 365"/>
                <a:gd name="T13" fmla="*/ 2147483647 h 437"/>
                <a:gd name="T14" fmla="*/ 2147483647 w 365"/>
                <a:gd name="T15" fmla="*/ 2147483647 h 437"/>
                <a:gd name="T16" fmla="*/ 2147483647 w 365"/>
                <a:gd name="T17" fmla="*/ 2147483647 h 437"/>
                <a:gd name="T18" fmla="*/ 2147483647 w 365"/>
                <a:gd name="T19" fmla="*/ 2147483647 h 437"/>
                <a:gd name="T20" fmla="*/ 2147483647 w 365"/>
                <a:gd name="T21" fmla="*/ 2147483647 h 437"/>
                <a:gd name="T22" fmla="*/ 2147483647 w 365"/>
                <a:gd name="T23" fmla="*/ 2147483647 h 437"/>
                <a:gd name="T24" fmla="*/ 2147483647 w 365"/>
                <a:gd name="T25" fmla="*/ 2147483647 h 437"/>
                <a:gd name="T26" fmla="*/ 2147483647 w 365"/>
                <a:gd name="T27" fmla="*/ 2147483647 h 437"/>
                <a:gd name="T28" fmla="*/ 2147483647 w 365"/>
                <a:gd name="T29" fmla="*/ 1004079605 h 43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65"/>
                <a:gd name="T46" fmla="*/ 0 h 437"/>
                <a:gd name="T47" fmla="*/ 365 w 365"/>
                <a:gd name="T48" fmla="*/ 437 h 43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65" h="437">
                  <a:moveTo>
                    <a:pt x="322" y="44"/>
                  </a:moveTo>
                  <a:cubicBezTo>
                    <a:pt x="304" y="22"/>
                    <a:pt x="304" y="22"/>
                    <a:pt x="304" y="22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86" y="43"/>
                    <a:pt x="286" y="43"/>
                    <a:pt x="286" y="43"/>
                  </a:cubicBezTo>
                  <a:cubicBezTo>
                    <a:pt x="127" y="46"/>
                    <a:pt x="0" y="176"/>
                    <a:pt x="0" y="335"/>
                  </a:cubicBezTo>
                  <a:cubicBezTo>
                    <a:pt x="0" y="371"/>
                    <a:pt x="6" y="405"/>
                    <a:pt x="18" y="437"/>
                  </a:cubicBezTo>
                  <a:cubicBezTo>
                    <a:pt x="40" y="377"/>
                    <a:pt x="40" y="377"/>
                    <a:pt x="40" y="377"/>
                  </a:cubicBezTo>
                  <a:cubicBezTo>
                    <a:pt x="115" y="389"/>
                    <a:pt x="115" y="389"/>
                    <a:pt x="115" y="389"/>
                  </a:cubicBezTo>
                  <a:cubicBezTo>
                    <a:pt x="100" y="342"/>
                    <a:pt x="105" y="289"/>
                    <a:pt x="132" y="242"/>
                  </a:cubicBezTo>
                  <a:cubicBezTo>
                    <a:pt x="165" y="185"/>
                    <a:pt x="224" y="152"/>
                    <a:pt x="286" y="149"/>
                  </a:cubicBezTo>
                  <a:cubicBezTo>
                    <a:pt x="286" y="191"/>
                    <a:pt x="286" y="191"/>
                    <a:pt x="286" y="191"/>
                  </a:cubicBezTo>
                  <a:cubicBezTo>
                    <a:pt x="304" y="169"/>
                    <a:pt x="304" y="169"/>
                    <a:pt x="304" y="169"/>
                  </a:cubicBezTo>
                  <a:cubicBezTo>
                    <a:pt x="319" y="151"/>
                    <a:pt x="319" y="151"/>
                    <a:pt x="319" y="151"/>
                  </a:cubicBezTo>
                  <a:cubicBezTo>
                    <a:pt x="365" y="96"/>
                    <a:pt x="365" y="96"/>
                    <a:pt x="365" y="96"/>
                  </a:cubicBezTo>
                  <a:lnTo>
                    <a:pt x="322" y="44"/>
                  </a:lnTo>
                  <a:close/>
                </a:path>
              </a:pathLst>
            </a:custGeom>
            <a:solidFill>
              <a:srgbClr val="C00000"/>
            </a:solidFill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endParaRPr>
            </a:p>
          </p:txBody>
        </p:sp>
        <p:sp>
          <p:nvSpPr>
            <p:cNvPr id="16" name="Freeform 51"/>
            <p:cNvSpPr>
              <a:spLocks/>
            </p:cNvSpPr>
            <p:nvPr/>
          </p:nvSpPr>
          <p:spPr bwMode="gray">
            <a:xfrm>
              <a:off x="4965705" y="3906838"/>
              <a:ext cx="2428874" cy="1127125"/>
            </a:xfrm>
            <a:custGeom>
              <a:avLst/>
              <a:gdLst>
                <a:gd name="T0" fmla="*/ 2147483647 w 512"/>
                <a:gd name="T1" fmla="*/ 2147483647 h 236"/>
                <a:gd name="T2" fmla="*/ 2147483647 w 512"/>
                <a:gd name="T3" fmla="*/ 1596682593 h 236"/>
                <a:gd name="T4" fmla="*/ 2147483647 w 512"/>
                <a:gd name="T5" fmla="*/ 2147483647 h 236"/>
                <a:gd name="T6" fmla="*/ 2147483647 w 512"/>
                <a:gd name="T7" fmla="*/ 958008541 h 236"/>
                <a:gd name="T8" fmla="*/ 2147483647 w 512"/>
                <a:gd name="T9" fmla="*/ 479004271 h 236"/>
                <a:gd name="T10" fmla="*/ 2147483647 w 512"/>
                <a:gd name="T11" fmla="*/ 364954533 h 236"/>
                <a:gd name="T12" fmla="*/ 2147483647 w 512"/>
                <a:gd name="T13" fmla="*/ 273714669 h 236"/>
                <a:gd name="T14" fmla="*/ 967697791 w 512"/>
                <a:gd name="T15" fmla="*/ 0 h 236"/>
                <a:gd name="T16" fmla="*/ 450091344 w 512"/>
                <a:gd name="T17" fmla="*/ 1459822909 h 236"/>
                <a:gd name="T18" fmla="*/ 225045672 w 512"/>
                <a:gd name="T19" fmla="*/ 2052876767 h 236"/>
                <a:gd name="T20" fmla="*/ 0 w 512"/>
                <a:gd name="T21" fmla="*/ 2147483647 h 236"/>
                <a:gd name="T22" fmla="*/ 810162552 w 512"/>
                <a:gd name="T23" fmla="*/ 2147483647 h 236"/>
                <a:gd name="T24" fmla="*/ 2147483647 w 512"/>
                <a:gd name="T25" fmla="*/ 2147483647 h 236"/>
                <a:gd name="T26" fmla="*/ 2147483647 w 512"/>
                <a:gd name="T27" fmla="*/ 2147483647 h 236"/>
                <a:gd name="T28" fmla="*/ 2147483647 w 512"/>
                <a:gd name="T29" fmla="*/ 2147483647 h 2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12"/>
                <a:gd name="T46" fmla="*/ 0 h 236"/>
                <a:gd name="T47" fmla="*/ 512 w 512"/>
                <a:gd name="T48" fmla="*/ 236 h 2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12" h="236">
                  <a:moveTo>
                    <a:pt x="449" y="141"/>
                  </a:moveTo>
                  <a:cubicBezTo>
                    <a:pt x="422" y="70"/>
                    <a:pt x="422" y="70"/>
                    <a:pt x="422" y="70"/>
                  </a:cubicBezTo>
                  <a:cubicBezTo>
                    <a:pt x="365" y="132"/>
                    <a:pt x="270" y="148"/>
                    <a:pt x="194" y="104"/>
                  </a:cubicBezTo>
                  <a:cubicBezTo>
                    <a:pt x="166" y="89"/>
                    <a:pt x="145" y="67"/>
                    <a:pt x="129" y="42"/>
                  </a:cubicBezTo>
                  <a:cubicBezTo>
                    <a:pt x="165" y="21"/>
                    <a:pt x="165" y="21"/>
                    <a:pt x="165" y="21"/>
                  </a:cubicBezTo>
                  <a:cubicBezTo>
                    <a:pt x="137" y="16"/>
                    <a:pt x="137" y="16"/>
                    <a:pt x="137" y="16"/>
                  </a:cubicBezTo>
                  <a:cubicBezTo>
                    <a:pt x="114" y="12"/>
                    <a:pt x="114" y="12"/>
                    <a:pt x="114" y="12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10" y="90"/>
                    <a:pt x="10" y="90"/>
                    <a:pt x="10" y="9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6" y="96"/>
                    <a:pt x="36" y="96"/>
                    <a:pt x="36" y="96"/>
                  </a:cubicBezTo>
                  <a:cubicBezTo>
                    <a:pt x="88" y="180"/>
                    <a:pt x="181" y="236"/>
                    <a:pt x="287" y="236"/>
                  </a:cubicBezTo>
                  <a:cubicBezTo>
                    <a:pt x="377" y="236"/>
                    <a:pt x="458" y="195"/>
                    <a:pt x="512" y="130"/>
                  </a:cubicBezTo>
                  <a:lnTo>
                    <a:pt x="449" y="141"/>
                  </a:lnTo>
                  <a:close/>
                </a:path>
              </a:pathLst>
            </a:custGeom>
            <a:solidFill>
              <a:srgbClr val="0061B2"/>
            </a:solidFill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>
                <a:solidFill>
                  <a:prstClr val="black"/>
                </a:solidFill>
              </a:endParaRPr>
            </a:p>
          </p:txBody>
        </p:sp>
        <p:sp>
          <p:nvSpPr>
            <p:cNvPr id="17" name="Freeform 52"/>
            <p:cNvSpPr>
              <a:spLocks/>
            </p:cNvSpPr>
            <p:nvPr/>
          </p:nvSpPr>
          <p:spPr bwMode="gray">
            <a:xfrm>
              <a:off x="6521455" y="2259013"/>
              <a:ext cx="1198562" cy="2244725"/>
            </a:xfrm>
            <a:custGeom>
              <a:avLst/>
              <a:gdLst>
                <a:gd name="T0" fmla="*/ 2147483647 w 252"/>
                <a:gd name="T1" fmla="*/ 2147483647 h 470"/>
                <a:gd name="T2" fmla="*/ 2147483647 w 252"/>
                <a:gd name="T3" fmla="*/ 2147483647 h 470"/>
                <a:gd name="T4" fmla="*/ 180973380 w 252"/>
                <a:gd name="T5" fmla="*/ 0 h 470"/>
                <a:gd name="T6" fmla="*/ 1108451094 w 252"/>
                <a:gd name="T7" fmla="*/ 1117705898 h 470"/>
                <a:gd name="T8" fmla="*/ 0 w 252"/>
                <a:gd name="T9" fmla="*/ 2147483647 h 470"/>
                <a:gd name="T10" fmla="*/ 1176312516 w 252"/>
                <a:gd name="T11" fmla="*/ 2147483647 h 470"/>
                <a:gd name="T12" fmla="*/ 2147483647 w 252"/>
                <a:gd name="T13" fmla="*/ 2147483647 h 470"/>
                <a:gd name="T14" fmla="*/ 1968062703 w 252"/>
                <a:gd name="T15" fmla="*/ 2147483647 h 470"/>
                <a:gd name="T16" fmla="*/ 2147483647 w 252"/>
                <a:gd name="T17" fmla="*/ 2147483647 h 470"/>
                <a:gd name="T18" fmla="*/ 2147483647 w 252"/>
                <a:gd name="T19" fmla="*/ 2147483647 h 470"/>
                <a:gd name="T20" fmla="*/ 2147483647 w 252"/>
                <a:gd name="T21" fmla="*/ 2147483647 h 470"/>
                <a:gd name="T22" fmla="*/ 2147483647 w 252"/>
                <a:gd name="T23" fmla="*/ 2147483647 h 470"/>
                <a:gd name="T24" fmla="*/ 2147483647 w 252"/>
                <a:gd name="T25" fmla="*/ 2147483647 h 470"/>
                <a:gd name="T26" fmla="*/ 2147483647 w 252"/>
                <a:gd name="T27" fmla="*/ 2147483647 h 470"/>
                <a:gd name="T28" fmla="*/ 2147483647 w 252"/>
                <a:gd name="T29" fmla="*/ 2147483647 h 47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52"/>
                <a:gd name="T46" fmla="*/ 0 h 470"/>
                <a:gd name="T47" fmla="*/ 252 w 252"/>
                <a:gd name="T48" fmla="*/ 470 h 47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52" h="470">
                  <a:moveTo>
                    <a:pt x="216" y="429"/>
                  </a:moveTo>
                  <a:cubicBezTo>
                    <a:pt x="238" y="387"/>
                    <a:pt x="251" y="339"/>
                    <a:pt x="251" y="288"/>
                  </a:cubicBezTo>
                  <a:cubicBezTo>
                    <a:pt x="251" y="144"/>
                    <a:pt x="146" y="23"/>
                    <a:pt x="8" y="0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18" y="111"/>
                    <a:pt x="35" y="118"/>
                    <a:pt x="52" y="127"/>
                  </a:cubicBezTo>
                  <a:cubicBezTo>
                    <a:pt x="139" y="177"/>
                    <a:pt x="170" y="287"/>
                    <a:pt x="123" y="375"/>
                  </a:cubicBezTo>
                  <a:cubicBezTo>
                    <a:pt x="87" y="354"/>
                    <a:pt x="87" y="354"/>
                    <a:pt x="87" y="354"/>
                  </a:cubicBezTo>
                  <a:cubicBezTo>
                    <a:pt x="97" y="381"/>
                    <a:pt x="97" y="381"/>
                    <a:pt x="97" y="381"/>
                  </a:cubicBezTo>
                  <a:cubicBezTo>
                    <a:pt x="105" y="403"/>
                    <a:pt x="105" y="403"/>
                    <a:pt x="105" y="403"/>
                  </a:cubicBezTo>
                  <a:cubicBezTo>
                    <a:pt x="130" y="470"/>
                    <a:pt x="130" y="470"/>
                    <a:pt x="130" y="470"/>
                  </a:cubicBezTo>
                  <a:cubicBezTo>
                    <a:pt x="197" y="459"/>
                    <a:pt x="197" y="459"/>
                    <a:pt x="197" y="459"/>
                  </a:cubicBezTo>
                  <a:cubicBezTo>
                    <a:pt x="224" y="454"/>
                    <a:pt x="224" y="454"/>
                    <a:pt x="224" y="454"/>
                  </a:cubicBezTo>
                  <a:cubicBezTo>
                    <a:pt x="252" y="450"/>
                    <a:pt x="252" y="450"/>
                    <a:pt x="252" y="450"/>
                  </a:cubicBezTo>
                  <a:lnTo>
                    <a:pt x="216" y="429"/>
                  </a:lnTo>
                  <a:close/>
                </a:path>
              </a:pathLst>
            </a:custGeom>
            <a:grpFill/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>
                <a:solidFill>
                  <a:prstClr val="black"/>
                </a:solidFill>
              </a:endParaRPr>
            </a:p>
          </p:txBody>
        </p:sp>
      </p:grpSp>
      <p:sp>
        <p:nvSpPr>
          <p:cNvPr id="1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ENFEKSİYON ZİNCİRİ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649" y="173324"/>
            <a:ext cx="1928686" cy="1928686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792" y="1194271"/>
            <a:ext cx="929874" cy="1107485"/>
          </a:xfrm>
          <a:prstGeom prst="rect">
            <a:avLst/>
          </a:prstGeom>
        </p:spPr>
      </p:pic>
      <p:pic>
        <p:nvPicPr>
          <p:cNvPr id="4098" name="Picture 2" descr="C:\Users\ahmet\Desktop\virus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711" y="4428864"/>
            <a:ext cx="734049" cy="734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DOKTOR\9-ISTUZMAN\1-EĞİTİM KURUMU\1. İstanbuluzman\Z.Resim-İkon\İçecek-Yiyecek\Donut_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988" y="613675"/>
            <a:ext cx="779215" cy="77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ahmet\Desktop\Hail_Heavy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459" y="808780"/>
            <a:ext cx="1168219" cy="1168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D:\DOKTOR\9-ISTUZMAN\1-EĞİTİM KURUMU\1. İstanbuluzman\Z.Resim-İkon\virus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04691" y="1531494"/>
            <a:ext cx="642415" cy="64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D:\DOKTOR\9-ISTUZMAN\1-EĞİTİM KURUMU\1. İstanbuluzman\Z.Resim-İkon\Meslekler\network_search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595" y="4743823"/>
            <a:ext cx="1724025" cy="1482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DOKTOR\1-ISTANBULUZMAN\1-EĞİTİM KURUMU\1. İstanbuluzman\2-RESİMLER\Meslekler\african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97" y="4106417"/>
            <a:ext cx="1301218" cy="1301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Metin kutusu 27"/>
          <p:cNvSpPr txBox="1"/>
          <p:nvPr/>
        </p:nvSpPr>
        <p:spPr>
          <a:xfrm>
            <a:off x="4076700" y="3396440"/>
            <a:ext cx="1400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i="1" dirty="0" smtClean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rPr>
              <a:t>ENFEKSİYON ZİNCİRİ</a:t>
            </a:r>
            <a:endParaRPr lang="tr-TR" sz="1600" b="1" i="1" dirty="0">
              <a:solidFill>
                <a:prstClr val="white">
                  <a:lumMod val="50000"/>
                </a:prst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9" name="Grup 28"/>
          <p:cNvGrpSpPr/>
          <p:nvPr/>
        </p:nvGrpSpPr>
        <p:grpSpPr>
          <a:xfrm>
            <a:off x="22247" y="6132680"/>
            <a:ext cx="6162416" cy="663371"/>
            <a:chOff x="2644311" y="5451679"/>
            <a:chExt cx="6162416" cy="663371"/>
          </a:xfrm>
        </p:grpSpPr>
        <p:grpSp>
          <p:nvGrpSpPr>
            <p:cNvPr id="31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33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5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6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7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8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9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44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5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40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42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3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41" name="Picture 64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32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Zincirin halkaları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75652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ENFEKSİYONUN ŞİDDETİ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5750" indent="-28575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Patojenite / Virülans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(Bir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enfeksiyon etkeninin hastalık yapabilme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yeteneği / Bir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etkenin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ağır veya öldürücü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hastalığa yol açma yeteneği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285750" indent="-28575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Bulaşma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yolları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(Temas, ortak kullanılan cansız maddeler, hava-vektörler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285750" indent="-28575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Konakçının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duyarlılığı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285750" indent="-28575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Çevresel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etmenler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(Isı değişiklikleri, nem, radyasyon, hava basıncı, hava akım hızı, kimyasal maddeler, gazlar, toksinlere vb. bağlıdır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8255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1"/>
          <p:cNvSpPr>
            <a:spLocks noChangeArrowheads="1"/>
          </p:cNvSpPr>
          <p:nvPr/>
        </p:nvSpPr>
        <p:spPr bwMode="gray">
          <a:xfrm>
            <a:off x="20555" y="2220687"/>
            <a:ext cx="4488010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RİSK ALTINDAKİ İŞLER</a:t>
            </a:r>
            <a:endParaRPr lang="de-DE" sz="2000" b="1" noProof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gray">
          <a:xfrm>
            <a:off x="20554" y="2581051"/>
            <a:ext cx="4488011" cy="3479559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26900" lvl="1" indent="-216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Tarım (ürünün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yetiştirilmesi ve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hasadı) 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126900" lvl="1" indent="-216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Hayvancılık,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ormancılık, balıkçılık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126900" lvl="1" indent="-216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Tarım ürünleri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(gıda paketleme)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126900" lvl="1" indent="-216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Depolama (tahıl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siloları, tütün ve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diğerleri)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126900" lvl="1" indent="-216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Hayvan tüyleri ve derilerinin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işlenmesi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126900" lvl="1" indent="-216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Tekstil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fabrikaları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126900" lvl="1" indent="-216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Ağaç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işleme (marangozhaneler)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126900" lvl="1" indent="-216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Laboratuvar hayvanlarının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bakımı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</a:t>
            </a:r>
            <a:endParaRPr lang="tr-TR" sz="2000" i="1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gray">
          <a:xfrm>
            <a:off x="4592201" y="2220688"/>
            <a:ext cx="4488010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RİSK ALTINDAKİ İŞLER</a:t>
            </a:r>
            <a:endParaRPr lang="de-DE" sz="2000" b="1" noProof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gray">
          <a:xfrm>
            <a:off x="4592200" y="2581052"/>
            <a:ext cx="4488011" cy="3479559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Sağlık (hasta bakımı, tıbbi ve </a:t>
            </a:r>
            <a:r>
              <a:rPr lang="tr-TR" sz="2000" i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dental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),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3429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Kişisel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günlük bakım (saç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bakımı) vücut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bakımı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3429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Biyoteknoloji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(bitki, hayvan, mikroorganizma üretim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işlemleri), </a:t>
            </a:r>
          </a:p>
          <a:p>
            <a:pPr marL="3429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Farmasötik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(ilaç üretimi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</a:t>
            </a:r>
          </a:p>
          <a:p>
            <a:pPr marL="3429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Klinik ve araştırma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laboratuvarları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3429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Bina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onarımı (hasta binalar)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</a:t>
            </a:r>
          </a:p>
          <a:p>
            <a:pPr marL="3429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Katı ve sıvı atıkların yok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edilmesi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3429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Endüstriyel atıkların yok </a:t>
            </a:r>
            <a:r>
              <a:rPr lang="tr-TR" sz="2000" i="1" dirty="0" err="1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edilmes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gray">
          <a:xfrm>
            <a:off x="2846043" y="1039844"/>
            <a:ext cx="3384633" cy="1087310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Tarım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Hayvancılık 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Ç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alışanları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360000" lvl="1" indent="-216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Laboratuvar Ç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alışanları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4" name="Grup 13"/>
          <p:cNvGrpSpPr/>
          <p:nvPr/>
        </p:nvGrpSpPr>
        <p:grpSpPr>
          <a:xfrm>
            <a:off x="22247" y="6132680"/>
            <a:ext cx="6162416" cy="663371"/>
            <a:chOff x="2644311" y="5451679"/>
            <a:chExt cx="6162416" cy="663371"/>
          </a:xfrm>
        </p:grpSpPr>
        <p:grpSp>
          <p:nvGrpSpPr>
            <p:cNvPr id="15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7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8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9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3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8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9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24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26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7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25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6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Sektörler (2)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15945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4842" y="568865"/>
            <a:ext cx="3290888" cy="24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943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1"/>
          <p:cNvSpPr>
            <a:spLocks noChangeArrowheads="1"/>
          </p:cNvSpPr>
          <p:nvPr/>
        </p:nvSpPr>
        <p:spPr bwMode="gray">
          <a:xfrm>
            <a:off x="20555" y="2220687"/>
            <a:ext cx="4488010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RİSK ALTINDAKİ İŞLER</a:t>
            </a:r>
            <a:endParaRPr lang="de-DE" sz="2000" b="1" noProof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gray">
          <a:xfrm>
            <a:off x="20554" y="2581051"/>
            <a:ext cx="4488011" cy="4276949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26900" lvl="1" indent="-216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Gıda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üretilen fabrikalarda çalışma.</a:t>
            </a:r>
          </a:p>
          <a:p>
            <a:pPr marL="126900" lvl="1" indent="-216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Tarımda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çalışma.</a:t>
            </a:r>
          </a:p>
          <a:p>
            <a:pPr marL="126900" lvl="1" indent="-216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Hayvanlarla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ve/veya hayvan kaynaklı ürünlerle çalışma.</a:t>
            </a:r>
          </a:p>
          <a:p>
            <a:pPr marL="126900" lvl="1" indent="-216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Sağlık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hizmetlerinin verildiği yerlerde, karantina dahil morglarda çalışma.</a:t>
            </a:r>
          </a:p>
          <a:p>
            <a:pPr marL="126900" lvl="1" indent="-216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Mikrobiyolojik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teşhis laboratuvarları dışındaki klinik, veterinerlik ve teşhis laboratuvarlarındaki çalışma.</a:t>
            </a:r>
          </a:p>
          <a:p>
            <a:pPr marL="126900" lvl="1" indent="-216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Atıkları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yok eden fabrikalarda çalışma.</a:t>
            </a:r>
          </a:p>
          <a:p>
            <a:pPr marL="126900" lvl="1" indent="-216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Kanalizasyon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, arıtma tesislerindeki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çalışma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</a:t>
            </a:r>
            <a:endParaRPr lang="tr-TR" sz="2000" i="1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7" name="Picture 3" descr="biolrisk.gif (989 bytes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665" y="2220686"/>
            <a:ext cx="2907995" cy="2743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90265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BİYOLOJİK ETKENLER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«Herhangi bir enfeksiyona, alerjiye veya zehirlenmeye neden olabilen, genetik olarak değiştirilmiş olanlar da dahil mikroorganizmalar, hücre kültürleri ve insan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parazitleridir.»</a:t>
            </a: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0" name="Grup 19"/>
          <p:cNvGrpSpPr/>
          <p:nvPr/>
        </p:nvGrpSpPr>
        <p:grpSpPr>
          <a:xfrm>
            <a:off x="2678402" y="5464635"/>
            <a:ext cx="6162416" cy="663371"/>
            <a:chOff x="2644311" y="5451679"/>
            <a:chExt cx="6162416" cy="663371"/>
          </a:xfrm>
        </p:grpSpPr>
        <p:grpSp>
          <p:nvGrpSpPr>
            <p:cNvPr id="22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5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9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1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6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7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2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3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3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Biyolojik Etken Nedir?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19424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aphicFrame>
        <p:nvGraphicFramePr>
          <p:cNvPr id="4" name="Group 7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2749857"/>
              </p:ext>
            </p:extLst>
          </p:nvPr>
        </p:nvGraphicFramePr>
        <p:xfrm>
          <a:off x="13115" y="989055"/>
          <a:ext cx="9135917" cy="5856345"/>
        </p:xfrm>
        <a:graphic>
          <a:graphicData uri="http://schemas.openxmlformats.org/drawingml/2006/table">
            <a:tbl>
              <a:tblPr/>
              <a:tblGrid>
                <a:gridCol w="6455922"/>
                <a:gridCol w="2679995"/>
              </a:tblGrid>
              <a:tr h="762502">
                <a:tc>
                  <a:txBody>
                    <a:bodyPr/>
                    <a:lstStyle/>
                    <a:p>
                      <a:pPr lvl="0">
                        <a:lnSpc>
                          <a:spcPct val="90000"/>
                        </a:lnSpc>
                        <a:spcAft>
                          <a:spcPct val="20000"/>
                        </a:spcAft>
                        <a:buClr>
                          <a:srgbClr val="292929"/>
                        </a:buClr>
                        <a:defRPr/>
                      </a:pPr>
                      <a:r>
                        <a:rPr lang="tr-TR" sz="24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Etkenin sağlam </a:t>
                      </a:r>
                      <a:r>
                        <a:rPr lang="tr-TR" sz="2400" b="1" i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kişiye ulaşabilme ve dokulara yerleşip üreyebilme</a:t>
                      </a:r>
                      <a:r>
                        <a:rPr lang="tr-TR" sz="24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 özelliğine denir.</a:t>
                      </a:r>
                      <a:endParaRPr lang="tr-TR" sz="2400" b="1" i="1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İnfektivite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762502">
                <a:tc>
                  <a:txBody>
                    <a:bodyPr/>
                    <a:lstStyle/>
                    <a:p>
                      <a:pPr lvl="0">
                        <a:lnSpc>
                          <a:spcPct val="90000"/>
                        </a:lnSpc>
                        <a:spcAft>
                          <a:spcPct val="20000"/>
                        </a:spcAft>
                        <a:buClr>
                          <a:srgbClr val="292929"/>
                        </a:buClr>
                        <a:defRPr/>
                      </a:pPr>
                      <a:r>
                        <a:rPr lang="tr-TR" sz="24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Bir enfeksiyon etkeninin </a:t>
                      </a:r>
                      <a:r>
                        <a:rPr lang="tr-TR" sz="2400" b="1" i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hastalık yapabilme </a:t>
                      </a:r>
                      <a:r>
                        <a:rPr lang="tr-TR" sz="24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yeteneğidir.</a:t>
                      </a:r>
                      <a:endParaRPr lang="tr-TR" sz="2400" b="1" i="1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lang="tr-TR" sz="2800" b="1" dirty="0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Patojenite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762502">
                <a:tc>
                  <a:txBody>
                    <a:bodyPr/>
                    <a:lstStyle/>
                    <a:p>
                      <a:pPr lvl="0">
                        <a:lnSpc>
                          <a:spcPct val="90000"/>
                        </a:lnSpc>
                        <a:spcAft>
                          <a:spcPct val="20000"/>
                        </a:spcAft>
                        <a:buClr>
                          <a:srgbClr val="292929"/>
                        </a:buClr>
                        <a:defRPr/>
                      </a:pPr>
                      <a:r>
                        <a:rPr lang="tr-TR" sz="24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Bir etkenin </a:t>
                      </a:r>
                      <a:r>
                        <a:rPr lang="tr-TR" sz="2400" b="1" i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ağır veya öldürücü bir hastalık </a:t>
                      </a:r>
                      <a:r>
                        <a:rPr lang="tr-TR" sz="24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tablosuna yol açma yeteneğidir.</a:t>
                      </a:r>
                      <a:endParaRPr lang="tr-TR" sz="2400" b="1" i="1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lang="tr-TR" sz="2800" b="1" dirty="0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Virülans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877843">
                <a:tc>
                  <a:txBody>
                    <a:bodyPr/>
                    <a:lstStyle/>
                    <a:p>
                      <a:pPr lvl="0">
                        <a:lnSpc>
                          <a:spcPct val="90000"/>
                        </a:lnSpc>
                        <a:spcAft>
                          <a:spcPct val="20000"/>
                        </a:spcAft>
                        <a:buClr>
                          <a:srgbClr val="292929"/>
                        </a:buClr>
                        <a:defRPr/>
                      </a:pPr>
                      <a:r>
                        <a:rPr lang="tr-TR" sz="24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Etkenin </a:t>
                      </a:r>
                      <a:r>
                        <a:rPr lang="tr-TR" sz="2400" b="1" i="1" dirty="0" smtClean="0">
                          <a:solidFill>
                            <a:srgbClr val="C00000"/>
                          </a:solidFill>
                          <a:latin typeface="Calibri" pitchFamily="34" charset="0"/>
                          <a:cs typeface="Calibri" pitchFamily="34" charset="0"/>
                        </a:rPr>
                        <a:t>vücuda girip, üreyip </a:t>
                      </a:r>
                      <a:r>
                        <a:rPr lang="tr-TR" sz="24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hastalık belirtileri vermesidir.</a:t>
                      </a:r>
                      <a:endParaRPr lang="tr-TR" sz="2400" b="1" i="1" dirty="0">
                        <a:solidFill>
                          <a:srgbClr val="000000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lang="tr-TR" sz="2800" b="1" dirty="0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Enfeksiyon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lang="tr-TR" sz="2800" b="1" dirty="0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Hastalığı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1002156">
                <a:tc>
                  <a:txBody>
                    <a:bodyPr/>
                    <a:lstStyle/>
                    <a:p>
                      <a:pPr lvl="0">
                        <a:lnSpc>
                          <a:spcPct val="90000"/>
                        </a:lnSpc>
                        <a:spcAft>
                          <a:spcPct val="20000"/>
                        </a:spcAft>
                        <a:buClr>
                          <a:srgbClr val="292929"/>
                        </a:buClr>
                        <a:defRPr/>
                      </a:pPr>
                      <a:r>
                        <a:rPr lang="tr-TR" sz="24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Çok hücreli organizmalardan türetilmiş hücrelerin in-</a:t>
                      </a:r>
                      <a:r>
                        <a:rPr lang="tr-TR" sz="2400" b="1" i="1" dirty="0" err="1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vitro</a:t>
                      </a:r>
                      <a:r>
                        <a:rPr lang="tr-TR" sz="24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 (deneysel) olarak geliştirilmesidir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lang="tr-TR" sz="2800" b="1" dirty="0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Hücre Kültürü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1448955">
                <a:tc>
                  <a:txBody>
                    <a:bodyPr/>
                    <a:lstStyle/>
                    <a:p>
                      <a:pPr lvl="0">
                        <a:lnSpc>
                          <a:spcPct val="90000"/>
                        </a:lnSpc>
                        <a:spcAft>
                          <a:spcPct val="20000"/>
                        </a:spcAft>
                        <a:buClr>
                          <a:srgbClr val="292929"/>
                        </a:buClr>
                        <a:defRPr/>
                      </a:pPr>
                      <a:r>
                        <a:rPr lang="tr-TR" sz="24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Genetik materyali </a:t>
                      </a:r>
                      <a:r>
                        <a:rPr lang="tr-TR" sz="2400" b="1" i="1" dirty="0" err="1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replikasyon</a:t>
                      </a:r>
                      <a:r>
                        <a:rPr lang="tr-TR" sz="2400" b="1" i="1" dirty="0" smtClean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 veya aktarma yeteneğinde olan hücresel veya hücresel olmayan mikrobiyolojik varlıklardır.</a:t>
                      </a:r>
                    </a:p>
                  </a:txBody>
                  <a:tcPr marL="90000" marR="90000" marT="46800" marB="4680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lang="tr-TR" sz="2800" b="1" dirty="0" smtClean="0"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Mikroorganizma</a:t>
                      </a:r>
                    </a:p>
                  </a:txBody>
                  <a:tcPr marL="90000" marR="90000" marT="46800" marB="468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</a:p>
        </p:txBody>
      </p:sp>
    </p:spTree>
    <p:extLst>
      <p:ext uri="{BB962C8B-B14F-4D97-AF65-F5344CB8AC3E}">
        <p14:creationId xmlns:p14="http://schemas.microsoft.com/office/powerpoint/2010/main" val="19984536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25596" y="1348313"/>
            <a:ext cx="424745" cy="1078088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8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</a:t>
            </a:r>
            <a:endParaRPr lang="tr-TR" sz="28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496190" y="1348313"/>
            <a:ext cx="7010396" cy="10780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İnsanda hastalığa yol açma olasılığı bulunmayan biyolojik etkenler,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25598" y="2549813"/>
            <a:ext cx="424744" cy="1078088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8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</a:t>
            </a:r>
            <a:endParaRPr lang="tr-TR" sz="28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496190" y="2549813"/>
            <a:ext cx="7010396" cy="10780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İnsanda hastalığa neden olabilen, çalışanlara zarar verebilecek, ancak topluma yayılma olasılığı olmayan, genellikle etkili korunma veya tedavi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imkanı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bulunan biyolojik etkenler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25598" y="3775063"/>
            <a:ext cx="424744" cy="1078088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8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3</a:t>
            </a:r>
            <a:endParaRPr lang="tr-TR" sz="28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496190" y="3775063"/>
            <a:ext cx="7010396" cy="10780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İnsanda ağır hastalıklara neden olan, çalışanlar için ciddi tehlike oluşturan, topluma yayılma riski bulunabilen, ancak genellikle etkili korunma veya tedavi imkanı olan biyolojik etkenler, 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25598" y="4988438"/>
            <a:ext cx="424744" cy="1078088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8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4</a:t>
            </a:r>
            <a:endParaRPr lang="tr-TR" sz="28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496190" y="4988438"/>
            <a:ext cx="7010396" cy="10780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İnsanda ağır hastalıklara neden olan, çalışanlar için ciddi tehlike oluşturan, topluma yayılma riski yüksek olan ancak halen etkili korunma ve tedavi  yöntemi bulunmayan biyolojik etkenler,</a:t>
            </a: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2587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</a:p>
        </p:txBody>
      </p:sp>
      <p:grpSp>
        <p:nvGrpSpPr>
          <p:cNvPr id="42" name="Grup 41"/>
          <p:cNvGrpSpPr/>
          <p:nvPr/>
        </p:nvGrpSpPr>
        <p:grpSpPr>
          <a:xfrm>
            <a:off x="22247" y="6132680"/>
            <a:ext cx="6162416" cy="663371"/>
            <a:chOff x="2644311" y="5451679"/>
            <a:chExt cx="6162416" cy="663371"/>
          </a:xfrm>
        </p:grpSpPr>
        <p:grpSp>
          <p:nvGrpSpPr>
            <p:cNvPr id="43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45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8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50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51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56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7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52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5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53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44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Sırası / Nedir? / 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grpSp>
        <p:nvGrpSpPr>
          <p:cNvPr id="32" name="Grup 31"/>
          <p:cNvGrpSpPr/>
          <p:nvPr/>
        </p:nvGrpSpPr>
        <p:grpSpPr>
          <a:xfrm>
            <a:off x="55695" y="895480"/>
            <a:ext cx="9001105" cy="403609"/>
            <a:chOff x="169995" y="1162180"/>
            <a:chExt cx="8737623" cy="403609"/>
          </a:xfrm>
        </p:grpSpPr>
        <p:sp>
          <p:nvSpPr>
            <p:cNvPr id="33" name="Dikdörtgen 32"/>
            <p:cNvSpPr/>
            <p:nvPr/>
          </p:nvSpPr>
          <p:spPr>
            <a:xfrm>
              <a:off x="587905" y="1179318"/>
              <a:ext cx="8319713" cy="369332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algn="ctr" defTabSz="801688" eaLnBrk="0" hangingPunct="0">
                <a:defRPr/>
              </a:pPr>
              <a:r>
                <a:rPr lang="tr-TR" b="1" i="1" noProof="1" smtClean="0">
                  <a:solidFill>
                    <a:srgbClr val="C00000"/>
                  </a:solidFill>
                  <a:latin typeface="Cambria" pitchFamily="18" charset="0"/>
                  <a:cs typeface="Calibri" pitchFamily="34" charset="0"/>
                </a:rPr>
                <a:t>Tanımlanan Biyolojik Etkenler Enfeksiyon Risk Düzeyine Göre;</a:t>
              </a:r>
              <a:endParaRPr lang="tr-TR" b="1" i="1" noProof="1">
                <a:solidFill>
                  <a:srgbClr val="C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pic>
          <p:nvPicPr>
            <p:cNvPr id="34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162180"/>
              <a:ext cx="403609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1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2" name="Rectangle 5"/>
          <p:cNvSpPr>
            <a:spLocks noChangeArrowheads="1"/>
          </p:cNvSpPr>
          <p:nvPr/>
        </p:nvSpPr>
        <p:spPr bwMode="gray">
          <a:xfrm>
            <a:off x="7581015" y="1348313"/>
            <a:ext cx="1478082" cy="10780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 Yok</a:t>
            </a:r>
          </a:p>
        </p:txBody>
      </p:sp>
      <p:sp>
        <p:nvSpPr>
          <p:cNvPr id="93" name="Rectangle 5"/>
          <p:cNvSpPr>
            <a:spLocks noChangeArrowheads="1"/>
          </p:cNvSpPr>
          <p:nvPr/>
        </p:nvSpPr>
        <p:spPr bwMode="gray">
          <a:xfrm>
            <a:off x="7581014" y="2543123"/>
            <a:ext cx="1478082" cy="10780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Bulaşmaz Yok</a:t>
            </a:r>
          </a:p>
          <a:p>
            <a:pPr algn="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Koruma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Tedavi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4" name="Rectangle 5"/>
          <p:cNvSpPr>
            <a:spLocks noChangeArrowheads="1"/>
          </p:cNvSpPr>
          <p:nvPr/>
        </p:nvSpPr>
        <p:spPr bwMode="gray">
          <a:xfrm>
            <a:off x="7591488" y="3750601"/>
            <a:ext cx="1478082" cy="10780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 Var</a:t>
            </a:r>
          </a:p>
          <a:p>
            <a:pPr algn="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Bulaşmaz Var</a:t>
            </a:r>
          </a:p>
          <a:p>
            <a:pPr algn="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Koruma Var</a:t>
            </a:r>
          </a:p>
          <a:p>
            <a:pPr algn="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Tedavi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 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5" name="Rectangle 5"/>
          <p:cNvSpPr>
            <a:spLocks noChangeArrowheads="1"/>
          </p:cNvSpPr>
          <p:nvPr/>
        </p:nvSpPr>
        <p:spPr bwMode="gray">
          <a:xfrm>
            <a:off x="7591487" y="4977310"/>
            <a:ext cx="1478082" cy="10780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Bulaşmaz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Koruma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Yok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Tedavi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Yok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0333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RİSKLERİN BELİRLENMESİ VE DEĞERLENDİRİLMESİ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5750" indent="-28575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Biyolojik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etkenlere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kalma riski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varsa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işçinin maruziyet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türü, düzeyi ve süresi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belirlenir,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Birden fazla grupta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yer alan biyolojik etkenlere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maruziyetin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söz konusu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ise;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değerlendirmesi, zararlı biyolojik etkenlerin tümünün oluşturduğu tehlike dikkate alınarak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yapılır,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değerlendirmesi, düzenli aralıklarla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koşulları değiştiğinde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yada başka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herhangi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değişiklik olduğunda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yenilenir,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8" name="Grup 17"/>
          <p:cNvGrpSpPr/>
          <p:nvPr/>
        </p:nvGrpSpPr>
        <p:grpSpPr>
          <a:xfrm>
            <a:off x="2698751" y="5448430"/>
            <a:ext cx="6121400" cy="403609"/>
            <a:chOff x="169995" y="1162180"/>
            <a:chExt cx="8737623" cy="403609"/>
          </a:xfrm>
        </p:grpSpPr>
        <p:sp>
          <p:nvSpPr>
            <p:cNvPr id="19" name="Dikdörtgen 18"/>
            <p:cNvSpPr/>
            <p:nvPr/>
          </p:nvSpPr>
          <p:spPr>
            <a:xfrm>
              <a:off x="587905" y="1179318"/>
              <a:ext cx="8319713" cy="369332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defTabSz="801688" eaLnBrk="0" hangingPunct="0">
                <a:defRPr/>
              </a:pPr>
              <a:r>
                <a:rPr lang="tr-TR" b="1" i="1" noProof="1" smtClean="0">
                  <a:latin typeface="Cambria" pitchFamily="18" charset="0"/>
                  <a:cs typeface="Calibri" pitchFamily="34" charset="0"/>
                </a:rPr>
                <a:t>   Madde 5 / a</a:t>
              </a:r>
              <a:endParaRPr lang="tr-TR" b="1" i="1" noProof="1">
                <a:latin typeface="Cambria" pitchFamily="18" charset="0"/>
                <a:cs typeface="Calibri" pitchFamily="34" charset="0"/>
              </a:endParaRPr>
            </a:p>
          </p:txBody>
        </p:sp>
        <p:pic>
          <p:nvPicPr>
            <p:cNvPr id="20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162180"/>
              <a:ext cx="593686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9300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ÖNLEMLER / İKAME ETME – YERİNE KOYMA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«İşveren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yapılan işin özelliğine göre zararlı biyolojik etkenleri kullanmaktan kaçınacak ve teknik gelişmelere uygun olarak, kullanım şartlarında işçilerin sağlığı için tehlikeli olmayan veya daha az tehlikeli olan biyolojik etkenleri kullanacaktır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98751" y="5448430"/>
            <a:ext cx="6121400" cy="403609"/>
            <a:chOff x="169995" y="1162180"/>
            <a:chExt cx="8737623" cy="403609"/>
          </a:xfrm>
        </p:grpSpPr>
        <p:sp>
          <p:nvSpPr>
            <p:cNvPr id="18" name="Dikdörtgen 17"/>
            <p:cNvSpPr/>
            <p:nvPr/>
          </p:nvSpPr>
          <p:spPr>
            <a:xfrm>
              <a:off x="587905" y="1179318"/>
              <a:ext cx="8319713" cy="369332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defTabSz="801688" eaLnBrk="0" hangingPunct="0">
                <a:defRPr/>
              </a:pPr>
              <a:r>
                <a:rPr lang="tr-TR" b="1" i="1" noProof="1" smtClean="0">
                  <a:latin typeface="Cambria" pitchFamily="18" charset="0"/>
                  <a:cs typeface="Calibri" pitchFamily="34" charset="0"/>
                </a:rPr>
                <a:t>   Madde 7</a:t>
              </a:r>
              <a:endParaRPr lang="tr-TR" b="1" i="1" noProof="1">
                <a:latin typeface="Cambria" pitchFamily="18" charset="0"/>
                <a:cs typeface="Calibri" pitchFamily="34" charset="0"/>
              </a:endParaRPr>
            </a:p>
          </p:txBody>
        </p:sp>
        <p:pic>
          <p:nvPicPr>
            <p:cNvPr id="19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162180"/>
              <a:ext cx="593686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6676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RİSKLERİN AZALTILMASI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Maruziyeti Önleme;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değerlendirmesi sonucunda,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işçilerin sağlık ve güvenliği için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olduğu ortaya çıkarsa, işçilerin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maruziyeti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önlenir»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Maruziyeti Azaltma;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«Önlemenin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mümkün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olmadığı hallerde,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yapılan iş ve risk değerlendirmesi dikkate alınarak, sağlık ve güvenlik yönünden yeterli korumayı sağlayacak şekilde,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işçilerin maruziyet düzeyinin en aza indirilmesi için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önlemler alınır»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98751" y="5448430"/>
            <a:ext cx="6121400" cy="403609"/>
            <a:chOff x="169995" y="1162180"/>
            <a:chExt cx="8737623" cy="403609"/>
          </a:xfrm>
        </p:grpSpPr>
        <p:sp>
          <p:nvSpPr>
            <p:cNvPr id="18" name="Dikdörtgen 17"/>
            <p:cNvSpPr/>
            <p:nvPr/>
          </p:nvSpPr>
          <p:spPr>
            <a:xfrm>
              <a:off x="587905" y="1179318"/>
              <a:ext cx="8319713" cy="369332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defTabSz="801688" eaLnBrk="0" hangingPunct="0">
                <a:defRPr/>
              </a:pPr>
              <a:r>
                <a:rPr lang="tr-TR" b="1" i="1" noProof="1" smtClean="0">
                  <a:latin typeface="Cambria" pitchFamily="18" charset="0"/>
                  <a:cs typeface="Calibri" pitchFamily="34" charset="0"/>
                </a:rPr>
                <a:t>   Madde 8</a:t>
              </a:r>
              <a:endParaRPr lang="tr-TR" b="1" i="1" noProof="1">
                <a:latin typeface="Cambria" pitchFamily="18" charset="0"/>
                <a:cs typeface="Calibri" pitchFamily="34" charset="0"/>
              </a:endParaRPr>
            </a:p>
          </p:txBody>
        </p:sp>
        <p:pic>
          <p:nvPicPr>
            <p:cNvPr id="19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162180"/>
              <a:ext cx="593686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6672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BAKANLIĞA BİLDİRME YÜKÜMLÜLÜĞÜ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1. İstenmesi Halinde Bildirim</a:t>
            </a: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değerlendirmesi sonuçları işçilerin sağlık ve güvenliği yönünden risk bulunduğunu ortaya koyuyorsa,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istenmesi halinde,</a:t>
            </a:r>
            <a:r>
              <a:rPr lang="tr-TR" sz="2000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işveren aşağıdaki konularda gerekli bilgileri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Bakanlığa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verir,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98751" y="5448430"/>
            <a:ext cx="6121400" cy="403609"/>
            <a:chOff x="169995" y="1162180"/>
            <a:chExt cx="8737623" cy="403609"/>
          </a:xfrm>
        </p:grpSpPr>
        <p:sp>
          <p:nvSpPr>
            <p:cNvPr id="18" name="Dikdörtgen 17"/>
            <p:cNvSpPr/>
            <p:nvPr/>
          </p:nvSpPr>
          <p:spPr>
            <a:xfrm>
              <a:off x="587905" y="1179318"/>
              <a:ext cx="8319713" cy="369332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defTabSz="801688" eaLnBrk="0" hangingPunct="0">
                <a:defRPr/>
              </a:pPr>
              <a:r>
                <a:rPr lang="tr-TR" b="1" i="1" noProof="1" smtClean="0">
                  <a:latin typeface="Cambria" pitchFamily="18" charset="0"/>
                  <a:cs typeface="Calibri" pitchFamily="34" charset="0"/>
                </a:rPr>
                <a:t>   Madde 9</a:t>
              </a:r>
              <a:endParaRPr lang="tr-TR" b="1" i="1" noProof="1">
                <a:latin typeface="Cambria" pitchFamily="18" charset="0"/>
                <a:cs typeface="Calibri" pitchFamily="34" charset="0"/>
              </a:endParaRPr>
            </a:p>
          </p:txBody>
        </p:sp>
        <p:pic>
          <p:nvPicPr>
            <p:cNvPr id="19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162180"/>
              <a:ext cx="593686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2923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theme/theme1.xml><?xml version="1.0" encoding="utf-8"?>
<a:theme xmlns:a="http://schemas.openxmlformats.org/drawingml/2006/main" name="4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5_Standarddesign">
  <a:themeElements>
    <a:clrScheme name="Gri Tonlamalı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13986</TotalTime>
  <Words>1437</Words>
  <Application>Microsoft Office PowerPoint</Application>
  <PresentationFormat>Ekran Gösterisi (4:3)</PresentationFormat>
  <Paragraphs>302</Paragraphs>
  <Slides>26</Slides>
  <Notes>26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Slayt Başlıkları</vt:lpstr>
      </vt:variant>
      <vt:variant>
        <vt:i4>26</vt:i4>
      </vt:variant>
    </vt:vector>
  </HeadingPairs>
  <TitlesOfParts>
    <vt:vector size="29" baseType="lpstr">
      <vt:lpstr>4_Standarddesign</vt:lpstr>
      <vt:lpstr>2_Standarddesign</vt:lpstr>
      <vt:lpstr>5_Standarddesign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 Yiğitalp</cp:lastModifiedBy>
  <cp:revision>1209</cp:revision>
  <dcterms:created xsi:type="dcterms:W3CDTF">2008-04-16T13:39:00Z</dcterms:created>
  <dcterms:modified xsi:type="dcterms:W3CDTF">2013-08-14T07:53:32Z</dcterms:modified>
</cp:coreProperties>
</file>