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20" r:id="rId2"/>
    <p:sldMasterId id="2147483732" r:id="rId3"/>
    <p:sldMasterId id="2147483756" r:id="rId4"/>
    <p:sldMasterId id="2147483768" r:id="rId5"/>
    <p:sldMasterId id="2147483780" r:id="rId6"/>
    <p:sldMasterId id="2147483792" r:id="rId7"/>
  </p:sldMasterIdLst>
  <p:notesMasterIdLst>
    <p:notesMasterId r:id="rId57"/>
  </p:notesMasterIdLst>
  <p:handoutMasterIdLst>
    <p:handoutMasterId r:id="rId58"/>
  </p:handoutMasterIdLst>
  <p:sldIdLst>
    <p:sldId id="1212" r:id="rId8"/>
    <p:sldId id="1106" r:id="rId9"/>
    <p:sldId id="1214" r:id="rId10"/>
    <p:sldId id="1215" r:id="rId11"/>
    <p:sldId id="1367" r:id="rId12"/>
    <p:sldId id="1286" r:id="rId13"/>
    <p:sldId id="1386" r:id="rId14"/>
    <p:sldId id="1385" r:id="rId15"/>
    <p:sldId id="1384" r:id="rId16"/>
    <p:sldId id="1383" r:id="rId17"/>
    <p:sldId id="1388" r:id="rId18"/>
    <p:sldId id="1315" r:id="rId19"/>
    <p:sldId id="1292" r:id="rId20"/>
    <p:sldId id="1293" r:id="rId21"/>
    <p:sldId id="1295" r:id="rId22"/>
    <p:sldId id="1296" r:id="rId23"/>
    <p:sldId id="1297" r:id="rId24"/>
    <p:sldId id="1298" r:id="rId25"/>
    <p:sldId id="1299" r:id="rId26"/>
    <p:sldId id="1301" r:id="rId27"/>
    <p:sldId id="1304" r:id="rId28"/>
    <p:sldId id="1302" r:id="rId29"/>
    <p:sldId id="1305" r:id="rId30"/>
    <p:sldId id="1307" r:id="rId31"/>
    <p:sldId id="1309" r:id="rId32"/>
    <p:sldId id="1373" r:id="rId33"/>
    <p:sldId id="1310" r:id="rId34"/>
    <p:sldId id="1312" r:id="rId35"/>
    <p:sldId id="1328" r:id="rId36"/>
    <p:sldId id="1232" r:id="rId37"/>
    <p:sldId id="1192" r:id="rId38"/>
    <p:sldId id="1331" r:id="rId39"/>
    <p:sldId id="1229" r:id="rId40"/>
    <p:sldId id="1181" r:id="rId41"/>
    <p:sldId id="1366" r:id="rId42"/>
    <p:sldId id="1354" r:id="rId43"/>
    <p:sldId id="1151" r:id="rId44"/>
    <p:sldId id="1359" r:id="rId45"/>
    <p:sldId id="1389" r:id="rId46"/>
    <p:sldId id="1390" r:id="rId47"/>
    <p:sldId id="1362" r:id="rId48"/>
    <p:sldId id="1363" r:id="rId49"/>
    <p:sldId id="1364" r:id="rId50"/>
    <p:sldId id="1356" r:id="rId51"/>
    <p:sldId id="1381" r:id="rId52"/>
    <p:sldId id="1336" r:id="rId53"/>
    <p:sldId id="1221" r:id="rId54"/>
    <p:sldId id="1380" r:id="rId55"/>
    <p:sldId id="1272" r:id="rId56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A4FF"/>
    <a:srgbClr val="0066CC"/>
    <a:srgbClr val="004986"/>
    <a:srgbClr val="004074"/>
    <a:srgbClr val="414141"/>
    <a:srgbClr val="575F57"/>
    <a:srgbClr val="5A5A59"/>
    <a:srgbClr val="575757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20262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06.02.2013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37</a:t>
            </a:fld>
            <a:endParaRPr lang="de-DE" sz="120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37</a:t>
            </a:fld>
            <a:endParaRPr lang="en-GB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48</a:t>
            </a:fld>
            <a:endParaRPr lang="de-DE" sz="120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48</a:t>
            </a:fld>
            <a:endParaRPr lang="en-GB" sz="130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336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26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07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66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161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55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12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15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756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36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966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10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44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034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792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4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883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943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2909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409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988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970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712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6542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6349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696760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2048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39974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506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83338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5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5759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57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64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619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4752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1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8598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287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6499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5039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21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69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60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852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8602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183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0135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9597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1894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6006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978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596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01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62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7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5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991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21317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9866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6987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289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720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9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73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66713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90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482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8234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78337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6487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emf"/><Relationship Id="rId4" Type="http://schemas.openxmlformats.org/officeDocument/2006/relationships/package" Target="../embeddings/Microsoft_Excel__al__ma_Sayfas_1.xls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1.jp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28.png"/><Relationship Id="rId3" Type="http://schemas.openxmlformats.org/officeDocument/2006/relationships/image" Target="../media/image34.jpeg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g"/><Relationship Id="rId14" Type="http://schemas.openxmlformats.org/officeDocument/2006/relationships/image" Target="../media/image44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Biyolojik Risk Etmenleri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3553895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Tanımlar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/ Patojenite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 etkeninin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hastalık yapabilme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yeteneğidir.»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472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Tanımlar /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Virülans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etkenin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ağır veya öldürücü bir hastalık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tablosuna yol açma yeteneğidir.»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443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1348313"/>
            <a:ext cx="797506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78978" y="1348313"/>
            <a:ext cx="4921747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hastalığa yol açma olasılığı bulunmayan biyolojik etkenler,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2549813"/>
            <a:ext cx="79750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78978" y="2549813"/>
            <a:ext cx="4921747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hastalığa neden olabilen, çalışanlara zarar verebilecek, ancak topluma yayılma olasılığı olmayan, genellikle etkili korunma veya tedavi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imkanı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bulunan biyolojik etkenler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3775063"/>
            <a:ext cx="79750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78978" y="3775063"/>
            <a:ext cx="4921747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ağır hastalıklara neden olan, çalışanlar için ciddi tehlike oluşturan, topluma yayılma riski bulunabilen, ancak genellikle etkili korunma veya tedavi imkanı olan biyolojik etkenler,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4988438"/>
            <a:ext cx="79750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78978" y="4988438"/>
            <a:ext cx="4921747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 ağır hastalıklara neden olan, çalışanlar için ciddi tehlike oluşturan, topluma yayılma riski yüksek olan ancak halen etkili korunma ve tedavi  yöntemi bulunmayan biyolojik etkenler,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2587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22247" y="613268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Sırası / Nedir? /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grpSp>
        <p:nvGrpSpPr>
          <p:cNvPr id="32" name="Grup 31"/>
          <p:cNvGrpSpPr/>
          <p:nvPr/>
        </p:nvGrpSpPr>
        <p:grpSpPr>
          <a:xfrm>
            <a:off x="55695" y="895480"/>
            <a:ext cx="9001105" cy="403609"/>
            <a:chOff x="169995" y="1162180"/>
            <a:chExt cx="8737623" cy="403609"/>
          </a:xfrm>
        </p:grpSpPr>
        <p:sp>
          <p:nvSpPr>
            <p:cNvPr id="33" name="Dikdörtgen 32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b="1" i="1" noProof="1" smtClean="0">
                  <a:solidFill>
                    <a:srgbClr val="C00000"/>
                  </a:solidFill>
                  <a:latin typeface="Cambria" pitchFamily="18" charset="0"/>
                  <a:cs typeface="Calibri" pitchFamily="34" charset="0"/>
                </a:rPr>
                <a:t>Tanımlanan Biyolojik Etkenler Enfeksiyon Risk Düzeyine Göre;</a:t>
              </a:r>
              <a:endParaRPr lang="tr-TR" b="1" i="1" noProof="1">
                <a:solidFill>
                  <a:srgbClr val="C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34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5905501" y="1348313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(İnsan-Çalışan)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8248651" y="1357127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1" name="Rectangle 5"/>
          <p:cNvSpPr>
            <a:spLocks noChangeArrowheads="1"/>
          </p:cNvSpPr>
          <p:nvPr/>
        </p:nvSpPr>
        <p:spPr bwMode="gray">
          <a:xfrm>
            <a:off x="5905501" y="1635470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Bulaşma</a:t>
            </a:r>
          </a:p>
        </p:txBody>
      </p:sp>
      <p:sp>
        <p:nvSpPr>
          <p:cNvPr id="62" name="Rectangle 5"/>
          <p:cNvSpPr>
            <a:spLocks noChangeArrowheads="1"/>
          </p:cNvSpPr>
          <p:nvPr/>
        </p:nvSpPr>
        <p:spPr bwMode="gray">
          <a:xfrm>
            <a:off x="8248651" y="1644284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3" name="Rectangle 5"/>
          <p:cNvSpPr>
            <a:spLocks noChangeArrowheads="1"/>
          </p:cNvSpPr>
          <p:nvPr/>
        </p:nvSpPr>
        <p:spPr bwMode="gray">
          <a:xfrm>
            <a:off x="5906501" y="1921220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Korunma</a:t>
            </a: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8249651" y="1930034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" name="Rectangle 5"/>
          <p:cNvSpPr>
            <a:spLocks noChangeArrowheads="1"/>
          </p:cNvSpPr>
          <p:nvPr/>
        </p:nvSpPr>
        <p:spPr bwMode="gray">
          <a:xfrm>
            <a:off x="5906501" y="2201683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Tedavi</a:t>
            </a:r>
          </a:p>
        </p:txBody>
      </p:sp>
      <p:sp>
        <p:nvSpPr>
          <p:cNvPr id="66" name="Rectangle 5"/>
          <p:cNvSpPr>
            <a:spLocks noChangeArrowheads="1"/>
          </p:cNvSpPr>
          <p:nvPr/>
        </p:nvSpPr>
        <p:spPr bwMode="gray">
          <a:xfrm>
            <a:off x="8249651" y="2210497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Rectangle 5"/>
          <p:cNvSpPr>
            <a:spLocks noChangeArrowheads="1"/>
          </p:cNvSpPr>
          <p:nvPr/>
        </p:nvSpPr>
        <p:spPr bwMode="gray">
          <a:xfrm>
            <a:off x="5913742" y="4979798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(İnsan-Çalışan)</a:t>
            </a:r>
          </a:p>
        </p:txBody>
      </p:sp>
      <p:sp>
        <p:nvSpPr>
          <p:cNvPr id="68" name="Rectangle 5"/>
          <p:cNvSpPr>
            <a:spLocks noChangeArrowheads="1"/>
          </p:cNvSpPr>
          <p:nvPr/>
        </p:nvSpPr>
        <p:spPr bwMode="gray">
          <a:xfrm>
            <a:off x="8256892" y="4988612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9" name="Rectangle 5"/>
          <p:cNvSpPr>
            <a:spLocks noChangeArrowheads="1"/>
          </p:cNvSpPr>
          <p:nvPr/>
        </p:nvSpPr>
        <p:spPr bwMode="gray">
          <a:xfrm>
            <a:off x="5913742" y="5266955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Bulaşma</a:t>
            </a:r>
          </a:p>
        </p:txBody>
      </p:sp>
      <p:sp>
        <p:nvSpPr>
          <p:cNvPr id="70" name="Rectangle 5"/>
          <p:cNvSpPr>
            <a:spLocks noChangeArrowheads="1"/>
          </p:cNvSpPr>
          <p:nvPr/>
        </p:nvSpPr>
        <p:spPr bwMode="gray">
          <a:xfrm>
            <a:off x="8256892" y="5275769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" name="Rectangle 5"/>
          <p:cNvSpPr>
            <a:spLocks noChangeArrowheads="1"/>
          </p:cNvSpPr>
          <p:nvPr/>
        </p:nvSpPr>
        <p:spPr bwMode="gray">
          <a:xfrm>
            <a:off x="5914742" y="5552705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Korunma</a:t>
            </a:r>
          </a:p>
        </p:txBody>
      </p:sp>
      <p:sp>
        <p:nvSpPr>
          <p:cNvPr id="72" name="Rectangle 5"/>
          <p:cNvSpPr>
            <a:spLocks noChangeArrowheads="1"/>
          </p:cNvSpPr>
          <p:nvPr/>
        </p:nvSpPr>
        <p:spPr bwMode="gray">
          <a:xfrm>
            <a:off x="8257892" y="5561519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Hayır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3" name="Rectangle 5"/>
          <p:cNvSpPr>
            <a:spLocks noChangeArrowheads="1"/>
          </p:cNvSpPr>
          <p:nvPr/>
        </p:nvSpPr>
        <p:spPr bwMode="gray">
          <a:xfrm>
            <a:off x="5914742" y="5833168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Tedavi</a:t>
            </a:r>
          </a:p>
        </p:txBody>
      </p:sp>
      <p:sp>
        <p:nvSpPr>
          <p:cNvPr id="74" name="Rectangle 5"/>
          <p:cNvSpPr>
            <a:spLocks noChangeArrowheads="1"/>
          </p:cNvSpPr>
          <p:nvPr/>
        </p:nvSpPr>
        <p:spPr bwMode="gray">
          <a:xfrm>
            <a:off x="8257892" y="5841982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Hayır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5" name="Rectangle 5"/>
          <p:cNvSpPr>
            <a:spLocks noChangeArrowheads="1"/>
          </p:cNvSpPr>
          <p:nvPr/>
        </p:nvSpPr>
        <p:spPr bwMode="gray">
          <a:xfrm>
            <a:off x="5922076" y="3775063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(İnsan-Çalışan)</a:t>
            </a:r>
          </a:p>
        </p:txBody>
      </p:sp>
      <p:sp>
        <p:nvSpPr>
          <p:cNvPr id="76" name="Rectangle 5"/>
          <p:cNvSpPr>
            <a:spLocks noChangeArrowheads="1"/>
          </p:cNvSpPr>
          <p:nvPr/>
        </p:nvSpPr>
        <p:spPr bwMode="gray">
          <a:xfrm>
            <a:off x="8265226" y="3783877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7" name="Rectangle 5"/>
          <p:cNvSpPr>
            <a:spLocks noChangeArrowheads="1"/>
          </p:cNvSpPr>
          <p:nvPr/>
        </p:nvSpPr>
        <p:spPr bwMode="gray">
          <a:xfrm>
            <a:off x="5922076" y="4062220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Bulaşma</a:t>
            </a:r>
          </a:p>
        </p:txBody>
      </p:sp>
      <p:sp>
        <p:nvSpPr>
          <p:cNvPr id="78" name="Rectangle 5"/>
          <p:cNvSpPr>
            <a:spLocks noChangeArrowheads="1"/>
          </p:cNvSpPr>
          <p:nvPr/>
        </p:nvSpPr>
        <p:spPr bwMode="gray">
          <a:xfrm>
            <a:off x="8265226" y="4071034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9" name="Rectangle 5"/>
          <p:cNvSpPr>
            <a:spLocks noChangeArrowheads="1"/>
          </p:cNvSpPr>
          <p:nvPr/>
        </p:nvSpPr>
        <p:spPr bwMode="gray">
          <a:xfrm>
            <a:off x="5923076" y="4347970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Korunma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0" name="Rectangle 5"/>
          <p:cNvSpPr>
            <a:spLocks noChangeArrowheads="1"/>
          </p:cNvSpPr>
          <p:nvPr/>
        </p:nvSpPr>
        <p:spPr bwMode="gray">
          <a:xfrm>
            <a:off x="8266226" y="4356784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Evet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1" name="Rectangle 5"/>
          <p:cNvSpPr>
            <a:spLocks noChangeArrowheads="1"/>
          </p:cNvSpPr>
          <p:nvPr/>
        </p:nvSpPr>
        <p:spPr bwMode="gray">
          <a:xfrm>
            <a:off x="5923076" y="4628433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Tedavi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" name="Rectangle 5"/>
          <p:cNvSpPr>
            <a:spLocks noChangeArrowheads="1"/>
          </p:cNvSpPr>
          <p:nvPr/>
        </p:nvSpPr>
        <p:spPr bwMode="gray">
          <a:xfrm>
            <a:off x="8266226" y="4637247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Evet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3" name="Rectangle 5"/>
          <p:cNvSpPr>
            <a:spLocks noChangeArrowheads="1"/>
          </p:cNvSpPr>
          <p:nvPr/>
        </p:nvSpPr>
        <p:spPr bwMode="gray">
          <a:xfrm>
            <a:off x="5904501" y="2549813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(İnsan-Çalışan)</a:t>
            </a:r>
          </a:p>
        </p:txBody>
      </p:sp>
      <p:sp>
        <p:nvSpPr>
          <p:cNvPr id="84" name="Rectangle 5"/>
          <p:cNvSpPr>
            <a:spLocks noChangeArrowheads="1"/>
          </p:cNvSpPr>
          <p:nvPr/>
        </p:nvSpPr>
        <p:spPr bwMode="gray">
          <a:xfrm>
            <a:off x="8247651" y="2558627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5" name="Rectangle 5"/>
          <p:cNvSpPr>
            <a:spLocks noChangeArrowheads="1"/>
          </p:cNvSpPr>
          <p:nvPr/>
        </p:nvSpPr>
        <p:spPr bwMode="gray">
          <a:xfrm>
            <a:off x="5904501" y="2836970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Topluma Bulaşma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6" name="Rectangle 5"/>
          <p:cNvSpPr>
            <a:spLocks noChangeArrowheads="1"/>
          </p:cNvSpPr>
          <p:nvPr/>
        </p:nvSpPr>
        <p:spPr bwMode="gray">
          <a:xfrm>
            <a:off x="8247651" y="2845784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7" name="Rectangle 5"/>
          <p:cNvSpPr>
            <a:spLocks noChangeArrowheads="1"/>
          </p:cNvSpPr>
          <p:nvPr/>
        </p:nvSpPr>
        <p:spPr bwMode="gray">
          <a:xfrm>
            <a:off x="5905501" y="3122720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Korunma</a:t>
            </a:r>
          </a:p>
        </p:txBody>
      </p:sp>
      <p:sp>
        <p:nvSpPr>
          <p:cNvPr id="88" name="Rectangle 5"/>
          <p:cNvSpPr>
            <a:spLocks noChangeArrowheads="1"/>
          </p:cNvSpPr>
          <p:nvPr/>
        </p:nvSpPr>
        <p:spPr bwMode="gray">
          <a:xfrm>
            <a:off x="8248651" y="3131534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Evet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9" name="Rectangle 5"/>
          <p:cNvSpPr>
            <a:spLocks noChangeArrowheads="1"/>
          </p:cNvSpPr>
          <p:nvPr/>
        </p:nvSpPr>
        <p:spPr bwMode="gray">
          <a:xfrm>
            <a:off x="5905501" y="3403183"/>
            <a:ext cx="2268000" cy="2328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Tedavi</a:t>
            </a:r>
          </a:p>
        </p:txBody>
      </p:sp>
      <p:sp>
        <p:nvSpPr>
          <p:cNvPr id="90" name="Rectangle 5"/>
          <p:cNvSpPr>
            <a:spLocks noChangeArrowheads="1"/>
          </p:cNvSpPr>
          <p:nvPr/>
        </p:nvSpPr>
        <p:spPr bwMode="gray">
          <a:xfrm>
            <a:off x="8248651" y="3411997"/>
            <a:ext cx="771524" cy="224024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Evet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033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RİSKLERİN BELİRLENMESİ VE DEĞERLENDİRİLMESİ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kalma riski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varsa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işçinin 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türü, düzeyi ve süresi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Birden fazla grupta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alan biyolojik etkenlere maruziyetin söz konusu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değerlendirmesi, zararlı biyolojik etkenlerin tümünün oluşturduğu tehlike dikkate alınarak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değerlendirmesi, düzenli aralıklarla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 değiştiğinde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yada başka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değişiklik olduğunda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yenilenir,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5 / a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349300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DEĞERLENDİRME KRİTERLERİ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sağlığına zararlı olan veya olabilecek biyolojik etkenlerin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sınıflandırılması,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Yetkili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makamların, işçilerin sağlığını korumak için biyolojik etkenlerin denetim altına alınması hakkındaki önerileri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işlerinin sonucu olarak ortaya çıkabilecek hastalıklarla ilgili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bilgiler,</a:t>
            </a: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işlerinin sonucu olarak ortaya çıkabilecek alerjik veya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etkiler,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78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Yaptıkları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 doğrudan bağlantılı olarak işçilerin yakalandığı hastalıkla ilgili bilgiler.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9" name="Dikdörtgen 18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5 / b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20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21310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ÖNLEMLER / İKAME ETME – YERİNE KOYMA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«İşveren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yapılan işin özelliğine göre zararlı biyolojik etkenleri kullanmaktan kaçınacak ve teknik gelişmelere uygun olarak, kullanım şartlarında işçilerin sağlığı için tehlikeli olmayan veya daha az tehlikeli olan biyolojik etkenleri kullanacaktır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7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966676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RİSKLERİN AZALTILMASI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Maruziyeti Önleme;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değerlendirmesi sonucunda,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 sağlık ve güvenliği 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olduğu ortaya çıkarsa, işçilerin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önlenir»</a:t>
            </a: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Maruziyeti Azaltma;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«Önlemenin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mümkün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olmadığı hallerde,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iş ve risk değerlendirmesi dikkate alınarak, sağlık ve güvenlik yönünden yeterli korumayı sağlayacak şekilde,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 maruziyet düzeyinin en aza indirilmesi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 alınır»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8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66672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Maruizyeti Azaltma Yöntemleri – 1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kalan/kalabilecek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 sayısı, mümkün olan en az sayıda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tutulur (rotasyon…),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prosesleri ve teknik kontrol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etkenlerin ortama yayılmasını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önleyecek veya ortamda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az düzeyde bulunmasını sağlayacak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şekilde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düzenlenir, 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14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 koruma önlemleri alınır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ve/veya maruziyetin başka yollarla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önlenemediği durumlarda kişisel korunma yöntemleri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uygulanır.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369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Maruizyeti Azaltma Yöntemleri – 2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Hijyen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önlemleri;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etkenlerin çalışma yerlerinden kontrol dışı dışarıya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taşınması, sızması,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azaltılmasını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sağlamalı,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işareti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birlikte ilgili diğer uyarı işaretleri 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etkenlerin karıştığı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 önlenmesine yönelik plan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hazırlanır.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0634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Maruizyeti Azaltma Yöntemleri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muhafaza edildikleri ortam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dışında bulunup bulunmadığının belirlenmesi için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ölçümler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yapılır, 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Atıkların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biçimde toplanması,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depolanması,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uzaklaştırılması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güvenli ve özel kapların kullanılması da dahil uygun yöntemlerle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etkenlerin işyeri içinde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 bir şekilde taşınması için gerekli düzenlemeler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yapılır. 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277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7095" name="Picture 74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7966075" y="4492511"/>
            <a:ext cx="892175" cy="130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204913" y="1335088"/>
            <a:ext cx="2339975" cy="5174894"/>
            <a:chOff x="6408" y="661"/>
            <a:chExt cx="1718" cy="4055"/>
          </a:xfrm>
        </p:grpSpPr>
        <p:sp>
          <p:nvSpPr>
            <p:cNvPr id="46100" name="Freeform 27"/>
            <p:cNvSpPr>
              <a:spLocks/>
            </p:cNvSpPr>
            <p:nvPr/>
          </p:nvSpPr>
          <p:spPr bwMode="auto">
            <a:xfrm flipH="1">
              <a:off x="6410" y="3798"/>
              <a:ext cx="580" cy="918"/>
            </a:xfrm>
            <a:custGeom>
              <a:avLst/>
              <a:gdLst>
                <a:gd name="T0" fmla="*/ 6272 w 290"/>
                <a:gd name="T1" fmla="*/ 11584 h 459"/>
                <a:gd name="T2" fmla="*/ 6240 w 290"/>
                <a:gd name="T3" fmla="*/ 9984 h 459"/>
                <a:gd name="T4" fmla="*/ 7712 w 290"/>
                <a:gd name="T5" fmla="*/ 5696 h 459"/>
                <a:gd name="T6" fmla="*/ 8000 w 290"/>
                <a:gd name="T7" fmla="*/ 4320 h 459"/>
                <a:gd name="T8" fmla="*/ 8992 w 290"/>
                <a:gd name="T9" fmla="*/ 3232 h 459"/>
                <a:gd name="T10" fmla="*/ 8384 w 290"/>
                <a:gd name="T11" fmla="*/ 2080 h 459"/>
                <a:gd name="T12" fmla="*/ 6272 w 290"/>
                <a:gd name="T13" fmla="*/ 352 h 459"/>
                <a:gd name="T14" fmla="*/ 5696 w 290"/>
                <a:gd name="T15" fmla="*/ 1696 h 459"/>
                <a:gd name="T16" fmla="*/ 5024 w 290"/>
                <a:gd name="T17" fmla="*/ 3008 h 459"/>
                <a:gd name="T18" fmla="*/ 3968 w 290"/>
                <a:gd name="T19" fmla="*/ 3168 h 459"/>
                <a:gd name="T20" fmla="*/ 4416 w 290"/>
                <a:gd name="T21" fmla="*/ 2080 h 459"/>
                <a:gd name="T22" fmla="*/ 3136 w 290"/>
                <a:gd name="T23" fmla="*/ 736 h 459"/>
                <a:gd name="T24" fmla="*/ 1568 w 290"/>
                <a:gd name="T25" fmla="*/ 2144 h 459"/>
                <a:gd name="T26" fmla="*/ 1632 w 290"/>
                <a:gd name="T27" fmla="*/ 3296 h 459"/>
                <a:gd name="T28" fmla="*/ 1632 w 290"/>
                <a:gd name="T29" fmla="*/ 3488 h 459"/>
                <a:gd name="T30" fmla="*/ 928 w 290"/>
                <a:gd name="T31" fmla="*/ 6336 h 459"/>
                <a:gd name="T32" fmla="*/ 1472 w 290"/>
                <a:gd name="T33" fmla="*/ 7680 h 459"/>
                <a:gd name="T34" fmla="*/ 1984 w 290"/>
                <a:gd name="T35" fmla="*/ 8384 h 459"/>
                <a:gd name="T36" fmla="*/ 64 w 290"/>
                <a:gd name="T37" fmla="*/ 13312 h 459"/>
                <a:gd name="T38" fmla="*/ 0 w 290"/>
                <a:gd name="T39" fmla="*/ 14688 h 459"/>
                <a:gd name="T40" fmla="*/ 6592 w 290"/>
                <a:gd name="T41" fmla="*/ 14688 h 459"/>
                <a:gd name="T42" fmla="*/ 6272 w 290"/>
                <a:gd name="T43" fmla="*/ 11584 h 4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90"/>
                <a:gd name="T67" fmla="*/ 0 h 459"/>
                <a:gd name="T68" fmla="*/ 290 w 290"/>
                <a:gd name="T69" fmla="*/ 459 h 4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90" h="459">
                  <a:moveTo>
                    <a:pt x="196" y="362"/>
                  </a:moveTo>
                  <a:cubicBezTo>
                    <a:pt x="186" y="328"/>
                    <a:pt x="195" y="312"/>
                    <a:pt x="195" y="312"/>
                  </a:cubicBezTo>
                  <a:cubicBezTo>
                    <a:pt x="220" y="281"/>
                    <a:pt x="241" y="178"/>
                    <a:pt x="241" y="178"/>
                  </a:cubicBezTo>
                  <a:cubicBezTo>
                    <a:pt x="244" y="136"/>
                    <a:pt x="250" y="135"/>
                    <a:pt x="250" y="135"/>
                  </a:cubicBezTo>
                  <a:cubicBezTo>
                    <a:pt x="281" y="101"/>
                    <a:pt x="281" y="101"/>
                    <a:pt x="281" y="101"/>
                  </a:cubicBezTo>
                  <a:cubicBezTo>
                    <a:pt x="290" y="86"/>
                    <a:pt x="262" y="65"/>
                    <a:pt x="262" y="65"/>
                  </a:cubicBezTo>
                  <a:cubicBezTo>
                    <a:pt x="196" y="11"/>
                    <a:pt x="196" y="11"/>
                    <a:pt x="196" y="11"/>
                  </a:cubicBezTo>
                  <a:cubicBezTo>
                    <a:pt x="173" y="0"/>
                    <a:pt x="178" y="53"/>
                    <a:pt x="178" y="53"/>
                  </a:cubicBezTo>
                  <a:cubicBezTo>
                    <a:pt x="177" y="83"/>
                    <a:pt x="157" y="94"/>
                    <a:pt x="157" y="94"/>
                  </a:cubicBezTo>
                  <a:cubicBezTo>
                    <a:pt x="117" y="133"/>
                    <a:pt x="124" y="99"/>
                    <a:pt x="124" y="99"/>
                  </a:cubicBezTo>
                  <a:cubicBezTo>
                    <a:pt x="138" y="65"/>
                    <a:pt x="138" y="65"/>
                    <a:pt x="138" y="65"/>
                  </a:cubicBezTo>
                  <a:cubicBezTo>
                    <a:pt x="144" y="24"/>
                    <a:pt x="98" y="23"/>
                    <a:pt x="98" y="23"/>
                  </a:cubicBezTo>
                  <a:cubicBezTo>
                    <a:pt x="47" y="20"/>
                    <a:pt x="49" y="67"/>
                    <a:pt x="49" y="67"/>
                  </a:cubicBezTo>
                  <a:cubicBezTo>
                    <a:pt x="40" y="78"/>
                    <a:pt x="51" y="103"/>
                    <a:pt x="51" y="103"/>
                  </a:cubicBezTo>
                  <a:cubicBezTo>
                    <a:pt x="55" y="107"/>
                    <a:pt x="51" y="109"/>
                    <a:pt x="51" y="109"/>
                  </a:cubicBezTo>
                  <a:cubicBezTo>
                    <a:pt x="24" y="128"/>
                    <a:pt x="29" y="198"/>
                    <a:pt x="29" y="198"/>
                  </a:cubicBezTo>
                  <a:cubicBezTo>
                    <a:pt x="31" y="224"/>
                    <a:pt x="46" y="240"/>
                    <a:pt x="46" y="240"/>
                  </a:cubicBezTo>
                  <a:cubicBezTo>
                    <a:pt x="63" y="247"/>
                    <a:pt x="62" y="262"/>
                    <a:pt x="62" y="262"/>
                  </a:cubicBezTo>
                  <a:cubicBezTo>
                    <a:pt x="31" y="305"/>
                    <a:pt x="2" y="416"/>
                    <a:pt x="2" y="41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206" y="459"/>
                    <a:pt x="206" y="459"/>
                    <a:pt x="206" y="459"/>
                  </a:cubicBezTo>
                  <a:lnTo>
                    <a:pt x="196" y="362"/>
                  </a:lnTo>
                  <a:close/>
                </a:path>
              </a:pathLst>
            </a:custGeom>
            <a:gradFill rotWithShape="1">
              <a:gsLst>
                <a:gs pos="0">
                  <a:srgbClr val="B7B7B7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6408" y="661"/>
              <a:ext cx="1718" cy="3327"/>
              <a:chOff x="6408" y="661"/>
              <a:chExt cx="1718" cy="3327"/>
            </a:xfrm>
          </p:grpSpPr>
          <p:sp>
            <p:nvSpPr>
              <p:cNvPr id="46102" name="Freeform 29"/>
              <p:cNvSpPr>
                <a:spLocks/>
              </p:cNvSpPr>
              <p:nvPr/>
            </p:nvSpPr>
            <p:spPr bwMode="auto">
              <a:xfrm flipH="1">
                <a:off x="6408" y="661"/>
                <a:ext cx="1718" cy="3327"/>
              </a:xfrm>
              <a:custGeom>
                <a:avLst/>
                <a:gdLst>
                  <a:gd name="T0" fmla="*/ 15328 w 859"/>
                  <a:gd name="T1" fmla="*/ 7432 h 1663"/>
                  <a:gd name="T2" fmla="*/ 10816 w 859"/>
                  <a:gd name="T3" fmla="*/ 9097 h 1663"/>
                  <a:gd name="T4" fmla="*/ 10496 w 859"/>
                  <a:gd name="T5" fmla="*/ 10955 h 1663"/>
                  <a:gd name="T6" fmla="*/ 7904 w 859"/>
                  <a:gd name="T7" fmla="*/ 15605 h 1663"/>
                  <a:gd name="T8" fmla="*/ 4832 w 859"/>
                  <a:gd name="T9" fmla="*/ 21564 h 1663"/>
                  <a:gd name="T10" fmla="*/ 1728 w 859"/>
                  <a:gd name="T11" fmla="*/ 23743 h 1663"/>
                  <a:gd name="T12" fmla="*/ 0 w 859"/>
                  <a:gd name="T13" fmla="*/ 24575 h 1663"/>
                  <a:gd name="T14" fmla="*/ 5472 w 859"/>
                  <a:gd name="T15" fmla="*/ 24703 h 1663"/>
                  <a:gd name="T16" fmla="*/ 11424 w 859"/>
                  <a:gd name="T17" fmla="*/ 16695 h 1663"/>
                  <a:gd name="T18" fmla="*/ 11136 w 859"/>
                  <a:gd name="T19" fmla="*/ 25216 h 1663"/>
                  <a:gd name="T20" fmla="*/ 11264 w 859"/>
                  <a:gd name="T21" fmla="*/ 30099 h 1663"/>
                  <a:gd name="T22" fmla="*/ 15008 w 859"/>
                  <a:gd name="T23" fmla="*/ 28881 h 1663"/>
                  <a:gd name="T24" fmla="*/ 18176 w 859"/>
                  <a:gd name="T25" fmla="*/ 37691 h 1663"/>
                  <a:gd name="T26" fmla="*/ 20192 w 859"/>
                  <a:gd name="T27" fmla="*/ 44903 h 1663"/>
                  <a:gd name="T28" fmla="*/ 19136 w 859"/>
                  <a:gd name="T29" fmla="*/ 46988 h 1663"/>
                  <a:gd name="T30" fmla="*/ 19872 w 859"/>
                  <a:gd name="T31" fmla="*/ 49999 h 1663"/>
                  <a:gd name="T32" fmla="*/ 21344 w 859"/>
                  <a:gd name="T33" fmla="*/ 52560 h 1663"/>
                  <a:gd name="T34" fmla="*/ 22208 w 859"/>
                  <a:gd name="T35" fmla="*/ 50127 h 1663"/>
                  <a:gd name="T36" fmla="*/ 23936 w 859"/>
                  <a:gd name="T37" fmla="*/ 51600 h 1663"/>
                  <a:gd name="T38" fmla="*/ 26592 w 859"/>
                  <a:gd name="T39" fmla="*/ 51215 h 1663"/>
                  <a:gd name="T40" fmla="*/ 26240 w 859"/>
                  <a:gd name="T41" fmla="*/ 48973 h 1663"/>
                  <a:gd name="T42" fmla="*/ 24448 w 859"/>
                  <a:gd name="T43" fmla="*/ 43303 h 1663"/>
                  <a:gd name="T44" fmla="*/ 25472 w 859"/>
                  <a:gd name="T45" fmla="*/ 31924 h 1663"/>
                  <a:gd name="T46" fmla="*/ 27040 w 859"/>
                  <a:gd name="T47" fmla="*/ 30131 h 1663"/>
                  <a:gd name="T48" fmla="*/ 27040 w 859"/>
                  <a:gd name="T49" fmla="*/ 27856 h 1663"/>
                  <a:gd name="T50" fmla="*/ 25344 w 859"/>
                  <a:gd name="T51" fmla="*/ 10059 h 1663"/>
                  <a:gd name="T52" fmla="*/ 20320 w 859"/>
                  <a:gd name="T53" fmla="*/ 7912 h 1663"/>
                  <a:gd name="T54" fmla="*/ 19712 w 859"/>
                  <a:gd name="T55" fmla="*/ 6372 h 1663"/>
                  <a:gd name="T56" fmla="*/ 20352 w 859"/>
                  <a:gd name="T57" fmla="*/ 4483 h 1663"/>
                  <a:gd name="T58" fmla="*/ 17120 w 859"/>
                  <a:gd name="T59" fmla="*/ 736 h 1663"/>
                  <a:gd name="T60" fmla="*/ 15488 w 859"/>
                  <a:gd name="T61" fmla="*/ 4067 h 1663"/>
                  <a:gd name="T62" fmla="*/ 15680 w 859"/>
                  <a:gd name="T63" fmla="*/ 5828 h 166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59"/>
                  <a:gd name="T97" fmla="*/ 0 h 1663"/>
                  <a:gd name="T98" fmla="*/ 859 w 859"/>
                  <a:gd name="T99" fmla="*/ 1663 h 166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59" h="1663">
                    <a:moveTo>
                      <a:pt x="498" y="221"/>
                    </a:moveTo>
                    <a:cubicBezTo>
                      <a:pt x="498" y="221"/>
                      <a:pt x="495" y="230"/>
                      <a:pt x="479" y="232"/>
                    </a:cubicBezTo>
                    <a:cubicBezTo>
                      <a:pt x="358" y="267"/>
                      <a:pt x="358" y="267"/>
                      <a:pt x="358" y="267"/>
                    </a:cubicBezTo>
                    <a:cubicBezTo>
                      <a:pt x="358" y="267"/>
                      <a:pt x="343" y="268"/>
                      <a:pt x="338" y="284"/>
                    </a:cubicBezTo>
                    <a:cubicBezTo>
                      <a:pt x="338" y="284"/>
                      <a:pt x="330" y="327"/>
                      <a:pt x="330" y="333"/>
                    </a:cubicBezTo>
                    <a:cubicBezTo>
                      <a:pt x="328" y="342"/>
                      <a:pt x="328" y="342"/>
                      <a:pt x="328" y="342"/>
                    </a:cubicBezTo>
                    <a:cubicBezTo>
                      <a:pt x="328" y="342"/>
                      <a:pt x="273" y="438"/>
                      <a:pt x="262" y="449"/>
                    </a:cubicBezTo>
                    <a:cubicBezTo>
                      <a:pt x="262" y="449"/>
                      <a:pt x="249" y="469"/>
                      <a:pt x="247" y="487"/>
                    </a:cubicBezTo>
                    <a:cubicBezTo>
                      <a:pt x="247" y="487"/>
                      <a:pt x="180" y="585"/>
                      <a:pt x="177" y="619"/>
                    </a:cubicBezTo>
                    <a:cubicBezTo>
                      <a:pt x="177" y="619"/>
                      <a:pt x="154" y="635"/>
                      <a:pt x="151" y="673"/>
                    </a:cubicBezTo>
                    <a:cubicBezTo>
                      <a:pt x="151" y="673"/>
                      <a:pt x="117" y="702"/>
                      <a:pt x="102" y="731"/>
                    </a:cubicBezTo>
                    <a:cubicBezTo>
                      <a:pt x="102" y="731"/>
                      <a:pt x="66" y="736"/>
                      <a:pt x="54" y="741"/>
                    </a:cubicBezTo>
                    <a:cubicBezTo>
                      <a:pt x="54" y="741"/>
                      <a:pt x="20" y="746"/>
                      <a:pt x="13" y="759"/>
                    </a:cubicBezTo>
                    <a:cubicBezTo>
                      <a:pt x="0" y="767"/>
                      <a:pt x="0" y="767"/>
                      <a:pt x="0" y="767"/>
                    </a:cubicBezTo>
                    <a:cubicBezTo>
                      <a:pt x="0" y="770"/>
                      <a:pt x="0" y="770"/>
                      <a:pt x="0" y="770"/>
                    </a:cubicBezTo>
                    <a:cubicBezTo>
                      <a:pt x="171" y="771"/>
                      <a:pt x="171" y="771"/>
                      <a:pt x="171" y="771"/>
                    </a:cubicBezTo>
                    <a:cubicBezTo>
                      <a:pt x="171" y="771"/>
                      <a:pt x="233" y="715"/>
                      <a:pt x="230" y="703"/>
                    </a:cubicBezTo>
                    <a:cubicBezTo>
                      <a:pt x="230" y="703"/>
                      <a:pt x="291" y="636"/>
                      <a:pt x="357" y="521"/>
                    </a:cubicBezTo>
                    <a:cubicBezTo>
                      <a:pt x="366" y="519"/>
                      <a:pt x="366" y="519"/>
                      <a:pt x="366" y="519"/>
                    </a:cubicBezTo>
                    <a:cubicBezTo>
                      <a:pt x="366" y="519"/>
                      <a:pt x="373" y="663"/>
                      <a:pt x="348" y="787"/>
                    </a:cubicBezTo>
                    <a:cubicBezTo>
                      <a:pt x="351" y="789"/>
                      <a:pt x="351" y="789"/>
                      <a:pt x="351" y="789"/>
                    </a:cubicBezTo>
                    <a:cubicBezTo>
                      <a:pt x="352" y="939"/>
                      <a:pt x="352" y="939"/>
                      <a:pt x="352" y="939"/>
                    </a:cubicBezTo>
                    <a:cubicBezTo>
                      <a:pt x="352" y="939"/>
                      <a:pt x="425" y="981"/>
                      <a:pt x="442" y="955"/>
                    </a:cubicBezTo>
                    <a:cubicBezTo>
                      <a:pt x="469" y="901"/>
                      <a:pt x="469" y="901"/>
                      <a:pt x="469" y="901"/>
                    </a:cubicBezTo>
                    <a:cubicBezTo>
                      <a:pt x="484" y="900"/>
                      <a:pt x="484" y="900"/>
                      <a:pt x="484" y="900"/>
                    </a:cubicBezTo>
                    <a:cubicBezTo>
                      <a:pt x="484" y="900"/>
                      <a:pt x="517" y="1036"/>
                      <a:pt x="568" y="1176"/>
                    </a:cubicBezTo>
                    <a:cubicBezTo>
                      <a:pt x="571" y="1248"/>
                      <a:pt x="571" y="1248"/>
                      <a:pt x="571" y="1248"/>
                    </a:cubicBezTo>
                    <a:cubicBezTo>
                      <a:pt x="571" y="1248"/>
                      <a:pt x="600" y="1359"/>
                      <a:pt x="631" y="1401"/>
                    </a:cubicBezTo>
                    <a:cubicBezTo>
                      <a:pt x="631" y="1401"/>
                      <a:pt x="632" y="1416"/>
                      <a:pt x="616" y="1424"/>
                    </a:cubicBezTo>
                    <a:cubicBezTo>
                      <a:pt x="616" y="1424"/>
                      <a:pt x="600" y="1439"/>
                      <a:pt x="598" y="1466"/>
                    </a:cubicBezTo>
                    <a:cubicBezTo>
                      <a:pt x="598" y="1466"/>
                      <a:pt x="593" y="1535"/>
                      <a:pt x="621" y="1554"/>
                    </a:cubicBezTo>
                    <a:cubicBezTo>
                      <a:pt x="621" y="1554"/>
                      <a:pt x="624" y="1557"/>
                      <a:pt x="621" y="1560"/>
                    </a:cubicBezTo>
                    <a:cubicBezTo>
                      <a:pt x="621" y="1560"/>
                      <a:pt x="610" y="1585"/>
                      <a:pt x="618" y="1596"/>
                    </a:cubicBezTo>
                    <a:cubicBezTo>
                      <a:pt x="618" y="1596"/>
                      <a:pt x="616" y="1643"/>
                      <a:pt x="667" y="1640"/>
                    </a:cubicBezTo>
                    <a:cubicBezTo>
                      <a:pt x="667" y="1640"/>
                      <a:pt x="713" y="1639"/>
                      <a:pt x="707" y="1598"/>
                    </a:cubicBezTo>
                    <a:cubicBezTo>
                      <a:pt x="694" y="1564"/>
                      <a:pt x="694" y="1564"/>
                      <a:pt x="694" y="1564"/>
                    </a:cubicBezTo>
                    <a:cubicBezTo>
                      <a:pt x="694" y="1564"/>
                      <a:pt x="686" y="1530"/>
                      <a:pt x="726" y="1569"/>
                    </a:cubicBezTo>
                    <a:cubicBezTo>
                      <a:pt x="726" y="1569"/>
                      <a:pt x="746" y="1580"/>
                      <a:pt x="748" y="1610"/>
                    </a:cubicBezTo>
                    <a:cubicBezTo>
                      <a:pt x="748" y="1610"/>
                      <a:pt x="742" y="1663"/>
                      <a:pt x="765" y="1653"/>
                    </a:cubicBezTo>
                    <a:cubicBezTo>
                      <a:pt x="831" y="1598"/>
                      <a:pt x="831" y="1598"/>
                      <a:pt x="831" y="1598"/>
                    </a:cubicBezTo>
                    <a:cubicBezTo>
                      <a:pt x="831" y="1598"/>
                      <a:pt x="859" y="1577"/>
                      <a:pt x="850" y="1562"/>
                    </a:cubicBezTo>
                    <a:cubicBezTo>
                      <a:pt x="820" y="1528"/>
                      <a:pt x="820" y="1528"/>
                      <a:pt x="820" y="1528"/>
                    </a:cubicBezTo>
                    <a:cubicBezTo>
                      <a:pt x="820" y="1528"/>
                      <a:pt x="813" y="1527"/>
                      <a:pt x="810" y="1485"/>
                    </a:cubicBezTo>
                    <a:cubicBezTo>
                      <a:pt x="810" y="1485"/>
                      <a:pt x="789" y="1383"/>
                      <a:pt x="764" y="1351"/>
                    </a:cubicBezTo>
                    <a:cubicBezTo>
                      <a:pt x="764" y="1351"/>
                      <a:pt x="755" y="1335"/>
                      <a:pt x="766" y="1301"/>
                    </a:cubicBezTo>
                    <a:cubicBezTo>
                      <a:pt x="796" y="996"/>
                      <a:pt x="796" y="996"/>
                      <a:pt x="796" y="996"/>
                    </a:cubicBezTo>
                    <a:cubicBezTo>
                      <a:pt x="796" y="996"/>
                      <a:pt x="811" y="987"/>
                      <a:pt x="820" y="973"/>
                    </a:cubicBezTo>
                    <a:cubicBezTo>
                      <a:pt x="820" y="973"/>
                      <a:pt x="844" y="972"/>
                      <a:pt x="845" y="940"/>
                    </a:cubicBezTo>
                    <a:cubicBezTo>
                      <a:pt x="845" y="940"/>
                      <a:pt x="848" y="914"/>
                      <a:pt x="842" y="875"/>
                    </a:cubicBezTo>
                    <a:cubicBezTo>
                      <a:pt x="845" y="869"/>
                      <a:pt x="845" y="869"/>
                      <a:pt x="845" y="869"/>
                    </a:cubicBezTo>
                    <a:cubicBezTo>
                      <a:pt x="845" y="869"/>
                      <a:pt x="857" y="704"/>
                      <a:pt x="853" y="667"/>
                    </a:cubicBezTo>
                    <a:cubicBezTo>
                      <a:pt x="853" y="667"/>
                      <a:pt x="852" y="554"/>
                      <a:pt x="792" y="314"/>
                    </a:cubicBezTo>
                    <a:cubicBezTo>
                      <a:pt x="792" y="314"/>
                      <a:pt x="790" y="299"/>
                      <a:pt x="765" y="295"/>
                    </a:cubicBezTo>
                    <a:cubicBezTo>
                      <a:pt x="765" y="295"/>
                      <a:pt x="648" y="258"/>
                      <a:pt x="635" y="247"/>
                    </a:cubicBezTo>
                    <a:cubicBezTo>
                      <a:pt x="635" y="247"/>
                      <a:pt x="622" y="229"/>
                      <a:pt x="616" y="217"/>
                    </a:cubicBezTo>
                    <a:cubicBezTo>
                      <a:pt x="616" y="199"/>
                      <a:pt x="616" y="199"/>
                      <a:pt x="616" y="199"/>
                    </a:cubicBezTo>
                    <a:cubicBezTo>
                      <a:pt x="616" y="199"/>
                      <a:pt x="628" y="206"/>
                      <a:pt x="642" y="170"/>
                    </a:cubicBezTo>
                    <a:cubicBezTo>
                      <a:pt x="642" y="170"/>
                      <a:pt x="664" y="142"/>
                      <a:pt x="636" y="140"/>
                    </a:cubicBezTo>
                    <a:cubicBezTo>
                      <a:pt x="636" y="140"/>
                      <a:pt x="652" y="61"/>
                      <a:pt x="617" y="54"/>
                    </a:cubicBezTo>
                    <a:cubicBezTo>
                      <a:pt x="617" y="54"/>
                      <a:pt x="610" y="0"/>
                      <a:pt x="535" y="23"/>
                    </a:cubicBezTo>
                    <a:cubicBezTo>
                      <a:pt x="535" y="23"/>
                      <a:pt x="496" y="31"/>
                      <a:pt x="484" y="92"/>
                    </a:cubicBezTo>
                    <a:cubicBezTo>
                      <a:pt x="484" y="127"/>
                      <a:pt x="484" y="127"/>
                      <a:pt x="484" y="127"/>
                    </a:cubicBezTo>
                    <a:cubicBezTo>
                      <a:pt x="484" y="127"/>
                      <a:pt x="474" y="121"/>
                      <a:pt x="477" y="142"/>
                    </a:cubicBezTo>
                    <a:cubicBezTo>
                      <a:pt x="477" y="142"/>
                      <a:pt x="484" y="183"/>
                      <a:pt x="490" y="182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22222"/>
                  </a:gs>
                  <a:gs pos="100000">
                    <a:srgbClr val="808080"/>
                  </a:gs>
                </a:gsLst>
                <a:lin ang="5400000" scaled="1"/>
              </a:gra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103" name="Freeform 30"/>
              <p:cNvSpPr>
                <a:spLocks/>
              </p:cNvSpPr>
              <p:nvPr/>
            </p:nvSpPr>
            <p:spPr bwMode="auto">
              <a:xfrm flipH="1">
                <a:off x="6884" y="1101"/>
                <a:ext cx="248" cy="932"/>
              </a:xfrm>
              <a:custGeom>
                <a:avLst/>
                <a:gdLst>
                  <a:gd name="T0" fmla="*/ 64 w 124"/>
                  <a:gd name="T1" fmla="*/ 32 h 466"/>
                  <a:gd name="T2" fmla="*/ 1472 w 124"/>
                  <a:gd name="T3" fmla="*/ 1760 h 466"/>
                  <a:gd name="T4" fmla="*/ 1952 w 124"/>
                  <a:gd name="T5" fmla="*/ 1792 h 466"/>
                  <a:gd name="T6" fmla="*/ 2496 w 124"/>
                  <a:gd name="T7" fmla="*/ 1632 h 466"/>
                  <a:gd name="T8" fmla="*/ 3808 w 124"/>
                  <a:gd name="T9" fmla="*/ 128 h 466"/>
                  <a:gd name="T10" fmla="*/ 3840 w 124"/>
                  <a:gd name="T11" fmla="*/ 0 h 466"/>
                  <a:gd name="T12" fmla="*/ 3968 w 124"/>
                  <a:gd name="T13" fmla="*/ 224 h 466"/>
                  <a:gd name="T14" fmla="*/ 3424 w 124"/>
                  <a:gd name="T15" fmla="*/ 10464 h 466"/>
                  <a:gd name="T16" fmla="*/ 3744 w 124"/>
                  <a:gd name="T17" fmla="*/ 13760 h 466"/>
                  <a:gd name="T18" fmla="*/ 640 w 124"/>
                  <a:gd name="T19" fmla="*/ 14592 h 466"/>
                  <a:gd name="T20" fmla="*/ 0 w 124"/>
                  <a:gd name="T21" fmla="*/ 160 h 466"/>
                  <a:gd name="T22" fmla="*/ 64 w 124"/>
                  <a:gd name="T23" fmla="*/ 32 h 46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4"/>
                  <a:gd name="T37" fmla="*/ 0 h 466"/>
                  <a:gd name="T38" fmla="*/ 124 w 124"/>
                  <a:gd name="T39" fmla="*/ 466 h 46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4" h="466">
                    <a:moveTo>
                      <a:pt x="2" y="1"/>
                    </a:moveTo>
                    <a:cubicBezTo>
                      <a:pt x="2" y="1"/>
                      <a:pt x="27" y="32"/>
                      <a:pt x="46" y="55"/>
                    </a:cubicBezTo>
                    <a:cubicBezTo>
                      <a:pt x="54" y="57"/>
                      <a:pt x="52" y="57"/>
                      <a:pt x="61" y="56"/>
                    </a:cubicBezTo>
                    <a:cubicBezTo>
                      <a:pt x="61" y="56"/>
                      <a:pt x="67" y="58"/>
                      <a:pt x="78" y="51"/>
                    </a:cubicBezTo>
                    <a:cubicBezTo>
                      <a:pt x="90" y="39"/>
                      <a:pt x="105" y="34"/>
                      <a:pt x="119" y="4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124" y="7"/>
                      <a:pt x="124" y="7"/>
                      <a:pt x="124" y="7"/>
                    </a:cubicBezTo>
                    <a:cubicBezTo>
                      <a:pt x="124" y="7"/>
                      <a:pt x="102" y="232"/>
                      <a:pt x="107" y="327"/>
                    </a:cubicBezTo>
                    <a:cubicBezTo>
                      <a:pt x="107" y="327"/>
                      <a:pt x="112" y="421"/>
                      <a:pt x="117" y="430"/>
                    </a:cubicBezTo>
                    <a:cubicBezTo>
                      <a:pt x="117" y="430"/>
                      <a:pt x="42" y="466"/>
                      <a:pt x="20" y="456"/>
                    </a:cubicBezTo>
                    <a:cubicBezTo>
                      <a:pt x="20" y="456"/>
                      <a:pt x="33" y="118"/>
                      <a:pt x="0" y="5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104" name="Freeform 31"/>
              <p:cNvSpPr>
                <a:spLocks/>
              </p:cNvSpPr>
              <p:nvPr/>
            </p:nvSpPr>
            <p:spPr bwMode="auto">
              <a:xfrm flipH="1">
                <a:off x="6932" y="1211"/>
                <a:ext cx="126" cy="776"/>
              </a:xfrm>
              <a:custGeom>
                <a:avLst/>
                <a:gdLst>
                  <a:gd name="T0" fmla="*/ 288 w 63"/>
                  <a:gd name="T1" fmla="*/ 0 h 388"/>
                  <a:gd name="T2" fmla="*/ 1152 w 63"/>
                  <a:gd name="T3" fmla="*/ 0 h 388"/>
                  <a:gd name="T4" fmla="*/ 1504 w 63"/>
                  <a:gd name="T5" fmla="*/ 512 h 388"/>
                  <a:gd name="T6" fmla="*/ 1280 w 63"/>
                  <a:gd name="T7" fmla="*/ 1088 h 388"/>
                  <a:gd name="T8" fmla="*/ 1856 w 63"/>
                  <a:gd name="T9" fmla="*/ 11584 h 388"/>
                  <a:gd name="T10" fmla="*/ 1056 w 63"/>
                  <a:gd name="T11" fmla="*/ 12416 h 388"/>
                  <a:gd name="T12" fmla="*/ 0 w 63"/>
                  <a:gd name="T13" fmla="*/ 11840 h 388"/>
                  <a:gd name="T14" fmla="*/ 544 w 63"/>
                  <a:gd name="T15" fmla="*/ 1216 h 388"/>
                  <a:gd name="T16" fmla="*/ 96 w 63"/>
                  <a:gd name="T17" fmla="*/ 608 h 388"/>
                  <a:gd name="T18" fmla="*/ 288 w 63"/>
                  <a:gd name="T19" fmla="*/ 0 h 3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3"/>
                  <a:gd name="T31" fmla="*/ 0 h 388"/>
                  <a:gd name="T32" fmla="*/ 63 w 63"/>
                  <a:gd name="T33" fmla="*/ 388 h 3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3" h="388">
                    <a:moveTo>
                      <a:pt x="9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6" y="0"/>
                      <a:pt x="46" y="12"/>
                      <a:pt x="47" y="16"/>
                    </a:cubicBezTo>
                    <a:cubicBezTo>
                      <a:pt x="47" y="19"/>
                      <a:pt x="43" y="29"/>
                      <a:pt x="40" y="34"/>
                    </a:cubicBezTo>
                    <a:cubicBezTo>
                      <a:pt x="40" y="34"/>
                      <a:pt x="63" y="138"/>
                      <a:pt x="58" y="362"/>
                    </a:cubicBezTo>
                    <a:cubicBezTo>
                      <a:pt x="33" y="388"/>
                      <a:pt x="33" y="388"/>
                      <a:pt x="33" y="388"/>
                    </a:cubicBezTo>
                    <a:cubicBezTo>
                      <a:pt x="0" y="370"/>
                      <a:pt x="0" y="370"/>
                      <a:pt x="0" y="370"/>
                    </a:cubicBezTo>
                    <a:cubicBezTo>
                      <a:pt x="0" y="370"/>
                      <a:pt x="4" y="98"/>
                      <a:pt x="17" y="38"/>
                    </a:cubicBezTo>
                    <a:cubicBezTo>
                      <a:pt x="17" y="38"/>
                      <a:pt x="2" y="22"/>
                      <a:pt x="3" y="19"/>
                    </a:cubicBezTo>
                    <a:close/>
                  </a:path>
                </a:pathLst>
              </a:custGeom>
              <a:solidFill>
                <a:srgbClr val="99141B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6105" name="Line 32"/>
              <p:cNvSpPr>
                <a:spLocks noChangeShapeType="1"/>
              </p:cNvSpPr>
              <p:nvPr/>
            </p:nvSpPr>
            <p:spPr bwMode="auto">
              <a:xfrm flipH="1">
                <a:off x="7840" y="121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46106" name="Line 33"/>
              <p:cNvSpPr>
                <a:spLocks noChangeShapeType="1"/>
              </p:cNvSpPr>
              <p:nvPr/>
            </p:nvSpPr>
            <p:spPr bwMode="auto">
              <a:xfrm flipH="1">
                <a:off x="7840" y="1215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17105" name="AutoShape 35" descr="Bild20"/>
          <p:cNvSpPr>
            <a:spLocks noChangeArrowheads="1"/>
          </p:cNvSpPr>
          <p:nvPr/>
        </p:nvSpPr>
        <p:spPr bwMode="gray">
          <a:xfrm>
            <a:off x="2743200" y="3320936"/>
            <a:ext cx="5254625" cy="2570906"/>
          </a:xfrm>
          <a:prstGeom prst="roundRect">
            <a:avLst>
              <a:gd name="adj" fmla="val 5556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25400">
            <a:solidFill>
              <a:srgbClr val="EAEAEA"/>
            </a:solidFill>
            <a:round/>
            <a:headEnd/>
            <a:tailEnd/>
          </a:ln>
        </p:spPr>
        <p:txBody>
          <a:bodyPr lIns="108000" tIns="108000" rIns="36000" bIns="36000"/>
          <a:lstStyle/>
          <a:p>
            <a:endParaRPr lang="en-US" dirty="0"/>
          </a:p>
        </p:txBody>
      </p:sp>
      <p:sp>
        <p:nvSpPr>
          <p:cNvPr id="217106" name="Rectangle 18"/>
          <p:cNvSpPr>
            <a:spLocks noChangeArrowheads="1"/>
          </p:cNvSpPr>
          <p:nvPr/>
        </p:nvSpPr>
        <p:spPr bwMode="auto">
          <a:xfrm>
            <a:off x="2933700" y="3840429"/>
            <a:ext cx="444500" cy="50125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 noProof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17107" name="Rectangle 19"/>
          <p:cNvSpPr>
            <a:spLocks noChangeArrowheads="1"/>
          </p:cNvSpPr>
          <p:nvPr/>
        </p:nvSpPr>
        <p:spPr bwMode="auto">
          <a:xfrm>
            <a:off x="2933700" y="4440504"/>
            <a:ext cx="444500" cy="50125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 noProof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7108" name="Rectangle 20"/>
          <p:cNvSpPr>
            <a:spLocks noChangeArrowheads="1"/>
          </p:cNvSpPr>
          <p:nvPr/>
        </p:nvSpPr>
        <p:spPr bwMode="auto">
          <a:xfrm>
            <a:off x="2933700" y="5027879"/>
            <a:ext cx="444500" cy="501257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333333"/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2000" b="1" noProof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17109" name="Rectangle 27"/>
          <p:cNvSpPr>
            <a:spLocks noChangeArrowheads="1"/>
          </p:cNvSpPr>
          <p:nvPr/>
        </p:nvSpPr>
        <p:spPr bwMode="auto">
          <a:xfrm>
            <a:off x="3462338" y="3840429"/>
            <a:ext cx="4256087" cy="501257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1"/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Toplam 1 Saat</a:t>
            </a:r>
          </a:p>
        </p:txBody>
      </p:sp>
      <p:sp>
        <p:nvSpPr>
          <p:cNvPr id="217110" name="Rectangle 28"/>
          <p:cNvSpPr>
            <a:spLocks noChangeArrowheads="1"/>
          </p:cNvSpPr>
          <p:nvPr/>
        </p:nvSpPr>
        <p:spPr bwMode="auto">
          <a:xfrm>
            <a:off x="3462338" y="4440504"/>
            <a:ext cx="4256087" cy="501257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1"/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 Saat Yüzyüze Eğitim</a:t>
            </a:r>
            <a:endParaRPr lang="tr-TR" sz="24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7111" name="Rectangle 29"/>
          <p:cNvSpPr>
            <a:spLocks noChangeArrowheads="1"/>
          </p:cNvSpPr>
          <p:nvPr/>
        </p:nvSpPr>
        <p:spPr bwMode="auto">
          <a:xfrm>
            <a:off x="3462338" y="5027879"/>
            <a:ext cx="4256087" cy="501257"/>
          </a:xfrm>
          <a:prstGeom prst="rect">
            <a:avLst/>
          </a:prstGeom>
          <a:solidFill>
            <a:schemeClr val="tx1">
              <a:alpha val="50195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lvl="1"/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0 Saat Uzaktan Eğitim</a:t>
            </a:r>
          </a:p>
        </p:txBody>
      </p:sp>
      <p:sp>
        <p:nvSpPr>
          <p:cNvPr id="46094" name="Rectangle 30"/>
          <p:cNvSpPr>
            <a:spLocks noChangeArrowheads="1"/>
          </p:cNvSpPr>
          <p:nvPr/>
        </p:nvSpPr>
        <p:spPr bwMode="auto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lnSpc>
                <a:spcPct val="90000"/>
              </a:lnSpc>
            </a:pPr>
            <a:endParaRPr lang="tr-TR" b="1" noProof="1"/>
          </a:p>
        </p:txBody>
      </p:sp>
      <p:sp>
        <p:nvSpPr>
          <p:cNvPr id="2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9" name="Resim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38" y="297074"/>
            <a:ext cx="2971338" cy="29713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"/>
                                        <p:tgtEl>
                                          <p:spTgt spid="21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"/>
                                        <p:tgtEl>
                                          <p:spTgt spid="217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05" grpId="0" animBg="1"/>
      <p:bldP spid="217106" grpId="0" animBg="1"/>
      <p:bldP spid="217107" grpId="0" animBg="1"/>
      <p:bldP spid="217108" grpId="0" animBg="1"/>
      <p:bldP spid="217109" grpId="0" animBg="1"/>
      <p:bldP spid="217110" grpId="0" animBg="1"/>
      <p:bldP spid="2171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BAKANLIĞA BİLDİRME YÜKÜMLÜLÜĞÜ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 sonuçları işçilerin sağlık ve güvenliği yönünden risk bulunduğunu ortaya koyuyorsa,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istenmesi halinde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işveren aşağıdaki konularda gerekli bilgileri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verir,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14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biyolojik etkenin ortama yayılmasına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insanda ciddi enfeksiyona ve/veya hastalığa sebep olabilecek </a:t>
            </a:r>
            <a:r>
              <a:rPr lang="tr-TR" sz="2000" b="1" i="1" dirty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herhangi bir kaza veya olayı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derhal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ve Sağlık Bakanlığına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9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632923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BAKANLIĞA BİLDİRME YÜKÜMLÜLÜĞÜ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belirtilen biyolojik etkenlerin ilk kez kullanımında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(işe başlamadan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az 30 gün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ön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bildirimde bulunulur; </a:t>
            </a:r>
          </a:p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560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biyolojik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etkenlere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maruziyet sonucu meydana gelen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 hastalık veya ölüm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Bakanlığa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bildirilir.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15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02680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BAKANLIĞA BİLDİRİM İÇERİĞİ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değerlendirme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sonuçları,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etkenlere maruz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kaldıkları veya kalabilecekleri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işler,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kalan işçi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sayısı,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İSG’den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sorumlu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adı, soyadı, unvanı ve bu konudaki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yeterlilikleri, 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şekli ve yöntemleri de dahil olmak üzere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alınan koruyucu ve önleyici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önlemler, </a:t>
            </a:r>
          </a:p>
          <a:p>
            <a:pPr marL="324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3 veya 4’de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alan biyolojik etkenlere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maruziyetten işçilerin korunması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acil eylem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planı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517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KİŞİSEL HİJYEN VE KORUNMA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önlemleri almakla yükümlüdür; </a:t>
            </a: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biyolojik etkenlerin bulaşma riski bulunan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 alanlarında yiyip içmeyeceklerdir.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2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giysi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diğer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özel giysi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sağlanacaktır.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52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yıkama sıvıları ve/veya cilt antiseptikleri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 dahil,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uygun ve yeterli temizlik malzemeleri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yıkanma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tuvaletler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sağlanacaktır. 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98751" y="5448430"/>
            <a:ext cx="6121400" cy="403609"/>
            <a:chOff x="169995" y="1162180"/>
            <a:chExt cx="8737623" cy="403609"/>
          </a:xfrm>
        </p:grpSpPr>
        <p:sp>
          <p:nvSpPr>
            <p:cNvPr id="18" name="Dikdörtgen 17"/>
            <p:cNvSpPr/>
            <p:nvPr/>
          </p:nvSpPr>
          <p:spPr>
            <a:xfrm>
              <a:off x="587905" y="1179318"/>
              <a:ext cx="8319713" cy="369332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defTabSz="801688" eaLnBrk="0" hangingPunct="0">
                <a:defRPr/>
              </a:pPr>
              <a:r>
                <a:rPr lang="tr-TR" b="1" i="1" noProof="1" smtClean="0">
                  <a:latin typeface="Cambria" pitchFamily="18" charset="0"/>
                  <a:cs typeface="Calibri" pitchFamily="34" charset="0"/>
                </a:rPr>
                <a:t>   Madde 10</a:t>
              </a:r>
              <a:endParaRPr lang="tr-TR" b="1" i="1" noProof="1">
                <a:latin typeface="Cambria" pitchFamily="18" charset="0"/>
                <a:cs typeface="Calibri" pitchFamily="34" charset="0"/>
              </a:endParaRPr>
            </a:p>
          </p:txBody>
        </p:sp>
        <p:pic>
          <p:nvPicPr>
            <p:cNvPr id="19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593686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023654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 – TALİMATLAR – BİLGİLENDİRME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Temasın olduğu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çalışmalara başlanmadan önce,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 veya değişen risklere göre uyarlanabilecek,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Gerektiğinde periyodik olarak tekrarlanacak,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Olası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önlemek için alınacak önlemler,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Hijyen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gerekleri,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Koruyucu ekipman-elbiselerin kullanımı-giyilmesi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olay anında ve olayların önlenmesinde işçilerce yapılması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gerekenler,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………………….eğitimler verilecektir.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3006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Biyolojik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etkenlerle yapılan çalışmalarda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işverence işçiler; 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Çalışmalara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başlamadan önce (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işe giriş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muayenesi) ve düzenli aralıklarla (periyodik muayene)» sağlık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gözetimine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tabi tutulmalıdır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1543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GÖZETİMİ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değerlendirmesi, özel koruma önlemleri alınması gereken işçileri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tanımlamalıdır;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işçinin,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hastalığa yakalandığı saptandığında,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işyeri hekimi veya işçilerin sağlık gözetiminden sorumlu kişi, benzer biçimde maruz kalmış diğer işçilerin de aynı şekilde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sağlık gözetimine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tabi tutulmasını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durumda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riski yeniden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değerlendirilir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931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GÖZETİMİ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sona ermesinden sonra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gözetimi ile ilgili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işçilere gerekli bilgi ve tavsiyeler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verilir, sağlık eğitimleri yapılır, 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kişisel sağlık durumu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yeniden değerlendirilir, mesleki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tıbbi öyküsü ile ilgili kayıt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tutulur,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6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İşçiler,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kendileriyle ilgili sağlık gözetimi sonuçları hakkında bilgi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edinebilirler, </a:t>
            </a: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 veya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sonuçlarının gözden geçirilmesini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isteyebilirler,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87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KAYITLAR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gözetiminin yapıldığı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tıbbi kayıtlar,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maruziyetin son bulmasından sonra en az 10 yıl süre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saklanır,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3 ve/veya Grup 4 biyolojik etkenlere maruz kalan işçilerin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listesini,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sona erdikten sonra en az 20 yıl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saklanır,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7363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TIBBİ LİSTELER VE KAYITLAR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tıbbi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kayıtların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bilinen son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maruziyetten itibaren 40 yıl süre ile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saklandığı koşullar;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Kalıcı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 enfeksiyona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neden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ortaya çıkmasına kadar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teşhis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edilemeyen,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kuluçka dönemi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rağmen uzun süreler sonra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nükseden, 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ciddi arıza bırakabilen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enfeksiyonlara,</a:t>
            </a:r>
          </a:p>
          <a:p>
            <a:pPr marL="285750" indent="-28575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………………….sebep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olan biyolojik etkenlere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maruziyette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2672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798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550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Biyolojik 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Risk Etmenleri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D:\DOKTOR\1-DRUZ\1-EĞİTİM KURUMU\1. İstanbuluzman\2-RESİMLER\Mikrobiyoloji\virus_definition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406" y="452252"/>
            <a:ext cx="2649187" cy="264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8011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4464579" y="2028825"/>
            <a:ext cx="4442296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BULAŞMA YOLU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(Temas, Ortak Kullanılan Maddeler, Hava ve Vektörler)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0" y="3156213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KAYNAK-ETKEN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(Patojenite - Virülans)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7330524" y="4355036"/>
            <a:ext cx="184785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(Duyarlılık)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" name="Gerade Verbindung 17"/>
          <p:cNvCxnSpPr/>
          <p:nvPr/>
        </p:nvCxnSpPr>
        <p:spPr>
          <a:xfrm>
            <a:off x="244475" y="3251211"/>
            <a:ext cx="19541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8"/>
          <p:cNvCxnSpPr/>
          <p:nvPr/>
        </p:nvCxnSpPr>
        <p:spPr>
          <a:xfrm>
            <a:off x="7293166" y="4445000"/>
            <a:ext cx="154445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4137554" y="2368550"/>
            <a:ext cx="7556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44"/>
          <p:cNvGrpSpPr/>
          <p:nvPr/>
        </p:nvGrpSpPr>
        <p:grpSpPr>
          <a:xfrm>
            <a:off x="2198656" y="806831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5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0061B2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prstClr val="black"/>
                </a:solidFill>
              </a:endParaRPr>
            </a:p>
          </p:txBody>
        </p:sp>
        <p:sp>
          <p:nvSpPr>
            <p:cNvPr id="17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prstClr val="black"/>
                </a:solidFill>
              </a:endParaRPr>
            </a:p>
          </p:txBody>
        </p:sp>
      </p:grp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49" y="556112"/>
            <a:ext cx="1928686" cy="192868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792" y="1406931"/>
            <a:ext cx="929874" cy="1107485"/>
          </a:xfrm>
          <a:prstGeom prst="rect">
            <a:avLst/>
          </a:prstGeom>
        </p:spPr>
      </p:pic>
      <p:pic>
        <p:nvPicPr>
          <p:cNvPr id="4098" name="Picture 2" descr="C:\Users\ahmet\Desktop\virus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887" y="3854713"/>
            <a:ext cx="1454944" cy="145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OKTOR\9-ISTUZMAN\1-EĞİTİM KURUMU\1. İstanbuluzman\Z.Resim-İkon\virus_definitions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14" y="1501090"/>
            <a:ext cx="962710" cy="96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12"/>
          <p:cNvSpPr>
            <a:spLocks/>
          </p:cNvSpPr>
          <p:nvPr/>
        </p:nvSpPr>
        <p:spPr bwMode="gray">
          <a:xfrm rot="19769801">
            <a:off x="535765" y="1770856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2" name="Freeform 12"/>
          <p:cNvSpPr>
            <a:spLocks/>
          </p:cNvSpPr>
          <p:nvPr/>
        </p:nvSpPr>
        <p:spPr bwMode="gray">
          <a:xfrm rot="943968">
            <a:off x="2868305" y="694347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1393057" y="999941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YENİ 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KONAKÇI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3" name="Picture 3" descr="D:\DOKTOR\9-ISTUZMAN\1-EĞİTİM KURUMU\1. İstanbuluzman\Z.Resim-İkon\İçecek-Yiyecek\Donut_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88" y="805069"/>
            <a:ext cx="779215" cy="7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hmet\Desktop\Hail_Heav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59" y="1000174"/>
            <a:ext cx="1168219" cy="11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DOKTOR\9-ISTUZMAN\1-EĞİTİM KURUMU\1. İstanbuluzman\Z.Resim-İkon\viru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04691" y="1744154"/>
            <a:ext cx="642415" cy="6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DOKTOR\9-ISTUZMAN\1-EĞİTİM KURUMU\1. İstanbuluzman\Z.Resim-İkon\Meslekler\network_search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95" y="4775722"/>
            <a:ext cx="1724025" cy="14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DOKTOR\9-ISTUZMAN\1-EĞİTİM KURUMU\1. İstanbuluzman\Z.Resim-İkon\Meslekler\CharlieandtheChocolateFactory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1" y="1397315"/>
            <a:ext cx="952185" cy="95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OKTOR\1-ISTANBULUZMAN\1-EĞİTİM KURUMU\1. İstanbuluzman\2-RESİMLER\Meslekler\african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36" y="3924999"/>
            <a:ext cx="1301218" cy="130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Metin kutusu 27"/>
          <p:cNvSpPr txBox="1"/>
          <p:nvPr/>
        </p:nvSpPr>
        <p:spPr>
          <a:xfrm>
            <a:off x="4076700" y="3343275"/>
            <a:ext cx="140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i="1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ENFEKSİYON ZİNCİRİ</a:t>
            </a:r>
            <a:endParaRPr lang="tr-TR" sz="1600" b="1" i="1" dirty="0">
              <a:solidFill>
                <a:schemeClr val="bg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9728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1100663"/>
            <a:ext cx="797506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78977" y="1100663"/>
            <a:ext cx="8177823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Patojenite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 etkeninin hastalık yapabilme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yeteneği)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Virülans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(Bir etkenin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ağır/öldürücü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açma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yeteneği)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2302163"/>
            <a:ext cx="79750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78977" y="2302163"/>
            <a:ext cx="8177823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Bulaşma yollarına (Temas, ortak kullanılan cansız maddeler, hava-vektörler)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3527413"/>
            <a:ext cx="79750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78977" y="3527413"/>
            <a:ext cx="8177823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Konakçının duyarlılığına,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4740788"/>
            <a:ext cx="797505" cy="107808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8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8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78977" y="4740788"/>
            <a:ext cx="8177823" cy="1078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Çevresel etmenlere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(Isı değişiklikleri, nem, radyasyon, hava basıncı, hava akım hızı, kimyasal maddeler, gazlar, toksinlere vb. bağlıdır)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 – HASTALIK İLİŞKİSİ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Sırası / Nedir? /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1964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265114" y="1375568"/>
            <a:ext cx="424973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ALTINDAKİ İŞLER</a:t>
            </a:r>
            <a:endParaRPr lang="de-DE" sz="2000" b="1" noProof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265114" y="1735932"/>
            <a:ext cx="4249736" cy="4512468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(ürünün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yetiştirilmesi ve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hasadı), 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Hayvancılık, Ormancılık, 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Balıkçılık,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ürünleri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(gıda paketleme),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Depolama (tahıl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siloları, tütün ve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diğerleri),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Hayvan tüyleri ve derilerinin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işlenmesi,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Tekstil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fabrikaları,</a:t>
            </a: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Ağaç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işleme (marangozhaneler),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Laboratuvar hayvanlarının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bakımı,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	</a:t>
            </a: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4634733" y="1375569"/>
            <a:ext cx="424973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ALTINDAKİ İŞLER</a:t>
            </a:r>
            <a:endParaRPr lang="de-DE" sz="2000" b="1" noProof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4634733" y="1735933"/>
            <a:ext cx="4249736" cy="4512468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Sağlık (hasta bakımı, tıbbi ve dental),	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Kişisel günlük bakım (saç bakımı, vücut bakımı),	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Biyoteknoloji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(üretim işlemleri), 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Farmasötik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(ilaç üretimi),	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Klinik ve araştırma laboratuvarları,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Bina onarımı, 	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Katı ve sıvı atıkların yok edilmesi,</a:t>
            </a:r>
          </a:p>
          <a:p>
            <a:pPr marL="36000" lvl="1" indent="-252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Endüstriyel atıkların yok edilmesi,	</a:t>
            </a:r>
          </a:p>
        </p:txBody>
      </p:sp>
    </p:spTree>
    <p:extLst>
      <p:ext uri="{BB962C8B-B14F-4D97-AF65-F5344CB8AC3E}">
        <p14:creationId xmlns:p14="http://schemas.microsoft.com/office/powerpoint/2010/main" val="171346503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560389" y="1375568"/>
            <a:ext cx="794543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ALTINDAKİ İŞLER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560389" y="1735932"/>
            <a:ext cx="7945436" cy="4071101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bulunan biyolojik risk etmenlerinin tayininde, daha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ziyade;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457200" lvl="2" indent="-216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Tarım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işçileri, </a:t>
            </a:r>
            <a:endParaRPr lang="tr-TR" sz="2000" b="1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  <a:p>
            <a:pPr marL="457200" lvl="2" indent="-216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çalışanları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457200" lvl="2" indent="-216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aboratuvar çalışanları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……………..üzerine yoğunlaşılmıştır.</a:t>
            </a:r>
          </a:p>
          <a:p>
            <a:pPr marL="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82192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55635"/>
            <a:ext cx="8782476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Sık Görülen </a:t>
            </a:r>
          </a:p>
          <a:p>
            <a:pPr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Biyolojik Risk Etmenleri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ahmet\Desktop\virus_definitio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899" y="154687"/>
            <a:ext cx="2809875" cy="311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40330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gray">
          <a:xfrm>
            <a:off x="2371725" y="1668463"/>
            <a:ext cx="2139950" cy="9715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BAKTERİYEL </a:t>
            </a:r>
          </a:p>
          <a:p>
            <a:pPr marL="342900" indent="-342900"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ENFEKSİYONLAR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gray">
          <a:xfrm>
            <a:off x="138230" y="1668463"/>
            <a:ext cx="2139950" cy="971550"/>
          </a:xfrm>
          <a:prstGeom prst="rect">
            <a:avLst/>
          </a:prstGeom>
          <a:solidFill>
            <a:schemeClr val="tx2">
              <a:lumMod val="75000"/>
            </a:schemeClr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VİRAL 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ENFEKSİYONLAR</a:t>
            </a:r>
            <a:endParaRPr lang="en-GB" sz="1600" dirty="0" smtClean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gray">
          <a:xfrm>
            <a:off x="4613275" y="1668463"/>
            <a:ext cx="2139950" cy="971550"/>
          </a:xfrm>
          <a:prstGeom prst="rect">
            <a:avLst/>
          </a:pr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60784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MANTAR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ENFEKSİYONLAR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gray">
          <a:xfrm>
            <a:off x="2371725" y="2640012"/>
            <a:ext cx="2139950" cy="3551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Tüberküloz,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Menengokoksik,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Menenjit,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GİS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Lejyoner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Difteri,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Boğmaca,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gray">
          <a:xfrm>
            <a:off x="138230" y="2640012"/>
            <a:ext cx="2139950" cy="3551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AIDS, 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Kızamık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Kızamıkçık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Kabakulak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Suçiçeği,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Herpes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Sitomegalovirüs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gray">
          <a:xfrm>
            <a:off x="4613275" y="2640012"/>
            <a:ext cx="2139950" cy="3551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>
              <a:buFont typeface="+mj-lt"/>
              <a:buAutoNum type="arabicPeriod"/>
            </a:pP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Histoplazmosis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>
              <a:buFont typeface="+mj-lt"/>
              <a:buAutoNum type="arabicPeriod"/>
            </a:pP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Candidadis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16000" indent="-216000">
              <a:buFont typeface="+mj-lt"/>
              <a:buAutoNum type="arabicPeriod"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31"/>
          <p:cNvSpPr txBox="1">
            <a:spLocks noChangeArrowheads="1"/>
          </p:cNvSpPr>
          <p:nvPr/>
        </p:nvSpPr>
        <p:spPr bwMode="gray">
          <a:xfrm>
            <a:off x="138230" y="411163"/>
            <a:ext cx="8882946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gray">
          <a:xfrm>
            <a:off x="138229" y="1143000"/>
            <a:ext cx="8849301" cy="514351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2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SAĞLIK ÇALIŞANLARINDA EN SIK </a:t>
            </a:r>
            <a:r>
              <a:rPr lang="tr-TR" sz="22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GÖRÜLEN BİYOLOJİK </a:t>
            </a:r>
            <a:r>
              <a:rPr lang="tr-TR" sz="22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FAKTÖRLERİ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gray">
          <a:xfrm>
            <a:off x="6847580" y="1668464"/>
            <a:ext cx="2139950" cy="971550"/>
          </a:xfrm>
          <a:prstGeom prst="rect">
            <a:avLst/>
          </a:prstGeom>
          <a:solidFill>
            <a:srgbClr val="41414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PARAZİT</a:t>
            </a:r>
          </a:p>
          <a:p>
            <a:pPr algn="ctr" defTabSz="801688" eaLnBrk="0" hangingPunct="0">
              <a:defRPr/>
            </a:pPr>
            <a:r>
              <a:rPr lang="tr-TR" sz="1600" b="1" dirty="0" smtClean="0">
                <a:solidFill>
                  <a:srgbClr val="FFFF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ENFEKSİYONLAR</a:t>
            </a:r>
            <a:endParaRPr lang="en-GB" sz="1600" b="1" dirty="0">
              <a:solidFill>
                <a:srgbClr val="FFFFFF"/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gray">
          <a:xfrm>
            <a:off x="6847580" y="2640013"/>
            <a:ext cx="2139950" cy="35512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44000" tIns="144000" rIns="144000" bIns="72000" anchor="t" anchorCtr="0"/>
          <a:lstStyle/>
          <a:p>
            <a:pPr marL="216000" indent="-216000"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Ankilostomiasis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Necatoriasis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16000" indent="-216000">
              <a:buFont typeface="+mj-lt"/>
              <a:buAutoNum type="arabicPeriod"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0513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4498696"/>
              </p:ext>
            </p:extLst>
          </p:nvPr>
        </p:nvGraphicFramePr>
        <p:xfrm>
          <a:off x="147841" y="980596"/>
          <a:ext cx="8910434" cy="5058329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811412"/>
                <a:gridCol w="2619058"/>
                <a:gridCol w="2104168"/>
                <a:gridCol w="2375796"/>
              </a:tblGrid>
              <a:tr h="562049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TARIM VE HAYVANCILIKTA EN SIK GÖRÜLEN BİYOLOJİK RİSK ETMENLERİ</a:t>
                      </a: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20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Hastalık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Belirtileri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Kaynak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Riskli İşler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2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Şarbon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Deride siyah püstül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Enfekte koyun-inek/ürünleri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Çiftçi, kasap, veteriner,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562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Tüberküloz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Öksürük, ateş, terleme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Enfekte hayvanlar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Çiftçi, kasap, veteriner,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2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Bruselloz*</a:t>
                      </a:r>
                      <a:endParaRPr kumimoji="0" lang="tr-T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Ateş, terleme, eklem ağrısı</a:t>
                      </a:r>
                      <a:endParaRPr kumimoji="0" lang="tr-T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Hasta koyun, keçi, inek</a:t>
                      </a:r>
                      <a:endParaRPr kumimoji="0" lang="tr-TR" sz="14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Besiciler, sütçü, veteriner,*</a:t>
                      </a:r>
                      <a:endParaRPr kumimoji="0" lang="tr-TR" sz="1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562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Salmonellozis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Ateş, üşüme, ishal, baş ağrısı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Kümes hayvanı, kedi, köpek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Veteriner, aşçı-mezbaha işçisi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620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Kırım Kongo (KKKA)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Yaygın kanamalar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Kene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Çiftçi, besici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574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Kedi Tırmığı Hastalığı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Ateş, deri lezyonu, lenfadenit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Kedi, köpek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Veteriner, kedi-köpek sahibi, 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497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Kuduz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Baş ağrısı, ajitasyon, salya akması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Köpek, tilki, kurt, yarasa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itchFamily="34" charset="0"/>
                          <a:cs typeface="Calibri" pitchFamily="34" charset="0"/>
                        </a:rPr>
                        <a:t>Veteriner, çiftçi, mağaracı, </a:t>
                      </a: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7" name="Grup 6"/>
          <p:cNvGrpSpPr/>
          <p:nvPr/>
        </p:nvGrpSpPr>
        <p:grpSpPr>
          <a:xfrm>
            <a:off x="162897" y="6084680"/>
            <a:ext cx="6162416" cy="663371"/>
            <a:chOff x="2644311" y="5451679"/>
            <a:chExt cx="6162416" cy="663371"/>
          </a:xfrm>
        </p:grpSpPr>
        <p:grpSp>
          <p:nvGrpSpPr>
            <p:cNvPr id="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2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2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1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Hastalık riskli gruplar ilişkisi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0255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DNA virüsüdür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Kanla sık teması olanlar, homoseksüeller, iv- yolu kullanan ilaç bağımlıları, taşıyıcı anne bebekleri, huzurevi, düşkünler yurdu vb. yerlerde yaşayanlar daha çok risk altında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temas, cinsel ilişki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Akut enfeksiyonda %90 sarılık gelişmez. %10 kronikleşme olasılığı var. Kronik aktif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hepatit, Siroz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Hepatosellüler karsinom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riski 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Serum ALT ve AST düzeylerinin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yükselmesi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Virüse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ait serolojik işaretler 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– B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belirli sağlık sorunları ile karşılaşma olasılıklarının, risklerinin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belirlenmesini inceler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 ve bulaşma yollarına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insanlara yönelik </a:t>
            </a: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es-ES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ylarda 20mg </a:t>
            </a:r>
            <a:r>
              <a:rPr lang="es-ES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İ.M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84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HASTALIĞINDA YAKLAŞIM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3" name="Nesn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0807880"/>
              </p:ext>
            </p:extLst>
          </p:nvPr>
        </p:nvGraphicFramePr>
        <p:xfrm>
          <a:off x="161925" y="1371600"/>
          <a:ext cx="8772525" cy="455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Çalışma Sayfası" r:id="rId4" imgW="10125123" imgH="4553010" progId="Excel.Sheet.12">
                  <p:embed/>
                </p:oleObj>
              </mc:Choice>
              <mc:Fallback>
                <p:oleObj name="Çalışma Sayfası" r:id="rId4" imgW="10125123" imgH="455301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925" y="1371600"/>
                        <a:ext cx="8772525" cy="455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54747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BİYOLOJİK </a:t>
            </a:r>
            <a:r>
              <a:rPr lang="tr-TR" sz="3200" kern="1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RİSK ETMENLERİ </a:t>
            </a:r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(BRE</a:t>
            </a:r>
            <a:r>
              <a:rPr lang="tr-TR" sz="3200" kern="1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)</a:t>
            </a: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«Çalışma ortamında karşılaşılan sağlığa zararlı biyolojik risk etmenleri hakkında bilgi sahibi </a:t>
              </a: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olmalarını sağlamaktır.»</a:t>
              </a:r>
              <a:endParaRPr lang="tr-TR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ortamında risk etmeni olarak karşılaşılabilecek bakteriler, virüsler, mantarlar ve parazitleri tanımlar.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 ortamında risk etmeni olarak karşılaşılabilecek mikroorganizmaların özelliklerini açıklar. 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Sayılan hastalık etmenlerinin tanınmasında kullanılabilecek basit mikrobiyolojik parametreler ve basit laboratuar yöntemlerini sıralar.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Biyolojik risk etmenlerinden korunma yöntemlerini </a:t>
              </a:r>
              <a:r>
                <a:rPr lang="tr-TR" sz="1600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sıralar</a:t>
              </a:r>
              <a:endParaRPr lang="tr-TR" sz="1600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Biyolojik etmenlerden doğacak riskler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Biyolojik risk etmenleriyle karşılaşılabilecek çalışma ortamları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Sağlık sektöründe çalışanların maruz kalacağı riskler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6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İlgili mevzuat </a:t>
              </a: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8738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HBsAg (+) Hastanın İğnesiyle Temas?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personelinin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 B parametrelerine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bakılır;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Personel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aşılı ve daha önce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Anti-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HBs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titresi 10 U/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lt’den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fazla olduğu biliniyorsa tek doz aşı yapılması yeterlidir.</a:t>
            </a:r>
          </a:p>
          <a:p>
            <a:pPr marL="288000" indent="-252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Personel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aşısız veya aşıya rağmen daha önce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Anti-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HBs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titresi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&lt;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U/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lt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fazla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olmamışsa 48 saat içinde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hiperimmunglobulin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(0,06ml/kg) yapılmalı ve eş zamanlı aşı programı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başlanmalı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 algn="ctr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B HASTA KANIYLA TEMASTA ÖNLEM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6760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DNA virüsüdür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Kanla sık teması olanlar, homoseksüeller, iv- yolu kullanan ilaç bağımlıları, taşıyıcı anne bebekleri, huzurevi, düşkünler yurdu vb. yerlerde yaşayanlar daha çok risk altında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temas, cinsel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ilişkiyle. Kan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nakilleriyle bulaşma riski daha yüksektir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Hepatit-B’ye göre kronikleşme hızı daha yüksektir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irüse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serumda antikor gösterilmesiyle konur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– C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tedavi </a:t>
            </a: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Korunma, kan ve vücut sıvılarıyla bulaşan hastalıklara karşı alınacak önlemler çerçevesindedir</a:t>
            </a: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</a:t>
            </a: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</a:t>
            </a: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</a:t>
            </a:r>
          </a:p>
        </p:txBody>
      </p:sp>
    </p:spTree>
    <p:extLst>
      <p:ext uri="{BB962C8B-B14F-4D97-AF65-F5344CB8AC3E}">
        <p14:creationId xmlns:p14="http://schemas.microsoft.com/office/powerpoint/2010/main" val="3627006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virüstür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 hastalarını ve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HBsAg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taşıyıcılarını tehdit eder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Etken çoğalmak için mutlaka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HBsAG’ye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ihtiyaç gösteren bir virüstür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Hepatit-B’ye göre kronikleşme hızı daha yüksektir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irüse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karşı serumda antikor gösterilmesiyle konur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HEPATİT – D (DELTA HEPATİT)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tedavisi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Hepatit-B’ye karşı korunma aynı zamanda Hepatit-D’ye korunma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demektir</a:t>
            </a:r>
            <a:endParaRPr lang="sv-SE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</a:t>
            </a:r>
            <a:r>
              <a:rPr lang="nn-NO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</a:t>
            </a: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yoktur</a:t>
            </a:r>
          </a:p>
        </p:txBody>
      </p:sp>
    </p:spTree>
    <p:extLst>
      <p:ext uri="{BB962C8B-B14F-4D97-AF65-F5344CB8AC3E}">
        <p14:creationId xmlns:p14="http://schemas.microsoft.com/office/powerpoint/2010/main" val="4999414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8"/>
            <a:ext cx="1543051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578675" y="9577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 bağışıklık yetersizliği virüsü (Human 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Immun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Deficiency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Virüs- HIV)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6912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Epidemiyoloji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578675" y="16912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çalışanları için Hepatit-B’ye göre daha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küçük risk. Bir iğne kazasında bile Hepatit-B’nin bulaşma şansı %20-30 iken, EBYS için bu oran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1/650’dır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43416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578675" y="243416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kan ürünleri ile temas, cinsel ilişki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177113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578675" y="3177113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Virüs özellikle hücresel savunma sistemini çökertir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Bunun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sonucu oluşan enfeksiyonlar ve/veya bazı kanserler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tablosuna ve giderek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ölüme yol açar. Virüsün organizmaya girmesi ile ölüm arasında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yılı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aşkın süre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olabilir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391053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Tanı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578675" y="391053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Serumda virüse karşı antikor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gösterilmesi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konur.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-henüz- sağlam taşıyıcılıktan, ölümcül duruma kadar uzanan bir spektrum içinde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olabilir </a:t>
            </a:r>
            <a:endParaRPr lang="sv-SE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EDİNSEL BAĞIŞIKLIK YETERSİZLİĞİ 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SENDROMU-AIDS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36334" y="466035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Tedavi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1591125" y="466035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Özgün bir tedavi yöntemi yoktur</a:t>
            </a: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415488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578675" y="5415488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</a:t>
            </a:r>
            <a:r>
              <a:rPr lang="sv-SE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vücut sıvılarıyla bulaşan hastalıklara karşı alınacak </a:t>
            </a:r>
            <a:r>
              <a:rPr lang="sv-SE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</a:t>
            </a:r>
            <a:endParaRPr lang="sv-SE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55"/>
          <p:cNvSpPr>
            <a:spLocks noChangeArrowheads="1"/>
          </p:cNvSpPr>
          <p:nvPr/>
        </p:nvSpPr>
        <p:spPr bwMode="gray">
          <a:xfrm>
            <a:off x="36334" y="6165305"/>
            <a:ext cx="1543049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Aşı</a:t>
            </a:r>
            <a:endParaRPr lang="tr-TR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gray">
          <a:xfrm>
            <a:off x="1591125" y="6165305"/>
            <a:ext cx="7478125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Henüz etkin bir aşı geliştirilememiştir </a:t>
            </a:r>
            <a:endParaRPr lang="nn-NO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2" name="Picture 5" descr="Stop-AIDS-H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762" y="991311"/>
            <a:ext cx="584612" cy="599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0474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13899" y="3265844"/>
            <a:ext cx="8782476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Biyolojik Risk </a:t>
            </a:r>
          </a:p>
          <a:p>
            <a:pPr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Etmenlerinde Önlemler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D:\DOKTOR\1-DRUZ\1-EĞİTİM KURUMU\1. İstanbuluzman\2-RESİMLER\Mikrobiyoloji\virus_definition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60" y="489045"/>
            <a:ext cx="3242480" cy="324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148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560389" y="1375568"/>
            <a:ext cx="794543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GENEL </a:t>
            </a:r>
            <a:r>
              <a:rPr lang="tr-TR" sz="2000" b="1" noProof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ÖNLEMLER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560389" y="1735932"/>
            <a:ext cx="7945436" cy="4071101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Periyodik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taramalarla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duyarlı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kişilerin 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saptanması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Personel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eğitimi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891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Çalışmalara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başlanmadan önce verilecek, </a:t>
            </a:r>
          </a:p>
          <a:p>
            <a:pPr marL="891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Yeni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veya değişen risklere göre uyarlanacak, </a:t>
            </a:r>
          </a:p>
          <a:p>
            <a:pPr marL="8910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Gerektiğinde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periyodik olarak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tekrarlanacaktır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Çalışırken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uyulacak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hareket tarzlarının belirlenmesi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 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Laboratuvar mimari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yapılarının işlevlerine uygunluğu, 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Uygun 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yalıtım-gözlem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ve dezenfeksiyon 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önlemleri,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Enfeksiyon </a:t>
            </a: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taraması için epidemiyolojik sistem</a:t>
            </a: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Aktif </a:t>
            </a:r>
            <a:r>
              <a:rPr lang="tr-TR" sz="2000" b="1" i="1" dirty="0" err="1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immünizasyon</a:t>
            </a:r>
            <a:r>
              <a:rPr lang="tr-TR" sz="2000" b="1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 (aşılama) ve serum,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Seyahatlere kısıtlama (bakım ve dezenfeksiyon</a:t>
            </a:r>
            <a:r>
              <a:rPr lang="tr-TR" sz="2000" i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),</a:t>
            </a:r>
          </a:p>
          <a:p>
            <a:pPr marL="90900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3932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333393" y="2148675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1297887"/>
              </p:ext>
            </p:extLst>
          </p:nvPr>
        </p:nvGraphicFramePr>
        <p:xfrm>
          <a:off x="231797" y="1110988"/>
          <a:ext cx="8789378" cy="5112391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1656287"/>
                <a:gridCol w="2931818"/>
                <a:gridCol w="1065132"/>
                <a:gridCol w="3136141"/>
              </a:tblGrid>
              <a:tr h="540689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DUYARLI KİŞİLERDE ALINMASI GEREKLİ ÖNLEMLER</a:t>
                      </a: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5406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Risk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Tanıma Yöntemi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Önlem</a:t>
                      </a: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433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Hepatit B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Serolojik Testler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0-1-6 Ay/0-1-2-12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4404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Kızamık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Serolojik Testler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 Arayla 2 Doz</a:t>
                      </a:r>
                    </a:p>
                  </a:txBody>
                  <a:tcPr anchor="ctr" horzOverflow="overflow"/>
                </a:tc>
              </a:tr>
              <a:tr h="442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Tetanos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Öykü Alma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Ay Arayla 3 Doz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463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Difteri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Öykü Alma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2-3-4-16 Ay , 6-14 Yaş</a:t>
                      </a:r>
                    </a:p>
                  </a:txBody>
                  <a:tcPr anchor="ctr" horzOverflow="overflow"/>
                </a:tc>
              </a:tr>
              <a:tr h="463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Kabakulak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Serolojik Testler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Tek Doz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439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Kızamıkçık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Serolojik Testler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Tek Doz</a:t>
                      </a:r>
                    </a:p>
                  </a:txBody>
                  <a:tcPr anchor="ctr" horzOverflow="overflow"/>
                </a:tc>
              </a:tr>
              <a:tr h="433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İnfluenza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İmmün Durum ve Yaş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Her Yıl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464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Polio</a:t>
                      </a:r>
                    </a:p>
                  </a:txBody>
                  <a:tcPr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Serolojik Testler</a:t>
                      </a:r>
                    </a:p>
                  </a:txBody>
                  <a:tcPr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1-2 Ay Arayla 3 Doz </a:t>
                      </a:r>
                    </a:p>
                  </a:txBody>
                  <a:tcPr anchor="ctr" horzOverflow="overflow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9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Tüberküloz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PPD, Akciğer Film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Aşılama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lang="tr-TR" sz="1800" dirty="0" smtClean="0">
                          <a:latin typeface="Calibri" pitchFamily="34" charset="0"/>
                          <a:cs typeface="Calibri" pitchFamily="34" charset="0"/>
                        </a:rPr>
                        <a:t>İzlem-</a:t>
                      </a:r>
                      <a:r>
                        <a:rPr lang="tr-TR" sz="1800" dirty="0" err="1" smtClean="0">
                          <a:latin typeface="Calibri" pitchFamily="34" charset="0"/>
                          <a:cs typeface="Calibri" pitchFamily="34" charset="0"/>
                        </a:rPr>
                        <a:t>Profilaksi</a:t>
                      </a:r>
                      <a:r>
                        <a:rPr lang="tr-TR" sz="1800" dirty="0" smtClean="0">
                          <a:latin typeface="Calibri" pitchFamily="34" charset="0"/>
                          <a:cs typeface="Calibri" pitchFamily="34" charset="0"/>
                        </a:rPr>
                        <a:t>-Tedavi</a:t>
                      </a:r>
                      <a:endParaRPr kumimoji="0" lang="tr-T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" name="Resim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787" y="2223322"/>
            <a:ext cx="378966" cy="399056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787" y="2723881"/>
            <a:ext cx="378966" cy="399056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787" y="3122937"/>
            <a:ext cx="378966" cy="399056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26" y="3521992"/>
            <a:ext cx="378966" cy="399056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26" y="3921048"/>
            <a:ext cx="378966" cy="399056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26" y="4433817"/>
            <a:ext cx="378966" cy="399056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26" y="4832872"/>
            <a:ext cx="378966" cy="399056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787" y="5231928"/>
            <a:ext cx="378966" cy="399056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161" y="2279510"/>
            <a:ext cx="351689" cy="370332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865" y="2719263"/>
            <a:ext cx="351689" cy="370332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09" y="4034325"/>
            <a:ext cx="351689" cy="370332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513" y="4473253"/>
            <a:ext cx="351689" cy="370332"/>
          </a:xfrm>
          <a:prstGeom prst="rect">
            <a:avLst/>
          </a:prstGeom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51" y="5357935"/>
            <a:ext cx="351689" cy="37033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924" y="3166154"/>
            <a:ext cx="354439" cy="373228"/>
          </a:xfrm>
          <a:prstGeom prst="rect">
            <a:avLst/>
          </a:prstGeom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924" y="3636511"/>
            <a:ext cx="354439" cy="373228"/>
          </a:xfrm>
          <a:prstGeom prst="rect">
            <a:avLst/>
          </a:prstGeom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826" y="5742535"/>
            <a:ext cx="378966" cy="39905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659" y="5798077"/>
            <a:ext cx="411109" cy="39126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884" y="5817580"/>
            <a:ext cx="325187" cy="342426"/>
          </a:xfrm>
          <a:prstGeom prst="rect">
            <a:avLst/>
          </a:prstGeom>
        </p:spPr>
      </p:pic>
      <p:pic>
        <p:nvPicPr>
          <p:cNvPr id="37952" name="Resim 379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287" y="4887594"/>
            <a:ext cx="731500" cy="35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9225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1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362015"/>
              </p:ext>
            </p:extLst>
          </p:nvPr>
        </p:nvGraphicFramePr>
        <p:xfrm>
          <a:off x="191336" y="1099120"/>
          <a:ext cx="8829839" cy="4974132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697214"/>
                <a:gridCol w="5132625"/>
              </a:tblGrid>
              <a:tr h="62008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KAN VE VÜCUT SIVILARI İZOLASYONU</a:t>
                      </a:r>
                    </a:p>
                  </a:txBody>
                  <a:tcPr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620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Hastalık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</a:rPr>
                        <a:t>İzolasyon Koşulları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</a:tr>
              <a:tr h="620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Hepatit-B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Kirlenme olasılığı varsa önlük kullanılmalı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620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Hepatit-C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Temas varsa eldiven kullanılmalı</a:t>
                      </a:r>
                    </a:p>
                  </a:txBody>
                  <a:tcPr anchor="ctr" horzOverflow="overflow"/>
                </a:tc>
              </a:tr>
              <a:tr h="620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AİDS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Eller yıkanmalı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620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Leptospirosis</a:t>
                      </a:r>
                      <a:endParaRPr kumimoji="0" lang="tr-TR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Kontamine eşya yok edilmeli</a:t>
                      </a:r>
                    </a:p>
                  </a:txBody>
                  <a:tcPr anchor="ctr" horzOverflow="overflow"/>
                </a:tc>
              </a:tr>
              <a:tr h="620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Sıtma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İğne batmasına önlem alınmalı	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6335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Frengi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Kan </a:t>
                      </a:r>
                      <a:r>
                        <a:rPr kumimoji="0" lang="tr-TR" sz="2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hipokloritle</a:t>
                      </a: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silinmeli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  <p:pic>
        <p:nvPicPr>
          <p:cNvPr id="14" name="Resim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187" y="2987665"/>
            <a:ext cx="619036" cy="56353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361" y="3642977"/>
            <a:ext cx="551720" cy="49741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243" y="4878643"/>
            <a:ext cx="623313" cy="50139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767" y="5520553"/>
            <a:ext cx="623314" cy="47534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13" y="4251186"/>
            <a:ext cx="551718" cy="51121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243" y="2345002"/>
            <a:ext cx="579838" cy="59557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50" y="2413416"/>
            <a:ext cx="706321" cy="49986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50" y="3006641"/>
            <a:ext cx="714858" cy="502881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49" y="3614528"/>
            <a:ext cx="752041" cy="554312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1051" y="5476427"/>
            <a:ext cx="747434" cy="533118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769" y="4782776"/>
            <a:ext cx="660602" cy="671707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769" y="4251186"/>
            <a:ext cx="682525" cy="53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3963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1"/>
          <p:cNvSpPr>
            <a:spLocks noChangeArrowheads="1"/>
          </p:cNvSpPr>
          <p:nvPr/>
        </p:nvSpPr>
        <p:spPr bwMode="gray">
          <a:xfrm>
            <a:off x="97264" y="1007443"/>
            <a:ext cx="8951201" cy="595726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ALINMASI GEREKEN ÖNLEMLER</a:t>
            </a:r>
            <a:endParaRPr lang="de-DE" sz="24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97264" y="1605308"/>
            <a:ext cx="8951202" cy="4391732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latin typeface="Calibri" pitchFamily="34" charset="0"/>
                <a:cs typeface="Calibri" pitchFamily="34" charset="0"/>
              </a:rPr>
              <a:t>Ağızla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pipet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kullanılmaması,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Pipetle çalışırken baloncuk oluşmasına dikkat edilmesi,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Pipet yerine iğne ve şırınga kullanılmaması,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Özelerin kullanılmadan önce soğutulması,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Tüp kapakları açıldığında tüp ağzının alkollü bez ile örtülmesi,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Tüm tehlikeli işlemlerin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Biyolojik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Güvenlik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Kabininde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yapılması,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Santrifüj işleminin iyi havalandırılan bir odada yapılması, sağlam plastik tüp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kullanılması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latin typeface="Calibri" pitchFamily="34" charset="0"/>
                <a:cs typeface="Calibri" pitchFamily="34" charset="0"/>
              </a:rPr>
              <a:t>Parenteral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enjeksiyon ve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aspirasyon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iğnesi kilitlenen enjektörle yapılması, iğne enjektörden ayrılırken alkollü bezle tutulması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latin typeface="Calibri" pitchFamily="34" charset="0"/>
                <a:cs typeface="Calibri" pitchFamily="34" charset="0"/>
              </a:rPr>
              <a:t>Kullanılmış </a:t>
            </a:r>
            <a:r>
              <a:rPr lang="tr-TR" i="1" dirty="0">
                <a:latin typeface="Calibri" pitchFamily="34" charset="0"/>
                <a:cs typeface="Calibri" pitchFamily="34" charset="0"/>
              </a:rPr>
              <a:t>iğne ve enjektörlerin doğruca dar ağızlı sağlam kaplara atılması, 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Tüm kontamine materyalin atılmadan önce otoklavdan geçirilmesi,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Tüm kontamine cam ve pipetlerin otoklava gitmeden önce dezenfektanlı </a:t>
            </a:r>
            <a:r>
              <a:rPr lang="tr-TR" i="1" dirty="0" smtClean="0">
                <a:latin typeface="Calibri" pitchFamily="34" charset="0"/>
                <a:cs typeface="Calibri" pitchFamily="34" charset="0"/>
              </a:rPr>
              <a:t>kaplara alınması,</a:t>
            </a:r>
            <a:endParaRPr lang="tr-TR" i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Laboratuvarlarda yemek, içmek ve sigara içmenin yasaklanması,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Çıkarken ellerin yıkanması, önlüklerin laboratuvarlarda bırakılması,	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Serum veya örnek saklanan buzdolabında yiyecek bulunmaması.</a:t>
            </a:r>
          </a:p>
        </p:txBody>
      </p:sp>
      <p:sp>
        <p:nvSpPr>
          <p:cNvPr id="1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LABORATUARDA ALINMASI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GEREKLİ ÖNLEMLER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111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1943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5524" y="3364478"/>
            <a:ext cx="9108475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Biyolojik Risk Etmenleri</a:t>
            </a:r>
          </a:p>
          <a:p>
            <a:pPr marL="36000" algn="ctr"/>
            <a:r>
              <a:rPr lang="tr-TR" sz="7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Mevzuatı</a:t>
            </a:r>
            <a:endParaRPr lang="tr-TR" sz="7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 descr="D:\DOKTOR\1-DRUZ\1-EĞİTİM KURUMU\1. İstanbuluzman\2-RESİMLER\Mikrobiyoloji\seo_optimizati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148" y="2268"/>
            <a:ext cx="3442651" cy="344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50546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217326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</a:p>
          <a:p>
            <a:pPr algn="ctr"/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«BİYOLOJİK ETKENLERE MARUZİYET RİSKLERİNİN ÖNLENMESİ HAKKINDA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YÖNETMELİK»</a:t>
            </a:r>
          </a:p>
          <a:p>
            <a:pPr algn="ctr"/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«10 Haziran 2004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Tarihli</a:t>
            </a: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25488 Sayılı </a:t>
            </a: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R.G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  <a:endParaRPr lang="tr-TR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62027248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Tanımlar / Biyolojik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Etkenler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«Herhangi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enfeksiyona, alerjiye veya zehirlenmeye neden olabilen, genetik olarak değiştirilmiş olanlar da dahil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mikroorganizmalar,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kültürleri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insan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parazitleridir.»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464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Tanımmlar / Mikroorganizma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«Genetik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materyali 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replikasyon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veya aktarma yeteneğinde olan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hücresel/hücresel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olmayan mikrobiyolojik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varlıklardır.»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5868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Tanımlar / Hücre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Kültürü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«Çok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hücreli organizmalardan türetilmiş hücrelerin in-</a:t>
            </a:r>
            <a:r>
              <a:rPr lang="tr-TR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vitro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(deneysel) olarak geliştirilmesidir.»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BİYOLOJİK RİSK ETMENLERİ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1379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13537</TotalTime>
  <Words>2608</Words>
  <Application>Microsoft Office PowerPoint</Application>
  <PresentationFormat>Ekran Gösterisi (4:3)</PresentationFormat>
  <Paragraphs>657</Paragraphs>
  <Slides>49</Slides>
  <Notes>49</Notes>
  <HiddenSlides>0</HiddenSlides>
  <MMClips>0</MMClips>
  <ScaleCrop>false</ScaleCrop>
  <HeadingPairs>
    <vt:vector size="6" baseType="variant">
      <vt:variant>
        <vt:lpstr>Tema</vt:lpstr>
      </vt:variant>
      <vt:variant>
        <vt:i4>7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7" baseType="lpstr">
      <vt:lpstr>1_Standarddesign</vt:lpstr>
      <vt:lpstr>4_Standarddesign</vt:lpstr>
      <vt:lpstr>5_Standarddesign</vt:lpstr>
      <vt:lpstr>7_Standarddesign</vt:lpstr>
      <vt:lpstr>2_Standarddesign</vt:lpstr>
      <vt:lpstr>3_Standarddesign</vt:lpstr>
      <vt:lpstr>6_Standarddesign</vt:lpstr>
      <vt:lpstr>Çalışma Sayfası</vt:lpstr>
      <vt:lpstr>PowerPoint Sunusu</vt:lpstr>
      <vt:lpstr>PowerPoint Sunusu</vt:lpstr>
      <vt:lpstr>PowerPoint Sunusu</vt:lpstr>
      <vt:lpstr>BİYOLOJİK RİSK ETMENLERİ (BRE)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1149</cp:revision>
  <dcterms:created xsi:type="dcterms:W3CDTF">2008-04-16T13:39:00Z</dcterms:created>
  <dcterms:modified xsi:type="dcterms:W3CDTF">2013-02-06T18:29:06Z</dcterms:modified>
</cp:coreProperties>
</file>