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720" r:id="rId2"/>
    <p:sldMasterId id="2147483732" r:id="rId3"/>
    <p:sldMasterId id="2147483756" r:id="rId4"/>
    <p:sldMasterId id="2147483768" r:id="rId5"/>
    <p:sldMasterId id="2147483780" r:id="rId6"/>
    <p:sldMasterId id="2147483804" r:id="rId7"/>
  </p:sldMasterIdLst>
  <p:notesMasterIdLst>
    <p:notesMasterId r:id="rId69"/>
  </p:notesMasterIdLst>
  <p:handoutMasterIdLst>
    <p:handoutMasterId r:id="rId70"/>
  </p:handoutMasterIdLst>
  <p:sldIdLst>
    <p:sldId id="1212" r:id="rId8"/>
    <p:sldId id="1106" r:id="rId9"/>
    <p:sldId id="1214" r:id="rId10"/>
    <p:sldId id="1215" r:id="rId11"/>
    <p:sldId id="1216" r:id="rId12"/>
    <p:sldId id="1325" r:id="rId13"/>
    <p:sldId id="1321" r:id="rId14"/>
    <p:sldId id="1324" r:id="rId15"/>
    <p:sldId id="1323" r:id="rId16"/>
    <p:sldId id="1326" r:id="rId17"/>
    <p:sldId id="1322" r:id="rId18"/>
    <p:sldId id="1368" r:id="rId19"/>
    <p:sldId id="1367" r:id="rId20"/>
    <p:sldId id="1286" r:id="rId21"/>
    <p:sldId id="1288" r:id="rId22"/>
    <p:sldId id="1315" r:id="rId23"/>
    <p:sldId id="1369" r:id="rId24"/>
    <p:sldId id="1370" r:id="rId25"/>
    <p:sldId id="1292" r:id="rId26"/>
    <p:sldId id="1293" r:id="rId27"/>
    <p:sldId id="1295" r:id="rId28"/>
    <p:sldId id="1296" r:id="rId29"/>
    <p:sldId id="1297" r:id="rId30"/>
    <p:sldId id="1298" r:id="rId31"/>
    <p:sldId id="1299" r:id="rId32"/>
    <p:sldId id="1301" r:id="rId33"/>
    <p:sldId id="1304" r:id="rId34"/>
    <p:sldId id="1302" r:id="rId35"/>
    <p:sldId id="1305" r:id="rId36"/>
    <p:sldId id="1307" r:id="rId37"/>
    <p:sldId id="1309" r:id="rId38"/>
    <p:sldId id="1373" r:id="rId39"/>
    <p:sldId id="1310" r:id="rId40"/>
    <p:sldId id="1375" r:id="rId41"/>
    <p:sldId id="1312" r:id="rId42"/>
    <p:sldId id="1371" r:id="rId43"/>
    <p:sldId id="1374" r:id="rId44"/>
    <p:sldId id="1328" r:id="rId45"/>
    <p:sldId id="1232" r:id="rId46"/>
    <p:sldId id="1330" r:id="rId47"/>
    <p:sldId id="1192" r:id="rId48"/>
    <p:sldId id="1331" r:id="rId49"/>
    <p:sldId id="1229" r:id="rId50"/>
    <p:sldId id="1181" r:id="rId51"/>
    <p:sldId id="1366" r:id="rId52"/>
    <p:sldId id="1354" r:id="rId53"/>
    <p:sldId id="1151" r:id="rId54"/>
    <p:sldId id="1372" r:id="rId55"/>
    <p:sldId id="1359" r:id="rId56"/>
    <p:sldId id="1360" r:id="rId57"/>
    <p:sldId id="1361" r:id="rId58"/>
    <p:sldId id="1362" r:id="rId59"/>
    <p:sldId id="1363" r:id="rId60"/>
    <p:sldId id="1364" r:id="rId61"/>
    <p:sldId id="1356" r:id="rId62"/>
    <p:sldId id="1335" r:id="rId63"/>
    <p:sldId id="1338" r:id="rId64"/>
    <p:sldId id="1336" r:id="rId65"/>
    <p:sldId id="1221" r:id="rId66"/>
    <p:sldId id="1176" r:id="rId67"/>
    <p:sldId id="1272" r:id="rId68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141"/>
    <a:srgbClr val="0066CC"/>
    <a:srgbClr val="575F57"/>
    <a:srgbClr val="5A5A59"/>
    <a:srgbClr val="00A4FF"/>
    <a:srgbClr val="6B9B1A"/>
    <a:srgbClr val="004074"/>
    <a:srgbClr val="004986"/>
    <a:srgbClr val="575757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ema Uygulanmış Stil 1 - Vurgu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Orta Stil 3 - Vurgu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Tema Uygulanmış Stil 1 - Vurgu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8" autoAdjust="0"/>
    <p:restoredTop sz="94981" autoAdjust="0"/>
  </p:normalViewPr>
  <p:slideViewPr>
    <p:cSldViewPr snapToGrid="0">
      <p:cViewPr>
        <p:scale>
          <a:sx n="100" d="100"/>
          <a:sy n="100" d="100"/>
        </p:scale>
        <p:origin x="-1944" y="-258"/>
      </p:cViewPr>
      <p:guideLst>
        <p:guide orient="horz" pos="2294"/>
        <p:guide orient="horz" pos="1151"/>
        <p:guide orient="horz" pos="2018"/>
        <p:guide orient="horz" pos="2652"/>
        <p:guide pos="5579"/>
        <p:guide pos="5266"/>
        <p:guide pos="198"/>
        <p:guide pos="3193"/>
        <p:guide pos="49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0" d="100"/>
        <a:sy n="16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39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7" Type="http://schemas.openxmlformats.org/officeDocument/2006/relationships/slideMaster" Target="slideMasters/slideMaster7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66" Type="http://schemas.openxmlformats.org/officeDocument/2006/relationships/slide" Target="slides/slide59.xml"/><Relationship Id="rId7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61" Type="http://schemas.openxmlformats.org/officeDocument/2006/relationships/slide" Target="slides/slide54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FBF181-6581-4E2F-849B-67FB4221BBBA}" type="datetimeFigureOut">
              <a:rPr lang="de-DE"/>
              <a:pPr>
                <a:defRPr/>
              </a:pPr>
              <a:t>26.01.2012</a:t>
            </a:fld>
            <a:endParaRPr lang="de-DE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2F2CB9-D2A6-4AD7-95AE-4B6DB534C3CB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91415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noProof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noProof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noProof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D5FAF4A-B3D3-49A6-BC24-6E15E10FCEAE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96423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r-TR" noProof="1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3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3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4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4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5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5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6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6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7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7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8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8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9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9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10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10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11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11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12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12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13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13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14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14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15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15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5006A3E-5299-4714-BB51-A9A078E5EE5D}" type="slidenum">
              <a:rPr lang="de-DE" sz="1200">
                <a:solidFill>
                  <a:prstClr val="black"/>
                </a:solidFill>
              </a:rPr>
              <a:pPr algn="r"/>
              <a:t>16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78851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F3951A9D-2355-445B-90F0-F641AB817D94}" type="slidenum">
              <a:rPr lang="en-GB" sz="1300">
                <a:solidFill>
                  <a:prstClr val="black"/>
                </a:solidFill>
              </a:rPr>
              <a:pPr algn="r" defTabSz="947738"/>
              <a:t>16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17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17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18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18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19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19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20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20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21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21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22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22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23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23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24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24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25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25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26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26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27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27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28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28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29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29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30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30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31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31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32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32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33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33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34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34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35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35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36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36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37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37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38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38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39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39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40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40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41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41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5006A3E-5299-4714-BB51-A9A078E5EE5D}" type="slidenum">
              <a:rPr lang="de-DE" sz="1200">
                <a:solidFill>
                  <a:prstClr val="black"/>
                </a:solidFill>
              </a:rPr>
              <a:pPr algn="r"/>
              <a:t>42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78851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F3951A9D-2355-445B-90F0-F641AB817D94}" type="slidenum">
              <a:rPr lang="en-GB" sz="1300">
                <a:solidFill>
                  <a:prstClr val="black"/>
                </a:solidFill>
              </a:rPr>
              <a:pPr algn="r" defTabSz="947738"/>
              <a:t>42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43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43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44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44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45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45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46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46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/>
              <a:pPr algn="r"/>
              <a:t>47</a:t>
            </a:fld>
            <a:endParaRPr lang="de-DE" sz="1200"/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/>
              <a:pPr algn="r" defTabSz="947738"/>
              <a:t>47</a:t>
            </a:fld>
            <a:endParaRPr lang="en-GB" sz="1300"/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48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48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5006A3E-5299-4714-BB51-A9A078E5EE5D}" type="slidenum">
              <a:rPr lang="de-DE" sz="1200">
                <a:solidFill>
                  <a:prstClr val="black"/>
                </a:solidFill>
              </a:rPr>
              <a:pPr algn="r"/>
              <a:t>49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78851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F3951A9D-2355-445B-90F0-F641AB817D94}" type="slidenum">
              <a:rPr lang="en-GB" sz="1300">
                <a:solidFill>
                  <a:prstClr val="black"/>
                </a:solidFill>
              </a:rPr>
              <a:pPr algn="r" defTabSz="947738"/>
              <a:t>49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50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50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51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51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5006A3E-5299-4714-BB51-A9A078E5EE5D}" type="slidenum">
              <a:rPr lang="de-DE" sz="1200">
                <a:solidFill>
                  <a:prstClr val="black"/>
                </a:solidFill>
              </a:rPr>
              <a:pPr algn="r"/>
              <a:t>52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78851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F3951A9D-2355-445B-90F0-F641AB817D94}" type="slidenum">
              <a:rPr lang="en-GB" sz="1300">
                <a:solidFill>
                  <a:prstClr val="black"/>
                </a:solidFill>
              </a:rPr>
              <a:pPr algn="r" defTabSz="947738"/>
              <a:t>52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5006A3E-5299-4714-BB51-A9A078E5EE5D}" type="slidenum">
              <a:rPr lang="de-DE" sz="1200">
                <a:solidFill>
                  <a:prstClr val="black"/>
                </a:solidFill>
              </a:rPr>
              <a:pPr algn="r"/>
              <a:t>53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78851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F3951A9D-2355-445B-90F0-F641AB817D94}" type="slidenum">
              <a:rPr lang="en-GB" sz="1300">
                <a:solidFill>
                  <a:prstClr val="black"/>
                </a:solidFill>
              </a:rPr>
              <a:pPr algn="r" defTabSz="947738"/>
              <a:t>53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5006A3E-5299-4714-BB51-A9A078E5EE5D}" type="slidenum">
              <a:rPr lang="de-DE" sz="1200">
                <a:solidFill>
                  <a:prstClr val="black"/>
                </a:solidFill>
              </a:rPr>
              <a:pPr algn="r"/>
              <a:t>54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78851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F3951A9D-2355-445B-90F0-F641AB817D94}" type="slidenum">
              <a:rPr lang="en-GB" sz="1300">
                <a:solidFill>
                  <a:prstClr val="black"/>
                </a:solidFill>
              </a:rPr>
              <a:pPr algn="r" defTabSz="947738"/>
              <a:t>54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55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55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56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56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57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57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58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58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59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59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/>
              <a:pPr algn="r"/>
              <a:t>60</a:t>
            </a:fld>
            <a:endParaRPr lang="de-DE" sz="1200"/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/>
              <a:pPr algn="r" defTabSz="947738"/>
              <a:t>60</a:t>
            </a:fld>
            <a:endParaRPr lang="en-GB" sz="1300"/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61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61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3361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426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4076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166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1615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9558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124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43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7154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756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36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966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100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9446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3034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3792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1340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8836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2943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2909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409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9886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9709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7129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765425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463499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696760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2048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39974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65065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833382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51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5759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570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6646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4619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4752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81295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85985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32875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64994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5039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219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694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0606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852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86028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18390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01359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9597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18948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60069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59785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596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01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60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730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53914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68724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43650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71054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99308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63460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18329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239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1840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966713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8904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64824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982341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678337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prstClr val="white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37193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7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8.emf"/><Relationship Id="rId4" Type="http://schemas.openxmlformats.org/officeDocument/2006/relationships/package" Target="../embeddings/Microsoft_Excel__al__ma_Sayfas_1.xlsx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34.jp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31.png"/><Relationship Id="rId3" Type="http://schemas.openxmlformats.org/officeDocument/2006/relationships/image" Target="../media/image37.jpeg"/><Relationship Id="rId7" Type="http://schemas.openxmlformats.org/officeDocument/2006/relationships/image" Target="../media/image41.jpg"/><Relationship Id="rId12" Type="http://schemas.openxmlformats.org/officeDocument/2006/relationships/image" Target="../media/image46.jp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g"/><Relationship Id="rId14" Type="http://schemas.openxmlformats.org/officeDocument/2006/relationships/image" Target="../media/image47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Dikdörtgen"/>
          <p:cNvSpPr/>
          <p:nvPr/>
        </p:nvSpPr>
        <p:spPr>
          <a:xfrm>
            <a:off x="176274" y="364980"/>
            <a:ext cx="8791574" cy="1631216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7950" dist="12700" dir="5400000" algn="ctr">
              <a:srgbClr val="7DC4FF"/>
            </a:outerShdw>
            <a:softEdge rad="1270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prstMaterial="dkEdge">
            <a:bevelT w="63500" h="63500"/>
            <a:contourClr>
              <a:schemeClr val="bg2">
                <a:lumMod val="20000"/>
                <a:lumOff val="80000"/>
              </a:schemeClr>
            </a:contourClr>
          </a:sp3d>
        </p:spPr>
        <p:txBody>
          <a:bodyPr wrap="square" anchor="ctr" anchorCtr="1">
            <a:spAutoFit/>
          </a:bodyPr>
          <a:lstStyle/>
          <a:p>
            <a:pPr algn="ctr">
              <a:defRPr/>
            </a:pPr>
            <a:r>
              <a:rPr lang="tr-TR" sz="10000" dirty="0" smtClean="0">
                <a:ln w="38100">
                  <a:solidFill>
                    <a:srgbClr val="0061B2">
                      <a:lumMod val="40000"/>
                      <a:lumOff val="6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76200" dist="50800" dir="5400000" algn="tl">
                    <a:srgbClr val="000000"/>
                  </a:outerShdw>
                </a:effectLst>
                <a:latin typeface="Cambria" pitchFamily="18" charset="0"/>
              </a:rPr>
              <a:t>İstanbulUzman</a:t>
            </a:r>
            <a:endParaRPr lang="tr-TR" sz="10000" dirty="0">
              <a:ln w="38100">
                <a:solidFill>
                  <a:srgbClr val="0061B2">
                    <a:lumMod val="40000"/>
                    <a:lumOff val="60000"/>
                  </a:srgbClr>
                </a:solidFill>
                <a:prstDash val="solid"/>
                <a:miter lim="800000"/>
              </a:ln>
              <a:noFill/>
              <a:effectLst>
                <a:outerShdw blurRad="76200" dist="50800" dir="5400000" algn="tl">
                  <a:srgbClr val="000000"/>
                </a:outerShdw>
              </a:effectLst>
              <a:latin typeface="Cambria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WordArt 7"/>
          <p:cNvSpPr>
            <a:spLocks noChangeArrowheads="1" noChangeShapeType="1" noTextEdit="1"/>
          </p:cNvSpPr>
          <p:nvPr/>
        </p:nvSpPr>
        <p:spPr bwMode="auto">
          <a:xfrm>
            <a:off x="66676" y="3406239"/>
            <a:ext cx="8954500" cy="2180107"/>
          </a:xfrm>
          <a:prstGeom prst="rect">
            <a:avLst/>
          </a:prstGeom>
          <a:effectLst>
            <a:glow rad="63500">
              <a:schemeClr val="tx1">
                <a:lumMod val="95000"/>
                <a:lumOff val="5000"/>
                <a:alpha val="40000"/>
              </a:schemeClr>
            </a:glow>
            <a:innerShdw blurRad="114300">
              <a:schemeClr val="bg1">
                <a:lumMod val="50000"/>
              </a:schemeClr>
            </a:innerShdw>
          </a:effectLst>
          <a:scene3d>
            <a:camera prst="orthographicFront">
              <a:rot lat="1200000" lon="21599987" rev="21594348"/>
            </a:camera>
            <a:lightRig rig="threePt" dir="t"/>
          </a:scene3d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tr-TR" sz="3600" b="1" i="1" kern="10" dirty="0" smtClean="0">
                <a:ln w="9525">
                  <a:round/>
                  <a:headEnd/>
                  <a:tailEnd/>
                </a:ln>
                <a:solidFill>
                  <a:srgbClr val="000000">
                    <a:lumMod val="85000"/>
                    <a:lumOff val="1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</a:rPr>
              <a:t>Biyolojik Risk Etmenleri</a:t>
            </a:r>
            <a:endParaRPr lang="tr-TR" sz="3600" b="1" i="1" kern="10" dirty="0">
              <a:ln w="9525">
                <a:round/>
                <a:headEnd/>
                <a:tailEnd/>
              </a:ln>
              <a:solidFill>
                <a:srgbClr val="000000">
                  <a:lumMod val="85000"/>
                  <a:lumOff val="1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/>
            </a:endParaRPr>
          </a:p>
        </p:txBody>
      </p:sp>
    </p:spTree>
    <p:extLst>
      <p:ext uri="{BB962C8B-B14F-4D97-AF65-F5344CB8AC3E}">
        <p14:creationId xmlns:p14="http://schemas.microsoft.com/office/powerpoint/2010/main" val="3553895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588" y="0"/>
            <a:ext cx="9144000" cy="6858001"/>
            <a:chOff x="0" y="0"/>
            <a:chExt cx="5760" cy="3747"/>
          </a:xfrm>
        </p:grpSpPr>
        <p:sp>
          <p:nvSpPr>
            <p:cNvPr id="46107" name="Rectangle 2"/>
            <p:cNvSpPr>
              <a:spLocks noChangeArrowheads="1"/>
            </p:cNvSpPr>
            <p:nvPr/>
          </p:nvSpPr>
          <p:spPr bwMode="gray">
            <a:xfrm flipV="1">
              <a:off x="0" y="0"/>
              <a:ext cx="5760" cy="165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46108" name="Rectangle 3"/>
            <p:cNvSpPr>
              <a:spLocks noChangeArrowheads="1"/>
            </p:cNvSpPr>
            <p:nvPr/>
          </p:nvSpPr>
          <p:spPr bwMode="gray">
            <a:xfrm>
              <a:off x="0" y="1842"/>
              <a:ext cx="5760" cy="928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lIns="90000" tIns="90000" rIns="72000" bIns="90000" anchor="ctr"/>
            <a:lstStyle/>
            <a:p>
              <a:pPr algn="ctr" eaLnBrk="0" hangingPunct="0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46109" name="Rectangle 16"/>
            <p:cNvSpPr>
              <a:spLocks noChangeArrowheads="1"/>
            </p:cNvSpPr>
            <p:nvPr/>
          </p:nvSpPr>
          <p:spPr bwMode="gray">
            <a:xfrm flipV="1">
              <a:off x="0" y="1603"/>
              <a:ext cx="5760" cy="246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000000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46110" name="Rectangle 5"/>
            <p:cNvSpPr>
              <a:spLocks noChangeArrowheads="1"/>
            </p:cNvSpPr>
            <p:nvPr/>
          </p:nvSpPr>
          <p:spPr bwMode="gray">
            <a:xfrm flipV="1">
              <a:off x="0" y="2762"/>
              <a:ext cx="5760" cy="985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 dirty="0">
                <a:solidFill>
                  <a:schemeClr val="bg1"/>
                </a:solidFill>
              </a:endParaRPr>
            </a:p>
          </p:txBody>
        </p:sp>
      </p:grpSp>
      <p:pic>
        <p:nvPicPr>
          <p:cNvPr id="217095" name="Picture 74"/>
          <p:cNvPicPr>
            <a:picLocks noChangeAspect="1" noChangeArrowheads="1"/>
          </p:cNvPicPr>
          <p:nvPr/>
        </p:nvPicPr>
        <p:blipFill>
          <a:blip r:embed="rId3" cstate="print">
            <a:lum bright="24000"/>
          </a:blip>
          <a:srcRect/>
          <a:stretch>
            <a:fillRect/>
          </a:stretch>
        </p:blipFill>
        <p:spPr bwMode="auto">
          <a:xfrm>
            <a:off x="7966075" y="4492511"/>
            <a:ext cx="892175" cy="1302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1204913" y="1335088"/>
            <a:ext cx="2339975" cy="5174894"/>
            <a:chOff x="6408" y="661"/>
            <a:chExt cx="1718" cy="4055"/>
          </a:xfrm>
        </p:grpSpPr>
        <p:sp>
          <p:nvSpPr>
            <p:cNvPr id="46100" name="Freeform 27"/>
            <p:cNvSpPr>
              <a:spLocks/>
            </p:cNvSpPr>
            <p:nvPr/>
          </p:nvSpPr>
          <p:spPr bwMode="auto">
            <a:xfrm flipH="1">
              <a:off x="6410" y="3798"/>
              <a:ext cx="580" cy="918"/>
            </a:xfrm>
            <a:custGeom>
              <a:avLst/>
              <a:gdLst>
                <a:gd name="T0" fmla="*/ 6272 w 290"/>
                <a:gd name="T1" fmla="*/ 11584 h 459"/>
                <a:gd name="T2" fmla="*/ 6240 w 290"/>
                <a:gd name="T3" fmla="*/ 9984 h 459"/>
                <a:gd name="T4" fmla="*/ 7712 w 290"/>
                <a:gd name="T5" fmla="*/ 5696 h 459"/>
                <a:gd name="T6" fmla="*/ 8000 w 290"/>
                <a:gd name="T7" fmla="*/ 4320 h 459"/>
                <a:gd name="T8" fmla="*/ 8992 w 290"/>
                <a:gd name="T9" fmla="*/ 3232 h 459"/>
                <a:gd name="T10" fmla="*/ 8384 w 290"/>
                <a:gd name="T11" fmla="*/ 2080 h 459"/>
                <a:gd name="T12" fmla="*/ 6272 w 290"/>
                <a:gd name="T13" fmla="*/ 352 h 459"/>
                <a:gd name="T14" fmla="*/ 5696 w 290"/>
                <a:gd name="T15" fmla="*/ 1696 h 459"/>
                <a:gd name="T16" fmla="*/ 5024 w 290"/>
                <a:gd name="T17" fmla="*/ 3008 h 459"/>
                <a:gd name="T18" fmla="*/ 3968 w 290"/>
                <a:gd name="T19" fmla="*/ 3168 h 459"/>
                <a:gd name="T20" fmla="*/ 4416 w 290"/>
                <a:gd name="T21" fmla="*/ 2080 h 459"/>
                <a:gd name="T22" fmla="*/ 3136 w 290"/>
                <a:gd name="T23" fmla="*/ 736 h 459"/>
                <a:gd name="T24" fmla="*/ 1568 w 290"/>
                <a:gd name="T25" fmla="*/ 2144 h 459"/>
                <a:gd name="T26" fmla="*/ 1632 w 290"/>
                <a:gd name="T27" fmla="*/ 3296 h 459"/>
                <a:gd name="T28" fmla="*/ 1632 w 290"/>
                <a:gd name="T29" fmla="*/ 3488 h 459"/>
                <a:gd name="T30" fmla="*/ 928 w 290"/>
                <a:gd name="T31" fmla="*/ 6336 h 459"/>
                <a:gd name="T32" fmla="*/ 1472 w 290"/>
                <a:gd name="T33" fmla="*/ 7680 h 459"/>
                <a:gd name="T34" fmla="*/ 1984 w 290"/>
                <a:gd name="T35" fmla="*/ 8384 h 459"/>
                <a:gd name="T36" fmla="*/ 64 w 290"/>
                <a:gd name="T37" fmla="*/ 13312 h 459"/>
                <a:gd name="T38" fmla="*/ 0 w 290"/>
                <a:gd name="T39" fmla="*/ 14688 h 459"/>
                <a:gd name="T40" fmla="*/ 6592 w 290"/>
                <a:gd name="T41" fmla="*/ 14688 h 459"/>
                <a:gd name="T42" fmla="*/ 6272 w 290"/>
                <a:gd name="T43" fmla="*/ 11584 h 4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90"/>
                <a:gd name="T67" fmla="*/ 0 h 459"/>
                <a:gd name="T68" fmla="*/ 290 w 290"/>
                <a:gd name="T69" fmla="*/ 459 h 45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90" h="459">
                  <a:moveTo>
                    <a:pt x="196" y="362"/>
                  </a:moveTo>
                  <a:cubicBezTo>
                    <a:pt x="186" y="328"/>
                    <a:pt x="195" y="312"/>
                    <a:pt x="195" y="312"/>
                  </a:cubicBezTo>
                  <a:cubicBezTo>
                    <a:pt x="220" y="281"/>
                    <a:pt x="241" y="178"/>
                    <a:pt x="241" y="178"/>
                  </a:cubicBezTo>
                  <a:cubicBezTo>
                    <a:pt x="244" y="136"/>
                    <a:pt x="250" y="135"/>
                    <a:pt x="250" y="135"/>
                  </a:cubicBezTo>
                  <a:cubicBezTo>
                    <a:pt x="281" y="101"/>
                    <a:pt x="281" y="101"/>
                    <a:pt x="281" y="101"/>
                  </a:cubicBezTo>
                  <a:cubicBezTo>
                    <a:pt x="290" y="86"/>
                    <a:pt x="262" y="65"/>
                    <a:pt x="262" y="65"/>
                  </a:cubicBezTo>
                  <a:cubicBezTo>
                    <a:pt x="196" y="11"/>
                    <a:pt x="196" y="11"/>
                    <a:pt x="196" y="11"/>
                  </a:cubicBezTo>
                  <a:cubicBezTo>
                    <a:pt x="173" y="0"/>
                    <a:pt x="178" y="53"/>
                    <a:pt x="178" y="53"/>
                  </a:cubicBezTo>
                  <a:cubicBezTo>
                    <a:pt x="177" y="83"/>
                    <a:pt x="157" y="94"/>
                    <a:pt x="157" y="94"/>
                  </a:cubicBezTo>
                  <a:cubicBezTo>
                    <a:pt x="117" y="133"/>
                    <a:pt x="124" y="99"/>
                    <a:pt x="124" y="99"/>
                  </a:cubicBezTo>
                  <a:cubicBezTo>
                    <a:pt x="138" y="65"/>
                    <a:pt x="138" y="65"/>
                    <a:pt x="138" y="65"/>
                  </a:cubicBezTo>
                  <a:cubicBezTo>
                    <a:pt x="144" y="24"/>
                    <a:pt x="98" y="23"/>
                    <a:pt x="98" y="23"/>
                  </a:cubicBezTo>
                  <a:cubicBezTo>
                    <a:pt x="47" y="20"/>
                    <a:pt x="49" y="67"/>
                    <a:pt x="49" y="67"/>
                  </a:cubicBezTo>
                  <a:cubicBezTo>
                    <a:pt x="40" y="78"/>
                    <a:pt x="51" y="103"/>
                    <a:pt x="51" y="103"/>
                  </a:cubicBezTo>
                  <a:cubicBezTo>
                    <a:pt x="55" y="107"/>
                    <a:pt x="51" y="109"/>
                    <a:pt x="51" y="109"/>
                  </a:cubicBezTo>
                  <a:cubicBezTo>
                    <a:pt x="24" y="128"/>
                    <a:pt x="29" y="198"/>
                    <a:pt x="29" y="198"/>
                  </a:cubicBezTo>
                  <a:cubicBezTo>
                    <a:pt x="31" y="224"/>
                    <a:pt x="46" y="240"/>
                    <a:pt x="46" y="240"/>
                  </a:cubicBezTo>
                  <a:cubicBezTo>
                    <a:pt x="63" y="247"/>
                    <a:pt x="62" y="262"/>
                    <a:pt x="62" y="262"/>
                  </a:cubicBezTo>
                  <a:cubicBezTo>
                    <a:pt x="31" y="305"/>
                    <a:pt x="2" y="416"/>
                    <a:pt x="2" y="416"/>
                  </a:cubicBezTo>
                  <a:cubicBezTo>
                    <a:pt x="0" y="459"/>
                    <a:pt x="0" y="459"/>
                    <a:pt x="0" y="459"/>
                  </a:cubicBezTo>
                  <a:cubicBezTo>
                    <a:pt x="206" y="459"/>
                    <a:pt x="206" y="459"/>
                    <a:pt x="206" y="459"/>
                  </a:cubicBezTo>
                  <a:lnTo>
                    <a:pt x="196" y="362"/>
                  </a:lnTo>
                  <a:close/>
                </a:path>
              </a:pathLst>
            </a:custGeom>
            <a:gradFill rotWithShape="1">
              <a:gsLst>
                <a:gs pos="0">
                  <a:srgbClr val="B7B7B7"/>
                </a:gs>
                <a:gs pos="100000">
                  <a:srgbClr val="FFFFFF"/>
                </a:gs>
              </a:gsLst>
              <a:lin ang="5400000" scaled="1"/>
            </a:gra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4" name="Group 28"/>
            <p:cNvGrpSpPr>
              <a:grpSpLocks/>
            </p:cNvGrpSpPr>
            <p:nvPr/>
          </p:nvGrpSpPr>
          <p:grpSpPr bwMode="auto">
            <a:xfrm>
              <a:off x="6408" y="661"/>
              <a:ext cx="1718" cy="3327"/>
              <a:chOff x="6408" y="661"/>
              <a:chExt cx="1718" cy="3327"/>
            </a:xfrm>
          </p:grpSpPr>
          <p:sp>
            <p:nvSpPr>
              <p:cNvPr id="46102" name="Freeform 29"/>
              <p:cNvSpPr>
                <a:spLocks/>
              </p:cNvSpPr>
              <p:nvPr/>
            </p:nvSpPr>
            <p:spPr bwMode="auto">
              <a:xfrm flipH="1">
                <a:off x="6408" y="661"/>
                <a:ext cx="1718" cy="3327"/>
              </a:xfrm>
              <a:custGeom>
                <a:avLst/>
                <a:gdLst>
                  <a:gd name="T0" fmla="*/ 15328 w 859"/>
                  <a:gd name="T1" fmla="*/ 7432 h 1663"/>
                  <a:gd name="T2" fmla="*/ 10816 w 859"/>
                  <a:gd name="T3" fmla="*/ 9097 h 1663"/>
                  <a:gd name="T4" fmla="*/ 10496 w 859"/>
                  <a:gd name="T5" fmla="*/ 10955 h 1663"/>
                  <a:gd name="T6" fmla="*/ 7904 w 859"/>
                  <a:gd name="T7" fmla="*/ 15605 h 1663"/>
                  <a:gd name="T8" fmla="*/ 4832 w 859"/>
                  <a:gd name="T9" fmla="*/ 21564 h 1663"/>
                  <a:gd name="T10" fmla="*/ 1728 w 859"/>
                  <a:gd name="T11" fmla="*/ 23743 h 1663"/>
                  <a:gd name="T12" fmla="*/ 0 w 859"/>
                  <a:gd name="T13" fmla="*/ 24575 h 1663"/>
                  <a:gd name="T14" fmla="*/ 5472 w 859"/>
                  <a:gd name="T15" fmla="*/ 24703 h 1663"/>
                  <a:gd name="T16" fmla="*/ 11424 w 859"/>
                  <a:gd name="T17" fmla="*/ 16695 h 1663"/>
                  <a:gd name="T18" fmla="*/ 11136 w 859"/>
                  <a:gd name="T19" fmla="*/ 25216 h 1663"/>
                  <a:gd name="T20" fmla="*/ 11264 w 859"/>
                  <a:gd name="T21" fmla="*/ 30099 h 1663"/>
                  <a:gd name="T22" fmla="*/ 15008 w 859"/>
                  <a:gd name="T23" fmla="*/ 28881 h 1663"/>
                  <a:gd name="T24" fmla="*/ 18176 w 859"/>
                  <a:gd name="T25" fmla="*/ 37691 h 1663"/>
                  <a:gd name="T26" fmla="*/ 20192 w 859"/>
                  <a:gd name="T27" fmla="*/ 44903 h 1663"/>
                  <a:gd name="T28" fmla="*/ 19136 w 859"/>
                  <a:gd name="T29" fmla="*/ 46988 h 1663"/>
                  <a:gd name="T30" fmla="*/ 19872 w 859"/>
                  <a:gd name="T31" fmla="*/ 49999 h 1663"/>
                  <a:gd name="T32" fmla="*/ 21344 w 859"/>
                  <a:gd name="T33" fmla="*/ 52560 h 1663"/>
                  <a:gd name="T34" fmla="*/ 22208 w 859"/>
                  <a:gd name="T35" fmla="*/ 50127 h 1663"/>
                  <a:gd name="T36" fmla="*/ 23936 w 859"/>
                  <a:gd name="T37" fmla="*/ 51600 h 1663"/>
                  <a:gd name="T38" fmla="*/ 26592 w 859"/>
                  <a:gd name="T39" fmla="*/ 51215 h 1663"/>
                  <a:gd name="T40" fmla="*/ 26240 w 859"/>
                  <a:gd name="T41" fmla="*/ 48973 h 1663"/>
                  <a:gd name="T42" fmla="*/ 24448 w 859"/>
                  <a:gd name="T43" fmla="*/ 43303 h 1663"/>
                  <a:gd name="T44" fmla="*/ 25472 w 859"/>
                  <a:gd name="T45" fmla="*/ 31924 h 1663"/>
                  <a:gd name="T46" fmla="*/ 27040 w 859"/>
                  <a:gd name="T47" fmla="*/ 30131 h 1663"/>
                  <a:gd name="T48" fmla="*/ 27040 w 859"/>
                  <a:gd name="T49" fmla="*/ 27856 h 1663"/>
                  <a:gd name="T50" fmla="*/ 25344 w 859"/>
                  <a:gd name="T51" fmla="*/ 10059 h 1663"/>
                  <a:gd name="T52" fmla="*/ 20320 w 859"/>
                  <a:gd name="T53" fmla="*/ 7912 h 1663"/>
                  <a:gd name="T54" fmla="*/ 19712 w 859"/>
                  <a:gd name="T55" fmla="*/ 6372 h 1663"/>
                  <a:gd name="T56" fmla="*/ 20352 w 859"/>
                  <a:gd name="T57" fmla="*/ 4483 h 1663"/>
                  <a:gd name="T58" fmla="*/ 17120 w 859"/>
                  <a:gd name="T59" fmla="*/ 736 h 1663"/>
                  <a:gd name="T60" fmla="*/ 15488 w 859"/>
                  <a:gd name="T61" fmla="*/ 4067 h 1663"/>
                  <a:gd name="T62" fmla="*/ 15680 w 859"/>
                  <a:gd name="T63" fmla="*/ 5828 h 166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859"/>
                  <a:gd name="T97" fmla="*/ 0 h 1663"/>
                  <a:gd name="T98" fmla="*/ 859 w 859"/>
                  <a:gd name="T99" fmla="*/ 1663 h 1663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859" h="1663">
                    <a:moveTo>
                      <a:pt x="498" y="221"/>
                    </a:moveTo>
                    <a:cubicBezTo>
                      <a:pt x="498" y="221"/>
                      <a:pt x="495" y="230"/>
                      <a:pt x="479" y="232"/>
                    </a:cubicBezTo>
                    <a:cubicBezTo>
                      <a:pt x="358" y="267"/>
                      <a:pt x="358" y="267"/>
                      <a:pt x="358" y="267"/>
                    </a:cubicBezTo>
                    <a:cubicBezTo>
                      <a:pt x="358" y="267"/>
                      <a:pt x="343" y="268"/>
                      <a:pt x="338" y="284"/>
                    </a:cubicBezTo>
                    <a:cubicBezTo>
                      <a:pt x="338" y="284"/>
                      <a:pt x="330" y="327"/>
                      <a:pt x="330" y="333"/>
                    </a:cubicBezTo>
                    <a:cubicBezTo>
                      <a:pt x="328" y="342"/>
                      <a:pt x="328" y="342"/>
                      <a:pt x="328" y="342"/>
                    </a:cubicBezTo>
                    <a:cubicBezTo>
                      <a:pt x="328" y="342"/>
                      <a:pt x="273" y="438"/>
                      <a:pt x="262" y="449"/>
                    </a:cubicBezTo>
                    <a:cubicBezTo>
                      <a:pt x="262" y="449"/>
                      <a:pt x="249" y="469"/>
                      <a:pt x="247" y="487"/>
                    </a:cubicBezTo>
                    <a:cubicBezTo>
                      <a:pt x="247" y="487"/>
                      <a:pt x="180" y="585"/>
                      <a:pt x="177" y="619"/>
                    </a:cubicBezTo>
                    <a:cubicBezTo>
                      <a:pt x="177" y="619"/>
                      <a:pt x="154" y="635"/>
                      <a:pt x="151" y="673"/>
                    </a:cubicBezTo>
                    <a:cubicBezTo>
                      <a:pt x="151" y="673"/>
                      <a:pt x="117" y="702"/>
                      <a:pt x="102" y="731"/>
                    </a:cubicBezTo>
                    <a:cubicBezTo>
                      <a:pt x="102" y="731"/>
                      <a:pt x="66" y="736"/>
                      <a:pt x="54" y="741"/>
                    </a:cubicBezTo>
                    <a:cubicBezTo>
                      <a:pt x="54" y="741"/>
                      <a:pt x="20" y="746"/>
                      <a:pt x="13" y="759"/>
                    </a:cubicBezTo>
                    <a:cubicBezTo>
                      <a:pt x="0" y="767"/>
                      <a:pt x="0" y="767"/>
                      <a:pt x="0" y="767"/>
                    </a:cubicBezTo>
                    <a:cubicBezTo>
                      <a:pt x="0" y="770"/>
                      <a:pt x="0" y="770"/>
                      <a:pt x="0" y="770"/>
                    </a:cubicBezTo>
                    <a:cubicBezTo>
                      <a:pt x="171" y="771"/>
                      <a:pt x="171" y="771"/>
                      <a:pt x="171" y="771"/>
                    </a:cubicBezTo>
                    <a:cubicBezTo>
                      <a:pt x="171" y="771"/>
                      <a:pt x="233" y="715"/>
                      <a:pt x="230" y="703"/>
                    </a:cubicBezTo>
                    <a:cubicBezTo>
                      <a:pt x="230" y="703"/>
                      <a:pt x="291" y="636"/>
                      <a:pt x="357" y="521"/>
                    </a:cubicBezTo>
                    <a:cubicBezTo>
                      <a:pt x="366" y="519"/>
                      <a:pt x="366" y="519"/>
                      <a:pt x="366" y="519"/>
                    </a:cubicBezTo>
                    <a:cubicBezTo>
                      <a:pt x="366" y="519"/>
                      <a:pt x="373" y="663"/>
                      <a:pt x="348" y="787"/>
                    </a:cubicBezTo>
                    <a:cubicBezTo>
                      <a:pt x="351" y="789"/>
                      <a:pt x="351" y="789"/>
                      <a:pt x="351" y="789"/>
                    </a:cubicBezTo>
                    <a:cubicBezTo>
                      <a:pt x="352" y="939"/>
                      <a:pt x="352" y="939"/>
                      <a:pt x="352" y="939"/>
                    </a:cubicBezTo>
                    <a:cubicBezTo>
                      <a:pt x="352" y="939"/>
                      <a:pt x="425" y="981"/>
                      <a:pt x="442" y="955"/>
                    </a:cubicBezTo>
                    <a:cubicBezTo>
                      <a:pt x="469" y="901"/>
                      <a:pt x="469" y="901"/>
                      <a:pt x="469" y="901"/>
                    </a:cubicBezTo>
                    <a:cubicBezTo>
                      <a:pt x="484" y="900"/>
                      <a:pt x="484" y="900"/>
                      <a:pt x="484" y="900"/>
                    </a:cubicBezTo>
                    <a:cubicBezTo>
                      <a:pt x="484" y="900"/>
                      <a:pt x="517" y="1036"/>
                      <a:pt x="568" y="1176"/>
                    </a:cubicBezTo>
                    <a:cubicBezTo>
                      <a:pt x="571" y="1248"/>
                      <a:pt x="571" y="1248"/>
                      <a:pt x="571" y="1248"/>
                    </a:cubicBezTo>
                    <a:cubicBezTo>
                      <a:pt x="571" y="1248"/>
                      <a:pt x="600" y="1359"/>
                      <a:pt x="631" y="1401"/>
                    </a:cubicBezTo>
                    <a:cubicBezTo>
                      <a:pt x="631" y="1401"/>
                      <a:pt x="632" y="1416"/>
                      <a:pt x="616" y="1424"/>
                    </a:cubicBezTo>
                    <a:cubicBezTo>
                      <a:pt x="616" y="1424"/>
                      <a:pt x="600" y="1439"/>
                      <a:pt x="598" y="1466"/>
                    </a:cubicBezTo>
                    <a:cubicBezTo>
                      <a:pt x="598" y="1466"/>
                      <a:pt x="593" y="1535"/>
                      <a:pt x="621" y="1554"/>
                    </a:cubicBezTo>
                    <a:cubicBezTo>
                      <a:pt x="621" y="1554"/>
                      <a:pt x="624" y="1557"/>
                      <a:pt x="621" y="1560"/>
                    </a:cubicBezTo>
                    <a:cubicBezTo>
                      <a:pt x="621" y="1560"/>
                      <a:pt x="610" y="1585"/>
                      <a:pt x="618" y="1596"/>
                    </a:cubicBezTo>
                    <a:cubicBezTo>
                      <a:pt x="618" y="1596"/>
                      <a:pt x="616" y="1643"/>
                      <a:pt x="667" y="1640"/>
                    </a:cubicBezTo>
                    <a:cubicBezTo>
                      <a:pt x="667" y="1640"/>
                      <a:pt x="713" y="1639"/>
                      <a:pt x="707" y="1598"/>
                    </a:cubicBezTo>
                    <a:cubicBezTo>
                      <a:pt x="694" y="1564"/>
                      <a:pt x="694" y="1564"/>
                      <a:pt x="694" y="1564"/>
                    </a:cubicBezTo>
                    <a:cubicBezTo>
                      <a:pt x="694" y="1564"/>
                      <a:pt x="686" y="1530"/>
                      <a:pt x="726" y="1569"/>
                    </a:cubicBezTo>
                    <a:cubicBezTo>
                      <a:pt x="726" y="1569"/>
                      <a:pt x="746" y="1580"/>
                      <a:pt x="748" y="1610"/>
                    </a:cubicBezTo>
                    <a:cubicBezTo>
                      <a:pt x="748" y="1610"/>
                      <a:pt x="742" y="1663"/>
                      <a:pt x="765" y="1653"/>
                    </a:cubicBezTo>
                    <a:cubicBezTo>
                      <a:pt x="831" y="1598"/>
                      <a:pt x="831" y="1598"/>
                      <a:pt x="831" y="1598"/>
                    </a:cubicBezTo>
                    <a:cubicBezTo>
                      <a:pt x="831" y="1598"/>
                      <a:pt x="859" y="1577"/>
                      <a:pt x="850" y="1562"/>
                    </a:cubicBezTo>
                    <a:cubicBezTo>
                      <a:pt x="820" y="1528"/>
                      <a:pt x="820" y="1528"/>
                      <a:pt x="820" y="1528"/>
                    </a:cubicBezTo>
                    <a:cubicBezTo>
                      <a:pt x="820" y="1528"/>
                      <a:pt x="813" y="1527"/>
                      <a:pt x="810" y="1485"/>
                    </a:cubicBezTo>
                    <a:cubicBezTo>
                      <a:pt x="810" y="1485"/>
                      <a:pt x="789" y="1383"/>
                      <a:pt x="764" y="1351"/>
                    </a:cubicBezTo>
                    <a:cubicBezTo>
                      <a:pt x="764" y="1351"/>
                      <a:pt x="755" y="1335"/>
                      <a:pt x="766" y="1301"/>
                    </a:cubicBezTo>
                    <a:cubicBezTo>
                      <a:pt x="796" y="996"/>
                      <a:pt x="796" y="996"/>
                      <a:pt x="796" y="996"/>
                    </a:cubicBezTo>
                    <a:cubicBezTo>
                      <a:pt x="796" y="996"/>
                      <a:pt x="811" y="987"/>
                      <a:pt x="820" y="973"/>
                    </a:cubicBezTo>
                    <a:cubicBezTo>
                      <a:pt x="820" y="973"/>
                      <a:pt x="844" y="972"/>
                      <a:pt x="845" y="940"/>
                    </a:cubicBezTo>
                    <a:cubicBezTo>
                      <a:pt x="845" y="940"/>
                      <a:pt x="848" y="914"/>
                      <a:pt x="842" y="875"/>
                    </a:cubicBezTo>
                    <a:cubicBezTo>
                      <a:pt x="845" y="869"/>
                      <a:pt x="845" y="869"/>
                      <a:pt x="845" y="869"/>
                    </a:cubicBezTo>
                    <a:cubicBezTo>
                      <a:pt x="845" y="869"/>
                      <a:pt x="857" y="704"/>
                      <a:pt x="853" y="667"/>
                    </a:cubicBezTo>
                    <a:cubicBezTo>
                      <a:pt x="853" y="667"/>
                      <a:pt x="852" y="554"/>
                      <a:pt x="792" y="314"/>
                    </a:cubicBezTo>
                    <a:cubicBezTo>
                      <a:pt x="792" y="314"/>
                      <a:pt x="790" y="299"/>
                      <a:pt x="765" y="295"/>
                    </a:cubicBezTo>
                    <a:cubicBezTo>
                      <a:pt x="765" y="295"/>
                      <a:pt x="648" y="258"/>
                      <a:pt x="635" y="247"/>
                    </a:cubicBezTo>
                    <a:cubicBezTo>
                      <a:pt x="635" y="247"/>
                      <a:pt x="622" y="229"/>
                      <a:pt x="616" y="217"/>
                    </a:cubicBezTo>
                    <a:cubicBezTo>
                      <a:pt x="616" y="199"/>
                      <a:pt x="616" y="199"/>
                      <a:pt x="616" y="199"/>
                    </a:cubicBezTo>
                    <a:cubicBezTo>
                      <a:pt x="616" y="199"/>
                      <a:pt x="628" y="206"/>
                      <a:pt x="642" y="170"/>
                    </a:cubicBezTo>
                    <a:cubicBezTo>
                      <a:pt x="642" y="170"/>
                      <a:pt x="664" y="142"/>
                      <a:pt x="636" y="140"/>
                    </a:cubicBezTo>
                    <a:cubicBezTo>
                      <a:pt x="636" y="140"/>
                      <a:pt x="652" y="61"/>
                      <a:pt x="617" y="54"/>
                    </a:cubicBezTo>
                    <a:cubicBezTo>
                      <a:pt x="617" y="54"/>
                      <a:pt x="610" y="0"/>
                      <a:pt x="535" y="23"/>
                    </a:cubicBezTo>
                    <a:cubicBezTo>
                      <a:pt x="535" y="23"/>
                      <a:pt x="496" y="31"/>
                      <a:pt x="484" y="92"/>
                    </a:cubicBezTo>
                    <a:cubicBezTo>
                      <a:pt x="484" y="127"/>
                      <a:pt x="484" y="127"/>
                      <a:pt x="484" y="127"/>
                    </a:cubicBezTo>
                    <a:cubicBezTo>
                      <a:pt x="484" y="127"/>
                      <a:pt x="474" y="121"/>
                      <a:pt x="477" y="142"/>
                    </a:cubicBezTo>
                    <a:cubicBezTo>
                      <a:pt x="477" y="142"/>
                      <a:pt x="484" y="183"/>
                      <a:pt x="490" y="182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222222"/>
                  </a:gs>
                  <a:gs pos="100000">
                    <a:srgbClr val="808080"/>
                  </a:gs>
                </a:gsLst>
                <a:lin ang="5400000" scaled="1"/>
              </a:gra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46103" name="Freeform 30"/>
              <p:cNvSpPr>
                <a:spLocks/>
              </p:cNvSpPr>
              <p:nvPr/>
            </p:nvSpPr>
            <p:spPr bwMode="auto">
              <a:xfrm flipH="1">
                <a:off x="6884" y="1101"/>
                <a:ext cx="248" cy="932"/>
              </a:xfrm>
              <a:custGeom>
                <a:avLst/>
                <a:gdLst>
                  <a:gd name="T0" fmla="*/ 64 w 124"/>
                  <a:gd name="T1" fmla="*/ 32 h 466"/>
                  <a:gd name="T2" fmla="*/ 1472 w 124"/>
                  <a:gd name="T3" fmla="*/ 1760 h 466"/>
                  <a:gd name="T4" fmla="*/ 1952 w 124"/>
                  <a:gd name="T5" fmla="*/ 1792 h 466"/>
                  <a:gd name="T6" fmla="*/ 2496 w 124"/>
                  <a:gd name="T7" fmla="*/ 1632 h 466"/>
                  <a:gd name="T8" fmla="*/ 3808 w 124"/>
                  <a:gd name="T9" fmla="*/ 128 h 466"/>
                  <a:gd name="T10" fmla="*/ 3840 w 124"/>
                  <a:gd name="T11" fmla="*/ 0 h 466"/>
                  <a:gd name="T12" fmla="*/ 3968 w 124"/>
                  <a:gd name="T13" fmla="*/ 224 h 466"/>
                  <a:gd name="T14" fmla="*/ 3424 w 124"/>
                  <a:gd name="T15" fmla="*/ 10464 h 466"/>
                  <a:gd name="T16" fmla="*/ 3744 w 124"/>
                  <a:gd name="T17" fmla="*/ 13760 h 466"/>
                  <a:gd name="T18" fmla="*/ 640 w 124"/>
                  <a:gd name="T19" fmla="*/ 14592 h 466"/>
                  <a:gd name="T20" fmla="*/ 0 w 124"/>
                  <a:gd name="T21" fmla="*/ 160 h 466"/>
                  <a:gd name="T22" fmla="*/ 64 w 124"/>
                  <a:gd name="T23" fmla="*/ 32 h 46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24"/>
                  <a:gd name="T37" fmla="*/ 0 h 466"/>
                  <a:gd name="T38" fmla="*/ 124 w 124"/>
                  <a:gd name="T39" fmla="*/ 466 h 46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24" h="466">
                    <a:moveTo>
                      <a:pt x="2" y="1"/>
                    </a:moveTo>
                    <a:cubicBezTo>
                      <a:pt x="2" y="1"/>
                      <a:pt x="27" y="32"/>
                      <a:pt x="46" y="55"/>
                    </a:cubicBezTo>
                    <a:cubicBezTo>
                      <a:pt x="54" y="57"/>
                      <a:pt x="52" y="57"/>
                      <a:pt x="61" y="56"/>
                    </a:cubicBezTo>
                    <a:cubicBezTo>
                      <a:pt x="61" y="56"/>
                      <a:pt x="67" y="58"/>
                      <a:pt x="78" y="51"/>
                    </a:cubicBezTo>
                    <a:cubicBezTo>
                      <a:pt x="90" y="39"/>
                      <a:pt x="105" y="34"/>
                      <a:pt x="119" y="4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4" y="7"/>
                      <a:pt x="124" y="7"/>
                      <a:pt x="124" y="7"/>
                    </a:cubicBezTo>
                    <a:cubicBezTo>
                      <a:pt x="124" y="7"/>
                      <a:pt x="102" y="232"/>
                      <a:pt x="107" y="327"/>
                    </a:cubicBezTo>
                    <a:cubicBezTo>
                      <a:pt x="107" y="327"/>
                      <a:pt x="112" y="421"/>
                      <a:pt x="117" y="430"/>
                    </a:cubicBezTo>
                    <a:cubicBezTo>
                      <a:pt x="117" y="430"/>
                      <a:pt x="42" y="466"/>
                      <a:pt x="20" y="456"/>
                    </a:cubicBezTo>
                    <a:cubicBezTo>
                      <a:pt x="20" y="456"/>
                      <a:pt x="33" y="118"/>
                      <a:pt x="0" y="5"/>
                    </a:cubicBez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46104" name="Freeform 31"/>
              <p:cNvSpPr>
                <a:spLocks/>
              </p:cNvSpPr>
              <p:nvPr/>
            </p:nvSpPr>
            <p:spPr bwMode="auto">
              <a:xfrm flipH="1">
                <a:off x="6932" y="1211"/>
                <a:ext cx="126" cy="776"/>
              </a:xfrm>
              <a:custGeom>
                <a:avLst/>
                <a:gdLst>
                  <a:gd name="T0" fmla="*/ 288 w 63"/>
                  <a:gd name="T1" fmla="*/ 0 h 388"/>
                  <a:gd name="T2" fmla="*/ 1152 w 63"/>
                  <a:gd name="T3" fmla="*/ 0 h 388"/>
                  <a:gd name="T4" fmla="*/ 1504 w 63"/>
                  <a:gd name="T5" fmla="*/ 512 h 388"/>
                  <a:gd name="T6" fmla="*/ 1280 w 63"/>
                  <a:gd name="T7" fmla="*/ 1088 h 388"/>
                  <a:gd name="T8" fmla="*/ 1856 w 63"/>
                  <a:gd name="T9" fmla="*/ 11584 h 388"/>
                  <a:gd name="T10" fmla="*/ 1056 w 63"/>
                  <a:gd name="T11" fmla="*/ 12416 h 388"/>
                  <a:gd name="T12" fmla="*/ 0 w 63"/>
                  <a:gd name="T13" fmla="*/ 11840 h 388"/>
                  <a:gd name="T14" fmla="*/ 544 w 63"/>
                  <a:gd name="T15" fmla="*/ 1216 h 388"/>
                  <a:gd name="T16" fmla="*/ 96 w 63"/>
                  <a:gd name="T17" fmla="*/ 608 h 388"/>
                  <a:gd name="T18" fmla="*/ 288 w 63"/>
                  <a:gd name="T19" fmla="*/ 0 h 38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3"/>
                  <a:gd name="T31" fmla="*/ 0 h 388"/>
                  <a:gd name="T32" fmla="*/ 63 w 63"/>
                  <a:gd name="T33" fmla="*/ 388 h 38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3" h="388">
                    <a:moveTo>
                      <a:pt x="9" y="0"/>
                    </a:move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46" y="12"/>
                      <a:pt x="47" y="16"/>
                    </a:cubicBezTo>
                    <a:cubicBezTo>
                      <a:pt x="47" y="19"/>
                      <a:pt x="43" y="29"/>
                      <a:pt x="40" y="34"/>
                    </a:cubicBezTo>
                    <a:cubicBezTo>
                      <a:pt x="40" y="34"/>
                      <a:pt x="63" y="138"/>
                      <a:pt x="58" y="362"/>
                    </a:cubicBezTo>
                    <a:cubicBezTo>
                      <a:pt x="33" y="388"/>
                      <a:pt x="33" y="388"/>
                      <a:pt x="33" y="388"/>
                    </a:cubicBezTo>
                    <a:cubicBezTo>
                      <a:pt x="0" y="370"/>
                      <a:pt x="0" y="370"/>
                      <a:pt x="0" y="370"/>
                    </a:cubicBezTo>
                    <a:cubicBezTo>
                      <a:pt x="0" y="370"/>
                      <a:pt x="4" y="98"/>
                      <a:pt x="17" y="38"/>
                    </a:cubicBezTo>
                    <a:cubicBezTo>
                      <a:pt x="17" y="38"/>
                      <a:pt x="2" y="22"/>
                      <a:pt x="3" y="19"/>
                    </a:cubicBezTo>
                    <a:close/>
                  </a:path>
                </a:pathLst>
              </a:custGeom>
              <a:solidFill>
                <a:srgbClr val="99141B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46105" name="Line 32"/>
              <p:cNvSpPr>
                <a:spLocks noChangeShapeType="1"/>
              </p:cNvSpPr>
              <p:nvPr/>
            </p:nvSpPr>
            <p:spPr bwMode="auto">
              <a:xfrm flipH="1">
                <a:off x="7840" y="1215"/>
                <a:ext cx="0" cy="0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/>
              </a:p>
            </p:txBody>
          </p:sp>
          <p:sp>
            <p:nvSpPr>
              <p:cNvPr id="46106" name="Line 33"/>
              <p:cNvSpPr>
                <a:spLocks noChangeShapeType="1"/>
              </p:cNvSpPr>
              <p:nvPr/>
            </p:nvSpPr>
            <p:spPr bwMode="auto">
              <a:xfrm flipH="1">
                <a:off x="7840" y="1215"/>
                <a:ext cx="0" cy="0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/>
              </a:p>
            </p:txBody>
          </p:sp>
        </p:grpSp>
      </p:grpSp>
      <p:sp>
        <p:nvSpPr>
          <p:cNvPr id="217105" name="AutoShape 35" descr="Bild20"/>
          <p:cNvSpPr>
            <a:spLocks noChangeArrowheads="1"/>
          </p:cNvSpPr>
          <p:nvPr/>
        </p:nvSpPr>
        <p:spPr bwMode="gray">
          <a:xfrm>
            <a:off x="2743200" y="3320936"/>
            <a:ext cx="5254625" cy="2570906"/>
          </a:xfrm>
          <a:prstGeom prst="roundRect">
            <a:avLst>
              <a:gd name="adj" fmla="val 5556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25400">
            <a:solidFill>
              <a:srgbClr val="EAEAEA"/>
            </a:solidFill>
            <a:round/>
            <a:headEnd/>
            <a:tailEnd/>
          </a:ln>
        </p:spPr>
        <p:txBody>
          <a:bodyPr lIns="108000" tIns="108000" rIns="36000" bIns="36000"/>
          <a:lstStyle/>
          <a:p>
            <a:endParaRPr lang="en-US" dirty="0"/>
          </a:p>
        </p:txBody>
      </p:sp>
      <p:sp>
        <p:nvSpPr>
          <p:cNvPr id="217106" name="Rectangle 18"/>
          <p:cNvSpPr>
            <a:spLocks noChangeArrowheads="1"/>
          </p:cNvSpPr>
          <p:nvPr/>
        </p:nvSpPr>
        <p:spPr bwMode="auto">
          <a:xfrm>
            <a:off x="2933700" y="3840429"/>
            <a:ext cx="444500" cy="50125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333333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 noProof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17107" name="Rectangle 19"/>
          <p:cNvSpPr>
            <a:spLocks noChangeArrowheads="1"/>
          </p:cNvSpPr>
          <p:nvPr/>
        </p:nvSpPr>
        <p:spPr bwMode="auto">
          <a:xfrm>
            <a:off x="2933700" y="4440504"/>
            <a:ext cx="444500" cy="50125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333333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 noProof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17108" name="Rectangle 20"/>
          <p:cNvSpPr>
            <a:spLocks noChangeArrowheads="1"/>
          </p:cNvSpPr>
          <p:nvPr/>
        </p:nvSpPr>
        <p:spPr bwMode="auto">
          <a:xfrm>
            <a:off x="2933700" y="5027879"/>
            <a:ext cx="444500" cy="50125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333333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 noProof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7109" name="Rectangle 27"/>
          <p:cNvSpPr>
            <a:spLocks noChangeArrowheads="1"/>
          </p:cNvSpPr>
          <p:nvPr/>
        </p:nvSpPr>
        <p:spPr bwMode="auto">
          <a:xfrm>
            <a:off x="3462338" y="3840429"/>
            <a:ext cx="4256087" cy="501257"/>
          </a:xfrm>
          <a:prstGeom prst="rect">
            <a:avLst/>
          </a:prstGeom>
          <a:solidFill>
            <a:schemeClr val="tx1">
              <a:alpha val="50195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lvl="1"/>
            <a:r>
              <a:rPr lang="tr-TR" sz="2400" b="1" noProof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Toplam 1 Saat</a:t>
            </a:r>
          </a:p>
        </p:txBody>
      </p:sp>
      <p:sp>
        <p:nvSpPr>
          <p:cNvPr id="217110" name="Rectangle 28"/>
          <p:cNvSpPr>
            <a:spLocks noChangeArrowheads="1"/>
          </p:cNvSpPr>
          <p:nvPr/>
        </p:nvSpPr>
        <p:spPr bwMode="auto">
          <a:xfrm>
            <a:off x="3462338" y="4440504"/>
            <a:ext cx="4256087" cy="501257"/>
          </a:xfrm>
          <a:prstGeom prst="rect">
            <a:avLst/>
          </a:prstGeom>
          <a:solidFill>
            <a:schemeClr val="tx1">
              <a:alpha val="50195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lvl="1"/>
            <a:r>
              <a:rPr lang="tr-TR" sz="2400" b="1" noProof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1 Saat Yüzyüze Eğitim</a:t>
            </a:r>
            <a:endParaRPr lang="tr-TR" sz="2400" b="1" noProof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7111" name="Rectangle 29"/>
          <p:cNvSpPr>
            <a:spLocks noChangeArrowheads="1"/>
          </p:cNvSpPr>
          <p:nvPr/>
        </p:nvSpPr>
        <p:spPr bwMode="auto">
          <a:xfrm>
            <a:off x="3462338" y="5027879"/>
            <a:ext cx="4256087" cy="501257"/>
          </a:xfrm>
          <a:prstGeom prst="rect">
            <a:avLst/>
          </a:prstGeom>
          <a:solidFill>
            <a:schemeClr val="tx1">
              <a:alpha val="50195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lvl="1"/>
            <a:r>
              <a:rPr lang="tr-TR" sz="2400" b="1" noProof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0 Saat Uzaktan Eğitim</a:t>
            </a:r>
          </a:p>
        </p:txBody>
      </p:sp>
      <p:sp>
        <p:nvSpPr>
          <p:cNvPr id="217117" name="Rectangle 29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/>
          </a:p>
        </p:txBody>
      </p:sp>
      <p:sp>
        <p:nvSpPr>
          <p:cNvPr id="46094" name="Rectangle 30"/>
          <p:cNvSpPr>
            <a:spLocks noChangeArrowheads="1"/>
          </p:cNvSpPr>
          <p:nvPr/>
        </p:nvSpPr>
        <p:spPr bwMode="auto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ct val="90000"/>
              </a:lnSpc>
            </a:pPr>
            <a:endParaRPr lang="tr-TR" b="1" noProof="1"/>
          </a:p>
        </p:txBody>
      </p:sp>
      <p:sp>
        <p:nvSpPr>
          <p:cNvPr id="28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C0000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C00000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GB" sz="1800" b="1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9" name="Resim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038" y="297074"/>
            <a:ext cx="2971338" cy="297133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"/>
                                        <p:tgtEl>
                                          <p:spTgt spid="21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"/>
                                        <p:tgtEl>
                                          <p:spTgt spid="217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"/>
                            </p:stCondLst>
                            <p:childTnLst>
                              <p:par>
                                <p:cTn id="4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 tmFilter="0, 0; .2, .5; .8, .5; 1, 0"/>
                                        <p:tgtEl>
                                          <p:spTgt spid="2171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500" autoRev="1" fill="hold"/>
                                        <p:tgtEl>
                                          <p:spTgt spid="2171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05" grpId="0" animBg="1"/>
      <p:bldP spid="217106" grpId="0" animBg="1"/>
      <p:bldP spid="217107" grpId="0" animBg="1"/>
      <p:bldP spid="217108" grpId="0" animBg="1"/>
      <p:bldP spid="217109" grpId="0" animBg="1"/>
      <p:bldP spid="217110" grpId="0" animBg="1"/>
      <p:bldP spid="217111" grpId="0" animBg="1"/>
      <p:bldP spid="2171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3" name="Grup 2"/>
          <p:cNvGrpSpPr/>
          <p:nvPr/>
        </p:nvGrpSpPr>
        <p:grpSpPr>
          <a:xfrm>
            <a:off x="10080" y="940500"/>
            <a:ext cx="9133920" cy="5184075"/>
            <a:chOff x="10080" y="940500"/>
            <a:chExt cx="9133920" cy="5184075"/>
          </a:xfrm>
        </p:grpSpPr>
        <p:sp>
          <p:nvSpPr>
            <p:cNvPr id="12" name="Rechteck 4"/>
            <p:cNvSpPr>
              <a:spLocks noChangeArrowheads="1"/>
            </p:cNvSpPr>
            <p:nvPr/>
          </p:nvSpPr>
          <p:spPr bwMode="auto">
            <a:xfrm>
              <a:off x="10080" y="3202688"/>
              <a:ext cx="9133920" cy="2921887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marL="36000" algn="ctr"/>
              <a:r>
                <a:rPr lang="tr-TR" sz="9000" b="1" noProof="1" smtClean="0">
                  <a:solidFill>
                    <a:srgbClr val="575757"/>
                  </a:solidFill>
                  <a:effectLst>
                    <a:innerShdw blurRad="63500" dist="50800" dir="8100000">
                      <a:prstClr val="black">
                        <a:alpha val="50000"/>
                      </a:prstClr>
                    </a:innerShdw>
                  </a:effectLst>
                  <a:latin typeface="Calibri" pitchFamily="34" charset="0"/>
                  <a:cs typeface="Calibri" pitchFamily="34" charset="0"/>
                </a:rPr>
                <a:t>Amaç &amp; Öğrenme </a:t>
              </a:r>
            </a:p>
            <a:p>
              <a:pPr marL="36000" algn="ctr"/>
              <a:r>
                <a:rPr lang="tr-TR" sz="9000" b="1" noProof="1" smtClean="0">
                  <a:solidFill>
                    <a:srgbClr val="575757"/>
                  </a:solidFill>
                  <a:effectLst>
                    <a:innerShdw blurRad="63500" dist="50800" dir="8100000">
                      <a:prstClr val="black">
                        <a:alpha val="50000"/>
                      </a:prstClr>
                    </a:innerShdw>
                  </a:effectLst>
                  <a:latin typeface="Calibri" pitchFamily="34" charset="0"/>
                  <a:cs typeface="Calibri" pitchFamily="34" charset="0"/>
                </a:rPr>
                <a:t>Hedefleri</a:t>
              </a:r>
              <a:endParaRPr lang="tr-TR" sz="90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endParaRPr>
            </a:p>
          </p:txBody>
        </p:sp>
        <p:pic>
          <p:nvPicPr>
            <p:cNvPr id="1026" name="Picture 2" descr="C:\Users\DOKTOR\Desktop\birds_and_sign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126" y="940500"/>
              <a:ext cx="5860795" cy="2243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Metin kutusu 1"/>
            <p:cNvSpPr txBox="1"/>
            <p:nvPr/>
          </p:nvSpPr>
          <p:spPr>
            <a:xfrm>
              <a:off x="3190875" y="1943100"/>
              <a:ext cx="30575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000" b="1" i="1" dirty="0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Amaç Öğrenme Hedefleri</a:t>
              </a:r>
              <a:endPara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97985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1"/>
          <p:cNvSpPr>
            <a:spLocks noGrp="1" noChangeArrowheads="1"/>
          </p:cNvSpPr>
          <p:nvPr>
            <p:ph type="title" idx="4294967295"/>
          </p:nvPr>
        </p:nvSpPr>
        <p:spPr>
          <a:xfrm>
            <a:off x="231797" y="411163"/>
            <a:ext cx="8816669" cy="647700"/>
          </a:xfrm>
        </p:spPr>
        <p:txBody>
          <a:bodyPr anchor="ctr" anchorCtr="0"/>
          <a:lstStyle/>
          <a:p>
            <a:r>
              <a:rPr lang="tr-TR" sz="3200" kern="1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ea typeface="+mn-ea"/>
                <a:cs typeface="Calibri" pitchFamily="34" charset="0"/>
              </a:rPr>
              <a:t>BİYOLOJİK </a:t>
            </a:r>
            <a:r>
              <a:rPr lang="tr-TR" sz="3200" kern="1200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ea typeface="+mn-ea"/>
                <a:cs typeface="Calibri" pitchFamily="34" charset="0"/>
              </a:rPr>
              <a:t>RİSK ETMENLERİ </a:t>
            </a:r>
            <a:r>
              <a:rPr lang="tr-TR" sz="3200" kern="1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ea typeface="+mn-ea"/>
                <a:cs typeface="Calibri" pitchFamily="34" charset="0"/>
              </a:rPr>
              <a:t>(BRE</a:t>
            </a:r>
            <a:r>
              <a:rPr lang="tr-TR" sz="3200" kern="1200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ea typeface="+mn-ea"/>
                <a:cs typeface="Calibri" pitchFamily="34" charset="0"/>
              </a:rPr>
              <a:t>)</a:t>
            </a:r>
          </a:p>
        </p:txBody>
      </p:sp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grpSp>
        <p:nvGrpSpPr>
          <p:cNvPr id="2" name="Grup 1"/>
          <p:cNvGrpSpPr/>
          <p:nvPr/>
        </p:nvGrpSpPr>
        <p:grpSpPr>
          <a:xfrm>
            <a:off x="112735" y="980705"/>
            <a:ext cx="2878902" cy="5324843"/>
            <a:chOff x="112735" y="1037855"/>
            <a:chExt cx="2878902" cy="5324843"/>
          </a:xfrm>
        </p:grpSpPr>
        <p:sp>
          <p:nvSpPr>
            <p:cNvPr id="20" name="Rectangle 5"/>
            <p:cNvSpPr>
              <a:spLocks noChangeArrowheads="1"/>
            </p:cNvSpPr>
            <p:nvPr/>
          </p:nvSpPr>
          <p:spPr bwMode="gray">
            <a:xfrm>
              <a:off x="112736" y="1926657"/>
              <a:ext cx="2878901" cy="4436041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lIns="108000" tIns="108000" rIns="144000" bIns="72000"/>
            <a:lstStyle/>
            <a:p>
              <a:pPr marL="342900" indent="-342900" algn="ctr">
                <a:lnSpc>
                  <a:spcPct val="90000"/>
                </a:lnSpc>
                <a:spcAft>
                  <a:spcPct val="20000"/>
                </a:spcAft>
                <a:buClr>
                  <a:srgbClr val="292929"/>
                </a:buClr>
                <a:buFont typeface="+mj-lt"/>
                <a:buAutoNum type="arabicPeriod"/>
              </a:pPr>
              <a:endParaRPr lang="tr-TR" b="1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  <a:p>
              <a:pPr marL="36000" algn="ctr">
                <a:lnSpc>
                  <a:spcPct val="90000"/>
                </a:lnSpc>
                <a:spcAft>
                  <a:spcPct val="20000"/>
                </a:spcAft>
                <a:buClr>
                  <a:srgbClr val="292929"/>
                </a:buClr>
              </a:pPr>
              <a:r>
                <a:rPr lang="tr-TR" b="1" i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Katılımcıların;</a:t>
              </a:r>
            </a:p>
            <a:p>
              <a:pPr marL="36000" algn="ctr">
                <a:lnSpc>
                  <a:spcPct val="90000"/>
                </a:lnSpc>
                <a:spcAft>
                  <a:spcPct val="20000"/>
                </a:spcAft>
                <a:buClr>
                  <a:srgbClr val="292929"/>
                </a:buClr>
              </a:pPr>
              <a:r>
                <a:rPr lang="tr-TR" b="1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«Çalışma ortamında karşılaşılan sağlığa zararlı biyolojik risk etmenleri hakkında bilgi sahibi </a:t>
              </a:r>
              <a:r>
                <a:rPr lang="tr-TR" b="1" i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olmalarını sağlamaktır</a:t>
              </a:r>
              <a:r>
                <a:rPr lang="tr-TR" b="1" i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.»</a:t>
              </a:r>
              <a:endParaRPr lang="tr-TR" b="1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gray">
            <a:xfrm>
              <a:off x="112735" y="1037855"/>
              <a:ext cx="2844000" cy="841179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rgbClr val="DDDDDD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80808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Konunun </a:t>
              </a:r>
            </a:p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Genel Amacı</a:t>
              </a:r>
            </a:p>
          </p:txBody>
        </p:sp>
      </p:grpSp>
      <p:grpSp>
        <p:nvGrpSpPr>
          <p:cNvPr id="3" name="Grup 2"/>
          <p:cNvGrpSpPr/>
          <p:nvPr/>
        </p:nvGrpSpPr>
        <p:grpSpPr>
          <a:xfrm>
            <a:off x="3130901" y="980704"/>
            <a:ext cx="2878901" cy="5324845"/>
            <a:chOff x="3130901" y="1037854"/>
            <a:chExt cx="2878901" cy="5324845"/>
          </a:xfrm>
        </p:grpSpPr>
        <p:sp>
          <p:nvSpPr>
            <p:cNvPr id="26" name="Rectangle 5"/>
            <p:cNvSpPr>
              <a:spLocks noChangeArrowheads="1"/>
            </p:cNvSpPr>
            <p:nvPr/>
          </p:nvSpPr>
          <p:spPr bwMode="gray">
            <a:xfrm>
              <a:off x="3130901" y="1926657"/>
              <a:ext cx="2878901" cy="4436042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lIns="108000" tIns="108000" rIns="144000" bIns="72000"/>
            <a:lstStyle/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6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Çalışma ortamında risk etmeni olarak karşılaşılabilecek bakteriler, virüsler, mantarlar ve parazitleri tanımlar.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6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Çalışma ortamında risk etmeni olarak karşılaşılabilecek mikroorganizmaların özelliklerini açıklar. 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6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Sayılan hastalık etmenlerinin tanınmasında kullanılabilecek basit mikrobiyolojik parametreler ve basit laboratuar yöntemlerini sıralar.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6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Biyolojik risk etmenlerinden korunma yöntemlerini </a:t>
              </a:r>
              <a:r>
                <a:rPr lang="tr-TR" sz="1600" i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sıralar</a:t>
              </a:r>
              <a:endParaRPr lang="tr-TR" sz="16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23" name="Rectangle 11"/>
            <p:cNvSpPr>
              <a:spLocks noChangeArrowheads="1"/>
            </p:cNvSpPr>
            <p:nvPr/>
          </p:nvSpPr>
          <p:spPr bwMode="gray">
            <a:xfrm>
              <a:off x="3130901" y="1037854"/>
              <a:ext cx="2844000" cy="841179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rgbClr val="DDDDDD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80808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Öğrenme </a:t>
              </a:r>
            </a:p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Hedefleri</a:t>
              </a:r>
            </a:p>
          </p:txBody>
        </p:sp>
      </p:grpSp>
      <p:grpSp>
        <p:nvGrpSpPr>
          <p:cNvPr id="4" name="Grup 3"/>
          <p:cNvGrpSpPr/>
          <p:nvPr/>
        </p:nvGrpSpPr>
        <p:grpSpPr>
          <a:xfrm>
            <a:off x="6140441" y="980703"/>
            <a:ext cx="2878901" cy="5324846"/>
            <a:chOff x="6140441" y="1037853"/>
            <a:chExt cx="2878901" cy="5324846"/>
          </a:xfrm>
        </p:grpSpPr>
        <p:sp>
          <p:nvSpPr>
            <p:cNvPr id="29" name="Rectangle 5"/>
            <p:cNvSpPr>
              <a:spLocks noChangeArrowheads="1"/>
            </p:cNvSpPr>
            <p:nvPr/>
          </p:nvSpPr>
          <p:spPr bwMode="gray">
            <a:xfrm>
              <a:off x="6140441" y="1926658"/>
              <a:ext cx="2878901" cy="4436041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lIns="108000" tIns="108000" rIns="144000" bIns="72000"/>
            <a:lstStyle/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6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Biyolojik etmenlerden doğacak riskler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6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Biyolojik risk etmenleriyle karşılaşılabilecek çalışma ortamları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6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Sağlık sektöründe çalışanların maruz kalacağı riskler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6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İlgili mevzuat </a:t>
              </a:r>
            </a:p>
          </p:txBody>
        </p:sp>
        <p:sp>
          <p:nvSpPr>
            <p:cNvPr id="30" name="Rectangle 11"/>
            <p:cNvSpPr>
              <a:spLocks noChangeArrowheads="1"/>
            </p:cNvSpPr>
            <p:nvPr/>
          </p:nvSpPr>
          <p:spPr bwMode="gray">
            <a:xfrm>
              <a:off x="6140441" y="1037853"/>
              <a:ext cx="2844000" cy="841179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rgbClr val="DDDDDD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80808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Konunun </a:t>
              </a:r>
            </a:p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Alt Başlıkları</a:t>
              </a:r>
            </a:p>
          </p:txBody>
        </p:sp>
      </p:grp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8738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Rechteck 4"/>
          <p:cNvSpPr>
            <a:spLocks noChangeArrowheads="1"/>
          </p:cNvSpPr>
          <p:nvPr/>
        </p:nvSpPr>
        <p:spPr bwMode="auto">
          <a:xfrm>
            <a:off x="10080" y="3155064"/>
            <a:ext cx="9133920" cy="1359786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36000"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Çıkmış Sorular</a:t>
            </a:r>
            <a:endParaRPr lang="tr-TR" sz="9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098" name="Picture 2" descr="D:\DOKTOR\1-ISTANBULUZMAN\1-EĞİTİM KURUMU\1. İstanbuluzman\2-RESİMLER\z.Diğer\Gnome-Help-Faq-6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4" y="2771774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82"/>
          <p:cNvGrpSpPr>
            <a:grpSpLocks/>
          </p:cNvGrpSpPr>
          <p:nvPr/>
        </p:nvGrpSpPr>
        <p:grpSpPr bwMode="auto">
          <a:xfrm>
            <a:off x="3338790" y="704850"/>
            <a:ext cx="2476500" cy="2586594"/>
            <a:chOff x="1671" y="1171"/>
            <a:chExt cx="2321" cy="2628"/>
          </a:xfrm>
        </p:grpSpPr>
        <p:pic>
          <p:nvPicPr>
            <p:cNvPr id="11" name="Picture 2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71" y="3199"/>
              <a:ext cx="2321" cy="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Freeform 15"/>
            <p:cNvSpPr>
              <a:spLocks noChangeAspect="1"/>
            </p:cNvSpPr>
            <p:nvPr/>
          </p:nvSpPr>
          <p:spPr bwMode="auto">
            <a:xfrm>
              <a:off x="1700" y="1171"/>
              <a:ext cx="2292" cy="1980"/>
            </a:xfrm>
            <a:custGeom>
              <a:avLst/>
              <a:gdLst>
                <a:gd name="T0" fmla="*/ 7385 w 365"/>
                <a:gd name="T1" fmla="*/ 89031 h 316"/>
                <a:gd name="T2" fmla="*/ 2531 w 365"/>
                <a:gd name="T3" fmla="*/ 80879 h 316"/>
                <a:gd name="T4" fmla="*/ 46738 w 365"/>
                <a:gd name="T5" fmla="*/ 4499 h 316"/>
                <a:gd name="T6" fmla="*/ 56697 w 365"/>
                <a:gd name="T7" fmla="*/ 4499 h 316"/>
                <a:gd name="T8" fmla="*/ 100905 w 365"/>
                <a:gd name="T9" fmla="*/ 80879 h 316"/>
                <a:gd name="T10" fmla="*/ 96050 w 365"/>
                <a:gd name="T11" fmla="*/ 89031 h 316"/>
                <a:gd name="T12" fmla="*/ 7385 w 365"/>
                <a:gd name="T13" fmla="*/ 89031 h 3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5"/>
                <a:gd name="T22" fmla="*/ 0 h 316"/>
                <a:gd name="T23" fmla="*/ 365 w 365"/>
                <a:gd name="T24" fmla="*/ 316 h 3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5" h="316">
                  <a:moveTo>
                    <a:pt x="26" y="316"/>
                  </a:moveTo>
                  <a:cubicBezTo>
                    <a:pt x="7" y="316"/>
                    <a:pt x="0" y="303"/>
                    <a:pt x="9" y="28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75" y="0"/>
                    <a:pt x="190" y="0"/>
                    <a:pt x="200" y="16"/>
                  </a:cubicBezTo>
                  <a:cubicBezTo>
                    <a:pt x="356" y="287"/>
                    <a:pt x="356" y="287"/>
                    <a:pt x="356" y="287"/>
                  </a:cubicBezTo>
                  <a:cubicBezTo>
                    <a:pt x="365" y="303"/>
                    <a:pt x="358" y="316"/>
                    <a:pt x="339" y="316"/>
                  </a:cubicBezTo>
                  <a:lnTo>
                    <a:pt x="26" y="31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4" name="Freeform 16"/>
            <p:cNvSpPr>
              <a:spLocks noChangeAspect="1"/>
            </p:cNvSpPr>
            <p:nvPr/>
          </p:nvSpPr>
          <p:spPr bwMode="auto">
            <a:xfrm>
              <a:off x="1700" y="1171"/>
              <a:ext cx="2292" cy="1980"/>
            </a:xfrm>
            <a:custGeom>
              <a:avLst/>
              <a:gdLst>
                <a:gd name="T0" fmla="*/ 7385 w 365"/>
                <a:gd name="T1" fmla="*/ 89031 h 316"/>
                <a:gd name="T2" fmla="*/ 2531 w 365"/>
                <a:gd name="T3" fmla="*/ 80879 h 316"/>
                <a:gd name="T4" fmla="*/ 46738 w 365"/>
                <a:gd name="T5" fmla="*/ 4499 h 316"/>
                <a:gd name="T6" fmla="*/ 56697 w 365"/>
                <a:gd name="T7" fmla="*/ 4499 h 316"/>
                <a:gd name="T8" fmla="*/ 100905 w 365"/>
                <a:gd name="T9" fmla="*/ 80879 h 316"/>
                <a:gd name="T10" fmla="*/ 96050 w 365"/>
                <a:gd name="T11" fmla="*/ 89031 h 316"/>
                <a:gd name="T12" fmla="*/ 7385 w 365"/>
                <a:gd name="T13" fmla="*/ 89031 h 3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5"/>
                <a:gd name="T22" fmla="*/ 0 h 316"/>
                <a:gd name="T23" fmla="*/ 365 w 365"/>
                <a:gd name="T24" fmla="*/ 316 h 3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5" h="316">
                  <a:moveTo>
                    <a:pt x="26" y="316"/>
                  </a:moveTo>
                  <a:cubicBezTo>
                    <a:pt x="7" y="316"/>
                    <a:pt x="0" y="303"/>
                    <a:pt x="9" y="28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75" y="0"/>
                    <a:pt x="190" y="0"/>
                    <a:pt x="200" y="16"/>
                  </a:cubicBezTo>
                  <a:cubicBezTo>
                    <a:pt x="356" y="287"/>
                    <a:pt x="356" y="287"/>
                    <a:pt x="356" y="287"/>
                  </a:cubicBezTo>
                  <a:cubicBezTo>
                    <a:pt x="365" y="303"/>
                    <a:pt x="358" y="316"/>
                    <a:pt x="339" y="316"/>
                  </a:cubicBezTo>
                  <a:lnTo>
                    <a:pt x="26" y="316"/>
                  </a:lnTo>
                  <a:close/>
                </a:path>
              </a:pathLst>
            </a:custGeom>
            <a:gradFill rotWithShape="1">
              <a:gsLst>
                <a:gs pos="0">
                  <a:srgbClr val="860000"/>
                </a:gs>
                <a:gs pos="100000">
                  <a:srgbClr val="D60000"/>
                </a:gs>
              </a:gsLst>
              <a:lin ang="54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5" name="Freeform 17"/>
            <p:cNvSpPr>
              <a:spLocks noChangeAspect="1"/>
            </p:cNvSpPr>
            <p:nvPr/>
          </p:nvSpPr>
          <p:spPr bwMode="auto">
            <a:xfrm>
              <a:off x="1950" y="1439"/>
              <a:ext cx="1789" cy="1555"/>
            </a:xfrm>
            <a:custGeom>
              <a:avLst/>
              <a:gdLst>
                <a:gd name="T0" fmla="*/ 2279 w 285"/>
                <a:gd name="T1" fmla="*/ 70006 h 248"/>
                <a:gd name="T2" fmla="*/ 841 w 285"/>
                <a:gd name="T3" fmla="*/ 67185 h 248"/>
                <a:gd name="T4" fmla="*/ 38787 w 285"/>
                <a:gd name="T5" fmla="*/ 1430 h 248"/>
                <a:gd name="T6" fmla="*/ 41900 w 285"/>
                <a:gd name="T7" fmla="*/ 1430 h 248"/>
                <a:gd name="T8" fmla="*/ 79846 w 285"/>
                <a:gd name="T9" fmla="*/ 67185 h 248"/>
                <a:gd name="T10" fmla="*/ 78408 w 285"/>
                <a:gd name="T11" fmla="*/ 70006 h 248"/>
                <a:gd name="T12" fmla="*/ 2279 w 285"/>
                <a:gd name="T13" fmla="*/ 70006 h 2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5"/>
                <a:gd name="T22" fmla="*/ 0 h 248"/>
                <a:gd name="T23" fmla="*/ 285 w 285"/>
                <a:gd name="T24" fmla="*/ 248 h 2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5" h="248">
                  <a:moveTo>
                    <a:pt x="8" y="248"/>
                  </a:moveTo>
                  <a:cubicBezTo>
                    <a:pt x="2" y="248"/>
                    <a:pt x="0" y="243"/>
                    <a:pt x="3" y="238"/>
                  </a:cubicBezTo>
                  <a:cubicBezTo>
                    <a:pt x="137" y="5"/>
                    <a:pt x="137" y="5"/>
                    <a:pt x="137" y="5"/>
                  </a:cubicBezTo>
                  <a:cubicBezTo>
                    <a:pt x="140" y="0"/>
                    <a:pt x="145" y="0"/>
                    <a:pt x="148" y="5"/>
                  </a:cubicBezTo>
                  <a:cubicBezTo>
                    <a:pt x="282" y="238"/>
                    <a:pt x="282" y="238"/>
                    <a:pt x="282" y="238"/>
                  </a:cubicBezTo>
                  <a:cubicBezTo>
                    <a:pt x="285" y="243"/>
                    <a:pt x="283" y="248"/>
                    <a:pt x="277" y="248"/>
                  </a:cubicBezTo>
                  <a:lnTo>
                    <a:pt x="8" y="2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6" name="Freeform 18"/>
            <p:cNvSpPr>
              <a:spLocks noChangeAspect="1"/>
            </p:cNvSpPr>
            <p:nvPr/>
          </p:nvSpPr>
          <p:spPr bwMode="auto">
            <a:xfrm>
              <a:off x="1950" y="1441"/>
              <a:ext cx="1789" cy="1555"/>
            </a:xfrm>
            <a:custGeom>
              <a:avLst/>
              <a:gdLst/>
              <a:ahLst/>
              <a:cxnLst>
                <a:cxn ang="0">
                  <a:pos x="8" y="248"/>
                </a:cxn>
                <a:cxn ang="0">
                  <a:pos x="3" y="238"/>
                </a:cxn>
                <a:cxn ang="0">
                  <a:pos x="137" y="5"/>
                </a:cxn>
                <a:cxn ang="0">
                  <a:pos x="148" y="5"/>
                </a:cxn>
                <a:cxn ang="0">
                  <a:pos x="282" y="238"/>
                </a:cxn>
                <a:cxn ang="0">
                  <a:pos x="277" y="248"/>
                </a:cxn>
                <a:cxn ang="0">
                  <a:pos x="8" y="248"/>
                </a:cxn>
              </a:cxnLst>
              <a:rect l="0" t="0" r="r" b="b"/>
              <a:pathLst>
                <a:path w="285" h="248">
                  <a:moveTo>
                    <a:pt x="8" y="248"/>
                  </a:moveTo>
                  <a:cubicBezTo>
                    <a:pt x="2" y="248"/>
                    <a:pt x="0" y="243"/>
                    <a:pt x="3" y="238"/>
                  </a:cubicBezTo>
                  <a:cubicBezTo>
                    <a:pt x="137" y="5"/>
                    <a:pt x="137" y="5"/>
                    <a:pt x="137" y="5"/>
                  </a:cubicBezTo>
                  <a:cubicBezTo>
                    <a:pt x="140" y="0"/>
                    <a:pt x="145" y="0"/>
                    <a:pt x="148" y="5"/>
                  </a:cubicBezTo>
                  <a:cubicBezTo>
                    <a:pt x="282" y="238"/>
                    <a:pt x="282" y="238"/>
                    <a:pt x="282" y="238"/>
                  </a:cubicBezTo>
                  <a:cubicBezTo>
                    <a:pt x="285" y="243"/>
                    <a:pt x="283" y="248"/>
                    <a:pt x="277" y="248"/>
                  </a:cubicBezTo>
                  <a:lnTo>
                    <a:pt x="8" y="248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76863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76863"/>
                    <a:invGamma/>
                  </a:schemeClr>
                </a:gs>
              </a:gsLst>
              <a:lin ang="54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7" name="Freeform 19"/>
            <p:cNvSpPr>
              <a:spLocks noChangeAspect="1"/>
            </p:cNvSpPr>
            <p:nvPr/>
          </p:nvSpPr>
          <p:spPr bwMode="auto">
            <a:xfrm>
              <a:off x="2728" y="1736"/>
              <a:ext cx="234" cy="784"/>
            </a:xfrm>
            <a:custGeom>
              <a:avLst/>
              <a:gdLst>
                <a:gd name="T0" fmla="*/ 13 w 720"/>
                <a:gd name="T1" fmla="*/ 0 h 2437"/>
                <a:gd name="T2" fmla="*/ 24 w 720"/>
                <a:gd name="T3" fmla="*/ 4 h 2437"/>
                <a:gd name="T4" fmla="*/ 28 w 720"/>
                <a:gd name="T5" fmla="*/ 16 h 2437"/>
                <a:gd name="T6" fmla="*/ 21 w 720"/>
                <a:gd name="T7" fmla="*/ 89 h 2437"/>
                <a:gd name="T8" fmla="*/ 15 w 720"/>
                <a:gd name="T9" fmla="*/ 93 h 2437"/>
                <a:gd name="T10" fmla="*/ 13 w 720"/>
                <a:gd name="T11" fmla="*/ 93 h 2437"/>
                <a:gd name="T12" fmla="*/ 7 w 720"/>
                <a:gd name="T13" fmla="*/ 89 h 2437"/>
                <a:gd name="T14" fmla="*/ 0 w 720"/>
                <a:gd name="T15" fmla="*/ 16 h 2437"/>
                <a:gd name="T16" fmla="*/ 4 w 720"/>
                <a:gd name="T17" fmla="*/ 4 h 2437"/>
                <a:gd name="T18" fmla="*/ 14 w 720"/>
                <a:gd name="T19" fmla="*/ 0 h 243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20"/>
                <a:gd name="T31" fmla="*/ 0 h 2437"/>
                <a:gd name="T32" fmla="*/ 720 w 720"/>
                <a:gd name="T33" fmla="*/ 2437 h 243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20" h="2437">
                  <a:moveTo>
                    <a:pt x="339" y="0"/>
                  </a:moveTo>
                  <a:cubicBezTo>
                    <a:pt x="445" y="0"/>
                    <a:pt x="551" y="42"/>
                    <a:pt x="614" y="106"/>
                  </a:cubicBezTo>
                  <a:cubicBezTo>
                    <a:pt x="678" y="191"/>
                    <a:pt x="720" y="297"/>
                    <a:pt x="720" y="424"/>
                  </a:cubicBezTo>
                  <a:cubicBezTo>
                    <a:pt x="710" y="795"/>
                    <a:pt x="607" y="1996"/>
                    <a:pt x="551" y="2331"/>
                  </a:cubicBezTo>
                  <a:cubicBezTo>
                    <a:pt x="508" y="2416"/>
                    <a:pt x="445" y="2437"/>
                    <a:pt x="381" y="2437"/>
                  </a:cubicBezTo>
                  <a:cubicBezTo>
                    <a:pt x="339" y="2437"/>
                    <a:pt x="339" y="2437"/>
                    <a:pt x="339" y="2437"/>
                  </a:cubicBezTo>
                  <a:cubicBezTo>
                    <a:pt x="254" y="2437"/>
                    <a:pt x="212" y="2418"/>
                    <a:pt x="169" y="2331"/>
                  </a:cubicBezTo>
                  <a:cubicBezTo>
                    <a:pt x="113" y="1996"/>
                    <a:pt x="10" y="795"/>
                    <a:pt x="0" y="424"/>
                  </a:cubicBezTo>
                  <a:cubicBezTo>
                    <a:pt x="0" y="297"/>
                    <a:pt x="42" y="191"/>
                    <a:pt x="106" y="106"/>
                  </a:cubicBezTo>
                  <a:cubicBezTo>
                    <a:pt x="169" y="42"/>
                    <a:pt x="254" y="0"/>
                    <a:pt x="360" y="0"/>
                  </a:cubicBezTo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pic>
          <p:nvPicPr>
            <p:cNvPr id="18" name="Picture 2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37" y="1203"/>
              <a:ext cx="1298" cy="1330"/>
            </a:xfrm>
            <a:prstGeom prst="rect">
              <a:avLst/>
            </a:prstGeom>
            <a:noFill/>
            <a:ln w="11176">
              <a:noFill/>
              <a:miter lim="800000"/>
              <a:headEnd/>
              <a:tailEnd/>
            </a:ln>
          </p:spPr>
        </p:pic>
        <p:sp>
          <p:nvSpPr>
            <p:cNvPr id="19" name="Oval 21"/>
            <p:cNvSpPr>
              <a:spLocks noChangeAspect="1" noChangeArrowheads="1"/>
            </p:cNvSpPr>
            <p:nvPr/>
          </p:nvSpPr>
          <p:spPr bwMode="auto">
            <a:xfrm>
              <a:off x="2751" y="2644"/>
              <a:ext cx="190" cy="190"/>
            </a:xfrm>
            <a:prstGeom prst="ellipse">
              <a:avLst/>
            </a:prstGeom>
            <a:solidFill>
              <a:schemeClr val="tx1"/>
            </a:solidFill>
            <a:ln w="11176">
              <a:solidFill>
                <a:srgbClr val="16131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752217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</a:t>
            </a: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Etmenleri / </a:t>
            </a:r>
            <a:r>
              <a:rPr lang="tr-TR" sz="2000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Sağlık Gözetimi</a:t>
            </a:r>
            <a:endParaRPr lang="tr-TR" sz="200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etkenlere maruz işçilerin sağlık gözetimi için aşağıdakilerden hangisi uygun değildir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?</a:t>
            </a: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gözetimi yapılırken, bütün işçiler sevk edilerek ileri testler yapılmalıdır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İşçinin kişisel sağlık durumu değerlendirilmelidir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İşçinin mesleki ve tıbbi öyküsü ile ilgili kayıt tutulmalıdır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etkene maruz kalan işçilerin sağlık gözetiminden sorumlu kişi ya da işyeri hekimi her bir işçinin durumunu ve maruziyet şartlarını bilmelidir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eğitimi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 </a:t>
            </a:r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TEMMUZ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152775" y="2938899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18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İH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21220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</a:t>
            </a: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Etmenleri / </a:t>
            </a:r>
            <a:r>
              <a:rPr lang="tr-TR" sz="2000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Risk Gruplarına Göre BRE</a:t>
            </a:r>
            <a:endParaRPr lang="tr-TR" sz="200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14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Etkenlere Maruziyet Risklerinin Önlenmesi Hakkında Yönetmelik kapsamında biyolojik etkenler, enfeksiyon risk düzeyine göre 4 risk grubunda sınıflandırılmıştır. Buna göre aşağıdakilerden hangisi yanlıştır? </a:t>
            </a:r>
            <a:endParaRPr lang="tr-TR" sz="1400" b="1" i="1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marL="540000" lvl="1" indent="-180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4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</a:t>
            </a:r>
            <a:r>
              <a:rPr lang="tr-TR" sz="14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 biyolojik etkenler: İnsanda hastalığa yol açma ihtimali bulunmayan biyolojik etkenler</a:t>
            </a:r>
          </a:p>
          <a:p>
            <a:pPr marL="540000" lvl="1" indent="-180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4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</a:t>
            </a:r>
            <a:r>
              <a:rPr lang="tr-TR" sz="14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4 biyolojik etkenler: İnsanda herhangi bir hastalık oluşturmayan ve normal ekolojik ve doğal hayatın parçası olan sağlık açısından etkisiz biyolojik etkenler</a:t>
            </a:r>
          </a:p>
          <a:p>
            <a:pPr marL="540000" lvl="1" indent="-180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4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</a:t>
            </a:r>
            <a:r>
              <a:rPr lang="tr-TR" sz="14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 biyolojik etkenler: İnsanda hastalığa neden olabilen, çalışanlara zarar verebilecek, ancak topluma yayılma olasılığı olmayan, genellikle etkili korunma veya tedavi imkânı bulunan biyolojik etkenler</a:t>
            </a:r>
          </a:p>
          <a:p>
            <a:pPr marL="540000" lvl="1" indent="-180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4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</a:t>
            </a:r>
            <a:r>
              <a:rPr lang="tr-TR" sz="14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3 biyolojik etkenler: İnsanda ağır hastalıklara neden olan, çalışanlar için ciddi tehlike oluşturan, topluma yayılma riski bulunabilen ancak genellikle etkili korunma veya tedavi imkânı olan biyolojik etkenler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 </a:t>
            </a:r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TEMMUZ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000375" y="3049195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37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İH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4363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</a:t>
            </a: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Etmenleri / </a:t>
            </a:r>
            <a:r>
              <a:rPr lang="tr-TR" sz="2000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Tarım-Hayvancılıkta En Sık BRE</a:t>
            </a:r>
            <a:endParaRPr lang="tr-TR" sz="200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Aşağıdaki iş kollarından hangisinde çalışanlar </a:t>
            </a:r>
            <a:r>
              <a:rPr lang="tr-TR" sz="2000" b="1" i="1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Brusella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yönünden risk grubunda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değildir?</a:t>
            </a: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Balıkçılar</a:t>
            </a: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Veterinerler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Mezbaha işçileri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Süt ürünü endüstrisinde çalışan işçiler 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 </a:t>
            </a:r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TEMMUZ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164650" y="2955923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20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İH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8589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</a:t>
            </a: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Etmenleri / </a:t>
            </a:r>
            <a:r>
              <a:rPr lang="tr-TR" sz="2000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Kayıtlar</a:t>
            </a:r>
            <a:endParaRPr lang="tr-TR" sz="200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Etkenlere Maruziyet Risklerinin Önlenmesi Hakkında Yönetmelik gereği sağlık gözetiminin yapıldığı durumlarda, kişisel sağlık gözetim kayıtları maruziyetin son bulmasından sonra kaç yıl süre ile saklanır? </a:t>
            </a: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es-ES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En az 1 yıl 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es-ES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1 - 3 yıl 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es-ES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3 - 9 yıl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es-ES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En az 10 yıl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 </a:t>
            </a:r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TEMMUZ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164032" y="4470548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18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İH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73484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</a:t>
            </a: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Etmenleri / </a:t>
            </a:r>
            <a:r>
              <a:rPr lang="tr-TR" sz="2000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Sağlık  Gözetimi-Kayıtlar</a:t>
            </a:r>
            <a:endParaRPr lang="tr-TR" sz="200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etkenlerle yapılan çalışmalarda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yapılması </a:t>
            </a: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gereken sağlık gözetimi ve kayıtlarla ilgili olarak aşağıdakilerden hangisi yanlıştır?</a:t>
            </a:r>
          </a:p>
          <a:p>
            <a:pPr marL="262800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İşveren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her işçinin; çalışmalara başlamadan önce ve düzenli aralıklarla sağlık gözetimine tabi tutulmalarını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sağlar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62800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etkenlerle yapılan çalışmalarda; işyeri hekimi çalışanların kişisel tıbbi kayıtlarını her ay Bakanlığa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bildirir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62800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etkenlerle yapılan çalışmalarda sağlık gözetiminin yapıldığı durumlarda, kişisel tıbbi kayıtlar, maruziyetin son bulmasından sonra en az 10 yıl süre ile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saklanır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62800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işçinin; biyolojik etkenlere maruz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kaldığından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kuşkulanıldığında ve/veya hastalığa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yakalandığı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saptandığında, işyeri hekimi, benzer biçimde maruz kalmış diğer işçilerin de aynı şekilde gözetime tabi tutulmasını sağlar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24 ARALIK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692779" y="2982691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18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İH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94074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</a:t>
            </a: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Etmenleri / </a:t>
            </a:r>
            <a:r>
              <a:rPr lang="tr-TR" sz="200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Risk Gruplarına </a:t>
            </a:r>
            <a:r>
              <a:rPr lang="tr-TR" sz="2000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Göre </a:t>
            </a:r>
            <a:r>
              <a:rPr lang="tr-TR" sz="2000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BRE</a:t>
            </a:r>
            <a:endParaRPr lang="tr-TR" sz="200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risk etmenleri kaç grupta sınıflandırılmıştır?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3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4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5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24 ARALIK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152775" y="2860674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18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İGU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36224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</a:t>
            </a: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Etmenleri / İPTAL 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etkenlere maruziyetin izlenmesi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sırasında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aşağıdaki işlemlerden hangisi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anlamlı değildir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?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izleme önleyici bir işlem olup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tanılama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işleminden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farklıdır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izlemede ortam havasında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bulunan etken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madde miktarı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ölçülmelidir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izlemede işçi tarafından 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absorplanan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etken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miktarı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ölçülmelidir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Maruziyetin eksiksiz olarak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değerlendirebilmesi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için biyolojik izleme yanı sıra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çevresel izleme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yapılmalıdır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24 ARALIK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152775" y="3189987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18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İGU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6501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hteck 4"/>
          <p:cNvSpPr>
            <a:spLocks noChangeArrowheads="1"/>
          </p:cNvSpPr>
          <p:nvPr/>
        </p:nvSpPr>
        <p:spPr bwMode="auto">
          <a:xfrm>
            <a:off x="35524" y="3364478"/>
            <a:ext cx="9108475" cy="292188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marL="36000" algn="ctr"/>
            <a:r>
              <a:rPr lang="tr-TR" sz="7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Biyolojik Risk Etmenleri</a:t>
            </a:r>
          </a:p>
          <a:p>
            <a:pPr marL="36000" algn="ctr"/>
            <a:r>
              <a:rPr lang="tr-TR" sz="7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Mevzuatı</a:t>
            </a:r>
            <a:endParaRPr lang="tr-TR" sz="7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146" name="Picture 2" descr="D:\DOKTOR\1-DRUZ\1-EĞİTİM KURUMU\1. İstanbuluzman\2-RESİMLER\Mikrobiyoloji\seo_optimizati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148" y="2268"/>
            <a:ext cx="3442651" cy="344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505462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12" name="Rechteck 4"/>
          <p:cNvSpPr>
            <a:spLocks noChangeArrowheads="1"/>
          </p:cNvSpPr>
          <p:nvPr/>
        </p:nvSpPr>
        <p:spPr bwMode="auto">
          <a:xfrm>
            <a:off x="0" y="3970361"/>
            <a:ext cx="9144000" cy="2173264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Mevzuat</a:t>
            </a:r>
          </a:p>
          <a:p>
            <a:pPr algn="ctr"/>
            <a:r>
              <a:rPr lang="tr-TR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«BİYOLOJİK ETKENLERE MARUZİYET RİSKLERİNİN ÖNLENMESİ HAKKINDA </a:t>
            </a: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YÖNETMELİK»</a:t>
            </a:r>
          </a:p>
          <a:p>
            <a:pPr algn="ctr"/>
            <a:r>
              <a:rPr lang="tr-TR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«10 Haziran 2004 </a:t>
            </a: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Tarihli</a:t>
            </a:r>
            <a:r>
              <a:rPr lang="tr-TR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, </a:t>
            </a: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25488 Sayılı </a:t>
            </a:r>
            <a:r>
              <a:rPr lang="tr-TR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R.G</a:t>
            </a: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.»</a:t>
            </a:r>
            <a:endParaRPr lang="tr-TR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  <a:p>
            <a:pPr algn="ctr"/>
            <a:endParaRPr lang="tr-TR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  <a:p>
            <a:pPr algn="ctr"/>
            <a:endParaRPr lang="tr-TR" sz="2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9" name="Grup 18"/>
          <p:cNvGrpSpPr/>
          <p:nvPr/>
        </p:nvGrpSpPr>
        <p:grpSpPr>
          <a:xfrm>
            <a:off x="3002844" y="646049"/>
            <a:ext cx="3072635" cy="3573526"/>
            <a:chOff x="4267200" y="332656"/>
            <a:chExt cx="4876800" cy="4876800"/>
          </a:xfrm>
        </p:grpSpPr>
        <p:pic>
          <p:nvPicPr>
            <p:cNvPr id="21" name="Picture 2" descr="D:\DOKTOR\1-ISTANBULUZMAN\1-EĞİTİM KURUMU\1. İstanbuluzman\2-RESİMLER\Ev-Konut-Fabrika\Goverment-icon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7200" y="332656"/>
              <a:ext cx="4876800" cy="4876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17" descr="Türke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15272" y="2238642"/>
              <a:ext cx="324803" cy="432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17" descr="Türke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8184" y="2891813"/>
              <a:ext cx="324803" cy="432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6202724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MEVZUAT / TANIMLAR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etkenler: </a:t>
            </a:r>
            <a:endParaRPr lang="tr-TR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Herhangi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enfeksiyona, alerjiye veya zehirlenmeye neden olabilen, genetik olarak değiştirilmiş olanlar da dahil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mikroorganizmalar,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hücre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kültürleri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 insan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parazitleri,</a:t>
            </a: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Mikroorganizma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: </a:t>
            </a:r>
            <a:endParaRPr lang="tr-TR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Genetik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materyali </a:t>
            </a:r>
            <a:r>
              <a:rPr lang="tr-TR" i="1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replikasyon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veya aktarma yeteneğinde olan hücresel veya hücresel olmayan mikrobiyolojik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varlıklar,</a:t>
            </a: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Hücre 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kültürü: </a:t>
            </a:r>
            <a:endParaRPr lang="tr-TR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Çok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hücreli organizmalardan türetilmiş hücrelerin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in-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vitro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olarak geliştirilmesini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,………ifade eder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3075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en-GB" sz="2000" b="1">
              <a:solidFill>
                <a:srgbClr val="000000"/>
              </a:solidFill>
            </a:endParaRPr>
          </a:p>
        </p:txBody>
      </p:sp>
      <p:sp>
        <p:nvSpPr>
          <p:cNvPr id="28739" name="Rectangle 67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" name="Rectangle 55"/>
          <p:cNvSpPr>
            <a:spLocks noChangeArrowheads="1"/>
          </p:cNvSpPr>
          <p:nvPr/>
        </p:nvSpPr>
        <p:spPr bwMode="gray">
          <a:xfrm>
            <a:off x="35624" y="1348313"/>
            <a:ext cx="797506" cy="1078088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sz="2800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1</a:t>
            </a:r>
            <a:endParaRPr lang="tr-TR" sz="2800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gray">
          <a:xfrm>
            <a:off x="878977" y="1348313"/>
            <a:ext cx="8177823" cy="10780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İnsanda hastalığa yol açma olasılığı bulunmayan biyolojik etkenler,</a:t>
            </a:r>
          </a:p>
        </p:txBody>
      </p:sp>
      <p:sp>
        <p:nvSpPr>
          <p:cNvPr id="20" name="Rectangle 55"/>
          <p:cNvSpPr>
            <a:spLocks noChangeArrowheads="1"/>
          </p:cNvSpPr>
          <p:nvPr/>
        </p:nvSpPr>
        <p:spPr bwMode="gray">
          <a:xfrm>
            <a:off x="35625" y="2549813"/>
            <a:ext cx="797505" cy="1078088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sz="2800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2</a:t>
            </a:r>
            <a:endParaRPr lang="tr-TR" sz="2800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gray">
          <a:xfrm>
            <a:off x="878977" y="2549813"/>
            <a:ext cx="8177823" cy="10780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İnsanda hastalığa neden olabilen, çalışanlara zarar verebilecek, ancak topluma yayılma olasılığı olmayan, genellikle etkili korunma veya tedavi  imkanı bulunan biyolojik etkenler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55"/>
          <p:cNvSpPr>
            <a:spLocks noChangeArrowheads="1"/>
          </p:cNvSpPr>
          <p:nvPr/>
        </p:nvSpPr>
        <p:spPr bwMode="gray">
          <a:xfrm>
            <a:off x="35625" y="3775063"/>
            <a:ext cx="797505" cy="1078088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sz="2800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3</a:t>
            </a:r>
            <a:endParaRPr lang="tr-TR" sz="2800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gray">
          <a:xfrm>
            <a:off x="878977" y="3775063"/>
            <a:ext cx="8177823" cy="10780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İnsanda ağır hastalıklara neden olan, çalışanlar için ciddi tehlike oluşturan, topluma yayılma riski bulunabilen, ancak genellikle etkili korunma veya tedavi imkanı olan biyolojik etkenler, </a:t>
            </a:r>
          </a:p>
        </p:txBody>
      </p:sp>
      <p:sp>
        <p:nvSpPr>
          <p:cNvPr id="28" name="Rectangle 55"/>
          <p:cNvSpPr>
            <a:spLocks noChangeArrowheads="1"/>
          </p:cNvSpPr>
          <p:nvPr/>
        </p:nvSpPr>
        <p:spPr bwMode="gray">
          <a:xfrm>
            <a:off x="35625" y="4988438"/>
            <a:ext cx="797505" cy="1078088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sz="2800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4</a:t>
            </a:r>
            <a:endParaRPr lang="tr-TR" sz="2800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9" name="Rectangle 5"/>
          <p:cNvSpPr>
            <a:spLocks noChangeArrowheads="1"/>
          </p:cNvSpPr>
          <p:nvPr/>
        </p:nvSpPr>
        <p:spPr bwMode="gray">
          <a:xfrm>
            <a:off x="878977" y="4988438"/>
            <a:ext cx="8177823" cy="10780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İnsanda ağır hastalıklara neden olan, çalışanlar için ciddi tehlike oluşturan, topluma yayılma riski yüksek olan ancak halen etkili korunma ve tedavi  yöntemi bulunmayan biyolojik etkenler,</a:t>
            </a:r>
          </a:p>
        </p:txBody>
      </p:sp>
      <p:sp>
        <p:nvSpPr>
          <p:cNvPr id="41" name="Rectangle 31"/>
          <p:cNvSpPr txBox="1">
            <a:spLocks noChangeArrowheads="1"/>
          </p:cNvSpPr>
          <p:nvPr/>
        </p:nvSpPr>
        <p:spPr bwMode="gray">
          <a:xfrm>
            <a:off x="231797" y="2587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</a:p>
        </p:txBody>
      </p:sp>
      <p:grpSp>
        <p:nvGrpSpPr>
          <p:cNvPr id="42" name="Grup 41"/>
          <p:cNvGrpSpPr/>
          <p:nvPr/>
        </p:nvGrpSpPr>
        <p:grpSpPr>
          <a:xfrm>
            <a:off x="22247" y="6132680"/>
            <a:ext cx="6162416" cy="663371"/>
            <a:chOff x="2644311" y="5451679"/>
            <a:chExt cx="6162416" cy="663371"/>
          </a:xfrm>
        </p:grpSpPr>
        <p:grpSp>
          <p:nvGrpSpPr>
            <p:cNvPr id="43" name="Group 51"/>
            <p:cNvGrpSpPr>
              <a:grpSpLocks/>
            </p:cNvGrpSpPr>
            <p:nvPr/>
          </p:nvGrpSpPr>
          <p:grpSpPr bwMode="auto">
            <a:xfrm>
              <a:off x="2644311" y="5451679"/>
              <a:ext cx="648968" cy="663371"/>
              <a:chOff x="1868" y="1082"/>
              <a:chExt cx="1942" cy="1942"/>
            </a:xfrm>
          </p:grpSpPr>
          <p:sp>
            <p:nvSpPr>
              <p:cNvPr id="45" name="Freeform 52"/>
              <p:cNvSpPr>
                <a:spLocks noChangeAspect="1"/>
              </p:cNvSpPr>
              <p:nvPr/>
            </p:nvSpPr>
            <p:spPr bwMode="gray">
              <a:xfrm>
                <a:off x="1868" y="1082"/>
                <a:ext cx="1942" cy="1942"/>
              </a:xfrm>
              <a:custGeom>
                <a:avLst/>
                <a:gdLst>
                  <a:gd name="T0" fmla="*/ 1849 w 1675"/>
                  <a:gd name="T1" fmla="*/ 6343 h 1675"/>
                  <a:gd name="T2" fmla="*/ 0 w 1675"/>
                  <a:gd name="T3" fmla="*/ 4480 h 1675"/>
                  <a:gd name="T4" fmla="*/ 0 w 1675"/>
                  <a:gd name="T5" fmla="*/ 1849 h 1675"/>
                  <a:gd name="T6" fmla="*/ 1849 w 1675"/>
                  <a:gd name="T7" fmla="*/ 0 h 1675"/>
                  <a:gd name="T8" fmla="*/ 4481 w 1675"/>
                  <a:gd name="T9" fmla="*/ 0 h 1675"/>
                  <a:gd name="T10" fmla="*/ 6343 w 1675"/>
                  <a:gd name="T11" fmla="*/ 1849 h 1675"/>
                  <a:gd name="T12" fmla="*/ 6343 w 1675"/>
                  <a:gd name="T13" fmla="*/ 4480 h 1675"/>
                  <a:gd name="T14" fmla="*/ 4481 w 1675"/>
                  <a:gd name="T15" fmla="*/ 6343 h 1675"/>
                  <a:gd name="T16" fmla="*/ 1849 w 1675"/>
                  <a:gd name="T17" fmla="*/ 6343 h 167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675"/>
                  <a:gd name="T28" fmla="*/ 0 h 1675"/>
                  <a:gd name="T29" fmla="*/ 1675 w 1675"/>
                  <a:gd name="T30" fmla="*/ 1675 h 167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675" h="1675">
                    <a:moveTo>
                      <a:pt x="489" y="1675"/>
                    </a:moveTo>
                    <a:lnTo>
                      <a:pt x="0" y="1183"/>
                    </a:lnTo>
                    <a:lnTo>
                      <a:pt x="0" y="489"/>
                    </a:lnTo>
                    <a:lnTo>
                      <a:pt x="489" y="0"/>
                    </a:lnTo>
                    <a:lnTo>
                      <a:pt x="1184" y="0"/>
                    </a:lnTo>
                    <a:lnTo>
                      <a:pt x="1675" y="489"/>
                    </a:lnTo>
                    <a:lnTo>
                      <a:pt x="1675" y="1183"/>
                    </a:lnTo>
                    <a:lnTo>
                      <a:pt x="1184" y="1675"/>
                    </a:lnTo>
                    <a:lnTo>
                      <a:pt x="489" y="167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46" name="Freeform 53"/>
              <p:cNvSpPr>
                <a:spLocks noChangeAspect="1"/>
              </p:cNvSpPr>
              <p:nvPr/>
            </p:nvSpPr>
            <p:spPr bwMode="gray">
              <a:xfrm>
                <a:off x="1914" y="1128"/>
                <a:ext cx="1850" cy="1850"/>
              </a:xfrm>
              <a:custGeom>
                <a:avLst/>
                <a:gdLst>
                  <a:gd name="T0" fmla="*/ 1780 w 1595"/>
                  <a:gd name="T1" fmla="*/ 6060 h 1595"/>
                  <a:gd name="T2" fmla="*/ 0 w 1595"/>
                  <a:gd name="T3" fmla="*/ 4281 h 1595"/>
                  <a:gd name="T4" fmla="*/ 0 w 1595"/>
                  <a:gd name="T5" fmla="*/ 1780 h 1595"/>
                  <a:gd name="T6" fmla="*/ 1780 w 1595"/>
                  <a:gd name="T7" fmla="*/ 0 h 1595"/>
                  <a:gd name="T8" fmla="*/ 4281 w 1595"/>
                  <a:gd name="T9" fmla="*/ 0 h 1595"/>
                  <a:gd name="T10" fmla="*/ 6060 w 1595"/>
                  <a:gd name="T11" fmla="*/ 1780 h 1595"/>
                  <a:gd name="T12" fmla="*/ 6060 w 1595"/>
                  <a:gd name="T13" fmla="*/ 4281 h 1595"/>
                  <a:gd name="T14" fmla="*/ 4281 w 1595"/>
                  <a:gd name="T15" fmla="*/ 6060 h 1595"/>
                  <a:gd name="T16" fmla="*/ 1780 w 1595"/>
                  <a:gd name="T17" fmla="*/ 6060 h 159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95"/>
                  <a:gd name="T28" fmla="*/ 0 h 1595"/>
                  <a:gd name="T29" fmla="*/ 1595 w 1595"/>
                  <a:gd name="T30" fmla="*/ 1595 h 159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95" h="1595">
                    <a:moveTo>
                      <a:pt x="468" y="1595"/>
                    </a:moveTo>
                    <a:lnTo>
                      <a:pt x="0" y="1127"/>
                    </a:lnTo>
                    <a:lnTo>
                      <a:pt x="0" y="468"/>
                    </a:lnTo>
                    <a:lnTo>
                      <a:pt x="468" y="0"/>
                    </a:lnTo>
                    <a:lnTo>
                      <a:pt x="1127" y="0"/>
                    </a:lnTo>
                    <a:lnTo>
                      <a:pt x="1595" y="468"/>
                    </a:lnTo>
                    <a:lnTo>
                      <a:pt x="1595" y="1127"/>
                    </a:lnTo>
                    <a:lnTo>
                      <a:pt x="1127" y="1595"/>
                    </a:lnTo>
                    <a:lnTo>
                      <a:pt x="468" y="15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60000"/>
                  </a:gs>
                  <a:gs pos="100000">
                    <a:srgbClr val="8A0000"/>
                  </a:gs>
                </a:gsLst>
                <a:lin ang="54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47" name="Freeform 54"/>
              <p:cNvSpPr>
                <a:spLocks noChangeAspect="1"/>
              </p:cNvSpPr>
              <p:nvPr/>
            </p:nvSpPr>
            <p:spPr bwMode="gray">
              <a:xfrm>
                <a:off x="2434" y="1717"/>
                <a:ext cx="334" cy="642"/>
              </a:xfrm>
              <a:custGeom>
                <a:avLst/>
                <a:gdLst>
                  <a:gd name="T0" fmla="*/ 411 w 288"/>
                  <a:gd name="T1" fmla="*/ 2119 h 553"/>
                  <a:gd name="T2" fmla="*/ 411 w 288"/>
                  <a:gd name="T3" fmla="*/ 283 h 553"/>
                  <a:gd name="T4" fmla="*/ 0 w 288"/>
                  <a:gd name="T5" fmla="*/ 283 h 553"/>
                  <a:gd name="T6" fmla="*/ 0 w 288"/>
                  <a:gd name="T7" fmla="*/ 0 h 553"/>
                  <a:gd name="T8" fmla="*/ 1092 w 288"/>
                  <a:gd name="T9" fmla="*/ 0 h 553"/>
                  <a:gd name="T10" fmla="*/ 1092 w 288"/>
                  <a:gd name="T11" fmla="*/ 283 h 553"/>
                  <a:gd name="T12" fmla="*/ 691 w 288"/>
                  <a:gd name="T13" fmla="*/ 283 h 553"/>
                  <a:gd name="T14" fmla="*/ 691 w 288"/>
                  <a:gd name="T15" fmla="*/ 2119 h 553"/>
                  <a:gd name="T16" fmla="*/ 411 w 288"/>
                  <a:gd name="T17" fmla="*/ 2119 h 5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8"/>
                  <a:gd name="T28" fmla="*/ 0 h 553"/>
                  <a:gd name="T29" fmla="*/ 288 w 288"/>
                  <a:gd name="T30" fmla="*/ 553 h 5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8" h="553">
                    <a:moveTo>
                      <a:pt x="109" y="553"/>
                    </a:moveTo>
                    <a:lnTo>
                      <a:pt x="109" y="73"/>
                    </a:lnTo>
                    <a:lnTo>
                      <a:pt x="0" y="73"/>
                    </a:lnTo>
                    <a:lnTo>
                      <a:pt x="0" y="0"/>
                    </a:lnTo>
                    <a:lnTo>
                      <a:pt x="288" y="0"/>
                    </a:lnTo>
                    <a:lnTo>
                      <a:pt x="288" y="73"/>
                    </a:lnTo>
                    <a:lnTo>
                      <a:pt x="182" y="73"/>
                    </a:lnTo>
                    <a:lnTo>
                      <a:pt x="182" y="553"/>
                    </a:lnTo>
                    <a:lnTo>
                      <a:pt x="109" y="553"/>
                    </a:lnTo>
                    <a:close/>
                  </a:path>
                </a:pathLst>
              </a:custGeom>
              <a:solidFill>
                <a:schemeClr val="bg1"/>
              </a:solidFill>
              <a:ln w="14288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48" name="Freeform 55"/>
              <p:cNvSpPr>
                <a:spLocks noChangeAspect="1"/>
              </p:cNvSpPr>
              <p:nvPr/>
            </p:nvSpPr>
            <p:spPr bwMode="gray">
              <a:xfrm>
                <a:off x="2007" y="1709"/>
                <a:ext cx="384" cy="657"/>
              </a:xfrm>
              <a:custGeom>
                <a:avLst/>
                <a:gdLst>
                  <a:gd name="T0" fmla="*/ 897156 w 140"/>
                  <a:gd name="T1" fmla="*/ 510544 h 240"/>
                  <a:gd name="T2" fmla="*/ 1194761 w 140"/>
                  <a:gd name="T3" fmla="*/ 510544 h 240"/>
                  <a:gd name="T4" fmla="*/ 650611 w 140"/>
                  <a:gd name="T5" fmla="*/ 0 h 240"/>
                  <a:gd name="T6" fmla="*/ 150720 w 140"/>
                  <a:gd name="T7" fmla="*/ 510544 h 240"/>
                  <a:gd name="T8" fmla="*/ 737091 w 140"/>
                  <a:gd name="T9" fmla="*/ 1147601 h 240"/>
                  <a:gd name="T10" fmla="*/ 897156 w 140"/>
                  <a:gd name="T11" fmla="*/ 1485234 h 240"/>
                  <a:gd name="T12" fmla="*/ 605170 w 140"/>
                  <a:gd name="T13" fmla="*/ 1788256 h 240"/>
                  <a:gd name="T14" fmla="*/ 317639 w 140"/>
                  <a:gd name="T15" fmla="*/ 1441415 h 240"/>
                  <a:gd name="T16" fmla="*/ 51566 w 140"/>
                  <a:gd name="T17" fmla="*/ 1441415 h 240"/>
                  <a:gd name="T18" fmla="*/ 599100 w 140"/>
                  <a:gd name="T19" fmla="*/ 2072649 h 240"/>
                  <a:gd name="T20" fmla="*/ 1178625 w 140"/>
                  <a:gd name="T21" fmla="*/ 1459572 h 240"/>
                  <a:gd name="T22" fmla="*/ 790642 w 140"/>
                  <a:gd name="T23" fmla="*/ 854776 h 240"/>
                  <a:gd name="T24" fmla="*/ 439035 w 140"/>
                  <a:gd name="T25" fmla="*/ 510544 h 240"/>
                  <a:gd name="T26" fmla="*/ 650611 w 140"/>
                  <a:gd name="T27" fmla="*/ 268560 h 240"/>
                  <a:gd name="T28" fmla="*/ 897156 w 140"/>
                  <a:gd name="T29" fmla="*/ 510544 h 24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240"/>
                  <a:gd name="T47" fmla="*/ 140 w 140"/>
                  <a:gd name="T48" fmla="*/ 240 h 24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240">
                    <a:moveTo>
                      <a:pt x="102" y="59"/>
                    </a:moveTo>
                    <a:cubicBezTo>
                      <a:pt x="136" y="59"/>
                      <a:pt x="136" y="59"/>
                      <a:pt x="136" y="59"/>
                    </a:cubicBezTo>
                    <a:cubicBezTo>
                      <a:pt x="136" y="59"/>
                      <a:pt x="137" y="0"/>
                      <a:pt x="74" y="0"/>
                    </a:cubicBezTo>
                    <a:cubicBezTo>
                      <a:pt x="11" y="0"/>
                      <a:pt x="17" y="59"/>
                      <a:pt x="17" y="59"/>
                    </a:cubicBezTo>
                    <a:cubicBezTo>
                      <a:pt x="17" y="107"/>
                      <a:pt x="57" y="108"/>
                      <a:pt x="84" y="133"/>
                    </a:cubicBezTo>
                    <a:cubicBezTo>
                      <a:pt x="91" y="139"/>
                      <a:pt x="102" y="146"/>
                      <a:pt x="102" y="172"/>
                    </a:cubicBezTo>
                    <a:cubicBezTo>
                      <a:pt x="103" y="198"/>
                      <a:pt x="84" y="207"/>
                      <a:pt x="69" y="207"/>
                    </a:cubicBezTo>
                    <a:cubicBezTo>
                      <a:pt x="54" y="207"/>
                      <a:pt x="36" y="200"/>
                      <a:pt x="3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7"/>
                      <a:pt x="0" y="240"/>
                      <a:pt x="68" y="240"/>
                    </a:cubicBezTo>
                    <a:cubicBezTo>
                      <a:pt x="136" y="240"/>
                      <a:pt x="134" y="181"/>
                      <a:pt x="134" y="169"/>
                    </a:cubicBezTo>
                    <a:cubicBezTo>
                      <a:pt x="134" y="158"/>
                      <a:pt x="140" y="130"/>
                      <a:pt x="90" y="99"/>
                    </a:cubicBezTo>
                    <a:cubicBezTo>
                      <a:pt x="66" y="85"/>
                      <a:pt x="50" y="77"/>
                      <a:pt x="50" y="59"/>
                    </a:cubicBezTo>
                    <a:cubicBezTo>
                      <a:pt x="50" y="42"/>
                      <a:pt x="62" y="31"/>
                      <a:pt x="74" y="31"/>
                    </a:cubicBezTo>
                    <a:cubicBezTo>
                      <a:pt x="86" y="31"/>
                      <a:pt x="102" y="36"/>
                      <a:pt x="102" y="59"/>
                    </a:cubicBezTo>
                    <a:close/>
                  </a:path>
                </a:pathLst>
              </a:custGeom>
              <a:solidFill>
                <a:schemeClr val="bg1"/>
              </a:solidFill>
              <a:ln w="14288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49" name="Freeform 56"/>
              <p:cNvSpPr>
                <a:spLocks noChangeAspect="1" noEditPoints="1"/>
              </p:cNvSpPr>
              <p:nvPr/>
            </p:nvSpPr>
            <p:spPr bwMode="gray">
              <a:xfrm>
                <a:off x="3312" y="1720"/>
                <a:ext cx="347" cy="657"/>
              </a:xfrm>
              <a:custGeom>
                <a:avLst/>
                <a:gdLst>
                  <a:gd name="T0" fmla="*/ 1200058 w 124"/>
                  <a:gd name="T1" fmla="*/ 251811 h 234"/>
                  <a:gd name="T2" fmla="*/ 959489 w 124"/>
                  <a:gd name="T3" fmla="*/ 30390 h 234"/>
                  <a:gd name="T4" fmla="*/ 549827 w 124"/>
                  <a:gd name="T5" fmla="*/ 0 h 234"/>
                  <a:gd name="T6" fmla="*/ 0 w 124"/>
                  <a:gd name="T7" fmla="*/ 0 h 234"/>
                  <a:gd name="T8" fmla="*/ 0 w 124"/>
                  <a:gd name="T9" fmla="*/ 2537646 h 234"/>
                  <a:gd name="T10" fmla="*/ 345259 w 124"/>
                  <a:gd name="T11" fmla="*/ 2537646 h 234"/>
                  <a:gd name="T12" fmla="*/ 345259 w 124"/>
                  <a:gd name="T13" fmla="*/ 1386438 h 234"/>
                  <a:gd name="T14" fmla="*/ 568537 w 124"/>
                  <a:gd name="T15" fmla="*/ 1386438 h 234"/>
                  <a:gd name="T16" fmla="*/ 924470 w 124"/>
                  <a:gd name="T17" fmla="*/ 1356048 h 234"/>
                  <a:gd name="T18" fmla="*/ 1106046 w 124"/>
                  <a:gd name="T19" fmla="*/ 1258528 h 234"/>
                  <a:gd name="T20" fmla="*/ 1240402 w 124"/>
                  <a:gd name="T21" fmla="*/ 1031706 h 234"/>
                  <a:gd name="T22" fmla="*/ 1304717 w 124"/>
                  <a:gd name="T23" fmla="*/ 683460 h 234"/>
                  <a:gd name="T24" fmla="*/ 1200058 w 124"/>
                  <a:gd name="T25" fmla="*/ 251811 h 234"/>
                  <a:gd name="T26" fmla="*/ 819785 w 124"/>
                  <a:gd name="T27" fmla="*/ 1062032 h 234"/>
                  <a:gd name="T28" fmla="*/ 326544 w 124"/>
                  <a:gd name="T29" fmla="*/ 1062032 h 234"/>
                  <a:gd name="T30" fmla="*/ 326544 w 124"/>
                  <a:gd name="T31" fmla="*/ 335522 h 234"/>
                  <a:gd name="T32" fmla="*/ 801069 w 124"/>
                  <a:gd name="T33" fmla="*/ 335522 h 234"/>
                  <a:gd name="T34" fmla="*/ 999763 w 124"/>
                  <a:gd name="T35" fmla="*/ 707008 h 234"/>
                  <a:gd name="T36" fmla="*/ 819785 w 124"/>
                  <a:gd name="T37" fmla="*/ 1062032 h 23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24"/>
                  <a:gd name="T58" fmla="*/ 0 h 234"/>
                  <a:gd name="T59" fmla="*/ 124 w 124"/>
                  <a:gd name="T60" fmla="*/ 234 h 23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24" h="234">
                    <a:moveTo>
                      <a:pt x="114" y="23"/>
                    </a:moveTo>
                    <a:cubicBezTo>
                      <a:pt x="108" y="13"/>
                      <a:pt x="100" y="6"/>
                      <a:pt x="91" y="3"/>
                    </a:cubicBezTo>
                    <a:cubicBezTo>
                      <a:pt x="85" y="1"/>
                      <a:pt x="7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33" y="234"/>
                      <a:pt x="33" y="234"/>
                      <a:pt x="33" y="234"/>
                    </a:cubicBezTo>
                    <a:cubicBezTo>
                      <a:pt x="33" y="128"/>
                      <a:pt x="33" y="128"/>
                      <a:pt x="33" y="128"/>
                    </a:cubicBezTo>
                    <a:cubicBezTo>
                      <a:pt x="54" y="128"/>
                      <a:pt x="54" y="128"/>
                      <a:pt x="54" y="128"/>
                    </a:cubicBezTo>
                    <a:cubicBezTo>
                      <a:pt x="69" y="128"/>
                      <a:pt x="80" y="127"/>
                      <a:pt x="88" y="125"/>
                    </a:cubicBezTo>
                    <a:cubicBezTo>
                      <a:pt x="93" y="124"/>
                      <a:pt x="99" y="121"/>
                      <a:pt x="105" y="116"/>
                    </a:cubicBezTo>
                    <a:cubicBezTo>
                      <a:pt x="110" y="111"/>
                      <a:pt x="115" y="104"/>
                      <a:pt x="118" y="95"/>
                    </a:cubicBezTo>
                    <a:cubicBezTo>
                      <a:pt x="122" y="87"/>
                      <a:pt x="124" y="76"/>
                      <a:pt x="124" y="63"/>
                    </a:cubicBezTo>
                    <a:cubicBezTo>
                      <a:pt x="124" y="47"/>
                      <a:pt x="121" y="34"/>
                      <a:pt x="114" y="23"/>
                    </a:cubicBezTo>
                    <a:close/>
                    <a:moveTo>
                      <a:pt x="78" y="98"/>
                    </a:moveTo>
                    <a:cubicBezTo>
                      <a:pt x="31" y="98"/>
                      <a:pt x="31" y="98"/>
                      <a:pt x="31" y="98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76" y="31"/>
                      <a:pt x="76" y="31"/>
                      <a:pt x="76" y="31"/>
                    </a:cubicBezTo>
                    <a:cubicBezTo>
                      <a:pt x="80" y="31"/>
                      <a:pt x="94" y="33"/>
                      <a:pt x="95" y="65"/>
                    </a:cubicBezTo>
                    <a:cubicBezTo>
                      <a:pt x="95" y="65"/>
                      <a:pt x="95" y="98"/>
                      <a:pt x="78" y="98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50" name="Freeform 57"/>
              <p:cNvSpPr>
                <a:spLocks noChangeAspect="1" noEditPoints="1"/>
              </p:cNvSpPr>
              <p:nvPr/>
            </p:nvSpPr>
            <p:spPr bwMode="gray">
              <a:xfrm>
                <a:off x="2836" y="1707"/>
                <a:ext cx="375" cy="670"/>
              </a:xfrm>
              <a:custGeom>
                <a:avLst/>
                <a:gdLst>
                  <a:gd name="T0" fmla="*/ 673505 w 134"/>
                  <a:gd name="T1" fmla="*/ 0 h 239"/>
                  <a:gd name="T2" fmla="*/ 0 w 134"/>
                  <a:gd name="T3" fmla="*/ 651868 h 239"/>
                  <a:gd name="T4" fmla="*/ 0 w 134"/>
                  <a:gd name="T5" fmla="*/ 1827413 h 239"/>
                  <a:gd name="T6" fmla="*/ 715217 w 134"/>
                  <a:gd name="T7" fmla="*/ 2555439 h 239"/>
                  <a:gd name="T8" fmla="*/ 1410268 w 134"/>
                  <a:gd name="T9" fmla="*/ 1850636 h 239"/>
                  <a:gd name="T10" fmla="*/ 1410268 w 134"/>
                  <a:gd name="T11" fmla="*/ 746935 h 239"/>
                  <a:gd name="T12" fmla="*/ 673505 w 134"/>
                  <a:gd name="T13" fmla="*/ 0 h 239"/>
                  <a:gd name="T14" fmla="*/ 1083593 w 134"/>
                  <a:gd name="T15" fmla="*/ 1689939 h 239"/>
                  <a:gd name="T16" fmla="*/ 715217 w 134"/>
                  <a:gd name="T17" fmla="*/ 2201561 h 239"/>
                  <a:gd name="T18" fmla="*/ 326673 w 134"/>
                  <a:gd name="T19" fmla="*/ 1677846 h 239"/>
                  <a:gd name="T20" fmla="*/ 326673 w 134"/>
                  <a:gd name="T21" fmla="*/ 824610 h 239"/>
                  <a:gd name="T22" fmla="*/ 696523 w 134"/>
                  <a:gd name="T23" fmla="*/ 355249 h 239"/>
                  <a:gd name="T24" fmla="*/ 1083593 w 134"/>
                  <a:gd name="T25" fmla="*/ 896502 h 239"/>
                  <a:gd name="T26" fmla="*/ 1083593 w 134"/>
                  <a:gd name="T27" fmla="*/ 1689939 h 2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34"/>
                  <a:gd name="T43" fmla="*/ 0 h 239"/>
                  <a:gd name="T44" fmla="*/ 134 w 134"/>
                  <a:gd name="T45" fmla="*/ 239 h 239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34" h="239">
                    <a:moveTo>
                      <a:pt x="64" y="0"/>
                    </a:moveTo>
                    <a:cubicBezTo>
                      <a:pt x="2" y="0"/>
                      <a:pt x="0" y="61"/>
                      <a:pt x="0" y="61"/>
                    </a:cubicBezTo>
                    <a:cubicBezTo>
                      <a:pt x="0" y="171"/>
                      <a:pt x="0" y="171"/>
                      <a:pt x="0" y="171"/>
                    </a:cubicBezTo>
                    <a:cubicBezTo>
                      <a:pt x="0" y="171"/>
                      <a:pt x="4" y="239"/>
                      <a:pt x="68" y="239"/>
                    </a:cubicBezTo>
                    <a:cubicBezTo>
                      <a:pt x="132" y="239"/>
                      <a:pt x="134" y="173"/>
                      <a:pt x="134" y="173"/>
                    </a:cubicBezTo>
                    <a:cubicBezTo>
                      <a:pt x="134" y="173"/>
                      <a:pt x="134" y="105"/>
                      <a:pt x="134" y="70"/>
                    </a:cubicBezTo>
                    <a:cubicBezTo>
                      <a:pt x="134" y="34"/>
                      <a:pt x="107" y="0"/>
                      <a:pt x="64" y="0"/>
                    </a:cubicBezTo>
                    <a:close/>
                    <a:moveTo>
                      <a:pt x="103" y="158"/>
                    </a:moveTo>
                    <a:cubicBezTo>
                      <a:pt x="103" y="158"/>
                      <a:pt x="102" y="206"/>
                      <a:pt x="68" y="206"/>
                    </a:cubicBezTo>
                    <a:cubicBezTo>
                      <a:pt x="33" y="206"/>
                      <a:pt x="31" y="157"/>
                      <a:pt x="31" y="157"/>
                    </a:cubicBezTo>
                    <a:cubicBezTo>
                      <a:pt x="31" y="77"/>
                      <a:pt x="31" y="77"/>
                      <a:pt x="31" y="77"/>
                    </a:cubicBezTo>
                    <a:cubicBezTo>
                      <a:pt x="31" y="77"/>
                      <a:pt x="32" y="33"/>
                      <a:pt x="66" y="33"/>
                    </a:cubicBezTo>
                    <a:cubicBezTo>
                      <a:pt x="88" y="33"/>
                      <a:pt x="103" y="58"/>
                      <a:pt x="103" y="84"/>
                    </a:cubicBezTo>
                    <a:cubicBezTo>
                      <a:pt x="103" y="109"/>
                      <a:pt x="103" y="158"/>
                      <a:pt x="103" y="15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51" name="Group 58"/>
              <p:cNvGrpSpPr>
                <a:grpSpLocks noChangeAspect="1"/>
              </p:cNvGrpSpPr>
              <p:nvPr/>
            </p:nvGrpSpPr>
            <p:grpSpPr bwMode="auto">
              <a:xfrm>
                <a:off x="2808" y="2807"/>
                <a:ext cx="62" cy="63"/>
                <a:chOff x="1684" y="2400"/>
                <a:chExt cx="41" cy="41"/>
              </a:xfrm>
            </p:grpSpPr>
            <p:sp>
              <p:nvSpPr>
                <p:cNvPr id="56" name="Oval 59"/>
                <p:cNvSpPr>
                  <a:spLocks noChangeAspect="1" noChangeArrowheads="1"/>
                </p:cNvSpPr>
                <p:nvPr/>
              </p:nvSpPr>
              <p:spPr bwMode="gray">
                <a:xfrm>
                  <a:off x="1684" y="2400"/>
                  <a:ext cx="41" cy="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4E4E4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  <p:sp>
              <p:nvSpPr>
                <p:cNvPr id="57" name="Oval 60"/>
                <p:cNvSpPr>
                  <a:spLocks noChangeAspect="1" noChangeArrowheads="1"/>
                </p:cNvSpPr>
                <p:nvPr/>
              </p:nvSpPr>
              <p:spPr bwMode="gray">
                <a:xfrm>
                  <a:off x="1693" y="2410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</p:grpSp>
          <p:grpSp>
            <p:nvGrpSpPr>
              <p:cNvPr id="52" name="Group 61"/>
              <p:cNvGrpSpPr>
                <a:grpSpLocks noChangeAspect="1"/>
              </p:cNvGrpSpPr>
              <p:nvPr/>
            </p:nvGrpSpPr>
            <p:grpSpPr bwMode="auto">
              <a:xfrm>
                <a:off x="2808" y="1211"/>
                <a:ext cx="62" cy="63"/>
                <a:chOff x="1684" y="2400"/>
                <a:chExt cx="41" cy="41"/>
              </a:xfrm>
            </p:grpSpPr>
            <p:sp>
              <p:nvSpPr>
                <p:cNvPr id="54" name="Oval 62"/>
                <p:cNvSpPr>
                  <a:spLocks noChangeAspect="1" noChangeArrowheads="1"/>
                </p:cNvSpPr>
                <p:nvPr/>
              </p:nvSpPr>
              <p:spPr bwMode="gray">
                <a:xfrm>
                  <a:off x="1684" y="2400"/>
                  <a:ext cx="41" cy="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4E4E4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  <p:sp>
              <p:nvSpPr>
                <p:cNvPr id="55" name="Oval 63"/>
                <p:cNvSpPr>
                  <a:spLocks noChangeAspect="1" noChangeArrowheads="1"/>
                </p:cNvSpPr>
                <p:nvPr/>
              </p:nvSpPr>
              <p:spPr bwMode="gray">
                <a:xfrm>
                  <a:off x="1693" y="2410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</p:grpSp>
          <p:pic>
            <p:nvPicPr>
              <p:cNvPr id="53" name="Picture 6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1885" y="1124"/>
                <a:ext cx="1644" cy="1060"/>
              </a:xfrm>
              <a:prstGeom prst="rect">
                <a:avLst/>
              </a:prstGeom>
              <a:noFill/>
              <a:ln w="11176">
                <a:noFill/>
                <a:miter lim="800000"/>
                <a:headEnd/>
                <a:tailEnd/>
              </a:ln>
            </p:spPr>
          </p:pic>
        </p:grpSp>
        <p:sp>
          <p:nvSpPr>
            <p:cNvPr id="44" name="53 Metin kutusu"/>
            <p:cNvSpPr txBox="1"/>
            <p:nvPr/>
          </p:nvSpPr>
          <p:spPr>
            <a:xfrm>
              <a:off x="3298727" y="5639162"/>
              <a:ext cx="5508000" cy="288000"/>
            </a:xfrm>
            <a:prstGeom prst="rect">
              <a:avLst/>
            </a:prstGeom>
            <a:noFill/>
            <a:ln w="3175" cmpd="sng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 anchorCtr="0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r-TR" sz="1200" dirty="0" smtClean="0">
                  <a:solidFill>
                    <a:srgbClr val="000000"/>
                  </a:solidFill>
                  <a:latin typeface="Cambria" pitchFamily="18" charset="0"/>
                </a:rPr>
                <a:t>Sırası / Nedir? / </a:t>
              </a:r>
              <a:endParaRPr lang="tr-TR" sz="1000" b="1" dirty="0" smtClean="0">
                <a:solidFill>
                  <a:srgbClr val="000000"/>
                </a:solidFill>
                <a:latin typeface="Cambria" pitchFamily="18" charset="0"/>
              </a:endParaRPr>
            </a:p>
          </p:txBody>
        </p:sp>
      </p:grpSp>
      <p:grpSp>
        <p:nvGrpSpPr>
          <p:cNvPr id="32" name="Grup 31"/>
          <p:cNvGrpSpPr/>
          <p:nvPr/>
        </p:nvGrpSpPr>
        <p:grpSpPr>
          <a:xfrm>
            <a:off x="55695" y="895480"/>
            <a:ext cx="9001105" cy="403609"/>
            <a:chOff x="169995" y="1162180"/>
            <a:chExt cx="8737623" cy="403609"/>
          </a:xfrm>
        </p:grpSpPr>
        <p:sp>
          <p:nvSpPr>
            <p:cNvPr id="33" name="Dikdörtgen 32"/>
            <p:cNvSpPr/>
            <p:nvPr/>
          </p:nvSpPr>
          <p:spPr>
            <a:xfrm>
              <a:off x="587905" y="1179318"/>
              <a:ext cx="8319713" cy="369332"/>
            </a:xfrm>
            <a:prstGeom prst="rect">
              <a:avLst/>
            </a:prstGeom>
            <a:ln>
              <a:solidFill>
                <a:srgbClr val="DDDDDD"/>
              </a:solidFill>
            </a:ln>
          </p:spPr>
          <p:txBody>
            <a:bodyPr wrap="square">
              <a:spAutoFit/>
            </a:bodyPr>
            <a:lstStyle/>
            <a:p>
              <a:pPr algn="ctr" defTabSz="801688" eaLnBrk="0" hangingPunct="0">
                <a:defRPr/>
              </a:pPr>
              <a:r>
                <a:rPr lang="tr-TR" b="1" i="1" noProof="1" smtClean="0">
                  <a:latin typeface="Cambria" pitchFamily="18" charset="0"/>
                  <a:cs typeface="Calibri" pitchFamily="34" charset="0"/>
                </a:rPr>
                <a:t>Tanımlanan Biyolojik Etkenler Enfeksiyon Risk Düzeyine Göre;</a:t>
              </a:r>
              <a:endParaRPr lang="tr-TR" b="1" i="1" noProof="1">
                <a:latin typeface="Cambria" pitchFamily="18" charset="0"/>
                <a:cs typeface="Calibri" pitchFamily="34" charset="0"/>
              </a:endParaRPr>
            </a:p>
          </p:txBody>
        </p:sp>
        <p:pic>
          <p:nvPicPr>
            <p:cNvPr id="34" name="Picture 2" descr="C:\Users\DOKTOR\Desktop\balanc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995" y="1162180"/>
              <a:ext cx="403609" cy="403609"/>
            </a:xfrm>
            <a:prstGeom prst="rect">
              <a:avLst/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800333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87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87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Etmenleri</a:t>
            </a: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14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Etkenlere Maruziyet Risklerinin Önlenmesi Hakkında Yönetmelik kapsamında biyolojik etkenler, enfeksiyon risk düzeyine göre 4 risk grubunda sınıflandırılmıştır. Buna göre aşağıdakilerden hangisi yanlıştır? </a:t>
            </a:r>
            <a:endParaRPr lang="tr-TR" sz="1400" b="1" i="1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marL="540000" lvl="1" indent="-180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4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</a:t>
            </a:r>
            <a:r>
              <a:rPr lang="tr-TR" sz="14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 biyolojik etkenler: İnsanda hastalığa yol açma ihtimali bulunmayan biyolojik etkenler</a:t>
            </a:r>
          </a:p>
          <a:p>
            <a:pPr marL="540000" lvl="1" indent="-180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4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</a:t>
            </a:r>
            <a:r>
              <a:rPr lang="tr-TR" sz="14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4 biyolojik etkenler: İnsanda herhangi bir hastalık oluşturmayan ve normal ekolojik ve doğal hayatın parçası olan sağlık açısından etkisiz biyolojik etkenler</a:t>
            </a:r>
          </a:p>
          <a:p>
            <a:pPr marL="540000" lvl="1" indent="-180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4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</a:t>
            </a:r>
            <a:r>
              <a:rPr lang="tr-TR" sz="14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 biyolojik etkenler: İnsanda hastalığa neden olabilen, çalışanlara zarar verebilecek, ancak topluma yayılma olasılığı olmayan, genellikle etkili korunma veya tedavi imkânı bulunan biyolojik etkenler</a:t>
            </a:r>
          </a:p>
          <a:p>
            <a:pPr marL="540000" lvl="1" indent="-180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4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</a:t>
            </a:r>
            <a:r>
              <a:rPr lang="tr-TR" sz="14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3 biyolojik etkenler: İnsanda ağır hastalıklara neden olan, çalışanlar için ciddi tehlike oluşturan, topluma yayılma riski bulunabilen ancak genellikle etkili korunma veya tedavi imkânı olan biyolojik etkenler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 TEMMUZ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000375" y="3049195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37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İH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1164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Etmenleri</a:t>
            </a: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risk etmenleri kaç grupta sınıflandırılmıştır?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3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4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5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24 ARALIK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152775" y="2860674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18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İGU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084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RİSKLERİN BELİRLENMESİ VE DEĞERLENDİRİLMESİ 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85750" indent="-285750">
              <a:spcAft>
                <a:spcPts val="6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etkenlere maruz kalma riski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varsa;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işçinin maruziyet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türü, düzeyi ve süresi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belirlenir,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6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Birden fazla grupta yer alan biyolojik etkenlere maruziyetin söz konusu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ise;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değerlendirmesi, zararlı biyolojik etkenlerin tümünün oluşturduğu tehlike dikkate alınarak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yapılır,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6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değerlendirmesi, düzenli aralıklarla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koşulları değiştiğinde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yada başka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herhangi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değişiklik olduğunda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yenilenir,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8" name="Grup 17"/>
          <p:cNvGrpSpPr/>
          <p:nvPr/>
        </p:nvGrpSpPr>
        <p:grpSpPr>
          <a:xfrm>
            <a:off x="2698751" y="5448430"/>
            <a:ext cx="6121400" cy="403609"/>
            <a:chOff x="169995" y="1162180"/>
            <a:chExt cx="8737623" cy="403609"/>
          </a:xfrm>
        </p:grpSpPr>
        <p:sp>
          <p:nvSpPr>
            <p:cNvPr id="19" name="Dikdörtgen 18"/>
            <p:cNvSpPr/>
            <p:nvPr/>
          </p:nvSpPr>
          <p:spPr>
            <a:xfrm>
              <a:off x="587905" y="1179318"/>
              <a:ext cx="8319713" cy="369332"/>
            </a:xfrm>
            <a:prstGeom prst="rect">
              <a:avLst/>
            </a:prstGeom>
            <a:ln>
              <a:solidFill>
                <a:srgbClr val="DDDDDD"/>
              </a:solidFill>
            </a:ln>
          </p:spPr>
          <p:txBody>
            <a:bodyPr wrap="square">
              <a:spAutoFit/>
            </a:bodyPr>
            <a:lstStyle/>
            <a:p>
              <a:pPr defTabSz="801688" eaLnBrk="0" hangingPunct="0">
                <a:defRPr/>
              </a:pPr>
              <a:r>
                <a:rPr lang="tr-TR" b="1" i="1" noProof="1" smtClean="0">
                  <a:latin typeface="Cambria" pitchFamily="18" charset="0"/>
                  <a:cs typeface="Calibri" pitchFamily="34" charset="0"/>
                </a:rPr>
                <a:t>   Madde 5 / a</a:t>
              </a:r>
              <a:endParaRPr lang="tr-TR" b="1" i="1" noProof="1">
                <a:latin typeface="Cambria" pitchFamily="18" charset="0"/>
                <a:cs typeface="Calibri" pitchFamily="34" charset="0"/>
              </a:endParaRPr>
            </a:p>
          </p:txBody>
        </p:sp>
        <p:pic>
          <p:nvPicPr>
            <p:cNvPr id="20" name="Picture 2" descr="C:\Users\DOKTOR\Desktop\balanc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995" y="1162180"/>
              <a:ext cx="593686" cy="403609"/>
            </a:xfrm>
            <a:prstGeom prst="rect">
              <a:avLst/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3493003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RİSK DEĞERLENDİRME KRİTERLERİ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378900" indent="-3429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İnsan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sağlığına zararlı olan veya olabilecek biyolojik etkenlerin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sınıflandırılması,</a:t>
            </a:r>
          </a:p>
          <a:p>
            <a:pPr marL="378900" indent="-3429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Yetkili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makamların, işçilerin sağlığını korumak için biyolojik etkenlerin denetim altına alınması hakkındaki önerileri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378900" indent="-3429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İşçilerin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işlerinin sonucu olarak ortaya çıkabilecek hastalıklarla ilgili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bilgiler,</a:t>
            </a:r>
          </a:p>
          <a:p>
            <a:pPr marL="378900" indent="-3429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İşçilerin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işlerinin sonucu olarak ortaya çıkabilecek alerjik veya </a:t>
            </a:r>
            <a:r>
              <a:rPr lang="tr-TR" sz="2000" i="1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toksik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etkiler, </a:t>
            </a:r>
            <a:endParaRPr lang="tr-TR" sz="20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378900" indent="-3429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Yaptıkları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işle doğrudan bağlantılı olarak işçilerin yakalandığı hastalıkla ilgili bilgiler. 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8" name="Grup 17"/>
          <p:cNvGrpSpPr/>
          <p:nvPr/>
        </p:nvGrpSpPr>
        <p:grpSpPr>
          <a:xfrm>
            <a:off x="2698751" y="5448430"/>
            <a:ext cx="6121400" cy="403609"/>
            <a:chOff x="169995" y="1162180"/>
            <a:chExt cx="8737623" cy="403609"/>
          </a:xfrm>
        </p:grpSpPr>
        <p:sp>
          <p:nvSpPr>
            <p:cNvPr id="19" name="Dikdörtgen 18"/>
            <p:cNvSpPr/>
            <p:nvPr/>
          </p:nvSpPr>
          <p:spPr>
            <a:xfrm>
              <a:off x="587905" y="1179318"/>
              <a:ext cx="8319713" cy="369332"/>
            </a:xfrm>
            <a:prstGeom prst="rect">
              <a:avLst/>
            </a:prstGeom>
            <a:ln>
              <a:solidFill>
                <a:srgbClr val="DDDDDD"/>
              </a:solidFill>
            </a:ln>
          </p:spPr>
          <p:txBody>
            <a:bodyPr wrap="square">
              <a:spAutoFit/>
            </a:bodyPr>
            <a:lstStyle/>
            <a:p>
              <a:pPr defTabSz="801688" eaLnBrk="0" hangingPunct="0">
                <a:defRPr/>
              </a:pPr>
              <a:r>
                <a:rPr lang="tr-TR" b="1" i="1" noProof="1" smtClean="0">
                  <a:latin typeface="Cambria" pitchFamily="18" charset="0"/>
                  <a:cs typeface="Calibri" pitchFamily="34" charset="0"/>
                </a:rPr>
                <a:t>   Madde 5 / b</a:t>
              </a:r>
              <a:endParaRPr lang="tr-TR" b="1" i="1" noProof="1">
                <a:latin typeface="Cambria" pitchFamily="18" charset="0"/>
                <a:cs typeface="Calibri" pitchFamily="34" charset="0"/>
              </a:endParaRPr>
            </a:p>
          </p:txBody>
        </p:sp>
        <p:pic>
          <p:nvPicPr>
            <p:cNvPr id="20" name="Picture 2" descr="C:\Users\DOKTOR\Desktop\balanc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995" y="1162180"/>
              <a:ext cx="593686" cy="403609"/>
            </a:xfrm>
            <a:prstGeom prst="rect">
              <a:avLst/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213107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İKAME ETME – YERİNE KOYMA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600"/>
              </a:spcAft>
              <a:buClr>
                <a:srgbClr val="292929"/>
              </a:buClr>
              <a:defRPr/>
            </a:pP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60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«İşveren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yapılan işin özelliğine göre zararlı biyolojik etkenleri kullanmaktan kaçınacak ve teknik gelişmelere uygun olarak, kullanım şartlarında işçilerin sağlığı için tehlikeli olmayan veya daha az tehlikeli olan biyolojik etkenleri kullanacaktır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.»</a:t>
            </a: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7" name="Grup 16"/>
          <p:cNvGrpSpPr/>
          <p:nvPr/>
        </p:nvGrpSpPr>
        <p:grpSpPr>
          <a:xfrm>
            <a:off x="2698751" y="5448430"/>
            <a:ext cx="6121400" cy="403609"/>
            <a:chOff x="169995" y="1162180"/>
            <a:chExt cx="8737623" cy="403609"/>
          </a:xfrm>
        </p:grpSpPr>
        <p:sp>
          <p:nvSpPr>
            <p:cNvPr id="18" name="Dikdörtgen 17"/>
            <p:cNvSpPr/>
            <p:nvPr/>
          </p:nvSpPr>
          <p:spPr>
            <a:xfrm>
              <a:off x="587905" y="1179318"/>
              <a:ext cx="8319713" cy="369332"/>
            </a:xfrm>
            <a:prstGeom prst="rect">
              <a:avLst/>
            </a:prstGeom>
            <a:ln>
              <a:solidFill>
                <a:srgbClr val="DDDDDD"/>
              </a:solidFill>
            </a:ln>
          </p:spPr>
          <p:txBody>
            <a:bodyPr wrap="square">
              <a:spAutoFit/>
            </a:bodyPr>
            <a:lstStyle/>
            <a:p>
              <a:pPr defTabSz="801688" eaLnBrk="0" hangingPunct="0">
                <a:defRPr/>
              </a:pPr>
              <a:r>
                <a:rPr lang="tr-TR" b="1" i="1" noProof="1" smtClean="0">
                  <a:latin typeface="Cambria" pitchFamily="18" charset="0"/>
                  <a:cs typeface="Calibri" pitchFamily="34" charset="0"/>
                </a:rPr>
                <a:t>   Madde 7</a:t>
              </a:r>
              <a:endParaRPr lang="tr-TR" b="1" i="1" noProof="1">
                <a:latin typeface="Cambria" pitchFamily="18" charset="0"/>
                <a:cs typeface="Calibri" pitchFamily="34" charset="0"/>
              </a:endParaRPr>
            </a:p>
          </p:txBody>
        </p:sp>
        <p:pic>
          <p:nvPicPr>
            <p:cNvPr id="19" name="Picture 2" descr="C:\Users\DOKTOR\Desktop\balanc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995" y="1162180"/>
              <a:ext cx="593686" cy="403609"/>
            </a:xfrm>
            <a:prstGeom prst="rect">
              <a:avLst/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9666768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RİSKLERİN AZALTILMASI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880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Yapılan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değerlendirmesi sonucunda,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işçilerin sağlık ve güvenliği için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olduğu ortaya çıkarsa, işçilerin </a:t>
            </a:r>
            <a:r>
              <a:rPr lang="tr-TR" sz="2000" b="1" i="1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maruziyeti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önlenir,</a:t>
            </a:r>
          </a:p>
          <a:p>
            <a:pPr marL="2880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80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Bunun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teknik olarak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mümkün olmadığı hallerde,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yapılan iş ve risk değerlendirmesi dikkate alınarak, sağlık ve güvenlik yönünden yeterli korumayı sağlayacak şekilde,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işçilerin maruziyet düzeyinin en aza indirilmesi için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önlemler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alınır,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80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7" name="Grup 16"/>
          <p:cNvGrpSpPr/>
          <p:nvPr/>
        </p:nvGrpSpPr>
        <p:grpSpPr>
          <a:xfrm>
            <a:off x="2698751" y="5448430"/>
            <a:ext cx="6121400" cy="403609"/>
            <a:chOff x="169995" y="1162180"/>
            <a:chExt cx="8737623" cy="403609"/>
          </a:xfrm>
        </p:grpSpPr>
        <p:sp>
          <p:nvSpPr>
            <p:cNvPr id="18" name="Dikdörtgen 17"/>
            <p:cNvSpPr/>
            <p:nvPr/>
          </p:nvSpPr>
          <p:spPr>
            <a:xfrm>
              <a:off x="587905" y="1179318"/>
              <a:ext cx="8319713" cy="369332"/>
            </a:xfrm>
            <a:prstGeom prst="rect">
              <a:avLst/>
            </a:prstGeom>
            <a:ln>
              <a:solidFill>
                <a:srgbClr val="DDDDDD"/>
              </a:solidFill>
            </a:ln>
          </p:spPr>
          <p:txBody>
            <a:bodyPr wrap="square">
              <a:spAutoFit/>
            </a:bodyPr>
            <a:lstStyle/>
            <a:p>
              <a:pPr defTabSz="801688" eaLnBrk="0" hangingPunct="0">
                <a:defRPr/>
              </a:pPr>
              <a:r>
                <a:rPr lang="tr-TR" b="1" i="1" noProof="1" smtClean="0">
                  <a:latin typeface="Cambria" pitchFamily="18" charset="0"/>
                  <a:cs typeface="Calibri" pitchFamily="34" charset="0"/>
                </a:rPr>
                <a:t>   Madde 8</a:t>
              </a:r>
              <a:endParaRPr lang="tr-TR" b="1" i="1" noProof="1">
                <a:latin typeface="Cambria" pitchFamily="18" charset="0"/>
                <a:cs typeface="Calibri" pitchFamily="34" charset="0"/>
              </a:endParaRPr>
            </a:p>
          </p:txBody>
        </p:sp>
        <p:pic>
          <p:nvPicPr>
            <p:cNvPr id="19" name="Picture 2" descr="C:\Users\DOKTOR\Desktop\balanc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995" y="1162180"/>
              <a:ext cx="593686" cy="403609"/>
            </a:xfrm>
            <a:prstGeom prst="rect">
              <a:avLst/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666672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RİSKLERİN </a:t>
            </a: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AZALTILMASI </a:t>
            </a: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 kalan/kalabilecek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işçi sayısı, mümkün olan en az sayıda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tutulur,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Çalışma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prosesleri ve teknik kontrol önlemleri,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etkenlerin ortama yayılmasını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önleyecek/ortamda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en az düzeyde bulunmasını sağlayacak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şekilde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düzenlenir, 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endParaRPr lang="tr-TR" sz="20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Öncelikle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toplu koruma önlemleri alınır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ve/veya maruziyetin başka yollarla önlenemediği durumlarda kişisel korunma yöntemleri uygulanır. </a:t>
            </a:r>
            <a:endParaRPr lang="tr-TR" sz="20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8369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RİSKLERİN </a:t>
            </a: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AZALTILMASI </a:t>
            </a: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Hijyen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önlemleri;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etkenlerin çalışma yerlerinden kontrol dışı dışarıya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taşınması, sızması,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önlenmesi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azaltılmasını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sağlamalı, 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endParaRPr lang="tr-TR" sz="20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işareti ile birlikte ilgili diğer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uyarı işaretleri de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kullanılır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etkenlerin karıştığı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kazaların önlenmesine yönelik plan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hazırlanır. 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06340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RİSKLERİN </a:t>
            </a: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AZALTILMASI </a:t>
            </a: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etkenlerin muhafaza edildikleri ortam dışında bulunup bulunmadığının belirlenmesi için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ölçümler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yapılır, 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endParaRPr lang="tr-TR" sz="9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Atıkların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gerektiğinde uygun işlemlerden geçirildikten sonra işçiler tarafından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güvenli bir biçimde toplanması,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depolanması,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işyerinden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uzaklaştırılması,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güvenli ve özel kapların kullanılması da dahil uygun yöntemlerle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yapılır,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endParaRPr lang="tr-TR" sz="8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etkenlerin işyeri içinde güvenli bir şekilde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taşınması için gerekli düzenlemeler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yapılır. </a:t>
            </a: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3277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BAKANLIĞA BİLDİRME YÜKÜMLÜLÜĞÜ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457200" indent="-457200">
              <a:spcAft>
                <a:spcPts val="600"/>
              </a:spcAft>
              <a:buClr>
                <a:srgbClr val="292929"/>
              </a:buClr>
              <a:buFontTx/>
              <a:buAutoNum type="alphaLcParenR"/>
              <a:defRPr/>
            </a:pP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>
              <a:spcAft>
                <a:spcPts val="600"/>
              </a:spcAft>
              <a:buClr>
                <a:srgbClr val="292929"/>
              </a:buClr>
              <a:buFontTx/>
              <a:buAutoNum type="alphaLcParenR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değerlendirmesi sonuçları işçilerin sağlık ve güvenliği yönünden risk bulunduğunu ortaya koyuyorsa, </a:t>
            </a:r>
            <a:r>
              <a:rPr lang="tr-TR" sz="20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istenmesi halinde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işveren aşağıdaki konularda gerekli bilgileri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Bakanlığa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verir, 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>
              <a:spcAft>
                <a:spcPts val="600"/>
              </a:spcAft>
              <a:buClr>
                <a:srgbClr val="292929"/>
              </a:buClr>
              <a:buAutoNum type="alphaLcParenR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İşveren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biyolojik etkenin ortama yayılmasına ve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insanda ciddi enfeksiyona ve/veya hastalığa sebep olabilecek herhangi bir kaza veya olayı </a:t>
            </a:r>
            <a:r>
              <a:rPr lang="tr-TR" sz="20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derhal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Bakanlığa ve Sağlık Bakanlığına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bildirir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7" name="Grup 16"/>
          <p:cNvGrpSpPr/>
          <p:nvPr/>
        </p:nvGrpSpPr>
        <p:grpSpPr>
          <a:xfrm>
            <a:off x="2698751" y="5448430"/>
            <a:ext cx="6121400" cy="403609"/>
            <a:chOff x="169995" y="1162180"/>
            <a:chExt cx="8737623" cy="403609"/>
          </a:xfrm>
        </p:grpSpPr>
        <p:sp>
          <p:nvSpPr>
            <p:cNvPr id="18" name="Dikdörtgen 17"/>
            <p:cNvSpPr/>
            <p:nvPr/>
          </p:nvSpPr>
          <p:spPr>
            <a:xfrm>
              <a:off x="587905" y="1179318"/>
              <a:ext cx="8319713" cy="369332"/>
            </a:xfrm>
            <a:prstGeom prst="rect">
              <a:avLst/>
            </a:prstGeom>
            <a:ln>
              <a:solidFill>
                <a:srgbClr val="DDDDDD"/>
              </a:solidFill>
            </a:ln>
          </p:spPr>
          <p:txBody>
            <a:bodyPr wrap="square">
              <a:spAutoFit/>
            </a:bodyPr>
            <a:lstStyle/>
            <a:p>
              <a:pPr defTabSz="801688" eaLnBrk="0" hangingPunct="0">
                <a:defRPr/>
              </a:pPr>
              <a:r>
                <a:rPr lang="tr-TR" b="1" i="1" noProof="1" smtClean="0">
                  <a:latin typeface="Cambria" pitchFamily="18" charset="0"/>
                  <a:cs typeface="Calibri" pitchFamily="34" charset="0"/>
                </a:rPr>
                <a:t>   Madde 9</a:t>
              </a:r>
              <a:endParaRPr lang="tr-TR" b="1" i="1" noProof="1">
                <a:latin typeface="Cambria" pitchFamily="18" charset="0"/>
                <a:cs typeface="Calibri" pitchFamily="34" charset="0"/>
              </a:endParaRPr>
            </a:p>
          </p:txBody>
        </p:sp>
        <p:pic>
          <p:nvPicPr>
            <p:cNvPr id="19" name="Picture 2" descr="C:\Users\DOKTOR\Desktop\balanc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995" y="1162180"/>
              <a:ext cx="593686" cy="403609"/>
            </a:xfrm>
            <a:prstGeom prst="rect">
              <a:avLst/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6329236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BAKANLIĞA BİLDİRME YÜKÜMLÜLÜĞÜ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Aşağıda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belirtilen biyolojik etkenlerin ilk kez kullanımında ön bildirimde bulunulur; </a:t>
            </a:r>
          </a:p>
          <a:p>
            <a:pPr lvl="1">
              <a:spcAft>
                <a:spcPts val="600"/>
              </a:spcAft>
              <a:buClr>
                <a:srgbClr val="292929"/>
              </a:buClr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1)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2 biyolojik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 </a:t>
            </a: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lvl="1">
              <a:spcAft>
                <a:spcPts val="600"/>
              </a:spcAft>
              <a:buClr>
                <a:srgbClr val="292929"/>
              </a:buClr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2) Grup 3 biyolojik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</a:t>
            </a: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lvl="1">
              <a:spcAft>
                <a:spcPts val="600"/>
              </a:spcAft>
              <a:buClr>
                <a:srgbClr val="292929"/>
              </a:buClr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3) Grup 4 biyolojik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</a:t>
            </a: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60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etkenlere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mesleki maruziyet sonucu meydana gelen her hastalık veya ölüm Bakanlığa bildirilir,</a:t>
            </a: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7" name="Grup 16"/>
          <p:cNvGrpSpPr/>
          <p:nvPr/>
        </p:nvGrpSpPr>
        <p:grpSpPr>
          <a:xfrm>
            <a:off x="2698751" y="5448430"/>
            <a:ext cx="6121400" cy="403609"/>
            <a:chOff x="169995" y="1162180"/>
            <a:chExt cx="8737623" cy="403609"/>
          </a:xfrm>
        </p:grpSpPr>
        <p:sp>
          <p:nvSpPr>
            <p:cNvPr id="18" name="Dikdörtgen 17"/>
            <p:cNvSpPr/>
            <p:nvPr/>
          </p:nvSpPr>
          <p:spPr>
            <a:xfrm>
              <a:off x="587905" y="1179318"/>
              <a:ext cx="8319713" cy="369332"/>
            </a:xfrm>
            <a:prstGeom prst="rect">
              <a:avLst/>
            </a:prstGeom>
            <a:ln>
              <a:solidFill>
                <a:srgbClr val="DDDDDD"/>
              </a:solidFill>
            </a:ln>
          </p:spPr>
          <p:txBody>
            <a:bodyPr wrap="square">
              <a:spAutoFit/>
            </a:bodyPr>
            <a:lstStyle/>
            <a:p>
              <a:pPr defTabSz="801688" eaLnBrk="0" hangingPunct="0">
                <a:defRPr/>
              </a:pPr>
              <a:r>
                <a:rPr lang="tr-TR" b="1" i="1" noProof="1" smtClean="0">
                  <a:latin typeface="Cambria" pitchFamily="18" charset="0"/>
                  <a:cs typeface="Calibri" pitchFamily="34" charset="0"/>
                </a:rPr>
                <a:t>   Madde 15</a:t>
              </a:r>
              <a:endParaRPr lang="tr-TR" b="1" i="1" noProof="1">
                <a:latin typeface="Cambria" pitchFamily="18" charset="0"/>
                <a:cs typeface="Calibri" pitchFamily="34" charset="0"/>
              </a:endParaRPr>
            </a:p>
          </p:txBody>
        </p:sp>
        <p:pic>
          <p:nvPicPr>
            <p:cNvPr id="19" name="Picture 2" descr="C:\Users\DOKTOR\Desktop\balanc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995" y="1162180"/>
              <a:ext cx="593686" cy="403609"/>
            </a:xfrm>
            <a:prstGeom prst="rect">
              <a:avLst/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0268044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BAKANLIĞA </a:t>
            </a: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BİLDİRİM İÇERİĞİ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324000" indent="-2520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değerlendirmesinin sonuçları,</a:t>
            </a:r>
          </a:p>
          <a:p>
            <a:pPr marL="324000" indent="-2520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İşçilerin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etkenlere maruz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kaldığı veya kalabileceği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işler,</a:t>
            </a:r>
          </a:p>
          <a:p>
            <a:pPr marL="324000" indent="-2520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 kalan işçi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sayısı,</a:t>
            </a:r>
          </a:p>
          <a:p>
            <a:pPr marL="324000" indent="-2520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İşyerinde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ve güvenlikten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sorumlu kişilerin adı, soyadı, unvanı ve bu konudaki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yeterliliği, </a:t>
            </a:r>
          </a:p>
          <a:p>
            <a:pPr marL="324000" indent="-2520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Çalışma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şekli ve yöntemleri de dahil olmak üzere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alınan koruyucu ve önleyici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önlemler, </a:t>
            </a:r>
          </a:p>
          <a:p>
            <a:pPr marL="324000" indent="-2520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3 veya 4’de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yer alan biyolojik etkenlere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maruziyetten işçilerin korunması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için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acil eylem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planı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45175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KİŞİSEL HİJYEN VE KORUNMA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)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İşverenler, işçilerin biyolojik etkenlerle çalışmaya bağlı sağlık veya güvenlik riskleriyle karşılaştıkları bütün işlerde, aşağıdaki önlemleri almakla yükümlüdür; </a:t>
            </a:r>
          </a:p>
          <a:p>
            <a:pPr marL="324000" indent="-252000">
              <a:spcAft>
                <a:spcPts val="3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İşçiler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biyolojik etkenlerin bulaşma riski bulunan çalışma alanlarında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yiyip içmeyeceklerdir. </a:t>
            </a:r>
          </a:p>
          <a:p>
            <a:pPr marL="324000" indent="-252000">
              <a:spcAft>
                <a:spcPts val="3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İşçilere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uygun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koruyucu giysi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veya diğer uygun özel giysi sağlanacaktır. </a:t>
            </a:r>
          </a:p>
          <a:p>
            <a:pPr marL="324000" indent="-252000">
              <a:spcAft>
                <a:spcPts val="3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İşçilere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göz yıkama sıvıları ve/veya cilt antiseptikleri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 dahil,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uygun ve yeterli temizlik malzemeleri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bulunan yıkanma ve tuvalet olanakları sağlanacaktır. </a:t>
            </a: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7" name="Grup 16"/>
          <p:cNvGrpSpPr/>
          <p:nvPr/>
        </p:nvGrpSpPr>
        <p:grpSpPr>
          <a:xfrm>
            <a:off x="2698751" y="5448430"/>
            <a:ext cx="6121400" cy="403609"/>
            <a:chOff x="169995" y="1162180"/>
            <a:chExt cx="8737623" cy="403609"/>
          </a:xfrm>
        </p:grpSpPr>
        <p:sp>
          <p:nvSpPr>
            <p:cNvPr id="18" name="Dikdörtgen 17"/>
            <p:cNvSpPr/>
            <p:nvPr/>
          </p:nvSpPr>
          <p:spPr>
            <a:xfrm>
              <a:off x="587905" y="1179318"/>
              <a:ext cx="8319713" cy="369332"/>
            </a:xfrm>
            <a:prstGeom prst="rect">
              <a:avLst/>
            </a:prstGeom>
            <a:ln>
              <a:solidFill>
                <a:srgbClr val="DDDDDD"/>
              </a:solidFill>
            </a:ln>
          </p:spPr>
          <p:txBody>
            <a:bodyPr wrap="square">
              <a:spAutoFit/>
            </a:bodyPr>
            <a:lstStyle/>
            <a:p>
              <a:pPr defTabSz="801688" eaLnBrk="0" hangingPunct="0">
                <a:defRPr/>
              </a:pPr>
              <a:r>
                <a:rPr lang="tr-TR" b="1" i="1" noProof="1" smtClean="0">
                  <a:latin typeface="Cambria" pitchFamily="18" charset="0"/>
                  <a:cs typeface="Calibri" pitchFamily="34" charset="0"/>
                </a:rPr>
                <a:t>   Madde 10</a:t>
              </a:r>
              <a:endParaRPr lang="tr-TR" b="1" i="1" noProof="1">
                <a:latin typeface="Cambria" pitchFamily="18" charset="0"/>
                <a:cs typeface="Calibri" pitchFamily="34" charset="0"/>
              </a:endParaRPr>
            </a:p>
          </p:txBody>
        </p:sp>
        <p:pic>
          <p:nvPicPr>
            <p:cNvPr id="19" name="Picture 2" descr="C:\Users\DOKTOR\Desktop\balanc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995" y="1162180"/>
              <a:ext cx="593686" cy="403609"/>
            </a:xfrm>
            <a:prstGeom prst="rect">
              <a:avLst/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236540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EĞİTİM – TALİMATLAR – BİLGİLENDİRME 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Olası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riskler,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Maruziyeti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önlemek için alınacak önlemler,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Hijyen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gerekleri,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Koruyucu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ekipman ve elbiselerin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kullanımı-giyilmesi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Herhangi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olay anında ve olayların önlenmesinde işçilerce yapılması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gerekenler,</a:t>
            </a:r>
          </a:p>
          <a:p>
            <a:pPr marL="742950" lvl="1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etkenlerle temasın söz konusu olduğu çalışmalara başlanmadan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önce,</a:t>
            </a:r>
          </a:p>
          <a:p>
            <a:pPr marL="742950" lvl="1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Yeni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veya değişen risklere göre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uyarlanabilecek,</a:t>
            </a:r>
          </a:p>
          <a:p>
            <a:pPr marL="742950" lvl="1" indent="-28575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Gerektiğinde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periyodik olarak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tekrarlanacak, </a:t>
            </a:r>
          </a:p>
          <a:p>
            <a:pPr lvl="2">
              <a:spcAft>
                <a:spcPts val="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………………………………………………eğitimler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verilmelidir.</a:t>
            </a: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3006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SAĞLIK GÖZETİMİ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) Biyolojik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etkenlerle yapılan çalışmalarda işçiler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;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Çalışmalara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başlamadan önce sağlık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gözetimine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tabi tutulmalıdır, 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Düzenli aralıklarla sağlık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gözetimine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tabi tutulmalıdır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sz="20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1543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SAĞLIK GÖZETİMİ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) Risk değerlendirmesi, özel koruma önlemleri alınması gereken işçileri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tanımlayacak;</a:t>
            </a: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6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işçinin, maruziyete bağlı olduğundan kuşkulanılan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enfeksiyon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ve/veya hastalığa yakalandığı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saptandığında,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işyeri hekimi veya işçilerin sağlık gözetiminden sorumlu kişi, benzer biçimde maruz kalmış diğer işçilerin de aynı şekilde gözetime tabi tutulmasını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sağlar,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6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Bu durumda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 riski yeniden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değerlendirilir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79311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SAĞLIK </a:t>
            </a: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GÖZETİMİ</a:t>
            </a: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85750" indent="-285750">
              <a:spcAft>
                <a:spcPts val="6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Maruziyetin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sona ermesinden sonra yapılacak herhangi bir sağlık gözetimi ile ilgili olarak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işçilere gerekli bilgi ve tavsiyeler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verilir, sağlık eğitimleri yapılır, </a:t>
            </a:r>
          </a:p>
          <a:p>
            <a:pPr marL="285750" indent="-285750">
              <a:spcAft>
                <a:spcPts val="6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İşçinin kişisel sağlık durumu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yeniden değerlendirilir, mesleki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 tıbbi öyküsü ile ilgili kayıt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tutulur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85750" indent="-285750">
              <a:spcAft>
                <a:spcPts val="6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İşçiler,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kendileriyle ilgili sağlık gözetimi sonuçları hakkında bilgi edinebilecekler,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ilgili işçiler veya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işveren sağlık gözetimi sonuçlarının gözden geçirilmesini isteyebilecek, </a:t>
            </a:r>
          </a:p>
          <a:p>
            <a:pPr marL="285750" indent="-285750">
              <a:spcAft>
                <a:spcPts val="6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18768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</a:t>
            </a: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Etmenleri / </a:t>
            </a:r>
            <a:r>
              <a:rPr lang="tr-TR" sz="2000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Sağlık Gözetimi</a:t>
            </a:r>
            <a:endParaRPr lang="tr-TR" sz="200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etkenlere maruz işçilerin sağlık gözetimi için aşağıdakilerden hangisi uygun değildir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?</a:t>
            </a: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gözetimi yapılırken, bütün işçiler sevk edilerek ileri testler yapılmalıdır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İşçinin kişisel sağlık durumu değerlendirilmelidir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İşçinin mesleki ve tıbbi öyküsü ile ilgili kayıt tutulmalıdır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etkene maruz kalan işçilerin sağlık gözetiminden sorumlu kişi ya da işyeri hekimi her bir işçinin durumunu ve maruziyet şartlarını bilmelidir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eğitimi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 TEMMUZ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152775" y="2938899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18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İH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9651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LİSTES VE KAYITLAR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342900" indent="-342900">
              <a:spcAft>
                <a:spcPts val="600"/>
              </a:spcAft>
              <a:buClr>
                <a:srgbClr val="292929"/>
              </a:buClr>
              <a:buFontTx/>
              <a:buAutoNum type="alphaLcParenR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gözetiminin yapıldığı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durumlarda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kişisel tıbbi kayıtlar, maruziyetin son bulmasından sonra </a:t>
            </a:r>
            <a:r>
              <a:rPr lang="tr-TR" sz="20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en az 10 yıl süre ile </a:t>
            </a:r>
            <a:r>
              <a:rPr lang="tr-TR" sz="2000" b="1" i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saklanır,</a:t>
            </a:r>
            <a:endParaRPr lang="tr-TR" sz="2000" b="1" i="1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spcAft>
                <a:spcPts val="600"/>
              </a:spcAft>
              <a:buClr>
                <a:srgbClr val="292929"/>
              </a:buClr>
              <a:buFontTx/>
              <a:buAutoNum type="alphaLcParenR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İşverenler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Grup 3 ve/veya Grup 4 biyolojik etkenlere maruz kalan işçilerin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listesini,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yapılan işin türünü, mümkünse hangi biyolojik etkene maruz kaldıklarını ve </a:t>
            </a:r>
            <a:r>
              <a:rPr lang="tr-TR" sz="2000" i="1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maruziyetler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kazalar ve olaylarla ilgili kayıtları, uygun bir şekilde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tutulur. Bu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liste ve kayıtlar </a:t>
            </a:r>
            <a:r>
              <a:rPr lang="tr-TR" sz="20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maruziyet sona erdikten sonra en az 20 yıl </a:t>
            </a:r>
            <a:r>
              <a:rPr lang="tr-TR" sz="2000" b="1" i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saklanır,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73635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Etmenleri</a:t>
            </a: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Etkenlere Maruziyet Risklerinin Önlenmesi Hakkında Yönetmelik gereği sağlık gözetiminin yapıldığı durumlarda, kişisel sağlık gözetim kayıtları maruziyetin son bulmasından sonra kaç yıl süre ile saklanır? </a:t>
            </a: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es-ES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En az 1 yıl 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es-ES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1 - 3 yıl 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es-ES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3 - 9 yıl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es-ES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En az 10 yıl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 TEMMUZ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164032" y="4470548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18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İH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24274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</a:t>
            </a: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Etmenleri / </a:t>
            </a:r>
            <a:r>
              <a:rPr lang="tr-TR" sz="2000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Sağlık  Gözetimi-Kayıtlar</a:t>
            </a:r>
            <a:endParaRPr lang="tr-TR" sz="2000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etkenlerle yapılan çalışmalarda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yapılması </a:t>
            </a: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gereken sağlık gözetimi ve kayıtlarla ilgili olarak aşağıdakilerden hangisi yanlıştır?</a:t>
            </a:r>
          </a:p>
          <a:p>
            <a:pPr marL="262800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İşveren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her işçinin; çalışmalara başlamadan önce ve düzenli aralıklarla sağlık gözetimine tabi tutulmalarını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sağlar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62800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etkenlerle yapılan çalışmalarda; işyeri hekimi çalışanların kişisel tıbbi kayıtlarını her ay Bakanlığa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bildirir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62800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Biyolojik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etkenlerle yapılan çalışmalarda sağlık gözetiminin yapıldığı durumlarda, kişisel tıbbi kayıtlar, maruziyetin son bulmasından sonra en az 10 yıl süre ile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saklanır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62800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işçinin; biyolojik etkenlere maruz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kaldığından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kuşkulanıldığında ve/veya hastalığa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yakalandığı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saptandığında, işyeri hekimi, benzer biçimde maruz kalmış diğer işçilerin de aynı şekilde gözetime tabi tutulmasını sağlar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24 ARALIK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692779" y="2982691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18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İH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46453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LİSTE VE KAYITLAR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Kişisel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tıbbi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kayıtların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bilinen son </a:t>
            </a:r>
            <a:r>
              <a:rPr lang="tr-TR" sz="2000" b="1" i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maruziyetten itibaren 40 yıl süre ile </a:t>
            </a:r>
            <a:r>
              <a:rPr lang="tr-TR" sz="2000" b="1" i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saklandığı koşullar;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5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Kalıcı </a:t>
            </a:r>
            <a:r>
              <a:rPr lang="tr-TR" sz="15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veya gizli enfeksiyona neden olduğu bilinen biyolojik etkenlere </a:t>
            </a:r>
            <a:r>
              <a:rPr lang="tr-TR" sz="15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maruziyette</a:t>
            </a:r>
            <a:r>
              <a:rPr lang="tr-TR" sz="15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5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Eldeki </a:t>
            </a:r>
            <a:r>
              <a:rPr lang="tr-TR" sz="15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bilgi ve verilere göre, seneler sonra hastalığın ortaya çıkmasına kadar teşhis edilemeyen enfeksiyonlara sebep olan biyolojik etkenlere </a:t>
            </a:r>
            <a:r>
              <a:rPr lang="tr-TR" sz="15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maruziyette</a:t>
            </a:r>
            <a:r>
              <a:rPr lang="tr-TR" sz="15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5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Hastalığın </a:t>
            </a:r>
            <a:r>
              <a:rPr lang="tr-TR" sz="15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gelişmesinden önce uzun kuluçka dönemi olan enfeksiyonlara sebep olan biyolojik etkenlere </a:t>
            </a:r>
            <a:r>
              <a:rPr lang="tr-TR" sz="15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maruziyette</a:t>
            </a:r>
            <a:r>
              <a:rPr lang="tr-TR" sz="15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5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Tedaviye </a:t>
            </a:r>
            <a:r>
              <a:rPr lang="tr-TR" sz="15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rağmen uzun süreler sonra nükseden hastalıklara yol açan enfeksiyonlara sebep olan biyolojik etkenlere </a:t>
            </a:r>
            <a:r>
              <a:rPr lang="tr-TR" sz="15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maruziyette</a:t>
            </a:r>
            <a:r>
              <a:rPr lang="tr-TR" sz="15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85750" indent="-28575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5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Uzun </a:t>
            </a:r>
            <a:r>
              <a:rPr lang="tr-TR" sz="15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süreli ciddi arıza bırakabilen enfeksiyonlara sebep olan biyolojik etkenlere </a:t>
            </a:r>
            <a:r>
              <a:rPr lang="tr-TR" sz="15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maruziyette</a:t>
            </a:r>
            <a:endParaRPr lang="tr-TR" sz="15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spcAft>
                <a:spcPts val="6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6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2672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hteck 4"/>
          <p:cNvSpPr>
            <a:spLocks noChangeArrowheads="1"/>
          </p:cNvSpPr>
          <p:nvPr/>
        </p:nvSpPr>
        <p:spPr bwMode="auto">
          <a:xfrm>
            <a:off x="172005" y="2955038"/>
            <a:ext cx="8782476" cy="292188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marL="36000"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Biyolojik </a:t>
            </a:r>
          </a:p>
          <a:p>
            <a:pPr marL="36000"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Risk Etmenleri</a:t>
            </a:r>
            <a:endParaRPr lang="tr-TR" sz="9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098" name="Picture 2" descr="D:\DOKTOR\1-DRUZ\1-EĞİTİM KURUMU\1. İstanbuluzman\2-RESİMLER\Mikrobiyoloji\virus_definitions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406" y="452252"/>
            <a:ext cx="2649187" cy="264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80111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TANIM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0"/>
              </a:spcAft>
              <a:buClr>
                <a:srgbClr val="292929"/>
              </a:buClr>
              <a:defRPr/>
            </a:pP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Herhangi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enfeksiyona, alerjiye veya zehirlenmeye neden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olabilen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(genetik olarak değiştirilmiş olanlar da dahil) mikroorganizmalar, hücre kültürleri ve insan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parazitleridir.</a:t>
            </a: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0"/>
              </a:spcAft>
              <a:buClr>
                <a:srgbClr val="292929"/>
              </a:buClr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0"/>
              </a:spcAft>
              <a:buClr>
                <a:srgbClr val="292929"/>
              </a:buClr>
              <a:defRPr/>
            </a:pPr>
            <a:r>
              <a:rPr lang="es-ES" sz="2000" i="1" dirty="0">
                <a:latin typeface="Calibri" pitchFamily="34" charset="0"/>
                <a:cs typeface="Calibri" pitchFamily="34" charset="0"/>
              </a:rPr>
              <a:t>Biyolojik riskler, yukarıda belirtilen durumlara neden olan tüm virüsler, bakteriler, mantarlar ve parazitleri kapsamaktadır.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</a:p>
        </p:txBody>
      </p:sp>
      <p:grpSp>
        <p:nvGrpSpPr>
          <p:cNvPr id="17" name="Grup 16"/>
          <p:cNvGrpSpPr/>
          <p:nvPr/>
        </p:nvGrpSpPr>
        <p:grpSpPr>
          <a:xfrm>
            <a:off x="2657734" y="5485022"/>
            <a:ext cx="6162416" cy="663371"/>
            <a:chOff x="2644311" y="5451679"/>
            <a:chExt cx="6162416" cy="663371"/>
          </a:xfrm>
        </p:grpSpPr>
        <p:grpSp>
          <p:nvGrpSpPr>
            <p:cNvPr id="18" name="Group 51"/>
            <p:cNvGrpSpPr>
              <a:grpSpLocks/>
            </p:cNvGrpSpPr>
            <p:nvPr/>
          </p:nvGrpSpPr>
          <p:grpSpPr bwMode="auto">
            <a:xfrm>
              <a:off x="2644311" y="5451679"/>
              <a:ext cx="648968" cy="663371"/>
              <a:chOff x="1868" y="1082"/>
              <a:chExt cx="1942" cy="1942"/>
            </a:xfrm>
          </p:grpSpPr>
          <p:sp>
            <p:nvSpPr>
              <p:cNvPr id="20" name="Freeform 52"/>
              <p:cNvSpPr>
                <a:spLocks noChangeAspect="1"/>
              </p:cNvSpPr>
              <p:nvPr/>
            </p:nvSpPr>
            <p:spPr bwMode="gray">
              <a:xfrm>
                <a:off x="1868" y="1082"/>
                <a:ext cx="1942" cy="1942"/>
              </a:xfrm>
              <a:custGeom>
                <a:avLst/>
                <a:gdLst>
                  <a:gd name="T0" fmla="*/ 1849 w 1675"/>
                  <a:gd name="T1" fmla="*/ 6343 h 1675"/>
                  <a:gd name="T2" fmla="*/ 0 w 1675"/>
                  <a:gd name="T3" fmla="*/ 4480 h 1675"/>
                  <a:gd name="T4" fmla="*/ 0 w 1675"/>
                  <a:gd name="T5" fmla="*/ 1849 h 1675"/>
                  <a:gd name="T6" fmla="*/ 1849 w 1675"/>
                  <a:gd name="T7" fmla="*/ 0 h 1675"/>
                  <a:gd name="T8" fmla="*/ 4481 w 1675"/>
                  <a:gd name="T9" fmla="*/ 0 h 1675"/>
                  <a:gd name="T10" fmla="*/ 6343 w 1675"/>
                  <a:gd name="T11" fmla="*/ 1849 h 1675"/>
                  <a:gd name="T12" fmla="*/ 6343 w 1675"/>
                  <a:gd name="T13" fmla="*/ 4480 h 1675"/>
                  <a:gd name="T14" fmla="*/ 4481 w 1675"/>
                  <a:gd name="T15" fmla="*/ 6343 h 1675"/>
                  <a:gd name="T16" fmla="*/ 1849 w 1675"/>
                  <a:gd name="T17" fmla="*/ 6343 h 167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675"/>
                  <a:gd name="T28" fmla="*/ 0 h 1675"/>
                  <a:gd name="T29" fmla="*/ 1675 w 1675"/>
                  <a:gd name="T30" fmla="*/ 1675 h 167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675" h="1675">
                    <a:moveTo>
                      <a:pt x="489" y="1675"/>
                    </a:moveTo>
                    <a:lnTo>
                      <a:pt x="0" y="1183"/>
                    </a:lnTo>
                    <a:lnTo>
                      <a:pt x="0" y="489"/>
                    </a:lnTo>
                    <a:lnTo>
                      <a:pt x="489" y="0"/>
                    </a:lnTo>
                    <a:lnTo>
                      <a:pt x="1184" y="0"/>
                    </a:lnTo>
                    <a:lnTo>
                      <a:pt x="1675" y="489"/>
                    </a:lnTo>
                    <a:lnTo>
                      <a:pt x="1675" y="1183"/>
                    </a:lnTo>
                    <a:lnTo>
                      <a:pt x="1184" y="1675"/>
                    </a:lnTo>
                    <a:lnTo>
                      <a:pt x="489" y="167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22" name="Freeform 53"/>
              <p:cNvSpPr>
                <a:spLocks noChangeAspect="1"/>
              </p:cNvSpPr>
              <p:nvPr/>
            </p:nvSpPr>
            <p:spPr bwMode="gray">
              <a:xfrm>
                <a:off x="1914" y="1128"/>
                <a:ext cx="1850" cy="1850"/>
              </a:xfrm>
              <a:custGeom>
                <a:avLst/>
                <a:gdLst>
                  <a:gd name="T0" fmla="*/ 1780 w 1595"/>
                  <a:gd name="T1" fmla="*/ 6060 h 1595"/>
                  <a:gd name="T2" fmla="*/ 0 w 1595"/>
                  <a:gd name="T3" fmla="*/ 4281 h 1595"/>
                  <a:gd name="T4" fmla="*/ 0 w 1595"/>
                  <a:gd name="T5" fmla="*/ 1780 h 1595"/>
                  <a:gd name="T6" fmla="*/ 1780 w 1595"/>
                  <a:gd name="T7" fmla="*/ 0 h 1595"/>
                  <a:gd name="T8" fmla="*/ 4281 w 1595"/>
                  <a:gd name="T9" fmla="*/ 0 h 1595"/>
                  <a:gd name="T10" fmla="*/ 6060 w 1595"/>
                  <a:gd name="T11" fmla="*/ 1780 h 1595"/>
                  <a:gd name="T12" fmla="*/ 6060 w 1595"/>
                  <a:gd name="T13" fmla="*/ 4281 h 1595"/>
                  <a:gd name="T14" fmla="*/ 4281 w 1595"/>
                  <a:gd name="T15" fmla="*/ 6060 h 1595"/>
                  <a:gd name="T16" fmla="*/ 1780 w 1595"/>
                  <a:gd name="T17" fmla="*/ 6060 h 159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95"/>
                  <a:gd name="T28" fmla="*/ 0 h 1595"/>
                  <a:gd name="T29" fmla="*/ 1595 w 1595"/>
                  <a:gd name="T30" fmla="*/ 1595 h 159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95" h="1595">
                    <a:moveTo>
                      <a:pt x="468" y="1595"/>
                    </a:moveTo>
                    <a:lnTo>
                      <a:pt x="0" y="1127"/>
                    </a:lnTo>
                    <a:lnTo>
                      <a:pt x="0" y="468"/>
                    </a:lnTo>
                    <a:lnTo>
                      <a:pt x="468" y="0"/>
                    </a:lnTo>
                    <a:lnTo>
                      <a:pt x="1127" y="0"/>
                    </a:lnTo>
                    <a:lnTo>
                      <a:pt x="1595" y="468"/>
                    </a:lnTo>
                    <a:lnTo>
                      <a:pt x="1595" y="1127"/>
                    </a:lnTo>
                    <a:lnTo>
                      <a:pt x="1127" y="1595"/>
                    </a:lnTo>
                    <a:lnTo>
                      <a:pt x="468" y="15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60000"/>
                  </a:gs>
                  <a:gs pos="100000">
                    <a:srgbClr val="8A0000"/>
                  </a:gs>
                </a:gsLst>
                <a:lin ang="54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54"/>
              <p:cNvSpPr>
                <a:spLocks noChangeAspect="1"/>
              </p:cNvSpPr>
              <p:nvPr/>
            </p:nvSpPr>
            <p:spPr bwMode="gray">
              <a:xfrm>
                <a:off x="2434" y="1717"/>
                <a:ext cx="334" cy="642"/>
              </a:xfrm>
              <a:custGeom>
                <a:avLst/>
                <a:gdLst>
                  <a:gd name="T0" fmla="*/ 411 w 288"/>
                  <a:gd name="T1" fmla="*/ 2119 h 553"/>
                  <a:gd name="T2" fmla="*/ 411 w 288"/>
                  <a:gd name="T3" fmla="*/ 283 h 553"/>
                  <a:gd name="T4" fmla="*/ 0 w 288"/>
                  <a:gd name="T5" fmla="*/ 283 h 553"/>
                  <a:gd name="T6" fmla="*/ 0 w 288"/>
                  <a:gd name="T7" fmla="*/ 0 h 553"/>
                  <a:gd name="T8" fmla="*/ 1092 w 288"/>
                  <a:gd name="T9" fmla="*/ 0 h 553"/>
                  <a:gd name="T10" fmla="*/ 1092 w 288"/>
                  <a:gd name="T11" fmla="*/ 283 h 553"/>
                  <a:gd name="T12" fmla="*/ 691 w 288"/>
                  <a:gd name="T13" fmla="*/ 283 h 553"/>
                  <a:gd name="T14" fmla="*/ 691 w 288"/>
                  <a:gd name="T15" fmla="*/ 2119 h 553"/>
                  <a:gd name="T16" fmla="*/ 411 w 288"/>
                  <a:gd name="T17" fmla="*/ 2119 h 5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8"/>
                  <a:gd name="T28" fmla="*/ 0 h 553"/>
                  <a:gd name="T29" fmla="*/ 288 w 288"/>
                  <a:gd name="T30" fmla="*/ 553 h 5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8" h="553">
                    <a:moveTo>
                      <a:pt x="109" y="553"/>
                    </a:moveTo>
                    <a:lnTo>
                      <a:pt x="109" y="73"/>
                    </a:lnTo>
                    <a:lnTo>
                      <a:pt x="0" y="73"/>
                    </a:lnTo>
                    <a:lnTo>
                      <a:pt x="0" y="0"/>
                    </a:lnTo>
                    <a:lnTo>
                      <a:pt x="288" y="0"/>
                    </a:lnTo>
                    <a:lnTo>
                      <a:pt x="288" y="73"/>
                    </a:lnTo>
                    <a:lnTo>
                      <a:pt x="182" y="73"/>
                    </a:lnTo>
                    <a:lnTo>
                      <a:pt x="182" y="553"/>
                    </a:lnTo>
                    <a:lnTo>
                      <a:pt x="109" y="553"/>
                    </a:lnTo>
                    <a:close/>
                  </a:path>
                </a:pathLst>
              </a:custGeom>
              <a:solidFill>
                <a:schemeClr val="bg1"/>
              </a:solidFill>
              <a:ln w="14288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55"/>
              <p:cNvSpPr>
                <a:spLocks noChangeAspect="1"/>
              </p:cNvSpPr>
              <p:nvPr/>
            </p:nvSpPr>
            <p:spPr bwMode="gray">
              <a:xfrm>
                <a:off x="2007" y="1709"/>
                <a:ext cx="384" cy="657"/>
              </a:xfrm>
              <a:custGeom>
                <a:avLst/>
                <a:gdLst>
                  <a:gd name="T0" fmla="*/ 897156 w 140"/>
                  <a:gd name="T1" fmla="*/ 510544 h 240"/>
                  <a:gd name="T2" fmla="*/ 1194761 w 140"/>
                  <a:gd name="T3" fmla="*/ 510544 h 240"/>
                  <a:gd name="T4" fmla="*/ 650611 w 140"/>
                  <a:gd name="T5" fmla="*/ 0 h 240"/>
                  <a:gd name="T6" fmla="*/ 150720 w 140"/>
                  <a:gd name="T7" fmla="*/ 510544 h 240"/>
                  <a:gd name="T8" fmla="*/ 737091 w 140"/>
                  <a:gd name="T9" fmla="*/ 1147601 h 240"/>
                  <a:gd name="T10" fmla="*/ 897156 w 140"/>
                  <a:gd name="T11" fmla="*/ 1485234 h 240"/>
                  <a:gd name="T12" fmla="*/ 605170 w 140"/>
                  <a:gd name="T13" fmla="*/ 1788256 h 240"/>
                  <a:gd name="T14" fmla="*/ 317639 w 140"/>
                  <a:gd name="T15" fmla="*/ 1441415 h 240"/>
                  <a:gd name="T16" fmla="*/ 51566 w 140"/>
                  <a:gd name="T17" fmla="*/ 1441415 h 240"/>
                  <a:gd name="T18" fmla="*/ 599100 w 140"/>
                  <a:gd name="T19" fmla="*/ 2072649 h 240"/>
                  <a:gd name="T20" fmla="*/ 1178625 w 140"/>
                  <a:gd name="T21" fmla="*/ 1459572 h 240"/>
                  <a:gd name="T22" fmla="*/ 790642 w 140"/>
                  <a:gd name="T23" fmla="*/ 854776 h 240"/>
                  <a:gd name="T24" fmla="*/ 439035 w 140"/>
                  <a:gd name="T25" fmla="*/ 510544 h 240"/>
                  <a:gd name="T26" fmla="*/ 650611 w 140"/>
                  <a:gd name="T27" fmla="*/ 268560 h 240"/>
                  <a:gd name="T28" fmla="*/ 897156 w 140"/>
                  <a:gd name="T29" fmla="*/ 510544 h 24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240"/>
                  <a:gd name="T47" fmla="*/ 140 w 140"/>
                  <a:gd name="T48" fmla="*/ 240 h 24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240">
                    <a:moveTo>
                      <a:pt x="102" y="59"/>
                    </a:moveTo>
                    <a:cubicBezTo>
                      <a:pt x="136" y="59"/>
                      <a:pt x="136" y="59"/>
                      <a:pt x="136" y="59"/>
                    </a:cubicBezTo>
                    <a:cubicBezTo>
                      <a:pt x="136" y="59"/>
                      <a:pt x="137" y="0"/>
                      <a:pt x="74" y="0"/>
                    </a:cubicBezTo>
                    <a:cubicBezTo>
                      <a:pt x="11" y="0"/>
                      <a:pt x="17" y="59"/>
                      <a:pt x="17" y="59"/>
                    </a:cubicBezTo>
                    <a:cubicBezTo>
                      <a:pt x="17" y="107"/>
                      <a:pt x="57" y="108"/>
                      <a:pt x="84" y="133"/>
                    </a:cubicBezTo>
                    <a:cubicBezTo>
                      <a:pt x="91" y="139"/>
                      <a:pt x="102" y="146"/>
                      <a:pt x="102" y="172"/>
                    </a:cubicBezTo>
                    <a:cubicBezTo>
                      <a:pt x="103" y="198"/>
                      <a:pt x="84" y="207"/>
                      <a:pt x="69" y="207"/>
                    </a:cubicBezTo>
                    <a:cubicBezTo>
                      <a:pt x="54" y="207"/>
                      <a:pt x="36" y="200"/>
                      <a:pt x="3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7"/>
                      <a:pt x="0" y="240"/>
                      <a:pt x="68" y="240"/>
                    </a:cubicBezTo>
                    <a:cubicBezTo>
                      <a:pt x="136" y="240"/>
                      <a:pt x="134" y="181"/>
                      <a:pt x="134" y="169"/>
                    </a:cubicBezTo>
                    <a:cubicBezTo>
                      <a:pt x="134" y="158"/>
                      <a:pt x="140" y="130"/>
                      <a:pt x="90" y="99"/>
                    </a:cubicBezTo>
                    <a:cubicBezTo>
                      <a:pt x="66" y="85"/>
                      <a:pt x="50" y="77"/>
                      <a:pt x="50" y="59"/>
                    </a:cubicBezTo>
                    <a:cubicBezTo>
                      <a:pt x="50" y="42"/>
                      <a:pt x="62" y="31"/>
                      <a:pt x="74" y="31"/>
                    </a:cubicBezTo>
                    <a:cubicBezTo>
                      <a:pt x="86" y="31"/>
                      <a:pt x="102" y="36"/>
                      <a:pt x="102" y="59"/>
                    </a:cubicBezTo>
                    <a:close/>
                  </a:path>
                </a:pathLst>
              </a:custGeom>
              <a:solidFill>
                <a:schemeClr val="bg1"/>
              </a:solidFill>
              <a:ln w="14288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26" name="Freeform 56"/>
              <p:cNvSpPr>
                <a:spLocks noChangeAspect="1" noEditPoints="1"/>
              </p:cNvSpPr>
              <p:nvPr/>
            </p:nvSpPr>
            <p:spPr bwMode="gray">
              <a:xfrm>
                <a:off x="3312" y="1720"/>
                <a:ext cx="347" cy="657"/>
              </a:xfrm>
              <a:custGeom>
                <a:avLst/>
                <a:gdLst>
                  <a:gd name="T0" fmla="*/ 1200058 w 124"/>
                  <a:gd name="T1" fmla="*/ 251811 h 234"/>
                  <a:gd name="T2" fmla="*/ 959489 w 124"/>
                  <a:gd name="T3" fmla="*/ 30390 h 234"/>
                  <a:gd name="T4" fmla="*/ 549827 w 124"/>
                  <a:gd name="T5" fmla="*/ 0 h 234"/>
                  <a:gd name="T6" fmla="*/ 0 w 124"/>
                  <a:gd name="T7" fmla="*/ 0 h 234"/>
                  <a:gd name="T8" fmla="*/ 0 w 124"/>
                  <a:gd name="T9" fmla="*/ 2537646 h 234"/>
                  <a:gd name="T10" fmla="*/ 345259 w 124"/>
                  <a:gd name="T11" fmla="*/ 2537646 h 234"/>
                  <a:gd name="T12" fmla="*/ 345259 w 124"/>
                  <a:gd name="T13" fmla="*/ 1386438 h 234"/>
                  <a:gd name="T14" fmla="*/ 568537 w 124"/>
                  <a:gd name="T15" fmla="*/ 1386438 h 234"/>
                  <a:gd name="T16" fmla="*/ 924470 w 124"/>
                  <a:gd name="T17" fmla="*/ 1356048 h 234"/>
                  <a:gd name="T18" fmla="*/ 1106046 w 124"/>
                  <a:gd name="T19" fmla="*/ 1258528 h 234"/>
                  <a:gd name="T20" fmla="*/ 1240402 w 124"/>
                  <a:gd name="T21" fmla="*/ 1031706 h 234"/>
                  <a:gd name="T22" fmla="*/ 1304717 w 124"/>
                  <a:gd name="T23" fmla="*/ 683460 h 234"/>
                  <a:gd name="T24" fmla="*/ 1200058 w 124"/>
                  <a:gd name="T25" fmla="*/ 251811 h 234"/>
                  <a:gd name="T26" fmla="*/ 819785 w 124"/>
                  <a:gd name="T27" fmla="*/ 1062032 h 234"/>
                  <a:gd name="T28" fmla="*/ 326544 w 124"/>
                  <a:gd name="T29" fmla="*/ 1062032 h 234"/>
                  <a:gd name="T30" fmla="*/ 326544 w 124"/>
                  <a:gd name="T31" fmla="*/ 335522 h 234"/>
                  <a:gd name="T32" fmla="*/ 801069 w 124"/>
                  <a:gd name="T33" fmla="*/ 335522 h 234"/>
                  <a:gd name="T34" fmla="*/ 999763 w 124"/>
                  <a:gd name="T35" fmla="*/ 707008 h 234"/>
                  <a:gd name="T36" fmla="*/ 819785 w 124"/>
                  <a:gd name="T37" fmla="*/ 1062032 h 23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24"/>
                  <a:gd name="T58" fmla="*/ 0 h 234"/>
                  <a:gd name="T59" fmla="*/ 124 w 124"/>
                  <a:gd name="T60" fmla="*/ 234 h 23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24" h="234">
                    <a:moveTo>
                      <a:pt x="114" y="23"/>
                    </a:moveTo>
                    <a:cubicBezTo>
                      <a:pt x="108" y="13"/>
                      <a:pt x="100" y="6"/>
                      <a:pt x="91" y="3"/>
                    </a:cubicBezTo>
                    <a:cubicBezTo>
                      <a:pt x="85" y="1"/>
                      <a:pt x="7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33" y="234"/>
                      <a:pt x="33" y="234"/>
                      <a:pt x="33" y="234"/>
                    </a:cubicBezTo>
                    <a:cubicBezTo>
                      <a:pt x="33" y="128"/>
                      <a:pt x="33" y="128"/>
                      <a:pt x="33" y="128"/>
                    </a:cubicBezTo>
                    <a:cubicBezTo>
                      <a:pt x="54" y="128"/>
                      <a:pt x="54" y="128"/>
                      <a:pt x="54" y="128"/>
                    </a:cubicBezTo>
                    <a:cubicBezTo>
                      <a:pt x="69" y="128"/>
                      <a:pt x="80" y="127"/>
                      <a:pt x="88" y="125"/>
                    </a:cubicBezTo>
                    <a:cubicBezTo>
                      <a:pt x="93" y="124"/>
                      <a:pt x="99" y="121"/>
                      <a:pt x="105" y="116"/>
                    </a:cubicBezTo>
                    <a:cubicBezTo>
                      <a:pt x="110" y="111"/>
                      <a:pt x="115" y="104"/>
                      <a:pt x="118" y="95"/>
                    </a:cubicBezTo>
                    <a:cubicBezTo>
                      <a:pt x="122" y="87"/>
                      <a:pt x="124" y="76"/>
                      <a:pt x="124" y="63"/>
                    </a:cubicBezTo>
                    <a:cubicBezTo>
                      <a:pt x="124" y="47"/>
                      <a:pt x="121" y="34"/>
                      <a:pt x="114" y="23"/>
                    </a:cubicBezTo>
                    <a:close/>
                    <a:moveTo>
                      <a:pt x="78" y="98"/>
                    </a:moveTo>
                    <a:cubicBezTo>
                      <a:pt x="31" y="98"/>
                      <a:pt x="31" y="98"/>
                      <a:pt x="31" y="98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76" y="31"/>
                      <a:pt x="76" y="31"/>
                      <a:pt x="76" y="31"/>
                    </a:cubicBezTo>
                    <a:cubicBezTo>
                      <a:pt x="80" y="31"/>
                      <a:pt x="94" y="33"/>
                      <a:pt x="95" y="65"/>
                    </a:cubicBezTo>
                    <a:cubicBezTo>
                      <a:pt x="95" y="65"/>
                      <a:pt x="95" y="98"/>
                      <a:pt x="78" y="98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27" name="Freeform 57"/>
              <p:cNvSpPr>
                <a:spLocks noChangeAspect="1" noEditPoints="1"/>
              </p:cNvSpPr>
              <p:nvPr/>
            </p:nvSpPr>
            <p:spPr bwMode="gray">
              <a:xfrm>
                <a:off x="2836" y="1707"/>
                <a:ext cx="375" cy="670"/>
              </a:xfrm>
              <a:custGeom>
                <a:avLst/>
                <a:gdLst>
                  <a:gd name="T0" fmla="*/ 673505 w 134"/>
                  <a:gd name="T1" fmla="*/ 0 h 239"/>
                  <a:gd name="T2" fmla="*/ 0 w 134"/>
                  <a:gd name="T3" fmla="*/ 651868 h 239"/>
                  <a:gd name="T4" fmla="*/ 0 w 134"/>
                  <a:gd name="T5" fmla="*/ 1827413 h 239"/>
                  <a:gd name="T6" fmla="*/ 715217 w 134"/>
                  <a:gd name="T7" fmla="*/ 2555439 h 239"/>
                  <a:gd name="T8" fmla="*/ 1410268 w 134"/>
                  <a:gd name="T9" fmla="*/ 1850636 h 239"/>
                  <a:gd name="T10" fmla="*/ 1410268 w 134"/>
                  <a:gd name="T11" fmla="*/ 746935 h 239"/>
                  <a:gd name="T12" fmla="*/ 673505 w 134"/>
                  <a:gd name="T13" fmla="*/ 0 h 239"/>
                  <a:gd name="T14" fmla="*/ 1083593 w 134"/>
                  <a:gd name="T15" fmla="*/ 1689939 h 239"/>
                  <a:gd name="T16" fmla="*/ 715217 w 134"/>
                  <a:gd name="T17" fmla="*/ 2201561 h 239"/>
                  <a:gd name="T18" fmla="*/ 326673 w 134"/>
                  <a:gd name="T19" fmla="*/ 1677846 h 239"/>
                  <a:gd name="T20" fmla="*/ 326673 w 134"/>
                  <a:gd name="T21" fmla="*/ 824610 h 239"/>
                  <a:gd name="T22" fmla="*/ 696523 w 134"/>
                  <a:gd name="T23" fmla="*/ 355249 h 239"/>
                  <a:gd name="T24" fmla="*/ 1083593 w 134"/>
                  <a:gd name="T25" fmla="*/ 896502 h 239"/>
                  <a:gd name="T26" fmla="*/ 1083593 w 134"/>
                  <a:gd name="T27" fmla="*/ 1689939 h 2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34"/>
                  <a:gd name="T43" fmla="*/ 0 h 239"/>
                  <a:gd name="T44" fmla="*/ 134 w 134"/>
                  <a:gd name="T45" fmla="*/ 239 h 239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34" h="239">
                    <a:moveTo>
                      <a:pt x="64" y="0"/>
                    </a:moveTo>
                    <a:cubicBezTo>
                      <a:pt x="2" y="0"/>
                      <a:pt x="0" y="61"/>
                      <a:pt x="0" y="61"/>
                    </a:cubicBezTo>
                    <a:cubicBezTo>
                      <a:pt x="0" y="171"/>
                      <a:pt x="0" y="171"/>
                      <a:pt x="0" y="171"/>
                    </a:cubicBezTo>
                    <a:cubicBezTo>
                      <a:pt x="0" y="171"/>
                      <a:pt x="4" y="239"/>
                      <a:pt x="68" y="239"/>
                    </a:cubicBezTo>
                    <a:cubicBezTo>
                      <a:pt x="132" y="239"/>
                      <a:pt x="134" y="173"/>
                      <a:pt x="134" y="173"/>
                    </a:cubicBezTo>
                    <a:cubicBezTo>
                      <a:pt x="134" y="173"/>
                      <a:pt x="134" y="105"/>
                      <a:pt x="134" y="70"/>
                    </a:cubicBezTo>
                    <a:cubicBezTo>
                      <a:pt x="134" y="34"/>
                      <a:pt x="107" y="0"/>
                      <a:pt x="64" y="0"/>
                    </a:cubicBezTo>
                    <a:close/>
                    <a:moveTo>
                      <a:pt x="103" y="158"/>
                    </a:moveTo>
                    <a:cubicBezTo>
                      <a:pt x="103" y="158"/>
                      <a:pt x="102" y="206"/>
                      <a:pt x="68" y="206"/>
                    </a:cubicBezTo>
                    <a:cubicBezTo>
                      <a:pt x="33" y="206"/>
                      <a:pt x="31" y="157"/>
                      <a:pt x="31" y="157"/>
                    </a:cubicBezTo>
                    <a:cubicBezTo>
                      <a:pt x="31" y="77"/>
                      <a:pt x="31" y="77"/>
                      <a:pt x="31" y="77"/>
                    </a:cubicBezTo>
                    <a:cubicBezTo>
                      <a:pt x="31" y="77"/>
                      <a:pt x="32" y="33"/>
                      <a:pt x="66" y="33"/>
                    </a:cubicBezTo>
                    <a:cubicBezTo>
                      <a:pt x="88" y="33"/>
                      <a:pt x="103" y="58"/>
                      <a:pt x="103" y="84"/>
                    </a:cubicBezTo>
                    <a:cubicBezTo>
                      <a:pt x="103" y="109"/>
                      <a:pt x="103" y="158"/>
                      <a:pt x="103" y="15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28" name="Group 58"/>
              <p:cNvGrpSpPr>
                <a:grpSpLocks noChangeAspect="1"/>
              </p:cNvGrpSpPr>
              <p:nvPr/>
            </p:nvGrpSpPr>
            <p:grpSpPr bwMode="auto">
              <a:xfrm>
                <a:off x="2808" y="2807"/>
                <a:ext cx="62" cy="63"/>
                <a:chOff x="1684" y="2400"/>
                <a:chExt cx="41" cy="41"/>
              </a:xfrm>
            </p:grpSpPr>
            <p:sp>
              <p:nvSpPr>
                <p:cNvPr id="33" name="Oval 59"/>
                <p:cNvSpPr>
                  <a:spLocks noChangeAspect="1" noChangeArrowheads="1"/>
                </p:cNvSpPr>
                <p:nvPr/>
              </p:nvSpPr>
              <p:spPr bwMode="gray">
                <a:xfrm>
                  <a:off x="1684" y="2400"/>
                  <a:ext cx="41" cy="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4E4E4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  <p:sp>
              <p:nvSpPr>
                <p:cNvPr id="34" name="Oval 60"/>
                <p:cNvSpPr>
                  <a:spLocks noChangeAspect="1" noChangeArrowheads="1"/>
                </p:cNvSpPr>
                <p:nvPr/>
              </p:nvSpPr>
              <p:spPr bwMode="gray">
                <a:xfrm>
                  <a:off x="1693" y="2410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</p:grpSp>
          <p:grpSp>
            <p:nvGrpSpPr>
              <p:cNvPr id="29" name="Group 61"/>
              <p:cNvGrpSpPr>
                <a:grpSpLocks noChangeAspect="1"/>
              </p:cNvGrpSpPr>
              <p:nvPr/>
            </p:nvGrpSpPr>
            <p:grpSpPr bwMode="auto">
              <a:xfrm>
                <a:off x="2808" y="1211"/>
                <a:ext cx="62" cy="63"/>
                <a:chOff x="1684" y="2400"/>
                <a:chExt cx="41" cy="41"/>
              </a:xfrm>
            </p:grpSpPr>
            <p:sp>
              <p:nvSpPr>
                <p:cNvPr id="31" name="Oval 62"/>
                <p:cNvSpPr>
                  <a:spLocks noChangeAspect="1" noChangeArrowheads="1"/>
                </p:cNvSpPr>
                <p:nvPr/>
              </p:nvSpPr>
              <p:spPr bwMode="gray">
                <a:xfrm>
                  <a:off x="1684" y="2400"/>
                  <a:ext cx="41" cy="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4E4E4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  <p:sp>
              <p:nvSpPr>
                <p:cNvPr id="32" name="Oval 63"/>
                <p:cNvSpPr>
                  <a:spLocks noChangeAspect="1" noChangeArrowheads="1"/>
                </p:cNvSpPr>
                <p:nvPr/>
              </p:nvSpPr>
              <p:spPr bwMode="gray">
                <a:xfrm>
                  <a:off x="1693" y="2410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</p:grpSp>
          <p:pic>
            <p:nvPicPr>
              <p:cNvPr id="30" name="Picture 6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1885" y="1124"/>
                <a:ext cx="1644" cy="1060"/>
              </a:xfrm>
              <a:prstGeom prst="rect">
                <a:avLst/>
              </a:prstGeom>
              <a:noFill/>
              <a:ln w="11176">
                <a:noFill/>
                <a:miter lim="800000"/>
                <a:headEnd/>
                <a:tailEnd/>
              </a:ln>
            </p:spPr>
          </p:pic>
        </p:grpSp>
        <p:sp>
          <p:nvSpPr>
            <p:cNvPr id="19" name="53 Metin kutusu"/>
            <p:cNvSpPr txBox="1"/>
            <p:nvPr/>
          </p:nvSpPr>
          <p:spPr>
            <a:xfrm>
              <a:off x="3298727" y="5639162"/>
              <a:ext cx="5508000" cy="288000"/>
            </a:xfrm>
            <a:prstGeom prst="rect">
              <a:avLst/>
            </a:prstGeom>
            <a:noFill/>
            <a:ln w="3175" cmpd="sng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 anchorCtr="0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r-TR" sz="1200" dirty="0" smtClean="0">
                  <a:solidFill>
                    <a:srgbClr val="000000"/>
                  </a:solidFill>
                  <a:latin typeface="Cambria" pitchFamily="18" charset="0"/>
                </a:rPr>
                <a:t>Tanım</a:t>
              </a:r>
              <a:endParaRPr lang="tr-TR" sz="1000" b="1" dirty="0" smtClean="0">
                <a:solidFill>
                  <a:srgbClr val="000000"/>
                </a:solidFill>
                <a:latin typeface="Cambria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779791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prstClr val="black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C0000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C00000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prstClr val="white">
                  <a:lumMod val="65000"/>
                </a:prst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gray">
          <a:xfrm>
            <a:off x="4464579" y="2028825"/>
            <a:ext cx="4442296" cy="869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8000" tIns="108000" rIns="144000" bIns="72000"/>
          <a:lstStyle/>
          <a:p>
            <a:pPr>
              <a:lnSpc>
                <a:spcPct val="95000"/>
              </a:lnSpc>
              <a:spcAft>
                <a:spcPts val="0"/>
              </a:spcAft>
              <a:buClr>
                <a:srgbClr val="292929"/>
              </a:buClr>
            </a:pPr>
            <a:r>
              <a:rPr lang="tr-TR" sz="2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BULAŞMA YOLU</a:t>
            </a:r>
          </a:p>
          <a:p>
            <a:pPr>
              <a:lnSpc>
                <a:spcPct val="95000"/>
              </a:lnSpc>
              <a:spcAft>
                <a:spcPts val="0"/>
              </a:spcAft>
              <a:buClr>
                <a:srgbClr val="292929"/>
              </a:buClr>
            </a:pPr>
            <a:r>
              <a:rPr lang="tr-TR" sz="14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(Temas, Ortak Kullanılan Maddeler, Hava ve Vektörler)</a:t>
            </a:r>
            <a:endParaRPr lang="de-DE" sz="1400" noProof="1">
              <a:solidFill>
                <a:srgbClr val="575F57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gray">
          <a:xfrm>
            <a:off x="0" y="3156213"/>
            <a:ext cx="2061423" cy="869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8000" tIns="108000" rIns="144000" bIns="72000"/>
          <a:lstStyle/>
          <a:p>
            <a:pPr algn="ctr">
              <a:lnSpc>
                <a:spcPct val="95000"/>
              </a:lnSpc>
              <a:spcAft>
                <a:spcPts val="0"/>
              </a:spcAft>
              <a:buClr>
                <a:srgbClr val="292929"/>
              </a:buClr>
            </a:pPr>
            <a:r>
              <a:rPr lang="tr-TR" sz="2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KAYNAK-ETKEN</a:t>
            </a:r>
          </a:p>
          <a:p>
            <a:pPr algn="ctr">
              <a:lnSpc>
                <a:spcPct val="95000"/>
              </a:lnSpc>
              <a:spcAft>
                <a:spcPts val="0"/>
              </a:spcAft>
              <a:buClr>
                <a:srgbClr val="292929"/>
              </a:buClr>
            </a:pPr>
            <a:r>
              <a:rPr lang="tr-TR" sz="14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(Patojenite - Virülans)</a:t>
            </a:r>
            <a:endParaRPr lang="de-DE" sz="1400" noProof="1">
              <a:solidFill>
                <a:srgbClr val="575F57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gray">
          <a:xfrm>
            <a:off x="7330524" y="4355036"/>
            <a:ext cx="1847850" cy="869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8000" tIns="108000" rIns="144000" bIns="72000"/>
          <a:lstStyle/>
          <a:p>
            <a:pPr algn="ctr">
              <a:lnSpc>
                <a:spcPct val="95000"/>
              </a:lnSpc>
              <a:spcAft>
                <a:spcPts val="0"/>
              </a:spcAft>
              <a:buClr>
                <a:srgbClr val="292929"/>
              </a:buClr>
            </a:pPr>
            <a:r>
              <a:rPr lang="tr-TR" sz="2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KONAK</a:t>
            </a:r>
          </a:p>
          <a:p>
            <a:pPr algn="ctr">
              <a:lnSpc>
                <a:spcPct val="95000"/>
              </a:lnSpc>
              <a:spcAft>
                <a:spcPts val="0"/>
              </a:spcAft>
              <a:buClr>
                <a:srgbClr val="292929"/>
              </a:buClr>
            </a:pPr>
            <a:r>
              <a:rPr lang="tr-TR" sz="14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(Duyarlılık)</a:t>
            </a:r>
            <a:endParaRPr lang="de-DE" sz="1400" noProof="1">
              <a:solidFill>
                <a:srgbClr val="575F57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10" name="Gerade Verbindung 17"/>
          <p:cNvCxnSpPr/>
          <p:nvPr/>
        </p:nvCxnSpPr>
        <p:spPr>
          <a:xfrm>
            <a:off x="244475" y="3251211"/>
            <a:ext cx="195418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18"/>
          <p:cNvCxnSpPr/>
          <p:nvPr/>
        </p:nvCxnSpPr>
        <p:spPr>
          <a:xfrm>
            <a:off x="7293166" y="4445000"/>
            <a:ext cx="1544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20"/>
          <p:cNvCxnSpPr/>
          <p:nvPr/>
        </p:nvCxnSpPr>
        <p:spPr>
          <a:xfrm rot="5400000" flipH="1" flipV="1">
            <a:off x="4137554" y="2368550"/>
            <a:ext cx="75565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uppieren 44"/>
          <p:cNvGrpSpPr/>
          <p:nvPr/>
        </p:nvGrpSpPr>
        <p:grpSpPr>
          <a:xfrm>
            <a:off x="2198656" y="806831"/>
            <a:ext cx="4787981" cy="5162171"/>
            <a:chOff x="4937130" y="2033588"/>
            <a:chExt cx="2782887" cy="3000375"/>
          </a:xfrm>
          <a:solidFill>
            <a:schemeClr val="bg1">
              <a:lumMod val="65000"/>
            </a:schemeClr>
          </a:solidFill>
          <a:effectLst>
            <a:outerShdw blurRad="635000" dist="50800" dir="6720000" algn="ctr" rotWithShape="0">
              <a:srgbClr val="000000">
                <a:alpha val="80000"/>
              </a:srgbClr>
            </a:outerShdw>
          </a:effectLst>
          <a:scene3d>
            <a:camera prst="perspectiveFront" fov="5400000">
              <a:rot lat="18609801" lon="17965058" rev="3904819"/>
            </a:camera>
            <a:lightRig rig="threePt" dir="t"/>
          </a:scene3d>
        </p:grpSpPr>
        <p:sp>
          <p:nvSpPr>
            <p:cNvPr id="15" name="Freeform 50"/>
            <p:cNvSpPr>
              <a:spLocks/>
            </p:cNvSpPr>
            <p:nvPr/>
          </p:nvSpPr>
          <p:spPr bwMode="gray">
            <a:xfrm>
              <a:off x="4937130" y="2033588"/>
              <a:ext cx="1730375" cy="2087562"/>
            </a:xfrm>
            <a:custGeom>
              <a:avLst/>
              <a:gdLst>
                <a:gd name="T0" fmla="*/ 2147483647 w 365"/>
                <a:gd name="T1" fmla="*/ 1004079605 h 437"/>
                <a:gd name="T2" fmla="*/ 2147483647 w 365"/>
                <a:gd name="T3" fmla="*/ 502042191 h 437"/>
                <a:gd name="T4" fmla="*/ 2147483647 w 365"/>
                <a:gd name="T5" fmla="*/ 0 h 437"/>
                <a:gd name="T6" fmla="*/ 2147483647 w 365"/>
                <a:gd name="T7" fmla="*/ 981259729 h 437"/>
                <a:gd name="T8" fmla="*/ 0 w 365"/>
                <a:gd name="T9" fmla="*/ 2147483647 h 437"/>
                <a:gd name="T10" fmla="*/ 404547466 w 365"/>
                <a:gd name="T11" fmla="*/ 2147483647 h 437"/>
                <a:gd name="T12" fmla="*/ 898989068 w 365"/>
                <a:gd name="T13" fmla="*/ 2147483647 h 437"/>
                <a:gd name="T14" fmla="*/ 2147483647 w 365"/>
                <a:gd name="T15" fmla="*/ 2147483647 h 437"/>
                <a:gd name="T16" fmla="*/ 2147483647 w 365"/>
                <a:gd name="T17" fmla="*/ 2147483647 h 437"/>
                <a:gd name="T18" fmla="*/ 2147483647 w 365"/>
                <a:gd name="T19" fmla="*/ 2147483647 h 437"/>
                <a:gd name="T20" fmla="*/ 2147483647 w 365"/>
                <a:gd name="T21" fmla="*/ 2147483647 h 437"/>
                <a:gd name="T22" fmla="*/ 2147483647 w 365"/>
                <a:gd name="T23" fmla="*/ 2147483647 h 437"/>
                <a:gd name="T24" fmla="*/ 2147483647 w 365"/>
                <a:gd name="T25" fmla="*/ 2147483647 h 437"/>
                <a:gd name="T26" fmla="*/ 2147483647 w 365"/>
                <a:gd name="T27" fmla="*/ 2147483647 h 437"/>
                <a:gd name="T28" fmla="*/ 2147483647 w 365"/>
                <a:gd name="T29" fmla="*/ 1004079605 h 43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65"/>
                <a:gd name="T46" fmla="*/ 0 h 437"/>
                <a:gd name="T47" fmla="*/ 365 w 365"/>
                <a:gd name="T48" fmla="*/ 437 h 43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65" h="437">
                  <a:moveTo>
                    <a:pt x="322" y="44"/>
                  </a:moveTo>
                  <a:cubicBezTo>
                    <a:pt x="304" y="22"/>
                    <a:pt x="304" y="22"/>
                    <a:pt x="304" y="22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127" y="46"/>
                    <a:pt x="0" y="176"/>
                    <a:pt x="0" y="335"/>
                  </a:cubicBezTo>
                  <a:cubicBezTo>
                    <a:pt x="0" y="371"/>
                    <a:pt x="6" y="405"/>
                    <a:pt x="18" y="437"/>
                  </a:cubicBezTo>
                  <a:cubicBezTo>
                    <a:pt x="40" y="377"/>
                    <a:pt x="40" y="377"/>
                    <a:pt x="40" y="377"/>
                  </a:cubicBezTo>
                  <a:cubicBezTo>
                    <a:pt x="115" y="389"/>
                    <a:pt x="115" y="389"/>
                    <a:pt x="115" y="389"/>
                  </a:cubicBezTo>
                  <a:cubicBezTo>
                    <a:pt x="100" y="342"/>
                    <a:pt x="105" y="289"/>
                    <a:pt x="132" y="242"/>
                  </a:cubicBezTo>
                  <a:cubicBezTo>
                    <a:pt x="165" y="185"/>
                    <a:pt x="224" y="152"/>
                    <a:pt x="286" y="149"/>
                  </a:cubicBezTo>
                  <a:cubicBezTo>
                    <a:pt x="286" y="191"/>
                    <a:pt x="286" y="191"/>
                    <a:pt x="286" y="191"/>
                  </a:cubicBezTo>
                  <a:cubicBezTo>
                    <a:pt x="304" y="169"/>
                    <a:pt x="304" y="169"/>
                    <a:pt x="304" y="169"/>
                  </a:cubicBezTo>
                  <a:cubicBezTo>
                    <a:pt x="319" y="151"/>
                    <a:pt x="319" y="151"/>
                    <a:pt x="319" y="151"/>
                  </a:cubicBezTo>
                  <a:cubicBezTo>
                    <a:pt x="365" y="96"/>
                    <a:pt x="365" y="96"/>
                    <a:pt x="365" y="96"/>
                  </a:cubicBezTo>
                  <a:lnTo>
                    <a:pt x="322" y="44"/>
                  </a:lnTo>
                  <a:close/>
                </a:path>
              </a:pathLst>
            </a:custGeom>
            <a:solidFill>
              <a:srgbClr val="C00000"/>
            </a:solidFill>
            <a:ln w="0">
              <a:solidFill>
                <a:srgbClr val="FFFFFF"/>
              </a:solidFill>
              <a:round/>
              <a:headEnd/>
              <a:tailEnd/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p3d extrusionH="127000" prstMaterial="matte">
              <a:bevelT w="0" h="0" prst="softRound"/>
              <a:bevelB w="0" h="0" prst="softRound"/>
              <a:contourClr>
                <a:schemeClr val="bg1"/>
              </a:contourClr>
            </a:sp3d>
          </p:spPr>
          <p:txBody>
            <a:bodyPr/>
            <a:lstStyle/>
            <a:p>
              <a:pPr>
                <a:defRPr/>
              </a:pPr>
              <a:endParaRPr lang="de-DE" noProof="1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endParaRPr>
            </a:p>
          </p:txBody>
        </p:sp>
        <p:sp>
          <p:nvSpPr>
            <p:cNvPr id="16" name="Freeform 51"/>
            <p:cNvSpPr>
              <a:spLocks/>
            </p:cNvSpPr>
            <p:nvPr/>
          </p:nvSpPr>
          <p:spPr bwMode="gray">
            <a:xfrm>
              <a:off x="4965705" y="3906838"/>
              <a:ext cx="2428874" cy="1127125"/>
            </a:xfrm>
            <a:custGeom>
              <a:avLst/>
              <a:gdLst>
                <a:gd name="T0" fmla="*/ 2147483647 w 512"/>
                <a:gd name="T1" fmla="*/ 2147483647 h 236"/>
                <a:gd name="T2" fmla="*/ 2147483647 w 512"/>
                <a:gd name="T3" fmla="*/ 1596682593 h 236"/>
                <a:gd name="T4" fmla="*/ 2147483647 w 512"/>
                <a:gd name="T5" fmla="*/ 2147483647 h 236"/>
                <a:gd name="T6" fmla="*/ 2147483647 w 512"/>
                <a:gd name="T7" fmla="*/ 958008541 h 236"/>
                <a:gd name="T8" fmla="*/ 2147483647 w 512"/>
                <a:gd name="T9" fmla="*/ 479004271 h 236"/>
                <a:gd name="T10" fmla="*/ 2147483647 w 512"/>
                <a:gd name="T11" fmla="*/ 364954533 h 236"/>
                <a:gd name="T12" fmla="*/ 2147483647 w 512"/>
                <a:gd name="T13" fmla="*/ 273714669 h 236"/>
                <a:gd name="T14" fmla="*/ 967697791 w 512"/>
                <a:gd name="T15" fmla="*/ 0 h 236"/>
                <a:gd name="T16" fmla="*/ 450091344 w 512"/>
                <a:gd name="T17" fmla="*/ 1459822909 h 236"/>
                <a:gd name="T18" fmla="*/ 225045672 w 512"/>
                <a:gd name="T19" fmla="*/ 2052876767 h 236"/>
                <a:gd name="T20" fmla="*/ 0 w 512"/>
                <a:gd name="T21" fmla="*/ 2147483647 h 236"/>
                <a:gd name="T22" fmla="*/ 810162552 w 512"/>
                <a:gd name="T23" fmla="*/ 2147483647 h 236"/>
                <a:gd name="T24" fmla="*/ 2147483647 w 512"/>
                <a:gd name="T25" fmla="*/ 2147483647 h 236"/>
                <a:gd name="T26" fmla="*/ 2147483647 w 512"/>
                <a:gd name="T27" fmla="*/ 2147483647 h 236"/>
                <a:gd name="T28" fmla="*/ 2147483647 w 512"/>
                <a:gd name="T29" fmla="*/ 2147483647 h 2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12"/>
                <a:gd name="T46" fmla="*/ 0 h 236"/>
                <a:gd name="T47" fmla="*/ 512 w 512"/>
                <a:gd name="T48" fmla="*/ 236 h 2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12" h="236">
                  <a:moveTo>
                    <a:pt x="449" y="141"/>
                  </a:moveTo>
                  <a:cubicBezTo>
                    <a:pt x="422" y="70"/>
                    <a:pt x="422" y="70"/>
                    <a:pt x="422" y="70"/>
                  </a:cubicBezTo>
                  <a:cubicBezTo>
                    <a:pt x="365" y="132"/>
                    <a:pt x="270" y="148"/>
                    <a:pt x="194" y="104"/>
                  </a:cubicBezTo>
                  <a:cubicBezTo>
                    <a:pt x="166" y="89"/>
                    <a:pt x="145" y="67"/>
                    <a:pt x="129" y="42"/>
                  </a:cubicBezTo>
                  <a:cubicBezTo>
                    <a:pt x="165" y="21"/>
                    <a:pt x="165" y="21"/>
                    <a:pt x="165" y="21"/>
                  </a:cubicBezTo>
                  <a:cubicBezTo>
                    <a:pt x="137" y="16"/>
                    <a:pt x="137" y="16"/>
                    <a:pt x="137" y="16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20" y="64"/>
                    <a:pt x="20" y="64"/>
                    <a:pt x="20" y="64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88" y="180"/>
                    <a:pt x="181" y="236"/>
                    <a:pt x="287" y="236"/>
                  </a:cubicBezTo>
                  <a:cubicBezTo>
                    <a:pt x="377" y="236"/>
                    <a:pt x="458" y="195"/>
                    <a:pt x="512" y="130"/>
                  </a:cubicBezTo>
                  <a:lnTo>
                    <a:pt x="449" y="141"/>
                  </a:lnTo>
                  <a:close/>
                </a:path>
              </a:pathLst>
            </a:custGeom>
            <a:solidFill>
              <a:srgbClr val="0061B2"/>
            </a:solidFill>
            <a:ln w="0">
              <a:solidFill>
                <a:srgbClr val="FFFFFF"/>
              </a:solidFill>
              <a:round/>
              <a:headEnd/>
              <a:tailEnd/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p3d extrusionH="127000" prstMaterial="matte">
              <a:bevelT w="0" h="0" prst="softRound"/>
              <a:bevelB w="0" h="0" prst="softRound"/>
              <a:contourClr>
                <a:schemeClr val="bg1"/>
              </a:contourClr>
            </a:sp3d>
          </p:spPr>
          <p:txBody>
            <a:bodyPr/>
            <a:lstStyle/>
            <a:p>
              <a:pPr>
                <a:defRPr/>
              </a:pPr>
              <a:endParaRPr lang="de-DE" noProof="1">
                <a:solidFill>
                  <a:prstClr val="black"/>
                </a:solidFill>
              </a:endParaRPr>
            </a:p>
          </p:txBody>
        </p:sp>
        <p:sp>
          <p:nvSpPr>
            <p:cNvPr id="17" name="Freeform 52"/>
            <p:cNvSpPr>
              <a:spLocks/>
            </p:cNvSpPr>
            <p:nvPr/>
          </p:nvSpPr>
          <p:spPr bwMode="gray">
            <a:xfrm>
              <a:off x="6521455" y="2259013"/>
              <a:ext cx="1198562" cy="2244725"/>
            </a:xfrm>
            <a:custGeom>
              <a:avLst/>
              <a:gdLst>
                <a:gd name="T0" fmla="*/ 2147483647 w 252"/>
                <a:gd name="T1" fmla="*/ 2147483647 h 470"/>
                <a:gd name="T2" fmla="*/ 2147483647 w 252"/>
                <a:gd name="T3" fmla="*/ 2147483647 h 470"/>
                <a:gd name="T4" fmla="*/ 180973380 w 252"/>
                <a:gd name="T5" fmla="*/ 0 h 470"/>
                <a:gd name="T6" fmla="*/ 1108451094 w 252"/>
                <a:gd name="T7" fmla="*/ 1117705898 h 470"/>
                <a:gd name="T8" fmla="*/ 0 w 252"/>
                <a:gd name="T9" fmla="*/ 2147483647 h 470"/>
                <a:gd name="T10" fmla="*/ 1176312516 w 252"/>
                <a:gd name="T11" fmla="*/ 2147483647 h 470"/>
                <a:gd name="T12" fmla="*/ 2147483647 w 252"/>
                <a:gd name="T13" fmla="*/ 2147483647 h 470"/>
                <a:gd name="T14" fmla="*/ 1968062703 w 252"/>
                <a:gd name="T15" fmla="*/ 2147483647 h 470"/>
                <a:gd name="T16" fmla="*/ 2147483647 w 252"/>
                <a:gd name="T17" fmla="*/ 2147483647 h 470"/>
                <a:gd name="T18" fmla="*/ 2147483647 w 252"/>
                <a:gd name="T19" fmla="*/ 2147483647 h 470"/>
                <a:gd name="T20" fmla="*/ 2147483647 w 252"/>
                <a:gd name="T21" fmla="*/ 2147483647 h 470"/>
                <a:gd name="T22" fmla="*/ 2147483647 w 252"/>
                <a:gd name="T23" fmla="*/ 2147483647 h 470"/>
                <a:gd name="T24" fmla="*/ 2147483647 w 252"/>
                <a:gd name="T25" fmla="*/ 2147483647 h 470"/>
                <a:gd name="T26" fmla="*/ 2147483647 w 252"/>
                <a:gd name="T27" fmla="*/ 2147483647 h 470"/>
                <a:gd name="T28" fmla="*/ 2147483647 w 252"/>
                <a:gd name="T29" fmla="*/ 2147483647 h 47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52"/>
                <a:gd name="T46" fmla="*/ 0 h 470"/>
                <a:gd name="T47" fmla="*/ 252 w 252"/>
                <a:gd name="T48" fmla="*/ 470 h 47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52" h="470">
                  <a:moveTo>
                    <a:pt x="216" y="429"/>
                  </a:moveTo>
                  <a:cubicBezTo>
                    <a:pt x="238" y="387"/>
                    <a:pt x="251" y="339"/>
                    <a:pt x="251" y="288"/>
                  </a:cubicBezTo>
                  <a:cubicBezTo>
                    <a:pt x="251" y="144"/>
                    <a:pt x="146" y="23"/>
                    <a:pt x="8" y="0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18" y="111"/>
                    <a:pt x="35" y="118"/>
                    <a:pt x="52" y="127"/>
                  </a:cubicBezTo>
                  <a:cubicBezTo>
                    <a:pt x="139" y="177"/>
                    <a:pt x="170" y="287"/>
                    <a:pt x="123" y="375"/>
                  </a:cubicBezTo>
                  <a:cubicBezTo>
                    <a:pt x="87" y="354"/>
                    <a:pt x="87" y="354"/>
                    <a:pt x="87" y="354"/>
                  </a:cubicBezTo>
                  <a:cubicBezTo>
                    <a:pt x="97" y="381"/>
                    <a:pt x="97" y="381"/>
                    <a:pt x="97" y="381"/>
                  </a:cubicBezTo>
                  <a:cubicBezTo>
                    <a:pt x="105" y="403"/>
                    <a:pt x="105" y="403"/>
                    <a:pt x="105" y="403"/>
                  </a:cubicBezTo>
                  <a:cubicBezTo>
                    <a:pt x="130" y="470"/>
                    <a:pt x="130" y="470"/>
                    <a:pt x="130" y="470"/>
                  </a:cubicBezTo>
                  <a:cubicBezTo>
                    <a:pt x="197" y="459"/>
                    <a:pt x="197" y="459"/>
                    <a:pt x="197" y="459"/>
                  </a:cubicBezTo>
                  <a:cubicBezTo>
                    <a:pt x="224" y="454"/>
                    <a:pt x="224" y="454"/>
                    <a:pt x="224" y="454"/>
                  </a:cubicBezTo>
                  <a:cubicBezTo>
                    <a:pt x="252" y="450"/>
                    <a:pt x="252" y="450"/>
                    <a:pt x="252" y="450"/>
                  </a:cubicBezTo>
                  <a:lnTo>
                    <a:pt x="216" y="42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round/>
              <a:headEnd/>
              <a:tailEnd/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p3d extrusionH="127000" prstMaterial="matte">
              <a:bevelT w="0" h="0" prst="softRound"/>
              <a:bevelB w="0" h="0" prst="softRound"/>
              <a:contourClr>
                <a:schemeClr val="bg1"/>
              </a:contourClr>
            </a:sp3d>
          </p:spPr>
          <p:txBody>
            <a:bodyPr/>
            <a:lstStyle/>
            <a:p>
              <a:pPr>
                <a:defRPr/>
              </a:pPr>
              <a:endParaRPr lang="de-DE" noProof="1">
                <a:solidFill>
                  <a:prstClr val="black"/>
                </a:solidFill>
              </a:endParaRPr>
            </a:p>
          </p:txBody>
        </p:sp>
      </p:grpSp>
      <p:sp>
        <p:nvSpPr>
          <p:cNvPr id="18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ENFEKSİYON ZİNCİRİ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649" y="556112"/>
            <a:ext cx="1928686" cy="192868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792" y="1406931"/>
            <a:ext cx="929874" cy="1107485"/>
          </a:xfrm>
          <a:prstGeom prst="rect">
            <a:avLst/>
          </a:prstGeom>
        </p:spPr>
      </p:pic>
      <p:pic>
        <p:nvPicPr>
          <p:cNvPr id="4098" name="Picture 2" descr="C:\Users\ahmet\Desktop\virus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887" y="3854713"/>
            <a:ext cx="1454944" cy="145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DOKTOR\9-ISTUZMAN\1-EĞİTİM KURUMU\1. İstanbuluzman\Z.Resim-İkon\virus_definitions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314" y="1501090"/>
            <a:ext cx="962710" cy="96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Freeform 12"/>
          <p:cNvSpPr>
            <a:spLocks/>
          </p:cNvSpPr>
          <p:nvPr/>
        </p:nvSpPr>
        <p:spPr bwMode="gray">
          <a:xfrm rot="19769801">
            <a:off x="535765" y="1770856"/>
            <a:ext cx="1466850" cy="1157288"/>
          </a:xfrm>
          <a:custGeom>
            <a:avLst/>
            <a:gdLst/>
            <a:ahLst/>
            <a:cxnLst>
              <a:cxn ang="0">
                <a:pos x="0" y="774"/>
              </a:cxn>
              <a:cxn ang="0">
                <a:pos x="2" y="770"/>
              </a:cxn>
              <a:cxn ang="0">
                <a:pos x="8" y="754"/>
              </a:cxn>
              <a:cxn ang="0">
                <a:pos x="16" y="730"/>
              </a:cxn>
              <a:cxn ang="0">
                <a:pos x="32" y="698"/>
              </a:cxn>
              <a:cxn ang="0">
                <a:pos x="50" y="660"/>
              </a:cxn>
              <a:cxn ang="0">
                <a:pos x="76" y="618"/>
              </a:cxn>
              <a:cxn ang="0">
                <a:pos x="106" y="574"/>
              </a:cxn>
              <a:cxn ang="0">
                <a:pos x="142" y="528"/>
              </a:cxn>
              <a:cxn ang="0">
                <a:pos x="186" y="482"/>
              </a:cxn>
              <a:cxn ang="0">
                <a:pos x="236" y="438"/>
              </a:cxn>
              <a:cxn ang="0">
                <a:pos x="294" y="398"/>
              </a:cxn>
              <a:cxn ang="0">
                <a:pos x="360" y="360"/>
              </a:cxn>
              <a:cxn ang="0">
                <a:pos x="426" y="332"/>
              </a:cxn>
              <a:cxn ang="0">
                <a:pos x="488" y="314"/>
              </a:cxn>
              <a:cxn ang="0">
                <a:pos x="544" y="304"/>
              </a:cxn>
              <a:cxn ang="0">
                <a:pos x="594" y="300"/>
              </a:cxn>
              <a:cxn ang="0">
                <a:pos x="638" y="300"/>
              </a:cxn>
              <a:cxn ang="0">
                <a:pos x="678" y="304"/>
              </a:cxn>
              <a:cxn ang="0">
                <a:pos x="710" y="312"/>
              </a:cxn>
              <a:cxn ang="0">
                <a:pos x="736" y="320"/>
              </a:cxn>
              <a:cxn ang="0">
                <a:pos x="754" y="326"/>
              </a:cxn>
              <a:cxn ang="0">
                <a:pos x="766" y="332"/>
              </a:cxn>
              <a:cxn ang="0">
                <a:pos x="770" y="334"/>
              </a:cxn>
              <a:cxn ang="0">
                <a:pos x="680" y="476"/>
              </a:cxn>
              <a:cxn ang="0">
                <a:pos x="982" y="370"/>
              </a:cxn>
              <a:cxn ang="0">
                <a:pos x="912" y="0"/>
              </a:cxn>
              <a:cxn ang="0">
                <a:pos x="854" y="150"/>
              </a:cxn>
              <a:cxn ang="0">
                <a:pos x="850" y="148"/>
              </a:cxn>
              <a:cxn ang="0">
                <a:pos x="838" y="142"/>
              </a:cxn>
              <a:cxn ang="0">
                <a:pos x="822" y="134"/>
              </a:cxn>
              <a:cxn ang="0">
                <a:pos x="798" y="126"/>
              </a:cxn>
              <a:cxn ang="0">
                <a:pos x="768" y="120"/>
              </a:cxn>
              <a:cxn ang="0">
                <a:pos x="732" y="114"/>
              </a:cxn>
              <a:cxn ang="0">
                <a:pos x="692" y="110"/>
              </a:cxn>
              <a:cxn ang="0">
                <a:pos x="646" y="110"/>
              </a:cxn>
              <a:cxn ang="0">
                <a:pos x="596" y="116"/>
              </a:cxn>
              <a:cxn ang="0">
                <a:pos x="540" y="126"/>
              </a:cxn>
              <a:cxn ang="0">
                <a:pos x="482" y="146"/>
              </a:cxn>
              <a:cxn ang="0">
                <a:pos x="422" y="172"/>
              </a:cxn>
              <a:cxn ang="0">
                <a:pos x="356" y="210"/>
              </a:cxn>
              <a:cxn ang="0">
                <a:pos x="290" y="258"/>
              </a:cxn>
              <a:cxn ang="0">
                <a:pos x="230" y="310"/>
              </a:cxn>
              <a:cxn ang="0">
                <a:pos x="178" y="364"/>
              </a:cxn>
              <a:cxn ang="0">
                <a:pos x="136" y="422"/>
              </a:cxn>
              <a:cxn ang="0">
                <a:pos x="100" y="480"/>
              </a:cxn>
              <a:cxn ang="0">
                <a:pos x="72" y="536"/>
              </a:cxn>
              <a:cxn ang="0">
                <a:pos x="48" y="590"/>
              </a:cxn>
              <a:cxn ang="0">
                <a:pos x="30" y="640"/>
              </a:cxn>
              <a:cxn ang="0">
                <a:pos x="18" y="684"/>
              </a:cxn>
              <a:cxn ang="0">
                <a:pos x="8" y="722"/>
              </a:cxn>
              <a:cxn ang="0">
                <a:pos x="4" y="750"/>
              </a:cxn>
              <a:cxn ang="0">
                <a:pos x="0" y="768"/>
              </a:cxn>
              <a:cxn ang="0">
                <a:pos x="0" y="774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chemeClr val="folHlink">
                  <a:gamma/>
                  <a:tint val="57647"/>
                  <a:invGamma/>
                  <a:alpha val="32001"/>
                </a:schemeClr>
              </a:gs>
              <a:gs pos="100000">
                <a:schemeClr val="folHlink"/>
              </a:gs>
            </a:gsLst>
            <a:lin ang="0" scaled="1"/>
          </a:gradFill>
          <a:ln w="1270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" name="Freeform 12"/>
          <p:cNvSpPr>
            <a:spLocks/>
          </p:cNvSpPr>
          <p:nvPr/>
        </p:nvSpPr>
        <p:spPr bwMode="gray">
          <a:xfrm rot="943968">
            <a:off x="2868305" y="694347"/>
            <a:ext cx="1466850" cy="1157288"/>
          </a:xfrm>
          <a:custGeom>
            <a:avLst/>
            <a:gdLst/>
            <a:ahLst/>
            <a:cxnLst>
              <a:cxn ang="0">
                <a:pos x="0" y="774"/>
              </a:cxn>
              <a:cxn ang="0">
                <a:pos x="2" y="770"/>
              </a:cxn>
              <a:cxn ang="0">
                <a:pos x="8" y="754"/>
              </a:cxn>
              <a:cxn ang="0">
                <a:pos x="16" y="730"/>
              </a:cxn>
              <a:cxn ang="0">
                <a:pos x="32" y="698"/>
              </a:cxn>
              <a:cxn ang="0">
                <a:pos x="50" y="660"/>
              </a:cxn>
              <a:cxn ang="0">
                <a:pos x="76" y="618"/>
              </a:cxn>
              <a:cxn ang="0">
                <a:pos x="106" y="574"/>
              </a:cxn>
              <a:cxn ang="0">
                <a:pos x="142" y="528"/>
              </a:cxn>
              <a:cxn ang="0">
                <a:pos x="186" y="482"/>
              </a:cxn>
              <a:cxn ang="0">
                <a:pos x="236" y="438"/>
              </a:cxn>
              <a:cxn ang="0">
                <a:pos x="294" y="398"/>
              </a:cxn>
              <a:cxn ang="0">
                <a:pos x="360" y="360"/>
              </a:cxn>
              <a:cxn ang="0">
                <a:pos x="426" y="332"/>
              </a:cxn>
              <a:cxn ang="0">
                <a:pos x="488" y="314"/>
              </a:cxn>
              <a:cxn ang="0">
                <a:pos x="544" y="304"/>
              </a:cxn>
              <a:cxn ang="0">
                <a:pos x="594" y="300"/>
              </a:cxn>
              <a:cxn ang="0">
                <a:pos x="638" y="300"/>
              </a:cxn>
              <a:cxn ang="0">
                <a:pos x="678" y="304"/>
              </a:cxn>
              <a:cxn ang="0">
                <a:pos x="710" y="312"/>
              </a:cxn>
              <a:cxn ang="0">
                <a:pos x="736" y="320"/>
              </a:cxn>
              <a:cxn ang="0">
                <a:pos x="754" y="326"/>
              </a:cxn>
              <a:cxn ang="0">
                <a:pos x="766" y="332"/>
              </a:cxn>
              <a:cxn ang="0">
                <a:pos x="770" y="334"/>
              </a:cxn>
              <a:cxn ang="0">
                <a:pos x="680" y="476"/>
              </a:cxn>
              <a:cxn ang="0">
                <a:pos x="982" y="370"/>
              </a:cxn>
              <a:cxn ang="0">
                <a:pos x="912" y="0"/>
              </a:cxn>
              <a:cxn ang="0">
                <a:pos x="854" y="150"/>
              </a:cxn>
              <a:cxn ang="0">
                <a:pos x="850" y="148"/>
              </a:cxn>
              <a:cxn ang="0">
                <a:pos x="838" y="142"/>
              </a:cxn>
              <a:cxn ang="0">
                <a:pos x="822" y="134"/>
              </a:cxn>
              <a:cxn ang="0">
                <a:pos x="798" y="126"/>
              </a:cxn>
              <a:cxn ang="0">
                <a:pos x="768" y="120"/>
              </a:cxn>
              <a:cxn ang="0">
                <a:pos x="732" y="114"/>
              </a:cxn>
              <a:cxn ang="0">
                <a:pos x="692" y="110"/>
              </a:cxn>
              <a:cxn ang="0">
                <a:pos x="646" y="110"/>
              </a:cxn>
              <a:cxn ang="0">
                <a:pos x="596" y="116"/>
              </a:cxn>
              <a:cxn ang="0">
                <a:pos x="540" y="126"/>
              </a:cxn>
              <a:cxn ang="0">
                <a:pos x="482" y="146"/>
              </a:cxn>
              <a:cxn ang="0">
                <a:pos x="422" y="172"/>
              </a:cxn>
              <a:cxn ang="0">
                <a:pos x="356" y="210"/>
              </a:cxn>
              <a:cxn ang="0">
                <a:pos x="290" y="258"/>
              </a:cxn>
              <a:cxn ang="0">
                <a:pos x="230" y="310"/>
              </a:cxn>
              <a:cxn ang="0">
                <a:pos x="178" y="364"/>
              </a:cxn>
              <a:cxn ang="0">
                <a:pos x="136" y="422"/>
              </a:cxn>
              <a:cxn ang="0">
                <a:pos x="100" y="480"/>
              </a:cxn>
              <a:cxn ang="0">
                <a:pos x="72" y="536"/>
              </a:cxn>
              <a:cxn ang="0">
                <a:pos x="48" y="590"/>
              </a:cxn>
              <a:cxn ang="0">
                <a:pos x="30" y="640"/>
              </a:cxn>
              <a:cxn ang="0">
                <a:pos x="18" y="684"/>
              </a:cxn>
              <a:cxn ang="0">
                <a:pos x="8" y="722"/>
              </a:cxn>
              <a:cxn ang="0">
                <a:pos x="4" y="750"/>
              </a:cxn>
              <a:cxn ang="0">
                <a:pos x="0" y="768"/>
              </a:cxn>
              <a:cxn ang="0">
                <a:pos x="0" y="774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chemeClr val="folHlink">
                  <a:gamma/>
                  <a:tint val="57647"/>
                  <a:invGamma/>
                  <a:alpha val="32001"/>
                </a:schemeClr>
              </a:gs>
              <a:gs pos="100000">
                <a:schemeClr val="folHlink"/>
              </a:gs>
            </a:gsLst>
            <a:lin ang="0" scaled="1"/>
          </a:gradFill>
          <a:ln w="1270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3" name="Rectangle 5"/>
          <p:cNvSpPr>
            <a:spLocks noChangeArrowheads="1"/>
          </p:cNvSpPr>
          <p:nvPr/>
        </p:nvSpPr>
        <p:spPr bwMode="gray">
          <a:xfrm>
            <a:off x="1393057" y="999941"/>
            <a:ext cx="2061423" cy="869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8000" tIns="108000" rIns="144000" bIns="72000"/>
          <a:lstStyle/>
          <a:p>
            <a:pPr algn="ctr">
              <a:lnSpc>
                <a:spcPct val="95000"/>
              </a:lnSpc>
              <a:spcAft>
                <a:spcPts val="0"/>
              </a:spcAft>
              <a:buClr>
                <a:srgbClr val="292929"/>
              </a:buClr>
            </a:pPr>
            <a:r>
              <a:rPr lang="tr-TR" sz="14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YENİ </a:t>
            </a:r>
          </a:p>
          <a:p>
            <a:pPr algn="ctr">
              <a:lnSpc>
                <a:spcPct val="95000"/>
              </a:lnSpc>
              <a:spcAft>
                <a:spcPts val="0"/>
              </a:spcAft>
              <a:buClr>
                <a:srgbClr val="292929"/>
              </a:buClr>
            </a:pPr>
            <a:r>
              <a:rPr lang="tr-TR" sz="14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KONAKÇI</a:t>
            </a:r>
            <a:endParaRPr lang="de-DE" sz="1400" noProof="1">
              <a:solidFill>
                <a:srgbClr val="575F57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123" name="Picture 3" descr="D:\DOKTOR\9-ISTUZMAN\1-EĞİTİM KURUMU\1. İstanbuluzman\Z.Resim-İkon\İçecek-Yiyecek\Donut_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988" y="805069"/>
            <a:ext cx="779215" cy="77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hmet\Desktop\Hail_Heavy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459" y="1000174"/>
            <a:ext cx="1168219" cy="1168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D:\DOKTOR\9-ISTUZMAN\1-EĞİTİM KURUMU\1. İstanbuluzman\Z.Resim-İkon\virus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04691" y="1744154"/>
            <a:ext cx="642415" cy="64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D:\DOKTOR\9-ISTUZMAN\1-EĞİTİM KURUMU\1. İstanbuluzman\Z.Resim-İkon\Meslekler\network_search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595" y="4775722"/>
            <a:ext cx="1724025" cy="148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D:\DOKTOR\9-ISTUZMAN\1-EĞİTİM KURUMU\1. İstanbuluzman\Z.Resim-İkon\Meslekler\CharlieandtheChocolateFactory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881" y="1397315"/>
            <a:ext cx="952185" cy="952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DOKTOR\1-ISTANBULUZMAN\1-EĞİTİM KURUMU\1. İstanbuluzman\2-RESİMLER\Meslekler\african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536" y="3924999"/>
            <a:ext cx="1301218" cy="1301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Metin kutusu 27"/>
          <p:cNvSpPr txBox="1"/>
          <p:nvPr/>
        </p:nvSpPr>
        <p:spPr>
          <a:xfrm>
            <a:off x="4076700" y="3343275"/>
            <a:ext cx="14001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600" b="1" i="1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ENFEKSİYON ZİNCİRİ</a:t>
            </a:r>
            <a:endParaRPr lang="tr-TR" sz="1600" b="1" i="1" dirty="0">
              <a:solidFill>
                <a:schemeClr val="bg1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9728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en-GB" sz="2000" b="1">
              <a:solidFill>
                <a:srgbClr val="000000"/>
              </a:solidFill>
            </a:endParaRPr>
          </a:p>
        </p:txBody>
      </p:sp>
      <p:sp>
        <p:nvSpPr>
          <p:cNvPr id="28739" name="Rectangle 67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" name="Rectangle 55"/>
          <p:cNvSpPr>
            <a:spLocks noChangeArrowheads="1"/>
          </p:cNvSpPr>
          <p:nvPr/>
        </p:nvSpPr>
        <p:spPr bwMode="gray">
          <a:xfrm>
            <a:off x="35624" y="1100663"/>
            <a:ext cx="797506" cy="1078088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sz="2800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1</a:t>
            </a:r>
            <a:endParaRPr lang="tr-TR" sz="2800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gray">
          <a:xfrm>
            <a:off x="878977" y="1100663"/>
            <a:ext cx="8177823" cy="10780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sz="2000" b="1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Patojenite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- </a:t>
            </a:r>
            <a:r>
              <a:rPr lang="tr-TR" sz="2000" b="1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Virülans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(Etkenin hasta etme yetisinin) yüksekliğine,</a:t>
            </a:r>
          </a:p>
        </p:txBody>
      </p:sp>
      <p:sp>
        <p:nvSpPr>
          <p:cNvPr id="20" name="Rectangle 55"/>
          <p:cNvSpPr>
            <a:spLocks noChangeArrowheads="1"/>
          </p:cNvSpPr>
          <p:nvPr/>
        </p:nvSpPr>
        <p:spPr bwMode="gray">
          <a:xfrm>
            <a:off x="35625" y="2302163"/>
            <a:ext cx="797505" cy="1078088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sz="2800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2</a:t>
            </a:r>
            <a:endParaRPr lang="tr-TR" sz="2800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gray">
          <a:xfrm>
            <a:off x="878977" y="2302163"/>
            <a:ext cx="8177823" cy="10780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Bulaşma yollarına (Temas, ortak kullanılan cansız maddeler, hava-vektörler)</a:t>
            </a:r>
          </a:p>
        </p:txBody>
      </p:sp>
      <p:sp>
        <p:nvSpPr>
          <p:cNvPr id="24" name="Rectangle 55"/>
          <p:cNvSpPr>
            <a:spLocks noChangeArrowheads="1"/>
          </p:cNvSpPr>
          <p:nvPr/>
        </p:nvSpPr>
        <p:spPr bwMode="gray">
          <a:xfrm>
            <a:off x="35625" y="3527413"/>
            <a:ext cx="797505" cy="1078088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sz="2800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3</a:t>
            </a:r>
            <a:endParaRPr lang="tr-TR" sz="2800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gray">
          <a:xfrm>
            <a:off x="878977" y="3527413"/>
            <a:ext cx="8177823" cy="10780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Konakçının duyarlılığına,</a:t>
            </a:r>
          </a:p>
        </p:txBody>
      </p:sp>
      <p:sp>
        <p:nvSpPr>
          <p:cNvPr id="28" name="Rectangle 55"/>
          <p:cNvSpPr>
            <a:spLocks noChangeArrowheads="1"/>
          </p:cNvSpPr>
          <p:nvPr/>
        </p:nvSpPr>
        <p:spPr bwMode="gray">
          <a:xfrm>
            <a:off x="35625" y="4740788"/>
            <a:ext cx="797505" cy="1078088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sz="2800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4</a:t>
            </a:r>
            <a:endParaRPr lang="tr-TR" sz="2800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9" name="Rectangle 5"/>
          <p:cNvSpPr>
            <a:spLocks noChangeArrowheads="1"/>
          </p:cNvSpPr>
          <p:nvPr/>
        </p:nvSpPr>
        <p:spPr bwMode="gray">
          <a:xfrm>
            <a:off x="878977" y="4740788"/>
            <a:ext cx="8177823" cy="10780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Çevre etmenlerine;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(Isı değişiklikleri, nem, radyasyon, hava basıncı, hava akım hızı, kimyasal maddeler, gazlar, toksinlere vb. bağlıdır)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 – HASTALIK İLİŞKİSİ</a:t>
            </a:r>
            <a:endParaRPr lang="tr-TR" sz="3200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2" name="Grup 41"/>
          <p:cNvGrpSpPr/>
          <p:nvPr/>
        </p:nvGrpSpPr>
        <p:grpSpPr>
          <a:xfrm>
            <a:off x="231797" y="5885030"/>
            <a:ext cx="6162416" cy="663371"/>
            <a:chOff x="2644311" y="5451679"/>
            <a:chExt cx="6162416" cy="663371"/>
          </a:xfrm>
        </p:grpSpPr>
        <p:grpSp>
          <p:nvGrpSpPr>
            <p:cNvPr id="43" name="Group 51"/>
            <p:cNvGrpSpPr>
              <a:grpSpLocks/>
            </p:cNvGrpSpPr>
            <p:nvPr/>
          </p:nvGrpSpPr>
          <p:grpSpPr bwMode="auto">
            <a:xfrm>
              <a:off x="2644311" y="5451679"/>
              <a:ext cx="648968" cy="663371"/>
              <a:chOff x="1868" y="1082"/>
              <a:chExt cx="1942" cy="1942"/>
            </a:xfrm>
          </p:grpSpPr>
          <p:sp>
            <p:nvSpPr>
              <p:cNvPr id="45" name="Freeform 52"/>
              <p:cNvSpPr>
                <a:spLocks noChangeAspect="1"/>
              </p:cNvSpPr>
              <p:nvPr/>
            </p:nvSpPr>
            <p:spPr bwMode="gray">
              <a:xfrm>
                <a:off x="1868" y="1082"/>
                <a:ext cx="1942" cy="1942"/>
              </a:xfrm>
              <a:custGeom>
                <a:avLst/>
                <a:gdLst>
                  <a:gd name="T0" fmla="*/ 1849 w 1675"/>
                  <a:gd name="T1" fmla="*/ 6343 h 1675"/>
                  <a:gd name="T2" fmla="*/ 0 w 1675"/>
                  <a:gd name="T3" fmla="*/ 4480 h 1675"/>
                  <a:gd name="T4" fmla="*/ 0 w 1675"/>
                  <a:gd name="T5" fmla="*/ 1849 h 1675"/>
                  <a:gd name="T6" fmla="*/ 1849 w 1675"/>
                  <a:gd name="T7" fmla="*/ 0 h 1675"/>
                  <a:gd name="T8" fmla="*/ 4481 w 1675"/>
                  <a:gd name="T9" fmla="*/ 0 h 1675"/>
                  <a:gd name="T10" fmla="*/ 6343 w 1675"/>
                  <a:gd name="T11" fmla="*/ 1849 h 1675"/>
                  <a:gd name="T12" fmla="*/ 6343 w 1675"/>
                  <a:gd name="T13" fmla="*/ 4480 h 1675"/>
                  <a:gd name="T14" fmla="*/ 4481 w 1675"/>
                  <a:gd name="T15" fmla="*/ 6343 h 1675"/>
                  <a:gd name="T16" fmla="*/ 1849 w 1675"/>
                  <a:gd name="T17" fmla="*/ 6343 h 167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675"/>
                  <a:gd name="T28" fmla="*/ 0 h 1675"/>
                  <a:gd name="T29" fmla="*/ 1675 w 1675"/>
                  <a:gd name="T30" fmla="*/ 1675 h 167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675" h="1675">
                    <a:moveTo>
                      <a:pt x="489" y="1675"/>
                    </a:moveTo>
                    <a:lnTo>
                      <a:pt x="0" y="1183"/>
                    </a:lnTo>
                    <a:lnTo>
                      <a:pt x="0" y="489"/>
                    </a:lnTo>
                    <a:lnTo>
                      <a:pt x="489" y="0"/>
                    </a:lnTo>
                    <a:lnTo>
                      <a:pt x="1184" y="0"/>
                    </a:lnTo>
                    <a:lnTo>
                      <a:pt x="1675" y="489"/>
                    </a:lnTo>
                    <a:lnTo>
                      <a:pt x="1675" y="1183"/>
                    </a:lnTo>
                    <a:lnTo>
                      <a:pt x="1184" y="1675"/>
                    </a:lnTo>
                    <a:lnTo>
                      <a:pt x="489" y="167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46" name="Freeform 53"/>
              <p:cNvSpPr>
                <a:spLocks noChangeAspect="1"/>
              </p:cNvSpPr>
              <p:nvPr/>
            </p:nvSpPr>
            <p:spPr bwMode="gray">
              <a:xfrm>
                <a:off x="1914" y="1128"/>
                <a:ext cx="1850" cy="1850"/>
              </a:xfrm>
              <a:custGeom>
                <a:avLst/>
                <a:gdLst>
                  <a:gd name="T0" fmla="*/ 1780 w 1595"/>
                  <a:gd name="T1" fmla="*/ 6060 h 1595"/>
                  <a:gd name="T2" fmla="*/ 0 w 1595"/>
                  <a:gd name="T3" fmla="*/ 4281 h 1595"/>
                  <a:gd name="T4" fmla="*/ 0 w 1595"/>
                  <a:gd name="T5" fmla="*/ 1780 h 1595"/>
                  <a:gd name="T6" fmla="*/ 1780 w 1595"/>
                  <a:gd name="T7" fmla="*/ 0 h 1595"/>
                  <a:gd name="T8" fmla="*/ 4281 w 1595"/>
                  <a:gd name="T9" fmla="*/ 0 h 1595"/>
                  <a:gd name="T10" fmla="*/ 6060 w 1595"/>
                  <a:gd name="T11" fmla="*/ 1780 h 1595"/>
                  <a:gd name="T12" fmla="*/ 6060 w 1595"/>
                  <a:gd name="T13" fmla="*/ 4281 h 1595"/>
                  <a:gd name="T14" fmla="*/ 4281 w 1595"/>
                  <a:gd name="T15" fmla="*/ 6060 h 1595"/>
                  <a:gd name="T16" fmla="*/ 1780 w 1595"/>
                  <a:gd name="T17" fmla="*/ 6060 h 159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95"/>
                  <a:gd name="T28" fmla="*/ 0 h 1595"/>
                  <a:gd name="T29" fmla="*/ 1595 w 1595"/>
                  <a:gd name="T30" fmla="*/ 1595 h 159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95" h="1595">
                    <a:moveTo>
                      <a:pt x="468" y="1595"/>
                    </a:moveTo>
                    <a:lnTo>
                      <a:pt x="0" y="1127"/>
                    </a:lnTo>
                    <a:lnTo>
                      <a:pt x="0" y="468"/>
                    </a:lnTo>
                    <a:lnTo>
                      <a:pt x="468" y="0"/>
                    </a:lnTo>
                    <a:lnTo>
                      <a:pt x="1127" y="0"/>
                    </a:lnTo>
                    <a:lnTo>
                      <a:pt x="1595" y="468"/>
                    </a:lnTo>
                    <a:lnTo>
                      <a:pt x="1595" y="1127"/>
                    </a:lnTo>
                    <a:lnTo>
                      <a:pt x="1127" y="1595"/>
                    </a:lnTo>
                    <a:lnTo>
                      <a:pt x="468" y="15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60000"/>
                  </a:gs>
                  <a:gs pos="100000">
                    <a:srgbClr val="8A0000"/>
                  </a:gs>
                </a:gsLst>
                <a:lin ang="54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47" name="Freeform 54"/>
              <p:cNvSpPr>
                <a:spLocks noChangeAspect="1"/>
              </p:cNvSpPr>
              <p:nvPr/>
            </p:nvSpPr>
            <p:spPr bwMode="gray">
              <a:xfrm>
                <a:off x="2434" y="1717"/>
                <a:ext cx="334" cy="642"/>
              </a:xfrm>
              <a:custGeom>
                <a:avLst/>
                <a:gdLst>
                  <a:gd name="T0" fmla="*/ 411 w 288"/>
                  <a:gd name="T1" fmla="*/ 2119 h 553"/>
                  <a:gd name="T2" fmla="*/ 411 w 288"/>
                  <a:gd name="T3" fmla="*/ 283 h 553"/>
                  <a:gd name="T4" fmla="*/ 0 w 288"/>
                  <a:gd name="T5" fmla="*/ 283 h 553"/>
                  <a:gd name="T6" fmla="*/ 0 w 288"/>
                  <a:gd name="T7" fmla="*/ 0 h 553"/>
                  <a:gd name="T8" fmla="*/ 1092 w 288"/>
                  <a:gd name="T9" fmla="*/ 0 h 553"/>
                  <a:gd name="T10" fmla="*/ 1092 w 288"/>
                  <a:gd name="T11" fmla="*/ 283 h 553"/>
                  <a:gd name="T12" fmla="*/ 691 w 288"/>
                  <a:gd name="T13" fmla="*/ 283 h 553"/>
                  <a:gd name="T14" fmla="*/ 691 w 288"/>
                  <a:gd name="T15" fmla="*/ 2119 h 553"/>
                  <a:gd name="T16" fmla="*/ 411 w 288"/>
                  <a:gd name="T17" fmla="*/ 2119 h 5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8"/>
                  <a:gd name="T28" fmla="*/ 0 h 553"/>
                  <a:gd name="T29" fmla="*/ 288 w 288"/>
                  <a:gd name="T30" fmla="*/ 553 h 5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8" h="553">
                    <a:moveTo>
                      <a:pt x="109" y="553"/>
                    </a:moveTo>
                    <a:lnTo>
                      <a:pt x="109" y="73"/>
                    </a:lnTo>
                    <a:lnTo>
                      <a:pt x="0" y="73"/>
                    </a:lnTo>
                    <a:lnTo>
                      <a:pt x="0" y="0"/>
                    </a:lnTo>
                    <a:lnTo>
                      <a:pt x="288" y="0"/>
                    </a:lnTo>
                    <a:lnTo>
                      <a:pt x="288" y="73"/>
                    </a:lnTo>
                    <a:lnTo>
                      <a:pt x="182" y="73"/>
                    </a:lnTo>
                    <a:lnTo>
                      <a:pt x="182" y="553"/>
                    </a:lnTo>
                    <a:lnTo>
                      <a:pt x="109" y="553"/>
                    </a:lnTo>
                    <a:close/>
                  </a:path>
                </a:pathLst>
              </a:custGeom>
              <a:solidFill>
                <a:schemeClr val="bg1"/>
              </a:solidFill>
              <a:ln w="14288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48" name="Freeform 55"/>
              <p:cNvSpPr>
                <a:spLocks noChangeAspect="1"/>
              </p:cNvSpPr>
              <p:nvPr/>
            </p:nvSpPr>
            <p:spPr bwMode="gray">
              <a:xfrm>
                <a:off x="2007" y="1709"/>
                <a:ext cx="384" cy="657"/>
              </a:xfrm>
              <a:custGeom>
                <a:avLst/>
                <a:gdLst>
                  <a:gd name="T0" fmla="*/ 897156 w 140"/>
                  <a:gd name="T1" fmla="*/ 510544 h 240"/>
                  <a:gd name="T2" fmla="*/ 1194761 w 140"/>
                  <a:gd name="T3" fmla="*/ 510544 h 240"/>
                  <a:gd name="T4" fmla="*/ 650611 w 140"/>
                  <a:gd name="T5" fmla="*/ 0 h 240"/>
                  <a:gd name="T6" fmla="*/ 150720 w 140"/>
                  <a:gd name="T7" fmla="*/ 510544 h 240"/>
                  <a:gd name="T8" fmla="*/ 737091 w 140"/>
                  <a:gd name="T9" fmla="*/ 1147601 h 240"/>
                  <a:gd name="T10" fmla="*/ 897156 w 140"/>
                  <a:gd name="T11" fmla="*/ 1485234 h 240"/>
                  <a:gd name="T12" fmla="*/ 605170 w 140"/>
                  <a:gd name="T13" fmla="*/ 1788256 h 240"/>
                  <a:gd name="T14" fmla="*/ 317639 w 140"/>
                  <a:gd name="T15" fmla="*/ 1441415 h 240"/>
                  <a:gd name="T16" fmla="*/ 51566 w 140"/>
                  <a:gd name="T17" fmla="*/ 1441415 h 240"/>
                  <a:gd name="T18" fmla="*/ 599100 w 140"/>
                  <a:gd name="T19" fmla="*/ 2072649 h 240"/>
                  <a:gd name="T20" fmla="*/ 1178625 w 140"/>
                  <a:gd name="T21" fmla="*/ 1459572 h 240"/>
                  <a:gd name="T22" fmla="*/ 790642 w 140"/>
                  <a:gd name="T23" fmla="*/ 854776 h 240"/>
                  <a:gd name="T24" fmla="*/ 439035 w 140"/>
                  <a:gd name="T25" fmla="*/ 510544 h 240"/>
                  <a:gd name="T26" fmla="*/ 650611 w 140"/>
                  <a:gd name="T27" fmla="*/ 268560 h 240"/>
                  <a:gd name="T28" fmla="*/ 897156 w 140"/>
                  <a:gd name="T29" fmla="*/ 510544 h 24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240"/>
                  <a:gd name="T47" fmla="*/ 140 w 140"/>
                  <a:gd name="T48" fmla="*/ 240 h 24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240">
                    <a:moveTo>
                      <a:pt x="102" y="59"/>
                    </a:moveTo>
                    <a:cubicBezTo>
                      <a:pt x="136" y="59"/>
                      <a:pt x="136" y="59"/>
                      <a:pt x="136" y="59"/>
                    </a:cubicBezTo>
                    <a:cubicBezTo>
                      <a:pt x="136" y="59"/>
                      <a:pt x="137" y="0"/>
                      <a:pt x="74" y="0"/>
                    </a:cubicBezTo>
                    <a:cubicBezTo>
                      <a:pt x="11" y="0"/>
                      <a:pt x="17" y="59"/>
                      <a:pt x="17" y="59"/>
                    </a:cubicBezTo>
                    <a:cubicBezTo>
                      <a:pt x="17" y="107"/>
                      <a:pt x="57" y="108"/>
                      <a:pt x="84" y="133"/>
                    </a:cubicBezTo>
                    <a:cubicBezTo>
                      <a:pt x="91" y="139"/>
                      <a:pt x="102" y="146"/>
                      <a:pt x="102" y="172"/>
                    </a:cubicBezTo>
                    <a:cubicBezTo>
                      <a:pt x="103" y="198"/>
                      <a:pt x="84" y="207"/>
                      <a:pt x="69" y="207"/>
                    </a:cubicBezTo>
                    <a:cubicBezTo>
                      <a:pt x="54" y="207"/>
                      <a:pt x="36" y="200"/>
                      <a:pt x="3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7"/>
                      <a:pt x="0" y="240"/>
                      <a:pt x="68" y="240"/>
                    </a:cubicBezTo>
                    <a:cubicBezTo>
                      <a:pt x="136" y="240"/>
                      <a:pt x="134" y="181"/>
                      <a:pt x="134" y="169"/>
                    </a:cubicBezTo>
                    <a:cubicBezTo>
                      <a:pt x="134" y="158"/>
                      <a:pt x="140" y="130"/>
                      <a:pt x="90" y="99"/>
                    </a:cubicBezTo>
                    <a:cubicBezTo>
                      <a:pt x="66" y="85"/>
                      <a:pt x="50" y="77"/>
                      <a:pt x="50" y="59"/>
                    </a:cubicBezTo>
                    <a:cubicBezTo>
                      <a:pt x="50" y="42"/>
                      <a:pt x="62" y="31"/>
                      <a:pt x="74" y="31"/>
                    </a:cubicBezTo>
                    <a:cubicBezTo>
                      <a:pt x="86" y="31"/>
                      <a:pt x="102" y="36"/>
                      <a:pt x="102" y="59"/>
                    </a:cubicBezTo>
                    <a:close/>
                  </a:path>
                </a:pathLst>
              </a:custGeom>
              <a:solidFill>
                <a:schemeClr val="bg1"/>
              </a:solidFill>
              <a:ln w="14288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49" name="Freeform 56"/>
              <p:cNvSpPr>
                <a:spLocks noChangeAspect="1" noEditPoints="1"/>
              </p:cNvSpPr>
              <p:nvPr/>
            </p:nvSpPr>
            <p:spPr bwMode="gray">
              <a:xfrm>
                <a:off x="3312" y="1720"/>
                <a:ext cx="347" cy="657"/>
              </a:xfrm>
              <a:custGeom>
                <a:avLst/>
                <a:gdLst>
                  <a:gd name="T0" fmla="*/ 1200058 w 124"/>
                  <a:gd name="T1" fmla="*/ 251811 h 234"/>
                  <a:gd name="T2" fmla="*/ 959489 w 124"/>
                  <a:gd name="T3" fmla="*/ 30390 h 234"/>
                  <a:gd name="T4" fmla="*/ 549827 w 124"/>
                  <a:gd name="T5" fmla="*/ 0 h 234"/>
                  <a:gd name="T6" fmla="*/ 0 w 124"/>
                  <a:gd name="T7" fmla="*/ 0 h 234"/>
                  <a:gd name="T8" fmla="*/ 0 w 124"/>
                  <a:gd name="T9" fmla="*/ 2537646 h 234"/>
                  <a:gd name="T10" fmla="*/ 345259 w 124"/>
                  <a:gd name="T11" fmla="*/ 2537646 h 234"/>
                  <a:gd name="T12" fmla="*/ 345259 w 124"/>
                  <a:gd name="T13" fmla="*/ 1386438 h 234"/>
                  <a:gd name="T14" fmla="*/ 568537 w 124"/>
                  <a:gd name="T15" fmla="*/ 1386438 h 234"/>
                  <a:gd name="T16" fmla="*/ 924470 w 124"/>
                  <a:gd name="T17" fmla="*/ 1356048 h 234"/>
                  <a:gd name="T18" fmla="*/ 1106046 w 124"/>
                  <a:gd name="T19" fmla="*/ 1258528 h 234"/>
                  <a:gd name="T20" fmla="*/ 1240402 w 124"/>
                  <a:gd name="T21" fmla="*/ 1031706 h 234"/>
                  <a:gd name="T22" fmla="*/ 1304717 w 124"/>
                  <a:gd name="T23" fmla="*/ 683460 h 234"/>
                  <a:gd name="T24" fmla="*/ 1200058 w 124"/>
                  <a:gd name="T25" fmla="*/ 251811 h 234"/>
                  <a:gd name="T26" fmla="*/ 819785 w 124"/>
                  <a:gd name="T27" fmla="*/ 1062032 h 234"/>
                  <a:gd name="T28" fmla="*/ 326544 w 124"/>
                  <a:gd name="T29" fmla="*/ 1062032 h 234"/>
                  <a:gd name="T30" fmla="*/ 326544 w 124"/>
                  <a:gd name="T31" fmla="*/ 335522 h 234"/>
                  <a:gd name="T32" fmla="*/ 801069 w 124"/>
                  <a:gd name="T33" fmla="*/ 335522 h 234"/>
                  <a:gd name="T34" fmla="*/ 999763 w 124"/>
                  <a:gd name="T35" fmla="*/ 707008 h 234"/>
                  <a:gd name="T36" fmla="*/ 819785 w 124"/>
                  <a:gd name="T37" fmla="*/ 1062032 h 23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24"/>
                  <a:gd name="T58" fmla="*/ 0 h 234"/>
                  <a:gd name="T59" fmla="*/ 124 w 124"/>
                  <a:gd name="T60" fmla="*/ 234 h 23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24" h="234">
                    <a:moveTo>
                      <a:pt x="114" y="23"/>
                    </a:moveTo>
                    <a:cubicBezTo>
                      <a:pt x="108" y="13"/>
                      <a:pt x="100" y="6"/>
                      <a:pt x="91" y="3"/>
                    </a:cubicBezTo>
                    <a:cubicBezTo>
                      <a:pt x="85" y="1"/>
                      <a:pt x="7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33" y="234"/>
                      <a:pt x="33" y="234"/>
                      <a:pt x="33" y="234"/>
                    </a:cubicBezTo>
                    <a:cubicBezTo>
                      <a:pt x="33" y="128"/>
                      <a:pt x="33" y="128"/>
                      <a:pt x="33" y="128"/>
                    </a:cubicBezTo>
                    <a:cubicBezTo>
                      <a:pt x="54" y="128"/>
                      <a:pt x="54" y="128"/>
                      <a:pt x="54" y="128"/>
                    </a:cubicBezTo>
                    <a:cubicBezTo>
                      <a:pt x="69" y="128"/>
                      <a:pt x="80" y="127"/>
                      <a:pt x="88" y="125"/>
                    </a:cubicBezTo>
                    <a:cubicBezTo>
                      <a:pt x="93" y="124"/>
                      <a:pt x="99" y="121"/>
                      <a:pt x="105" y="116"/>
                    </a:cubicBezTo>
                    <a:cubicBezTo>
                      <a:pt x="110" y="111"/>
                      <a:pt x="115" y="104"/>
                      <a:pt x="118" y="95"/>
                    </a:cubicBezTo>
                    <a:cubicBezTo>
                      <a:pt x="122" y="87"/>
                      <a:pt x="124" y="76"/>
                      <a:pt x="124" y="63"/>
                    </a:cubicBezTo>
                    <a:cubicBezTo>
                      <a:pt x="124" y="47"/>
                      <a:pt x="121" y="34"/>
                      <a:pt x="114" y="23"/>
                    </a:cubicBezTo>
                    <a:close/>
                    <a:moveTo>
                      <a:pt x="78" y="98"/>
                    </a:moveTo>
                    <a:cubicBezTo>
                      <a:pt x="31" y="98"/>
                      <a:pt x="31" y="98"/>
                      <a:pt x="31" y="98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76" y="31"/>
                      <a:pt x="76" y="31"/>
                      <a:pt x="76" y="31"/>
                    </a:cubicBezTo>
                    <a:cubicBezTo>
                      <a:pt x="80" y="31"/>
                      <a:pt x="94" y="33"/>
                      <a:pt x="95" y="65"/>
                    </a:cubicBezTo>
                    <a:cubicBezTo>
                      <a:pt x="95" y="65"/>
                      <a:pt x="95" y="98"/>
                      <a:pt x="78" y="98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50" name="Freeform 57"/>
              <p:cNvSpPr>
                <a:spLocks noChangeAspect="1" noEditPoints="1"/>
              </p:cNvSpPr>
              <p:nvPr/>
            </p:nvSpPr>
            <p:spPr bwMode="gray">
              <a:xfrm>
                <a:off x="2836" y="1707"/>
                <a:ext cx="375" cy="670"/>
              </a:xfrm>
              <a:custGeom>
                <a:avLst/>
                <a:gdLst>
                  <a:gd name="T0" fmla="*/ 673505 w 134"/>
                  <a:gd name="T1" fmla="*/ 0 h 239"/>
                  <a:gd name="T2" fmla="*/ 0 w 134"/>
                  <a:gd name="T3" fmla="*/ 651868 h 239"/>
                  <a:gd name="T4" fmla="*/ 0 w 134"/>
                  <a:gd name="T5" fmla="*/ 1827413 h 239"/>
                  <a:gd name="T6" fmla="*/ 715217 w 134"/>
                  <a:gd name="T7" fmla="*/ 2555439 h 239"/>
                  <a:gd name="T8" fmla="*/ 1410268 w 134"/>
                  <a:gd name="T9" fmla="*/ 1850636 h 239"/>
                  <a:gd name="T10" fmla="*/ 1410268 w 134"/>
                  <a:gd name="T11" fmla="*/ 746935 h 239"/>
                  <a:gd name="T12" fmla="*/ 673505 w 134"/>
                  <a:gd name="T13" fmla="*/ 0 h 239"/>
                  <a:gd name="T14" fmla="*/ 1083593 w 134"/>
                  <a:gd name="T15" fmla="*/ 1689939 h 239"/>
                  <a:gd name="T16" fmla="*/ 715217 w 134"/>
                  <a:gd name="T17" fmla="*/ 2201561 h 239"/>
                  <a:gd name="T18" fmla="*/ 326673 w 134"/>
                  <a:gd name="T19" fmla="*/ 1677846 h 239"/>
                  <a:gd name="T20" fmla="*/ 326673 w 134"/>
                  <a:gd name="T21" fmla="*/ 824610 h 239"/>
                  <a:gd name="T22" fmla="*/ 696523 w 134"/>
                  <a:gd name="T23" fmla="*/ 355249 h 239"/>
                  <a:gd name="T24" fmla="*/ 1083593 w 134"/>
                  <a:gd name="T25" fmla="*/ 896502 h 239"/>
                  <a:gd name="T26" fmla="*/ 1083593 w 134"/>
                  <a:gd name="T27" fmla="*/ 1689939 h 2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34"/>
                  <a:gd name="T43" fmla="*/ 0 h 239"/>
                  <a:gd name="T44" fmla="*/ 134 w 134"/>
                  <a:gd name="T45" fmla="*/ 239 h 239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34" h="239">
                    <a:moveTo>
                      <a:pt x="64" y="0"/>
                    </a:moveTo>
                    <a:cubicBezTo>
                      <a:pt x="2" y="0"/>
                      <a:pt x="0" y="61"/>
                      <a:pt x="0" y="61"/>
                    </a:cubicBezTo>
                    <a:cubicBezTo>
                      <a:pt x="0" y="171"/>
                      <a:pt x="0" y="171"/>
                      <a:pt x="0" y="171"/>
                    </a:cubicBezTo>
                    <a:cubicBezTo>
                      <a:pt x="0" y="171"/>
                      <a:pt x="4" y="239"/>
                      <a:pt x="68" y="239"/>
                    </a:cubicBezTo>
                    <a:cubicBezTo>
                      <a:pt x="132" y="239"/>
                      <a:pt x="134" y="173"/>
                      <a:pt x="134" y="173"/>
                    </a:cubicBezTo>
                    <a:cubicBezTo>
                      <a:pt x="134" y="173"/>
                      <a:pt x="134" y="105"/>
                      <a:pt x="134" y="70"/>
                    </a:cubicBezTo>
                    <a:cubicBezTo>
                      <a:pt x="134" y="34"/>
                      <a:pt x="107" y="0"/>
                      <a:pt x="64" y="0"/>
                    </a:cubicBezTo>
                    <a:close/>
                    <a:moveTo>
                      <a:pt x="103" y="158"/>
                    </a:moveTo>
                    <a:cubicBezTo>
                      <a:pt x="103" y="158"/>
                      <a:pt x="102" y="206"/>
                      <a:pt x="68" y="206"/>
                    </a:cubicBezTo>
                    <a:cubicBezTo>
                      <a:pt x="33" y="206"/>
                      <a:pt x="31" y="157"/>
                      <a:pt x="31" y="157"/>
                    </a:cubicBezTo>
                    <a:cubicBezTo>
                      <a:pt x="31" y="77"/>
                      <a:pt x="31" y="77"/>
                      <a:pt x="31" y="77"/>
                    </a:cubicBezTo>
                    <a:cubicBezTo>
                      <a:pt x="31" y="77"/>
                      <a:pt x="32" y="33"/>
                      <a:pt x="66" y="33"/>
                    </a:cubicBezTo>
                    <a:cubicBezTo>
                      <a:pt x="88" y="33"/>
                      <a:pt x="103" y="58"/>
                      <a:pt x="103" y="84"/>
                    </a:cubicBezTo>
                    <a:cubicBezTo>
                      <a:pt x="103" y="109"/>
                      <a:pt x="103" y="158"/>
                      <a:pt x="103" y="15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51" name="Group 58"/>
              <p:cNvGrpSpPr>
                <a:grpSpLocks noChangeAspect="1"/>
              </p:cNvGrpSpPr>
              <p:nvPr/>
            </p:nvGrpSpPr>
            <p:grpSpPr bwMode="auto">
              <a:xfrm>
                <a:off x="2808" y="2807"/>
                <a:ext cx="62" cy="63"/>
                <a:chOff x="1684" y="2400"/>
                <a:chExt cx="41" cy="41"/>
              </a:xfrm>
            </p:grpSpPr>
            <p:sp>
              <p:nvSpPr>
                <p:cNvPr id="56" name="Oval 59"/>
                <p:cNvSpPr>
                  <a:spLocks noChangeAspect="1" noChangeArrowheads="1"/>
                </p:cNvSpPr>
                <p:nvPr/>
              </p:nvSpPr>
              <p:spPr bwMode="gray">
                <a:xfrm>
                  <a:off x="1684" y="2400"/>
                  <a:ext cx="41" cy="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4E4E4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  <p:sp>
              <p:nvSpPr>
                <p:cNvPr id="57" name="Oval 60"/>
                <p:cNvSpPr>
                  <a:spLocks noChangeAspect="1" noChangeArrowheads="1"/>
                </p:cNvSpPr>
                <p:nvPr/>
              </p:nvSpPr>
              <p:spPr bwMode="gray">
                <a:xfrm>
                  <a:off x="1693" y="2410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</p:grpSp>
          <p:grpSp>
            <p:nvGrpSpPr>
              <p:cNvPr id="52" name="Group 61"/>
              <p:cNvGrpSpPr>
                <a:grpSpLocks noChangeAspect="1"/>
              </p:cNvGrpSpPr>
              <p:nvPr/>
            </p:nvGrpSpPr>
            <p:grpSpPr bwMode="auto">
              <a:xfrm>
                <a:off x="2808" y="1211"/>
                <a:ext cx="62" cy="63"/>
                <a:chOff x="1684" y="2400"/>
                <a:chExt cx="41" cy="41"/>
              </a:xfrm>
            </p:grpSpPr>
            <p:sp>
              <p:nvSpPr>
                <p:cNvPr id="54" name="Oval 62"/>
                <p:cNvSpPr>
                  <a:spLocks noChangeAspect="1" noChangeArrowheads="1"/>
                </p:cNvSpPr>
                <p:nvPr/>
              </p:nvSpPr>
              <p:spPr bwMode="gray">
                <a:xfrm>
                  <a:off x="1684" y="2400"/>
                  <a:ext cx="41" cy="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4E4E4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  <p:sp>
              <p:nvSpPr>
                <p:cNvPr id="55" name="Oval 63"/>
                <p:cNvSpPr>
                  <a:spLocks noChangeAspect="1" noChangeArrowheads="1"/>
                </p:cNvSpPr>
                <p:nvPr/>
              </p:nvSpPr>
              <p:spPr bwMode="gray">
                <a:xfrm>
                  <a:off x="1693" y="2410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</p:grpSp>
          <p:pic>
            <p:nvPicPr>
              <p:cNvPr id="53" name="Picture 6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1885" y="1124"/>
                <a:ext cx="1644" cy="1060"/>
              </a:xfrm>
              <a:prstGeom prst="rect">
                <a:avLst/>
              </a:prstGeom>
              <a:noFill/>
              <a:ln w="11176">
                <a:noFill/>
                <a:miter lim="800000"/>
                <a:headEnd/>
                <a:tailEnd/>
              </a:ln>
            </p:spPr>
          </p:pic>
        </p:grpSp>
        <p:sp>
          <p:nvSpPr>
            <p:cNvPr id="44" name="53 Metin kutusu"/>
            <p:cNvSpPr txBox="1"/>
            <p:nvPr/>
          </p:nvSpPr>
          <p:spPr>
            <a:xfrm>
              <a:off x="3298727" y="5639162"/>
              <a:ext cx="5508000" cy="288000"/>
            </a:xfrm>
            <a:prstGeom prst="rect">
              <a:avLst/>
            </a:prstGeom>
            <a:noFill/>
            <a:ln w="3175" cmpd="sng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 anchorCtr="0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r-TR" sz="1200" dirty="0" smtClean="0">
                  <a:solidFill>
                    <a:srgbClr val="000000"/>
                  </a:solidFill>
                  <a:latin typeface="Cambria" pitchFamily="18" charset="0"/>
                </a:rPr>
                <a:t>Sırası / Nedir? / </a:t>
              </a:r>
              <a:endParaRPr lang="tr-TR" sz="1000" b="1" dirty="0" smtClean="0">
                <a:solidFill>
                  <a:srgbClr val="000000"/>
                </a:solidFill>
                <a:latin typeface="Cambria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119642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87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87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3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prstClr val="black"/>
              </a:solidFill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gray">
          <a:xfrm>
            <a:off x="265114" y="1375568"/>
            <a:ext cx="424973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RİSK ALTINDAKİ İŞLER</a:t>
            </a:r>
            <a:endParaRPr lang="de-DE" sz="2000" b="1" noProof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gray">
          <a:xfrm>
            <a:off x="265114" y="1735932"/>
            <a:ext cx="4249736" cy="4512468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Tarım (ürünün 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yetiştirilmesi ve </a:t>
            </a: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hasadı), </a:t>
            </a:r>
            <a:endParaRPr lang="tr-TR" sz="2000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Hayvancılık, Ormancılık,  </a:t>
            </a: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Balıkçılık,</a:t>
            </a:r>
            <a:endParaRPr lang="tr-TR" sz="2000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Tarım ürünleri </a:t>
            </a: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(gıda paketleme),</a:t>
            </a:r>
            <a:endParaRPr lang="tr-TR" sz="2000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Depolama (tahıl 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siloları, tütün ve </a:t>
            </a: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diğerleri),</a:t>
            </a:r>
            <a:endParaRPr lang="tr-TR" sz="2000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Hayvan tüyleri ve derilerinin </a:t>
            </a: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işlenmesi,</a:t>
            </a:r>
            <a:endParaRPr lang="tr-TR" sz="2000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Tekstil </a:t>
            </a: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fabrikaları,</a:t>
            </a:r>
            <a:endParaRPr lang="tr-TR" sz="2000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Ağaç </a:t>
            </a: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işleme (marangozhaneler),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	</a:t>
            </a: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Laboratuvar hayvanlarının </a:t>
            </a: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bakımı,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	</a:t>
            </a:r>
            <a:endParaRPr lang="tr-TR" sz="2000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C0000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C00000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prstClr val="white">
                  <a:lumMod val="65000"/>
                </a:prst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gray">
          <a:xfrm>
            <a:off x="4634733" y="1375569"/>
            <a:ext cx="424973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RİSK ALTINDAKİ İŞLER</a:t>
            </a:r>
            <a:endParaRPr lang="de-DE" sz="2000" b="1" noProof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gray">
          <a:xfrm>
            <a:off x="4634733" y="1735933"/>
            <a:ext cx="4249736" cy="4512468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Sağlık (hasta bakımı, tıbbi ve dental),	</a:t>
            </a: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Kişisel günlük bakım (saç bakımı, vücut bakımı),	</a:t>
            </a: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Biyoteknoloji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(üretim işlemleri), </a:t>
            </a: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Farmasötik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(ilaç üretimi),	</a:t>
            </a: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Klinik ve araştırma laboratuvarları,</a:t>
            </a: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Bina onarımı, 	</a:t>
            </a: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Katı ve sıvı atıkların yok edilmesi,</a:t>
            </a:r>
          </a:p>
          <a:p>
            <a:pPr marL="36000" lvl="1" indent="-252000">
              <a:spcAft>
                <a:spcPts val="300"/>
              </a:spcAft>
              <a:buClr>
                <a:srgbClr val="292929"/>
              </a:buClr>
              <a:buFont typeface="Wingdings" pitchFamily="2" charset="2"/>
              <a:buChar char="ü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Endüstriyel atıkların yok edilmesi,	</a:t>
            </a:r>
          </a:p>
        </p:txBody>
      </p:sp>
    </p:spTree>
    <p:extLst>
      <p:ext uri="{BB962C8B-B14F-4D97-AF65-F5344CB8AC3E}">
        <p14:creationId xmlns:p14="http://schemas.microsoft.com/office/powerpoint/2010/main" val="171346503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prstClr val="black"/>
              </a:solidFill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gray">
          <a:xfrm>
            <a:off x="560389" y="1375568"/>
            <a:ext cx="794543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RİSK ALTINDAKİ İŞLER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gray">
          <a:xfrm>
            <a:off x="560389" y="1735932"/>
            <a:ext cx="7945436" cy="4071101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sz="2000" b="1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İşyerlerinde </a:t>
            </a: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bulunan biyolojik risk etmenlerinin tayininde, daha </a:t>
            </a:r>
            <a:r>
              <a:rPr lang="tr-TR" sz="20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ziyade;</a:t>
            </a: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sz="2000" b="1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457200" lvl="2" indent="-216000">
              <a:spcAft>
                <a:spcPts val="0"/>
              </a:spcAft>
              <a:buClr>
                <a:srgbClr val="292929"/>
              </a:buClr>
              <a:buAutoNum type="arabicPeriod"/>
              <a:defRPr/>
            </a:pPr>
            <a:r>
              <a:rPr lang="tr-TR" sz="20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Tarım </a:t>
            </a: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işçileri, </a:t>
            </a:r>
            <a:endParaRPr lang="tr-TR" sz="2000" b="1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457200" lvl="2" indent="-216000">
              <a:spcAft>
                <a:spcPts val="0"/>
              </a:spcAft>
              <a:buClr>
                <a:srgbClr val="292929"/>
              </a:buClr>
              <a:buAutoNum type="arabicPeriod"/>
              <a:defRPr/>
            </a:pPr>
            <a:r>
              <a:rPr lang="tr-TR" sz="20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Sağlık </a:t>
            </a: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çalışanları </a:t>
            </a:r>
            <a:r>
              <a:rPr lang="tr-TR" sz="20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457200" lvl="2" indent="-216000">
              <a:spcAft>
                <a:spcPts val="0"/>
              </a:spcAft>
              <a:buClr>
                <a:srgbClr val="292929"/>
              </a:buClr>
              <a:buAutoNum type="arabicPeriod"/>
              <a:defRPr/>
            </a:pP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</a:t>
            </a:r>
            <a:r>
              <a:rPr lang="tr-TR" sz="20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aboratuvar çalışanları</a:t>
            </a: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……………..üzerine yoğunlaşılmıştır.</a:t>
            </a:r>
          </a:p>
          <a:p>
            <a:pPr marL="0" lvl="1">
              <a:spcAft>
                <a:spcPts val="0"/>
              </a:spcAft>
              <a:buClr>
                <a:srgbClr val="292929"/>
              </a:buClr>
              <a:defRPr/>
            </a:pPr>
            <a:endParaRPr lang="tr-TR" sz="2000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C0000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C00000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prstClr val="white">
                  <a:lumMod val="65000"/>
                </a:prst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82192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hteck 4"/>
          <p:cNvSpPr>
            <a:spLocks noChangeArrowheads="1"/>
          </p:cNvSpPr>
          <p:nvPr/>
        </p:nvSpPr>
        <p:spPr bwMode="auto">
          <a:xfrm>
            <a:off x="172005" y="3155635"/>
            <a:ext cx="8782476" cy="252990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7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Sık Görülen </a:t>
            </a:r>
          </a:p>
          <a:p>
            <a:pPr algn="ctr"/>
            <a:r>
              <a:rPr lang="tr-TR" sz="7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Biyolojik Risk Etmenleri</a:t>
            </a:r>
            <a:endParaRPr lang="tr-TR" sz="7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2" descr="C:\Users\ahmet\Desktop\virus_definition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899" y="154687"/>
            <a:ext cx="2809875" cy="311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403301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gray">
          <a:xfrm>
            <a:off x="2371725" y="1668463"/>
            <a:ext cx="2139950" cy="97155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marL="342900" indent="-342900"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BAKTERİYEL </a:t>
            </a:r>
          </a:p>
          <a:p>
            <a:pPr marL="342900" indent="-342900"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ENFEKSİYONLAR</a:t>
            </a:r>
            <a:endParaRPr lang="en-GB" sz="1600" b="1" dirty="0">
              <a:solidFill>
                <a:srgbClr val="FFFFFF"/>
              </a:solidFill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gray">
          <a:xfrm>
            <a:off x="138230" y="1668463"/>
            <a:ext cx="2139950" cy="971550"/>
          </a:xfrm>
          <a:prstGeom prst="rect">
            <a:avLst/>
          </a:prstGeom>
          <a:solidFill>
            <a:schemeClr val="tx2">
              <a:lumMod val="75000"/>
            </a:schemeClr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VİRAL </a:t>
            </a:r>
          </a:p>
          <a:p>
            <a:pPr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ENFEKSİYONLAR</a:t>
            </a:r>
            <a:endParaRPr lang="en-GB" sz="1600" dirty="0" smtClean="0">
              <a:solidFill>
                <a:srgbClr val="FFFFFF"/>
              </a:solidFill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gray">
          <a:xfrm>
            <a:off x="4613275" y="1668463"/>
            <a:ext cx="2139950" cy="971550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50000">
                <a:schemeClr val="bg2">
                  <a:gamma/>
                  <a:tint val="60784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MANTAR</a:t>
            </a:r>
          </a:p>
          <a:p>
            <a:pPr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ENFEKSİYONLAR</a:t>
            </a:r>
            <a:endParaRPr lang="en-GB" sz="1600" b="1" dirty="0">
              <a:solidFill>
                <a:srgbClr val="FFFFFF"/>
              </a:solidFill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gray">
          <a:xfrm>
            <a:off x="2371725" y="2640012"/>
            <a:ext cx="213995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Tüberküloz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Menengokoksik,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Menenjit,</a:t>
            </a: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GİS 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Enf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Lejyoner 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Hast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Difteri,</a:t>
            </a: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Boğmaca,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gray">
          <a:xfrm>
            <a:off x="138230" y="2640012"/>
            <a:ext cx="213995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Hepatit-B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AIDS, </a:t>
            </a: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Kızamık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Kızamıkçık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Kabakulak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Suçiçeği,</a:t>
            </a: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Herpes 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Enf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16000" indent="-216000">
              <a:buFont typeface="+mj-lt"/>
              <a:buAutoNum type="arabicPeriod"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Sitomegalovirüs</a:t>
            </a:r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gray">
          <a:xfrm>
            <a:off x="4613275" y="2640012"/>
            <a:ext cx="213995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marL="216000" indent="-216000">
              <a:buFont typeface="+mj-lt"/>
              <a:buAutoNum type="arabicPeriod"/>
            </a:pP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Histoplazmosis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16000" indent="-216000">
              <a:buFont typeface="+mj-lt"/>
              <a:buAutoNum type="arabicPeriod"/>
            </a:pP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Candidadis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16000" indent="-216000">
              <a:buFont typeface="+mj-lt"/>
              <a:buAutoNum type="arabicPeriod"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Rectangle 31"/>
          <p:cNvSpPr txBox="1">
            <a:spLocks noChangeArrowheads="1"/>
          </p:cNvSpPr>
          <p:nvPr/>
        </p:nvSpPr>
        <p:spPr bwMode="gray">
          <a:xfrm>
            <a:off x="138230" y="411163"/>
            <a:ext cx="8882946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gray">
          <a:xfrm>
            <a:off x="138229" y="1143000"/>
            <a:ext cx="8849301" cy="514351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sz="22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SAĞLIK </a:t>
            </a:r>
            <a:r>
              <a:rPr lang="tr-TR" sz="22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ÇALIŞANLARINDA </a:t>
            </a:r>
            <a:r>
              <a:rPr lang="tr-TR" sz="22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EN SIK </a:t>
            </a:r>
            <a:r>
              <a:rPr lang="tr-TR" sz="22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GÖRÜLEN BİYOLOJİK </a:t>
            </a:r>
            <a:r>
              <a:rPr lang="tr-TR" sz="22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RİSK FAKTÖRLERİ</a:t>
            </a:r>
            <a:endParaRPr lang="tr-TR" sz="22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gray">
          <a:xfrm>
            <a:off x="6847580" y="1668464"/>
            <a:ext cx="2139950" cy="971550"/>
          </a:xfrm>
          <a:prstGeom prst="rect">
            <a:avLst/>
          </a:prstGeom>
          <a:solidFill>
            <a:srgbClr val="41414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PARAZİT</a:t>
            </a:r>
            <a:endParaRPr lang="tr-TR" sz="1600" b="1" dirty="0" smtClean="0">
              <a:solidFill>
                <a:srgbClr val="FFFFFF"/>
              </a:solidFill>
              <a:latin typeface="Cambria Math" pitchFamily="18" charset="0"/>
              <a:ea typeface="Cambria Math" pitchFamily="18" charset="0"/>
              <a:cs typeface="Arial" pitchFamily="34" charset="0"/>
            </a:endParaRPr>
          </a:p>
          <a:p>
            <a:pPr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ENFEKSİYONLAR</a:t>
            </a:r>
            <a:endParaRPr lang="en-GB" sz="1600" b="1" dirty="0">
              <a:solidFill>
                <a:srgbClr val="FFFFFF"/>
              </a:solidFill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gray">
          <a:xfrm>
            <a:off x="6847580" y="2640013"/>
            <a:ext cx="213995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marL="216000" indent="-216000">
              <a:buFont typeface="+mj-lt"/>
              <a:buAutoNum type="arabicPeriod"/>
            </a:pPr>
            <a:r>
              <a:rPr lang="en-US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Ankilostomiasis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16000" indent="-216000">
              <a:buFont typeface="+mj-lt"/>
              <a:buAutoNum type="arabicPeriod"/>
            </a:pPr>
            <a:r>
              <a:rPr lang="en-US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Necatoriasis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16000" indent="-216000">
              <a:buFont typeface="+mj-lt"/>
              <a:buAutoNum type="arabicPeriod"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05133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12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C0000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C00000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GB" sz="1800" b="1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11" name="Group 7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7774477"/>
              </p:ext>
            </p:extLst>
          </p:nvPr>
        </p:nvGraphicFramePr>
        <p:xfrm>
          <a:off x="147841" y="980596"/>
          <a:ext cx="8868146" cy="5058329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007299"/>
                <a:gridCol w="2560955"/>
                <a:gridCol w="2104168"/>
                <a:gridCol w="2195724"/>
              </a:tblGrid>
              <a:tr h="562049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Calibri" pitchFamily="34" charset="0"/>
                        </a:rPr>
                        <a:t>TARIM VE HAYVANCILIKTA EN SIK GÖRÜLEN BİYOLOJİK RİSK ETMENLERİ</a:t>
                      </a:r>
                    </a:p>
                  </a:txBody>
                  <a:tcPr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r-T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r-T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r-T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5620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Hastalık</a:t>
                      </a:r>
                      <a:endParaRPr kumimoji="0" lang="tr-T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Belirtileri</a:t>
                      </a:r>
                      <a:endParaRPr kumimoji="0" lang="tr-T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Kaynak</a:t>
                      </a:r>
                      <a:endParaRPr kumimoji="0" lang="tr-T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Riskli İşler</a:t>
                      </a:r>
                      <a:endParaRPr kumimoji="0" lang="tr-T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5620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Şarbon</a:t>
                      </a:r>
                      <a:endParaRPr kumimoji="0" lang="tr-T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Deride siyah püstül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Enfekte koyun-inek/ürünleri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Çiftçi, kasap, veteriner,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5620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Tüberküloz</a:t>
                      </a:r>
                      <a:endParaRPr kumimoji="0" lang="tr-T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Öksürük, ateş, terleme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Enfekte hayvanlar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Çiftçi, kasap, veteriner,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5620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4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Bruselloz*</a:t>
                      </a:r>
                      <a:endParaRPr kumimoji="0" lang="tr-TR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i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Ateş, terleme, eklem ağrısı</a:t>
                      </a:r>
                      <a:endParaRPr kumimoji="0" lang="tr-T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i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Hasta koyun, keçi, inek</a:t>
                      </a:r>
                      <a:endParaRPr kumimoji="0" lang="tr-T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i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Besiciler, sütçü, veteriner,*</a:t>
                      </a:r>
                      <a:endParaRPr kumimoji="0" lang="tr-T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5620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Salmonellozis</a:t>
                      </a:r>
                      <a:endParaRPr kumimoji="0" lang="tr-T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Ateş, üşüme, ishal, baş ağrısı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Kümes hayvanı, kedi, köpek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Veteriner, aşçı-mezbaha işçisi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5620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Kırım Kongo (KKKA)</a:t>
                      </a:r>
                      <a:endParaRPr kumimoji="0" lang="tr-T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Yaygın kanamalar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Kene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Çiftçi, besici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574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Kedi Tırmığı Hastalığı</a:t>
                      </a:r>
                      <a:endParaRPr kumimoji="0" lang="tr-T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Ateş, deri lezyonu, lenfadenit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Kedi, köpek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Veteriner, kedi-köpek sahibi, 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5497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Kuduz</a:t>
                      </a:r>
                      <a:endParaRPr kumimoji="0" lang="tr-T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Baş ağrısı, ajitasyon, salya akması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Köpek, tilki, kurt, yarasa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Veteriner, çiftçi, mağaracı, 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7" name="Grup 6"/>
          <p:cNvGrpSpPr/>
          <p:nvPr/>
        </p:nvGrpSpPr>
        <p:grpSpPr>
          <a:xfrm>
            <a:off x="162897" y="6084680"/>
            <a:ext cx="6162416" cy="663371"/>
            <a:chOff x="2644311" y="5451679"/>
            <a:chExt cx="6162416" cy="663371"/>
          </a:xfrm>
        </p:grpSpPr>
        <p:grpSp>
          <p:nvGrpSpPr>
            <p:cNvPr id="9" name="Group 51"/>
            <p:cNvGrpSpPr>
              <a:grpSpLocks/>
            </p:cNvGrpSpPr>
            <p:nvPr/>
          </p:nvGrpSpPr>
          <p:grpSpPr bwMode="auto">
            <a:xfrm>
              <a:off x="2644311" y="5451679"/>
              <a:ext cx="648968" cy="663371"/>
              <a:chOff x="1868" y="1082"/>
              <a:chExt cx="1942" cy="1942"/>
            </a:xfrm>
          </p:grpSpPr>
          <p:sp>
            <p:nvSpPr>
              <p:cNvPr id="13" name="Freeform 52"/>
              <p:cNvSpPr>
                <a:spLocks noChangeAspect="1"/>
              </p:cNvSpPr>
              <p:nvPr/>
            </p:nvSpPr>
            <p:spPr bwMode="gray">
              <a:xfrm>
                <a:off x="1868" y="1082"/>
                <a:ext cx="1942" cy="1942"/>
              </a:xfrm>
              <a:custGeom>
                <a:avLst/>
                <a:gdLst>
                  <a:gd name="T0" fmla="*/ 1849 w 1675"/>
                  <a:gd name="T1" fmla="*/ 6343 h 1675"/>
                  <a:gd name="T2" fmla="*/ 0 w 1675"/>
                  <a:gd name="T3" fmla="*/ 4480 h 1675"/>
                  <a:gd name="T4" fmla="*/ 0 w 1675"/>
                  <a:gd name="T5" fmla="*/ 1849 h 1675"/>
                  <a:gd name="T6" fmla="*/ 1849 w 1675"/>
                  <a:gd name="T7" fmla="*/ 0 h 1675"/>
                  <a:gd name="T8" fmla="*/ 4481 w 1675"/>
                  <a:gd name="T9" fmla="*/ 0 h 1675"/>
                  <a:gd name="T10" fmla="*/ 6343 w 1675"/>
                  <a:gd name="T11" fmla="*/ 1849 h 1675"/>
                  <a:gd name="T12" fmla="*/ 6343 w 1675"/>
                  <a:gd name="T13" fmla="*/ 4480 h 1675"/>
                  <a:gd name="T14" fmla="*/ 4481 w 1675"/>
                  <a:gd name="T15" fmla="*/ 6343 h 1675"/>
                  <a:gd name="T16" fmla="*/ 1849 w 1675"/>
                  <a:gd name="T17" fmla="*/ 6343 h 167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675"/>
                  <a:gd name="T28" fmla="*/ 0 h 1675"/>
                  <a:gd name="T29" fmla="*/ 1675 w 1675"/>
                  <a:gd name="T30" fmla="*/ 1675 h 167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675" h="1675">
                    <a:moveTo>
                      <a:pt x="489" y="1675"/>
                    </a:moveTo>
                    <a:lnTo>
                      <a:pt x="0" y="1183"/>
                    </a:lnTo>
                    <a:lnTo>
                      <a:pt x="0" y="489"/>
                    </a:lnTo>
                    <a:lnTo>
                      <a:pt x="489" y="0"/>
                    </a:lnTo>
                    <a:lnTo>
                      <a:pt x="1184" y="0"/>
                    </a:lnTo>
                    <a:lnTo>
                      <a:pt x="1675" y="489"/>
                    </a:lnTo>
                    <a:lnTo>
                      <a:pt x="1675" y="1183"/>
                    </a:lnTo>
                    <a:lnTo>
                      <a:pt x="1184" y="1675"/>
                    </a:lnTo>
                    <a:lnTo>
                      <a:pt x="489" y="167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53"/>
              <p:cNvSpPr>
                <a:spLocks noChangeAspect="1"/>
              </p:cNvSpPr>
              <p:nvPr/>
            </p:nvSpPr>
            <p:spPr bwMode="gray">
              <a:xfrm>
                <a:off x="1914" y="1128"/>
                <a:ext cx="1850" cy="1850"/>
              </a:xfrm>
              <a:custGeom>
                <a:avLst/>
                <a:gdLst>
                  <a:gd name="T0" fmla="*/ 1780 w 1595"/>
                  <a:gd name="T1" fmla="*/ 6060 h 1595"/>
                  <a:gd name="T2" fmla="*/ 0 w 1595"/>
                  <a:gd name="T3" fmla="*/ 4281 h 1595"/>
                  <a:gd name="T4" fmla="*/ 0 w 1595"/>
                  <a:gd name="T5" fmla="*/ 1780 h 1595"/>
                  <a:gd name="T6" fmla="*/ 1780 w 1595"/>
                  <a:gd name="T7" fmla="*/ 0 h 1595"/>
                  <a:gd name="T8" fmla="*/ 4281 w 1595"/>
                  <a:gd name="T9" fmla="*/ 0 h 1595"/>
                  <a:gd name="T10" fmla="*/ 6060 w 1595"/>
                  <a:gd name="T11" fmla="*/ 1780 h 1595"/>
                  <a:gd name="T12" fmla="*/ 6060 w 1595"/>
                  <a:gd name="T13" fmla="*/ 4281 h 1595"/>
                  <a:gd name="T14" fmla="*/ 4281 w 1595"/>
                  <a:gd name="T15" fmla="*/ 6060 h 1595"/>
                  <a:gd name="T16" fmla="*/ 1780 w 1595"/>
                  <a:gd name="T17" fmla="*/ 6060 h 159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95"/>
                  <a:gd name="T28" fmla="*/ 0 h 1595"/>
                  <a:gd name="T29" fmla="*/ 1595 w 1595"/>
                  <a:gd name="T30" fmla="*/ 1595 h 159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95" h="1595">
                    <a:moveTo>
                      <a:pt x="468" y="1595"/>
                    </a:moveTo>
                    <a:lnTo>
                      <a:pt x="0" y="1127"/>
                    </a:lnTo>
                    <a:lnTo>
                      <a:pt x="0" y="468"/>
                    </a:lnTo>
                    <a:lnTo>
                      <a:pt x="468" y="0"/>
                    </a:lnTo>
                    <a:lnTo>
                      <a:pt x="1127" y="0"/>
                    </a:lnTo>
                    <a:lnTo>
                      <a:pt x="1595" y="468"/>
                    </a:lnTo>
                    <a:lnTo>
                      <a:pt x="1595" y="1127"/>
                    </a:lnTo>
                    <a:lnTo>
                      <a:pt x="1127" y="1595"/>
                    </a:lnTo>
                    <a:lnTo>
                      <a:pt x="468" y="159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60000"/>
                  </a:gs>
                  <a:gs pos="100000">
                    <a:srgbClr val="8A0000"/>
                  </a:gs>
                </a:gsLst>
                <a:lin ang="54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Freeform 54"/>
              <p:cNvSpPr>
                <a:spLocks noChangeAspect="1"/>
              </p:cNvSpPr>
              <p:nvPr/>
            </p:nvSpPr>
            <p:spPr bwMode="gray">
              <a:xfrm>
                <a:off x="2434" y="1717"/>
                <a:ext cx="334" cy="642"/>
              </a:xfrm>
              <a:custGeom>
                <a:avLst/>
                <a:gdLst>
                  <a:gd name="T0" fmla="*/ 411 w 288"/>
                  <a:gd name="T1" fmla="*/ 2119 h 553"/>
                  <a:gd name="T2" fmla="*/ 411 w 288"/>
                  <a:gd name="T3" fmla="*/ 283 h 553"/>
                  <a:gd name="T4" fmla="*/ 0 w 288"/>
                  <a:gd name="T5" fmla="*/ 283 h 553"/>
                  <a:gd name="T6" fmla="*/ 0 w 288"/>
                  <a:gd name="T7" fmla="*/ 0 h 553"/>
                  <a:gd name="T8" fmla="*/ 1092 w 288"/>
                  <a:gd name="T9" fmla="*/ 0 h 553"/>
                  <a:gd name="T10" fmla="*/ 1092 w 288"/>
                  <a:gd name="T11" fmla="*/ 283 h 553"/>
                  <a:gd name="T12" fmla="*/ 691 w 288"/>
                  <a:gd name="T13" fmla="*/ 283 h 553"/>
                  <a:gd name="T14" fmla="*/ 691 w 288"/>
                  <a:gd name="T15" fmla="*/ 2119 h 553"/>
                  <a:gd name="T16" fmla="*/ 411 w 288"/>
                  <a:gd name="T17" fmla="*/ 2119 h 5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8"/>
                  <a:gd name="T28" fmla="*/ 0 h 553"/>
                  <a:gd name="T29" fmla="*/ 288 w 288"/>
                  <a:gd name="T30" fmla="*/ 553 h 5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8" h="553">
                    <a:moveTo>
                      <a:pt x="109" y="553"/>
                    </a:moveTo>
                    <a:lnTo>
                      <a:pt x="109" y="73"/>
                    </a:lnTo>
                    <a:lnTo>
                      <a:pt x="0" y="73"/>
                    </a:lnTo>
                    <a:lnTo>
                      <a:pt x="0" y="0"/>
                    </a:lnTo>
                    <a:lnTo>
                      <a:pt x="288" y="0"/>
                    </a:lnTo>
                    <a:lnTo>
                      <a:pt x="288" y="73"/>
                    </a:lnTo>
                    <a:lnTo>
                      <a:pt x="182" y="73"/>
                    </a:lnTo>
                    <a:lnTo>
                      <a:pt x="182" y="553"/>
                    </a:lnTo>
                    <a:lnTo>
                      <a:pt x="109" y="553"/>
                    </a:lnTo>
                    <a:close/>
                  </a:path>
                </a:pathLst>
              </a:custGeom>
              <a:solidFill>
                <a:schemeClr val="bg1"/>
              </a:solidFill>
              <a:ln w="14288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16" name="Freeform 55"/>
              <p:cNvSpPr>
                <a:spLocks noChangeAspect="1"/>
              </p:cNvSpPr>
              <p:nvPr/>
            </p:nvSpPr>
            <p:spPr bwMode="gray">
              <a:xfrm>
                <a:off x="2007" y="1709"/>
                <a:ext cx="384" cy="657"/>
              </a:xfrm>
              <a:custGeom>
                <a:avLst/>
                <a:gdLst>
                  <a:gd name="T0" fmla="*/ 897156 w 140"/>
                  <a:gd name="T1" fmla="*/ 510544 h 240"/>
                  <a:gd name="T2" fmla="*/ 1194761 w 140"/>
                  <a:gd name="T3" fmla="*/ 510544 h 240"/>
                  <a:gd name="T4" fmla="*/ 650611 w 140"/>
                  <a:gd name="T5" fmla="*/ 0 h 240"/>
                  <a:gd name="T6" fmla="*/ 150720 w 140"/>
                  <a:gd name="T7" fmla="*/ 510544 h 240"/>
                  <a:gd name="T8" fmla="*/ 737091 w 140"/>
                  <a:gd name="T9" fmla="*/ 1147601 h 240"/>
                  <a:gd name="T10" fmla="*/ 897156 w 140"/>
                  <a:gd name="T11" fmla="*/ 1485234 h 240"/>
                  <a:gd name="T12" fmla="*/ 605170 w 140"/>
                  <a:gd name="T13" fmla="*/ 1788256 h 240"/>
                  <a:gd name="T14" fmla="*/ 317639 w 140"/>
                  <a:gd name="T15" fmla="*/ 1441415 h 240"/>
                  <a:gd name="T16" fmla="*/ 51566 w 140"/>
                  <a:gd name="T17" fmla="*/ 1441415 h 240"/>
                  <a:gd name="T18" fmla="*/ 599100 w 140"/>
                  <a:gd name="T19" fmla="*/ 2072649 h 240"/>
                  <a:gd name="T20" fmla="*/ 1178625 w 140"/>
                  <a:gd name="T21" fmla="*/ 1459572 h 240"/>
                  <a:gd name="T22" fmla="*/ 790642 w 140"/>
                  <a:gd name="T23" fmla="*/ 854776 h 240"/>
                  <a:gd name="T24" fmla="*/ 439035 w 140"/>
                  <a:gd name="T25" fmla="*/ 510544 h 240"/>
                  <a:gd name="T26" fmla="*/ 650611 w 140"/>
                  <a:gd name="T27" fmla="*/ 268560 h 240"/>
                  <a:gd name="T28" fmla="*/ 897156 w 140"/>
                  <a:gd name="T29" fmla="*/ 510544 h 24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240"/>
                  <a:gd name="T47" fmla="*/ 140 w 140"/>
                  <a:gd name="T48" fmla="*/ 240 h 24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240">
                    <a:moveTo>
                      <a:pt x="102" y="59"/>
                    </a:moveTo>
                    <a:cubicBezTo>
                      <a:pt x="136" y="59"/>
                      <a:pt x="136" y="59"/>
                      <a:pt x="136" y="59"/>
                    </a:cubicBezTo>
                    <a:cubicBezTo>
                      <a:pt x="136" y="59"/>
                      <a:pt x="137" y="0"/>
                      <a:pt x="74" y="0"/>
                    </a:cubicBezTo>
                    <a:cubicBezTo>
                      <a:pt x="11" y="0"/>
                      <a:pt x="17" y="59"/>
                      <a:pt x="17" y="59"/>
                    </a:cubicBezTo>
                    <a:cubicBezTo>
                      <a:pt x="17" y="107"/>
                      <a:pt x="57" y="108"/>
                      <a:pt x="84" y="133"/>
                    </a:cubicBezTo>
                    <a:cubicBezTo>
                      <a:pt x="91" y="139"/>
                      <a:pt x="102" y="146"/>
                      <a:pt x="102" y="172"/>
                    </a:cubicBezTo>
                    <a:cubicBezTo>
                      <a:pt x="103" y="198"/>
                      <a:pt x="84" y="207"/>
                      <a:pt x="69" y="207"/>
                    </a:cubicBezTo>
                    <a:cubicBezTo>
                      <a:pt x="54" y="207"/>
                      <a:pt x="36" y="200"/>
                      <a:pt x="36" y="167"/>
                    </a:cubicBezTo>
                    <a:cubicBezTo>
                      <a:pt x="6" y="167"/>
                      <a:pt x="6" y="167"/>
                      <a:pt x="6" y="167"/>
                    </a:cubicBezTo>
                    <a:cubicBezTo>
                      <a:pt x="6" y="167"/>
                      <a:pt x="0" y="240"/>
                      <a:pt x="68" y="240"/>
                    </a:cubicBezTo>
                    <a:cubicBezTo>
                      <a:pt x="136" y="240"/>
                      <a:pt x="134" y="181"/>
                      <a:pt x="134" y="169"/>
                    </a:cubicBezTo>
                    <a:cubicBezTo>
                      <a:pt x="134" y="158"/>
                      <a:pt x="140" y="130"/>
                      <a:pt x="90" y="99"/>
                    </a:cubicBezTo>
                    <a:cubicBezTo>
                      <a:pt x="66" y="85"/>
                      <a:pt x="50" y="77"/>
                      <a:pt x="50" y="59"/>
                    </a:cubicBezTo>
                    <a:cubicBezTo>
                      <a:pt x="50" y="42"/>
                      <a:pt x="62" y="31"/>
                      <a:pt x="74" y="31"/>
                    </a:cubicBezTo>
                    <a:cubicBezTo>
                      <a:pt x="86" y="31"/>
                      <a:pt x="102" y="36"/>
                      <a:pt x="102" y="59"/>
                    </a:cubicBezTo>
                    <a:close/>
                  </a:path>
                </a:pathLst>
              </a:custGeom>
              <a:solidFill>
                <a:schemeClr val="bg1"/>
              </a:solidFill>
              <a:ln w="14288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17" name="Freeform 56"/>
              <p:cNvSpPr>
                <a:spLocks noChangeAspect="1" noEditPoints="1"/>
              </p:cNvSpPr>
              <p:nvPr/>
            </p:nvSpPr>
            <p:spPr bwMode="gray">
              <a:xfrm>
                <a:off x="3312" y="1720"/>
                <a:ext cx="347" cy="657"/>
              </a:xfrm>
              <a:custGeom>
                <a:avLst/>
                <a:gdLst>
                  <a:gd name="T0" fmla="*/ 1200058 w 124"/>
                  <a:gd name="T1" fmla="*/ 251811 h 234"/>
                  <a:gd name="T2" fmla="*/ 959489 w 124"/>
                  <a:gd name="T3" fmla="*/ 30390 h 234"/>
                  <a:gd name="T4" fmla="*/ 549827 w 124"/>
                  <a:gd name="T5" fmla="*/ 0 h 234"/>
                  <a:gd name="T6" fmla="*/ 0 w 124"/>
                  <a:gd name="T7" fmla="*/ 0 h 234"/>
                  <a:gd name="T8" fmla="*/ 0 w 124"/>
                  <a:gd name="T9" fmla="*/ 2537646 h 234"/>
                  <a:gd name="T10" fmla="*/ 345259 w 124"/>
                  <a:gd name="T11" fmla="*/ 2537646 h 234"/>
                  <a:gd name="T12" fmla="*/ 345259 w 124"/>
                  <a:gd name="T13" fmla="*/ 1386438 h 234"/>
                  <a:gd name="T14" fmla="*/ 568537 w 124"/>
                  <a:gd name="T15" fmla="*/ 1386438 h 234"/>
                  <a:gd name="T16" fmla="*/ 924470 w 124"/>
                  <a:gd name="T17" fmla="*/ 1356048 h 234"/>
                  <a:gd name="T18" fmla="*/ 1106046 w 124"/>
                  <a:gd name="T19" fmla="*/ 1258528 h 234"/>
                  <a:gd name="T20" fmla="*/ 1240402 w 124"/>
                  <a:gd name="T21" fmla="*/ 1031706 h 234"/>
                  <a:gd name="T22" fmla="*/ 1304717 w 124"/>
                  <a:gd name="T23" fmla="*/ 683460 h 234"/>
                  <a:gd name="T24" fmla="*/ 1200058 w 124"/>
                  <a:gd name="T25" fmla="*/ 251811 h 234"/>
                  <a:gd name="T26" fmla="*/ 819785 w 124"/>
                  <a:gd name="T27" fmla="*/ 1062032 h 234"/>
                  <a:gd name="T28" fmla="*/ 326544 w 124"/>
                  <a:gd name="T29" fmla="*/ 1062032 h 234"/>
                  <a:gd name="T30" fmla="*/ 326544 w 124"/>
                  <a:gd name="T31" fmla="*/ 335522 h 234"/>
                  <a:gd name="T32" fmla="*/ 801069 w 124"/>
                  <a:gd name="T33" fmla="*/ 335522 h 234"/>
                  <a:gd name="T34" fmla="*/ 999763 w 124"/>
                  <a:gd name="T35" fmla="*/ 707008 h 234"/>
                  <a:gd name="T36" fmla="*/ 819785 w 124"/>
                  <a:gd name="T37" fmla="*/ 1062032 h 23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24"/>
                  <a:gd name="T58" fmla="*/ 0 h 234"/>
                  <a:gd name="T59" fmla="*/ 124 w 124"/>
                  <a:gd name="T60" fmla="*/ 234 h 234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24" h="234">
                    <a:moveTo>
                      <a:pt x="114" y="23"/>
                    </a:moveTo>
                    <a:cubicBezTo>
                      <a:pt x="108" y="13"/>
                      <a:pt x="100" y="6"/>
                      <a:pt x="91" y="3"/>
                    </a:cubicBezTo>
                    <a:cubicBezTo>
                      <a:pt x="85" y="1"/>
                      <a:pt x="7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33" y="234"/>
                      <a:pt x="33" y="234"/>
                      <a:pt x="33" y="234"/>
                    </a:cubicBezTo>
                    <a:cubicBezTo>
                      <a:pt x="33" y="128"/>
                      <a:pt x="33" y="128"/>
                      <a:pt x="33" y="128"/>
                    </a:cubicBezTo>
                    <a:cubicBezTo>
                      <a:pt x="54" y="128"/>
                      <a:pt x="54" y="128"/>
                      <a:pt x="54" y="128"/>
                    </a:cubicBezTo>
                    <a:cubicBezTo>
                      <a:pt x="69" y="128"/>
                      <a:pt x="80" y="127"/>
                      <a:pt x="88" y="125"/>
                    </a:cubicBezTo>
                    <a:cubicBezTo>
                      <a:pt x="93" y="124"/>
                      <a:pt x="99" y="121"/>
                      <a:pt x="105" y="116"/>
                    </a:cubicBezTo>
                    <a:cubicBezTo>
                      <a:pt x="110" y="111"/>
                      <a:pt x="115" y="104"/>
                      <a:pt x="118" y="95"/>
                    </a:cubicBezTo>
                    <a:cubicBezTo>
                      <a:pt x="122" y="87"/>
                      <a:pt x="124" y="76"/>
                      <a:pt x="124" y="63"/>
                    </a:cubicBezTo>
                    <a:cubicBezTo>
                      <a:pt x="124" y="47"/>
                      <a:pt x="121" y="34"/>
                      <a:pt x="114" y="23"/>
                    </a:cubicBezTo>
                    <a:close/>
                    <a:moveTo>
                      <a:pt x="78" y="98"/>
                    </a:moveTo>
                    <a:cubicBezTo>
                      <a:pt x="31" y="98"/>
                      <a:pt x="31" y="98"/>
                      <a:pt x="31" y="98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76" y="31"/>
                      <a:pt x="76" y="31"/>
                      <a:pt x="76" y="31"/>
                    </a:cubicBezTo>
                    <a:cubicBezTo>
                      <a:pt x="80" y="31"/>
                      <a:pt x="94" y="33"/>
                      <a:pt x="95" y="65"/>
                    </a:cubicBezTo>
                    <a:cubicBezTo>
                      <a:pt x="95" y="65"/>
                      <a:pt x="95" y="98"/>
                      <a:pt x="78" y="98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18" name="Freeform 57"/>
              <p:cNvSpPr>
                <a:spLocks noChangeAspect="1" noEditPoints="1"/>
              </p:cNvSpPr>
              <p:nvPr/>
            </p:nvSpPr>
            <p:spPr bwMode="gray">
              <a:xfrm>
                <a:off x="2836" y="1707"/>
                <a:ext cx="375" cy="670"/>
              </a:xfrm>
              <a:custGeom>
                <a:avLst/>
                <a:gdLst>
                  <a:gd name="T0" fmla="*/ 673505 w 134"/>
                  <a:gd name="T1" fmla="*/ 0 h 239"/>
                  <a:gd name="T2" fmla="*/ 0 w 134"/>
                  <a:gd name="T3" fmla="*/ 651868 h 239"/>
                  <a:gd name="T4" fmla="*/ 0 w 134"/>
                  <a:gd name="T5" fmla="*/ 1827413 h 239"/>
                  <a:gd name="T6" fmla="*/ 715217 w 134"/>
                  <a:gd name="T7" fmla="*/ 2555439 h 239"/>
                  <a:gd name="T8" fmla="*/ 1410268 w 134"/>
                  <a:gd name="T9" fmla="*/ 1850636 h 239"/>
                  <a:gd name="T10" fmla="*/ 1410268 w 134"/>
                  <a:gd name="T11" fmla="*/ 746935 h 239"/>
                  <a:gd name="T12" fmla="*/ 673505 w 134"/>
                  <a:gd name="T13" fmla="*/ 0 h 239"/>
                  <a:gd name="T14" fmla="*/ 1083593 w 134"/>
                  <a:gd name="T15" fmla="*/ 1689939 h 239"/>
                  <a:gd name="T16" fmla="*/ 715217 w 134"/>
                  <a:gd name="T17" fmla="*/ 2201561 h 239"/>
                  <a:gd name="T18" fmla="*/ 326673 w 134"/>
                  <a:gd name="T19" fmla="*/ 1677846 h 239"/>
                  <a:gd name="T20" fmla="*/ 326673 w 134"/>
                  <a:gd name="T21" fmla="*/ 824610 h 239"/>
                  <a:gd name="T22" fmla="*/ 696523 w 134"/>
                  <a:gd name="T23" fmla="*/ 355249 h 239"/>
                  <a:gd name="T24" fmla="*/ 1083593 w 134"/>
                  <a:gd name="T25" fmla="*/ 896502 h 239"/>
                  <a:gd name="T26" fmla="*/ 1083593 w 134"/>
                  <a:gd name="T27" fmla="*/ 1689939 h 2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34"/>
                  <a:gd name="T43" fmla="*/ 0 h 239"/>
                  <a:gd name="T44" fmla="*/ 134 w 134"/>
                  <a:gd name="T45" fmla="*/ 239 h 239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34" h="239">
                    <a:moveTo>
                      <a:pt x="64" y="0"/>
                    </a:moveTo>
                    <a:cubicBezTo>
                      <a:pt x="2" y="0"/>
                      <a:pt x="0" y="61"/>
                      <a:pt x="0" y="61"/>
                    </a:cubicBezTo>
                    <a:cubicBezTo>
                      <a:pt x="0" y="171"/>
                      <a:pt x="0" y="171"/>
                      <a:pt x="0" y="171"/>
                    </a:cubicBezTo>
                    <a:cubicBezTo>
                      <a:pt x="0" y="171"/>
                      <a:pt x="4" y="239"/>
                      <a:pt x="68" y="239"/>
                    </a:cubicBezTo>
                    <a:cubicBezTo>
                      <a:pt x="132" y="239"/>
                      <a:pt x="134" y="173"/>
                      <a:pt x="134" y="173"/>
                    </a:cubicBezTo>
                    <a:cubicBezTo>
                      <a:pt x="134" y="173"/>
                      <a:pt x="134" y="105"/>
                      <a:pt x="134" y="70"/>
                    </a:cubicBezTo>
                    <a:cubicBezTo>
                      <a:pt x="134" y="34"/>
                      <a:pt x="107" y="0"/>
                      <a:pt x="64" y="0"/>
                    </a:cubicBezTo>
                    <a:close/>
                    <a:moveTo>
                      <a:pt x="103" y="158"/>
                    </a:moveTo>
                    <a:cubicBezTo>
                      <a:pt x="103" y="158"/>
                      <a:pt x="102" y="206"/>
                      <a:pt x="68" y="206"/>
                    </a:cubicBezTo>
                    <a:cubicBezTo>
                      <a:pt x="33" y="206"/>
                      <a:pt x="31" y="157"/>
                      <a:pt x="31" y="157"/>
                    </a:cubicBezTo>
                    <a:cubicBezTo>
                      <a:pt x="31" y="77"/>
                      <a:pt x="31" y="77"/>
                      <a:pt x="31" y="77"/>
                    </a:cubicBezTo>
                    <a:cubicBezTo>
                      <a:pt x="31" y="77"/>
                      <a:pt x="32" y="33"/>
                      <a:pt x="66" y="33"/>
                    </a:cubicBezTo>
                    <a:cubicBezTo>
                      <a:pt x="88" y="33"/>
                      <a:pt x="103" y="58"/>
                      <a:pt x="103" y="84"/>
                    </a:cubicBezTo>
                    <a:cubicBezTo>
                      <a:pt x="103" y="109"/>
                      <a:pt x="103" y="158"/>
                      <a:pt x="103" y="15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19" name="Group 58"/>
              <p:cNvGrpSpPr>
                <a:grpSpLocks noChangeAspect="1"/>
              </p:cNvGrpSpPr>
              <p:nvPr/>
            </p:nvGrpSpPr>
            <p:grpSpPr bwMode="auto">
              <a:xfrm>
                <a:off x="2808" y="2807"/>
                <a:ext cx="62" cy="63"/>
                <a:chOff x="1684" y="2400"/>
                <a:chExt cx="41" cy="41"/>
              </a:xfrm>
            </p:grpSpPr>
            <p:sp>
              <p:nvSpPr>
                <p:cNvPr id="24" name="Oval 59"/>
                <p:cNvSpPr>
                  <a:spLocks noChangeAspect="1" noChangeArrowheads="1"/>
                </p:cNvSpPr>
                <p:nvPr/>
              </p:nvSpPr>
              <p:spPr bwMode="gray">
                <a:xfrm>
                  <a:off x="1684" y="2400"/>
                  <a:ext cx="41" cy="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4E4E4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  <p:sp>
              <p:nvSpPr>
                <p:cNvPr id="25" name="Oval 60"/>
                <p:cNvSpPr>
                  <a:spLocks noChangeAspect="1" noChangeArrowheads="1"/>
                </p:cNvSpPr>
                <p:nvPr/>
              </p:nvSpPr>
              <p:spPr bwMode="gray">
                <a:xfrm>
                  <a:off x="1693" y="2410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</p:grpSp>
          <p:grpSp>
            <p:nvGrpSpPr>
              <p:cNvPr id="20" name="Group 61"/>
              <p:cNvGrpSpPr>
                <a:grpSpLocks noChangeAspect="1"/>
              </p:cNvGrpSpPr>
              <p:nvPr/>
            </p:nvGrpSpPr>
            <p:grpSpPr bwMode="auto">
              <a:xfrm>
                <a:off x="2808" y="1211"/>
                <a:ext cx="62" cy="63"/>
                <a:chOff x="1684" y="2400"/>
                <a:chExt cx="41" cy="41"/>
              </a:xfrm>
            </p:grpSpPr>
            <p:sp>
              <p:nvSpPr>
                <p:cNvPr id="22" name="Oval 62"/>
                <p:cNvSpPr>
                  <a:spLocks noChangeAspect="1" noChangeArrowheads="1"/>
                </p:cNvSpPr>
                <p:nvPr/>
              </p:nvSpPr>
              <p:spPr bwMode="gray">
                <a:xfrm>
                  <a:off x="1684" y="2400"/>
                  <a:ext cx="41" cy="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4E4E4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  <p:sp>
              <p:nvSpPr>
                <p:cNvPr id="23" name="Oval 63"/>
                <p:cNvSpPr>
                  <a:spLocks noChangeAspect="1" noChangeArrowheads="1"/>
                </p:cNvSpPr>
                <p:nvPr/>
              </p:nvSpPr>
              <p:spPr bwMode="gray">
                <a:xfrm>
                  <a:off x="1693" y="2410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11176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tr-TR">
                    <a:solidFill>
                      <a:srgbClr val="000000"/>
                    </a:solidFill>
                    <a:cs typeface="Arial" pitchFamily="34" charset="0"/>
                  </a:endParaRPr>
                </a:p>
              </p:txBody>
            </p:sp>
          </p:grpSp>
          <p:pic>
            <p:nvPicPr>
              <p:cNvPr id="21" name="Picture 6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gray">
              <a:xfrm>
                <a:off x="1885" y="1124"/>
                <a:ext cx="1644" cy="1060"/>
              </a:xfrm>
              <a:prstGeom prst="rect">
                <a:avLst/>
              </a:prstGeom>
              <a:noFill/>
              <a:ln w="11176">
                <a:noFill/>
                <a:miter lim="800000"/>
                <a:headEnd/>
                <a:tailEnd/>
              </a:ln>
            </p:spPr>
          </p:pic>
        </p:grpSp>
        <p:sp>
          <p:nvSpPr>
            <p:cNvPr id="10" name="53 Metin kutusu"/>
            <p:cNvSpPr txBox="1"/>
            <p:nvPr/>
          </p:nvSpPr>
          <p:spPr>
            <a:xfrm>
              <a:off x="3298727" y="5639162"/>
              <a:ext cx="5508000" cy="288000"/>
            </a:xfrm>
            <a:prstGeom prst="rect">
              <a:avLst/>
            </a:prstGeom>
            <a:noFill/>
            <a:ln w="3175" cmpd="sng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ctr" anchorCtr="0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r-TR" sz="1200" dirty="0" smtClean="0">
                  <a:solidFill>
                    <a:srgbClr val="000000"/>
                  </a:solidFill>
                  <a:latin typeface="Cambria" pitchFamily="18" charset="0"/>
                </a:rPr>
                <a:t>Hastalık riskli gruplar ilişkisi</a:t>
              </a:r>
              <a:endParaRPr lang="tr-TR" sz="1000" b="1" dirty="0" smtClean="0">
                <a:solidFill>
                  <a:srgbClr val="000000"/>
                </a:solidFill>
                <a:latin typeface="Cambria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30255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Biyolojik Risk Etmenleri</a:t>
            </a:r>
            <a:endParaRPr lang="tr-TR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Aşağıdaki iş kollarından hangisinde çalışanlar </a:t>
            </a:r>
            <a:r>
              <a:rPr lang="tr-TR" sz="2000" b="1" i="1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Brusella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yönünden risk grubunda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değildir?</a:t>
            </a: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Balıkçılar</a:t>
            </a: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Veterinerler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Mezbaha işçileri</a:t>
            </a:r>
          </a:p>
          <a:p>
            <a:pPr marL="720000" lvl="1" indent="-252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Süt ürünü endüstrisinde çalışan işçiler 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2 TEMMUZ 2011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164650" y="2955923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20" name="Text Box 45"/>
          <p:cNvSpPr txBox="1">
            <a:spLocks noChangeArrowheads="1"/>
          </p:cNvSpPr>
          <p:nvPr/>
        </p:nvSpPr>
        <p:spPr bwMode="auto">
          <a:xfrm>
            <a:off x="763110" y="2171005"/>
            <a:ext cx="5506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600" b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İH</a:t>
            </a:r>
            <a:endParaRPr lang="de-DE" sz="1600" b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9409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en-GB" sz="2000" b="1">
              <a:solidFill>
                <a:srgbClr val="000000"/>
              </a:solidFill>
            </a:endParaRPr>
          </a:p>
        </p:txBody>
      </p:sp>
      <p:sp>
        <p:nvSpPr>
          <p:cNvPr id="28739" name="Rectangle 67"/>
          <p:cNvSpPr>
            <a:spLocks noChangeArrowheads="1"/>
          </p:cNvSpPr>
          <p:nvPr/>
        </p:nvSpPr>
        <p:spPr bwMode="auto">
          <a:xfrm rot="5400000">
            <a:off x="4550475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30" name="Rectangle 55"/>
          <p:cNvSpPr>
            <a:spLocks noChangeArrowheads="1"/>
          </p:cNvSpPr>
          <p:nvPr/>
        </p:nvSpPr>
        <p:spPr bwMode="gray">
          <a:xfrm>
            <a:off x="35624" y="957788"/>
            <a:ext cx="1543051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Etken</a:t>
            </a: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gray">
          <a:xfrm>
            <a:off x="1578675" y="95778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DNA virüsüdür</a:t>
            </a:r>
          </a:p>
        </p:txBody>
      </p:sp>
      <p:sp>
        <p:nvSpPr>
          <p:cNvPr id="20" name="Rectangle 55"/>
          <p:cNvSpPr>
            <a:spLocks noChangeArrowheads="1"/>
          </p:cNvSpPr>
          <p:nvPr/>
        </p:nvSpPr>
        <p:spPr bwMode="gray">
          <a:xfrm>
            <a:off x="35625" y="169121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Epidemiyoloji</a:t>
            </a: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gray">
          <a:xfrm>
            <a:off x="1578675" y="169121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Kanla sık teması olanlar, homoseksüeller, iv- yolu kullanan ilaç bağımlıları, taşıyıcı anne bebekleri, huzurevi, düşkünler yurdu vb. yerlerde yaşayanlar daha çok risk altında</a:t>
            </a:r>
          </a:p>
        </p:txBody>
      </p:sp>
      <p:sp>
        <p:nvSpPr>
          <p:cNvPr id="24" name="Rectangle 55"/>
          <p:cNvSpPr>
            <a:spLocks noChangeArrowheads="1"/>
          </p:cNvSpPr>
          <p:nvPr/>
        </p:nvSpPr>
        <p:spPr bwMode="gray">
          <a:xfrm>
            <a:off x="35625" y="243416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Bulaşma</a:t>
            </a: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gray">
          <a:xfrm>
            <a:off x="1578675" y="243416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Kan ve kan ürünleri ile temas, cinsel ilişki</a:t>
            </a:r>
          </a:p>
        </p:txBody>
      </p:sp>
      <p:sp>
        <p:nvSpPr>
          <p:cNvPr id="28" name="Rectangle 55"/>
          <p:cNvSpPr>
            <a:spLocks noChangeArrowheads="1"/>
          </p:cNvSpPr>
          <p:nvPr/>
        </p:nvSpPr>
        <p:spPr bwMode="gray">
          <a:xfrm>
            <a:off x="35625" y="317711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Klinik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9" name="Rectangle 5"/>
          <p:cNvSpPr>
            <a:spLocks noChangeArrowheads="1"/>
          </p:cNvSpPr>
          <p:nvPr/>
        </p:nvSpPr>
        <p:spPr bwMode="gray">
          <a:xfrm>
            <a:off x="1578675" y="317711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Akut enfeksiyonda %90 sarılık gelişmez. %10 kronikleşme olasılığı var. Kronik aktif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hepatit, Siroz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Hepatosellüler karsinom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riski </a:t>
            </a:r>
          </a:p>
        </p:txBody>
      </p:sp>
      <p:sp>
        <p:nvSpPr>
          <p:cNvPr id="37" name="Rectangle 55"/>
          <p:cNvSpPr>
            <a:spLocks noChangeArrowheads="1"/>
          </p:cNvSpPr>
          <p:nvPr/>
        </p:nvSpPr>
        <p:spPr bwMode="gray">
          <a:xfrm>
            <a:off x="35625" y="3910538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Tanı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8" name="Rectangle 5"/>
          <p:cNvSpPr>
            <a:spLocks noChangeArrowheads="1"/>
          </p:cNvSpPr>
          <p:nvPr/>
        </p:nvSpPr>
        <p:spPr bwMode="gray">
          <a:xfrm>
            <a:off x="1578675" y="391053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sv-SE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Serum ALT ve AST düzeylerinin </a:t>
            </a:r>
            <a:r>
              <a:rPr lang="sv-SE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yükselmesi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sv-SE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Virüse </a:t>
            </a:r>
            <a:r>
              <a:rPr lang="sv-SE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ait serolojik işaretler </a:t>
            </a:r>
          </a:p>
        </p:txBody>
      </p:sp>
      <p:sp>
        <p:nvSpPr>
          <p:cNvPr id="4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HEPATİT – B</a:t>
            </a:r>
            <a:endParaRPr lang="en-GB" sz="3200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9" name="Rectangle 55"/>
          <p:cNvSpPr>
            <a:spLocks noChangeArrowheads="1"/>
          </p:cNvSpPr>
          <p:nvPr/>
        </p:nvSpPr>
        <p:spPr bwMode="gray">
          <a:xfrm>
            <a:off x="36334" y="4660355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Tedavi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60" name="Rectangle 5"/>
          <p:cNvSpPr>
            <a:spLocks noChangeArrowheads="1"/>
          </p:cNvSpPr>
          <p:nvPr/>
        </p:nvSpPr>
        <p:spPr bwMode="gray">
          <a:xfrm>
            <a:off x="1591125" y="4660355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nn-NO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Kişilerin belirli sağlık sorunları ile karşılaşma olasılıklarının, risklerinin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belirlenmesini inceler</a:t>
            </a:r>
            <a:endParaRPr lang="nn-NO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4" name="Rectangle 55"/>
          <p:cNvSpPr>
            <a:spLocks noChangeArrowheads="1"/>
          </p:cNvSpPr>
          <p:nvPr/>
        </p:nvSpPr>
        <p:spPr bwMode="gray">
          <a:xfrm>
            <a:off x="35625" y="5415488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Korunma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5" name="Rectangle 5"/>
          <p:cNvSpPr>
            <a:spLocks noChangeArrowheads="1"/>
          </p:cNvSpPr>
          <p:nvPr/>
        </p:nvSpPr>
        <p:spPr bwMode="gray">
          <a:xfrm>
            <a:off x="1578675" y="541548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sv-SE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Kaynak ve bulaşma yollarına </a:t>
            </a:r>
            <a:r>
              <a:rPr lang="sv-SE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yönelik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sv-SE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Sağlam </a:t>
            </a:r>
            <a:r>
              <a:rPr lang="sv-SE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insanlara yönelik </a:t>
            </a:r>
          </a:p>
        </p:txBody>
      </p:sp>
      <p:sp>
        <p:nvSpPr>
          <p:cNvPr id="36" name="Rectangle 55"/>
          <p:cNvSpPr>
            <a:spLocks noChangeArrowheads="1"/>
          </p:cNvSpPr>
          <p:nvPr/>
        </p:nvSpPr>
        <p:spPr bwMode="gray">
          <a:xfrm>
            <a:off x="36334" y="6165305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Aşı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9" name="Rectangle 5"/>
          <p:cNvSpPr>
            <a:spLocks noChangeArrowheads="1"/>
          </p:cNvSpPr>
          <p:nvPr/>
        </p:nvSpPr>
        <p:spPr bwMode="gray">
          <a:xfrm>
            <a:off x="1591125" y="6165305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es-ES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0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s-ES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es-ES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6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</a:t>
            </a:r>
            <a:r>
              <a:rPr lang="es-ES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ylarda 20mg </a:t>
            </a:r>
            <a:r>
              <a:rPr lang="es-ES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İ.M</a:t>
            </a:r>
            <a:endParaRPr lang="nn-NO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68471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87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87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3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prstClr val="black"/>
              </a:solidFill>
            </a:endParaRPr>
          </a:p>
        </p:txBody>
      </p:sp>
      <p:sp>
        <p:nvSpPr>
          <p:cNvPr id="12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HEPATİT HASTALIĞINDA YAKLAŞIM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C0000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C00000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prstClr val="white">
                  <a:lumMod val="65000"/>
                </a:prst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3" name="Nesne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0334172"/>
              </p:ext>
            </p:extLst>
          </p:nvPr>
        </p:nvGraphicFramePr>
        <p:xfrm>
          <a:off x="161925" y="1371600"/>
          <a:ext cx="8772525" cy="455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8" name="Çalışma Sayfası" r:id="rId4" imgW="10125123" imgH="4553010" progId="Excel.Sheet.12">
                  <p:embed/>
                </p:oleObj>
              </mc:Choice>
              <mc:Fallback>
                <p:oleObj name="Çalışma Sayfası" r:id="rId4" imgW="10125123" imgH="455301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925" y="1371600"/>
                        <a:ext cx="8772525" cy="4552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2516363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HBsAg (+) Hastanın İğnesiyle Temas?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8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personelinin 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hepatit B parametrelerine 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bakılır;</a:t>
            </a:r>
            <a:endParaRPr lang="tr-TR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8000" indent="-252000">
              <a:spcAft>
                <a:spcPts val="6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Personel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aşılı ve daha önce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Anti-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HBs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titresi 10 U/</a:t>
            </a:r>
            <a:r>
              <a:rPr lang="tr-TR" i="1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lt’den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fazla olduğu biliniyorsa tek doz aşı yapılması yeterlidir.</a:t>
            </a:r>
          </a:p>
          <a:p>
            <a:pPr marL="288000" indent="-252000">
              <a:spcAft>
                <a:spcPts val="6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Personel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aşısız veya aşıya rağmen daha önce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Anti-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HBs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titresi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&lt;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10 U/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lt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fazla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olmamışsa 48 saat içinde 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hiperimmunglobulin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(0,06ml/kg) yapılmalı ve eş zamanlı aşı programı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başlanmalı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914400" lvl="1" indent="-457200" algn="ctr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endParaRPr lang="tr-TR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lvl="1" algn="ctr">
              <a:spcAft>
                <a:spcPts val="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166" y="1342"/>
            <a:chExt cx="934" cy="934"/>
          </a:xfrm>
        </p:grpSpPr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1166" y="1342"/>
              <a:ext cx="934" cy="934"/>
              <a:chOff x="1710" y="1035"/>
              <a:chExt cx="2316" cy="2316"/>
            </a:xfrm>
          </p:grpSpPr>
          <p:grpSp>
            <p:nvGrpSpPr>
              <p:cNvPr id="4" name="Group 10"/>
              <p:cNvGrpSpPr>
                <a:grpSpLocks/>
              </p:cNvGrpSpPr>
              <p:nvPr/>
            </p:nvGrpSpPr>
            <p:grpSpPr bwMode="auto">
              <a:xfrm rot="3600000">
                <a:off x="1710" y="1035"/>
                <a:ext cx="2316" cy="2316"/>
                <a:chOff x="1710" y="1035"/>
                <a:chExt cx="2316" cy="2316"/>
              </a:xfrm>
            </p:grpSpPr>
            <p:sp>
              <p:nvSpPr>
                <p:cNvPr id="25624" name="Freeform 11"/>
                <p:cNvSpPr>
                  <a:spLocks/>
                </p:cNvSpPr>
                <p:nvPr/>
              </p:nvSpPr>
              <p:spPr bwMode="gray">
                <a:xfrm>
                  <a:off x="2866" y="1599"/>
                  <a:ext cx="1160" cy="1752"/>
                </a:xfrm>
                <a:custGeom>
                  <a:avLst/>
                  <a:gdLst>
                    <a:gd name="T0" fmla="*/ 688 w 794"/>
                    <a:gd name="T1" fmla="*/ 9 h 1200"/>
                    <a:gd name="T2" fmla="*/ 602 w 794"/>
                    <a:gd name="T3" fmla="*/ 59 h 1200"/>
                    <a:gd name="T4" fmla="*/ 598 w 794"/>
                    <a:gd name="T5" fmla="*/ 57 h 1200"/>
                    <a:gd name="T6" fmla="*/ 592 w 794"/>
                    <a:gd name="T7" fmla="*/ 40 h 1200"/>
                    <a:gd name="T8" fmla="*/ 589 w 794"/>
                    <a:gd name="T9" fmla="*/ 19 h 1200"/>
                    <a:gd name="T10" fmla="*/ 548 w 794"/>
                    <a:gd name="T11" fmla="*/ 8 h 1200"/>
                    <a:gd name="T12" fmla="*/ 537 w 794"/>
                    <a:gd name="T13" fmla="*/ 49 h 1200"/>
                    <a:gd name="T14" fmla="*/ 553 w 794"/>
                    <a:gd name="T15" fmla="*/ 62 h 1200"/>
                    <a:gd name="T16" fmla="*/ 553 w 794"/>
                    <a:gd name="T17" fmla="*/ 62 h 1200"/>
                    <a:gd name="T18" fmla="*/ 565 w 794"/>
                    <a:gd name="T19" fmla="*/ 76 h 1200"/>
                    <a:gd name="T20" fmla="*/ 565 w 794"/>
                    <a:gd name="T21" fmla="*/ 80 h 1200"/>
                    <a:gd name="T22" fmla="*/ 477 w 794"/>
                    <a:gd name="T23" fmla="*/ 131 h 1200"/>
                    <a:gd name="T24" fmla="*/ 551 w 794"/>
                    <a:gd name="T25" fmla="*/ 406 h 1200"/>
                    <a:gd name="T26" fmla="*/ 477 w 794"/>
                    <a:gd name="T27" fmla="*/ 681 h 1200"/>
                    <a:gd name="T28" fmla="*/ 0 w 794"/>
                    <a:gd name="T29" fmla="*/ 957 h 1200"/>
                    <a:gd name="T30" fmla="*/ 0 w 794"/>
                    <a:gd name="T31" fmla="*/ 1047 h 1200"/>
                    <a:gd name="T32" fmla="*/ 0 w 794"/>
                    <a:gd name="T33" fmla="*/ 1058 h 1200"/>
                    <a:gd name="T34" fmla="*/ 4 w 794"/>
                    <a:gd name="T35" fmla="*/ 1060 h 1200"/>
                    <a:gd name="T36" fmla="*/ 22 w 794"/>
                    <a:gd name="T37" fmla="*/ 1056 h 1200"/>
                    <a:gd name="T38" fmla="*/ 22 w 794"/>
                    <a:gd name="T39" fmla="*/ 1056 h 1200"/>
                    <a:gd name="T40" fmla="*/ 42 w 794"/>
                    <a:gd name="T41" fmla="*/ 1049 h 1200"/>
                    <a:gd name="T42" fmla="*/ 71 w 794"/>
                    <a:gd name="T43" fmla="*/ 1079 h 1200"/>
                    <a:gd name="T44" fmla="*/ 42 w 794"/>
                    <a:gd name="T45" fmla="*/ 1110 h 1200"/>
                    <a:gd name="T46" fmla="*/ 22 w 794"/>
                    <a:gd name="T47" fmla="*/ 1102 h 1200"/>
                    <a:gd name="T48" fmla="*/ 4 w 794"/>
                    <a:gd name="T49" fmla="*/ 1099 h 1200"/>
                    <a:gd name="T50" fmla="*/ 0 w 794"/>
                    <a:gd name="T51" fmla="*/ 1101 h 1200"/>
                    <a:gd name="T52" fmla="*/ 0 w 794"/>
                    <a:gd name="T53" fmla="*/ 1108 h 1200"/>
                    <a:gd name="T54" fmla="*/ 0 w 794"/>
                    <a:gd name="T55" fmla="*/ 1200 h 1200"/>
                    <a:gd name="T56" fmla="*/ 688 w 794"/>
                    <a:gd name="T57" fmla="*/ 803 h 1200"/>
                    <a:gd name="T58" fmla="*/ 794 w 794"/>
                    <a:gd name="T59" fmla="*/ 406 h 1200"/>
                    <a:gd name="T60" fmla="*/ 688 w 794"/>
                    <a:gd name="T61" fmla="*/ 9 h 1200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794"/>
                    <a:gd name="T94" fmla="*/ 0 h 1200"/>
                    <a:gd name="T95" fmla="*/ 794 w 794"/>
                    <a:gd name="T96" fmla="*/ 1200 h 1200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794" h="1200">
                      <a:moveTo>
                        <a:pt x="688" y="9"/>
                      </a:moveTo>
                      <a:cubicBezTo>
                        <a:pt x="602" y="59"/>
                        <a:pt x="602" y="59"/>
                        <a:pt x="602" y="59"/>
                      </a:cubicBezTo>
                      <a:cubicBezTo>
                        <a:pt x="601" y="58"/>
                        <a:pt x="600" y="58"/>
                        <a:pt x="598" y="57"/>
                      </a:cubicBezTo>
                      <a:cubicBezTo>
                        <a:pt x="593" y="53"/>
                        <a:pt x="590" y="45"/>
                        <a:pt x="592" y="40"/>
                      </a:cubicBezTo>
                      <a:cubicBezTo>
                        <a:pt x="594" y="33"/>
                        <a:pt x="593" y="25"/>
                        <a:pt x="589" y="19"/>
                      </a:cubicBezTo>
                      <a:cubicBezTo>
                        <a:pt x="581" y="5"/>
                        <a:pt x="563" y="0"/>
                        <a:pt x="548" y="8"/>
                      </a:cubicBezTo>
                      <a:cubicBezTo>
                        <a:pt x="534" y="17"/>
                        <a:pt x="529" y="35"/>
                        <a:pt x="537" y="49"/>
                      </a:cubicBezTo>
                      <a:cubicBezTo>
                        <a:pt x="540" y="56"/>
                        <a:pt x="546" y="60"/>
                        <a:pt x="553" y="62"/>
                      </a:cubicBezTo>
                      <a:cubicBezTo>
                        <a:pt x="553" y="62"/>
                        <a:pt x="553" y="62"/>
                        <a:pt x="553" y="62"/>
                      </a:cubicBezTo>
                      <a:cubicBezTo>
                        <a:pt x="559" y="63"/>
                        <a:pt x="564" y="69"/>
                        <a:pt x="565" y="76"/>
                      </a:cubicBezTo>
                      <a:cubicBezTo>
                        <a:pt x="565" y="78"/>
                        <a:pt x="565" y="79"/>
                        <a:pt x="565" y="80"/>
                      </a:cubicBezTo>
                      <a:cubicBezTo>
                        <a:pt x="477" y="131"/>
                        <a:pt x="477" y="131"/>
                        <a:pt x="477" y="131"/>
                      </a:cubicBezTo>
                      <a:cubicBezTo>
                        <a:pt x="524" y="212"/>
                        <a:pt x="551" y="306"/>
                        <a:pt x="551" y="406"/>
                      </a:cubicBezTo>
                      <a:cubicBezTo>
                        <a:pt x="551" y="507"/>
                        <a:pt x="524" y="601"/>
                        <a:pt x="477" y="681"/>
                      </a:cubicBezTo>
                      <a:cubicBezTo>
                        <a:pt x="382" y="846"/>
                        <a:pt x="204" y="957"/>
                        <a:pt x="0" y="957"/>
                      </a:cubicBezTo>
                      <a:cubicBezTo>
                        <a:pt x="0" y="1047"/>
                        <a:pt x="0" y="1047"/>
                        <a:pt x="0" y="1047"/>
                      </a:cubicBezTo>
                      <a:cubicBezTo>
                        <a:pt x="0" y="1058"/>
                        <a:pt x="0" y="1058"/>
                        <a:pt x="0" y="1058"/>
                      </a:cubicBezTo>
                      <a:cubicBezTo>
                        <a:pt x="2" y="1058"/>
                        <a:pt x="3" y="1059"/>
                        <a:pt x="4" y="1060"/>
                      </a:cubicBezTo>
                      <a:cubicBezTo>
                        <a:pt x="10" y="1063"/>
                        <a:pt x="18" y="1061"/>
                        <a:pt x="22" y="1056"/>
                      </a:cubicBezTo>
                      <a:cubicBezTo>
                        <a:pt x="22" y="1056"/>
                        <a:pt x="22" y="1056"/>
                        <a:pt x="22" y="1056"/>
                      </a:cubicBezTo>
                      <a:cubicBezTo>
                        <a:pt x="27" y="1052"/>
                        <a:pt x="34" y="1049"/>
                        <a:pt x="42" y="1049"/>
                      </a:cubicBezTo>
                      <a:cubicBezTo>
                        <a:pt x="58" y="1049"/>
                        <a:pt x="71" y="1063"/>
                        <a:pt x="71" y="1079"/>
                      </a:cubicBezTo>
                      <a:cubicBezTo>
                        <a:pt x="71" y="1096"/>
                        <a:pt x="58" y="1110"/>
                        <a:pt x="42" y="1110"/>
                      </a:cubicBezTo>
                      <a:cubicBezTo>
                        <a:pt x="34" y="1110"/>
                        <a:pt x="27" y="1107"/>
                        <a:pt x="22" y="1102"/>
                      </a:cubicBezTo>
                      <a:cubicBezTo>
                        <a:pt x="18" y="1097"/>
                        <a:pt x="10" y="1096"/>
                        <a:pt x="4" y="1099"/>
                      </a:cubicBezTo>
                      <a:cubicBezTo>
                        <a:pt x="3" y="1099"/>
                        <a:pt x="2" y="1100"/>
                        <a:pt x="0" y="1101"/>
                      </a:cubicBezTo>
                      <a:cubicBezTo>
                        <a:pt x="0" y="1108"/>
                        <a:pt x="0" y="1108"/>
                        <a:pt x="0" y="1108"/>
                      </a:cubicBezTo>
                      <a:cubicBezTo>
                        <a:pt x="0" y="1200"/>
                        <a:pt x="0" y="1200"/>
                        <a:pt x="0" y="1200"/>
                      </a:cubicBezTo>
                      <a:cubicBezTo>
                        <a:pt x="294" y="1200"/>
                        <a:pt x="551" y="1040"/>
                        <a:pt x="688" y="803"/>
                      </a:cubicBezTo>
                      <a:cubicBezTo>
                        <a:pt x="755" y="686"/>
                        <a:pt x="794" y="551"/>
                        <a:pt x="794" y="406"/>
                      </a:cubicBezTo>
                      <a:cubicBezTo>
                        <a:pt x="794" y="262"/>
                        <a:pt x="755" y="126"/>
                        <a:pt x="688" y="9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5" name="Freeform 12"/>
                <p:cNvSpPr>
                  <a:spLocks/>
                </p:cNvSpPr>
                <p:nvPr/>
              </p:nvSpPr>
              <p:spPr bwMode="gray">
                <a:xfrm>
                  <a:off x="1710" y="1612"/>
                  <a:ext cx="1262" cy="1739"/>
                </a:xfrm>
                <a:custGeom>
                  <a:avLst/>
                  <a:gdLst>
                    <a:gd name="T0" fmla="*/ 835 w 864"/>
                    <a:gd name="T1" fmla="*/ 1040 h 1191"/>
                    <a:gd name="T2" fmla="*/ 815 w 864"/>
                    <a:gd name="T3" fmla="*/ 1047 h 1191"/>
                    <a:gd name="T4" fmla="*/ 815 w 864"/>
                    <a:gd name="T5" fmla="*/ 1047 h 1191"/>
                    <a:gd name="T6" fmla="*/ 797 w 864"/>
                    <a:gd name="T7" fmla="*/ 1051 h 1191"/>
                    <a:gd name="T8" fmla="*/ 793 w 864"/>
                    <a:gd name="T9" fmla="*/ 1049 h 1191"/>
                    <a:gd name="T10" fmla="*/ 793 w 864"/>
                    <a:gd name="T11" fmla="*/ 1038 h 1191"/>
                    <a:gd name="T12" fmla="*/ 793 w 864"/>
                    <a:gd name="T13" fmla="*/ 948 h 1191"/>
                    <a:gd name="T14" fmla="*/ 317 w 864"/>
                    <a:gd name="T15" fmla="*/ 672 h 1191"/>
                    <a:gd name="T16" fmla="*/ 243 w 864"/>
                    <a:gd name="T17" fmla="*/ 397 h 1191"/>
                    <a:gd name="T18" fmla="*/ 317 w 864"/>
                    <a:gd name="T19" fmla="*/ 122 h 1191"/>
                    <a:gd name="T20" fmla="*/ 231 w 864"/>
                    <a:gd name="T21" fmla="*/ 73 h 1191"/>
                    <a:gd name="T22" fmla="*/ 228 w 864"/>
                    <a:gd name="T23" fmla="*/ 75 h 1191"/>
                    <a:gd name="T24" fmla="*/ 221 w 864"/>
                    <a:gd name="T25" fmla="*/ 92 h 1191"/>
                    <a:gd name="T26" fmla="*/ 221 w 864"/>
                    <a:gd name="T27" fmla="*/ 92 h 1191"/>
                    <a:gd name="T28" fmla="*/ 218 w 864"/>
                    <a:gd name="T29" fmla="*/ 113 h 1191"/>
                    <a:gd name="T30" fmla="*/ 177 w 864"/>
                    <a:gd name="T31" fmla="*/ 123 h 1191"/>
                    <a:gd name="T32" fmla="*/ 166 w 864"/>
                    <a:gd name="T33" fmla="*/ 82 h 1191"/>
                    <a:gd name="T34" fmla="*/ 182 w 864"/>
                    <a:gd name="T35" fmla="*/ 69 h 1191"/>
                    <a:gd name="T36" fmla="*/ 194 w 864"/>
                    <a:gd name="T37" fmla="*/ 55 h 1191"/>
                    <a:gd name="T38" fmla="*/ 194 w 864"/>
                    <a:gd name="T39" fmla="*/ 51 h 1191"/>
                    <a:gd name="T40" fmla="*/ 106 w 864"/>
                    <a:gd name="T41" fmla="*/ 0 h 1191"/>
                    <a:gd name="T42" fmla="*/ 0 w 864"/>
                    <a:gd name="T43" fmla="*/ 397 h 1191"/>
                    <a:gd name="T44" fmla="*/ 106 w 864"/>
                    <a:gd name="T45" fmla="*/ 794 h 1191"/>
                    <a:gd name="T46" fmla="*/ 793 w 864"/>
                    <a:gd name="T47" fmla="*/ 1191 h 1191"/>
                    <a:gd name="T48" fmla="*/ 793 w 864"/>
                    <a:gd name="T49" fmla="*/ 1099 h 1191"/>
                    <a:gd name="T50" fmla="*/ 793 w 864"/>
                    <a:gd name="T51" fmla="*/ 1092 h 1191"/>
                    <a:gd name="T52" fmla="*/ 797 w 864"/>
                    <a:gd name="T53" fmla="*/ 1090 h 1191"/>
                    <a:gd name="T54" fmla="*/ 815 w 864"/>
                    <a:gd name="T55" fmla="*/ 1093 h 1191"/>
                    <a:gd name="T56" fmla="*/ 835 w 864"/>
                    <a:gd name="T57" fmla="*/ 1101 h 1191"/>
                    <a:gd name="T58" fmla="*/ 864 w 864"/>
                    <a:gd name="T59" fmla="*/ 1070 h 1191"/>
                    <a:gd name="T60" fmla="*/ 835 w 864"/>
                    <a:gd name="T61" fmla="*/ 1040 h 1191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864"/>
                    <a:gd name="T94" fmla="*/ 0 h 1191"/>
                    <a:gd name="T95" fmla="*/ 864 w 864"/>
                    <a:gd name="T96" fmla="*/ 1191 h 1191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864" h="1191">
                      <a:moveTo>
                        <a:pt x="835" y="1040"/>
                      </a:moveTo>
                      <a:cubicBezTo>
                        <a:pt x="827" y="1040"/>
                        <a:pt x="820" y="1043"/>
                        <a:pt x="815" y="1047"/>
                      </a:cubicBezTo>
                      <a:cubicBezTo>
                        <a:pt x="815" y="1047"/>
                        <a:pt x="815" y="1047"/>
                        <a:pt x="815" y="1047"/>
                      </a:cubicBezTo>
                      <a:cubicBezTo>
                        <a:pt x="811" y="1052"/>
                        <a:pt x="803" y="1054"/>
                        <a:pt x="797" y="1051"/>
                      </a:cubicBezTo>
                      <a:cubicBezTo>
                        <a:pt x="796" y="1050"/>
                        <a:pt x="795" y="1049"/>
                        <a:pt x="793" y="1049"/>
                      </a:cubicBezTo>
                      <a:cubicBezTo>
                        <a:pt x="793" y="1038"/>
                        <a:pt x="793" y="1038"/>
                        <a:pt x="793" y="1038"/>
                      </a:cubicBezTo>
                      <a:cubicBezTo>
                        <a:pt x="793" y="948"/>
                        <a:pt x="793" y="948"/>
                        <a:pt x="793" y="948"/>
                      </a:cubicBezTo>
                      <a:cubicBezTo>
                        <a:pt x="590" y="948"/>
                        <a:pt x="412" y="837"/>
                        <a:pt x="317" y="672"/>
                      </a:cubicBezTo>
                      <a:cubicBezTo>
                        <a:pt x="270" y="592"/>
                        <a:pt x="243" y="498"/>
                        <a:pt x="243" y="397"/>
                      </a:cubicBezTo>
                      <a:cubicBezTo>
                        <a:pt x="243" y="297"/>
                        <a:pt x="270" y="203"/>
                        <a:pt x="317" y="122"/>
                      </a:cubicBezTo>
                      <a:cubicBezTo>
                        <a:pt x="231" y="73"/>
                        <a:pt x="231" y="73"/>
                        <a:pt x="231" y="73"/>
                      </a:cubicBezTo>
                      <a:cubicBezTo>
                        <a:pt x="230" y="73"/>
                        <a:pt x="229" y="74"/>
                        <a:pt x="228" y="75"/>
                      </a:cubicBezTo>
                      <a:cubicBezTo>
                        <a:pt x="222" y="79"/>
                        <a:pt x="219" y="86"/>
                        <a:pt x="221" y="92"/>
                      </a:cubicBezTo>
                      <a:cubicBezTo>
                        <a:pt x="221" y="92"/>
                        <a:pt x="221" y="92"/>
                        <a:pt x="221" y="92"/>
                      </a:cubicBezTo>
                      <a:cubicBezTo>
                        <a:pt x="223" y="99"/>
                        <a:pt x="222" y="106"/>
                        <a:pt x="218" y="113"/>
                      </a:cubicBezTo>
                      <a:cubicBezTo>
                        <a:pt x="210" y="127"/>
                        <a:pt x="192" y="131"/>
                        <a:pt x="177" y="123"/>
                      </a:cubicBezTo>
                      <a:cubicBezTo>
                        <a:pt x="163" y="115"/>
                        <a:pt x="158" y="96"/>
                        <a:pt x="166" y="82"/>
                      </a:cubicBezTo>
                      <a:cubicBezTo>
                        <a:pt x="169" y="76"/>
                        <a:pt x="175" y="71"/>
                        <a:pt x="182" y="69"/>
                      </a:cubicBezTo>
                      <a:cubicBezTo>
                        <a:pt x="188" y="68"/>
                        <a:pt x="193" y="62"/>
                        <a:pt x="194" y="55"/>
                      </a:cubicBezTo>
                      <a:cubicBezTo>
                        <a:pt x="194" y="54"/>
                        <a:pt x="194" y="52"/>
                        <a:pt x="194" y="51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38" y="117"/>
                        <a:pt x="0" y="253"/>
                        <a:pt x="0" y="397"/>
                      </a:cubicBezTo>
                      <a:cubicBezTo>
                        <a:pt x="0" y="542"/>
                        <a:pt x="38" y="677"/>
                        <a:pt x="106" y="794"/>
                      </a:cubicBezTo>
                      <a:cubicBezTo>
                        <a:pt x="243" y="1031"/>
                        <a:pt x="500" y="1191"/>
                        <a:pt x="793" y="1191"/>
                      </a:cubicBezTo>
                      <a:cubicBezTo>
                        <a:pt x="793" y="1099"/>
                        <a:pt x="793" y="1099"/>
                        <a:pt x="793" y="1099"/>
                      </a:cubicBezTo>
                      <a:cubicBezTo>
                        <a:pt x="793" y="1092"/>
                        <a:pt x="793" y="1092"/>
                        <a:pt x="793" y="1092"/>
                      </a:cubicBezTo>
                      <a:cubicBezTo>
                        <a:pt x="795" y="1091"/>
                        <a:pt x="796" y="1090"/>
                        <a:pt x="797" y="1090"/>
                      </a:cubicBezTo>
                      <a:cubicBezTo>
                        <a:pt x="803" y="1087"/>
                        <a:pt x="811" y="1088"/>
                        <a:pt x="815" y="1093"/>
                      </a:cubicBezTo>
                      <a:cubicBezTo>
                        <a:pt x="820" y="1098"/>
                        <a:pt x="827" y="1101"/>
                        <a:pt x="835" y="1101"/>
                      </a:cubicBezTo>
                      <a:cubicBezTo>
                        <a:pt x="851" y="1101"/>
                        <a:pt x="864" y="1087"/>
                        <a:pt x="864" y="1070"/>
                      </a:cubicBezTo>
                      <a:cubicBezTo>
                        <a:pt x="864" y="1054"/>
                        <a:pt x="851" y="1040"/>
                        <a:pt x="835" y="1040"/>
                      </a:cubicBezTo>
                      <a:close/>
                    </a:path>
                  </a:pathLst>
                </a:custGeom>
                <a:solidFill>
                  <a:srgbClr val="A90404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6" name="Freeform 13"/>
                <p:cNvSpPr>
                  <a:spLocks/>
                </p:cNvSpPr>
                <p:nvPr/>
              </p:nvSpPr>
              <p:spPr bwMode="gray">
                <a:xfrm>
                  <a:off x="1862" y="1035"/>
                  <a:ext cx="2010" cy="768"/>
                </a:xfrm>
                <a:custGeom>
                  <a:avLst/>
                  <a:gdLst>
                    <a:gd name="T0" fmla="*/ 1164 w 1375"/>
                    <a:gd name="T1" fmla="*/ 518 h 527"/>
                    <a:gd name="T2" fmla="*/ 1252 w 1375"/>
                    <a:gd name="T3" fmla="*/ 467 h 527"/>
                    <a:gd name="T4" fmla="*/ 1252 w 1375"/>
                    <a:gd name="T5" fmla="*/ 463 h 527"/>
                    <a:gd name="T6" fmla="*/ 1240 w 1375"/>
                    <a:gd name="T7" fmla="*/ 449 h 527"/>
                    <a:gd name="T8" fmla="*/ 1240 w 1375"/>
                    <a:gd name="T9" fmla="*/ 449 h 527"/>
                    <a:gd name="T10" fmla="*/ 1224 w 1375"/>
                    <a:gd name="T11" fmla="*/ 436 h 527"/>
                    <a:gd name="T12" fmla="*/ 1235 w 1375"/>
                    <a:gd name="T13" fmla="*/ 395 h 527"/>
                    <a:gd name="T14" fmla="*/ 1276 w 1375"/>
                    <a:gd name="T15" fmla="*/ 406 h 527"/>
                    <a:gd name="T16" fmla="*/ 1279 w 1375"/>
                    <a:gd name="T17" fmla="*/ 427 h 527"/>
                    <a:gd name="T18" fmla="*/ 1285 w 1375"/>
                    <a:gd name="T19" fmla="*/ 444 h 527"/>
                    <a:gd name="T20" fmla="*/ 1289 w 1375"/>
                    <a:gd name="T21" fmla="*/ 446 h 527"/>
                    <a:gd name="T22" fmla="*/ 1375 w 1375"/>
                    <a:gd name="T23" fmla="*/ 396 h 527"/>
                    <a:gd name="T24" fmla="*/ 687 w 1375"/>
                    <a:gd name="T25" fmla="*/ 0 h 527"/>
                    <a:gd name="T26" fmla="*/ 0 w 1375"/>
                    <a:gd name="T27" fmla="*/ 396 h 527"/>
                    <a:gd name="T28" fmla="*/ 88 w 1375"/>
                    <a:gd name="T29" fmla="*/ 447 h 527"/>
                    <a:gd name="T30" fmla="*/ 88 w 1375"/>
                    <a:gd name="T31" fmla="*/ 451 h 527"/>
                    <a:gd name="T32" fmla="*/ 76 w 1375"/>
                    <a:gd name="T33" fmla="*/ 465 h 527"/>
                    <a:gd name="T34" fmla="*/ 60 w 1375"/>
                    <a:gd name="T35" fmla="*/ 478 h 527"/>
                    <a:gd name="T36" fmla="*/ 71 w 1375"/>
                    <a:gd name="T37" fmla="*/ 519 h 527"/>
                    <a:gd name="T38" fmla="*/ 112 w 1375"/>
                    <a:gd name="T39" fmla="*/ 509 h 527"/>
                    <a:gd name="T40" fmla="*/ 115 w 1375"/>
                    <a:gd name="T41" fmla="*/ 488 h 527"/>
                    <a:gd name="T42" fmla="*/ 115 w 1375"/>
                    <a:gd name="T43" fmla="*/ 488 h 527"/>
                    <a:gd name="T44" fmla="*/ 122 w 1375"/>
                    <a:gd name="T45" fmla="*/ 471 h 527"/>
                    <a:gd name="T46" fmla="*/ 125 w 1375"/>
                    <a:gd name="T47" fmla="*/ 469 h 527"/>
                    <a:gd name="T48" fmla="*/ 211 w 1375"/>
                    <a:gd name="T49" fmla="*/ 518 h 527"/>
                    <a:gd name="T50" fmla="*/ 687 w 1375"/>
                    <a:gd name="T51" fmla="*/ 243 h 527"/>
                    <a:gd name="T52" fmla="*/ 1164 w 1375"/>
                    <a:gd name="T53" fmla="*/ 518 h 52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1375"/>
                    <a:gd name="T82" fmla="*/ 0 h 527"/>
                    <a:gd name="T83" fmla="*/ 1375 w 1375"/>
                    <a:gd name="T84" fmla="*/ 527 h 52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1375" h="527">
                      <a:moveTo>
                        <a:pt x="1164" y="518"/>
                      </a:moveTo>
                      <a:cubicBezTo>
                        <a:pt x="1252" y="467"/>
                        <a:pt x="1252" y="467"/>
                        <a:pt x="1252" y="467"/>
                      </a:cubicBezTo>
                      <a:cubicBezTo>
                        <a:pt x="1252" y="466"/>
                        <a:pt x="1252" y="465"/>
                        <a:pt x="1252" y="463"/>
                      </a:cubicBezTo>
                      <a:cubicBezTo>
                        <a:pt x="1251" y="456"/>
                        <a:pt x="1246" y="450"/>
                        <a:pt x="1240" y="449"/>
                      </a:cubicBezTo>
                      <a:cubicBezTo>
                        <a:pt x="1240" y="449"/>
                        <a:pt x="1240" y="449"/>
                        <a:pt x="1240" y="449"/>
                      </a:cubicBezTo>
                      <a:cubicBezTo>
                        <a:pt x="1233" y="447"/>
                        <a:pt x="1227" y="443"/>
                        <a:pt x="1224" y="436"/>
                      </a:cubicBezTo>
                      <a:cubicBezTo>
                        <a:pt x="1216" y="422"/>
                        <a:pt x="1221" y="404"/>
                        <a:pt x="1235" y="395"/>
                      </a:cubicBezTo>
                      <a:cubicBezTo>
                        <a:pt x="1250" y="387"/>
                        <a:pt x="1268" y="392"/>
                        <a:pt x="1276" y="406"/>
                      </a:cubicBezTo>
                      <a:cubicBezTo>
                        <a:pt x="1280" y="412"/>
                        <a:pt x="1281" y="420"/>
                        <a:pt x="1279" y="427"/>
                      </a:cubicBezTo>
                      <a:cubicBezTo>
                        <a:pt x="1277" y="432"/>
                        <a:pt x="1280" y="440"/>
                        <a:pt x="1285" y="444"/>
                      </a:cubicBezTo>
                      <a:cubicBezTo>
                        <a:pt x="1287" y="445"/>
                        <a:pt x="1288" y="445"/>
                        <a:pt x="1289" y="446"/>
                      </a:cubicBezTo>
                      <a:cubicBezTo>
                        <a:pt x="1375" y="396"/>
                        <a:pt x="1375" y="396"/>
                        <a:pt x="1375" y="396"/>
                      </a:cubicBezTo>
                      <a:cubicBezTo>
                        <a:pt x="1238" y="159"/>
                        <a:pt x="981" y="0"/>
                        <a:pt x="687" y="0"/>
                      </a:cubicBezTo>
                      <a:cubicBezTo>
                        <a:pt x="394" y="0"/>
                        <a:pt x="137" y="159"/>
                        <a:pt x="0" y="396"/>
                      </a:cubicBezTo>
                      <a:cubicBezTo>
                        <a:pt x="88" y="447"/>
                        <a:pt x="88" y="447"/>
                        <a:pt x="88" y="447"/>
                      </a:cubicBezTo>
                      <a:cubicBezTo>
                        <a:pt x="88" y="448"/>
                        <a:pt x="88" y="450"/>
                        <a:pt x="88" y="451"/>
                      </a:cubicBezTo>
                      <a:cubicBezTo>
                        <a:pt x="87" y="458"/>
                        <a:pt x="82" y="464"/>
                        <a:pt x="76" y="465"/>
                      </a:cubicBezTo>
                      <a:cubicBezTo>
                        <a:pt x="69" y="467"/>
                        <a:pt x="63" y="472"/>
                        <a:pt x="60" y="478"/>
                      </a:cubicBezTo>
                      <a:cubicBezTo>
                        <a:pt x="52" y="492"/>
                        <a:pt x="57" y="511"/>
                        <a:pt x="71" y="519"/>
                      </a:cubicBezTo>
                      <a:cubicBezTo>
                        <a:pt x="86" y="527"/>
                        <a:pt x="104" y="523"/>
                        <a:pt x="112" y="509"/>
                      </a:cubicBezTo>
                      <a:cubicBezTo>
                        <a:pt x="116" y="502"/>
                        <a:pt x="117" y="495"/>
                        <a:pt x="115" y="488"/>
                      </a:cubicBezTo>
                      <a:cubicBezTo>
                        <a:pt x="115" y="488"/>
                        <a:pt x="115" y="488"/>
                        <a:pt x="115" y="488"/>
                      </a:cubicBezTo>
                      <a:cubicBezTo>
                        <a:pt x="113" y="482"/>
                        <a:pt x="116" y="475"/>
                        <a:pt x="122" y="471"/>
                      </a:cubicBezTo>
                      <a:cubicBezTo>
                        <a:pt x="123" y="470"/>
                        <a:pt x="124" y="469"/>
                        <a:pt x="125" y="469"/>
                      </a:cubicBezTo>
                      <a:cubicBezTo>
                        <a:pt x="211" y="518"/>
                        <a:pt x="211" y="518"/>
                        <a:pt x="211" y="518"/>
                      </a:cubicBezTo>
                      <a:cubicBezTo>
                        <a:pt x="306" y="354"/>
                        <a:pt x="484" y="243"/>
                        <a:pt x="687" y="243"/>
                      </a:cubicBezTo>
                      <a:cubicBezTo>
                        <a:pt x="891" y="243"/>
                        <a:pt x="1069" y="354"/>
                        <a:pt x="1164" y="518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 rot="7200000">
                <a:off x="2059" y="1386"/>
                <a:ext cx="1616" cy="1614"/>
                <a:chOff x="2060" y="1387"/>
                <a:chExt cx="1616" cy="1614"/>
              </a:xfrm>
            </p:grpSpPr>
            <p:sp>
              <p:nvSpPr>
                <p:cNvPr id="25621" name="Freeform 15"/>
                <p:cNvSpPr>
                  <a:spLocks/>
                </p:cNvSpPr>
                <p:nvPr/>
              </p:nvSpPr>
              <p:spPr bwMode="gray">
                <a:xfrm>
                  <a:off x="2060" y="1387"/>
                  <a:ext cx="808" cy="1225"/>
                </a:xfrm>
                <a:custGeom>
                  <a:avLst/>
                  <a:gdLst>
                    <a:gd name="T0" fmla="*/ 550 w 550"/>
                    <a:gd name="T1" fmla="*/ 132 h 836"/>
                    <a:gd name="T2" fmla="*/ 547 w 550"/>
                    <a:gd name="T3" fmla="*/ 130 h 836"/>
                    <a:gd name="T4" fmla="*/ 529 w 550"/>
                    <a:gd name="T5" fmla="*/ 133 h 836"/>
                    <a:gd name="T6" fmla="*/ 529 w 550"/>
                    <a:gd name="T7" fmla="*/ 133 h 836"/>
                    <a:gd name="T8" fmla="*/ 509 w 550"/>
                    <a:gd name="T9" fmla="*/ 141 h 836"/>
                    <a:gd name="T10" fmla="*/ 480 w 550"/>
                    <a:gd name="T11" fmla="*/ 111 h 836"/>
                    <a:gd name="T12" fmla="*/ 509 w 550"/>
                    <a:gd name="T13" fmla="*/ 80 h 836"/>
                    <a:gd name="T14" fmla="*/ 529 w 550"/>
                    <a:gd name="T15" fmla="*/ 88 h 836"/>
                    <a:gd name="T16" fmla="*/ 547 w 550"/>
                    <a:gd name="T17" fmla="*/ 91 h 836"/>
                    <a:gd name="T18" fmla="*/ 550 w 550"/>
                    <a:gd name="T19" fmla="*/ 89 h 836"/>
                    <a:gd name="T20" fmla="*/ 550 w 550"/>
                    <a:gd name="T21" fmla="*/ 82 h 836"/>
                    <a:gd name="T22" fmla="*/ 550 w 550"/>
                    <a:gd name="T23" fmla="*/ 0 h 836"/>
                    <a:gd name="T24" fmla="*/ 0 w 550"/>
                    <a:gd name="T25" fmla="*/ 550 h 836"/>
                    <a:gd name="T26" fmla="*/ 74 w 550"/>
                    <a:gd name="T27" fmla="*/ 825 h 836"/>
                    <a:gd name="T28" fmla="*/ 153 w 550"/>
                    <a:gd name="T29" fmla="*/ 780 h 836"/>
                    <a:gd name="T30" fmla="*/ 158 w 550"/>
                    <a:gd name="T31" fmla="*/ 796 h 836"/>
                    <a:gd name="T32" fmla="*/ 161 w 550"/>
                    <a:gd name="T33" fmla="*/ 817 h 836"/>
                    <a:gd name="T34" fmla="*/ 202 w 550"/>
                    <a:gd name="T35" fmla="*/ 827 h 836"/>
                    <a:gd name="T36" fmla="*/ 214 w 550"/>
                    <a:gd name="T37" fmla="*/ 786 h 836"/>
                    <a:gd name="T38" fmla="*/ 198 w 550"/>
                    <a:gd name="T39" fmla="*/ 773 h 836"/>
                    <a:gd name="T40" fmla="*/ 198 w 550"/>
                    <a:gd name="T41" fmla="*/ 773 h 836"/>
                    <a:gd name="T42" fmla="*/ 186 w 550"/>
                    <a:gd name="T43" fmla="*/ 761 h 836"/>
                    <a:gd name="T44" fmla="*/ 266 w 550"/>
                    <a:gd name="T45" fmla="*/ 714 h 836"/>
                    <a:gd name="T46" fmla="*/ 222 w 550"/>
                    <a:gd name="T47" fmla="*/ 550 h 836"/>
                    <a:gd name="T48" fmla="*/ 550 w 550"/>
                    <a:gd name="T49" fmla="*/ 222 h 836"/>
                    <a:gd name="T50" fmla="*/ 550 w 550"/>
                    <a:gd name="T51" fmla="*/ 143 h 836"/>
                    <a:gd name="T52" fmla="*/ 550 w 550"/>
                    <a:gd name="T53" fmla="*/ 132 h 8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550"/>
                    <a:gd name="T82" fmla="*/ 0 h 836"/>
                    <a:gd name="T83" fmla="*/ 550 w 550"/>
                    <a:gd name="T84" fmla="*/ 836 h 8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550" h="836">
                      <a:moveTo>
                        <a:pt x="550" y="132"/>
                      </a:moveTo>
                      <a:cubicBezTo>
                        <a:pt x="549" y="131"/>
                        <a:pt x="548" y="131"/>
                        <a:pt x="547" y="130"/>
                      </a:cubicBezTo>
                      <a:cubicBezTo>
                        <a:pt x="540" y="127"/>
                        <a:pt x="533" y="129"/>
                        <a:pt x="529" y="133"/>
                      </a:cubicBezTo>
                      <a:cubicBezTo>
                        <a:pt x="529" y="133"/>
                        <a:pt x="529" y="133"/>
                        <a:pt x="529" y="133"/>
                      </a:cubicBezTo>
                      <a:cubicBezTo>
                        <a:pt x="523" y="138"/>
                        <a:pt x="517" y="141"/>
                        <a:pt x="509" y="141"/>
                      </a:cubicBezTo>
                      <a:cubicBezTo>
                        <a:pt x="493" y="141"/>
                        <a:pt x="480" y="127"/>
                        <a:pt x="480" y="111"/>
                      </a:cubicBezTo>
                      <a:cubicBezTo>
                        <a:pt x="480" y="94"/>
                        <a:pt x="493" y="80"/>
                        <a:pt x="509" y="80"/>
                      </a:cubicBezTo>
                      <a:cubicBezTo>
                        <a:pt x="517" y="80"/>
                        <a:pt x="524" y="83"/>
                        <a:pt x="529" y="88"/>
                      </a:cubicBezTo>
                      <a:cubicBezTo>
                        <a:pt x="533" y="93"/>
                        <a:pt x="540" y="94"/>
                        <a:pt x="547" y="91"/>
                      </a:cubicBezTo>
                      <a:cubicBezTo>
                        <a:pt x="548" y="91"/>
                        <a:pt x="549" y="90"/>
                        <a:pt x="550" y="89"/>
                      </a:cubicBezTo>
                      <a:cubicBezTo>
                        <a:pt x="550" y="82"/>
                        <a:pt x="550" y="82"/>
                        <a:pt x="550" y="82"/>
                      </a:cubicBezTo>
                      <a:cubicBezTo>
                        <a:pt x="550" y="0"/>
                        <a:pt x="550" y="0"/>
                        <a:pt x="550" y="0"/>
                      </a:cubicBezTo>
                      <a:cubicBezTo>
                        <a:pt x="246" y="0"/>
                        <a:pt x="0" y="246"/>
                        <a:pt x="0" y="550"/>
                      </a:cubicBezTo>
                      <a:cubicBezTo>
                        <a:pt x="0" y="651"/>
                        <a:pt x="27" y="745"/>
                        <a:pt x="74" y="825"/>
                      </a:cubicBezTo>
                      <a:cubicBezTo>
                        <a:pt x="153" y="780"/>
                        <a:pt x="153" y="780"/>
                        <a:pt x="153" y="780"/>
                      </a:cubicBezTo>
                      <a:cubicBezTo>
                        <a:pt x="158" y="784"/>
                        <a:pt x="160" y="791"/>
                        <a:pt x="158" y="796"/>
                      </a:cubicBezTo>
                      <a:cubicBezTo>
                        <a:pt x="157" y="803"/>
                        <a:pt x="158" y="810"/>
                        <a:pt x="161" y="817"/>
                      </a:cubicBezTo>
                      <a:cubicBezTo>
                        <a:pt x="170" y="831"/>
                        <a:pt x="188" y="836"/>
                        <a:pt x="202" y="827"/>
                      </a:cubicBezTo>
                      <a:cubicBezTo>
                        <a:pt x="217" y="819"/>
                        <a:pt x="222" y="801"/>
                        <a:pt x="214" y="786"/>
                      </a:cubicBezTo>
                      <a:cubicBezTo>
                        <a:pt x="210" y="780"/>
                        <a:pt x="204" y="776"/>
                        <a:pt x="198" y="773"/>
                      </a:cubicBezTo>
                      <a:cubicBezTo>
                        <a:pt x="198" y="773"/>
                        <a:pt x="198" y="773"/>
                        <a:pt x="198" y="773"/>
                      </a:cubicBezTo>
                      <a:cubicBezTo>
                        <a:pt x="192" y="772"/>
                        <a:pt x="187" y="767"/>
                        <a:pt x="186" y="761"/>
                      </a:cubicBezTo>
                      <a:cubicBezTo>
                        <a:pt x="266" y="714"/>
                        <a:pt x="266" y="714"/>
                        <a:pt x="266" y="714"/>
                      </a:cubicBezTo>
                      <a:cubicBezTo>
                        <a:pt x="238" y="666"/>
                        <a:pt x="222" y="610"/>
                        <a:pt x="222" y="550"/>
                      </a:cubicBezTo>
                      <a:cubicBezTo>
                        <a:pt x="222" y="369"/>
                        <a:pt x="369" y="222"/>
                        <a:pt x="550" y="222"/>
                      </a:cubicBezTo>
                      <a:cubicBezTo>
                        <a:pt x="550" y="143"/>
                        <a:pt x="550" y="143"/>
                        <a:pt x="550" y="143"/>
                      </a:cubicBezTo>
                      <a:lnTo>
                        <a:pt x="550" y="132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2" name="Freeform 16"/>
                <p:cNvSpPr>
                  <a:spLocks/>
                </p:cNvSpPr>
                <p:nvPr/>
              </p:nvSpPr>
              <p:spPr bwMode="gray">
                <a:xfrm>
                  <a:off x="2764" y="1387"/>
                  <a:ext cx="912" cy="1210"/>
                </a:xfrm>
                <a:custGeom>
                  <a:avLst/>
                  <a:gdLst>
                    <a:gd name="T0" fmla="*/ 70 w 621"/>
                    <a:gd name="T1" fmla="*/ 0 h 826"/>
                    <a:gd name="T2" fmla="*/ 70 w 621"/>
                    <a:gd name="T3" fmla="*/ 82 h 826"/>
                    <a:gd name="T4" fmla="*/ 70 w 621"/>
                    <a:gd name="T5" fmla="*/ 89 h 826"/>
                    <a:gd name="T6" fmla="*/ 67 w 621"/>
                    <a:gd name="T7" fmla="*/ 91 h 826"/>
                    <a:gd name="T8" fmla="*/ 49 w 621"/>
                    <a:gd name="T9" fmla="*/ 88 h 826"/>
                    <a:gd name="T10" fmla="*/ 29 w 621"/>
                    <a:gd name="T11" fmla="*/ 80 h 826"/>
                    <a:gd name="T12" fmla="*/ 0 w 621"/>
                    <a:gd name="T13" fmla="*/ 111 h 826"/>
                    <a:gd name="T14" fmla="*/ 29 w 621"/>
                    <a:gd name="T15" fmla="*/ 141 h 826"/>
                    <a:gd name="T16" fmla="*/ 49 w 621"/>
                    <a:gd name="T17" fmla="*/ 133 h 826"/>
                    <a:gd name="T18" fmla="*/ 49 w 621"/>
                    <a:gd name="T19" fmla="*/ 133 h 826"/>
                    <a:gd name="T20" fmla="*/ 67 w 621"/>
                    <a:gd name="T21" fmla="*/ 130 h 826"/>
                    <a:gd name="T22" fmla="*/ 70 w 621"/>
                    <a:gd name="T23" fmla="*/ 132 h 826"/>
                    <a:gd name="T24" fmla="*/ 70 w 621"/>
                    <a:gd name="T25" fmla="*/ 143 h 826"/>
                    <a:gd name="T26" fmla="*/ 70 w 621"/>
                    <a:gd name="T27" fmla="*/ 222 h 826"/>
                    <a:gd name="T28" fmla="*/ 70 w 621"/>
                    <a:gd name="T29" fmla="*/ 222 h 826"/>
                    <a:gd name="T30" fmla="*/ 398 w 621"/>
                    <a:gd name="T31" fmla="*/ 550 h 826"/>
                    <a:gd name="T32" fmla="*/ 354 w 621"/>
                    <a:gd name="T33" fmla="*/ 714 h 826"/>
                    <a:gd name="T34" fmla="*/ 433 w 621"/>
                    <a:gd name="T35" fmla="*/ 759 h 826"/>
                    <a:gd name="T36" fmla="*/ 436 w 621"/>
                    <a:gd name="T37" fmla="*/ 758 h 826"/>
                    <a:gd name="T38" fmla="*/ 443 w 621"/>
                    <a:gd name="T39" fmla="*/ 740 h 826"/>
                    <a:gd name="T40" fmla="*/ 443 w 621"/>
                    <a:gd name="T41" fmla="*/ 740 h 826"/>
                    <a:gd name="T42" fmla="*/ 446 w 621"/>
                    <a:gd name="T43" fmla="*/ 720 h 826"/>
                    <a:gd name="T44" fmla="*/ 487 w 621"/>
                    <a:gd name="T45" fmla="*/ 709 h 826"/>
                    <a:gd name="T46" fmla="*/ 498 w 621"/>
                    <a:gd name="T47" fmla="*/ 750 h 826"/>
                    <a:gd name="T48" fmla="*/ 482 w 621"/>
                    <a:gd name="T49" fmla="*/ 763 h 826"/>
                    <a:gd name="T50" fmla="*/ 470 w 621"/>
                    <a:gd name="T51" fmla="*/ 777 h 826"/>
                    <a:gd name="T52" fmla="*/ 470 w 621"/>
                    <a:gd name="T53" fmla="*/ 781 h 826"/>
                    <a:gd name="T54" fmla="*/ 547 w 621"/>
                    <a:gd name="T55" fmla="*/ 826 h 826"/>
                    <a:gd name="T56" fmla="*/ 621 w 621"/>
                    <a:gd name="T57" fmla="*/ 550 h 826"/>
                    <a:gd name="T58" fmla="*/ 70 w 621"/>
                    <a:gd name="T59" fmla="*/ 0 h 82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621"/>
                    <a:gd name="T91" fmla="*/ 0 h 826"/>
                    <a:gd name="T92" fmla="*/ 621 w 621"/>
                    <a:gd name="T93" fmla="*/ 826 h 82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621" h="826">
                      <a:moveTo>
                        <a:pt x="70" y="0"/>
                      </a:moveTo>
                      <a:cubicBezTo>
                        <a:pt x="70" y="82"/>
                        <a:pt x="70" y="82"/>
                        <a:pt x="70" y="82"/>
                      </a:cubicBez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69" y="90"/>
                        <a:pt x="68" y="91"/>
                        <a:pt x="67" y="91"/>
                      </a:cubicBezTo>
                      <a:cubicBezTo>
                        <a:pt x="60" y="94"/>
                        <a:pt x="53" y="93"/>
                        <a:pt x="49" y="88"/>
                      </a:cubicBezTo>
                      <a:cubicBezTo>
                        <a:pt x="44" y="83"/>
                        <a:pt x="37" y="80"/>
                        <a:pt x="29" y="80"/>
                      </a:cubicBezTo>
                      <a:cubicBezTo>
                        <a:pt x="13" y="80"/>
                        <a:pt x="0" y="94"/>
                        <a:pt x="0" y="111"/>
                      </a:cubicBezTo>
                      <a:cubicBezTo>
                        <a:pt x="0" y="127"/>
                        <a:pt x="13" y="141"/>
                        <a:pt x="29" y="141"/>
                      </a:cubicBezTo>
                      <a:cubicBezTo>
                        <a:pt x="37" y="141"/>
                        <a:pt x="43" y="138"/>
                        <a:pt x="49" y="133"/>
                      </a:cubicBezTo>
                      <a:cubicBezTo>
                        <a:pt x="49" y="133"/>
                        <a:pt x="49" y="133"/>
                        <a:pt x="49" y="133"/>
                      </a:cubicBezTo>
                      <a:cubicBezTo>
                        <a:pt x="53" y="129"/>
                        <a:pt x="60" y="127"/>
                        <a:pt x="67" y="130"/>
                      </a:cubicBezTo>
                      <a:cubicBezTo>
                        <a:pt x="68" y="131"/>
                        <a:pt x="69" y="131"/>
                        <a:pt x="70" y="132"/>
                      </a:cubicBezTo>
                      <a:cubicBezTo>
                        <a:pt x="70" y="143"/>
                        <a:pt x="70" y="143"/>
                        <a:pt x="70" y="143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252" y="222"/>
                        <a:pt x="398" y="369"/>
                        <a:pt x="398" y="550"/>
                      </a:cubicBezTo>
                      <a:cubicBezTo>
                        <a:pt x="398" y="610"/>
                        <a:pt x="382" y="666"/>
                        <a:pt x="354" y="714"/>
                      </a:cubicBezTo>
                      <a:cubicBezTo>
                        <a:pt x="433" y="759"/>
                        <a:pt x="433" y="759"/>
                        <a:pt x="433" y="759"/>
                      </a:cubicBezTo>
                      <a:cubicBezTo>
                        <a:pt x="434" y="759"/>
                        <a:pt x="435" y="758"/>
                        <a:pt x="436" y="758"/>
                      </a:cubicBezTo>
                      <a:cubicBezTo>
                        <a:pt x="442" y="753"/>
                        <a:pt x="445" y="746"/>
                        <a:pt x="443" y="740"/>
                      </a:cubicBezTo>
                      <a:cubicBezTo>
                        <a:pt x="443" y="740"/>
                        <a:pt x="443" y="740"/>
                        <a:pt x="443" y="740"/>
                      </a:cubicBezTo>
                      <a:cubicBezTo>
                        <a:pt x="441" y="733"/>
                        <a:pt x="442" y="726"/>
                        <a:pt x="446" y="720"/>
                      </a:cubicBezTo>
                      <a:cubicBezTo>
                        <a:pt x="454" y="705"/>
                        <a:pt x="472" y="701"/>
                        <a:pt x="487" y="709"/>
                      </a:cubicBezTo>
                      <a:cubicBezTo>
                        <a:pt x="501" y="717"/>
                        <a:pt x="506" y="736"/>
                        <a:pt x="498" y="750"/>
                      </a:cubicBezTo>
                      <a:cubicBezTo>
                        <a:pt x="494" y="756"/>
                        <a:pt x="489" y="761"/>
                        <a:pt x="482" y="763"/>
                      </a:cubicBezTo>
                      <a:cubicBezTo>
                        <a:pt x="476" y="764"/>
                        <a:pt x="471" y="770"/>
                        <a:pt x="470" y="777"/>
                      </a:cubicBezTo>
                      <a:cubicBezTo>
                        <a:pt x="470" y="778"/>
                        <a:pt x="470" y="780"/>
                        <a:pt x="470" y="781"/>
                      </a:cubicBezTo>
                      <a:cubicBezTo>
                        <a:pt x="547" y="826"/>
                        <a:pt x="547" y="826"/>
                        <a:pt x="547" y="826"/>
                      </a:cubicBezTo>
                      <a:cubicBezTo>
                        <a:pt x="594" y="745"/>
                        <a:pt x="621" y="651"/>
                        <a:pt x="621" y="550"/>
                      </a:cubicBezTo>
                      <a:cubicBezTo>
                        <a:pt x="621" y="246"/>
                        <a:pt x="374" y="0"/>
                        <a:pt x="70" y="0"/>
                      </a:cubicBez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3" name="Freeform 17"/>
                <p:cNvSpPr>
                  <a:spLocks/>
                </p:cNvSpPr>
                <p:nvPr/>
              </p:nvSpPr>
              <p:spPr bwMode="gray">
                <a:xfrm>
                  <a:off x="2169" y="2414"/>
                  <a:ext cx="1397" cy="587"/>
                </a:xfrm>
                <a:custGeom>
                  <a:avLst/>
                  <a:gdLst>
                    <a:gd name="T0" fmla="*/ 876 w 953"/>
                    <a:gd name="T1" fmla="*/ 80 h 400"/>
                    <a:gd name="T2" fmla="*/ 876 w 953"/>
                    <a:gd name="T3" fmla="*/ 76 h 400"/>
                    <a:gd name="T4" fmla="*/ 888 w 953"/>
                    <a:gd name="T5" fmla="*/ 62 h 400"/>
                    <a:gd name="T6" fmla="*/ 904 w 953"/>
                    <a:gd name="T7" fmla="*/ 49 h 400"/>
                    <a:gd name="T8" fmla="*/ 893 w 953"/>
                    <a:gd name="T9" fmla="*/ 8 h 400"/>
                    <a:gd name="T10" fmla="*/ 852 w 953"/>
                    <a:gd name="T11" fmla="*/ 19 h 400"/>
                    <a:gd name="T12" fmla="*/ 849 w 953"/>
                    <a:gd name="T13" fmla="*/ 39 h 400"/>
                    <a:gd name="T14" fmla="*/ 849 w 953"/>
                    <a:gd name="T15" fmla="*/ 39 h 400"/>
                    <a:gd name="T16" fmla="*/ 842 w 953"/>
                    <a:gd name="T17" fmla="*/ 57 h 400"/>
                    <a:gd name="T18" fmla="*/ 839 w 953"/>
                    <a:gd name="T19" fmla="*/ 58 h 400"/>
                    <a:gd name="T20" fmla="*/ 760 w 953"/>
                    <a:gd name="T21" fmla="*/ 13 h 400"/>
                    <a:gd name="T22" fmla="*/ 476 w 953"/>
                    <a:gd name="T23" fmla="*/ 177 h 400"/>
                    <a:gd name="T24" fmla="*/ 192 w 953"/>
                    <a:gd name="T25" fmla="*/ 13 h 400"/>
                    <a:gd name="T26" fmla="*/ 112 w 953"/>
                    <a:gd name="T27" fmla="*/ 60 h 400"/>
                    <a:gd name="T28" fmla="*/ 124 w 953"/>
                    <a:gd name="T29" fmla="*/ 72 h 400"/>
                    <a:gd name="T30" fmla="*/ 124 w 953"/>
                    <a:gd name="T31" fmla="*/ 72 h 400"/>
                    <a:gd name="T32" fmla="*/ 140 w 953"/>
                    <a:gd name="T33" fmla="*/ 85 h 400"/>
                    <a:gd name="T34" fmla="*/ 128 w 953"/>
                    <a:gd name="T35" fmla="*/ 126 h 400"/>
                    <a:gd name="T36" fmla="*/ 87 w 953"/>
                    <a:gd name="T37" fmla="*/ 116 h 400"/>
                    <a:gd name="T38" fmla="*/ 84 w 953"/>
                    <a:gd name="T39" fmla="*/ 95 h 400"/>
                    <a:gd name="T40" fmla="*/ 79 w 953"/>
                    <a:gd name="T41" fmla="*/ 79 h 400"/>
                    <a:gd name="T42" fmla="*/ 0 w 953"/>
                    <a:gd name="T43" fmla="*/ 124 h 400"/>
                    <a:gd name="T44" fmla="*/ 476 w 953"/>
                    <a:gd name="T45" fmla="*/ 400 h 400"/>
                    <a:gd name="T46" fmla="*/ 953 w 953"/>
                    <a:gd name="T47" fmla="*/ 125 h 400"/>
                    <a:gd name="T48" fmla="*/ 876 w 953"/>
                    <a:gd name="T49" fmla="*/ 80 h 400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953"/>
                    <a:gd name="T76" fmla="*/ 0 h 400"/>
                    <a:gd name="T77" fmla="*/ 953 w 953"/>
                    <a:gd name="T78" fmla="*/ 400 h 400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953" h="400">
                      <a:moveTo>
                        <a:pt x="876" y="80"/>
                      </a:moveTo>
                      <a:cubicBezTo>
                        <a:pt x="876" y="79"/>
                        <a:pt x="876" y="77"/>
                        <a:pt x="876" y="76"/>
                      </a:cubicBezTo>
                      <a:cubicBezTo>
                        <a:pt x="877" y="69"/>
                        <a:pt x="882" y="63"/>
                        <a:pt x="888" y="62"/>
                      </a:cubicBezTo>
                      <a:cubicBezTo>
                        <a:pt x="895" y="60"/>
                        <a:pt x="900" y="55"/>
                        <a:pt x="904" y="49"/>
                      </a:cubicBezTo>
                      <a:cubicBezTo>
                        <a:pt x="912" y="35"/>
                        <a:pt x="907" y="16"/>
                        <a:pt x="893" y="8"/>
                      </a:cubicBezTo>
                      <a:cubicBezTo>
                        <a:pt x="878" y="0"/>
                        <a:pt x="860" y="4"/>
                        <a:pt x="852" y="19"/>
                      </a:cubicBezTo>
                      <a:cubicBezTo>
                        <a:pt x="848" y="25"/>
                        <a:pt x="847" y="32"/>
                        <a:pt x="849" y="39"/>
                      </a:cubicBezTo>
                      <a:cubicBezTo>
                        <a:pt x="849" y="39"/>
                        <a:pt x="849" y="39"/>
                        <a:pt x="849" y="39"/>
                      </a:cubicBezTo>
                      <a:cubicBezTo>
                        <a:pt x="851" y="45"/>
                        <a:pt x="848" y="52"/>
                        <a:pt x="842" y="57"/>
                      </a:cubicBezTo>
                      <a:cubicBezTo>
                        <a:pt x="841" y="57"/>
                        <a:pt x="840" y="58"/>
                        <a:pt x="839" y="58"/>
                      </a:cubicBezTo>
                      <a:cubicBezTo>
                        <a:pt x="760" y="13"/>
                        <a:pt x="760" y="13"/>
                        <a:pt x="760" y="13"/>
                      </a:cubicBezTo>
                      <a:cubicBezTo>
                        <a:pt x="704" y="111"/>
                        <a:pt x="598" y="177"/>
                        <a:pt x="476" y="177"/>
                      </a:cubicBezTo>
                      <a:cubicBezTo>
                        <a:pt x="355" y="177"/>
                        <a:pt x="249" y="111"/>
                        <a:pt x="192" y="13"/>
                      </a:cubicBezTo>
                      <a:cubicBezTo>
                        <a:pt x="112" y="60"/>
                        <a:pt x="112" y="60"/>
                        <a:pt x="112" y="60"/>
                      </a:cubicBezTo>
                      <a:cubicBezTo>
                        <a:pt x="113" y="66"/>
                        <a:pt x="118" y="71"/>
                        <a:pt x="124" y="72"/>
                      </a:cubicBezTo>
                      <a:cubicBezTo>
                        <a:pt x="124" y="72"/>
                        <a:pt x="124" y="72"/>
                        <a:pt x="124" y="72"/>
                      </a:cubicBezTo>
                      <a:cubicBezTo>
                        <a:pt x="130" y="75"/>
                        <a:pt x="136" y="79"/>
                        <a:pt x="140" y="85"/>
                      </a:cubicBezTo>
                      <a:cubicBezTo>
                        <a:pt x="148" y="100"/>
                        <a:pt x="143" y="118"/>
                        <a:pt x="128" y="126"/>
                      </a:cubicBezTo>
                      <a:cubicBezTo>
                        <a:pt x="114" y="135"/>
                        <a:pt x="96" y="130"/>
                        <a:pt x="87" y="116"/>
                      </a:cubicBezTo>
                      <a:cubicBezTo>
                        <a:pt x="84" y="109"/>
                        <a:pt x="83" y="102"/>
                        <a:pt x="84" y="95"/>
                      </a:cubicBezTo>
                      <a:cubicBezTo>
                        <a:pt x="86" y="90"/>
                        <a:pt x="84" y="83"/>
                        <a:pt x="79" y="79"/>
                      </a:cubicBez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95" y="289"/>
                        <a:pt x="273" y="400"/>
                        <a:pt x="476" y="400"/>
                      </a:cubicBezTo>
                      <a:cubicBezTo>
                        <a:pt x="680" y="400"/>
                        <a:pt x="858" y="289"/>
                        <a:pt x="953" y="125"/>
                      </a:cubicBezTo>
                      <a:lnTo>
                        <a:pt x="876" y="80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25618" name="Oval 18"/>
            <p:cNvSpPr>
              <a:spLocks noChangeArrowheads="1"/>
            </p:cNvSpPr>
            <p:nvPr/>
          </p:nvSpPr>
          <p:spPr bwMode="auto">
            <a:xfrm>
              <a:off x="1460" y="1637"/>
              <a:ext cx="345" cy="344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8F8F8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r-TR" sz="3800" noProof="1">
                <a:solidFill>
                  <a:srgbClr val="000000"/>
                </a:solidFill>
              </a:endParaRPr>
            </a:p>
          </p:txBody>
        </p: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HEPATİT B HASTA KANIYLA TEMASTA ÖNLEM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32160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en-GB" sz="2000" b="1">
              <a:solidFill>
                <a:srgbClr val="000000"/>
              </a:solidFill>
            </a:endParaRPr>
          </a:p>
        </p:txBody>
      </p:sp>
      <p:sp>
        <p:nvSpPr>
          <p:cNvPr id="28739" name="Rectangle 67"/>
          <p:cNvSpPr>
            <a:spLocks noChangeArrowheads="1"/>
          </p:cNvSpPr>
          <p:nvPr/>
        </p:nvSpPr>
        <p:spPr bwMode="auto">
          <a:xfrm rot="5400000">
            <a:off x="4550475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30" name="Rectangle 55"/>
          <p:cNvSpPr>
            <a:spLocks noChangeArrowheads="1"/>
          </p:cNvSpPr>
          <p:nvPr/>
        </p:nvSpPr>
        <p:spPr bwMode="gray">
          <a:xfrm>
            <a:off x="35624" y="957788"/>
            <a:ext cx="1543051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Etken</a:t>
            </a: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gray">
          <a:xfrm>
            <a:off x="1578675" y="95778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DNA virüsüdür</a:t>
            </a:r>
          </a:p>
        </p:txBody>
      </p:sp>
      <p:sp>
        <p:nvSpPr>
          <p:cNvPr id="20" name="Rectangle 55"/>
          <p:cNvSpPr>
            <a:spLocks noChangeArrowheads="1"/>
          </p:cNvSpPr>
          <p:nvPr/>
        </p:nvSpPr>
        <p:spPr bwMode="gray">
          <a:xfrm>
            <a:off x="35625" y="169121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Epidemiyoloji</a:t>
            </a: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gray">
          <a:xfrm>
            <a:off x="1578675" y="169121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Kanla sık teması olanlar, homoseksüeller, iv- yolu kullanan ilaç bağımlıları, taşıyıcı anne bebekleri, huzurevi, düşkünler yurdu vb. yerlerde yaşayanlar daha çok risk altında</a:t>
            </a:r>
          </a:p>
        </p:txBody>
      </p:sp>
      <p:sp>
        <p:nvSpPr>
          <p:cNvPr id="24" name="Rectangle 55"/>
          <p:cNvSpPr>
            <a:spLocks noChangeArrowheads="1"/>
          </p:cNvSpPr>
          <p:nvPr/>
        </p:nvSpPr>
        <p:spPr bwMode="gray">
          <a:xfrm>
            <a:off x="35625" y="243416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Bulaşma</a:t>
            </a: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gray">
          <a:xfrm>
            <a:off x="1578675" y="243416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Kan ve kan ürünleri ile temas, cinsel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ilişkiyle. Kan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nakilleriyle bulaşma riski daha yüksektir </a:t>
            </a:r>
          </a:p>
        </p:txBody>
      </p:sp>
      <p:sp>
        <p:nvSpPr>
          <p:cNvPr id="28" name="Rectangle 55"/>
          <p:cNvSpPr>
            <a:spLocks noChangeArrowheads="1"/>
          </p:cNvSpPr>
          <p:nvPr/>
        </p:nvSpPr>
        <p:spPr bwMode="gray">
          <a:xfrm>
            <a:off x="35625" y="317711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Klinik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9" name="Rectangle 5"/>
          <p:cNvSpPr>
            <a:spLocks noChangeArrowheads="1"/>
          </p:cNvSpPr>
          <p:nvPr/>
        </p:nvSpPr>
        <p:spPr bwMode="gray">
          <a:xfrm>
            <a:off x="1578675" y="317711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Hepatit-B’ye göre kronikleşme hızı daha yüksektir</a:t>
            </a:r>
          </a:p>
        </p:txBody>
      </p:sp>
      <p:sp>
        <p:nvSpPr>
          <p:cNvPr id="37" name="Rectangle 55"/>
          <p:cNvSpPr>
            <a:spLocks noChangeArrowheads="1"/>
          </p:cNvSpPr>
          <p:nvPr/>
        </p:nvSpPr>
        <p:spPr bwMode="gray">
          <a:xfrm>
            <a:off x="35625" y="3910538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Tanı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8" name="Rectangle 5"/>
          <p:cNvSpPr>
            <a:spLocks noChangeArrowheads="1"/>
          </p:cNvSpPr>
          <p:nvPr/>
        </p:nvSpPr>
        <p:spPr bwMode="gray">
          <a:xfrm>
            <a:off x="1578675" y="391053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</a:t>
            </a:r>
            <a:r>
              <a:rPr lang="sv-SE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irüse </a:t>
            </a:r>
            <a:r>
              <a:rPr lang="sv-SE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karşı serumda antikor gösterilmesiyle konur</a:t>
            </a:r>
          </a:p>
        </p:txBody>
      </p:sp>
      <p:sp>
        <p:nvSpPr>
          <p:cNvPr id="4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HEPATİT – C</a:t>
            </a:r>
            <a:endParaRPr lang="en-GB" sz="3200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9" name="Rectangle 55"/>
          <p:cNvSpPr>
            <a:spLocks noChangeArrowheads="1"/>
          </p:cNvSpPr>
          <p:nvPr/>
        </p:nvSpPr>
        <p:spPr bwMode="gray">
          <a:xfrm>
            <a:off x="36334" y="4660355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Tedavi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60" name="Rectangle 5"/>
          <p:cNvSpPr>
            <a:spLocks noChangeArrowheads="1"/>
          </p:cNvSpPr>
          <p:nvPr/>
        </p:nvSpPr>
        <p:spPr bwMode="gray">
          <a:xfrm>
            <a:off x="1591125" y="4660355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nn-NO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Özgün bir tedavi </a:t>
            </a:r>
            <a:r>
              <a:rPr lang="nn-NO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yoktur</a:t>
            </a:r>
            <a:endParaRPr lang="nn-NO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4" name="Rectangle 55"/>
          <p:cNvSpPr>
            <a:spLocks noChangeArrowheads="1"/>
          </p:cNvSpPr>
          <p:nvPr/>
        </p:nvSpPr>
        <p:spPr bwMode="gray">
          <a:xfrm>
            <a:off x="35625" y="5415488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Korunma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5" name="Rectangle 5"/>
          <p:cNvSpPr>
            <a:spLocks noChangeArrowheads="1"/>
          </p:cNvSpPr>
          <p:nvPr/>
        </p:nvSpPr>
        <p:spPr bwMode="gray">
          <a:xfrm>
            <a:off x="1578675" y="541548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sv-SE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Korunma, kan ve vücut sıvılarıyla bulaşan hastalıklara karşı alınacak önlemler çerçevesindedir</a:t>
            </a:r>
          </a:p>
        </p:txBody>
      </p:sp>
      <p:sp>
        <p:nvSpPr>
          <p:cNvPr id="36" name="Rectangle 55"/>
          <p:cNvSpPr>
            <a:spLocks noChangeArrowheads="1"/>
          </p:cNvSpPr>
          <p:nvPr/>
        </p:nvSpPr>
        <p:spPr bwMode="gray">
          <a:xfrm>
            <a:off x="36334" y="6165305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Aşı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9" name="Rectangle 5"/>
          <p:cNvSpPr>
            <a:spLocks noChangeArrowheads="1"/>
          </p:cNvSpPr>
          <p:nvPr/>
        </p:nvSpPr>
        <p:spPr bwMode="gray">
          <a:xfrm>
            <a:off x="1591125" y="6165305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nn-NO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Özgün bir </a:t>
            </a:r>
            <a:r>
              <a:rPr lang="nn-NO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aşısı </a:t>
            </a:r>
            <a:r>
              <a:rPr lang="nn-NO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yoktur</a:t>
            </a:r>
          </a:p>
        </p:txBody>
      </p:sp>
    </p:spTree>
    <p:extLst>
      <p:ext uri="{BB962C8B-B14F-4D97-AF65-F5344CB8AC3E}">
        <p14:creationId xmlns:p14="http://schemas.microsoft.com/office/powerpoint/2010/main" val="362700672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87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87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3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en-GB" sz="2000" b="1">
              <a:solidFill>
                <a:srgbClr val="000000"/>
              </a:solidFill>
            </a:endParaRPr>
          </a:p>
        </p:txBody>
      </p:sp>
      <p:sp>
        <p:nvSpPr>
          <p:cNvPr id="28739" name="Rectangle 67"/>
          <p:cNvSpPr>
            <a:spLocks noChangeArrowheads="1"/>
          </p:cNvSpPr>
          <p:nvPr/>
        </p:nvSpPr>
        <p:spPr bwMode="auto">
          <a:xfrm rot="5400000">
            <a:off x="4550475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30" name="Rectangle 55"/>
          <p:cNvSpPr>
            <a:spLocks noChangeArrowheads="1"/>
          </p:cNvSpPr>
          <p:nvPr/>
        </p:nvSpPr>
        <p:spPr bwMode="gray">
          <a:xfrm>
            <a:off x="35624" y="957788"/>
            <a:ext cx="1543051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Etken</a:t>
            </a: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gray">
          <a:xfrm>
            <a:off x="1578675" y="95778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virüstür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" name="Rectangle 55"/>
          <p:cNvSpPr>
            <a:spLocks noChangeArrowheads="1"/>
          </p:cNvSpPr>
          <p:nvPr/>
        </p:nvSpPr>
        <p:spPr bwMode="gray">
          <a:xfrm>
            <a:off x="35625" y="169121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Epidemiyoloji</a:t>
            </a: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gray">
          <a:xfrm>
            <a:off x="1578675" y="169121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kronik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Hepatit-B hastalarını ve 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HBsAg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taşıyıcılarını tehdit eder</a:t>
            </a:r>
          </a:p>
        </p:txBody>
      </p:sp>
      <p:sp>
        <p:nvSpPr>
          <p:cNvPr id="24" name="Rectangle 55"/>
          <p:cNvSpPr>
            <a:spLocks noChangeArrowheads="1"/>
          </p:cNvSpPr>
          <p:nvPr/>
        </p:nvSpPr>
        <p:spPr bwMode="gray">
          <a:xfrm>
            <a:off x="35625" y="243416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Bulaşma</a:t>
            </a: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gray">
          <a:xfrm>
            <a:off x="1578675" y="243416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Etken çoğalmak için mutlaka </a:t>
            </a:r>
            <a:r>
              <a:rPr lang="tr-TR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HBsAG’ye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ihtiyaç gösteren bir virüstür</a:t>
            </a:r>
          </a:p>
        </p:txBody>
      </p:sp>
      <p:sp>
        <p:nvSpPr>
          <p:cNvPr id="28" name="Rectangle 55"/>
          <p:cNvSpPr>
            <a:spLocks noChangeArrowheads="1"/>
          </p:cNvSpPr>
          <p:nvPr/>
        </p:nvSpPr>
        <p:spPr bwMode="gray">
          <a:xfrm>
            <a:off x="35625" y="317711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Klinik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9" name="Rectangle 5"/>
          <p:cNvSpPr>
            <a:spLocks noChangeArrowheads="1"/>
          </p:cNvSpPr>
          <p:nvPr/>
        </p:nvSpPr>
        <p:spPr bwMode="gray">
          <a:xfrm>
            <a:off x="1578675" y="317711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Hepatit-B’ye göre kronikleşme hızı daha yüksektir</a:t>
            </a:r>
          </a:p>
        </p:txBody>
      </p:sp>
      <p:sp>
        <p:nvSpPr>
          <p:cNvPr id="37" name="Rectangle 55"/>
          <p:cNvSpPr>
            <a:spLocks noChangeArrowheads="1"/>
          </p:cNvSpPr>
          <p:nvPr/>
        </p:nvSpPr>
        <p:spPr bwMode="gray">
          <a:xfrm>
            <a:off x="35625" y="3910538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Tanı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8" name="Rectangle 5"/>
          <p:cNvSpPr>
            <a:spLocks noChangeArrowheads="1"/>
          </p:cNvSpPr>
          <p:nvPr/>
        </p:nvSpPr>
        <p:spPr bwMode="gray">
          <a:xfrm>
            <a:off x="1578675" y="391053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</a:t>
            </a:r>
            <a:r>
              <a:rPr lang="sv-SE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irüse </a:t>
            </a:r>
            <a:r>
              <a:rPr lang="sv-SE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karşı serumda antikor gösterilmesiyle konur</a:t>
            </a:r>
          </a:p>
        </p:txBody>
      </p:sp>
      <p:sp>
        <p:nvSpPr>
          <p:cNvPr id="4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HEPATİT – D (DELTA HEPATİT)</a:t>
            </a:r>
            <a:endParaRPr lang="en-GB" sz="3200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9" name="Rectangle 55"/>
          <p:cNvSpPr>
            <a:spLocks noChangeArrowheads="1"/>
          </p:cNvSpPr>
          <p:nvPr/>
        </p:nvSpPr>
        <p:spPr bwMode="gray">
          <a:xfrm>
            <a:off x="36334" y="4660355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Tedavi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60" name="Rectangle 5"/>
          <p:cNvSpPr>
            <a:spLocks noChangeArrowheads="1"/>
          </p:cNvSpPr>
          <p:nvPr/>
        </p:nvSpPr>
        <p:spPr bwMode="gray">
          <a:xfrm>
            <a:off x="1591125" y="4660355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nn-NO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Hepatit-B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tedavisi</a:t>
            </a:r>
            <a:endParaRPr lang="nn-NO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4" name="Rectangle 55"/>
          <p:cNvSpPr>
            <a:spLocks noChangeArrowheads="1"/>
          </p:cNvSpPr>
          <p:nvPr/>
        </p:nvSpPr>
        <p:spPr bwMode="gray">
          <a:xfrm>
            <a:off x="35625" y="5415488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Korunma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5" name="Rectangle 5"/>
          <p:cNvSpPr>
            <a:spLocks noChangeArrowheads="1"/>
          </p:cNvSpPr>
          <p:nvPr/>
        </p:nvSpPr>
        <p:spPr bwMode="gray">
          <a:xfrm>
            <a:off x="1578675" y="541548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sv-SE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Hepatit-B’ye karşı korunma aynı zamanda Hepatit-D’ye korunma </a:t>
            </a:r>
            <a:r>
              <a:rPr lang="sv-SE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demektir</a:t>
            </a:r>
            <a:endParaRPr lang="sv-SE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6" name="Rectangle 55"/>
          <p:cNvSpPr>
            <a:spLocks noChangeArrowheads="1"/>
          </p:cNvSpPr>
          <p:nvPr/>
        </p:nvSpPr>
        <p:spPr bwMode="gray">
          <a:xfrm>
            <a:off x="36334" y="6165305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Aşı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9" name="Rectangle 5"/>
          <p:cNvSpPr>
            <a:spLocks noChangeArrowheads="1"/>
          </p:cNvSpPr>
          <p:nvPr/>
        </p:nvSpPr>
        <p:spPr bwMode="gray">
          <a:xfrm>
            <a:off x="1591125" y="6165305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nn-NO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Özgün bir </a:t>
            </a:r>
            <a:r>
              <a:rPr lang="nn-NO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aşısı </a:t>
            </a:r>
            <a:r>
              <a:rPr lang="nn-NO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yoktur</a:t>
            </a:r>
          </a:p>
        </p:txBody>
      </p:sp>
    </p:spTree>
    <p:extLst>
      <p:ext uri="{BB962C8B-B14F-4D97-AF65-F5344CB8AC3E}">
        <p14:creationId xmlns:p14="http://schemas.microsoft.com/office/powerpoint/2010/main" val="49994142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87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87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3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en-GB" sz="2000" b="1">
              <a:solidFill>
                <a:srgbClr val="000000"/>
              </a:solidFill>
            </a:endParaRPr>
          </a:p>
        </p:txBody>
      </p:sp>
      <p:sp>
        <p:nvSpPr>
          <p:cNvPr id="28739" name="Rectangle 67"/>
          <p:cNvSpPr>
            <a:spLocks noChangeArrowheads="1"/>
          </p:cNvSpPr>
          <p:nvPr/>
        </p:nvSpPr>
        <p:spPr bwMode="auto">
          <a:xfrm rot="5400000">
            <a:off x="4550475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30" name="Rectangle 55"/>
          <p:cNvSpPr>
            <a:spLocks noChangeArrowheads="1"/>
          </p:cNvSpPr>
          <p:nvPr/>
        </p:nvSpPr>
        <p:spPr bwMode="gray">
          <a:xfrm>
            <a:off x="35624" y="957788"/>
            <a:ext cx="1543051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Etken</a:t>
            </a:r>
          </a:p>
        </p:txBody>
      </p:sp>
      <p:sp>
        <p:nvSpPr>
          <p:cNvPr id="31" name="Rectangle 5"/>
          <p:cNvSpPr>
            <a:spLocks noChangeArrowheads="1"/>
          </p:cNvSpPr>
          <p:nvPr/>
        </p:nvSpPr>
        <p:spPr bwMode="gray">
          <a:xfrm>
            <a:off x="1578675" y="95778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İnsan bağışıklık yetersizliği virüsü (Human </a:t>
            </a:r>
            <a:r>
              <a:rPr lang="tr-TR" i="1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Immun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i="1" dirty="0" err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Deficiency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Virüs- HIV) </a:t>
            </a:r>
          </a:p>
        </p:txBody>
      </p:sp>
      <p:sp>
        <p:nvSpPr>
          <p:cNvPr id="20" name="Rectangle 55"/>
          <p:cNvSpPr>
            <a:spLocks noChangeArrowheads="1"/>
          </p:cNvSpPr>
          <p:nvPr/>
        </p:nvSpPr>
        <p:spPr bwMode="gray">
          <a:xfrm>
            <a:off x="35625" y="169121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Epidemiyoloji</a:t>
            </a: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gray">
          <a:xfrm>
            <a:off x="1578675" y="169121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çalışanları için Hepatit-B’ye göre daha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küçük risk. Bir iğne kazasında bile Hepatit-B’nin bulaşma şansı %20-30 iken, EBYS için bu oran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1/650’dır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55"/>
          <p:cNvSpPr>
            <a:spLocks noChangeArrowheads="1"/>
          </p:cNvSpPr>
          <p:nvPr/>
        </p:nvSpPr>
        <p:spPr bwMode="gray">
          <a:xfrm>
            <a:off x="35625" y="243416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Bulaşma</a:t>
            </a:r>
          </a:p>
        </p:txBody>
      </p:sp>
      <p:sp>
        <p:nvSpPr>
          <p:cNvPr id="25" name="Rectangle 5"/>
          <p:cNvSpPr>
            <a:spLocks noChangeArrowheads="1"/>
          </p:cNvSpPr>
          <p:nvPr/>
        </p:nvSpPr>
        <p:spPr bwMode="gray">
          <a:xfrm>
            <a:off x="1578675" y="243416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Kan ve kan ürünleri ile temas, cinsel ilişki</a:t>
            </a:r>
          </a:p>
        </p:txBody>
      </p:sp>
      <p:sp>
        <p:nvSpPr>
          <p:cNvPr id="28" name="Rectangle 55"/>
          <p:cNvSpPr>
            <a:spLocks noChangeArrowheads="1"/>
          </p:cNvSpPr>
          <p:nvPr/>
        </p:nvSpPr>
        <p:spPr bwMode="gray">
          <a:xfrm>
            <a:off x="35625" y="3177113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Klinik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9" name="Rectangle 5"/>
          <p:cNvSpPr>
            <a:spLocks noChangeArrowheads="1"/>
          </p:cNvSpPr>
          <p:nvPr/>
        </p:nvSpPr>
        <p:spPr bwMode="gray">
          <a:xfrm>
            <a:off x="1578675" y="3177113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Virüs özellikle hücresel savunma sistemini çökertir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. Bunun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sonucu oluşan enfeksiyonlar ve/veya bazı kanserler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hastalık tablosuna ve giderek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ölüme yol açar. Virüsün organizmaya girmesi ile ölüm arasında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10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yılı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aşkın süre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olabilir</a:t>
            </a:r>
          </a:p>
        </p:txBody>
      </p:sp>
      <p:sp>
        <p:nvSpPr>
          <p:cNvPr id="37" name="Rectangle 55"/>
          <p:cNvSpPr>
            <a:spLocks noChangeArrowheads="1"/>
          </p:cNvSpPr>
          <p:nvPr/>
        </p:nvSpPr>
        <p:spPr bwMode="gray">
          <a:xfrm>
            <a:off x="35625" y="3910538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Tanı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8" name="Rectangle 5"/>
          <p:cNvSpPr>
            <a:spLocks noChangeArrowheads="1"/>
          </p:cNvSpPr>
          <p:nvPr/>
        </p:nvSpPr>
        <p:spPr bwMode="gray">
          <a:xfrm>
            <a:off x="1578675" y="391053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sv-SE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Serumda virüse karşı antikor </a:t>
            </a:r>
            <a:r>
              <a:rPr lang="sv-SE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gösterilmesi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ile konur.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Kişi </a:t>
            </a: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-henüz- sağlam taşıyıcılıktan, ölümcül duruma kadar uzanan bir spektrum içinde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olabilir </a:t>
            </a:r>
            <a:endParaRPr lang="sv-SE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dirty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EDİNSEL BAĞIŞIKLIK YETERSİZLİĞİ </a:t>
            </a:r>
            <a:r>
              <a:rPr lang="tr-TR" sz="3200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SENDROMU-AIDS</a:t>
            </a:r>
            <a:endParaRPr lang="en-GB" sz="3200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9" name="Rectangle 55"/>
          <p:cNvSpPr>
            <a:spLocks noChangeArrowheads="1"/>
          </p:cNvSpPr>
          <p:nvPr/>
        </p:nvSpPr>
        <p:spPr bwMode="gray">
          <a:xfrm>
            <a:off x="36334" y="4660355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Tedavi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60" name="Rectangle 5"/>
          <p:cNvSpPr>
            <a:spLocks noChangeArrowheads="1"/>
          </p:cNvSpPr>
          <p:nvPr/>
        </p:nvSpPr>
        <p:spPr bwMode="gray">
          <a:xfrm>
            <a:off x="1591125" y="4660355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nn-NO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Özgün bir tedavi yöntemi yoktur</a:t>
            </a:r>
          </a:p>
        </p:txBody>
      </p:sp>
      <p:sp>
        <p:nvSpPr>
          <p:cNvPr id="34" name="Rectangle 55"/>
          <p:cNvSpPr>
            <a:spLocks noChangeArrowheads="1"/>
          </p:cNvSpPr>
          <p:nvPr/>
        </p:nvSpPr>
        <p:spPr bwMode="gray">
          <a:xfrm>
            <a:off x="35625" y="5415488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Korunma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5" name="Rectangle 5"/>
          <p:cNvSpPr>
            <a:spLocks noChangeArrowheads="1"/>
          </p:cNvSpPr>
          <p:nvPr/>
        </p:nvSpPr>
        <p:spPr bwMode="gray">
          <a:xfrm>
            <a:off x="1578675" y="5415488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sv-SE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Kan </a:t>
            </a:r>
            <a:r>
              <a:rPr lang="sv-SE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 vücut sıvılarıyla bulaşan hastalıklara karşı alınacak </a:t>
            </a:r>
            <a:r>
              <a:rPr lang="sv-SE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önlemler</a:t>
            </a:r>
            <a:endParaRPr lang="sv-SE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6" name="Rectangle 55"/>
          <p:cNvSpPr>
            <a:spLocks noChangeArrowheads="1"/>
          </p:cNvSpPr>
          <p:nvPr/>
        </p:nvSpPr>
        <p:spPr bwMode="gray">
          <a:xfrm>
            <a:off x="36334" y="6165305"/>
            <a:ext cx="1543049" cy="666750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/>
            <a:r>
              <a:rPr lang="tr-TR" b="1" i="1" dirty="0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Aşı</a:t>
            </a:r>
            <a:endParaRPr lang="tr-TR" b="1" i="1" dirty="0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39" name="Rectangle 5"/>
          <p:cNvSpPr>
            <a:spLocks noChangeArrowheads="1"/>
          </p:cNvSpPr>
          <p:nvPr/>
        </p:nvSpPr>
        <p:spPr bwMode="gray">
          <a:xfrm>
            <a:off x="1591125" y="6165305"/>
            <a:ext cx="7478125" cy="6667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 anchor="ctr" anchorCtr="0"/>
          <a:lstStyle/>
          <a:p>
            <a:pPr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Henüz etkin bir aşı geliştirilememiştir </a:t>
            </a:r>
            <a:endParaRPr lang="nn-NO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" name="Picture 5" descr="Stop-AIDS-Ha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762" y="991311"/>
            <a:ext cx="584612" cy="5997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04740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87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87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3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hteck 4"/>
          <p:cNvSpPr>
            <a:spLocks noChangeArrowheads="1"/>
          </p:cNvSpPr>
          <p:nvPr/>
        </p:nvSpPr>
        <p:spPr bwMode="auto">
          <a:xfrm>
            <a:off x="313899" y="3265844"/>
            <a:ext cx="8782476" cy="252990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7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Biyolojik Risk </a:t>
            </a:r>
          </a:p>
          <a:p>
            <a:pPr algn="ctr"/>
            <a:r>
              <a:rPr lang="tr-TR" sz="7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Etmenlerinde Önlemler</a:t>
            </a:r>
            <a:endParaRPr lang="tr-TR" sz="7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122" name="Picture 2" descr="D:\DOKTOR\1-DRUZ\1-EĞİTİM KURUMU\1. İstanbuluzman\2-RESİMLER\Mikrobiyoloji\virus_definitions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760" y="489045"/>
            <a:ext cx="3242480" cy="324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1485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prstClr val="black"/>
              </a:solidFill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gray">
          <a:xfrm>
            <a:off x="560389" y="1375568"/>
            <a:ext cx="794543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GENEL </a:t>
            </a:r>
            <a:r>
              <a:rPr lang="tr-TR" sz="2000" b="1" noProof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ÖNLEMLER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gray">
          <a:xfrm>
            <a:off x="560389" y="1735932"/>
            <a:ext cx="7945436" cy="4071101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3429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Periyodik 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taramalarla </a:t>
            </a: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duyarlı </a:t>
            </a:r>
            <a:r>
              <a:rPr lang="tr-TR" sz="20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kişilerin </a:t>
            </a: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saptanması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3429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Personel </a:t>
            </a: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eğitimi</a:t>
            </a:r>
            <a:r>
              <a:rPr lang="tr-TR" sz="20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891000" lvl="1" indent="-342900">
              <a:spcAft>
                <a:spcPts val="0"/>
              </a:spcAft>
              <a:buClr>
                <a:srgbClr val="292929"/>
              </a:buClr>
              <a:buFont typeface="+mj-lt"/>
              <a:buAutoNum type="alphaLcPeriod"/>
              <a:defRPr/>
            </a:pP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Biyolojik etkenlerle temasın söz konusu olduğu çalışmalara başlanmadan önce verilecek, </a:t>
            </a:r>
          </a:p>
          <a:p>
            <a:pPr marL="891000" lvl="1" indent="-342900">
              <a:spcAft>
                <a:spcPts val="0"/>
              </a:spcAft>
              <a:buClr>
                <a:srgbClr val="292929"/>
              </a:buClr>
              <a:buFont typeface="+mj-lt"/>
              <a:buAutoNum type="alphaLcPeriod"/>
              <a:defRPr/>
            </a:pPr>
            <a:r>
              <a:rPr lang="tr-TR" sz="20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Yeni </a:t>
            </a: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veya değişen risklere göre uyarlanacak, </a:t>
            </a:r>
          </a:p>
          <a:p>
            <a:pPr marL="891000" lvl="1" indent="-342900">
              <a:spcAft>
                <a:spcPts val="0"/>
              </a:spcAft>
              <a:buClr>
                <a:srgbClr val="292929"/>
              </a:buClr>
              <a:buFont typeface="+mj-lt"/>
              <a:buAutoNum type="alphaLcPeriod"/>
              <a:defRPr/>
            </a:pPr>
            <a:r>
              <a:rPr lang="tr-TR" sz="20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Gerektiğinde </a:t>
            </a: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periyodik olarak tekrarlanacaktır. </a:t>
            </a:r>
          </a:p>
          <a:p>
            <a:pPr marL="3429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Çalışırken 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uyulacak </a:t>
            </a: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hareket tarzlarının belirlenmesi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 </a:t>
            </a:r>
          </a:p>
          <a:p>
            <a:pPr marL="3429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Laboratuvar mimari 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yapılarının işlevlerine uygunluğu, </a:t>
            </a:r>
          </a:p>
          <a:p>
            <a:pPr marL="3429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Uygun </a:t>
            </a: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yalıtım ve dezenfeksiyon 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önlemleri,</a:t>
            </a:r>
          </a:p>
          <a:p>
            <a:pPr marL="3429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Enfeksiyon </a:t>
            </a: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taraması için epidemiyolojik sistem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342900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Aktif </a:t>
            </a:r>
            <a:r>
              <a:rPr lang="tr-TR" sz="2000" b="1" i="1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immünizasyon</a:t>
            </a:r>
            <a:r>
              <a:rPr lang="tr-TR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	</a:t>
            </a:r>
          </a:p>
        </p:txBody>
      </p:sp>
      <p:sp>
        <p:nvSpPr>
          <p:cNvPr id="12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tr-TR" sz="3200" b="1" dirty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C0000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C00000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prstClr val="white">
                  <a:lumMod val="65000"/>
                </a:prst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09884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GENEL ÖNLEMLER</a:t>
            </a:r>
            <a:endParaRPr lang="tr-TR" sz="2000" b="1" noProof="1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1200"/>
              </a:spcAft>
              <a:buClr>
                <a:srgbClr val="292929"/>
              </a:buClr>
              <a:defRPr/>
            </a:pPr>
            <a:endParaRPr lang="tr-TR" sz="800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>
              <a:spcAft>
                <a:spcPts val="1200"/>
              </a:spcAft>
              <a:buClr>
                <a:srgbClr val="292929"/>
              </a:buClr>
              <a:buFontTx/>
              <a:buAutoNum type="arabicPeriod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İzolasyon ve gözlem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(hastalığından kuşku duyulanlar, hastalığı bulaştırdığı bilimsel olarak kanıtlanmış olan),</a:t>
            </a:r>
          </a:p>
          <a:p>
            <a:pPr marL="457200" indent="-457200">
              <a:spcAft>
                <a:spcPts val="1200"/>
              </a:spcAft>
              <a:buClr>
                <a:srgbClr val="292929"/>
              </a:buClr>
              <a:buFontTx/>
              <a:buAutoNum type="arabicPeriod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Serum-Aşılama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(hastalara veya hastalığa yakalanabilecek olanlara),</a:t>
            </a:r>
          </a:p>
          <a:p>
            <a:pPr marL="457200" indent="-457200">
              <a:spcAft>
                <a:spcPts val="1200"/>
              </a:spcAft>
              <a:buClr>
                <a:srgbClr val="292929"/>
              </a:buClr>
              <a:buFontTx/>
              <a:buAutoNum type="arabicPeriod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Dezenfeksiyon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(eşyalara, bulaşma eğilimi olanlara),</a:t>
            </a:r>
          </a:p>
          <a:p>
            <a:pPr marL="457200" indent="-457200">
              <a:spcAft>
                <a:spcPts val="1200"/>
              </a:spcAft>
              <a:buClr>
                <a:srgbClr val="292929"/>
              </a:buClr>
              <a:buFontTx/>
              <a:buAutoNum type="arabicPeriod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Seyahatlere kısıtlama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(bakım ve dezenfeksiyon),</a:t>
            </a:r>
          </a:p>
          <a:p>
            <a:pPr marL="457200" indent="-457200">
              <a:spcAft>
                <a:spcPts val="1200"/>
              </a:spcAft>
              <a:buClr>
                <a:srgbClr val="292929"/>
              </a:buClr>
              <a:buFontTx/>
              <a:buAutoNum type="arabicPeriod"/>
              <a:defRPr/>
            </a:pPr>
            <a:endParaRPr lang="tr-TR" sz="20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>
              <a:spcAft>
                <a:spcPts val="1200"/>
              </a:spcAft>
              <a:buClr>
                <a:srgbClr val="292929"/>
              </a:buClr>
              <a:buFontTx/>
              <a:buAutoNum type="arabicPeriod"/>
              <a:defRPr/>
            </a:pPr>
            <a:endParaRPr lang="tr-TR" sz="20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1200"/>
              </a:spcAft>
              <a:buClr>
                <a:srgbClr val="292929"/>
              </a:buClr>
              <a:defRPr/>
            </a:pPr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914400" lvl="1" indent="-4572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endParaRPr lang="tr-TR" sz="2000" b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lvl="1"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1"/>
          <p:cNvSpPr txBox="1">
            <a:spLocks noChangeArrowheads="1"/>
          </p:cNvSpPr>
          <p:nvPr/>
        </p:nvSpPr>
        <p:spPr bwMode="gray">
          <a:xfrm>
            <a:off x="178632" y="411163"/>
            <a:ext cx="891220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</a:p>
        </p:txBody>
      </p:sp>
    </p:spTree>
    <p:extLst>
      <p:ext uri="{BB962C8B-B14F-4D97-AF65-F5344CB8AC3E}">
        <p14:creationId xmlns:p14="http://schemas.microsoft.com/office/powerpoint/2010/main" val="268845698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333393" y="2148675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prstClr val="black"/>
              </a:solidFill>
            </a:endParaRPr>
          </a:p>
        </p:txBody>
      </p:sp>
      <p:sp>
        <p:nvSpPr>
          <p:cNvPr id="12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C0000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C00000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prstClr val="white">
                  <a:lumMod val="65000"/>
                </a:prst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11" name="Group 7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1297887"/>
              </p:ext>
            </p:extLst>
          </p:nvPr>
        </p:nvGraphicFramePr>
        <p:xfrm>
          <a:off x="231797" y="1110988"/>
          <a:ext cx="8789378" cy="5112391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656287"/>
                <a:gridCol w="2931818"/>
                <a:gridCol w="1065132"/>
                <a:gridCol w="3136141"/>
              </a:tblGrid>
              <a:tr h="540689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Calibri" pitchFamily="34" charset="0"/>
                        </a:rPr>
                        <a:t>DUYARLI KİŞİLERDE ALINMASI GEREKLİ ÖNLEMLER</a:t>
                      </a:r>
                    </a:p>
                  </a:txBody>
                  <a:tcPr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r-T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r-T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r-T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5406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Risk</a:t>
                      </a:r>
                      <a:endParaRPr kumimoji="0" lang="tr-T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Tanıma Yöntemi</a:t>
                      </a:r>
                      <a:endParaRPr kumimoji="0" lang="tr-T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Önlem</a:t>
                      </a:r>
                      <a:endParaRPr kumimoji="0" lang="tr-T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r-T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433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Hepatit B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Serolojik Testler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Aşılama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0-1-6 Ay/0-1-2-12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4404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Kızamık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Serolojik Testler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Aşılama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Ay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Arayla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Doz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4424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cs typeface="Calibri" pitchFamily="34" charset="0"/>
                        </a:rPr>
                        <a:t>Tetanos</a:t>
                      </a:r>
                      <a:endParaRPr kumimoji="0" lang="tr-TR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Öykü Alma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Aşılama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Ay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Arayla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Doz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4637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Difteri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Öykü Alma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Aşılama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2-3-4-16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Ay , 6-14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Yaş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4637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Kabakulak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Serolojik Testler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Aşılama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Tek Doz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439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Kızamıkçık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Serolojik Testler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Aşılama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Tek Doz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433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İnfluenza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İmmün Durum ve Yaş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Aşılama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Her Yıl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4646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Polio</a:t>
                      </a:r>
                    </a:p>
                  </a:txBody>
                  <a:tcPr anchor="ctr" horzOverflow="overflow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Serolojik Testler</a:t>
                      </a:r>
                    </a:p>
                  </a:txBody>
                  <a:tcPr anchor="ctr" horzOverflow="overflow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Aşılama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1-2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Ay </a:t>
                      </a: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Arayla 3 Doz 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49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Tüberküloz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PPD, Akciğer Film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Aşılama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lang="tr-TR" sz="1800" dirty="0" smtClean="0">
                          <a:latin typeface="Calibri" pitchFamily="34" charset="0"/>
                          <a:cs typeface="Calibri" pitchFamily="34" charset="0"/>
                        </a:rPr>
                        <a:t>İzlem-</a:t>
                      </a:r>
                      <a:r>
                        <a:rPr lang="tr-TR" sz="1800" dirty="0" err="1" smtClean="0">
                          <a:latin typeface="Calibri" pitchFamily="34" charset="0"/>
                          <a:cs typeface="Calibri" pitchFamily="34" charset="0"/>
                        </a:rPr>
                        <a:t>Profilaksi</a:t>
                      </a:r>
                      <a:r>
                        <a:rPr lang="tr-TR" sz="1800" dirty="0" smtClean="0">
                          <a:latin typeface="Calibri" pitchFamily="34" charset="0"/>
                          <a:cs typeface="Calibri" pitchFamily="34" charset="0"/>
                        </a:rPr>
                        <a:t>-Tedavi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" name="Resi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787" y="2223322"/>
            <a:ext cx="378966" cy="399056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787" y="2723881"/>
            <a:ext cx="378966" cy="399056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787" y="3122937"/>
            <a:ext cx="378966" cy="399056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826" y="3521992"/>
            <a:ext cx="378966" cy="399056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826" y="3921048"/>
            <a:ext cx="378966" cy="399056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826" y="4433817"/>
            <a:ext cx="378966" cy="399056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826" y="4832872"/>
            <a:ext cx="378966" cy="399056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787" y="5231928"/>
            <a:ext cx="378966" cy="399056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161" y="2279510"/>
            <a:ext cx="351689" cy="370332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865" y="2719263"/>
            <a:ext cx="351689" cy="370332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809" y="4034325"/>
            <a:ext cx="351689" cy="370332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513" y="4473253"/>
            <a:ext cx="351689" cy="370332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251" y="5357935"/>
            <a:ext cx="351689" cy="370332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924" y="3166154"/>
            <a:ext cx="354439" cy="373228"/>
          </a:xfrm>
          <a:prstGeom prst="rect">
            <a:avLst/>
          </a:prstGeom>
        </p:spPr>
      </p:pic>
      <p:pic>
        <p:nvPicPr>
          <p:cNvPr id="30" name="Resim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924" y="3636511"/>
            <a:ext cx="354439" cy="373228"/>
          </a:xfrm>
          <a:prstGeom prst="rect">
            <a:avLst/>
          </a:prstGeom>
        </p:spPr>
      </p:pic>
      <p:pic>
        <p:nvPicPr>
          <p:cNvPr id="31" name="Resim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826" y="5742535"/>
            <a:ext cx="378966" cy="39905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659" y="5798077"/>
            <a:ext cx="411109" cy="391263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884" y="5817580"/>
            <a:ext cx="325187" cy="342426"/>
          </a:xfrm>
          <a:prstGeom prst="rect">
            <a:avLst/>
          </a:prstGeom>
        </p:spPr>
      </p:pic>
      <p:pic>
        <p:nvPicPr>
          <p:cNvPr id="37952" name="Resim 3795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287" y="4887594"/>
            <a:ext cx="731500" cy="35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092250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prstClr val="black"/>
              </a:solidFill>
            </a:endParaRPr>
          </a:p>
        </p:txBody>
      </p:sp>
      <p:sp>
        <p:nvSpPr>
          <p:cNvPr id="12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BİYOLOJİK RİSK ETMENLERİ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C0000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C00000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prstClr val="white">
                  <a:lumMod val="65000"/>
                </a:prst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11" name="Group 7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4362015"/>
              </p:ext>
            </p:extLst>
          </p:nvPr>
        </p:nvGraphicFramePr>
        <p:xfrm>
          <a:off x="191336" y="1099120"/>
          <a:ext cx="8829839" cy="4974132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3697214"/>
                <a:gridCol w="5132625"/>
              </a:tblGrid>
              <a:tr h="62008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Calibri" pitchFamily="34" charset="0"/>
                        </a:rPr>
                        <a:t>KAN VE VÜCUT SIVILARI İZOLASYONU</a:t>
                      </a:r>
                    </a:p>
                  </a:txBody>
                  <a:tcPr anchor="ctr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r-T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620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Hastalık</a:t>
                      </a:r>
                      <a:endParaRPr kumimoji="0" lang="tr-TR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1" i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Cambria" pitchFamily="18" charset="0"/>
                        </a:rPr>
                        <a:t>İzolasyon Koşulları</a:t>
                      </a:r>
                      <a:endParaRPr kumimoji="0" lang="tr-TR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</a:tr>
              <a:tr h="6200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Calibri" pitchFamily="34" charset="0"/>
                        </a:rPr>
                        <a:t>Hepatit-B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Kirlenme olasılığı varsa önlük kullanılmalı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6200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Calibri" pitchFamily="34" charset="0"/>
                        </a:rPr>
                        <a:t>Hepatit-C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Temas varsa eldiven kullanılmalı</a:t>
                      </a:r>
                    </a:p>
                  </a:txBody>
                  <a:tcPr anchor="ctr" horzOverflow="overflow"/>
                </a:tc>
              </a:tr>
              <a:tr h="6200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Calibri" pitchFamily="34" charset="0"/>
                        </a:rPr>
                        <a:t>AİDS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Eller yıkanmalı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6200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Calibri" pitchFamily="34" charset="0"/>
                        </a:rPr>
                        <a:t>Leptospirosis</a:t>
                      </a:r>
                      <a:endParaRPr kumimoji="0" lang="tr-TR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Kontamine eşya yok edilmeli</a:t>
                      </a:r>
                    </a:p>
                  </a:txBody>
                  <a:tcPr anchor="ctr" horzOverflow="overflow"/>
                </a:tc>
              </a:tr>
              <a:tr h="6200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Calibri" pitchFamily="34" charset="0"/>
                        </a:rPr>
                        <a:t>Sıtma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İğne batmasına önlem alınmalı	</a:t>
                      </a:r>
                    </a:p>
                  </a:txBody>
                  <a:tcPr anchor="ctr" horzOverflow="overflow">
                    <a:solidFill>
                      <a:schemeClr val="bg1"/>
                    </a:solidFill>
                  </a:tcPr>
                </a:tc>
              </a:tr>
              <a:tr h="6335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cs typeface="Calibri" pitchFamily="34" charset="0"/>
                        </a:rPr>
                        <a:t>Frengi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r-TR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Kan </a:t>
                      </a:r>
                      <a:r>
                        <a:rPr kumimoji="0" lang="tr-TR" sz="20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hipokloritle</a:t>
                      </a:r>
                      <a:r>
                        <a:rPr kumimoji="0" lang="tr-TR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silinmeli</a:t>
                      </a:r>
                    </a:p>
                  </a:txBody>
                  <a:tcPr anchor="ctr" horzOverflow="overflow"/>
                </a:tc>
              </a:tr>
            </a:tbl>
          </a:graphicData>
        </a:graphic>
      </p:graphicFrame>
      <p:pic>
        <p:nvPicPr>
          <p:cNvPr id="14" name="Resim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187" y="2987665"/>
            <a:ext cx="619036" cy="563539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361" y="3642977"/>
            <a:ext cx="551720" cy="49741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243" y="4878643"/>
            <a:ext cx="623313" cy="50139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767" y="5520553"/>
            <a:ext cx="623314" cy="47534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713" y="4251186"/>
            <a:ext cx="551718" cy="511210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243" y="2345002"/>
            <a:ext cx="579838" cy="595570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050" y="2413416"/>
            <a:ext cx="706321" cy="499860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050" y="3006641"/>
            <a:ext cx="714858" cy="502881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049" y="3614528"/>
            <a:ext cx="752041" cy="554312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051" y="5476427"/>
            <a:ext cx="747434" cy="533118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769" y="4782776"/>
            <a:ext cx="660602" cy="671707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769" y="4251186"/>
            <a:ext cx="682525" cy="53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33963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gray">
          <a:xfrm>
            <a:off x="97264" y="1007443"/>
            <a:ext cx="8951201" cy="595726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400" b="1" noProof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ALINMASI GEREKEN ÖNLEMLER</a:t>
            </a:r>
            <a:endParaRPr lang="de-DE" sz="2400" b="1" noProof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gray">
          <a:xfrm>
            <a:off x="97264" y="1605308"/>
            <a:ext cx="8951202" cy="4391732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latin typeface="Calibri" pitchFamily="34" charset="0"/>
                <a:cs typeface="Calibri" pitchFamily="34" charset="0"/>
              </a:rPr>
              <a:t>Ağızla </a:t>
            </a:r>
            <a:r>
              <a:rPr lang="tr-TR" i="1" dirty="0">
                <a:latin typeface="Calibri" pitchFamily="34" charset="0"/>
                <a:cs typeface="Calibri" pitchFamily="34" charset="0"/>
              </a:rPr>
              <a:t>pipet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kullanılmaması,</a:t>
            </a:r>
            <a:r>
              <a:rPr lang="tr-TR" i="1" dirty="0">
                <a:latin typeface="Calibri" pitchFamily="34" charset="0"/>
                <a:cs typeface="Calibri" pitchFamily="34" charset="0"/>
              </a:rPr>
              <a:t>	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Pipetle çalışırken baloncuk oluşmasına dikkat edilmesi,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Pipet yerine iğne ve şırınga kullanılmaması,	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Özelerin kullanılmadan önce soğutulması,	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Tüp kapakları açıldığında tüp ağzının alkollü bez ile örtülmesi,	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Tüm tehlikeli işlemlerin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Biyolojik </a:t>
            </a:r>
            <a:r>
              <a:rPr lang="tr-TR" i="1" dirty="0">
                <a:latin typeface="Calibri" pitchFamily="34" charset="0"/>
                <a:cs typeface="Calibri" pitchFamily="34" charset="0"/>
              </a:rPr>
              <a:t>Güvenlik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Kabininde </a:t>
            </a:r>
            <a:r>
              <a:rPr lang="tr-TR" i="1" dirty="0">
                <a:latin typeface="Calibri" pitchFamily="34" charset="0"/>
                <a:cs typeface="Calibri" pitchFamily="34" charset="0"/>
              </a:rPr>
              <a:t>yapılması,	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Santrifüj işleminin iyi havalandırılan bir odada yapılması, sağlam plastik tüp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kullanılması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latin typeface="Calibri" pitchFamily="34" charset="0"/>
                <a:cs typeface="Calibri" pitchFamily="34" charset="0"/>
              </a:rPr>
              <a:t>Parenteral </a:t>
            </a:r>
            <a:r>
              <a:rPr lang="tr-TR" i="1" dirty="0">
                <a:latin typeface="Calibri" pitchFamily="34" charset="0"/>
                <a:cs typeface="Calibri" pitchFamily="34" charset="0"/>
              </a:rPr>
              <a:t>enjeksiyon ve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aspirasyon </a:t>
            </a:r>
            <a:r>
              <a:rPr lang="tr-TR" i="1" dirty="0">
                <a:latin typeface="Calibri" pitchFamily="34" charset="0"/>
                <a:cs typeface="Calibri" pitchFamily="34" charset="0"/>
              </a:rPr>
              <a:t>iğnesi kilitlenen enjektörle yapılması, iğne enjektörden ayrılırken alkollü bezle tutulması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,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latin typeface="Calibri" pitchFamily="34" charset="0"/>
                <a:cs typeface="Calibri" pitchFamily="34" charset="0"/>
              </a:rPr>
              <a:t>Kullanılmış </a:t>
            </a:r>
            <a:r>
              <a:rPr lang="tr-TR" i="1" dirty="0">
                <a:latin typeface="Calibri" pitchFamily="34" charset="0"/>
                <a:cs typeface="Calibri" pitchFamily="34" charset="0"/>
              </a:rPr>
              <a:t>iğne ve enjektörlerin doğruca dar ağızlı sağlam kaplara atılması, 	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Tüm kontamine materyalin atılmadan önce otoklavdan geçirilmesi,	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Tüm kontamine cam ve pipetlerin otoklava gitmeden önce dezenfektanlı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kaplara alınması,</a:t>
            </a:r>
            <a:endParaRPr lang="tr-TR" i="1" dirty="0">
              <a:latin typeface="Calibri" pitchFamily="34" charset="0"/>
              <a:cs typeface="Calibri" pitchFamily="34" charset="0"/>
            </a:endParaRP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Laboratuvarlarda yemek, içmek ve sigara içmenin yasaklanması,	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Çıkarken ellerin yıkanması, önlüklerin laboratuvarlarda bırakılması,	</a:t>
            </a:r>
          </a:p>
          <a:p>
            <a:pPr marL="342900" indent="-3429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Serum veya örnek saklanan buzdolabında yiyecek bulunmaması.</a:t>
            </a:r>
          </a:p>
        </p:txBody>
      </p:sp>
      <p:sp>
        <p:nvSpPr>
          <p:cNvPr id="12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LABORATUARDA ALINMASI </a:t>
            </a:r>
            <a:r>
              <a:rPr lang="tr-TR" sz="3200" b="1" dirty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GEREKLİ ÖNLEMLER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C0000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C00000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GB" sz="1800" b="1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19647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hteck 4"/>
          <p:cNvSpPr>
            <a:spLocks noChangeArrowheads="1"/>
          </p:cNvSpPr>
          <p:nvPr/>
        </p:nvSpPr>
        <p:spPr bwMode="auto">
          <a:xfrm>
            <a:off x="172005" y="2516888"/>
            <a:ext cx="8782476" cy="292188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marL="36000"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Teşekkür Ederim</a:t>
            </a:r>
            <a:endParaRPr lang="tr-TR" sz="9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4842" y="568865"/>
            <a:ext cx="3290888" cy="2465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19435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theme/theme1.xml><?xml version="1.0" encoding="utf-8"?>
<a:theme xmlns:a="http://schemas.openxmlformats.org/drawingml/2006/main" name="1_Standarddesign">
  <a:themeElements>
    <a:clrScheme name="Gri Tonlamalı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Standarddesign">
  <a:themeElements>
    <a:clrScheme name="1_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5_Standarddesign">
  <a:themeElements>
    <a:clrScheme name="Gri Tonlamalı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7_Standarddesign">
  <a:themeElements>
    <a:clrScheme name="1_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Standarddesign">
  <a:themeElements>
    <a:clrScheme name="1_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Standarddesign">
  <a:themeElements>
    <a:clrScheme name="Gri Tonlamalı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8_Standarddesign">
  <a:themeElements>
    <a:clrScheme name="Gri Tonlamalı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9828</TotalTime>
  <Words>3577</Words>
  <Application>Microsoft Office PowerPoint</Application>
  <PresentationFormat>Ekran Gösterisi (4:3)</PresentationFormat>
  <Paragraphs>767</Paragraphs>
  <Slides>61</Slides>
  <Notes>61</Notes>
  <HiddenSlides>0</HiddenSlides>
  <MMClips>0</MMClips>
  <ScaleCrop>false</ScaleCrop>
  <HeadingPairs>
    <vt:vector size="6" baseType="variant">
      <vt:variant>
        <vt:lpstr>Tema</vt:lpstr>
      </vt:variant>
      <vt:variant>
        <vt:i4>7</vt:i4>
      </vt:variant>
      <vt:variant>
        <vt:lpstr>Katıştırılmış OLE Hizmet Programları</vt:lpstr>
      </vt:variant>
      <vt:variant>
        <vt:i4>1</vt:i4>
      </vt:variant>
      <vt:variant>
        <vt:lpstr>Slayt Başlıkları</vt:lpstr>
      </vt:variant>
      <vt:variant>
        <vt:i4>61</vt:i4>
      </vt:variant>
    </vt:vector>
  </HeadingPairs>
  <TitlesOfParts>
    <vt:vector size="69" baseType="lpstr">
      <vt:lpstr>1_Standarddesign</vt:lpstr>
      <vt:lpstr>4_Standarddesign</vt:lpstr>
      <vt:lpstr>5_Standarddesign</vt:lpstr>
      <vt:lpstr>7_Standarddesign</vt:lpstr>
      <vt:lpstr>2_Standarddesign</vt:lpstr>
      <vt:lpstr>3_Standarddesign</vt:lpstr>
      <vt:lpstr>8_Standarddesign</vt:lpstr>
      <vt:lpstr>Çalışma Sayfası</vt:lpstr>
      <vt:lpstr>PowerPoint Sunusu</vt:lpstr>
      <vt:lpstr>PowerPoint Sunusu</vt:lpstr>
      <vt:lpstr>PowerPoint Sunusu</vt:lpstr>
      <vt:lpstr>BİYOLOJİK RİSK ETMENLERİ (BRE)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Inscale GmbH &amp; Co. KG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PresentationPackage</dc:title>
  <dc:creator>DOKTOR</dc:creator>
  <cp:lastModifiedBy>Ahmet Yiğitap</cp:lastModifiedBy>
  <cp:revision>1111</cp:revision>
  <dcterms:created xsi:type="dcterms:W3CDTF">2008-04-16T13:39:00Z</dcterms:created>
  <dcterms:modified xsi:type="dcterms:W3CDTF">2012-01-26T16:49:30Z</dcterms:modified>
</cp:coreProperties>
</file>