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  <p:sldMasterId id="2147483780" r:id="rId2"/>
    <p:sldMasterId id="2147483816" r:id="rId3"/>
  </p:sldMasterIdLst>
  <p:notesMasterIdLst>
    <p:notesMasterId r:id="rId26"/>
  </p:notesMasterIdLst>
  <p:handoutMasterIdLst>
    <p:handoutMasterId r:id="rId27"/>
  </p:handoutMasterIdLst>
  <p:sldIdLst>
    <p:sldId id="1212" r:id="rId4"/>
    <p:sldId id="1456" r:id="rId5"/>
    <p:sldId id="1497" r:id="rId6"/>
    <p:sldId id="1562" r:id="rId7"/>
    <p:sldId id="1448" r:id="rId8"/>
    <p:sldId id="1565" r:id="rId9"/>
    <p:sldId id="1566" r:id="rId10"/>
    <p:sldId id="1458" r:id="rId11"/>
    <p:sldId id="1413" r:id="rId12"/>
    <p:sldId id="1457" r:id="rId13"/>
    <p:sldId id="1523" r:id="rId14"/>
    <p:sldId id="1524" r:id="rId15"/>
    <p:sldId id="1563" r:id="rId16"/>
    <p:sldId id="1564" r:id="rId17"/>
    <p:sldId id="1460" r:id="rId18"/>
    <p:sldId id="1427" r:id="rId19"/>
    <p:sldId id="1559" r:id="rId20"/>
    <p:sldId id="1560" r:id="rId21"/>
    <p:sldId id="1461" r:id="rId22"/>
    <p:sldId id="1450" r:id="rId23"/>
    <p:sldId id="1453" r:id="rId24"/>
    <p:sldId id="1553" r:id="rId25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294">
          <p15:clr>
            <a:srgbClr val="A4A3A4"/>
          </p15:clr>
        </p15:guide>
        <p15:guide id="2" orient="horz" pos="1151">
          <p15:clr>
            <a:srgbClr val="A4A3A4"/>
          </p15:clr>
        </p15:guide>
        <p15:guide id="3" orient="horz" pos="2018">
          <p15:clr>
            <a:srgbClr val="A4A3A4"/>
          </p15:clr>
        </p15:guide>
        <p15:guide id="4" orient="horz" pos="2652">
          <p15:clr>
            <a:srgbClr val="A4A3A4"/>
          </p15:clr>
        </p15:guide>
        <p15:guide id="5" pos="5579">
          <p15:clr>
            <a:srgbClr val="A4A3A4"/>
          </p15:clr>
        </p15:guide>
        <p15:guide id="6" pos="5266">
          <p15:clr>
            <a:srgbClr val="A4A3A4"/>
          </p15:clr>
        </p15:guide>
        <p15:guide id="7" pos="198">
          <p15:clr>
            <a:srgbClr val="A4A3A4"/>
          </p15:clr>
        </p15:guide>
        <p15:guide id="8" pos="3193">
          <p15:clr>
            <a:srgbClr val="A4A3A4"/>
          </p15:clr>
        </p15:guide>
        <p15:guide id="9" pos="493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9B1A"/>
    <a:srgbClr val="00A4FF"/>
    <a:srgbClr val="004986"/>
    <a:srgbClr val="0066CC"/>
    <a:srgbClr val="004074"/>
    <a:srgbClr val="414141"/>
    <a:srgbClr val="575F57"/>
    <a:srgbClr val="5A5A59"/>
    <a:srgbClr val="575757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ema Uygulanmış Stil 1 - Vurgu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Orta Stil 3 - Vurgu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Tema Uygulanmış Stil 1 - Vurgu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38" autoAdjust="0"/>
    <p:restoredTop sz="94981" autoAdjust="0"/>
  </p:normalViewPr>
  <p:slideViewPr>
    <p:cSldViewPr snapToGrid="0">
      <p:cViewPr>
        <p:scale>
          <a:sx n="80" d="100"/>
          <a:sy n="80" d="100"/>
        </p:scale>
        <p:origin x="1704" y="252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12.12.2014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  <p:extLst>
      <p:ext uri="{BB962C8B-B14F-4D97-AF65-F5344CB8AC3E}">
        <p14:creationId xmlns:p14="http://schemas.microsoft.com/office/powerpoint/2010/main" val="61670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48145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11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11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85656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A2E6C6D7-840D-46C3-91AE-EFD005E46678}" type="slidenum">
              <a:rPr lang="de-DE" sz="1200">
                <a:solidFill>
                  <a:srgbClr val="000000"/>
                </a:solidFill>
              </a:rPr>
              <a:pPr algn="r" eaLnBrk="1" hangingPunct="1"/>
              <a:t>12</a:t>
            </a:fld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246787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 anchor="b"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B5B8BA15-3C68-4DDE-B167-A31AA297F1A7}" type="slidenum">
              <a:rPr lang="en-GB" sz="1300">
                <a:solidFill>
                  <a:srgbClr val="000000"/>
                </a:solidFill>
              </a:rPr>
              <a:pPr algn="r" eaLnBrk="1" hangingPunct="1"/>
              <a:t>12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2467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2467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583343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13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13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7321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827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7F71880-3759-4DA6-8C5A-0DC20D8CDC94}" type="slidenum">
              <a:rPr lang="de-DE" sz="1200">
                <a:solidFill>
                  <a:srgbClr val="000000"/>
                </a:solidFill>
              </a:rPr>
              <a:pPr algn="r"/>
              <a:t>14</a:t>
            </a:fld>
            <a:endParaRPr lang="de-DE" sz="1200">
              <a:solidFill>
                <a:srgbClr val="000000"/>
              </a:solidFill>
            </a:endParaRPr>
          </a:p>
        </p:txBody>
      </p:sp>
      <p:sp>
        <p:nvSpPr>
          <p:cNvPr id="438274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C2D1CB17-A74A-49DA-BDCB-3CE28DB7892E}" type="slidenum">
              <a:rPr lang="en-GB" sz="1300">
                <a:solidFill>
                  <a:srgbClr val="000000"/>
                </a:solidFill>
              </a:rPr>
              <a:pPr algn="r" defTabSz="947738"/>
              <a:t>14</a:t>
            </a:fld>
            <a:endParaRPr lang="en-GB" sz="1300">
              <a:solidFill>
                <a:srgbClr val="000000"/>
              </a:solidFill>
            </a:endParaRPr>
          </a:p>
        </p:txBody>
      </p:sp>
      <p:sp>
        <p:nvSpPr>
          <p:cNvPr id="438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4382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13389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197412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553240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4754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18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18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1411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91812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509162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20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20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020443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21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21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835483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22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22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44533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07651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5006A3E-5299-4714-BB51-A9A078E5EE5D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78851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F3951A9D-2355-445B-90F0-F641AB817D94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788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88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139928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312339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645259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6267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48233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4749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336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756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360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489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6924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923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6334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0779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4749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28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754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426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6011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99364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303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372101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062540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307232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382712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797249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895096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1888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40762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7634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64062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035023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01558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166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61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955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012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715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966713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371964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DE" sz="1000">
                <a:solidFill>
                  <a:srgbClr val="000000"/>
                </a:solidFill>
              </a:rPr>
              <a:t>Page </a:t>
            </a:r>
            <a:r>
              <a:rPr lang="de-DE" sz="1000">
                <a:solidFill>
                  <a:srgbClr val="000000"/>
                </a:solidFill>
                <a:sym typeface="Wingdings" pitchFamily="2" charset="2"/>
              </a:rPr>
              <a:t></a:t>
            </a:r>
            <a:r>
              <a:rPr lang="de-DE" sz="1000">
                <a:solidFill>
                  <a:srgbClr val="000000"/>
                </a:solidFill>
              </a:rPr>
              <a:t> </a:t>
            </a:r>
            <a:fld id="{327A2A28-1E8D-40C1-AFB1-DA7112BDD150}" type="slidenum">
              <a:rPr lang="de-DE" sz="1000">
                <a:solidFill>
                  <a:srgbClr val="000000"/>
                </a:solidFill>
              </a:rPr>
              <a:pPr/>
              <a:t>‹#›</a:t>
            </a:fld>
            <a:endParaRPr lang="de-DE" sz="1000">
              <a:solidFill>
                <a:srgbClr val="000000"/>
              </a:solidFill>
            </a:endParaRPr>
          </a:p>
        </p:txBody>
      </p:sp>
      <p:grpSp>
        <p:nvGrpSpPr>
          <p:cNvPr id="1030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1031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2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>
              <a:lum bright="-46000" contrast="-12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189065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-152405"/>
            <a:ext cx="8967726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39700" dist="50800" dir="7200000" sx="104000" sy="104000" algn="ctr">
              <a:srgbClr val="7DC4FF">
                <a:alpha val="91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9600" dirty="0" smtClean="0">
                <a:ln w="38100">
                  <a:solidFill>
                    <a:srgbClr val="0061B2">
                      <a:lumMod val="40000"/>
                      <a:lumOff val="6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rgbClr val="000000"/>
                  </a:outerShdw>
                </a:effectLst>
                <a:latin typeface="Cambria" pitchFamily="18" charset="0"/>
              </a:rPr>
              <a:t>Zinde Eğitim Kurumu</a:t>
            </a:r>
            <a:endParaRPr lang="tr-TR" sz="9600" dirty="0">
              <a:ln w="38100">
                <a:solidFill>
                  <a:srgbClr val="0061B2">
                    <a:lumMod val="40000"/>
                    <a:lumOff val="60000"/>
                  </a:srgb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rgbClr val="000000"/>
                </a:outerShd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WordArt 7"/>
          <p:cNvSpPr>
            <a:spLocks noChangeArrowheads="1" noChangeShapeType="1" noTextEdit="1"/>
          </p:cNvSpPr>
          <p:nvPr/>
        </p:nvSpPr>
        <p:spPr bwMode="auto">
          <a:xfrm>
            <a:off x="66676" y="3406239"/>
            <a:ext cx="8954500" cy="2180107"/>
          </a:xfrm>
          <a:prstGeom prst="rect">
            <a:avLst/>
          </a:prstGeom>
          <a:effectLst>
            <a:glow rad="63500">
              <a:schemeClr val="tx1">
                <a:lumMod val="95000"/>
                <a:lumOff val="5000"/>
                <a:alpha val="40000"/>
              </a:schemeClr>
            </a:glow>
            <a:innerShdw blurRad="114300">
              <a:schemeClr val="bg1">
                <a:lumMod val="50000"/>
              </a:schemeClr>
            </a:innerShdw>
          </a:effectLst>
          <a:scene3d>
            <a:camera prst="orthographicFront">
              <a:rot lat="1200000" lon="21599987" rev="21594348"/>
            </a:camera>
            <a:lightRig rig="threePt" dir="t"/>
          </a:scene3d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Right">
                <a:rot lat="0" lon="21239990" rev="0"/>
              </a:camera>
              <a:lightRig rig="legacyHarsh3" dir="l"/>
            </a:scene3d>
            <a:sp3d extrusionH="430200" prstMaterial="legacyMatte">
              <a:extrusionClr>
                <a:srgbClr val="C0C0C0"/>
              </a:extrusionClr>
            </a:sp3d>
          </a:bodyPr>
          <a:lstStyle/>
          <a:p>
            <a:pPr algn="ctr"/>
            <a:r>
              <a:rPr lang="tr-TR" sz="3600" b="1" i="1" kern="10" dirty="0" smtClean="0">
                <a:ln w="9525">
                  <a:round/>
                  <a:headEnd/>
                  <a:tailEnd/>
                </a:ln>
                <a:solidFill>
                  <a:srgbClr val="000000">
                    <a:lumMod val="85000"/>
                    <a:lumOff val="1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/>
              </a:rPr>
              <a:t>Biyolojik Risk Etmenleri</a:t>
            </a:r>
            <a:endParaRPr lang="tr-TR" sz="3600" b="1" i="1" kern="10" dirty="0">
              <a:ln w="9525">
                <a:round/>
                <a:headEnd/>
                <a:tailEnd/>
              </a:ln>
              <a:solidFill>
                <a:srgbClr val="000000">
                  <a:lumMod val="85000"/>
                  <a:lumOff val="1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3063824" y="6367449"/>
            <a:ext cx="2933205" cy="409574"/>
          </a:xfrm>
          <a:prstGeom prst="roundRect">
            <a:avLst>
              <a:gd name="adj" fmla="val 166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24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AHMET YİĞİTALP</a:t>
            </a:r>
            <a:endParaRPr lang="zh-CN" altLang="zh-CN" sz="24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9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Bildirimler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3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8708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ETKENLERİ / BİLDİRİMLER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420099" y="64531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528686" y="1173179"/>
            <a:ext cx="2229113" cy="1337085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Derhal Bildirim</a:t>
            </a:r>
          </a:p>
          <a:p>
            <a:pPr algn="ctr" defTabSz="801688" eaLnBrk="0" hangingPunct="0"/>
            <a:r>
              <a:rPr lang="tr-TR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(Bakanlığa)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2770094" y="1173179"/>
            <a:ext cx="6343856" cy="1337085"/>
          </a:xfrm>
          <a:prstGeom prst="rect">
            <a:avLst/>
          </a:prstGeom>
          <a:solidFill>
            <a:schemeClr val="bg1">
              <a:lumMod val="95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İşveren, biyolojik etkenin ortama yayılmasına ve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insanda ciddi enfeksiyona ve/veya hastalığa sebep olabilecek </a:t>
            </a:r>
            <a:r>
              <a:rPr lang="tr-TR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herhangi bir kaza veya olayı derhal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Bakanlığa </a:t>
            </a:r>
            <a:r>
              <a:rPr lang="tr-TR" b="1" i="1" dirty="0">
                <a:latin typeface="Calibri" pitchFamily="34" charset="0"/>
                <a:cs typeface="Calibri" pitchFamily="34" charset="0"/>
              </a:rPr>
              <a:t>ve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Sağlık Bakanlığına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bildirir. Biyolojik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etkenlere mesleki maruziyet sonucu meydana gelen </a:t>
            </a:r>
            <a:r>
              <a:rPr lang="tr-TR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her hastalık veya ölüm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Bakanlığa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bildirilir. 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528688" y="2569591"/>
            <a:ext cx="2229110" cy="120693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İstenmesi Halinde </a:t>
            </a:r>
            <a:r>
              <a:rPr lang="tr-TR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Bildirim</a:t>
            </a:r>
          </a:p>
          <a:p>
            <a:pPr algn="ctr" defTabSz="801688" eaLnBrk="0" hangingPunct="0"/>
            <a:r>
              <a:rPr lang="tr-TR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(Bakanlığa)</a:t>
            </a:r>
            <a:endParaRPr lang="tr-TR" sz="20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2770094" y="2569591"/>
            <a:ext cx="6343856" cy="1206937"/>
          </a:xfrm>
          <a:prstGeom prst="rect">
            <a:avLst/>
          </a:prstGeom>
          <a:solidFill>
            <a:schemeClr val="bg1">
              <a:lumMod val="95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değerlendirmesi sonuçları işçilerin sağlık ve güvenliği yönünden risk bulunduğunu ortaya koyuyorsa,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istenmesi halinde</a:t>
            </a:r>
            <a:r>
              <a:rPr lang="tr-TR" b="1" i="1" dirty="0">
                <a:latin typeface="Calibri" pitchFamily="34" charset="0"/>
                <a:cs typeface="Calibri" pitchFamily="34" charset="0"/>
              </a:rPr>
              <a:t>,</a:t>
            </a:r>
            <a:r>
              <a:rPr lang="tr-TR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işveren aşağıdaki konularda gerekli bilgileri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Bakanlığa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verir.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528688" y="3897907"/>
            <a:ext cx="2229110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Ön </a:t>
            </a:r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Bildirim</a:t>
            </a:r>
          </a:p>
          <a:p>
            <a:pPr algn="ctr" defTabSz="801688" eaLnBrk="0" hangingPunct="0"/>
            <a:r>
              <a:rPr lang="tr-TR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(İl Müdürlüğüne)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2770094" y="3897907"/>
            <a:ext cx="6343856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Grup2, Grup3 ve Grup4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biyolojik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etkenlerin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ilk kez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kullanımında, işe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başlamadan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 az 30 gün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önce Çalışma ve İş Kurumu İl Müdürlüğüne </a:t>
            </a: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ön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bildirimde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bulunulur.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528688" y="5131120"/>
            <a:ext cx="2229110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Faaliyet Sonlanmasına Bağlı </a:t>
            </a:r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Bildirim</a:t>
            </a:r>
          </a:p>
          <a:p>
            <a:pPr algn="ctr" defTabSz="801688" eaLnBrk="0" hangingPunct="0"/>
            <a:r>
              <a:rPr lang="tr-TR" sz="20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(İl Müdürlüğüne)</a:t>
            </a:r>
            <a:endParaRPr lang="tr-TR" sz="20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2770094" y="5131120"/>
            <a:ext cx="6343856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İşletmenin faaliyeti sona erdiğinde,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düzenlenmiş olan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biyolojik etkene maruz kalan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çalışanların listesi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ile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tüm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tıbbi </a:t>
            </a: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kayıtlar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Çalışma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İş Kurumu İl Müdürlüğüne verilir.</a:t>
            </a:r>
          </a:p>
        </p:txBody>
      </p:sp>
      <p:sp>
        <p:nvSpPr>
          <p:cNvPr id="13" name="Rectangle 55"/>
          <p:cNvSpPr>
            <a:spLocks noChangeArrowheads="1"/>
          </p:cNvSpPr>
          <p:nvPr/>
        </p:nvSpPr>
        <p:spPr bwMode="gray">
          <a:xfrm>
            <a:off x="71720" y="1173179"/>
            <a:ext cx="444905" cy="1337085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1</a:t>
            </a:r>
            <a:endParaRPr lang="tr-TR" sz="24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4" name="Rectangle 55"/>
          <p:cNvSpPr>
            <a:spLocks noChangeArrowheads="1"/>
          </p:cNvSpPr>
          <p:nvPr/>
        </p:nvSpPr>
        <p:spPr bwMode="gray">
          <a:xfrm>
            <a:off x="71720" y="2569591"/>
            <a:ext cx="444904" cy="1206937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2</a:t>
            </a:r>
            <a:endParaRPr lang="tr-TR" sz="24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5" name="Rectangle 55"/>
          <p:cNvSpPr>
            <a:spLocks noChangeArrowheads="1"/>
          </p:cNvSpPr>
          <p:nvPr/>
        </p:nvSpPr>
        <p:spPr bwMode="gray">
          <a:xfrm>
            <a:off x="71720" y="3897907"/>
            <a:ext cx="444904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1</a:t>
            </a:r>
            <a:endParaRPr lang="tr-TR" sz="2400" b="1" i="1" dirty="0" smtClean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6" name="Rectangle 55"/>
          <p:cNvSpPr>
            <a:spLocks noChangeArrowheads="1"/>
          </p:cNvSpPr>
          <p:nvPr/>
        </p:nvSpPr>
        <p:spPr bwMode="gray">
          <a:xfrm>
            <a:off x="71720" y="5131120"/>
            <a:ext cx="444904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2</a:t>
            </a:r>
            <a:endParaRPr lang="tr-TR" sz="24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58641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167940" name="Rectangle 55"/>
          <p:cNvSpPr>
            <a:spLocks noChangeArrowheads="1"/>
          </p:cNvSpPr>
          <p:nvPr/>
        </p:nvSpPr>
        <p:spPr bwMode="gray">
          <a:xfrm>
            <a:off x="4635033" y="1219200"/>
            <a:ext cx="4395503" cy="50641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5C5C5D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7200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FFFFFF"/>
                </a:solidFill>
                <a:latin typeface="Calibri" pitchFamily="34" charset="0"/>
              </a:rPr>
              <a:t>İl Müdürlüğüne Ön Bildirim</a:t>
            </a:r>
            <a:endParaRPr lang="tr-TR" sz="2400" b="1" i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67941" name="Rectangle 5"/>
          <p:cNvSpPr>
            <a:spLocks noChangeArrowheads="1"/>
          </p:cNvSpPr>
          <p:nvPr/>
        </p:nvSpPr>
        <p:spPr bwMode="gray">
          <a:xfrm>
            <a:off x="4635033" y="1725613"/>
            <a:ext cx="4395503" cy="454071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endParaRPr lang="tr-TR" sz="10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İşyerinin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unvan ve adresi</a:t>
            </a: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İşyerinde İSG hizmeti sunan İGU, İHE ve diğer sağlık personelinin adı, soyadı, unvanı ve bu konudaki yeterliliğini (İSG Profesyonelleri)</a:t>
            </a: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Risk değerlendirmesinin sonucu</a:t>
            </a: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Biyolojik etken türleri</a:t>
            </a: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Öngörülen korunma ve önleme tedbirleri</a:t>
            </a:r>
          </a:p>
        </p:txBody>
      </p:sp>
      <p:sp>
        <p:nvSpPr>
          <p:cNvPr id="167942" name="Rectangle 55"/>
          <p:cNvSpPr>
            <a:spLocks noChangeArrowheads="1"/>
          </p:cNvSpPr>
          <p:nvPr/>
        </p:nvSpPr>
        <p:spPr bwMode="gray">
          <a:xfrm>
            <a:off x="96088" y="1219200"/>
            <a:ext cx="4395503" cy="50641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5C5C5D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FFFFFF"/>
                </a:solidFill>
                <a:latin typeface="Calibri" pitchFamily="34" charset="0"/>
              </a:rPr>
              <a:t>Bakanlığa Bildirim</a:t>
            </a:r>
            <a:endParaRPr lang="tr-TR" sz="2400" b="1" i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67943" name="Rectangle 5"/>
          <p:cNvSpPr>
            <a:spLocks noChangeArrowheads="1"/>
          </p:cNvSpPr>
          <p:nvPr/>
        </p:nvSpPr>
        <p:spPr bwMode="gray">
          <a:xfrm>
            <a:off x="96088" y="1725613"/>
            <a:ext cx="4395503" cy="4540716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AEAEA"/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endParaRPr lang="tr-TR" sz="1000" i="1" dirty="0" smtClean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Risk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değerlendirme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sonuçları</a:t>
            </a:r>
            <a:endParaRPr lang="tr-TR" i="1" dirty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Çalışanların biyolojik etkenlere maruz kaldığı veya kalma ihtimali bulunan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işler</a:t>
            </a:r>
            <a:endParaRPr lang="tr-TR" i="1" dirty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Biyolojik etkenlere maruz kalan işçi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sayısı</a:t>
            </a:r>
            <a:endParaRPr lang="tr-TR" i="1" dirty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 err="1">
                <a:solidFill>
                  <a:srgbClr val="000000"/>
                </a:solidFill>
                <a:latin typeface="Calibri" pitchFamily="34" charset="0"/>
              </a:rPr>
              <a:t>İSG’den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 sorumlu kişilerin adı, soyadı, unvanı ve bu konudaki yeterlilikleri (İSG Profesyonelleri)</a:t>
            </a: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Çalışma şekli ve yöntemleri de dahil olmak üzere alınan koruyucu ve önleyici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önlemler</a:t>
            </a:r>
            <a:endParaRPr lang="tr-TR" i="1" dirty="0">
              <a:solidFill>
                <a:srgbClr val="000000"/>
              </a:solidFill>
              <a:latin typeface="Calibri" pitchFamily="34" charset="0"/>
            </a:endParaRPr>
          </a:p>
          <a:p>
            <a:pPr marL="180000" indent="-180000">
              <a:lnSpc>
                <a:spcPct val="90000"/>
              </a:lnSpc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</a:rPr>
              <a:t>Grup 3 veya 4’de yer alan biyolojik etkenlere maruziyetten işçilerin korunması için acil eylem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</a:rPr>
              <a:t>planı</a:t>
            </a:r>
            <a:endParaRPr lang="tr-TR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tr-TR" sz="3200" noProof="1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</a:t>
            </a:r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ETMENLERİ / BİLDİRİM İÇERİĞİ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8439149" y="6405496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kern="0" dirty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Oval 16"/>
          <p:cNvSpPr>
            <a:spLocks noChangeAspect="1" noChangeArrowheads="1"/>
          </p:cNvSpPr>
          <p:nvPr/>
        </p:nvSpPr>
        <p:spPr bwMode="auto">
          <a:xfrm>
            <a:off x="124663" y="1248568"/>
            <a:ext cx="432000" cy="432000"/>
          </a:xfrm>
          <a:prstGeom prst="ellipse">
            <a:avLst/>
          </a:prstGeom>
          <a:noFill/>
          <a:ln w="2857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tr-TR" sz="2800" b="1" dirty="0" smtClean="0">
                <a:solidFill>
                  <a:srgbClr val="FFFFFF"/>
                </a:solidFill>
                <a:latin typeface="Cambria" pitchFamily="18" charset="0"/>
              </a:rPr>
              <a:t>1</a:t>
            </a:r>
            <a:endParaRPr lang="tr-TR" sz="2800" b="1" dirty="0">
              <a:solidFill>
                <a:srgbClr val="FFFFFF"/>
              </a:solidFill>
              <a:latin typeface="Cambria" pitchFamily="18" charset="0"/>
            </a:endParaRPr>
          </a:p>
        </p:txBody>
      </p:sp>
      <p:sp>
        <p:nvSpPr>
          <p:cNvPr id="12" name="Oval 16"/>
          <p:cNvSpPr>
            <a:spLocks noChangeAspect="1" noChangeArrowheads="1"/>
          </p:cNvSpPr>
          <p:nvPr/>
        </p:nvSpPr>
        <p:spPr bwMode="auto">
          <a:xfrm>
            <a:off x="4662221" y="1256406"/>
            <a:ext cx="432000" cy="432000"/>
          </a:xfrm>
          <a:prstGeom prst="ellipse">
            <a:avLst/>
          </a:prstGeom>
          <a:noFill/>
          <a:ln w="28575">
            <a:solidFill>
              <a:schemeClr val="bg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r>
              <a:rPr lang="tr-TR" sz="2800" b="1" dirty="0" smtClean="0">
                <a:solidFill>
                  <a:srgbClr val="FFFFFF"/>
                </a:solidFill>
                <a:latin typeface="Cambria" pitchFamily="18" charset="0"/>
              </a:rPr>
              <a:t>2</a:t>
            </a:r>
            <a:endParaRPr lang="tr-TR" sz="2800" b="1" dirty="0">
              <a:solidFill>
                <a:srgbClr val="FFFFFF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8106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ETKENLERİ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420099" y="64531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3" y="1486946"/>
            <a:ext cx="538117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1</a:t>
            </a:r>
            <a:endParaRPr lang="tr-TR" sz="2000" b="1" i="1" dirty="0">
              <a:solidFill>
                <a:srgbClr val="FF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573741" y="1486946"/>
            <a:ext cx="8540210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İşveren; biyolojik etkenlerle çalışma sırasında oluşan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ciddi bir kaza veya olay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durumunda veya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grup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 biyolojik etkenlerle yapılan çalışmalarda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işyerinde asgari takip edilecek prosedürleri içeren </a:t>
            </a:r>
            <a:r>
              <a:rPr lang="tr-TR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yazılı talimatları sağlar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mümkün olduğu yerlerde uyarıları </a:t>
            </a:r>
            <a:r>
              <a:rPr lang="tr-TR" b="1" i="1" dirty="0">
                <a:solidFill>
                  <a:srgbClr val="6B9B1A"/>
                </a:solidFill>
                <a:latin typeface="Calibri" pitchFamily="34" charset="0"/>
                <a:cs typeface="Calibri" pitchFamily="34" charset="0"/>
              </a:rPr>
              <a:t>görünür şekilde asar.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2729120"/>
            <a:ext cx="538116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2</a:t>
            </a:r>
            <a:endParaRPr lang="tr-TR" sz="2000" b="1" i="1" dirty="0">
              <a:solidFill>
                <a:srgbClr val="FF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573741" y="2729120"/>
            <a:ext cx="8540210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İşverenler, </a:t>
            </a: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kazanın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sebeplerini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 durumu düzeltmek için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alınan önlemleri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 en kısa zamanda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çalışanlara ve/veya çalışan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temsilcilerine bildirir.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3969624"/>
            <a:ext cx="538116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3</a:t>
            </a:r>
            <a:endParaRPr lang="tr-TR" sz="2000" b="1" i="1" dirty="0" smtClean="0">
              <a:solidFill>
                <a:srgbClr val="FF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573741" y="3969624"/>
            <a:ext cx="8540210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İşverenler, biyolojik etkenlerin ortama yayılmasından doğan ve insanda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ciddi enfeksiyona ve/veya hastalığa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neden olabilecek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kaza veya olayı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çalışanlara ve/veya çalışan temsilcilerine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derhal bildirir. 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5202837"/>
            <a:ext cx="538116" cy="120693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4</a:t>
            </a:r>
            <a:endParaRPr lang="tr-TR" sz="2000" b="1" i="1" dirty="0">
              <a:solidFill>
                <a:srgbClr val="FF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573741" y="5202837"/>
            <a:ext cx="8540210" cy="120693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Çalışanlar, biyolojik etkenlerin kullanımı sırasında meydana gelen herhangi bir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kaza veya olayı,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işyerinde görevli İGU, İHE veya işveren veya işveren vekiline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derhal bildirir.</a:t>
            </a:r>
          </a:p>
        </p:txBody>
      </p:sp>
      <p:sp>
        <p:nvSpPr>
          <p:cNvPr id="27" name="Rectangle 55"/>
          <p:cNvSpPr>
            <a:spLocks noChangeArrowheads="1"/>
          </p:cNvSpPr>
          <p:nvPr/>
        </p:nvSpPr>
        <p:spPr bwMode="gray">
          <a:xfrm>
            <a:off x="16173" y="933166"/>
            <a:ext cx="9099594" cy="522772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rgbClr val="FFFFFF"/>
                </a:solidFill>
                <a:latin typeface="Calibri" panose="020F0502020204030204" pitchFamily="34" charset="0"/>
                <a:cs typeface="Calibri" pitchFamily="34" charset="0"/>
              </a:rPr>
              <a:t>Özel Durumlarda Çalışanın ve/veya İşverenin Bilgilendirilmesi</a:t>
            </a:r>
          </a:p>
        </p:txBody>
      </p:sp>
    </p:spTree>
    <p:extLst>
      <p:ext uri="{BB962C8B-B14F-4D97-AF65-F5344CB8AC3E}">
        <p14:creationId xmlns:p14="http://schemas.microsoft.com/office/powerpoint/2010/main" val="475825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84" name="AutoShape 5"/>
          <p:cNvSpPr>
            <a:spLocks noChangeArrowheads="1"/>
          </p:cNvSpPr>
          <p:nvPr/>
        </p:nvSpPr>
        <p:spPr bwMode="auto">
          <a:xfrm>
            <a:off x="4025972" y="2810553"/>
            <a:ext cx="1880139" cy="215668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 algn="ctr" eaLnBrk="0" hangingPunct="0"/>
            <a:r>
              <a:rPr lang="tr-TR" altLang="zh-CN" sz="2800" b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İŞVEREN</a:t>
            </a:r>
            <a:endParaRPr lang="tr-TR" altLang="zh-CN" sz="2800" dirty="0" smtClean="0">
              <a:solidFill>
                <a:srgbClr val="C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sp>
        <p:nvSpPr>
          <p:cNvPr id="437267" name="AutoShape 5"/>
          <p:cNvSpPr>
            <a:spLocks noChangeArrowheads="1"/>
          </p:cNvSpPr>
          <p:nvPr/>
        </p:nvSpPr>
        <p:spPr bwMode="auto">
          <a:xfrm>
            <a:off x="6879166" y="2807535"/>
            <a:ext cx="1914723" cy="6663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altLang="zh-CN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Talimatlar </a:t>
            </a:r>
          </a:p>
          <a:p>
            <a:pPr algn="ctr" eaLnBrk="0" hangingPunct="0">
              <a:lnSpc>
                <a:spcPct val="90000"/>
              </a:lnSpc>
            </a:pPr>
            <a:r>
              <a:rPr lang="tr-TR" altLang="zh-CN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Hazırlama-Asma</a:t>
            </a:r>
            <a:endParaRPr lang="tr-TR" sz="1400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4" name="Rectangle 31"/>
          <p:cNvSpPr txBox="1">
            <a:spLocks noChangeArrowheads="1"/>
          </p:cNvSpPr>
          <p:nvPr/>
        </p:nvSpPr>
        <p:spPr bwMode="gray">
          <a:xfrm>
            <a:off x="99800" y="367215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 anchor="ctr"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ETKENLERİ / BİLDİRİMLER</a:t>
            </a:r>
          </a:p>
        </p:txBody>
      </p:sp>
      <p:sp>
        <p:nvSpPr>
          <p:cNvPr id="18" name="AutoShape 5"/>
          <p:cNvSpPr>
            <a:spLocks noChangeArrowheads="1"/>
          </p:cNvSpPr>
          <p:nvPr/>
        </p:nvSpPr>
        <p:spPr bwMode="auto">
          <a:xfrm>
            <a:off x="6879165" y="3555719"/>
            <a:ext cx="1914723" cy="6663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altLang="zh-CN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Derhal Bildirim</a:t>
            </a:r>
          </a:p>
          <a:p>
            <a:pPr algn="ctr" eaLnBrk="0" hangingPunct="0">
              <a:lnSpc>
                <a:spcPct val="90000"/>
              </a:lnSpc>
            </a:pPr>
            <a:r>
              <a:rPr lang="tr-TR" sz="1400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(Çalışan-Çalışan Tem)</a:t>
            </a:r>
            <a:endParaRPr lang="tr-TR" sz="1400" i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AutoShape 5"/>
          <p:cNvSpPr>
            <a:spLocks noChangeArrowheads="1"/>
          </p:cNvSpPr>
          <p:nvPr/>
        </p:nvSpPr>
        <p:spPr bwMode="auto">
          <a:xfrm>
            <a:off x="6879166" y="4297865"/>
            <a:ext cx="1914723" cy="6663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tr-TR" altLang="zh-CN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Kaza </a:t>
            </a:r>
          </a:p>
          <a:p>
            <a:pPr algn="ctr" eaLnBrk="0" hangingPunct="0">
              <a:lnSpc>
                <a:spcPct val="90000"/>
              </a:lnSpc>
            </a:pPr>
            <a:r>
              <a:rPr lang="tr-TR" altLang="zh-CN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Sebepleri-Önlemler</a:t>
            </a:r>
            <a:endParaRPr lang="zh-CN" altLang="zh-CN" i="1" dirty="0">
              <a:solidFill>
                <a:srgbClr val="0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sp>
        <p:nvSpPr>
          <p:cNvPr id="32" name="AutoShape 5"/>
          <p:cNvSpPr>
            <a:spLocks noChangeArrowheads="1"/>
          </p:cNvSpPr>
          <p:nvPr/>
        </p:nvSpPr>
        <p:spPr bwMode="auto">
          <a:xfrm>
            <a:off x="2495785" y="1787947"/>
            <a:ext cx="1880139" cy="6149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 fontScale="92500" lnSpcReduction="20000"/>
          </a:bodyPr>
          <a:lstStyle/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Derhal Bildirim</a:t>
            </a:r>
          </a:p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(ÇSGB ve SB)</a:t>
            </a:r>
            <a:endParaRPr lang="tr-TR" altLang="zh-CN" b="1" i="1" dirty="0">
              <a:solidFill>
                <a:srgbClr val="0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sp>
        <p:nvSpPr>
          <p:cNvPr id="6" name="Şeritli Sağ Ok 5"/>
          <p:cNvSpPr/>
          <p:nvPr/>
        </p:nvSpPr>
        <p:spPr>
          <a:xfrm>
            <a:off x="5968865" y="2949385"/>
            <a:ext cx="858562" cy="401725"/>
          </a:xfrm>
          <a:prstGeom prst="stripedRightArrow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38" name="Şeritli Sağ Ok 37"/>
          <p:cNvSpPr/>
          <p:nvPr/>
        </p:nvSpPr>
        <p:spPr>
          <a:xfrm>
            <a:off x="5968865" y="4427694"/>
            <a:ext cx="858562" cy="401725"/>
          </a:xfrm>
          <a:prstGeom prst="stripedRightArrow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40" name="AutoShape 5"/>
          <p:cNvSpPr>
            <a:spLocks noChangeArrowheads="1"/>
          </p:cNvSpPr>
          <p:nvPr/>
        </p:nvSpPr>
        <p:spPr bwMode="auto">
          <a:xfrm>
            <a:off x="5523416" y="1778482"/>
            <a:ext cx="1880139" cy="6149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 fontScale="92500" lnSpcReduction="20000"/>
          </a:bodyPr>
          <a:lstStyle/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İstenmesi Halinde</a:t>
            </a:r>
          </a:p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Bildirim (RD)</a:t>
            </a:r>
            <a:endParaRPr lang="tr-TR" altLang="zh-CN" b="1" i="1" dirty="0">
              <a:solidFill>
                <a:srgbClr val="0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grpSp>
        <p:nvGrpSpPr>
          <p:cNvPr id="12" name="Grup 11"/>
          <p:cNvGrpSpPr/>
          <p:nvPr/>
        </p:nvGrpSpPr>
        <p:grpSpPr>
          <a:xfrm>
            <a:off x="4384889" y="1377566"/>
            <a:ext cx="1129562" cy="1406382"/>
            <a:chOff x="4384889" y="1377566"/>
            <a:chExt cx="1129562" cy="1406382"/>
          </a:xfrm>
        </p:grpSpPr>
        <p:sp>
          <p:nvSpPr>
            <p:cNvPr id="9" name="Sol Sağ Ok Belirtme Çizgisi 8"/>
            <p:cNvSpPr/>
            <p:nvPr/>
          </p:nvSpPr>
          <p:spPr>
            <a:xfrm>
              <a:off x="4384889" y="1377566"/>
              <a:ext cx="1129562" cy="1406382"/>
            </a:xfrm>
            <a:prstGeom prst="leftRightArrowCallout">
              <a:avLst/>
            </a:prstGeom>
            <a:noFill/>
            <a:ln w="158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>
                <a:solidFill>
                  <a:srgbClr val="000000"/>
                </a:solidFill>
              </a:endParaRPr>
            </a:p>
          </p:txBody>
        </p:sp>
        <p:sp>
          <p:nvSpPr>
            <p:cNvPr id="10" name="Metin kutusu 9"/>
            <p:cNvSpPr txBox="1"/>
            <p:nvPr/>
          </p:nvSpPr>
          <p:spPr>
            <a:xfrm rot="16200000">
              <a:off x="4349908" y="1894293"/>
              <a:ext cx="11815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altLang="zh-CN" sz="2000" b="1" i="1" dirty="0">
                  <a:solidFill>
                    <a:srgbClr val="000000"/>
                  </a:solidFill>
                  <a:latin typeface="Calibri" panose="020F0502020204030204" pitchFamily="34" charset="0"/>
                  <a:ea typeface="宋体" charset="-122"/>
                </a:rPr>
                <a:t>ÇSGB</a:t>
              </a:r>
              <a:endParaRPr lang="tr-TR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44" name="AutoShape 5"/>
          <p:cNvSpPr>
            <a:spLocks noChangeArrowheads="1"/>
          </p:cNvSpPr>
          <p:nvPr/>
        </p:nvSpPr>
        <p:spPr bwMode="auto">
          <a:xfrm>
            <a:off x="2558537" y="5390167"/>
            <a:ext cx="1880139" cy="6149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 fontScale="92500" lnSpcReduction="20000"/>
          </a:bodyPr>
          <a:lstStyle/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Ön Bildirim</a:t>
            </a:r>
          </a:p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(30 Gün Önce)</a:t>
            </a:r>
            <a:endParaRPr lang="tr-TR" altLang="zh-CN" b="1" i="1" dirty="0">
              <a:solidFill>
                <a:srgbClr val="0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sp>
        <p:nvSpPr>
          <p:cNvPr id="45" name="AutoShape 5"/>
          <p:cNvSpPr>
            <a:spLocks noChangeArrowheads="1"/>
          </p:cNvSpPr>
          <p:nvPr/>
        </p:nvSpPr>
        <p:spPr bwMode="auto">
          <a:xfrm>
            <a:off x="5604098" y="5380702"/>
            <a:ext cx="1880139" cy="61495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none" anchor="ctr">
            <a:normAutofit fontScale="92500" lnSpcReduction="20000"/>
          </a:bodyPr>
          <a:lstStyle/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Faaliyet Sonlanınca</a:t>
            </a:r>
          </a:p>
          <a:p>
            <a:pPr algn="ctr" eaLnBrk="0" hangingPunct="0"/>
            <a:r>
              <a:rPr lang="tr-TR" altLang="zh-CN" b="1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Bildirim (SL-SD)</a:t>
            </a:r>
            <a:endParaRPr lang="tr-TR" altLang="zh-CN" b="1" i="1" dirty="0">
              <a:solidFill>
                <a:srgbClr val="000000"/>
              </a:solidFill>
              <a:latin typeface="Calibri" panose="020F0502020204030204" pitchFamily="34" charset="0"/>
              <a:ea typeface="宋体" charset="-122"/>
            </a:endParaRPr>
          </a:p>
        </p:txBody>
      </p:sp>
      <p:grpSp>
        <p:nvGrpSpPr>
          <p:cNvPr id="13" name="Grup 12"/>
          <p:cNvGrpSpPr/>
          <p:nvPr/>
        </p:nvGrpSpPr>
        <p:grpSpPr>
          <a:xfrm>
            <a:off x="4456606" y="4989108"/>
            <a:ext cx="1129562" cy="1406382"/>
            <a:chOff x="4456606" y="4979964"/>
            <a:chExt cx="1129562" cy="1406382"/>
          </a:xfrm>
        </p:grpSpPr>
        <p:sp>
          <p:nvSpPr>
            <p:cNvPr id="46" name="Sol Sağ Ok Belirtme Çizgisi 45"/>
            <p:cNvSpPr/>
            <p:nvPr/>
          </p:nvSpPr>
          <p:spPr>
            <a:xfrm>
              <a:off x="4456606" y="4979964"/>
              <a:ext cx="1129562" cy="1406382"/>
            </a:xfrm>
            <a:prstGeom prst="leftRightArrowCallout">
              <a:avLst/>
            </a:prstGeom>
            <a:noFill/>
            <a:ln w="158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r-TR" dirty="0">
                <a:solidFill>
                  <a:srgbClr val="000000"/>
                </a:solidFill>
              </a:endParaRPr>
            </a:p>
          </p:txBody>
        </p:sp>
        <p:sp>
          <p:nvSpPr>
            <p:cNvPr id="47" name="Metin kutusu 46"/>
            <p:cNvSpPr txBox="1"/>
            <p:nvPr/>
          </p:nvSpPr>
          <p:spPr>
            <a:xfrm rot="16200000">
              <a:off x="4421625" y="5487723"/>
              <a:ext cx="118159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i="1" dirty="0" smtClean="0">
                  <a:solidFill>
                    <a:srgbClr val="000000"/>
                  </a:solidFill>
                  <a:latin typeface="Calibri" panose="020F0502020204030204" pitchFamily="34" charset="0"/>
                  <a:ea typeface="宋体" charset="-122"/>
                </a:rPr>
                <a:t>İL MÜD</a:t>
              </a:r>
              <a:endParaRPr lang="tr-TR" sz="2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11" name="Yukarı Aşağı Ok 10"/>
          <p:cNvSpPr/>
          <p:nvPr/>
        </p:nvSpPr>
        <p:spPr>
          <a:xfrm rot="5242070">
            <a:off x="6203636" y="3477321"/>
            <a:ext cx="385483" cy="860260"/>
          </a:xfrm>
          <a:prstGeom prst="upDownArrow">
            <a:avLst/>
          </a:prstGeom>
          <a:noFill/>
          <a:ln w="158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sp>
        <p:nvSpPr>
          <p:cNvPr id="52" name="AutoShape 5"/>
          <p:cNvSpPr>
            <a:spLocks noChangeArrowheads="1"/>
          </p:cNvSpPr>
          <p:nvPr/>
        </p:nvSpPr>
        <p:spPr bwMode="auto">
          <a:xfrm>
            <a:off x="255154" y="1040392"/>
            <a:ext cx="2163976" cy="2298231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Risk değerlendirme sonuçları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Çalışanların biyolojik etkenlere maruz </a:t>
            </a:r>
            <a:r>
              <a:rPr lang="tr-TR" altLang="zh-CN" sz="1000" i="1" dirty="0" smtClean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kaldığı veya kalma </a:t>
            </a: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ihtimali bulunan işler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Biyolojik etkenlere maruz kalan işçi sayısı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 err="1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İSG’den</a:t>
            </a: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 sorumlu kişilerin adı, soyadı, unvanı ve bu konudaki yeterlilikleri (İSG Profesyonelleri)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Çalışma şekli ve yöntemleri de dahil olmak üzere alınan koruyucu ve önleyici önlemler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Grup 3 veya 4’de yer alan biyolojik etkenlere maruziyetten işçilerin korunması için acil eylem planı</a:t>
            </a:r>
          </a:p>
        </p:txBody>
      </p:sp>
      <p:sp>
        <p:nvSpPr>
          <p:cNvPr id="54" name="AutoShape 5"/>
          <p:cNvSpPr>
            <a:spLocks noChangeArrowheads="1"/>
          </p:cNvSpPr>
          <p:nvPr/>
        </p:nvSpPr>
        <p:spPr bwMode="auto">
          <a:xfrm>
            <a:off x="255154" y="4965192"/>
            <a:ext cx="2240629" cy="1445984"/>
          </a:xfrm>
          <a:prstGeom prst="roundRect">
            <a:avLst>
              <a:gd name="adj" fmla="val 16667"/>
            </a:avLst>
          </a:prstGeom>
          <a:noFill/>
          <a:ln w="19050">
            <a:solidFill>
              <a:schemeClr val="bg1">
                <a:lumMod val="50000"/>
              </a:schemeClr>
            </a:solidFill>
            <a:round/>
            <a:headEnd/>
            <a:tailEnd/>
          </a:ln>
        </p:spPr>
        <p:txBody>
          <a:bodyPr wrap="square" anchor="ctr">
            <a:noAutofit/>
          </a:bodyPr>
          <a:lstStyle/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İşyerinin unvan ve adresi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İşyerinde İSG hizmeti sunan İGU, İHE ve diğer sağlık personelinin adı, soyadı, unvanı ve bu konudaki yeterliliğini (İSG Profesyonelleri)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Risk değerlendirmesinin sonucu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Biyolojik etken türleri</a:t>
            </a:r>
          </a:p>
          <a:p>
            <a:pPr marL="72000" indent="-72000" eaLnBrk="0" hangingPunct="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tr-TR" altLang="zh-CN" sz="1000" i="1" dirty="0">
                <a:solidFill>
                  <a:srgbClr val="000000"/>
                </a:solidFill>
                <a:latin typeface="Calibri" panose="020F0502020204030204" pitchFamily="34" charset="0"/>
                <a:ea typeface="宋体" charset="-122"/>
              </a:rPr>
              <a:t>Öngörülen korunma ve önleme tedbirleri</a:t>
            </a:r>
          </a:p>
        </p:txBody>
      </p:sp>
    </p:spTree>
    <p:extLst>
      <p:ext uri="{BB962C8B-B14F-4D97-AF65-F5344CB8AC3E}">
        <p14:creationId xmlns:p14="http://schemas.microsoft.com/office/powerpoint/2010/main" val="351746253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Çalışanların Eğitimi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4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5807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ÇALIŞANLARIN EĞİTİMİ VE BİLGİLENDİRİLMESİ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Eğitim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biyolojik etkenlerle teması içeren çalışmalara başlanmadan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önce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verilir. Değişen ve ortaya çıkan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yeni risklere uygun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olarak yenilenir. Gerektiğinde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periyodik olarak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tekrarlanır.</a:t>
            </a: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Akış Çizelgesi: Belge 16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1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7" name="Yuvarlatılmış Dikdörtgen 6"/>
          <p:cNvSpPr/>
          <p:nvPr/>
        </p:nvSpPr>
        <p:spPr>
          <a:xfrm>
            <a:off x="4284384" y="2717825"/>
            <a:ext cx="580872" cy="291488"/>
          </a:xfrm>
          <a:prstGeom prst="roundRect">
            <a:avLst/>
          </a:prstGeom>
          <a:noFill/>
          <a:ln>
            <a:solidFill>
              <a:srgbClr val="6B9B1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492162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Kişisel Hijyen ve Korunma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5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768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KİŞİSEL HİJYEN VE KORUNMA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İşverenler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aşağıdaki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önlemleri almakla yükümlüdür; </a:t>
            </a:r>
          </a:p>
          <a:p>
            <a:pPr marL="414900" indent="-3429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Çalışanların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biyolojik etkenlerin bulaşma riskinin olduğu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çalışma alanlarında yiyip içmeleri engellenir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</a:t>
            </a:r>
          </a:p>
          <a:p>
            <a:pPr marL="324000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12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14900" indent="-3429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Çalışanlara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uygun koruyucu giysi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veya diğer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uygun özel giysi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sağlanır. </a:t>
            </a:r>
            <a:endParaRPr lang="tr-TR" sz="20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324000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14900" indent="-3429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İşçilere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göz yıkama sıvıları ve/veya cilt antiseptikleri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 dahil,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uygun ve yeterli temizlik malzemeleri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bulunan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yıkanma ve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tuvaletler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sağlanacaktır. </a:t>
            </a: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98751" y="5448430"/>
            <a:ext cx="6121400" cy="403609"/>
            <a:chOff x="169995" y="1162180"/>
            <a:chExt cx="8737623" cy="403609"/>
          </a:xfrm>
        </p:grpSpPr>
        <p:sp>
          <p:nvSpPr>
            <p:cNvPr id="18" name="Dikdörtgen 17"/>
            <p:cNvSpPr/>
            <p:nvPr/>
          </p:nvSpPr>
          <p:spPr>
            <a:xfrm>
              <a:off x="587905" y="1179318"/>
              <a:ext cx="8319713" cy="369332"/>
            </a:xfrm>
            <a:prstGeom prst="rect">
              <a:avLst/>
            </a:prstGeom>
            <a:ln>
              <a:solidFill>
                <a:srgbClr val="DDDDDD"/>
              </a:solidFill>
            </a:ln>
          </p:spPr>
          <p:txBody>
            <a:bodyPr wrap="square">
              <a:spAutoFit/>
            </a:bodyPr>
            <a:lstStyle/>
            <a:p>
              <a:pPr defTabSz="801688" eaLnBrk="0" hangingPunct="0">
                <a:defRPr/>
              </a:pPr>
              <a:r>
                <a:rPr lang="tr-TR" b="1" i="1" noProof="1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   Madde 10</a:t>
              </a:r>
              <a:endParaRPr lang="tr-TR" b="1" i="1" noProof="1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pic>
          <p:nvPicPr>
            <p:cNvPr id="19" name="Picture 2" descr="C:\Users\DOKTOR\Desktop\balanc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95" y="1162180"/>
              <a:ext cx="593686" cy="403609"/>
            </a:xfrm>
            <a:prstGeom prst="rect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Akış Çizelgesi: Belge 19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1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72751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Tıbbi Liste ve Kayıtlar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6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57839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48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Tanımlar-Sınıflandırma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1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60377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TIBBİ LİSTELER VE SAĞLIK KAYITLARI</a:t>
            </a: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endParaRPr lang="tr-TR" sz="1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908100" lvl="1" indent="-342900">
              <a:spcAft>
                <a:spcPts val="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sz="20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565200" lvl="1"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Sağlık kayıtları </a:t>
            </a:r>
            <a:r>
              <a:rPr lang="tr-TR" sz="2800" b="1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maruziyetin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son bulmasından sonra en az</a:t>
            </a:r>
          </a:p>
          <a:p>
            <a:pPr marL="565200" lvl="1"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15 </a:t>
            </a:r>
          </a:p>
          <a:p>
            <a:pPr marL="565200" lvl="1" algn="ctr"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8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tr-TR" sz="28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ıl </a:t>
            </a:r>
            <a:r>
              <a:rPr lang="tr-TR" sz="28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süreyle </a:t>
            </a:r>
            <a:r>
              <a:rPr lang="tr-TR" sz="28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saklanır</a:t>
            </a:r>
            <a:endParaRPr lang="tr-TR" sz="2800" b="1" i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60963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TIBBİ LİSTELER VE SAĞLIK KAYITLARI</a:t>
            </a: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sz="3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40</a:t>
            </a:r>
            <a:r>
              <a:rPr lang="tr-TR" sz="24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>
              <a:spcAft>
                <a:spcPts val="600"/>
              </a:spcAft>
              <a:buClr>
                <a:srgbClr val="292929"/>
              </a:buClr>
              <a:defRPr/>
            </a:pPr>
            <a:r>
              <a:rPr lang="tr-TR" sz="24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Yıl </a:t>
            </a:r>
            <a:r>
              <a:rPr lang="tr-TR" sz="24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Süreyle </a:t>
            </a:r>
            <a:r>
              <a:rPr lang="tr-TR" sz="24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Saklama Şartları;</a:t>
            </a:r>
            <a:endParaRPr lang="tr-TR" sz="2400" b="1" i="1" dirty="0" smtClean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Kalıcı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veya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gizli enfeksiyona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neden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olan,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Hastalığın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ortaya çıkmasına kadar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teşhis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edilemeyen,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Hastalıktan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önce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uzun kuluçka dönemi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olan,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Tedaviye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rağmen uzun süreler sonra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nükseden, </a:t>
            </a: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Uzun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süreli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ciddi arıza bırakabilen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enfeksiyonlara,</a:t>
            </a:r>
          </a:p>
          <a:p>
            <a:pPr marL="285750" indent="-285750">
              <a:spcAft>
                <a:spcPts val="0"/>
              </a:spcAft>
              <a:buClr>
                <a:srgbClr val="292929"/>
              </a:buClr>
              <a:buFont typeface="+mj-lt"/>
              <a:buAutoNum type="arabicPeriod"/>
              <a:defRPr/>
            </a:pPr>
            <a:endParaRPr lang="tr-TR" sz="8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………………….sebep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olan biyolojik etkenlere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maruziyette</a:t>
            </a: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85750">
              <a:spcAft>
                <a:spcPts val="6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7" name="Grup 16"/>
          <p:cNvGrpSpPr/>
          <p:nvPr/>
        </p:nvGrpSpPr>
        <p:grpSpPr>
          <a:xfrm>
            <a:off x="2698751" y="5448430"/>
            <a:ext cx="6121400" cy="403609"/>
            <a:chOff x="169995" y="1162180"/>
            <a:chExt cx="8737623" cy="403609"/>
          </a:xfrm>
        </p:grpSpPr>
        <p:sp>
          <p:nvSpPr>
            <p:cNvPr id="19" name="Dikdörtgen 18"/>
            <p:cNvSpPr/>
            <p:nvPr/>
          </p:nvSpPr>
          <p:spPr>
            <a:xfrm>
              <a:off x="587905" y="1179318"/>
              <a:ext cx="8319713" cy="369332"/>
            </a:xfrm>
            <a:prstGeom prst="rect">
              <a:avLst/>
            </a:prstGeom>
            <a:ln>
              <a:solidFill>
                <a:srgbClr val="DDDDDD"/>
              </a:solidFill>
            </a:ln>
          </p:spPr>
          <p:txBody>
            <a:bodyPr wrap="square">
              <a:spAutoFit/>
            </a:bodyPr>
            <a:lstStyle/>
            <a:p>
              <a:pPr defTabSz="801688" eaLnBrk="0" hangingPunct="0">
                <a:defRPr/>
              </a:pPr>
              <a:r>
                <a:rPr lang="tr-TR" b="1" i="1" noProof="1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   Madde 13 / 2</a:t>
              </a:r>
              <a:endParaRPr lang="tr-TR" b="1" i="1" noProof="1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pic>
          <p:nvPicPr>
            <p:cNvPr id="20" name="Picture 2" descr="C:\Users\DOKTOR\Desktop\balanc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95" y="1162180"/>
              <a:ext cx="593686" cy="403609"/>
            </a:xfrm>
            <a:prstGeom prst="rect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Akış Çizelgesi: Belge 20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1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3433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4"/>
          <p:cNvSpPr>
            <a:spLocks noChangeArrowheads="1"/>
          </p:cNvSpPr>
          <p:nvPr/>
        </p:nvSpPr>
        <p:spPr bwMode="auto">
          <a:xfrm>
            <a:off x="172005" y="2516888"/>
            <a:ext cx="8782476" cy="2921887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marL="36000" algn="ctr"/>
            <a:r>
              <a:rPr lang="tr-TR" sz="90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Teşekkür Ederim</a:t>
            </a:r>
            <a:endParaRPr lang="tr-TR" sz="9000" b="1" noProof="1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4842" y="568865"/>
            <a:ext cx="3290888" cy="24652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8477249" y="6395971"/>
            <a:ext cx="60107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5764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</a:t>
            </a:r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ETKENLERİ</a:t>
            </a:r>
            <a:endParaRPr lang="tr-TR" sz="3200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420099" y="64531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Akış Çizelgesi: Belge 25"/>
          <p:cNvSpPr/>
          <p:nvPr/>
        </p:nvSpPr>
        <p:spPr>
          <a:xfrm>
            <a:off x="32056" y="6543675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5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5623" y="1446592"/>
            <a:ext cx="2229113" cy="85255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Biyolojik Etken</a:t>
            </a:r>
            <a:endParaRPr lang="tr-TR" sz="2000" b="1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2264735" y="1446592"/>
            <a:ext cx="6849215" cy="85255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Herhangi bir enfeksiyona, alerjiye veya zehirlenmeye neden olabilen, genetik olarak değiştirilmiş olanlar da dâhil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mikroorganizmalar,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hücre </a:t>
            </a: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kültürleri ve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insan </a:t>
            </a:r>
            <a:r>
              <a:rPr lang="tr-TR" b="1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endoparazitleridir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5625" y="2337038"/>
            <a:ext cx="2229110" cy="85255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Enfeksiyon </a:t>
            </a:r>
            <a:r>
              <a:rPr lang="tr-TR" sz="2000" b="1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Hastalığı</a:t>
            </a:r>
            <a:endParaRPr lang="tr-TR" sz="2000" b="1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2264735" y="2337038"/>
            <a:ext cx="6849215" cy="85255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Etkenin vücuda girip, üreyip hastalık belirtileri vermesidir.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5625" y="3233020"/>
            <a:ext cx="2229110" cy="85255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Mikroorganizma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2264735" y="3233020"/>
            <a:ext cx="6849215" cy="85255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Genetik materyali </a:t>
            </a:r>
            <a:r>
              <a:rPr lang="tr-TR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replikasyon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veya aktarma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yeteneğinde olan hücresel veya hücresel yapıda olmayan mikrobiyolojik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varlıklardır.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5625" y="4123468"/>
            <a:ext cx="2229110" cy="85255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000" b="1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Hücre Kültürü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2264735" y="4123468"/>
            <a:ext cx="6849215" cy="852557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Çok hücreli organizmalardan türetilmiş hücrelerin in–</a:t>
            </a:r>
            <a:r>
              <a:rPr lang="tr-TR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vitro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(deneysel) olarak geliştirilmesidir.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55"/>
          <p:cNvSpPr>
            <a:spLocks noChangeArrowheads="1"/>
          </p:cNvSpPr>
          <p:nvPr/>
        </p:nvSpPr>
        <p:spPr bwMode="gray">
          <a:xfrm>
            <a:off x="16173" y="935661"/>
            <a:ext cx="9099594" cy="489102"/>
          </a:xfrm>
          <a:prstGeom prst="rect">
            <a:avLst/>
          </a:prstGeom>
          <a:solidFill>
            <a:schemeClr val="bg2">
              <a:lumMod val="75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2400" b="1" i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itchFamily="34" charset="0"/>
              </a:rPr>
              <a:t>Biyolojik Risk Etkenlerinde Tanımlar</a:t>
            </a:r>
            <a:endParaRPr lang="tr-TR" sz="2400" b="1" i="1" dirty="0">
              <a:solidFill>
                <a:schemeClr val="bg1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6" name="Rectangle 55"/>
          <p:cNvSpPr>
            <a:spLocks noChangeArrowheads="1"/>
          </p:cNvSpPr>
          <p:nvPr/>
        </p:nvSpPr>
        <p:spPr bwMode="gray">
          <a:xfrm>
            <a:off x="1234151" y="5028747"/>
            <a:ext cx="1022539" cy="398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1600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A Sembolü</a:t>
            </a:r>
            <a:endParaRPr lang="tr-TR" sz="1600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gray">
          <a:xfrm>
            <a:off x="2256692" y="5028747"/>
            <a:ext cx="5564398" cy="398056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Olası alerjik etkileri olan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55"/>
          <p:cNvSpPr>
            <a:spLocks noChangeArrowheads="1"/>
          </p:cNvSpPr>
          <p:nvPr/>
        </p:nvSpPr>
        <p:spPr bwMode="gray">
          <a:xfrm>
            <a:off x="1228901" y="5462337"/>
            <a:ext cx="1022539" cy="43651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1600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D </a:t>
            </a:r>
            <a:r>
              <a:rPr lang="tr-TR" sz="1600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Sembolü</a:t>
            </a:r>
            <a:endParaRPr lang="tr-TR" sz="1600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gray">
          <a:xfrm>
            <a:off x="2251442" y="5462337"/>
            <a:ext cx="5564398" cy="436510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Bu biyolojik etkene maruz kalan çalışanların listesinin bilinen son </a:t>
            </a:r>
            <a:r>
              <a:rPr lang="tr-TR" sz="16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maruziyetten</a:t>
            </a: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sonra 15 yıldan daha fazla saklanması gereken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Rectangle 55"/>
          <p:cNvSpPr>
            <a:spLocks noChangeArrowheads="1"/>
          </p:cNvSpPr>
          <p:nvPr/>
        </p:nvSpPr>
        <p:spPr bwMode="gray">
          <a:xfrm>
            <a:off x="1234151" y="5920791"/>
            <a:ext cx="1022539" cy="398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1600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T </a:t>
            </a:r>
            <a:r>
              <a:rPr lang="tr-TR" sz="1600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Sembolü</a:t>
            </a:r>
            <a:endParaRPr lang="tr-TR" sz="1600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gray">
          <a:xfrm>
            <a:off x="2256692" y="5920791"/>
            <a:ext cx="5564398" cy="398056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spcAft>
                <a:spcPts val="1200"/>
              </a:spcAft>
              <a:buClr>
                <a:srgbClr val="292929"/>
              </a:buClr>
              <a:defRPr/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Toksin üretimi olan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3" name="Rectangle 55"/>
          <p:cNvSpPr>
            <a:spLocks noChangeArrowheads="1"/>
          </p:cNvSpPr>
          <p:nvPr/>
        </p:nvSpPr>
        <p:spPr bwMode="gray">
          <a:xfrm>
            <a:off x="1228901" y="6356739"/>
            <a:ext cx="1022539" cy="3980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rgbClr val="DDDDDD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801688" eaLnBrk="0" hangingPunct="0"/>
            <a:r>
              <a:rPr lang="tr-TR" sz="1600" i="1" dirty="0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V </a:t>
            </a:r>
            <a:r>
              <a:rPr lang="tr-TR" sz="1600" i="1" dirty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Sembolü</a:t>
            </a:r>
            <a:endParaRPr lang="tr-TR" sz="1600" i="1" dirty="0">
              <a:solidFill>
                <a:srgbClr val="000000"/>
              </a:solidFill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gray">
          <a:xfrm>
            <a:off x="2262075" y="6356739"/>
            <a:ext cx="5564398" cy="398056"/>
          </a:xfrm>
          <a:prstGeom prst="rect">
            <a:avLst/>
          </a:prstGeom>
          <a:solidFill>
            <a:schemeClr val="bg2">
              <a:lumMod val="20000"/>
              <a:lumOff val="80000"/>
              <a:alpha val="56000"/>
            </a:schemeClr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Etkili aşısı bulunan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6537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en-GB" sz="2000" b="1">
              <a:solidFill>
                <a:srgbClr val="000000"/>
              </a:solidFill>
            </a:endParaRPr>
          </a:p>
        </p:txBody>
      </p:sp>
      <p:sp>
        <p:nvSpPr>
          <p:cNvPr id="41" name="Rectangle 31"/>
          <p:cNvSpPr txBox="1">
            <a:spLocks noChangeArrowheads="1"/>
          </p:cNvSpPr>
          <p:nvPr/>
        </p:nvSpPr>
        <p:spPr bwMode="gray">
          <a:xfrm>
            <a:off x="231797" y="2587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</a:p>
        </p:txBody>
      </p:sp>
      <p:sp>
        <p:nvSpPr>
          <p:cNvPr id="30" name="Rectangle 55"/>
          <p:cNvSpPr>
            <a:spLocks noChangeArrowheads="1"/>
          </p:cNvSpPr>
          <p:nvPr/>
        </p:nvSpPr>
        <p:spPr bwMode="gray">
          <a:xfrm>
            <a:off x="32269" y="1474719"/>
            <a:ext cx="403346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</a:t>
            </a: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gray">
          <a:xfrm>
            <a:off x="467236" y="1474719"/>
            <a:ext cx="4508175" cy="11440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İnsanda hastalığa yol açma ihtimali bulunmayan biyolojik etkenler.</a:t>
            </a:r>
          </a:p>
        </p:txBody>
      </p:sp>
      <p:sp>
        <p:nvSpPr>
          <p:cNvPr id="20" name="Rectangle 55"/>
          <p:cNvSpPr>
            <a:spLocks noChangeArrowheads="1"/>
          </p:cNvSpPr>
          <p:nvPr/>
        </p:nvSpPr>
        <p:spPr bwMode="gray">
          <a:xfrm>
            <a:off x="32270" y="2648291"/>
            <a:ext cx="403345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2</a:t>
            </a: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gray">
          <a:xfrm>
            <a:off x="467236" y="2648291"/>
            <a:ext cx="4508175" cy="11440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İnsanda hastalığa neden olabilen, çalışanlara zarar verebilecek, ancak topluma yayılma olasılığı olmayan, genellikle etkili korunma veya tedavi imkânı bulunan biyolojik etkenler.</a:t>
            </a:r>
          </a:p>
        </p:txBody>
      </p:sp>
      <p:sp>
        <p:nvSpPr>
          <p:cNvPr id="24" name="Rectangle 55"/>
          <p:cNvSpPr>
            <a:spLocks noChangeArrowheads="1"/>
          </p:cNvSpPr>
          <p:nvPr/>
        </p:nvSpPr>
        <p:spPr bwMode="gray">
          <a:xfrm>
            <a:off x="32270" y="3821431"/>
            <a:ext cx="403345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</a:t>
            </a: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gray">
          <a:xfrm>
            <a:off x="467236" y="3821431"/>
            <a:ext cx="4508175" cy="11440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İnsanda ağır hastalıklara neden olan, çalışanlar için ciddi tehlike oluşturan, topluma yayılma riski bulunabilen ancak genellikle etkili korunma veya tedavi imkânı olan biyolojik etkenler.</a:t>
            </a:r>
          </a:p>
        </p:txBody>
      </p:sp>
      <p:sp>
        <p:nvSpPr>
          <p:cNvPr id="28" name="Rectangle 55"/>
          <p:cNvSpPr>
            <a:spLocks noChangeArrowheads="1"/>
          </p:cNvSpPr>
          <p:nvPr/>
        </p:nvSpPr>
        <p:spPr bwMode="gray">
          <a:xfrm>
            <a:off x="32270" y="4994570"/>
            <a:ext cx="403345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gray">
          <a:xfrm>
            <a:off x="467236" y="4994570"/>
            <a:ext cx="4508175" cy="11440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İnsanda ağır hastalıklara neden olan, çalışanlar için ciddi tehlike oluşturan, topluma yayılma riski yüksek olan ancak etkili korunma ve tedavi yöntemi bulunmayan biyolojik etkenler.</a:t>
            </a:r>
          </a:p>
        </p:txBody>
      </p:sp>
      <p:sp>
        <p:nvSpPr>
          <p:cNvPr id="18" name="Rectangle 55"/>
          <p:cNvSpPr>
            <a:spLocks noChangeArrowheads="1"/>
          </p:cNvSpPr>
          <p:nvPr/>
        </p:nvSpPr>
        <p:spPr bwMode="gray">
          <a:xfrm>
            <a:off x="4996870" y="1474719"/>
            <a:ext cx="718682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55"/>
          <p:cNvSpPr>
            <a:spLocks noChangeArrowheads="1"/>
          </p:cNvSpPr>
          <p:nvPr/>
        </p:nvSpPr>
        <p:spPr bwMode="gray">
          <a:xfrm>
            <a:off x="4996872" y="264829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Rectangle 55"/>
          <p:cNvSpPr>
            <a:spLocks noChangeArrowheads="1"/>
          </p:cNvSpPr>
          <p:nvPr/>
        </p:nvSpPr>
        <p:spPr bwMode="gray">
          <a:xfrm>
            <a:off x="4996872" y="382143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Rectangle 55"/>
          <p:cNvSpPr>
            <a:spLocks noChangeArrowheads="1"/>
          </p:cNvSpPr>
          <p:nvPr/>
        </p:nvSpPr>
        <p:spPr bwMode="gray">
          <a:xfrm>
            <a:off x="4996872" y="4994570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5" name="Rectangle 55"/>
          <p:cNvSpPr>
            <a:spLocks noChangeArrowheads="1"/>
          </p:cNvSpPr>
          <p:nvPr/>
        </p:nvSpPr>
        <p:spPr bwMode="gray">
          <a:xfrm>
            <a:off x="5741158" y="1474719"/>
            <a:ext cx="718682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6" name="Rectangle 55"/>
          <p:cNvSpPr>
            <a:spLocks noChangeArrowheads="1"/>
          </p:cNvSpPr>
          <p:nvPr/>
        </p:nvSpPr>
        <p:spPr bwMode="gray">
          <a:xfrm>
            <a:off x="5741160" y="264829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7" name="Rectangle 55"/>
          <p:cNvSpPr>
            <a:spLocks noChangeArrowheads="1"/>
          </p:cNvSpPr>
          <p:nvPr/>
        </p:nvSpPr>
        <p:spPr bwMode="gray">
          <a:xfrm>
            <a:off x="5741160" y="382143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55"/>
          <p:cNvSpPr>
            <a:spLocks noChangeArrowheads="1"/>
          </p:cNvSpPr>
          <p:nvPr/>
        </p:nvSpPr>
        <p:spPr bwMode="gray">
          <a:xfrm>
            <a:off x="5741160" y="4994570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Rectangle 55"/>
          <p:cNvSpPr>
            <a:spLocks noChangeArrowheads="1"/>
          </p:cNvSpPr>
          <p:nvPr/>
        </p:nvSpPr>
        <p:spPr bwMode="gray">
          <a:xfrm>
            <a:off x="6483283" y="1474719"/>
            <a:ext cx="718682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Rectangle 55"/>
          <p:cNvSpPr>
            <a:spLocks noChangeArrowheads="1"/>
          </p:cNvSpPr>
          <p:nvPr/>
        </p:nvSpPr>
        <p:spPr bwMode="gray">
          <a:xfrm>
            <a:off x="6483285" y="264829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Rectangle 55"/>
          <p:cNvSpPr>
            <a:spLocks noChangeArrowheads="1"/>
          </p:cNvSpPr>
          <p:nvPr/>
        </p:nvSpPr>
        <p:spPr bwMode="gray">
          <a:xfrm>
            <a:off x="6483285" y="382143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Rectangle 55"/>
          <p:cNvSpPr>
            <a:spLocks noChangeArrowheads="1"/>
          </p:cNvSpPr>
          <p:nvPr/>
        </p:nvSpPr>
        <p:spPr bwMode="gray">
          <a:xfrm>
            <a:off x="6483285" y="4994570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Rectangle 55"/>
          <p:cNvSpPr>
            <a:spLocks noChangeArrowheads="1"/>
          </p:cNvSpPr>
          <p:nvPr/>
        </p:nvSpPr>
        <p:spPr bwMode="gray">
          <a:xfrm>
            <a:off x="7227571" y="1474719"/>
            <a:ext cx="718682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Rectangle 55"/>
          <p:cNvSpPr>
            <a:spLocks noChangeArrowheads="1"/>
          </p:cNvSpPr>
          <p:nvPr/>
        </p:nvSpPr>
        <p:spPr bwMode="gray">
          <a:xfrm>
            <a:off x="7227573" y="264829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gray">
          <a:xfrm>
            <a:off x="7227573" y="3821431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Rectangle 55"/>
          <p:cNvSpPr>
            <a:spLocks noChangeArrowheads="1"/>
          </p:cNvSpPr>
          <p:nvPr/>
        </p:nvSpPr>
        <p:spPr bwMode="gray">
          <a:xfrm>
            <a:off x="7227573" y="4994570"/>
            <a:ext cx="718680" cy="114409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6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Yok</a:t>
            </a:r>
            <a:endParaRPr lang="tr-TR" sz="16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Rectangle 55"/>
          <p:cNvSpPr>
            <a:spLocks noChangeArrowheads="1"/>
          </p:cNvSpPr>
          <p:nvPr/>
        </p:nvSpPr>
        <p:spPr bwMode="gray">
          <a:xfrm>
            <a:off x="31859" y="895023"/>
            <a:ext cx="4943552" cy="55843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Biyolojik </a:t>
            </a:r>
            <a:r>
              <a:rPr lang="tr-TR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Etkenler Enfeksiyon Risk Düzeyine Göre</a:t>
            </a:r>
          </a:p>
        </p:txBody>
      </p:sp>
      <p:sp>
        <p:nvSpPr>
          <p:cNvPr id="49" name="Rectangle 55"/>
          <p:cNvSpPr>
            <a:spLocks noChangeArrowheads="1"/>
          </p:cNvSpPr>
          <p:nvPr/>
        </p:nvSpPr>
        <p:spPr bwMode="gray">
          <a:xfrm>
            <a:off x="4990540" y="895022"/>
            <a:ext cx="718682" cy="5584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Kişide Hastalık</a:t>
            </a:r>
            <a:endParaRPr lang="tr-TR" sz="11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Rectangle 55"/>
          <p:cNvSpPr>
            <a:spLocks noChangeArrowheads="1"/>
          </p:cNvSpPr>
          <p:nvPr/>
        </p:nvSpPr>
        <p:spPr bwMode="gray">
          <a:xfrm>
            <a:off x="5734828" y="895022"/>
            <a:ext cx="718682" cy="5584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Toplum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Yayılma</a:t>
            </a:r>
            <a:endParaRPr lang="tr-TR" sz="11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Rectangle 55"/>
          <p:cNvSpPr>
            <a:spLocks noChangeArrowheads="1"/>
          </p:cNvSpPr>
          <p:nvPr/>
        </p:nvSpPr>
        <p:spPr bwMode="gray">
          <a:xfrm>
            <a:off x="6476953" y="895022"/>
            <a:ext cx="718682" cy="5584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Koruma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(Aşı)</a:t>
            </a:r>
            <a:endParaRPr lang="tr-TR" sz="11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Rectangle 55"/>
          <p:cNvSpPr>
            <a:spLocks noChangeArrowheads="1"/>
          </p:cNvSpPr>
          <p:nvPr/>
        </p:nvSpPr>
        <p:spPr bwMode="gray">
          <a:xfrm>
            <a:off x="7221241" y="895022"/>
            <a:ext cx="718682" cy="55843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Tedavi</a:t>
            </a:r>
            <a:endParaRPr lang="tr-TR" sz="11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Rectangle 55"/>
          <p:cNvSpPr>
            <a:spLocks noChangeArrowheads="1"/>
          </p:cNvSpPr>
          <p:nvPr/>
        </p:nvSpPr>
        <p:spPr bwMode="gray">
          <a:xfrm>
            <a:off x="7978007" y="1474719"/>
            <a:ext cx="1165993" cy="1144099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</a:t>
            </a:r>
            <a:endParaRPr lang="tr-TR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" name="Rectangle 55"/>
          <p:cNvSpPr>
            <a:spLocks noChangeArrowheads="1"/>
          </p:cNvSpPr>
          <p:nvPr/>
        </p:nvSpPr>
        <p:spPr bwMode="gray">
          <a:xfrm>
            <a:off x="7978010" y="2648291"/>
            <a:ext cx="1165990" cy="1144099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H. </a:t>
            </a: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Pylori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Salmonella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Adenoviridae</a:t>
            </a:r>
            <a:endParaRPr lang="tr-TR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Rectangle 55"/>
          <p:cNvSpPr>
            <a:spLocks noChangeArrowheads="1"/>
          </p:cNvSpPr>
          <p:nvPr/>
        </p:nvSpPr>
        <p:spPr bwMode="gray">
          <a:xfrm>
            <a:off x="7978010" y="3821431"/>
            <a:ext cx="1165990" cy="1144099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Tuberculosis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Rickettsia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Brucella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Herpesvirus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Shigella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Plasmodium</a:t>
            </a:r>
            <a:endParaRPr lang="tr-TR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Rectangle 55"/>
          <p:cNvSpPr>
            <a:spLocks noChangeArrowheads="1"/>
          </p:cNvSpPr>
          <p:nvPr/>
        </p:nvSpPr>
        <p:spPr bwMode="gray">
          <a:xfrm>
            <a:off x="7978010" y="4994570"/>
            <a:ext cx="1165990" cy="1144099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Ebola </a:t>
            </a:r>
            <a:r>
              <a:rPr lang="tr-TR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virüsü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Variola</a:t>
            </a: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virüsü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Lassa </a:t>
            </a:r>
            <a:r>
              <a:rPr lang="tr-TR" sz="12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virüsü</a:t>
            </a: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1200" i="1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Sabia</a:t>
            </a:r>
            <a:r>
              <a:rPr lang="tr-TR" sz="12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virüsü </a:t>
            </a:r>
            <a:endParaRPr lang="tr-TR" sz="1200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200" i="1" dirty="0" err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CrimeanCongo</a:t>
            </a:r>
            <a:endParaRPr lang="tr-TR" sz="12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Rectangle 55"/>
          <p:cNvSpPr>
            <a:spLocks noChangeArrowheads="1"/>
          </p:cNvSpPr>
          <p:nvPr/>
        </p:nvSpPr>
        <p:spPr bwMode="gray">
          <a:xfrm>
            <a:off x="7971677" y="895022"/>
            <a:ext cx="1165993" cy="558431"/>
          </a:xfrm>
          <a:prstGeom prst="rect">
            <a:avLst/>
          </a:prstGeom>
          <a:solidFill>
            <a:schemeClr val="accent5">
              <a:lumMod val="9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lIns="108000" tIns="108000" rIns="144000" bIns="72000" anchor="ctr" anchorCtr="0"/>
          <a:lstStyle/>
          <a:p>
            <a:pPr algn="ctr">
              <a:lnSpc>
                <a:spcPct val="90000"/>
              </a:lnSpc>
              <a:spcAft>
                <a:spcPct val="20000"/>
              </a:spcAft>
              <a:buClr>
                <a:srgbClr val="292929"/>
              </a:buClr>
            </a:pPr>
            <a:r>
              <a:rPr lang="tr-TR" sz="11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Örnek</a:t>
            </a:r>
            <a:endParaRPr lang="tr-TR" sz="11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778404" y="2893768"/>
            <a:ext cx="631530" cy="65314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8" name="Akış Çizelgesi: Belge 57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5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0680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1"/>
          <p:cNvSpPr>
            <a:spLocks noChangeArrowheads="1"/>
          </p:cNvSpPr>
          <p:nvPr/>
        </p:nvSpPr>
        <p:spPr bwMode="gray">
          <a:xfrm>
            <a:off x="8680" y="985687"/>
            <a:ext cx="9070280" cy="443490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BİYOLOJİK ETKENLERE MARUZİYETİN OLABİLECEĞİ BAZI İŞLER </a:t>
            </a:r>
            <a:r>
              <a:rPr lang="tr-TR" sz="2000" b="1" noProof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LİSTESİ / EK-1</a:t>
            </a:r>
            <a:endParaRPr lang="de-DE" sz="2000" b="1" noProof="1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gray">
          <a:xfrm>
            <a:off x="20554" y="1429176"/>
            <a:ext cx="4488011" cy="4603489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Gıda üretilen fabrikalarda </a:t>
            </a:r>
            <a:r>
              <a:rPr lang="tr-TR" sz="2000" b="1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b="1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Tarımda 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Hayvanlarla ve/veya hayvan kaynaklı ürünlerle </a:t>
            </a:r>
            <a:r>
              <a:rPr lang="tr-TR" sz="2000" b="1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b="1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Sağlık hizmetlerinin verildiği yerlerde, karantina dahil morglarda 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Mikrobiyolojik teşhis laboratuvarları dışındaki klinik, veterinerlik ve teşhis laboratuvarlarındaki </a:t>
            </a:r>
            <a:r>
              <a:rPr lang="tr-TR" sz="2000" b="1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b="1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Atıkları yok eden fabrikalarda </a:t>
            </a:r>
            <a:r>
              <a:rPr lang="tr-TR" sz="2000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çalışma</a:t>
            </a:r>
            <a:endParaRPr lang="tr-TR" sz="2000" i="1" dirty="0">
              <a:solidFill>
                <a:schemeClr val="bg1">
                  <a:lumMod val="5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16000">
              <a:spcAft>
                <a:spcPts val="6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Kanalizasyon, </a:t>
            </a:r>
            <a:r>
              <a:rPr lang="tr-TR" sz="2000" b="1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arıtma tesislerindeki </a:t>
            </a:r>
            <a:r>
              <a:rPr lang="tr-TR" sz="2000" b="1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çalışma</a:t>
            </a:r>
            <a:r>
              <a:rPr lang="tr-TR" sz="2000" b="1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tr-TR" sz="2000" b="1" i="1" dirty="0" smtClean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gray">
          <a:xfrm>
            <a:off x="4592200" y="1429177"/>
            <a:ext cx="4488011" cy="4603488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Sağlık (hasta bakımı, tıbbi ve </a:t>
            </a:r>
            <a:r>
              <a:rPr lang="tr-TR" sz="2000" i="1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dental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),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Kişisel </a:t>
            </a: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günlük bakım (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saç, vücut bak)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Biyoteknoloji</a:t>
            </a: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(mikro. üretim işlemi), 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 err="1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Farmasötik</a:t>
            </a: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 (ilaç üretimi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Klinik ve araştırma </a:t>
            </a:r>
            <a:r>
              <a:rPr lang="tr-TR" sz="2000" i="1" dirty="0" smtClean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laboratuvarları</a:t>
            </a:r>
            <a:endParaRPr lang="tr-TR" sz="2000" i="1" dirty="0">
              <a:solidFill>
                <a:prstClr val="black"/>
              </a:solidFill>
              <a:latin typeface="Calibri" pitchFamily="34" charset="0"/>
              <a:cs typeface="Calibri" pitchFamily="34" charset="0"/>
            </a:endParaRP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Tarım ürünün yetiştirilmesi ve hasadı 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Tarım ürünleri (gıda) paketleme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Hayvan tüyleri ve derilerinin işlenmesi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Tekstil fabrikaları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Ağaç işleme (marangozhaneler)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>
                <a:solidFill>
                  <a:prstClr val="black"/>
                </a:solidFill>
                <a:latin typeface="Calibri" pitchFamily="34" charset="0"/>
                <a:cs typeface="Calibri" pitchFamily="34" charset="0"/>
              </a:rPr>
              <a:t>Depolama (tahıl siloları, tütün, diğer)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Bina onarım işlemleri</a:t>
            </a:r>
            <a:r>
              <a:rPr lang="tr-TR" sz="2000" i="1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	</a:t>
            </a:r>
          </a:p>
          <a:p>
            <a:pPr marL="252000" lvl="1" indent="-252000">
              <a:spcAft>
                <a:spcPts val="300"/>
              </a:spcAft>
              <a:buClr>
                <a:srgbClr val="292929"/>
              </a:buClr>
              <a:buFont typeface="Wingdings" pitchFamily="2" charset="2"/>
              <a:buChar char="§"/>
              <a:defRPr/>
            </a:pPr>
            <a:r>
              <a:rPr lang="tr-TR" sz="2000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Katı, sıvı endüstriyel atık yok etme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Akış Çizelgesi: Belge 13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2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629762" y="6118112"/>
            <a:ext cx="7974410" cy="400110"/>
          </a:xfrm>
          <a:prstGeom prst="rect">
            <a:avLst/>
          </a:prstGeom>
          <a:ln>
            <a:solidFill>
              <a:srgbClr val="DDDDDD"/>
            </a:solidFill>
          </a:ln>
        </p:spPr>
        <p:txBody>
          <a:bodyPr wrap="square">
            <a:spAutoFit/>
          </a:bodyPr>
          <a:lstStyle/>
          <a:p>
            <a:pPr algn="ctr" defTabSz="801688" eaLnBrk="0" hangingPunct="0">
              <a:defRPr/>
            </a:pPr>
            <a:r>
              <a:rPr lang="tr-TR" sz="2000" b="1" i="1" noProof="1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   En Çok Etkilenen: </a:t>
            </a:r>
            <a:r>
              <a:rPr lang="tr-TR" sz="2000" b="1" i="1" noProof="1" smtClean="0">
                <a:solidFill>
                  <a:srgbClr val="C00000"/>
                </a:solidFill>
                <a:latin typeface="Calibri" panose="020F0502020204030204" pitchFamily="34" charset="0"/>
                <a:cs typeface="Calibri" pitchFamily="34" charset="0"/>
              </a:rPr>
              <a:t>Tarım </a:t>
            </a:r>
            <a:r>
              <a:rPr lang="tr-TR" sz="2000" b="1" i="1" noProof="1">
                <a:solidFill>
                  <a:srgbClr val="C00000"/>
                </a:solidFill>
                <a:latin typeface="Calibri" panose="020F0502020204030204" pitchFamily="34" charset="0"/>
                <a:cs typeface="Calibri" pitchFamily="34" charset="0"/>
              </a:rPr>
              <a:t>ve </a:t>
            </a:r>
            <a:r>
              <a:rPr lang="tr-TR" sz="2000" b="1" i="1" noProof="1" smtClean="0">
                <a:solidFill>
                  <a:srgbClr val="C00000"/>
                </a:solidFill>
                <a:latin typeface="Calibri" panose="020F0502020204030204" pitchFamily="34" charset="0"/>
                <a:cs typeface="Calibri" pitchFamily="34" charset="0"/>
              </a:rPr>
              <a:t>Hayvancılık</a:t>
            </a:r>
            <a:r>
              <a:rPr lang="tr-TR" sz="2000" b="1" i="1" noProof="1" smtClean="0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, </a:t>
            </a:r>
            <a:r>
              <a:rPr lang="tr-TR" sz="2000" b="1" i="1" noProof="1">
                <a:solidFill>
                  <a:srgbClr val="6B9B1A"/>
                </a:solidFill>
                <a:latin typeface="Calibri" panose="020F0502020204030204" pitchFamily="34" charset="0"/>
                <a:cs typeface="Calibri" pitchFamily="34" charset="0"/>
              </a:rPr>
              <a:t>Sağlık ve Laboratuvar </a:t>
            </a:r>
            <a:r>
              <a:rPr lang="tr-TR" sz="2000" b="1" i="1" noProof="1">
                <a:solidFill>
                  <a:srgbClr val="000000"/>
                </a:solidFill>
                <a:latin typeface="Calibri" panose="020F0502020204030204" pitchFamily="34" charset="0"/>
                <a:cs typeface="Calibri" pitchFamily="34" charset="0"/>
              </a:rPr>
              <a:t>Çalışanları</a:t>
            </a:r>
          </a:p>
        </p:txBody>
      </p:sp>
    </p:spTree>
    <p:extLst>
      <p:ext uri="{BB962C8B-B14F-4D97-AF65-F5344CB8AC3E}">
        <p14:creationId xmlns:p14="http://schemas.microsoft.com/office/powerpoint/2010/main" val="1295520329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KORUYUCU AŞI UYGULAMA </a:t>
            </a: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KLAVUZU / Ek-VII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Biyolojik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etkenlere maruz kalanlar, etkene karşı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etkili bir aşı varsa aşılanacaktır.</a:t>
            </a: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Aşılama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ilgili mevzuat ve uygulamalara uygun yürütülecektir. Çalışanlar, aşılanmanın ve aşılanmamanın sakıncaları ve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yararları hakkında bilgilendirilecektir.</a:t>
            </a: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Aşılama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bedeli çalışana yüklenmeyecektir.</a:t>
            </a:r>
          </a:p>
          <a:p>
            <a:pPr marL="342900" indent="-342900">
              <a:spcAft>
                <a:spcPts val="1200"/>
              </a:spcAft>
              <a:buClr>
                <a:srgbClr val="292929"/>
              </a:buClr>
              <a:buFont typeface="Wingdings" panose="05000000000000000000" pitchFamily="2" charset="2"/>
              <a:buChar char="§"/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İstendiğinde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yetkililere gösterilmek üzere, ilgili her çalışan için bir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aşılama belgesi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düzenlenecektir.</a:t>
            </a:r>
            <a:endParaRPr lang="tr-TR" sz="2000" b="1" i="1" dirty="0">
              <a:solidFill>
                <a:srgbClr val="C00000"/>
              </a:solidFill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Clr>
                <a:srgbClr val="292929"/>
              </a:buClr>
              <a:defRPr/>
            </a:pPr>
            <a:endParaRPr lang="tr-TR" sz="2000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846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ENFEKSİYON ZİNCİRİ</a:t>
            </a:r>
            <a:endParaRPr lang="en-GB" sz="3200" b="1" dirty="0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Akış Çizelgesi: Belge 45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2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23" name="Grup 22"/>
          <p:cNvGrpSpPr/>
          <p:nvPr/>
        </p:nvGrpSpPr>
        <p:grpSpPr>
          <a:xfrm>
            <a:off x="-94999" y="523770"/>
            <a:ext cx="9238999" cy="5450347"/>
            <a:chOff x="-94999" y="523770"/>
            <a:chExt cx="9238999" cy="5450347"/>
          </a:xfrm>
        </p:grpSpPr>
        <p:grpSp>
          <p:nvGrpSpPr>
            <p:cNvPr id="14" name="Gruppieren 44"/>
            <p:cNvGrpSpPr/>
            <p:nvPr/>
          </p:nvGrpSpPr>
          <p:grpSpPr>
            <a:xfrm>
              <a:off x="2376781" y="523770"/>
              <a:ext cx="4787981" cy="5162171"/>
              <a:chOff x="4937130" y="2033588"/>
              <a:chExt cx="2782887" cy="3000375"/>
            </a:xfrm>
            <a:solidFill>
              <a:schemeClr val="bg1">
                <a:lumMod val="65000"/>
              </a:schemeClr>
            </a:solidFill>
            <a:effectLst>
              <a:outerShdw blurRad="635000" dist="50800" dir="6720000" algn="ctr" rotWithShape="0">
                <a:srgbClr val="000000">
                  <a:alpha val="80000"/>
                </a:srgbClr>
              </a:outerShdw>
            </a:effectLst>
            <a:scene3d>
              <a:camera prst="perspectiveFront" fov="5400000">
                <a:rot lat="18609801" lon="17965058" rev="3904819"/>
              </a:camera>
              <a:lightRig rig="threePt" dir="t"/>
            </a:scene3d>
          </p:grpSpPr>
          <p:sp>
            <p:nvSpPr>
              <p:cNvPr id="15" name="Freeform 50"/>
              <p:cNvSpPr>
                <a:spLocks/>
              </p:cNvSpPr>
              <p:nvPr/>
            </p:nvSpPr>
            <p:spPr bwMode="gray">
              <a:xfrm>
                <a:off x="4937130" y="2033588"/>
                <a:ext cx="1730375" cy="2087562"/>
              </a:xfrm>
              <a:custGeom>
                <a:avLst/>
                <a:gdLst>
                  <a:gd name="T0" fmla="*/ 2147483647 w 365"/>
                  <a:gd name="T1" fmla="*/ 1004079605 h 437"/>
                  <a:gd name="T2" fmla="*/ 2147483647 w 365"/>
                  <a:gd name="T3" fmla="*/ 502042191 h 437"/>
                  <a:gd name="T4" fmla="*/ 2147483647 w 365"/>
                  <a:gd name="T5" fmla="*/ 0 h 437"/>
                  <a:gd name="T6" fmla="*/ 2147483647 w 365"/>
                  <a:gd name="T7" fmla="*/ 981259729 h 437"/>
                  <a:gd name="T8" fmla="*/ 0 w 365"/>
                  <a:gd name="T9" fmla="*/ 2147483647 h 437"/>
                  <a:gd name="T10" fmla="*/ 404547466 w 365"/>
                  <a:gd name="T11" fmla="*/ 2147483647 h 437"/>
                  <a:gd name="T12" fmla="*/ 898989068 w 365"/>
                  <a:gd name="T13" fmla="*/ 2147483647 h 437"/>
                  <a:gd name="T14" fmla="*/ 2147483647 w 365"/>
                  <a:gd name="T15" fmla="*/ 2147483647 h 437"/>
                  <a:gd name="T16" fmla="*/ 2147483647 w 365"/>
                  <a:gd name="T17" fmla="*/ 2147483647 h 437"/>
                  <a:gd name="T18" fmla="*/ 2147483647 w 365"/>
                  <a:gd name="T19" fmla="*/ 2147483647 h 437"/>
                  <a:gd name="T20" fmla="*/ 2147483647 w 365"/>
                  <a:gd name="T21" fmla="*/ 2147483647 h 437"/>
                  <a:gd name="T22" fmla="*/ 2147483647 w 365"/>
                  <a:gd name="T23" fmla="*/ 2147483647 h 437"/>
                  <a:gd name="T24" fmla="*/ 2147483647 w 365"/>
                  <a:gd name="T25" fmla="*/ 2147483647 h 437"/>
                  <a:gd name="T26" fmla="*/ 2147483647 w 365"/>
                  <a:gd name="T27" fmla="*/ 2147483647 h 437"/>
                  <a:gd name="T28" fmla="*/ 2147483647 w 365"/>
                  <a:gd name="T29" fmla="*/ 1004079605 h 43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65"/>
                  <a:gd name="T46" fmla="*/ 0 h 437"/>
                  <a:gd name="T47" fmla="*/ 365 w 365"/>
                  <a:gd name="T48" fmla="*/ 437 h 43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65" h="437">
                    <a:moveTo>
                      <a:pt x="322" y="44"/>
                    </a:moveTo>
                    <a:cubicBezTo>
                      <a:pt x="304" y="22"/>
                      <a:pt x="304" y="22"/>
                      <a:pt x="304" y="22"/>
                    </a:cubicBezTo>
                    <a:cubicBezTo>
                      <a:pt x="286" y="0"/>
                      <a:pt x="286" y="0"/>
                      <a:pt x="286" y="0"/>
                    </a:cubicBezTo>
                    <a:cubicBezTo>
                      <a:pt x="286" y="43"/>
                      <a:pt x="286" y="43"/>
                      <a:pt x="286" y="43"/>
                    </a:cubicBezTo>
                    <a:cubicBezTo>
                      <a:pt x="127" y="46"/>
                      <a:pt x="0" y="176"/>
                      <a:pt x="0" y="335"/>
                    </a:cubicBezTo>
                    <a:cubicBezTo>
                      <a:pt x="0" y="371"/>
                      <a:pt x="6" y="405"/>
                      <a:pt x="18" y="437"/>
                    </a:cubicBezTo>
                    <a:cubicBezTo>
                      <a:pt x="40" y="377"/>
                      <a:pt x="40" y="377"/>
                      <a:pt x="40" y="377"/>
                    </a:cubicBezTo>
                    <a:cubicBezTo>
                      <a:pt x="115" y="389"/>
                      <a:pt x="115" y="389"/>
                      <a:pt x="115" y="389"/>
                    </a:cubicBezTo>
                    <a:cubicBezTo>
                      <a:pt x="100" y="342"/>
                      <a:pt x="105" y="289"/>
                      <a:pt x="132" y="242"/>
                    </a:cubicBezTo>
                    <a:cubicBezTo>
                      <a:pt x="165" y="185"/>
                      <a:pt x="224" y="152"/>
                      <a:pt x="286" y="149"/>
                    </a:cubicBezTo>
                    <a:cubicBezTo>
                      <a:pt x="286" y="191"/>
                      <a:pt x="286" y="191"/>
                      <a:pt x="286" y="191"/>
                    </a:cubicBezTo>
                    <a:cubicBezTo>
                      <a:pt x="304" y="169"/>
                      <a:pt x="304" y="169"/>
                      <a:pt x="304" y="169"/>
                    </a:cubicBezTo>
                    <a:cubicBezTo>
                      <a:pt x="319" y="151"/>
                      <a:pt x="319" y="151"/>
                      <a:pt x="319" y="151"/>
                    </a:cubicBezTo>
                    <a:cubicBezTo>
                      <a:pt x="365" y="96"/>
                      <a:pt x="365" y="96"/>
                      <a:pt x="365" y="96"/>
                    </a:cubicBezTo>
                    <a:lnTo>
                      <a:pt x="322" y="44"/>
                    </a:lnTo>
                    <a:close/>
                  </a:path>
                </a:pathLst>
              </a:custGeom>
              <a:solidFill>
                <a:srgbClr val="C00000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127000" prstMaterial="matte">
                <a:bevelT w="0" h="0" prst="softRound"/>
                <a:bevelB w="0" h="0" prst="softRound"/>
                <a:contourClr>
                  <a:schemeClr val="bg1"/>
                </a:contourClr>
              </a:sp3d>
            </p:spPr>
            <p:txBody>
              <a:bodyPr/>
              <a:lstStyle/>
              <a:p>
                <a:pPr>
                  <a:defRPr/>
                </a:pPr>
                <a:endParaRPr lang="de-DE" i="1" noProof="1">
                  <a:ln>
                    <a:solidFill>
                      <a:srgbClr val="C00000"/>
                    </a:solidFill>
                  </a:ln>
                  <a:solidFill>
                    <a:srgbClr val="C00000"/>
                  </a:solidFill>
                </a:endParaRPr>
              </a:p>
            </p:txBody>
          </p:sp>
          <p:sp>
            <p:nvSpPr>
              <p:cNvPr id="16" name="Freeform 51"/>
              <p:cNvSpPr>
                <a:spLocks/>
              </p:cNvSpPr>
              <p:nvPr/>
            </p:nvSpPr>
            <p:spPr bwMode="gray">
              <a:xfrm>
                <a:off x="4965705" y="3906838"/>
                <a:ext cx="2428874" cy="1127125"/>
              </a:xfrm>
              <a:custGeom>
                <a:avLst/>
                <a:gdLst>
                  <a:gd name="T0" fmla="*/ 2147483647 w 512"/>
                  <a:gd name="T1" fmla="*/ 2147483647 h 236"/>
                  <a:gd name="T2" fmla="*/ 2147483647 w 512"/>
                  <a:gd name="T3" fmla="*/ 1596682593 h 236"/>
                  <a:gd name="T4" fmla="*/ 2147483647 w 512"/>
                  <a:gd name="T5" fmla="*/ 2147483647 h 236"/>
                  <a:gd name="T6" fmla="*/ 2147483647 w 512"/>
                  <a:gd name="T7" fmla="*/ 958008541 h 236"/>
                  <a:gd name="T8" fmla="*/ 2147483647 w 512"/>
                  <a:gd name="T9" fmla="*/ 479004271 h 236"/>
                  <a:gd name="T10" fmla="*/ 2147483647 w 512"/>
                  <a:gd name="T11" fmla="*/ 364954533 h 236"/>
                  <a:gd name="T12" fmla="*/ 2147483647 w 512"/>
                  <a:gd name="T13" fmla="*/ 273714669 h 236"/>
                  <a:gd name="T14" fmla="*/ 967697791 w 512"/>
                  <a:gd name="T15" fmla="*/ 0 h 236"/>
                  <a:gd name="T16" fmla="*/ 450091344 w 512"/>
                  <a:gd name="T17" fmla="*/ 1459822909 h 236"/>
                  <a:gd name="T18" fmla="*/ 225045672 w 512"/>
                  <a:gd name="T19" fmla="*/ 2052876767 h 236"/>
                  <a:gd name="T20" fmla="*/ 0 w 512"/>
                  <a:gd name="T21" fmla="*/ 2147483647 h 236"/>
                  <a:gd name="T22" fmla="*/ 810162552 w 512"/>
                  <a:gd name="T23" fmla="*/ 2147483647 h 236"/>
                  <a:gd name="T24" fmla="*/ 2147483647 w 512"/>
                  <a:gd name="T25" fmla="*/ 2147483647 h 236"/>
                  <a:gd name="T26" fmla="*/ 2147483647 w 512"/>
                  <a:gd name="T27" fmla="*/ 2147483647 h 236"/>
                  <a:gd name="T28" fmla="*/ 2147483647 w 512"/>
                  <a:gd name="T29" fmla="*/ 2147483647 h 2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512"/>
                  <a:gd name="T46" fmla="*/ 0 h 236"/>
                  <a:gd name="T47" fmla="*/ 512 w 512"/>
                  <a:gd name="T48" fmla="*/ 236 h 2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512" h="236">
                    <a:moveTo>
                      <a:pt x="449" y="141"/>
                    </a:moveTo>
                    <a:cubicBezTo>
                      <a:pt x="422" y="70"/>
                      <a:pt x="422" y="70"/>
                      <a:pt x="422" y="70"/>
                    </a:cubicBezTo>
                    <a:cubicBezTo>
                      <a:pt x="365" y="132"/>
                      <a:pt x="270" y="148"/>
                      <a:pt x="194" y="104"/>
                    </a:cubicBezTo>
                    <a:cubicBezTo>
                      <a:pt x="166" y="89"/>
                      <a:pt x="145" y="67"/>
                      <a:pt x="129" y="42"/>
                    </a:cubicBezTo>
                    <a:cubicBezTo>
                      <a:pt x="165" y="21"/>
                      <a:pt x="165" y="21"/>
                      <a:pt x="165" y="21"/>
                    </a:cubicBezTo>
                    <a:cubicBezTo>
                      <a:pt x="137" y="16"/>
                      <a:pt x="137" y="16"/>
                      <a:pt x="137" y="16"/>
                    </a:cubicBezTo>
                    <a:cubicBezTo>
                      <a:pt x="114" y="12"/>
                      <a:pt x="114" y="12"/>
                      <a:pt x="114" y="12"/>
                    </a:cubicBezTo>
                    <a:cubicBezTo>
                      <a:pt x="43" y="0"/>
                      <a:pt x="43" y="0"/>
                      <a:pt x="43" y="0"/>
                    </a:cubicBezTo>
                    <a:cubicBezTo>
                      <a:pt x="20" y="64"/>
                      <a:pt x="20" y="64"/>
                      <a:pt x="20" y="64"/>
                    </a:cubicBezTo>
                    <a:cubicBezTo>
                      <a:pt x="10" y="90"/>
                      <a:pt x="10" y="90"/>
                      <a:pt x="10" y="90"/>
                    </a:cubicBezTo>
                    <a:cubicBezTo>
                      <a:pt x="0" y="116"/>
                      <a:pt x="0" y="116"/>
                      <a:pt x="0" y="116"/>
                    </a:cubicBezTo>
                    <a:cubicBezTo>
                      <a:pt x="36" y="96"/>
                      <a:pt x="36" y="96"/>
                      <a:pt x="36" y="96"/>
                    </a:cubicBezTo>
                    <a:cubicBezTo>
                      <a:pt x="88" y="180"/>
                      <a:pt x="181" y="236"/>
                      <a:pt x="287" y="236"/>
                    </a:cubicBezTo>
                    <a:cubicBezTo>
                      <a:pt x="377" y="236"/>
                      <a:pt x="458" y="195"/>
                      <a:pt x="512" y="130"/>
                    </a:cubicBezTo>
                    <a:lnTo>
                      <a:pt x="449" y="141"/>
                    </a:lnTo>
                    <a:close/>
                  </a:path>
                </a:pathLst>
              </a:custGeom>
              <a:solidFill>
                <a:srgbClr val="0061B2"/>
              </a:solidFill>
              <a:ln w="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127000" prstMaterial="matte">
                <a:bevelT w="0" h="0" prst="softRound"/>
                <a:bevelB w="0" h="0" prst="softRound"/>
                <a:contourClr>
                  <a:schemeClr val="bg1"/>
                </a:contourClr>
              </a:sp3d>
            </p:spPr>
            <p:txBody>
              <a:bodyPr/>
              <a:lstStyle/>
              <a:p>
                <a:pPr>
                  <a:defRPr/>
                </a:pPr>
                <a:endParaRPr lang="de-DE" i="1" noProof="1">
                  <a:solidFill>
                    <a:prstClr val="black"/>
                  </a:solidFill>
                </a:endParaRPr>
              </a:p>
            </p:txBody>
          </p:sp>
          <p:sp>
            <p:nvSpPr>
              <p:cNvPr id="17" name="Freeform 52"/>
              <p:cNvSpPr>
                <a:spLocks/>
              </p:cNvSpPr>
              <p:nvPr/>
            </p:nvSpPr>
            <p:spPr bwMode="gray">
              <a:xfrm>
                <a:off x="6521455" y="2259013"/>
                <a:ext cx="1198562" cy="2244725"/>
              </a:xfrm>
              <a:custGeom>
                <a:avLst/>
                <a:gdLst>
                  <a:gd name="T0" fmla="*/ 2147483647 w 252"/>
                  <a:gd name="T1" fmla="*/ 2147483647 h 470"/>
                  <a:gd name="T2" fmla="*/ 2147483647 w 252"/>
                  <a:gd name="T3" fmla="*/ 2147483647 h 470"/>
                  <a:gd name="T4" fmla="*/ 180973380 w 252"/>
                  <a:gd name="T5" fmla="*/ 0 h 470"/>
                  <a:gd name="T6" fmla="*/ 1108451094 w 252"/>
                  <a:gd name="T7" fmla="*/ 1117705898 h 470"/>
                  <a:gd name="T8" fmla="*/ 0 w 252"/>
                  <a:gd name="T9" fmla="*/ 2147483647 h 470"/>
                  <a:gd name="T10" fmla="*/ 1176312516 w 252"/>
                  <a:gd name="T11" fmla="*/ 2147483647 h 470"/>
                  <a:gd name="T12" fmla="*/ 2147483647 w 252"/>
                  <a:gd name="T13" fmla="*/ 2147483647 h 470"/>
                  <a:gd name="T14" fmla="*/ 1968062703 w 252"/>
                  <a:gd name="T15" fmla="*/ 2147483647 h 470"/>
                  <a:gd name="T16" fmla="*/ 2147483647 w 252"/>
                  <a:gd name="T17" fmla="*/ 2147483647 h 470"/>
                  <a:gd name="T18" fmla="*/ 2147483647 w 252"/>
                  <a:gd name="T19" fmla="*/ 2147483647 h 470"/>
                  <a:gd name="T20" fmla="*/ 2147483647 w 252"/>
                  <a:gd name="T21" fmla="*/ 2147483647 h 470"/>
                  <a:gd name="T22" fmla="*/ 2147483647 w 252"/>
                  <a:gd name="T23" fmla="*/ 2147483647 h 470"/>
                  <a:gd name="T24" fmla="*/ 2147483647 w 252"/>
                  <a:gd name="T25" fmla="*/ 2147483647 h 470"/>
                  <a:gd name="T26" fmla="*/ 2147483647 w 252"/>
                  <a:gd name="T27" fmla="*/ 2147483647 h 470"/>
                  <a:gd name="T28" fmla="*/ 2147483647 w 252"/>
                  <a:gd name="T29" fmla="*/ 2147483647 h 470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252"/>
                  <a:gd name="T46" fmla="*/ 0 h 470"/>
                  <a:gd name="T47" fmla="*/ 252 w 252"/>
                  <a:gd name="T48" fmla="*/ 470 h 470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252" h="470">
                    <a:moveTo>
                      <a:pt x="216" y="429"/>
                    </a:moveTo>
                    <a:cubicBezTo>
                      <a:pt x="238" y="387"/>
                      <a:pt x="251" y="339"/>
                      <a:pt x="251" y="288"/>
                    </a:cubicBezTo>
                    <a:cubicBezTo>
                      <a:pt x="251" y="144"/>
                      <a:pt x="146" y="23"/>
                      <a:pt x="8" y="0"/>
                    </a:cubicBezTo>
                    <a:cubicBezTo>
                      <a:pt x="49" y="49"/>
                      <a:pt x="49" y="49"/>
                      <a:pt x="49" y="49"/>
                    </a:cubicBezTo>
                    <a:cubicBezTo>
                      <a:pt x="0" y="107"/>
                      <a:pt x="0" y="107"/>
                      <a:pt x="0" y="107"/>
                    </a:cubicBezTo>
                    <a:cubicBezTo>
                      <a:pt x="18" y="111"/>
                      <a:pt x="35" y="118"/>
                      <a:pt x="52" y="127"/>
                    </a:cubicBezTo>
                    <a:cubicBezTo>
                      <a:pt x="139" y="177"/>
                      <a:pt x="170" y="287"/>
                      <a:pt x="123" y="375"/>
                    </a:cubicBezTo>
                    <a:cubicBezTo>
                      <a:pt x="87" y="354"/>
                      <a:pt x="87" y="354"/>
                      <a:pt x="87" y="354"/>
                    </a:cubicBezTo>
                    <a:cubicBezTo>
                      <a:pt x="97" y="381"/>
                      <a:pt x="97" y="381"/>
                      <a:pt x="97" y="381"/>
                    </a:cubicBezTo>
                    <a:cubicBezTo>
                      <a:pt x="105" y="403"/>
                      <a:pt x="105" y="403"/>
                      <a:pt x="105" y="403"/>
                    </a:cubicBezTo>
                    <a:cubicBezTo>
                      <a:pt x="130" y="470"/>
                      <a:pt x="130" y="470"/>
                      <a:pt x="130" y="470"/>
                    </a:cubicBezTo>
                    <a:cubicBezTo>
                      <a:pt x="197" y="459"/>
                      <a:pt x="197" y="459"/>
                      <a:pt x="197" y="459"/>
                    </a:cubicBezTo>
                    <a:cubicBezTo>
                      <a:pt x="224" y="454"/>
                      <a:pt x="224" y="454"/>
                      <a:pt x="224" y="454"/>
                    </a:cubicBezTo>
                    <a:cubicBezTo>
                      <a:pt x="252" y="450"/>
                      <a:pt x="252" y="450"/>
                      <a:pt x="252" y="450"/>
                    </a:cubicBezTo>
                    <a:lnTo>
                      <a:pt x="216" y="429"/>
                    </a:lnTo>
                    <a:close/>
                  </a:path>
                </a:pathLst>
              </a:custGeom>
              <a:grpFill/>
              <a:ln w="0">
                <a:solidFill>
                  <a:srgbClr val="FFFFFF"/>
                </a:solidFill>
                <a:round/>
                <a:headEnd/>
                <a:tailEnd/>
              </a:ln>
              <a:effectLst>
                <a:outerShdw blurRad="317500" dir="2700000" algn="ctr">
                  <a:srgbClr val="000000">
                    <a:alpha val="43000"/>
                  </a:srgbClr>
                </a:outerShdw>
              </a:effectLst>
              <a:sp3d extrusionH="127000" prstMaterial="matte">
                <a:bevelT w="0" h="0" prst="softRound"/>
                <a:bevelB w="0" h="0" prst="softRound"/>
                <a:contourClr>
                  <a:schemeClr val="bg1"/>
                </a:contourClr>
              </a:sp3d>
            </p:spPr>
            <p:txBody>
              <a:bodyPr/>
              <a:lstStyle/>
              <a:p>
                <a:pPr>
                  <a:defRPr/>
                </a:pPr>
                <a:endParaRPr lang="de-DE" i="1" noProof="1">
                  <a:solidFill>
                    <a:prstClr val="black"/>
                  </a:solidFill>
                </a:endParaRPr>
              </a:p>
            </p:txBody>
          </p:sp>
        </p:grpSp>
        <p:grpSp>
          <p:nvGrpSpPr>
            <p:cNvPr id="21" name="Grup 20"/>
            <p:cNvGrpSpPr/>
            <p:nvPr/>
          </p:nvGrpSpPr>
          <p:grpSpPr>
            <a:xfrm>
              <a:off x="3860827" y="1172278"/>
              <a:ext cx="5283173" cy="1650162"/>
              <a:chOff x="3041452" y="1006028"/>
              <a:chExt cx="5283173" cy="1650162"/>
            </a:xfrm>
          </p:grpSpPr>
          <p:cxnSp>
            <p:nvCxnSpPr>
              <p:cNvPr id="13" name="Gerade Verbindung 20"/>
              <p:cNvCxnSpPr/>
              <p:nvPr/>
            </p:nvCxnSpPr>
            <p:spPr>
              <a:xfrm rot="5400000" flipH="1" flipV="1">
                <a:off x="4248504" y="1902440"/>
                <a:ext cx="1080000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9" name="Grup 18"/>
              <p:cNvGrpSpPr/>
              <p:nvPr/>
            </p:nvGrpSpPr>
            <p:grpSpPr>
              <a:xfrm>
                <a:off x="3041452" y="1006028"/>
                <a:ext cx="5283173" cy="1650162"/>
                <a:chOff x="3041452" y="1006028"/>
                <a:chExt cx="5283173" cy="1650162"/>
              </a:xfrm>
            </p:grpSpPr>
            <p:sp>
              <p:nvSpPr>
                <p:cNvPr id="6" name="Rectangle 5"/>
                <p:cNvSpPr>
                  <a:spLocks noChangeArrowheads="1"/>
                </p:cNvSpPr>
                <p:nvPr/>
              </p:nvSpPr>
              <p:spPr bwMode="gray">
                <a:xfrm>
                  <a:off x="4737704" y="1006028"/>
                  <a:ext cx="3586921" cy="15234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108000" tIns="108000" rIns="144000" bIns="72000"/>
                <a:lstStyle/>
                <a:p>
                  <a:pPr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</a:pPr>
                  <a:r>
                    <a:rPr lang="tr-TR" sz="2000" b="1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2. BULAŞMA YOLU</a:t>
                  </a:r>
                </a:p>
                <a:p>
                  <a:pPr marL="216000" indent="-180000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  <a:buFont typeface="+mj-lt"/>
                    <a:buAutoNum type="arabicPeriod"/>
                  </a:pP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Temas (doğrudan-dolaylı)</a:t>
                  </a:r>
                </a:p>
                <a:p>
                  <a:pPr marL="216000" indent="-180000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  <a:buFont typeface="+mj-lt"/>
                    <a:buAutoNum type="arabicPeriod"/>
                  </a:pP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Ortak kullanılan </a:t>
                  </a:r>
                  <a:r>
                    <a:rPr lang="tr-TR" i="1" noProof="1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c</a:t>
                  </a: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ansız </a:t>
                  </a:r>
                  <a:r>
                    <a:rPr lang="tr-TR" i="1" noProof="1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m</a:t>
                  </a: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addeler </a:t>
                  </a:r>
                </a:p>
                <a:p>
                  <a:pPr marL="216000" indent="-180000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  <a:buFont typeface="+mj-lt"/>
                    <a:buAutoNum type="arabicPeriod"/>
                  </a:pP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Hava yolu (damlacık…)</a:t>
                  </a:r>
                </a:p>
                <a:p>
                  <a:pPr marL="216000" indent="-180000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  <a:buFont typeface="+mj-lt"/>
                    <a:buAutoNum type="arabicPeriod"/>
                  </a:pP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Vektörler (mekanik, biyolojik)</a:t>
                  </a:r>
                  <a:endParaRPr lang="de-DE" i="1" noProof="1">
                    <a:solidFill>
                      <a:srgbClr val="575F57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grpSp>
              <p:nvGrpSpPr>
                <p:cNvPr id="5" name="Grup 4"/>
                <p:cNvGrpSpPr/>
                <p:nvPr/>
              </p:nvGrpSpPr>
              <p:grpSpPr>
                <a:xfrm>
                  <a:off x="3041452" y="1383859"/>
                  <a:ext cx="1725653" cy="1272331"/>
                  <a:chOff x="-2535996" y="2182801"/>
                  <a:chExt cx="1725653" cy="1272331"/>
                </a:xfrm>
              </p:grpSpPr>
              <p:pic>
                <p:nvPicPr>
                  <p:cNvPr id="3" name="Resim 2"/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-2345866" y="2490789"/>
                    <a:ext cx="1149024" cy="964343"/>
                  </a:xfrm>
                  <a:prstGeom prst="rect">
                    <a:avLst/>
                  </a:prstGeom>
                </p:spPr>
              </p:pic>
              <p:pic>
                <p:nvPicPr>
                  <p:cNvPr id="2" name="Resim 1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-2535996" y="2182801"/>
                    <a:ext cx="517190" cy="615976"/>
                  </a:xfrm>
                  <a:prstGeom prst="rect">
                    <a:avLst/>
                  </a:prstGeom>
                </p:spPr>
              </p:pic>
              <p:pic>
                <p:nvPicPr>
                  <p:cNvPr id="5123" name="Picture 3" descr="D:\DOKTOR\9-ISTUZMAN\1-EĞİTİM KURUMU\1. İstanbuluzman\Z.Resim-İkon\İçecek-Yiyecek\Donut_2.png"/>
                  <p:cNvPicPr>
                    <a:picLocks noChangeAspect="1" noChangeArrowheads="1"/>
                  </p:cNvPicPr>
                  <p:nvPr/>
                </p:nvPicPr>
                <p:blipFill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-2173184" y="2244223"/>
                    <a:ext cx="587215" cy="58721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125" name="Picture 5" descr="C:\Users\ahmet\Desktop\Hail_Heavy.png"/>
                  <p:cNvPicPr>
                    <a:picLocks noChangeAspect="1" noChangeArrowheads="1"/>
                  </p:cNvPicPr>
                  <p:nvPr/>
                </p:nvPicPr>
                <p:blipFill>
                  <a:blip r:embed="rId6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-1300004" y="2309116"/>
                    <a:ext cx="489661" cy="489661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5126" name="Picture 6" descr="D:\DOKTOR\9-ISTUZMAN\1-EĞİTİM KURUMU\1. İstanbuluzman\Z.Resim-İkon\virus.png"/>
                  <p:cNvPicPr>
                    <a:picLocks noChangeAspect="1" noChangeArrowheads="1"/>
                  </p:cNvPicPr>
                  <p:nvPr/>
                </p:nvPicPr>
                <p:blipFill>
                  <a:blip r:embed="rId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1667995" y="2314860"/>
                    <a:ext cx="471153" cy="471153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</p:grpSp>
        <p:sp>
          <p:nvSpPr>
            <p:cNvPr id="28" name="Metin kutusu 27"/>
            <p:cNvSpPr txBox="1"/>
            <p:nvPr/>
          </p:nvSpPr>
          <p:spPr>
            <a:xfrm>
              <a:off x="4050957" y="2991327"/>
              <a:ext cx="17798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tr-TR" sz="2000" b="1" i="1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ENFEKSİYON ZİNCİRİ</a:t>
              </a:r>
              <a:endPara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12" name="Grup 11"/>
            <p:cNvGrpSpPr/>
            <p:nvPr/>
          </p:nvGrpSpPr>
          <p:grpSpPr>
            <a:xfrm>
              <a:off x="-94999" y="3426309"/>
              <a:ext cx="2358297" cy="2048648"/>
              <a:chOff x="1" y="3295684"/>
              <a:chExt cx="2358297" cy="2048648"/>
            </a:xfrm>
          </p:grpSpPr>
          <p:sp>
            <p:nvSpPr>
              <p:cNvPr id="8" name="Rectangle 5"/>
              <p:cNvSpPr>
                <a:spLocks noChangeArrowheads="1"/>
              </p:cNvSpPr>
              <p:nvPr/>
            </p:nvSpPr>
            <p:spPr bwMode="gray">
              <a:xfrm>
                <a:off x="1" y="3295684"/>
                <a:ext cx="2334548" cy="434975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108000" tIns="108000" rIns="144000" bIns="72000"/>
              <a:lstStyle/>
              <a:p>
                <a:pPr algn="ctr">
                  <a:lnSpc>
                    <a:spcPct val="95000"/>
                  </a:lnSpc>
                  <a:spcAft>
                    <a:spcPts val="0"/>
                  </a:spcAft>
                  <a:buClr>
                    <a:srgbClr val="292929"/>
                  </a:buClr>
                </a:pPr>
                <a:r>
                  <a:rPr lang="tr-TR" sz="2000" b="1" i="1" noProof="1" smtClean="0">
                    <a:solidFill>
                      <a:srgbClr val="575757"/>
                    </a:solidFill>
                    <a:effectLst>
                      <a:innerShdw blurRad="63500" dist="50800" dir="8100000">
                        <a:prstClr val="black">
                          <a:alpha val="50000"/>
                        </a:prstClr>
                      </a:innerShdw>
                    </a:effectLst>
                    <a:latin typeface="Calibri" pitchFamily="34" charset="0"/>
                    <a:cs typeface="Calibri" pitchFamily="34" charset="0"/>
                  </a:rPr>
                  <a:t>1. KAYNAK-ETKEN</a:t>
                </a:r>
              </a:p>
            </p:txBody>
          </p:sp>
          <p:cxnSp>
            <p:nvCxnSpPr>
              <p:cNvPr id="10" name="Gerade Verbindung 17"/>
              <p:cNvCxnSpPr/>
              <p:nvPr/>
            </p:nvCxnSpPr>
            <p:spPr>
              <a:xfrm>
                <a:off x="325116" y="3343182"/>
                <a:ext cx="1954180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" name="Grup 6"/>
              <p:cNvGrpSpPr/>
              <p:nvPr/>
            </p:nvGrpSpPr>
            <p:grpSpPr>
              <a:xfrm>
                <a:off x="660706" y="3624342"/>
                <a:ext cx="1301218" cy="1301218"/>
                <a:chOff x="-640512" y="4602343"/>
                <a:chExt cx="1301218" cy="1301218"/>
              </a:xfrm>
            </p:grpSpPr>
            <p:pic>
              <p:nvPicPr>
                <p:cNvPr id="4098" name="Picture 2" descr="C:\Users\ahmet\Desktop\virus1.png"/>
                <p:cNvPicPr>
                  <a:picLocks noChangeAspect="1" noChangeArrowheads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30269" y="4852000"/>
                  <a:ext cx="524132" cy="524132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4" name="Picture 2" descr="D:\DOKTOR\1-ISTANBULUZMAN\1-EĞİTİM KURUMU\1. İstanbuluzman\2-RESİMLER\Meslekler\african.png"/>
                <p:cNvPicPr>
                  <a:picLocks noChangeAspect="1" noChangeArrowheads="1"/>
                </p:cNvPicPr>
                <p:nvPr/>
              </p:nvPicPr>
              <p:blipFill>
                <a:blip r:embed="rId9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-640512" y="4602343"/>
                  <a:ext cx="1301218" cy="130121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26" name="Rectangle 5"/>
              <p:cNvSpPr>
                <a:spLocks noChangeArrowheads="1"/>
              </p:cNvSpPr>
              <p:nvPr/>
            </p:nvSpPr>
            <p:spPr bwMode="gray">
              <a:xfrm>
                <a:off x="23750" y="4725870"/>
                <a:ext cx="2334548" cy="61846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108000" tIns="108000" rIns="144000" bIns="72000"/>
              <a:lstStyle/>
              <a:p>
                <a:pPr algn="ctr">
                  <a:lnSpc>
                    <a:spcPct val="95000"/>
                  </a:lnSpc>
                  <a:spcAft>
                    <a:spcPts val="0"/>
                  </a:spcAft>
                  <a:buClr>
                    <a:srgbClr val="292929"/>
                  </a:buClr>
                </a:pPr>
                <a:r>
                  <a:rPr lang="tr-TR" i="1" noProof="1" smtClean="0">
                    <a:solidFill>
                      <a:srgbClr val="575757"/>
                    </a:solidFill>
                    <a:effectLst>
                      <a:innerShdw blurRad="63500" dist="50800" dir="8100000">
                        <a:prstClr val="black">
                          <a:alpha val="50000"/>
                        </a:prstClr>
                      </a:innerShdw>
                    </a:effectLst>
                    <a:latin typeface="Calibri" pitchFamily="34" charset="0"/>
                    <a:cs typeface="Calibri" pitchFamily="34" charset="0"/>
                  </a:rPr>
                  <a:t>Rezervuar</a:t>
                </a:r>
              </a:p>
              <a:p>
                <a:pPr algn="ctr">
                  <a:lnSpc>
                    <a:spcPct val="95000"/>
                  </a:lnSpc>
                  <a:spcAft>
                    <a:spcPts val="0"/>
                  </a:spcAft>
                  <a:buClr>
                    <a:srgbClr val="292929"/>
                  </a:buClr>
                </a:pPr>
                <a:r>
                  <a:rPr lang="tr-TR" i="1" noProof="1" smtClean="0">
                    <a:solidFill>
                      <a:srgbClr val="575757"/>
                    </a:solidFill>
                    <a:effectLst>
                      <a:innerShdw blurRad="63500" dist="50800" dir="8100000">
                        <a:prstClr val="black">
                          <a:alpha val="50000"/>
                        </a:prstClr>
                      </a:innerShdw>
                    </a:effectLst>
                    <a:latin typeface="Calibri" pitchFamily="34" charset="0"/>
                    <a:cs typeface="Calibri" pitchFamily="34" charset="0"/>
                  </a:rPr>
                  <a:t>(Patojenite-Virülans)</a:t>
                </a:r>
                <a:endParaRPr lang="de-DE" i="1" noProof="1">
                  <a:solidFill>
                    <a:srgbClr val="575F57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</p:grpSp>
        <p:grpSp>
          <p:nvGrpSpPr>
            <p:cNvPr id="22" name="Grup 21"/>
            <p:cNvGrpSpPr/>
            <p:nvPr/>
          </p:nvGrpSpPr>
          <p:grpSpPr>
            <a:xfrm>
              <a:off x="6712453" y="4240012"/>
              <a:ext cx="2062171" cy="1734105"/>
              <a:chOff x="6807453" y="4109387"/>
              <a:chExt cx="2062171" cy="1734105"/>
            </a:xfrm>
          </p:grpSpPr>
          <p:cxnSp>
            <p:nvCxnSpPr>
              <p:cNvPr id="11" name="Gerade Verbindung 18"/>
              <p:cNvCxnSpPr/>
              <p:nvPr/>
            </p:nvCxnSpPr>
            <p:spPr>
              <a:xfrm>
                <a:off x="7091291" y="4199351"/>
                <a:ext cx="1544457" cy="0"/>
              </a:xfrm>
              <a:prstGeom prst="line">
                <a:avLst/>
              </a:prstGeom>
              <a:ln w="19050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up 19"/>
              <p:cNvGrpSpPr/>
              <p:nvPr/>
            </p:nvGrpSpPr>
            <p:grpSpPr>
              <a:xfrm>
                <a:off x="6807453" y="4109387"/>
                <a:ext cx="2062171" cy="1734105"/>
                <a:chOff x="6807453" y="4109387"/>
                <a:chExt cx="2062171" cy="1734105"/>
              </a:xfrm>
            </p:grpSpPr>
            <p:sp>
              <p:nvSpPr>
                <p:cNvPr id="9" name="Rectangle 5"/>
                <p:cNvSpPr>
                  <a:spLocks noChangeArrowheads="1"/>
                </p:cNvSpPr>
                <p:nvPr/>
              </p:nvSpPr>
              <p:spPr bwMode="gray">
                <a:xfrm>
                  <a:off x="6807453" y="4109387"/>
                  <a:ext cx="2062171" cy="47631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108000" tIns="108000" rIns="144000" bIns="72000"/>
                <a:lstStyle/>
                <a:p>
                  <a:pPr algn="ctr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</a:pPr>
                  <a:r>
                    <a:rPr lang="tr-TR" sz="2000" b="1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3. KONAKÇI</a:t>
                  </a:r>
                  <a:endParaRPr lang="de-DE" sz="1400" i="1" noProof="1">
                    <a:solidFill>
                      <a:srgbClr val="575F57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pic>
              <p:nvPicPr>
                <p:cNvPr id="5127" name="Picture 7" descr="D:\DOKTOR\9-ISTUZMAN\1-EĞİTİM KURUMU\1. İstanbuluzman\Z.Resim-İkon\Meslekler\network_search.png"/>
                <p:cNvPicPr>
                  <a:picLocks noChangeAspect="1" noChangeArrowheads="1"/>
                </p:cNvPicPr>
                <p:nvPr/>
              </p:nvPicPr>
              <p:blipFill>
                <a:blip r:embed="rId1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176637" y="4514452"/>
                  <a:ext cx="1338799" cy="115101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29" name="Rectangle 5"/>
                <p:cNvSpPr>
                  <a:spLocks noChangeArrowheads="1"/>
                </p:cNvSpPr>
                <p:nvPr/>
              </p:nvSpPr>
              <p:spPr bwMode="gray">
                <a:xfrm>
                  <a:off x="7244517" y="5535251"/>
                  <a:ext cx="1364419" cy="30824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lIns="108000" tIns="108000" rIns="144000" bIns="72000"/>
                <a:lstStyle/>
                <a:p>
                  <a:pPr algn="ctr">
                    <a:lnSpc>
                      <a:spcPct val="95000"/>
                    </a:lnSpc>
                    <a:spcAft>
                      <a:spcPts val="0"/>
                    </a:spcAft>
                    <a:buClr>
                      <a:srgbClr val="292929"/>
                    </a:buClr>
                  </a:pPr>
                  <a:r>
                    <a:rPr lang="tr-TR" i="1" noProof="1" smtClean="0">
                      <a:solidFill>
                        <a:srgbClr val="575757"/>
                      </a:solidFill>
                      <a:effectLst>
                        <a:innerShdw blurRad="63500" dist="50800" dir="8100000">
                          <a:prstClr val="black">
                            <a:alpha val="50000"/>
                          </a:prstClr>
                        </a:innerShdw>
                      </a:effectLst>
                      <a:latin typeface="Calibri" pitchFamily="34" charset="0"/>
                      <a:cs typeface="Calibri" pitchFamily="34" charset="0"/>
                    </a:rPr>
                    <a:t>Duyarlılık</a:t>
                  </a:r>
                  <a:endParaRPr lang="de-DE" i="1" noProof="1">
                    <a:solidFill>
                      <a:srgbClr val="575F57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25782338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447675" y="6390848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e-DE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319775" y="3264599"/>
            <a:ext cx="7762375" cy="794965"/>
          </a:xfrm>
          <a:prstGeom prst="roundRect">
            <a:avLst>
              <a:gd name="adj" fmla="val 16667"/>
            </a:avLst>
          </a:prstGeom>
          <a:noFill/>
          <a:ln w="15875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tr-TR" sz="54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Risk Değerlendirme</a:t>
            </a:r>
          </a:p>
        </p:txBody>
      </p:sp>
      <p:sp>
        <p:nvSpPr>
          <p:cNvPr id="4" name="Oval 3"/>
          <p:cNvSpPr>
            <a:spLocks noChangeAspect="1"/>
          </p:cNvSpPr>
          <p:nvPr/>
        </p:nvSpPr>
        <p:spPr>
          <a:xfrm>
            <a:off x="91088" y="3083331"/>
            <a:ext cx="1116000" cy="1116000"/>
          </a:xfrm>
          <a:prstGeom prst="ellipse">
            <a:avLst/>
          </a:prstGeom>
          <a:noFill/>
          <a:ln w="571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6000" b="1" dirty="0" smtClean="0">
                <a:solidFill>
                  <a:srgbClr val="000000"/>
                </a:solidFill>
                <a:latin typeface="Calibri" pitchFamily="34" charset="0"/>
              </a:rPr>
              <a:t>2</a:t>
            </a:r>
            <a:endParaRPr lang="tr-TR" sz="60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40644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RİSKLERİN BELİRLENMESİ VE DEĞERLENDİRİLMESİ </a:t>
            </a:r>
            <a:endParaRPr lang="tr-TR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5" y="191611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285750" indent="-216000">
              <a:spcAft>
                <a:spcPts val="6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Biyolojik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etkenlere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maruz kalma riski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varsa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;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işçinin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maruziyet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türü, düzeyi ve süresi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belirlenir,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16000">
              <a:spcAft>
                <a:spcPts val="6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Birden fazla grupta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yer alan biyolojik etkenlere maruziyetin söz konusu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ise;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değerlendirmesi, zararlı biyolojik etkenlerin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tümünün oluşturduğu tehlike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 dikkate alınarak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yapılır,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285750" indent="-216000">
              <a:spcAft>
                <a:spcPts val="600"/>
              </a:spcAft>
              <a:buClr>
                <a:srgbClr val="292929"/>
              </a:buClr>
              <a:buFont typeface="Wingdings" pitchFamily="2" charset="2"/>
              <a:buChar char="ü"/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Risk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değerlendirmesi </a:t>
            </a:r>
            <a:r>
              <a:rPr lang="tr-TR" sz="2000" b="1" i="1" dirty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düzenli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aralıklarla </a:t>
            </a:r>
            <a:r>
              <a:rPr lang="tr-TR" sz="2000" i="1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(2-4-6 yılda)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maruziyet </a:t>
            </a:r>
            <a:r>
              <a:rPr lang="tr-TR" sz="2000" b="1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koşulları değiştiğinde</a:t>
            </a:r>
            <a:r>
              <a:rPr lang="tr-TR" sz="2000" i="1" dirty="0" smtClean="0">
                <a:solidFill>
                  <a:srgbClr val="C00000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000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yada başka </a:t>
            </a:r>
            <a:r>
              <a:rPr lang="tr-TR" sz="2000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herhangi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bir değişiklik olduğunda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yenilenir,</a:t>
            </a:r>
            <a:endParaRPr lang="tr-TR" sz="20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710" y="1035"/>
            <a:chExt cx="2316" cy="2316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 rot="3600000">
              <a:off x="1710" y="1035"/>
              <a:ext cx="2316" cy="2316"/>
              <a:chOff x="1710" y="1035"/>
              <a:chExt cx="2316" cy="2316"/>
            </a:xfrm>
          </p:grpSpPr>
          <p:sp>
            <p:nvSpPr>
              <p:cNvPr id="25624" name="Freeform 11"/>
              <p:cNvSpPr>
                <a:spLocks/>
              </p:cNvSpPr>
              <p:nvPr/>
            </p:nvSpPr>
            <p:spPr bwMode="gray">
              <a:xfrm>
                <a:off x="2866" y="1599"/>
                <a:ext cx="1160" cy="1752"/>
              </a:xfrm>
              <a:custGeom>
                <a:avLst/>
                <a:gdLst>
                  <a:gd name="T0" fmla="*/ 688 w 794"/>
                  <a:gd name="T1" fmla="*/ 9 h 1200"/>
                  <a:gd name="T2" fmla="*/ 602 w 794"/>
                  <a:gd name="T3" fmla="*/ 59 h 1200"/>
                  <a:gd name="T4" fmla="*/ 598 w 794"/>
                  <a:gd name="T5" fmla="*/ 57 h 1200"/>
                  <a:gd name="T6" fmla="*/ 592 w 794"/>
                  <a:gd name="T7" fmla="*/ 40 h 1200"/>
                  <a:gd name="T8" fmla="*/ 589 w 794"/>
                  <a:gd name="T9" fmla="*/ 19 h 1200"/>
                  <a:gd name="T10" fmla="*/ 548 w 794"/>
                  <a:gd name="T11" fmla="*/ 8 h 1200"/>
                  <a:gd name="T12" fmla="*/ 537 w 794"/>
                  <a:gd name="T13" fmla="*/ 49 h 1200"/>
                  <a:gd name="T14" fmla="*/ 553 w 794"/>
                  <a:gd name="T15" fmla="*/ 62 h 1200"/>
                  <a:gd name="T16" fmla="*/ 553 w 794"/>
                  <a:gd name="T17" fmla="*/ 62 h 1200"/>
                  <a:gd name="T18" fmla="*/ 565 w 794"/>
                  <a:gd name="T19" fmla="*/ 76 h 1200"/>
                  <a:gd name="T20" fmla="*/ 565 w 794"/>
                  <a:gd name="T21" fmla="*/ 80 h 1200"/>
                  <a:gd name="T22" fmla="*/ 477 w 794"/>
                  <a:gd name="T23" fmla="*/ 131 h 1200"/>
                  <a:gd name="T24" fmla="*/ 551 w 794"/>
                  <a:gd name="T25" fmla="*/ 406 h 1200"/>
                  <a:gd name="T26" fmla="*/ 477 w 794"/>
                  <a:gd name="T27" fmla="*/ 681 h 1200"/>
                  <a:gd name="T28" fmla="*/ 0 w 794"/>
                  <a:gd name="T29" fmla="*/ 957 h 1200"/>
                  <a:gd name="T30" fmla="*/ 0 w 794"/>
                  <a:gd name="T31" fmla="*/ 1047 h 1200"/>
                  <a:gd name="T32" fmla="*/ 0 w 794"/>
                  <a:gd name="T33" fmla="*/ 1058 h 1200"/>
                  <a:gd name="T34" fmla="*/ 4 w 794"/>
                  <a:gd name="T35" fmla="*/ 1060 h 1200"/>
                  <a:gd name="T36" fmla="*/ 22 w 794"/>
                  <a:gd name="T37" fmla="*/ 1056 h 1200"/>
                  <a:gd name="T38" fmla="*/ 22 w 794"/>
                  <a:gd name="T39" fmla="*/ 1056 h 1200"/>
                  <a:gd name="T40" fmla="*/ 42 w 794"/>
                  <a:gd name="T41" fmla="*/ 1049 h 1200"/>
                  <a:gd name="T42" fmla="*/ 71 w 794"/>
                  <a:gd name="T43" fmla="*/ 1079 h 1200"/>
                  <a:gd name="T44" fmla="*/ 42 w 794"/>
                  <a:gd name="T45" fmla="*/ 1110 h 1200"/>
                  <a:gd name="T46" fmla="*/ 22 w 794"/>
                  <a:gd name="T47" fmla="*/ 1102 h 1200"/>
                  <a:gd name="T48" fmla="*/ 4 w 794"/>
                  <a:gd name="T49" fmla="*/ 1099 h 1200"/>
                  <a:gd name="T50" fmla="*/ 0 w 794"/>
                  <a:gd name="T51" fmla="*/ 1101 h 1200"/>
                  <a:gd name="T52" fmla="*/ 0 w 794"/>
                  <a:gd name="T53" fmla="*/ 1108 h 1200"/>
                  <a:gd name="T54" fmla="*/ 0 w 794"/>
                  <a:gd name="T55" fmla="*/ 1200 h 1200"/>
                  <a:gd name="T56" fmla="*/ 688 w 794"/>
                  <a:gd name="T57" fmla="*/ 803 h 1200"/>
                  <a:gd name="T58" fmla="*/ 794 w 794"/>
                  <a:gd name="T59" fmla="*/ 406 h 1200"/>
                  <a:gd name="T60" fmla="*/ 688 w 794"/>
                  <a:gd name="T61" fmla="*/ 9 h 120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794"/>
                  <a:gd name="T94" fmla="*/ 0 h 1200"/>
                  <a:gd name="T95" fmla="*/ 794 w 794"/>
                  <a:gd name="T96" fmla="*/ 1200 h 1200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794" h="1200">
                    <a:moveTo>
                      <a:pt x="688" y="9"/>
                    </a:moveTo>
                    <a:cubicBezTo>
                      <a:pt x="602" y="59"/>
                      <a:pt x="602" y="59"/>
                      <a:pt x="602" y="59"/>
                    </a:cubicBezTo>
                    <a:cubicBezTo>
                      <a:pt x="601" y="58"/>
                      <a:pt x="600" y="58"/>
                      <a:pt x="598" y="57"/>
                    </a:cubicBezTo>
                    <a:cubicBezTo>
                      <a:pt x="593" y="53"/>
                      <a:pt x="590" y="45"/>
                      <a:pt x="592" y="40"/>
                    </a:cubicBezTo>
                    <a:cubicBezTo>
                      <a:pt x="594" y="33"/>
                      <a:pt x="593" y="25"/>
                      <a:pt x="589" y="19"/>
                    </a:cubicBezTo>
                    <a:cubicBezTo>
                      <a:pt x="581" y="5"/>
                      <a:pt x="563" y="0"/>
                      <a:pt x="548" y="8"/>
                    </a:cubicBezTo>
                    <a:cubicBezTo>
                      <a:pt x="534" y="17"/>
                      <a:pt x="529" y="35"/>
                      <a:pt x="537" y="49"/>
                    </a:cubicBezTo>
                    <a:cubicBezTo>
                      <a:pt x="540" y="56"/>
                      <a:pt x="546" y="60"/>
                      <a:pt x="553" y="62"/>
                    </a:cubicBezTo>
                    <a:cubicBezTo>
                      <a:pt x="553" y="62"/>
                      <a:pt x="553" y="62"/>
                      <a:pt x="553" y="62"/>
                    </a:cubicBezTo>
                    <a:cubicBezTo>
                      <a:pt x="559" y="63"/>
                      <a:pt x="564" y="69"/>
                      <a:pt x="565" y="76"/>
                    </a:cubicBezTo>
                    <a:cubicBezTo>
                      <a:pt x="565" y="78"/>
                      <a:pt x="565" y="79"/>
                      <a:pt x="565" y="80"/>
                    </a:cubicBezTo>
                    <a:cubicBezTo>
                      <a:pt x="477" y="131"/>
                      <a:pt x="477" y="131"/>
                      <a:pt x="477" y="131"/>
                    </a:cubicBezTo>
                    <a:cubicBezTo>
                      <a:pt x="524" y="212"/>
                      <a:pt x="551" y="306"/>
                      <a:pt x="551" y="406"/>
                    </a:cubicBezTo>
                    <a:cubicBezTo>
                      <a:pt x="551" y="507"/>
                      <a:pt x="524" y="601"/>
                      <a:pt x="477" y="681"/>
                    </a:cubicBezTo>
                    <a:cubicBezTo>
                      <a:pt x="382" y="846"/>
                      <a:pt x="204" y="957"/>
                      <a:pt x="0" y="957"/>
                    </a:cubicBezTo>
                    <a:cubicBezTo>
                      <a:pt x="0" y="1047"/>
                      <a:pt x="0" y="1047"/>
                      <a:pt x="0" y="1047"/>
                    </a:cubicBezTo>
                    <a:cubicBezTo>
                      <a:pt x="0" y="1058"/>
                      <a:pt x="0" y="1058"/>
                      <a:pt x="0" y="1058"/>
                    </a:cubicBezTo>
                    <a:cubicBezTo>
                      <a:pt x="2" y="1058"/>
                      <a:pt x="3" y="1059"/>
                      <a:pt x="4" y="1060"/>
                    </a:cubicBezTo>
                    <a:cubicBezTo>
                      <a:pt x="10" y="1063"/>
                      <a:pt x="18" y="1061"/>
                      <a:pt x="22" y="1056"/>
                    </a:cubicBezTo>
                    <a:cubicBezTo>
                      <a:pt x="22" y="1056"/>
                      <a:pt x="22" y="1056"/>
                      <a:pt x="22" y="1056"/>
                    </a:cubicBezTo>
                    <a:cubicBezTo>
                      <a:pt x="27" y="1052"/>
                      <a:pt x="34" y="1049"/>
                      <a:pt x="42" y="1049"/>
                    </a:cubicBezTo>
                    <a:cubicBezTo>
                      <a:pt x="58" y="1049"/>
                      <a:pt x="71" y="1063"/>
                      <a:pt x="71" y="1079"/>
                    </a:cubicBezTo>
                    <a:cubicBezTo>
                      <a:pt x="71" y="1096"/>
                      <a:pt x="58" y="1110"/>
                      <a:pt x="42" y="1110"/>
                    </a:cubicBezTo>
                    <a:cubicBezTo>
                      <a:pt x="34" y="1110"/>
                      <a:pt x="27" y="1107"/>
                      <a:pt x="22" y="1102"/>
                    </a:cubicBezTo>
                    <a:cubicBezTo>
                      <a:pt x="18" y="1097"/>
                      <a:pt x="10" y="1096"/>
                      <a:pt x="4" y="1099"/>
                    </a:cubicBezTo>
                    <a:cubicBezTo>
                      <a:pt x="3" y="1099"/>
                      <a:pt x="2" y="1100"/>
                      <a:pt x="0" y="1101"/>
                    </a:cubicBezTo>
                    <a:cubicBezTo>
                      <a:pt x="0" y="1108"/>
                      <a:pt x="0" y="1108"/>
                      <a:pt x="0" y="1108"/>
                    </a:cubicBezTo>
                    <a:cubicBezTo>
                      <a:pt x="0" y="1200"/>
                      <a:pt x="0" y="1200"/>
                      <a:pt x="0" y="1200"/>
                    </a:cubicBezTo>
                    <a:cubicBezTo>
                      <a:pt x="294" y="1200"/>
                      <a:pt x="551" y="1040"/>
                      <a:pt x="688" y="803"/>
                    </a:cubicBezTo>
                    <a:cubicBezTo>
                      <a:pt x="755" y="686"/>
                      <a:pt x="794" y="551"/>
                      <a:pt x="794" y="406"/>
                    </a:cubicBezTo>
                    <a:cubicBezTo>
                      <a:pt x="794" y="262"/>
                      <a:pt x="755" y="126"/>
                      <a:pt x="688" y="9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5" name="Freeform 12"/>
              <p:cNvSpPr>
                <a:spLocks/>
              </p:cNvSpPr>
              <p:nvPr/>
            </p:nvSpPr>
            <p:spPr bwMode="gray">
              <a:xfrm>
                <a:off x="1710" y="1612"/>
                <a:ext cx="1262" cy="1739"/>
              </a:xfrm>
              <a:custGeom>
                <a:avLst/>
                <a:gdLst>
                  <a:gd name="T0" fmla="*/ 835 w 864"/>
                  <a:gd name="T1" fmla="*/ 1040 h 1191"/>
                  <a:gd name="T2" fmla="*/ 815 w 864"/>
                  <a:gd name="T3" fmla="*/ 1047 h 1191"/>
                  <a:gd name="T4" fmla="*/ 815 w 864"/>
                  <a:gd name="T5" fmla="*/ 1047 h 1191"/>
                  <a:gd name="T6" fmla="*/ 797 w 864"/>
                  <a:gd name="T7" fmla="*/ 1051 h 1191"/>
                  <a:gd name="T8" fmla="*/ 793 w 864"/>
                  <a:gd name="T9" fmla="*/ 1049 h 1191"/>
                  <a:gd name="T10" fmla="*/ 793 w 864"/>
                  <a:gd name="T11" fmla="*/ 1038 h 1191"/>
                  <a:gd name="T12" fmla="*/ 793 w 864"/>
                  <a:gd name="T13" fmla="*/ 948 h 1191"/>
                  <a:gd name="T14" fmla="*/ 317 w 864"/>
                  <a:gd name="T15" fmla="*/ 672 h 1191"/>
                  <a:gd name="T16" fmla="*/ 243 w 864"/>
                  <a:gd name="T17" fmla="*/ 397 h 1191"/>
                  <a:gd name="T18" fmla="*/ 317 w 864"/>
                  <a:gd name="T19" fmla="*/ 122 h 1191"/>
                  <a:gd name="T20" fmla="*/ 231 w 864"/>
                  <a:gd name="T21" fmla="*/ 73 h 1191"/>
                  <a:gd name="T22" fmla="*/ 228 w 864"/>
                  <a:gd name="T23" fmla="*/ 75 h 1191"/>
                  <a:gd name="T24" fmla="*/ 221 w 864"/>
                  <a:gd name="T25" fmla="*/ 92 h 1191"/>
                  <a:gd name="T26" fmla="*/ 221 w 864"/>
                  <a:gd name="T27" fmla="*/ 92 h 1191"/>
                  <a:gd name="T28" fmla="*/ 218 w 864"/>
                  <a:gd name="T29" fmla="*/ 113 h 1191"/>
                  <a:gd name="T30" fmla="*/ 177 w 864"/>
                  <a:gd name="T31" fmla="*/ 123 h 1191"/>
                  <a:gd name="T32" fmla="*/ 166 w 864"/>
                  <a:gd name="T33" fmla="*/ 82 h 1191"/>
                  <a:gd name="T34" fmla="*/ 182 w 864"/>
                  <a:gd name="T35" fmla="*/ 69 h 1191"/>
                  <a:gd name="T36" fmla="*/ 194 w 864"/>
                  <a:gd name="T37" fmla="*/ 55 h 1191"/>
                  <a:gd name="T38" fmla="*/ 194 w 864"/>
                  <a:gd name="T39" fmla="*/ 51 h 1191"/>
                  <a:gd name="T40" fmla="*/ 106 w 864"/>
                  <a:gd name="T41" fmla="*/ 0 h 1191"/>
                  <a:gd name="T42" fmla="*/ 0 w 864"/>
                  <a:gd name="T43" fmla="*/ 397 h 1191"/>
                  <a:gd name="T44" fmla="*/ 106 w 864"/>
                  <a:gd name="T45" fmla="*/ 794 h 1191"/>
                  <a:gd name="T46" fmla="*/ 793 w 864"/>
                  <a:gd name="T47" fmla="*/ 1191 h 1191"/>
                  <a:gd name="T48" fmla="*/ 793 w 864"/>
                  <a:gd name="T49" fmla="*/ 1099 h 1191"/>
                  <a:gd name="T50" fmla="*/ 793 w 864"/>
                  <a:gd name="T51" fmla="*/ 1092 h 1191"/>
                  <a:gd name="T52" fmla="*/ 797 w 864"/>
                  <a:gd name="T53" fmla="*/ 1090 h 1191"/>
                  <a:gd name="T54" fmla="*/ 815 w 864"/>
                  <a:gd name="T55" fmla="*/ 1093 h 1191"/>
                  <a:gd name="T56" fmla="*/ 835 w 864"/>
                  <a:gd name="T57" fmla="*/ 1101 h 1191"/>
                  <a:gd name="T58" fmla="*/ 864 w 864"/>
                  <a:gd name="T59" fmla="*/ 1070 h 1191"/>
                  <a:gd name="T60" fmla="*/ 835 w 864"/>
                  <a:gd name="T61" fmla="*/ 1040 h 1191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864"/>
                  <a:gd name="T94" fmla="*/ 0 h 1191"/>
                  <a:gd name="T95" fmla="*/ 864 w 864"/>
                  <a:gd name="T96" fmla="*/ 1191 h 1191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864" h="1191">
                    <a:moveTo>
                      <a:pt x="835" y="1040"/>
                    </a:moveTo>
                    <a:cubicBezTo>
                      <a:pt x="827" y="1040"/>
                      <a:pt x="820" y="1043"/>
                      <a:pt x="815" y="1047"/>
                    </a:cubicBezTo>
                    <a:cubicBezTo>
                      <a:pt x="815" y="1047"/>
                      <a:pt x="815" y="1047"/>
                      <a:pt x="815" y="1047"/>
                    </a:cubicBezTo>
                    <a:cubicBezTo>
                      <a:pt x="811" y="1052"/>
                      <a:pt x="803" y="1054"/>
                      <a:pt x="797" y="1051"/>
                    </a:cubicBezTo>
                    <a:cubicBezTo>
                      <a:pt x="796" y="1050"/>
                      <a:pt x="795" y="1049"/>
                      <a:pt x="793" y="1049"/>
                    </a:cubicBezTo>
                    <a:cubicBezTo>
                      <a:pt x="793" y="1038"/>
                      <a:pt x="793" y="1038"/>
                      <a:pt x="793" y="1038"/>
                    </a:cubicBezTo>
                    <a:cubicBezTo>
                      <a:pt x="793" y="948"/>
                      <a:pt x="793" y="948"/>
                      <a:pt x="793" y="948"/>
                    </a:cubicBezTo>
                    <a:cubicBezTo>
                      <a:pt x="590" y="948"/>
                      <a:pt x="412" y="837"/>
                      <a:pt x="317" y="672"/>
                    </a:cubicBezTo>
                    <a:cubicBezTo>
                      <a:pt x="270" y="592"/>
                      <a:pt x="243" y="498"/>
                      <a:pt x="243" y="397"/>
                    </a:cubicBezTo>
                    <a:cubicBezTo>
                      <a:pt x="243" y="297"/>
                      <a:pt x="270" y="203"/>
                      <a:pt x="317" y="122"/>
                    </a:cubicBezTo>
                    <a:cubicBezTo>
                      <a:pt x="231" y="73"/>
                      <a:pt x="231" y="73"/>
                      <a:pt x="231" y="73"/>
                    </a:cubicBezTo>
                    <a:cubicBezTo>
                      <a:pt x="230" y="73"/>
                      <a:pt x="229" y="74"/>
                      <a:pt x="228" y="75"/>
                    </a:cubicBezTo>
                    <a:cubicBezTo>
                      <a:pt x="222" y="79"/>
                      <a:pt x="219" y="86"/>
                      <a:pt x="221" y="92"/>
                    </a:cubicBezTo>
                    <a:cubicBezTo>
                      <a:pt x="221" y="92"/>
                      <a:pt x="221" y="92"/>
                      <a:pt x="221" y="92"/>
                    </a:cubicBezTo>
                    <a:cubicBezTo>
                      <a:pt x="223" y="99"/>
                      <a:pt x="222" y="106"/>
                      <a:pt x="218" y="113"/>
                    </a:cubicBezTo>
                    <a:cubicBezTo>
                      <a:pt x="210" y="127"/>
                      <a:pt x="192" y="131"/>
                      <a:pt x="177" y="123"/>
                    </a:cubicBezTo>
                    <a:cubicBezTo>
                      <a:pt x="163" y="115"/>
                      <a:pt x="158" y="96"/>
                      <a:pt x="166" y="82"/>
                    </a:cubicBezTo>
                    <a:cubicBezTo>
                      <a:pt x="169" y="76"/>
                      <a:pt x="175" y="71"/>
                      <a:pt x="182" y="69"/>
                    </a:cubicBezTo>
                    <a:cubicBezTo>
                      <a:pt x="188" y="68"/>
                      <a:pt x="193" y="62"/>
                      <a:pt x="194" y="55"/>
                    </a:cubicBezTo>
                    <a:cubicBezTo>
                      <a:pt x="194" y="54"/>
                      <a:pt x="194" y="52"/>
                      <a:pt x="194" y="51"/>
                    </a:cubicBezTo>
                    <a:cubicBezTo>
                      <a:pt x="106" y="0"/>
                      <a:pt x="106" y="0"/>
                      <a:pt x="106" y="0"/>
                    </a:cubicBezTo>
                    <a:cubicBezTo>
                      <a:pt x="38" y="117"/>
                      <a:pt x="0" y="253"/>
                      <a:pt x="0" y="397"/>
                    </a:cubicBezTo>
                    <a:cubicBezTo>
                      <a:pt x="0" y="542"/>
                      <a:pt x="38" y="677"/>
                      <a:pt x="106" y="794"/>
                    </a:cubicBezTo>
                    <a:cubicBezTo>
                      <a:pt x="243" y="1031"/>
                      <a:pt x="500" y="1191"/>
                      <a:pt x="793" y="1191"/>
                    </a:cubicBezTo>
                    <a:cubicBezTo>
                      <a:pt x="793" y="1099"/>
                      <a:pt x="793" y="1099"/>
                      <a:pt x="793" y="1099"/>
                    </a:cubicBezTo>
                    <a:cubicBezTo>
                      <a:pt x="793" y="1092"/>
                      <a:pt x="793" y="1092"/>
                      <a:pt x="793" y="1092"/>
                    </a:cubicBezTo>
                    <a:cubicBezTo>
                      <a:pt x="795" y="1091"/>
                      <a:pt x="796" y="1090"/>
                      <a:pt x="797" y="1090"/>
                    </a:cubicBezTo>
                    <a:cubicBezTo>
                      <a:pt x="803" y="1087"/>
                      <a:pt x="811" y="1088"/>
                      <a:pt x="815" y="1093"/>
                    </a:cubicBezTo>
                    <a:cubicBezTo>
                      <a:pt x="820" y="1098"/>
                      <a:pt x="827" y="1101"/>
                      <a:pt x="835" y="1101"/>
                    </a:cubicBezTo>
                    <a:cubicBezTo>
                      <a:pt x="851" y="1101"/>
                      <a:pt x="864" y="1087"/>
                      <a:pt x="864" y="1070"/>
                    </a:cubicBezTo>
                    <a:cubicBezTo>
                      <a:pt x="864" y="1054"/>
                      <a:pt x="851" y="1040"/>
                      <a:pt x="835" y="1040"/>
                    </a:cubicBezTo>
                    <a:close/>
                  </a:path>
                </a:pathLst>
              </a:custGeom>
              <a:solidFill>
                <a:srgbClr val="A90404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6" name="Freeform 13"/>
              <p:cNvSpPr>
                <a:spLocks/>
              </p:cNvSpPr>
              <p:nvPr/>
            </p:nvSpPr>
            <p:spPr bwMode="gray">
              <a:xfrm>
                <a:off x="1862" y="1035"/>
                <a:ext cx="2010" cy="768"/>
              </a:xfrm>
              <a:custGeom>
                <a:avLst/>
                <a:gdLst>
                  <a:gd name="T0" fmla="*/ 1164 w 1375"/>
                  <a:gd name="T1" fmla="*/ 518 h 527"/>
                  <a:gd name="T2" fmla="*/ 1252 w 1375"/>
                  <a:gd name="T3" fmla="*/ 467 h 527"/>
                  <a:gd name="T4" fmla="*/ 1252 w 1375"/>
                  <a:gd name="T5" fmla="*/ 463 h 527"/>
                  <a:gd name="T6" fmla="*/ 1240 w 1375"/>
                  <a:gd name="T7" fmla="*/ 449 h 527"/>
                  <a:gd name="T8" fmla="*/ 1240 w 1375"/>
                  <a:gd name="T9" fmla="*/ 449 h 527"/>
                  <a:gd name="T10" fmla="*/ 1224 w 1375"/>
                  <a:gd name="T11" fmla="*/ 436 h 527"/>
                  <a:gd name="T12" fmla="*/ 1235 w 1375"/>
                  <a:gd name="T13" fmla="*/ 395 h 527"/>
                  <a:gd name="T14" fmla="*/ 1276 w 1375"/>
                  <a:gd name="T15" fmla="*/ 406 h 527"/>
                  <a:gd name="T16" fmla="*/ 1279 w 1375"/>
                  <a:gd name="T17" fmla="*/ 427 h 527"/>
                  <a:gd name="T18" fmla="*/ 1285 w 1375"/>
                  <a:gd name="T19" fmla="*/ 444 h 527"/>
                  <a:gd name="T20" fmla="*/ 1289 w 1375"/>
                  <a:gd name="T21" fmla="*/ 446 h 527"/>
                  <a:gd name="T22" fmla="*/ 1375 w 1375"/>
                  <a:gd name="T23" fmla="*/ 396 h 527"/>
                  <a:gd name="T24" fmla="*/ 687 w 1375"/>
                  <a:gd name="T25" fmla="*/ 0 h 527"/>
                  <a:gd name="T26" fmla="*/ 0 w 1375"/>
                  <a:gd name="T27" fmla="*/ 396 h 527"/>
                  <a:gd name="T28" fmla="*/ 88 w 1375"/>
                  <a:gd name="T29" fmla="*/ 447 h 527"/>
                  <a:gd name="T30" fmla="*/ 88 w 1375"/>
                  <a:gd name="T31" fmla="*/ 451 h 527"/>
                  <a:gd name="T32" fmla="*/ 76 w 1375"/>
                  <a:gd name="T33" fmla="*/ 465 h 527"/>
                  <a:gd name="T34" fmla="*/ 60 w 1375"/>
                  <a:gd name="T35" fmla="*/ 478 h 527"/>
                  <a:gd name="T36" fmla="*/ 71 w 1375"/>
                  <a:gd name="T37" fmla="*/ 519 h 527"/>
                  <a:gd name="T38" fmla="*/ 112 w 1375"/>
                  <a:gd name="T39" fmla="*/ 509 h 527"/>
                  <a:gd name="T40" fmla="*/ 115 w 1375"/>
                  <a:gd name="T41" fmla="*/ 488 h 527"/>
                  <a:gd name="T42" fmla="*/ 115 w 1375"/>
                  <a:gd name="T43" fmla="*/ 488 h 527"/>
                  <a:gd name="T44" fmla="*/ 122 w 1375"/>
                  <a:gd name="T45" fmla="*/ 471 h 527"/>
                  <a:gd name="T46" fmla="*/ 125 w 1375"/>
                  <a:gd name="T47" fmla="*/ 469 h 527"/>
                  <a:gd name="T48" fmla="*/ 211 w 1375"/>
                  <a:gd name="T49" fmla="*/ 518 h 527"/>
                  <a:gd name="T50" fmla="*/ 687 w 1375"/>
                  <a:gd name="T51" fmla="*/ 243 h 527"/>
                  <a:gd name="T52" fmla="*/ 1164 w 1375"/>
                  <a:gd name="T53" fmla="*/ 518 h 52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375"/>
                  <a:gd name="T82" fmla="*/ 0 h 527"/>
                  <a:gd name="T83" fmla="*/ 1375 w 1375"/>
                  <a:gd name="T84" fmla="*/ 527 h 527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375" h="527">
                    <a:moveTo>
                      <a:pt x="1164" y="518"/>
                    </a:moveTo>
                    <a:cubicBezTo>
                      <a:pt x="1252" y="467"/>
                      <a:pt x="1252" y="467"/>
                      <a:pt x="1252" y="467"/>
                    </a:cubicBezTo>
                    <a:cubicBezTo>
                      <a:pt x="1252" y="466"/>
                      <a:pt x="1252" y="465"/>
                      <a:pt x="1252" y="463"/>
                    </a:cubicBezTo>
                    <a:cubicBezTo>
                      <a:pt x="1251" y="456"/>
                      <a:pt x="1246" y="450"/>
                      <a:pt x="1240" y="449"/>
                    </a:cubicBezTo>
                    <a:cubicBezTo>
                      <a:pt x="1240" y="449"/>
                      <a:pt x="1240" y="449"/>
                      <a:pt x="1240" y="449"/>
                    </a:cubicBezTo>
                    <a:cubicBezTo>
                      <a:pt x="1233" y="447"/>
                      <a:pt x="1227" y="443"/>
                      <a:pt x="1224" y="436"/>
                    </a:cubicBezTo>
                    <a:cubicBezTo>
                      <a:pt x="1216" y="422"/>
                      <a:pt x="1221" y="404"/>
                      <a:pt x="1235" y="395"/>
                    </a:cubicBezTo>
                    <a:cubicBezTo>
                      <a:pt x="1250" y="387"/>
                      <a:pt x="1268" y="392"/>
                      <a:pt x="1276" y="406"/>
                    </a:cubicBezTo>
                    <a:cubicBezTo>
                      <a:pt x="1280" y="412"/>
                      <a:pt x="1281" y="420"/>
                      <a:pt x="1279" y="427"/>
                    </a:cubicBezTo>
                    <a:cubicBezTo>
                      <a:pt x="1277" y="432"/>
                      <a:pt x="1280" y="440"/>
                      <a:pt x="1285" y="444"/>
                    </a:cubicBezTo>
                    <a:cubicBezTo>
                      <a:pt x="1287" y="445"/>
                      <a:pt x="1288" y="445"/>
                      <a:pt x="1289" y="446"/>
                    </a:cubicBezTo>
                    <a:cubicBezTo>
                      <a:pt x="1375" y="396"/>
                      <a:pt x="1375" y="396"/>
                      <a:pt x="1375" y="396"/>
                    </a:cubicBezTo>
                    <a:cubicBezTo>
                      <a:pt x="1238" y="159"/>
                      <a:pt x="981" y="0"/>
                      <a:pt x="687" y="0"/>
                    </a:cubicBezTo>
                    <a:cubicBezTo>
                      <a:pt x="394" y="0"/>
                      <a:pt x="137" y="159"/>
                      <a:pt x="0" y="396"/>
                    </a:cubicBezTo>
                    <a:cubicBezTo>
                      <a:pt x="88" y="447"/>
                      <a:pt x="88" y="447"/>
                      <a:pt x="88" y="447"/>
                    </a:cubicBezTo>
                    <a:cubicBezTo>
                      <a:pt x="88" y="448"/>
                      <a:pt x="88" y="450"/>
                      <a:pt x="88" y="451"/>
                    </a:cubicBezTo>
                    <a:cubicBezTo>
                      <a:pt x="87" y="458"/>
                      <a:pt x="82" y="464"/>
                      <a:pt x="76" y="465"/>
                    </a:cubicBezTo>
                    <a:cubicBezTo>
                      <a:pt x="69" y="467"/>
                      <a:pt x="63" y="472"/>
                      <a:pt x="60" y="478"/>
                    </a:cubicBezTo>
                    <a:cubicBezTo>
                      <a:pt x="52" y="492"/>
                      <a:pt x="57" y="511"/>
                      <a:pt x="71" y="519"/>
                    </a:cubicBezTo>
                    <a:cubicBezTo>
                      <a:pt x="86" y="527"/>
                      <a:pt x="104" y="523"/>
                      <a:pt x="112" y="509"/>
                    </a:cubicBezTo>
                    <a:cubicBezTo>
                      <a:pt x="116" y="502"/>
                      <a:pt x="117" y="495"/>
                      <a:pt x="115" y="488"/>
                    </a:cubicBezTo>
                    <a:cubicBezTo>
                      <a:pt x="115" y="488"/>
                      <a:pt x="115" y="488"/>
                      <a:pt x="115" y="488"/>
                    </a:cubicBezTo>
                    <a:cubicBezTo>
                      <a:pt x="113" y="482"/>
                      <a:pt x="116" y="475"/>
                      <a:pt x="122" y="471"/>
                    </a:cubicBezTo>
                    <a:cubicBezTo>
                      <a:pt x="123" y="470"/>
                      <a:pt x="124" y="469"/>
                      <a:pt x="125" y="469"/>
                    </a:cubicBezTo>
                    <a:cubicBezTo>
                      <a:pt x="211" y="518"/>
                      <a:pt x="211" y="518"/>
                      <a:pt x="211" y="518"/>
                    </a:cubicBezTo>
                    <a:cubicBezTo>
                      <a:pt x="306" y="354"/>
                      <a:pt x="484" y="243"/>
                      <a:pt x="687" y="243"/>
                    </a:cubicBezTo>
                    <a:cubicBezTo>
                      <a:pt x="891" y="243"/>
                      <a:pt x="1069" y="354"/>
                      <a:pt x="1164" y="518"/>
                    </a:cubicBezTo>
                    <a:close/>
                  </a:path>
                </a:pathLst>
              </a:custGeom>
              <a:solidFill>
                <a:srgbClr val="9F9F9F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" name="Group 14"/>
            <p:cNvGrpSpPr>
              <a:grpSpLocks/>
            </p:cNvGrpSpPr>
            <p:nvPr/>
          </p:nvGrpSpPr>
          <p:grpSpPr bwMode="auto">
            <a:xfrm rot="7200000">
              <a:off x="2059" y="1386"/>
              <a:ext cx="1616" cy="1614"/>
              <a:chOff x="2060" y="1387"/>
              <a:chExt cx="1616" cy="1614"/>
            </a:xfrm>
          </p:grpSpPr>
          <p:sp>
            <p:nvSpPr>
              <p:cNvPr id="25621" name="Freeform 15"/>
              <p:cNvSpPr>
                <a:spLocks/>
              </p:cNvSpPr>
              <p:nvPr/>
            </p:nvSpPr>
            <p:spPr bwMode="gray">
              <a:xfrm>
                <a:off x="2060" y="1387"/>
                <a:ext cx="808" cy="1225"/>
              </a:xfrm>
              <a:custGeom>
                <a:avLst/>
                <a:gdLst>
                  <a:gd name="T0" fmla="*/ 550 w 550"/>
                  <a:gd name="T1" fmla="*/ 132 h 836"/>
                  <a:gd name="T2" fmla="*/ 547 w 550"/>
                  <a:gd name="T3" fmla="*/ 130 h 836"/>
                  <a:gd name="T4" fmla="*/ 529 w 550"/>
                  <a:gd name="T5" fmla="*/ 133 h 836"/>
                  <a:gd name="T6" fmla="*/ 529 w 550"/>
                  <a:gd name="T7" fmla="*/ 133 h 836"/>
                  <a:gd name="T8" fmla="*/ 509 w 550"/>
                  <a:gd name="T9" fmla="*/ 141 h 836"/>
                  <a:gd name="T10" fmla="*/ 480 w 550"/>
                  <a:gd name="T11" fmla="*/ 111 h 836"/>
                  <a:gd name="T12" fmla="*/ 509 w 550"/>
                  <a:gd name="T13" fmla="*/ 80 h 836"/>
                  <a:gd name="T14" fmla="*/ 529 w 550"/>
                  <a:gd name="T15" fmla="*/ 88 h 836"/>
                  <a:gd name="T16" fmla="*/ 547 w 550"/>
                  <a:gd name="T17" fmla="*/ 91 h 836"/>
                  <a:gd name="T18" fmla="*/ 550 w 550"/>
                  <a:gd name="T19" fmla="*/ 89 h 836"/>
                  <a:gd name="T20" fmla="*/ 550 w 550"/>
                  <a:gd name="T21" fmla="*/ 82 h 836"/>
                  <a:gd name="T22" fmla="*/ 550 w 550"/>
                  <a:gd name="T23" fmla="*/ 0 h 836"/>
                  <a:gd name="T24" fmla="*/ 0 w 550"/>
                  <a:gd name="T25" fmla="*/ 550 h 836"/>
                  <a:gd name="T26" fmla="*/ 74 w 550"/>
                  <a:gd name="T27" fmla="*/ 825 h 836"/>
                  <a:gd name="T28" fmla="*/ 153 w 550"/>
                  <a:gd name="T29" fmla="*/ 780 h 836"/>
                  <a:gd name="T30" fmla="*/ 158 w 550"/>
                  <a:gd name="T31" fmla="*/ 796 h 836"/>
                  <a:gd name="T32" fmla="*/ 161 w 550"/>
                  <a:gd name="T33" fmla="*/ 817 h 836"/>
                  <a:gd name="T34" fmla="*/ 202 w 550"/>
                  <a:gd name="T35" fmla="*/ 827 h 836"/>
                  <a:gd name="T36" fmla="*/ 214 w 550"/>
                  <a:gd name="T37" fmla="*/ 786 h 836"/>
                  <a:gd name="T38" fmla="*/ 198 w 550"/>
                  <a:gd name="T39" fmla="*/ 773 h 836"/>
                  <a:gd name="T40" fmla="*/ 198 w 550"/>
                  <a:gd name="T41" fmla="*/ 773 h 836"/>
                  <a:gd name="T42" fmla="*/ 186 w 550"/>
                  <a:gd name="T43" fmla="*/ 761 h 836"/>
                  <a:gd name="T44" fmla="*/ 266 w 550"/>
                  <a:gd name="T45" fmla="*/ 714 h 836"/>
                  <a:gd name="T46" fmla="*/ 222 w 550"/>
                  <a:gd name="T47" fmla="*/ 550 h 836"/>
                  <a:gd name="T48" fmla="*/ 550 w 550"/>
                  <a:gd name="T49" fmla="*/ 222 h 836"/>
                  <a:gd name="T50" fmla="*/ 550 w 550"/>
                  <a:gd name="T51" fmla="*/ 143 h 836"/>
                  <a:gd name="T52" fmla="*/ 550 w 550"/>
                  <a:gd name="T53" fmla="*/ 132 h 8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550"/>
                  <a:gd name="T82" fmla="*/ 0 h 836"/>
                  <a:gd name="T83" fmla="*/ 550 w 550"/>
                  <a:gd name="T84" fmla="*/ 836 h 8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550" h="836">
                    <a:moveTo>
                      <a:pt x="550" y="132"/>
                    </a:moveTo>
                    <a:cubicBezTo>
                      <a:pt x="549" y="131"/>
                      <a:pt x="548" y="131"/>
                      <a:pt x="547" y="130"/>
                    </a:cubicBezTo>
                    <a:cubicBezTo>
                      <a:pt x="540" y="127"/>
                      <a:pt x="533" y="129"/>
                      <a:pt x="529" y="133"/>
                    </a:cubicBezTo>
                    <a:cubicBezTo>
                      <a:pt x="529" y="133"/>
                      <a:pt x="529" y="133"/>
                      <a:pt x="529" y="133"/>
                    </a:cubicBezTo>
                    <a:cubicBezTo>
                      <a:pt x="523" y="138"/>
                      <a:pt x="517" y="141"/>
                      <a:pt x="509" y="141"/>
                    </a:cubicBezTo>
                    <a:cubicBezTo>
                      <a:pt x="493" y="141"/>
                      <a:pt x="480" y="127"/>
                      <a:pt x="480" y="111"/>
                    </a:cubicBezTo>
                    <a:cubicBezTo>
                      <a:pt x="480" y="94"/>
                      <a:pt x="493" y="80"/>
                      <a:pt x="509" y="80"/>
                    </a:cubicBezTo>
                    <a:cubicBezTo>
                      <a:pt x="517" y="80"/>
                      <a:pt x="524" y="83"/>
                      <a:pt x="529" y="88"/>
                    </a:cubicBezTo>
                    <a:cubicBezTo>
                      <a:pt x="533" y="93"/>
                      <a:pt x="540" y="94"/>
                      <a:pt x="547" y="91"/>
                    </a:cubicBezTo>
                    <a:cubicBezTo>
                      <a:pt x="548" y="91"/>
                      <a:pt x="549" y="90"/>
                      <a:pt x="550" y="89"/>
                    </a:cubicBezTo>
                    <a:cubicBezTo>
                      <a:pt x="550" y="82"/>
                      <a:pt x="550" y="82"/>
                      <a:pt x="550" y="82"/>
                    </a:cubicBezTo>
                    <a:cubicBezTo>
                      <a:pt x="550" y="0"/>
                      <a:pt x="550" y="0"/>
                      <a:pt x="550" y="0"/>
                    </a:cubicBezTo>
                    <a:cubicBezTo>
                      <a:pt x="246" y="0"/>
                      <a:pt x="0" y="246"/>
                      <a:pt x="0" y="550"/>
                    </a:cubicBezTo>
                    <a:cubicBezTo>
                      <a:pt x="0" y="651"/>
                      <a:pt x="27" y="745"/>
                      <a:pt x="74" y="825"/>
                    </a:cubicBezTo>
                    <a:cubicBezTo>
                      <a:pt x="153" y="780"/>
                      <a:pt x="153" y="780"/>
                      <a:pt x="153" y="780"/>
                    </a:cubicBezTo>
                    <a:cubicBezTo>
                      <a:pt x="158" y="784"/>
                      <a:pt x="160" y="791"/>
                      <a:pt x="158" y="796"/>
                    </a:cubicBezTo>
                    <a:cubicBezTo>
                      <a:pt x="157" y="803"/>
                      <a:pt x="158" y="810"/>
                      <a:pt x="161" y="817"/>
                    </a:cubicBezTo>
                    <a:cubicBezTo>
                      <a:pt x="170" y="831"/>
                      <a:pt x="188" y="836"/>
                      <a:pt x="202" y="827"/>
                    </a:cubicBezTo>
                    <a:cubicBezTo>
                      <a:pt x="217" y="819"/>
                      <a:pt x="222" y="801"/>
                      <a:pt x="214" y="786"/>
                    </a:cubicBezTo>
                    <a:cubicBezTo>
                      <a:pt x="210" y="780"/>
                      <a:pt x="204" y="776"/>
                      <a:pt x="198" y="773"/>
                    </a:cubicBezTo>
                    <a:cubicBezTo>
                      <a:pt x="198" y="773"/>
                      <a:pt x="198" y="773"/>
                      <a:pt x="198" y="773"/>
                    </a:cubicBezTo>
                    <a:cubicBezTo>
                      <a:pt x="192" y="772"/>
                      <a:pt x="187" y="767"/>
                      <a:pt x="186" y="761"/>
                    </a:cubicBezTo>
                    <a:cubicBezTo>
                      <a:pt x="266" y="714"/>
                      <a:pt x="266" y="714"/>
                      <a:pt x="266" y="714"/>
                    </a:cubicBezTo>
                    <a:cubicBezTo>
                      <a:pt x="238" y="666"/>
                      <a:pt x="222" y="610"/>
                      <a:pt x="222" y="550"/>
                    </a:cubicBezTo>
                    <a:cubicBezTo>
                      <a:pt x="222" y="369"/>
                      <a:pt x="369" y="222"/>
                      <a:pt x="550" y="222"/>
                    </a:cubicBezTo>
                    <a:cubicBezTo>
                      <a:pt x="550" y="143"/>
                      <a:pt x="550" y="143"/>
                      <a:pt x="550" y="143"/>
                    </a:cubicBezTo>
                    <a:lnTo>
                      <a:pt x="550" y="132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2" name="Freeform 16"/>
              <p:cNvSpPr>
                <a:spLocks/>
              </p:cNvSpPr>
              <p:nvPr/>
            </p:nvSpPr>
            <p:spPr bwMode="gray">
              <a:xfrm>
                <a:off x="2764" y="1387"/>
                <a:ext cx="912" cy="1210"/>
              </a:xfrm>
              <a:custGeom>
                <a:avLst/>
                <a:gdLst>
                  <a:gd name="T0" fmla="*/ 70 w 621"/>
                  <a:gd name="T1" fmla="*/ 0 h 826"/>
                  <a:gd name="T2" fmla="*/ 70 w 621"/>
                  <a:gd name="T3" fmla="*/ 82 h 826"/>
                  <a:gd name="T4" fmla="*/ 70 w 621"/>
                  <a:gd name="T5" fmla="*/ 89 h 826"/>
                  <a:gd name="T6" fmla="*/ 67 w 621"/>
                  <a:gd name="T7" fmla="*/ 91 h 826"/>
                  <a:gd name="T8" fmla="*/ 49 w 621"/>
                  <a:gd name="T9" fmla="*/ 88 h 826"/>
                  <a:gd name="T10" fmla="*/ 29 w 621"/>
                  <a:gd name="T11" fmla="*/ 80 h 826"/>
                  <a:gd name="T12" fmla="*/ 0 w 621"/>
                  <a:gd name="T13" fmla="*/ 111 h 826"/>
                  <a:gd name="T14" fmla="*/ 29 w 621"/>
                  <a:gd name="T15" fmla="*/ 141 h 826"/>
                  <a:gd name="T16" fmla="*/ 49 w 621"/>
                  <a:gd name="T17" fmla="*/ 133 h 826"/>
                  <a:gd name="T18" fmla="*/ 49 w 621"/>
                  <a:gd name="T19" fmla="*/ 133 h 826"/>
                  <a:gd name="T20" fmla="*/ 67 w 621"/>
                  <a:gd name="T21" fmla="*/ 130 h 826"/>
                  <a:gd name="T22" fmla="*/ 70 w 621"/>
                  <a:gd name="T23" fmla="*/ 132 h 826"/>
                  <a:gd name="T24" fmla="*/ 70 w 621"/>
                  <a:gd name="T25" fmla="*/ 143 h 826"/>
                  <a:gd name="T26" fmla="*/ 70 w 621"/>
                  <a:gd name="T27" fmla="*/ 222 h 826"/>
                  <a:gd name="T28" fmla="*/ 70 w 621"/>
                  <a:gd name="T29" fmla="*/ 222 h 826"/>
                  <a:gd name="T30" fmla="*/ 398 w 621"/>
                  <a:gd name="T31" fmla="*/ 550 h 826"/>
                  <a:gd name="T32" fmla="*/ 354 w 621"/>
                  <a:gd name="T33" fmla="*/ 714 h 826"/>
                  <a:gd name="T34" fmla="*/ 433 w 621"/>
                  <a:gd name="T35" fmla="*/ 759 h 826"/>
                  <a:gd name="T36" fmla="*/ 436 w 621"/>
                  <a:gd name="T37" fmla="*/ 758 h 826"/>
                  <a:gd name="T38" fmla="*/ 443 w 621"/>
                  <a:gd name="T39" fmla="*/ 740 h 826"/>
                  <a:gd name="T40" fmla="*/ 443 w 621"/>
                  <a:gd name="T41" fmla="*/ 740 h 826"/>
                  <a:gd name="T42" fmla="*/ 446 w 621"/>
                  <a:gd name="T43" fmla="*/ 720 h 826"/>
                  <a:gd name="T44" fmla="*/ 487 w 621"/>
                  <a:gd name="T45" fmla="*/ 709 h 826"/>
                  <a:gd name="T46" fmla="*/ 498 w 621"/>
                  <a:gd name="T47" fmla="*/ 750 h 826"/>
                  <a:gd name="T48" fmla="*/ 482 w 621"/>
                  <a:gd name="T49" fmla="*/ 763 h 826"/>
                  <a:gd name="T50" fmla="*/ 470 w 621"/>
                  <a:gd name="T51" fmla="*/ 777 h 826"/>
                  <a:gd name="T52" fmla="*/ 470 w 621"/>
                  <a:gd name="T53" fmla="*/ 781 h 826"/>
                  <a:gd name="T54" fmla="*/ 547 w 621"/>
                  <a:gd name="T55" fmla="*/ 826 h 826"/>
                  <a:gd name="T56" fmla="*/ 621 w 621"/>
                  <a:gd name="T57" fmla="*/ 550 h 826"/>
                  <a:gd name="T58" fmla="*/ 70 w 621"/>
                  <a:gd name="T59" fmla="*/ 0 h 82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621"/>
                  <a:gd name="T91" fmla="*/ 0 h 826"/>
                  <a:gd name="T92" fmla="*/ 621 w 621"/>
                  <a:gd name="T93" fmla="*/ 826 h 82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621" h="826">
                    <a:moveTo>
                      <a:pt x="70" y="0"/>
                    </a:moveTo>
                    <a:cubicBezTo>
                      <a:pt x="70" y="82"/>
                      <a:pt x="70" y="82"/>
                      <a:pt x="70" y="82"/>
                    </a:cubicBezTo>
                    <a:cubicBezTo>
                      <a:pt x="70" y="89"/>
                      <a:pt x="70" y="89"/>
                      <a:pt x="70" y="89"/>
                    </a:cubicBezTo>
                    <a:cubicBezTo>
                      <a:pt x="69" y="90"/>
                      <a:pt x="68" y="91"/>
                      <a:pt x="67" y="91"/>
                    </a:cubicBezTo>
                    <a:cubicBezTo>
                      <a:pt x="60" y="94"/>
                      <a:pt x="53" y="93"/>
                      <a:pt x="49" y="88"/>
                    </a:cubicBezTo>
                    <a:cubicBezTo>
                      <a:pt x="44" y="83"/>
                      <a:pt x="37" y="80"/>
                      <a:pt x="29" y="80"/>
                    </a:cubicBezTo>
                    <a:cubicBezTo>
                      <a:pt x="13" y="80"/>
                      <a:pt x="0" y="94"/>
                      <a:pt x="0" y="111"/>
                    </a:cubicBezTo>
                    <a:cubicBezTo>
                      <a:pt x="0" y="127"/>
                      <a:pt x="13" y="141"/>
                      <a:pt x="29" y="141"/>
                    </a:cubicBezTo>
                    <a:cubicBezTo>
                      <a:pt x="37" y="141"/>
                      <a:pt x="43" y="138"/>
                      <a:pt x="49" y="133"/>
                    </a:cubicBezTo>
                    <a:cubicBezTo>
                      <a:pt x="49" y="133"/>
                      <a:pt x="49" y="133"/>
                      <a:pt x="49" y="133"/>
                    </a:cubicBezTo>
                    <a:cubicBezTo>
                      <a:pt x="53" y="129"/>
                      <a:pt x="60" y="127"/>
                      <a:pt x="67" y="130"/>
                    </a:cubicBezTo>
                    <a:cubicBezTo>
                      <a:pt x="68" y="131"/>
                      <a:pt x="69" y="131"/>
                      <a:pt x="70" y="132"/>
                    </a:cubicBezTo>
                    <a:cubicBezTo>
                      <a:pt x="70" y="143"/>
                      <a:pt x="70" y="143"/>
                      <a:pt x="70" y="143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70" y="222"/>
                      <a:pt x="70" y="222"/>
                      <a:pt x="70" y="222"/>
                    </a:cubicBezTo>
                    <a:cubicBezTo>
                      <a:pt x="252" y="222"/>
                      <a:pt x="398" y="369"/>
                      <a:pt x="398" y="550"/>
                    </a:cubicBezTo>
                    <a:cubicBezTo>
                      <a:pt x="398" y="610"/>
                      <a:pt x="382" y="666"/>
                      <a:pt x="354" y="714"/>
                    </a:cubicBezTo>
                    <a:cubicBezTo>
                      <a:pt x="433" y="759"/>
                      <a:pt x="433" y="759"/>
                      <a:pt x="433" y="759"/>
                    </a:cubicBezTo>
                    <a:cubicBezTo>
                      <a:pt x="434" y="759"/>
                      <a:pt x="435" y="758"/>
                      <a:pt x="436" y="758"/>
                    </a:cubicBezTo>
                    <a:cubicBezTo>
                      <a:pt x="442" y="753"/>
                      <a:pt x="445" y="746"/>
                      <a:pt x="443" y="740"/>
                    </a:cubicBezTo>
                    <a:cubicBezTo>
                      <a:pt x="443" y="740"/>
                      <a:pt x="443" y="740"/>
                      <a:pt x="443" y="740"/>
                    </a:cubicBezTo>
                    <a:cubicBezTo>
                      <a:pt x="441" y="733"/>
                      <a:pt x="442" y="726"/>
                      <a:pt x="446" y="720"/>
                    </a:cubicBezTo>
                    <a:cubicBezTo>
                      <a:pt x="454" y="705"/>
                      <a:pt x="472" y="701"/>
                      <a:pt x="487" y="709"/>
                    </a:cubicBezTo>
                    <a:cubicBezTo>
                      <a:pt x="501" y="717"/>
                      <a:pt x="506" y="736"/>
                      <a:pt x="498" y="750"/>
                    </a:cubicBezTo>
                    <a:cubicBezTo>
                      <a:pt x="494" y="756"/>
                      <a:pt x="489" y="761"/>
                      <a:pt x="482" y="763"/>
                    </a:cubicBezTo>
                    <a:cubicBezTo>
                      <a:pt x="476" y="764"/>
                      <a:pt x="471" y="770"/>
                      <a:pt x="470" y="777"/>
                    </a:cubicBezTo>
                    <a:cubicBezTo>
                      <a:pt x="470" y="778"/>
                      <a:pt x="470" y="780"/>
                      <a:pt x="470" y="781"/>
                    </a:cubicBezTo>
                    <a:cubicBezTo>
                      <a:pt x="547" y="826"/>
                      <a:pt x="547" y="826"/>
                      <a:pt x="547" y="826"/>
                    </a:cubicBezTo>
                    <a:cubicBezTo>
                      <a:pt x="594" y="745"/>
                      <a:pt x="621" y="651"/>
                      <a:pt x="621" y="550"/>
                    </a:cubicBezTo>
                    <a:cubicBezTo>
                      <a:pt x="621" y="246"/>
                      <a:pt x="374" y="0"/>
                      <a:pt x="70" y="0"/>
                    </a:cubicBez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5623" name="Freeform 17"/>
              <p:cNvSpPr>
                <a:spLocks/>
              </p:cNvSpPr>
              <p:nvPr/>
            </p:nvSpPr>
            <p:spPr bwMode="gray">
              <a:xfrm>
                <a:off x="2169" y="2414"/>
                <a:ext cx="1397" cy="587"/>
              </a:xfrm>
              <a:custGeom>
                <a:avLst/>
                <a:gdLst>
                  <a:gd name="T0" fmla="*/ 876 w 953"/>
                  <a:gd name="T1" fmla="*/ 80 h 400"/>
                  <a:gd name="T2" fmla="*/ 876 w 953"/>
                  <a:gd name="T3" fmla="*/ 76 h 400"/>
                  <a:gd name="T4" fmla="*/ 888 w 953"/>
                  <a:gd name="T5" fmla="*/ 62 h 400"/>
                  <a:gd name="T6" fmla="*/ 904 w 953"/>
                  <a:gd name="T7" fmla="*/ 49 h 400"/>
                  <a:gd name="T8" fmla="*/ 893 w 953"/>
                  <a:gd name="T9" fmla="*/ 8 h 400"/>
                  <a:gd name="T10" fmla="*/ 852 w 953"/>
                  <a:gd name="T11" fmla="*/ 19 h 400"/>
                  <a:gd name="T12" fmla="*/ 849 w 953"/>
                  <a:gd name="T13" fmla="*/ 39 h 400"/>
                  <a:gd name="T14" fmla="*/ 849 w 953"/>
                  <a:gd name="T15" fmla="*/ 39 h 400"/>
                  <a:gd name="T16" fmla="*/ 842 w 953"/>
                  <a:gd name="T17" fmla="*/ 57 h 400"/>
                  <a:gd name="T18" fmla="*/ 839 w 953"/>
                  <a:gd name="T19" fmla="*/ 58 h 400"/>
                  <a:gd name="T20" fmla="*/ 760 w 953"/>
                  <a:gd name="T21" fmla="*/ 13 h 400"/>
                  <a:gd name="T22" fmla="*/ 476 w 953"/>
                  <a:gd name="T23" fmla="*/ 177 h 400"/>
                  <a:gd name="T24" fmla="*/ 192 w 953"/>
                  <a:gd name="T25" fmla="*/ 13 h 400"/>
                  <a:gd name="T26" fmla="*/ 112 w 953"/>
                  <a:gd name="T27" fmla="*/ 60 h 400"/>
                  <a:gd name="T28" fmla="*/ 124 w 953"/>
                  <a:gd name="T29" fmla="*/ 72 h 400"/>
                  <a:gd name="T30" fmla="*/ 124 w 953"/>
                  <a:gd name="T31" fmla="*/ 72 h 400"/>
                  <a:gd name="T32" fmla="*/ 140 w 953"/>
                  <a:gd name="T33" fmla="*/ 85 h 400"/>
                  <a:gd name="T34" fmla="*/ 128 w 953"/>
                  <a:gd name="T35" fmla="*/ 126 h 400"/>
                  <a:gd name="T36" fmla="*/ 87 w 953"/>
                  <a:gd name="T37" fmla="*/ 116 h 400"/>
                  <a:gd name="T38" fmla="*/ 84 w 953"/>
                  <a:gd name="T39" fmla="*/ 95 h 400"/>
                  <a:gd name="T40" fmla="*/ 79 w 953"/>
                  <a:gd name="T41" fmla="*/ 79 h 400"/>
                  <a:gd name="T42" fmla="*/ 0 w 953"/>
                  <a:gd name="T43" fmla="*/ 124 h 400"/>
                  <a:gd name="T44" fmla="*/ 476 w 953"/>
                  <a:gd name="T45" fmla="*/ 400 h 400"/>
                  <a:gd name="T46" fmla="*/ 953 w 953"/>
                  <a:gd name="T47" fmla="*/ 125 h 400"/>
                  <a:gd name="T48" fmla="*/ 876 w 953"/>
                  <a:gd name="T49" fmla="*/ 80 h 40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953"/>
                  <a:gd name="T76" fmla="*/ 0 h 400"/>
                  <a:gd name="T77" fmla="*/ 953 w 953"/>
                  <a:gd name="T78" fmla="*/ 400 h 40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953" h="400">
                    <a:moveTo>
                      <a:pt x="876" y="80"/>
                    </a:moveTo>
                    <a:cubicBezTo>
                      <a:pt x="876" y="79"/>
                      <a:pt x="876" y="77"/>
                      <a:pt x="876" y="76"/>
                    </a:cubicBezTo>
                    <a:cubicBezTo>
                      <a:pt x="877" y="69"/>
                      <a:pt x="882" y="63"/>
                      <a:pt x="888" y="62"/>
                    </a:cubicBezTo>
                    <a:cubicBezTo>
                      <a:pt x="895" y="60"/>
                      <a:pt x="900" y="55"/>
                      <a:pt x="904" y="49"/>
                    </a:cubicBezTo>
                    <a:cubicBezTo>
                      <a:pt x="912" y="35"/>
                      <a:pt x="907" y="16"/>
                      <a:pt x="893" y="8"/>
                    </a:cubicBezTo>
                    <a:cubicBezTo>
                      <a:pt x="878" y="0"/>
                      <a:pt x="860" y="4"/>
                      <a:pt x="852" y="19"/>
                    </a:cubicBezTo>
                    <a:cubicBezTo>
                      <a:pt x="848" y="25"/>
                      <a:pt x="847" y="32"/>
                      <a:pt x="849" y="39"/>
                    </a:cubicBezTo>
                    <a:cubicBezTo>
                      <a:pt x="849" y="39"/>
                      <a:pt x="849" y="39"/>
                      <a:pt x="849" y="39"/>
                    </a:cubicBezTo>
                    <a:cubicBezTo>
                      <a:pt x="851" y="45"/>
                      <a:pt x="848" y="52"/>
                      <a:pt x="842" y="57"/>
                    </a:cubicBezTo>
                    <a:cubicBezTo>
                      <a:pt x="841" y="57"/>
                      <a:pt x="840" y="58"/>
                      <a:pt x="839" y="58"/>
                    </a:cubicBezTo>
                    <a:cubicBezTo>
                      <a:pt x="760" y="13"/>
                      <a:pt x="760" y="13"/>
                      <a:pt x="760" y="13"/>
                    </a:cubicBezTo>
                    <a:cubicBezTo>
                      <a:pt x="704" y="111"/>
                      <a:pt x="598" y="177"/>
                      <a:pt x="476" y="177"/>
                    </a:cubicBezTo>
                    <a:cubicBezTo>
                      <a:pt x="355" y="177"/>
                      <a:pt x="249" y="111"/>
                      <a:pt x="192" y="13"/>
                    </a:cubicBezTo>
                    <a:cubicBezTo>
                      <a:pt x="112" y="60"/>
                      <a:pt x="112" y="60"/>
                      <a:pt x="112" y="60"/>
                    </a:cubicBezTo>
                    <a:cubicBezTo>
                      <a:pt x="113" y="66"/>
                      <a:pt x="118" y="71"/>
                      <a:pt x="124" y="72"/>
                    </a:cubicBezTo>
                    <a:cubicBezTo>
                      <a:pt x="124" y="72"/>
                      <a:pt x="124" y="72"/>
                      <a:pt x="124" y="72"/>
                    </a:cubicBezTo>
                    <a:cubicBezTo>
                      <a:pt x="130" y="75"/>
                      <a:pt x="136" y="79"/>
                      <a:pt x="140" y="85"/>
                    </a:cubicBezTo>
                    <a:cubicBezTo>
                      <a:pt x="148" y="100"/>
                      <a:pt x="143" y="118"/>
                      <a:pt x="128" y="126"/>
                    </a:cubicBezTo>
                    <a:cubicBezTo>
                      <a:pt x="114" y="135"/>
                      <a:pt x="96" y="130"/>
                      <a:pt x="87" y="116"/>
                    </a:cubicBezTo>
                    <a:cubicBezTo>
                      <a:pt x="84" y="109"/>
                      <a:pt x="83" y="102"/>
                      <a:pt x="84" y="95"/>
                    </a:cubicBezTo>
                    <a:cubicBezTo>
                      <a:pt x="86" y="90"/>
                      <a:pt x="84" y="83"/>
                      <a:pt x="79" y="79"/>
                    </a:cubicBezTo>
                    <a:cubicBezTo>
                      <a:pt x="0" y="124"/>
                      <a:pt x="0" y="124"/>
                      <a:pt x="0" y="124"/>
                    </a:cubicBezTo>
                    <a:cubicBezTo>
                      <a:pt x="95" y="289"/>
                      <a:pt x="273" y="400"/>
                      <a:pt x="476" y="400"/>
                    </a:cubicBezTo>
                    <a:cubicBezTo>
                      <a:pt x="680" y="400"/>
                      <a:pt x="858" y="289"/>
                      <a:pt x="953" y="125"/>
                    </a:cubicBezTo>
                    <a:lnTo>
                      <a:pt x="876" y="80"/>
                    </a:lnTo>
                    <a:close/>
                  </a:path>
                </a:pathLst>
              </a:custGeom>
              <a:solidFill>
                <a:srgbClr val="D1D1D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tr-TR" dirty="0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24" name="Rectangle 31"/>
          <p:cNvSpPr txBox="1">
            <a:spLocks noChangeArrowheads="1"/>
          </p:cNvSpPr>
          <p:nvPr/>
        </p:nvSpPr>
        <p:spPr bwMode="gray">
          <a:xfrm>
            <a:off x="178632" y="411163"/>
            <a:ext cx="8912203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/>
          <a:p>
            <a:pPr eaLnBrk="0" hangingPunct="0">
              <a:lnSpc>
                <a:spcPct val="90000"/>
              </a:lnSpc>
              <a:defRPr/>
            </a:pPr>
            <a:r>
              <a:rPr lang="tr-TR" sz="3200" b="1" dirty="0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BİYOLOJİK RİSK ETMENLERİ</a:t>
            </a:r>
            <a:endParaRPr lang="tr-TR" sz="3200" b="1" dirty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18" name="Grup 17"/>
          <p:cNvGrpSpPr/>
          <p:nvPr/>
        </p:nvGrpSpPr>
        <p:grpSpPr>
          <a:xfrm>
            <a:off x="2698751" y="5448430"/>
            <a:ext cx="6121400" cy="403609"/>
            <a:chOff x="169995" y="1162180"/>
            <a:chExt cx="8737623" cy="403609"/>
          </a:xfrm>
        </p:grpSpPr>
        <p:sp>
          <p:nvSpPr>
            <p:cNvPr id="19" name="Dikdörtgen 18"/>
            <p:cNvSpPr/>
            <p:nvPr/>
          </p:nvSpPr>
          <p:spPr>
            <a:xfrm>
              <a:off x="587905" y="1179318"/>
              <a:ext cx="8319713" cy="369332"/>
            </a:xfrm>
            <a:prstGeom prst="rect">
              <a:avLst/>
            </a:prstGeom>
            <a:ln>
              <a:solidFill>
                <a:srgbClr val="DDDDDD"/>
              </a:solidFill>
            </a:ln>
          </p:spPr>
          <p:txBody>
            <a:bodyPr wrap="square">
              <a:spAutoFit/>
            </a:bodyPr>
            <a:lstStyle/>
            <a:p>
              <a:pPr defTabSz="801688" eaLnBrk="0" hangingPunct="0">
                <a:defRPr/>
              </a:pPr>
              <a:r>
                <a:rPr lang="tr-TR" b="1" i="1" noProof="1" smtClean="0">
                  <a:solidFill>
                    <a:srgbClr val="000000"/>
                  </a:solidFill>
                  <a:latin typeface="Cambria" pitchFamily="18" charset="0"/>
                  <a:cs typeface="Calibri" pitchFamily="34" charset="0"/>
                </a:rPr>
                <a:t>   Madde 6/1</a:t>
              </a:r>
              <a:endParaRPr lang="tr-TR" b="1" i="1" noProof="1">
                <a:solidFill>
                  <a:srgbClr val="000000"/>
                </a:solidFill>
                <a:latin typeface="Cambria" pitchFamily="18" charset="0"/>
                <a:cs typeface="Calibri" pitchFamily="34" charset="0"/>
              </a:endParaRPr>
            </a:p>
          </p:txBody>
        </p:sp>
        <p:pic>
          <p:nvPicPr>
            <p:cNvPr id="20" name="Picture 2" descr="C:\Users\DOKTOR\Desktop\balanc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9995" y="1162180"/>
              <a:ext cx="593686" cy="403609"/>
            </a:xfrm>
            <a:prstGeom prst="rect">
              <a:avLst/>
            </a:prstGeom>
            <a:noFill/>
            <a:ln w="22225">
              <a:solidFill>
                <a:schemeClr val="bg1">
                  <a:lumMod val="5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8362949" y="6376921"/>
            <a:ext cx="658225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ZİN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DE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Akış Çizelgesi: Belge 20"/>
          <p:cNvSpPr/>
          <p:nvPr/>
        </p:nvSpPr>
        <p:spPr>
          <a:xfrm>
            <a:off x="28742" y="6524860"/>
            <a:ext cx="601020" cy="314325"/>
          </a:xfrm>
          <a:prstGeom prst="flowChartDocumen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000" b="1" dirty="0" smtClean="0">
                <a:solidFill>
                  <a:srgbClr val="FFFFFF"/>
                </a:solidFill>
                <a:latin typeface="Calibri" pitchFamily="34" charset="0"/>
              </a:rPr>
              <a:t>1</a:t>
            </a:r>
            <a:endParaRPr lang="tr-TR" sz="2000" b="1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04069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theme/theme1.xml><?xml version="1.0" encoding="utf-8"?>
<a:theme xmlns:a="http://schemas.openxmlformats.org/drawingml/2006/main" name="4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Standarddesign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14907</TotalTime>
  <Words>1340</Words>
  <Application>Microsoft Office PowerPoint</Application>
  <PresentationFormat>Ekran Gösterisi (4:3)</PresentationFormat>
  <Paragraphs>307</Paragraphs>
  <Slides>22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22</vt:i4>
      </vt:variant>
    </vt:vector>
  </HeadingPairs>
  <TitlesOfParts>
    <vt:vector size="31" baseType="lpstr">
      <vt:lpstr>宋体</vt:lpstr>
      <vt:lpstr>Arial</vt:lpstr>
      <vt:lpstr>Calibri</vt:lpstr>
      <vt:lpstr>Cambria</vt:lpstr>
      <vt:lpstr>Monotype Corsiva</vt:lpstr>
      <vt:lpstr>Wingdings</vt:lpstr>
      <vt:lpstr>4_Standarddesign</vt:lpstr>
      <vt:lpstr>5_Standarddesign</vt:lpstr>
      <vt:lpstr>2_Standarddesign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Ahmet Yiğitalp</cp:lastModifiedBy>
  <cp:revision>1346</cp:revision>
  <dcterms:created xsi:type="dcterms:W3CDTF">2008-04-16T13:39:00Z</dcterms:created>
  <dcterms:modified xsi:type="dcterms:W3CDTF">2014-12-12T19:31:12Z</dcterms:modified>
</cp:coreProperties>
</file>