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80" r:id="rId2"/>
    <p:sldMasterId id="2147483816" r:id="rId3"/>
  </p:sldMasterIdLst>
  <p:notesMasterIdLst>
    <p:notesMasterId r:id="rId26"/>
  </p:notesMasterIdLst>
  <p:handoutMasterIdLst>
    <p:handoutMasterId r:id="rId27"/>
  </p:handoutMasterIdLst>
  <p:sldIdLst>
    <p:sldId id="1212" r:id="rId4"/>
    <p:sldId id="1456" r:id="rId5"/>
    <p:sldId id="1497" r:id="rId6"/>
    <p:sldId id="1562" r:id="rId7"/>
    <p:sldId id="1448" r:id="rId8"/>
    <p:sldId id="1565" r:id="rId9"/>
    <p:sldId id="1566" r:id="rId10"/>
    <p:sldId id="1458" r:id="rId11"/>
    <p:sldId id="1413" r:id="rId12"/>
    <p:sldId id="1457" r:id="rId13"/>
    <p:sldId id="1523" r:id="rId14"/>
    <p:sldId id="1524" r:id="rId15"/>
    <p:sldId id="1563" r:id="rId16"/>
    <p:sldId id="1564" r:id="rId17"/>
    <p:sldId id="1460" r:id="rId18"/>
    <p:sldId id="1427" r:id="rId19"/>
    <p:sldId id="1559" r:id="rId20"/>
    <p:sldId id="1560" r:id="rId21"/>
    <p:sldId id="1461" r:id="rId22"/>
    <p:sldId id="1450" r:id="rId23"/>
    <p:sldId id="1453" r:id="rId24"/>
    <p:sldId id="1553" r:id="rId2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4">
          <p15:clr>
            <a:srgbClr val="A4A3A4"/>
          </p15:clr>
        </p15:guide>
        <p15:guide id="2" orient="horz" pos="1151">
          <p15:clr>
            <a:srgbClr val="A4A3A4"/>
          </p15:clr>
        </p15:guide>
        <p15:guide id="3" orient="horz" pos="2018">
          <p15:clr>
            <a:srgbClr val="A4A3A4"/>
          </p15:clr>
        </p15:guide>
        <p15:guide id="4" orient="horz" pos="2652">
          <p15:clr>
            <a:srgbClr val="A4A3A4"/>
          </p15:clr>
        </p15:guide>
        <p15:guide id="5" pos="5579">
          <p15:clr>
            <a:srgbClr val="A4A3A4"/>
          </p15:clr>
        </p15:guide>
        <p15:guide id="6" pos="5266">
          <p15:clr>
            <a:srgbClr val="A4A3A4"/>
          </p15:clr>
        </p15:guide>
        <p15:guide id="7" pos="198">
          <p15:clr>
            <a:srgbClr val="A4A3A4"/>
          </p15:clr>
        </p15:guide>
        <p15:guide id="8" pos="3193">
          <p15:clr>
            <a:srgbClr val="A4A3A4"/>
          </p15:clr>
        </p15:guide>
        <p15:guide id="9" pos="49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A4FF"/>
    <a:srgbClr val="004986"/>
    <a:srgbClr val="0066CC"/>
    <a:srgbClr val="004074"/>
    <a:srgbClr val="414141"/>
    <a:srgbClr val="575F57"/>
    <a:srgbClr val="5A5A59"/>
    <a:srgbClr val="575757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80" d="100"/>
          <a:sy n="80" d="100"/>
        </p:scale>
        <p:origin x="1704" y="25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12.12.2014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6167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8145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8565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2E6C6D7-840D-46C3-91AE-EFD005E46678}" type="slidenum">
              <a:rPr lang="de-DE" sz="1200">
                <a:solidFill>
                  <a:srgbClr val="000000"/>
                </a:solidFill>
              </a:rPr>
              <a:pPr algn="r" eaLnBrk="1" hangingPunct="1"/>
              <a:t>12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678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5B8BA15-3C68-4DDE-B167-A31AA297F1A7}" type="slidenum">
              <a:rPr lang="en-GB" sz="1300">
                <a:solidFill>
                  <a:srgbClr val="000000"/>
                </a:solidFill>
              </a:rPr>
              <a:pPr algn="r" eaLnBrk="1" hangingPunct="1"/>
              <a:t>12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6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67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8334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7321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7F71880-3759-4DA6-8C5A-0DC20D8CDC94}" type="slidenum">
              <a:rPr lang="de-DE" sz="1200">
                <a:solidFill>
                  <a:srgbClr val="000000"/>
                </a:solidFill>
              </a:rPr>
              <a:pPr algn="r"/>
              <a:t>14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8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2D1CB17-A74A-49DA-BDCB-3CE28DB7892E}" type="slidenum">
              <a:rPr lang="en-GB" sz="1300">
                <a:solidFill>
                  <a:srgbClr val="000000"/>
                </a:solidFill>
              </a:rPr>
              <a:pPr algn="r" defTabSz="947738"/>
              <a:t>14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338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741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5324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475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4141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918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50916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20443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83548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4533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0765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9928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1233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4525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626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4823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4749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5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89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24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23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33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79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74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28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5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2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011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36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03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210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06254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0723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8271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9724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89509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888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076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7634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4062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3502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1558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6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61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5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1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1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6671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19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327A2A28-1E8D-40C1-AFB1-DA7112BDD150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03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90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152405"/>
            <a:ext cx="8967726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39700" dist="50800" dir="7200000" sx="104000" sy="104000" algn="ctr">
              <a:srgbClr val="7DC4FF">
                <a:alpha val="91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6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96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Biyolojik Risk Etmenleri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063824" y="6367449"/>
            <a:ext cx="2933205" cy="40957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AHMET YİĞİTALP</a:t>
            </a:r>
            <a:endParaRPr lang="zh-CN" altLang="zh-CN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9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Bildirimler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70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ETKENLERİ / BİLDİRİMLER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4531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528686" y="1173179"/>
            <a:ext cx="2229113" cy="1337085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Derhal Bildirim</a:t>
            </a:r>
          </a:p>
          <a:p>
            <a:pPr algn="ctr" defTabSz="801688" eaLnBrk="0" hangingPunct="0"/>
            <a:r>
              <a:rPr lang="tr-TR" sz="2000" b="1" i="1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(Bakanlığa)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770094" y="1173179"/>
            <a:ext cx="6343856" cy="1337085"/>
          </a:xfrm>
          <a:prstGeom prst="rect">
            <a:avLst/>
          </a:prstGeom>
          <a:solidFill>
            <a:schemeClr val="bg1">
              <a:lumMod val="95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İşveren, biyolojik etkenin ortama yayılmasına ve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insanda ciddi enfeksiyona ve/veya hastalığa sebep olabilecek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herhangi bir kaza veya olayı derhal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Bakanlığa </a:t>
            </a:r>
            <a:r>
              <a:rPr lang="tr-TR" b="1" i="1" dirty="0">
                <a:latin typeface="Calibri" pitchFamily="34" charset="0"/>
                <a:cs typeface="Calibri" pitchFamily="34" charset="0"/>
              </a:rPr>
              <a:t>ve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Sağlık Bakanlığına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bildirir. Biyolojik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mesleki maruziyet sonucu meydana gelen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her hastalık veya ölüm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Bakanlığa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bildirilir. 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528688" y="2569591"/>
            <a:ext cx="2229110" cy="1206937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İstenmesi Halinde </a:t>
            </a:r>
            <a:r>
              <a:rPr lang="tr-TR" sz="20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Bildirim</a:t>
            </a:r>
          </a:p>
          <a:p>
            <a:pPr algn="ctr" defTabSz="801688" eaLnBrk="0" hangingPunct="0"/>
            <a:r>
              <a:rPr lang="tr-TR" sz="20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(Bakanlığa)</a:t>
            </a:r>
            <a:endParaRPr lang="tr-TR" sz="20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770094" y="2569591"/>
            <a:ext cx="6343856" cy="1206937"/>
          </a:xfrm>
          <a:prstGeom prst="rect">
            <a:avLst/>
          </a:prstGeom>
          <a:solidFill>
            <a:schemeClr val="bg1">
              <a:lumMod val="95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sonuçları işçilerin sağlık ve güvenliği yönünden risk bulunduğunu ortaya koyuyorsa,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istenmesi halinde</a:t>
            </a:r>
            <a:r>
              <a:rPr lang="tr-TR" b="1" i="1" dirty="0">
                <a:latin typeface="Calibri" pitchFamily="34" charset="0"/>
                <a:cs typeface="Calibri" pitchFamily="34" charset="0"/>
              </a:rPr>
              <a:t>,</a:t>
            </a:r>
            <a:r>
              <a:rPr lang="tr-TR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 aşağıdaki konularda gerekli bilgileri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528688" y="3897907"/>
            <a:ext cx="2229110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Ön </a:t>
            </a:r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Bildirim</a:t>
            </a:r>
          </a:p>
          <a:p>
            <a:pPr algn="ctr" defTabSz="801688" eaLnBrk="0" hangingPunct="0"/>
            <a:r>
              <a:rPr lang="tr-TR" sz="20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(İl Müdürlüğüne)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770094" y="3897907"/>
            <a:ext cx="6343856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Grup2, Grup3 ve Grup4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kez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kullanımında, işe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başlamadan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 az 30 gün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Çalışma ve İş Kurumu İl Müdürlüğüne </a:t>
            </a: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bildirimde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bulunulur.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528688" y="5131120"/>
            <a:ext cx="2229110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Faaliyet Sonlanmasına Bağlı </a:t>
            </a:r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Bildirim</a:t>
            </a:r>
          </a:p>
          <a:p>
            <a:pPr algn="ctr" defTabSz="801688" eaLnBrk="0" hangingPunct="0"/>
            <a:r>
              <a:rPr lang="tr-TR" sz="20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(İl Müdürlüğüne)</a:t>
            </a:r>
            <a:endParaRPr lang="tr-TR" sz="20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2770094" y="5131120"/>
            <a:ext cx="6343856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İşletmenin faaliyeti sona erdiğinde,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düzenlenmiş olan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etkene maruz kalan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çalışanların listesi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tıbbi </a:t>
            </a: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kayıtlar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İş Kurumu İl Müdürlüğüne verilir.</a:t>
            </a: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gray">
          <a:xfrm>
            <a:off x="71720" y="1173179"/>
            <a:ext cx="444905" cy="1337085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tr-TR" sz="24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4" name="Rectangle 55"/>
          <p:cNvSpPr>
            <a:spLocks noChangeArrowheads="1"/>
          </p:cNvSpPr>
          <p:nvPr/>
        </p:nvSpPr>
        <p:spPr bwMode="gray">
          <a:xfrm>
            <a:off x="71720" y="2569591"/>
            <a:ext cx="444904" cy="1206937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tr-TR" sz="24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5" name="Rectangle 55"/>
          <p:cNvSpPr>
            <a:spLocks noChangeArrowheads="1"/>
          </p:cNvSpPr>
          <p:nvPr/>
        </p:nvSpPr>
        <p:spPr bwMode="gray">
          <a:xfrm>
            <a:off x="71720" y="3897907"/>
            <a:ext cx="444904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tr-TR" sz="2400" b="1" i="1" dirty="0" smtClean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gray">
          <a:xfrm>
            <a:off x="71720" y="5131120"/>
            <a:ext cx="444904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tr-TR" sz="24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8641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67940" name="Rectangle 55"/>
          <p:cNvSpPr>
            <a:spLocks noChangeArrowheads="1"/>
          </p:cNvSpPr>
          <p:nvPr/>
        </p:nvSpPr>
        <p:spPr bwMode="gray">
          <a:xfrm>
            <a:off x="4635033" y="1219200"/>
            <a:ext cx="4395503" cy="5064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itchFamily="34" charset="0"/>
              </a:rPr>
              <a:t>İl Müdürlüğüne Ön Bildirim</a:t>
            </a:r>
            <a:endParaRPr lang="tr-TR" sz="2400" b="1" i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gray">
          <a:xfrm>
            <a:off x="4635033" y="1725613"/>
            <a:ext cx="4395503" cy="45407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İşyerinin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unvan ve adresi</a:t>
            </a: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İşyerinde İSG hizmeti sunan İGU, İHE ve diğer sağlık personelinin adı, soyadı, unvanı ve bu konudaki yeterliliğini (İSG Profesyonelleri)</a:t>
            </a: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Risk değerlendirmesinin sonucu</a:t>
            </a: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Biyolojik etken türleri</a:t>
            </a: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Öngörülen korunma ve önleme tedbirleri</a:t>
            </a:r>
          </a:p>
        </p:txBody>
      </p:sp>
      <p:sp>
        <p:nvSpPr>
          <p:cNvPr id="167942" name="Rectangle 55"/>
          <p:cNvSpPr>
            <a:spLocks noChangeArrowheads="1"/>
          </p:cNvSpPr>
          <p:nvPr/>
        </p:nvSpPr>
        <p:spPr bwMode="gray">
          <a:xfrm>
            <a:off x="96088" y="1219200"/>
            <a:ext cx="4395503" cy="5064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itchFamily="34" charset="0"/>
              </a:rPr>
              <a:t>Bakanlığa Bildirim</a:t>
            </a:r>
            <a:endParaRPr lang="tr-TR" sz="2400" b="1" i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67943" name="Rectangle 5"/>
          <p:cNvSpPr>
            <a:spLocks noChangeArrowheads="1"/>
          </p:cNvSpPr>
          <p:nvPr/>
        </p:nvSpPr>
        <p:spPr bwMode="gray">
          <a:xfrm>
            <a:off x="96088" y="1725613"/>
            <a:ext cx="4395503" cy="45407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Risk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değerlendirme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sonuçları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Çalışanların biyolojik etkenlere maruz kaldığı veya kalma ihtimali bulunan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işler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Biyolojik etkenlere maruz kalan işçi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sayısı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 err="1">
                <a:solidFill>
                  <a:srgbClr val="000000"/>
                </a:solidFill>
                <a:latin typeface="Calibri" pitchFamily="34" charset="0"/>
              </a:rPr>
              <a:t>İSG’den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 sorumlu kişilerin adı, soyadı, unvanı ve bu konudaki yeterlilikleri (İSG Profesyonelleri)</a:t>
            </a: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Çalışma şekli ve yöntemleri de dahil olmak üzere alınan koruyucu ve önleyici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önlemler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</a:rPr>
              <a:t>Grup 3 veya 4’de yer alan biyolojik etkenlere maruziyetten işçilerin korunması için acil eylem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</a:rPr>
              <a:t>planı</a:t>
            </a:r>
            <a:endParaRPr lang="tr-TR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ETMENLERİ / BİLDİRİM İÇERİĞİ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39149" y="6405496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6"/>
          <p:cNvSpPr>
            <a:spLocks noChangeAspect="1" noChangeArrowheads="1"/>
          </p:cNvSpPr>
          <p:nvPr/>
        </p:nvSpPr>
        <p:spPr bwMode="auto">
          <a:xfrm>
            <a:off x="124663" y="1248568"/>
            <a:ext cx="432000" cy="43200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tr-TR" sz="2800" b="1" dirty="0" smtClean="0">
                <a:solidFill>
                  <a:srgbClr val="FFFFFF"/>
                </a:solidFill>
                <a:latin typeface="Cambria" pitchFamily="18" charset="0"/>
              </a:rPr>
              <a:t>1</a:t>
            </a:r>
            <a:endParaRPr lang="tr-TR" sz="2800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2" name="Oval 16"/>
          <p:cNvSpPr>
            <a:spLocks noChangeAspect="1" noChangeArrowheads="1"/>
          </p:cNvSpPr>
          <p:nvPr/>
        </p:nvSpPr>
        <p:spPr bwMode="auto">
          <a:xfrm>
            <a:off x="4662221" y="1256406"/>
            <a:ext cx="432000" cy="43200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tr-TR" sz="2800" b="1" dirty="0" smtClean="0">
                <a:solidFill>
                  <a:srgbClr val="FFFFFF"/>
                </a:solidFill>
                <a:latin typeface="Cambria" pitchFamily="18" charset="0"/>
              </a:rPr>
              <a:t>2</a:t>
            </a:r>
            <a:endParaRPr lang="tr-TR" sz="2800" b="1" dirty="0">
              <a:solidFill>
                <a:srgbClr val="FFFFFF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810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4531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3" y="1486946"/>
            <a:ext cx="538117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FF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573741" y="1486946"/>
            <a:ext cx="8540210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İşveren; biyolojik etkenlerle çalışma sırasında oluşan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ciddi bir kaza veya olay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durumunda veya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grup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 biyolojik etkenlerle yapılan çalışmalarda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işyerinde asgari takip edilecek prosedürleri içeren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yazılı talimatları sağlar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mümkün olduğu yerlerde uyarıları </a:t>
            </a:r>
            <a:r>
              <a:rPr lang="tr-TR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görünür şekilde asar.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2729120"/>
            <a:ext cx="538116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FF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573741" y="2729120"/>
            <a:ext cx="8540210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İşverenler, </a:t>
            </a: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kazanın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sebeplerini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durumu düzeltmek için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alınan önlemleri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en kısa zamanda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çalışanlara ve/veya çalışan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temsilcilerine bildirir.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3969624"/>
            <a:ext cx="538116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3</a:t>
            </a:r>
            <a:endParaRPr lang="tr-TR" sz="2000" b="1" i="1" dirty="0" smtClean="0">
              <a:solidFill>
                <a:srgbClr val="FF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573741" y="3969624"/>
            <a:ext cx="8540210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İşverenler, biyolojik etkenlerin ortama yayılmasından doğan ve insanda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ciddi enfeksiyona ve/veya hastalığa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neden olabilecek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kaza veya olayı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çalışanlara ve/veya çalışan temsilcilerine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derhal bildirir.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5202837"/>
            <a:ext cx="538116" cy="120693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endParaRPr lang="tr-TR" sz="2000" b="1" i="1" dirty="0">
              <a:solidFill>
                <a:srgbClr val="FF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573741" y="5202837"/>
            <a:ext cx="8540210" cy="120693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Çalışanlar, biyolojik etkenlerin kullanımı sırasında meydana gelen herhangi bir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kaza veya olayı,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işyerinde görevli İGU, İHE veya işveren veya işveren vekiline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derhal bildirir.</a:t>
            </a:r>
          </a:p>
        </p:txBody>
      </p:sp>
      <p:sp>
        <p:nvSpPr>
          <p:cNvPr id="27" name="Rectangle 55"/>
          <p:cNvSpPr>
            <a:spLocks noChangeArrowheads="1"/>
          </p:cNvSpPr>
          <p:nvPr/>
        </p:nvSpPr>
        <p:spPr bwMode="gray">
          <a:xfrm>
            <a:off x="16173" y="933166"/>
            <a:ext cx="9099594" cy="522772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Özel Durumlarda Çalışanın ve/veya İşverenin Bilgilendirilmesi</a:t>
            </a:r>
          </a:p>
        </p:txBody>
      </p:sp>
    </p:spTree>
    <p:extLst>
      <p:ext uri="{BB962C8B-B14F-4D97-AF65-F5344CB8AC3E}">
        <p14:creationId xmlns:p14="http://schemas.microsoft.com/office/powerpoint/2010/main" val="475825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84" name="AutoShape 5"/>
          <p:cNvSpPr>
            <a:spLocks noChangeArrowheads="1"/>
          </p:cNvSpPr>
          <p:nvPr/>
        </p:nvSpPr>
        <p:spPr bwMode="auto">
          <a:xfrm>
            <a:off x="4025972" y="2810553"/>
            <a:ext cx="1880139" cy="215668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/>
            <a:r>
              <a:rPr lang="tr-TR" altLang="zh-CN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İŞVEREN</a:t>
            </a:r>
            <a:endParaRPr lang="tr-TR" altLang="zh-CN" sz="2800" dirty="0" smtClean="0">
              <a:solidFill>
                <a:srgbClr val="C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sp>
        <p:nvSpPr>
          <p:cNvPr id="437267" name="AutoShape 5"/>
          <p:cNvSpPr>
            <a:spLocks noChangeArrowheads="1"/>
          </p:cNvSpPr>
          <p:nvPr/>
        </p:nvSpPr>
        <p:spPr bwMode="auto">
          <a:xfrm>
            <a:off x="6879166" y="2807535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Talimatlar 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Hazırlama-Asma</a:t>
            </a:r>
            <a:endParaRPr lang="tr-TR" sz="1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99800" y="36721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ETKENLERİ / BİLDİRİMLER</a:t>
            </a: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879165" y="3555719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Derhal Bildirim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sz="14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(Çalışan-Çalışan Tem)</a:t>
            </a:r>
            <a:endParaRPr lang="tr-TR" sz="1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6879166" y="4297865"/>
            <a:ext cx="1914723" cy="6663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Kaza </a:t>
            </a:r>
          </a:p>
          <a:p>
            <a:pPr algn="ctr" eaLnBrk="0" hangingPunct="0">
              <a:lnSpc>
                <a:spcPct val="90000"/>
              </a:lnSpc>
            </a:pPr>
            <a:r>
              <a:rPr lang="tr-TR" altLang="zh-CN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Sebepleri-Önlemler</a:t>
            </a:r>
            <a:endParaRPr lang="zh-CN" altLang="zh-CN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2495785" y="1787947"/>
            <a:ext cx="1880139" cy="6149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 fontScale="92500" lnSpcReduction="20000"/>
          </a:bodyPr>
          <a:lstStyle/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Derhal Bildirim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(ÇSGB ve SB)</a:t>
            </a:r>
            <a:endParaRPr lang="tr-TR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sp>
        <p:nvSpPr>
          <p:cNvPr id="6" name="Şeritli Sağ Ok 5"/>
          <p:cNvSpPr/>
          <p:nvPr/>
        </p:nvSpPr>
        <p:spPr>
          <a:xfrm>
            <a:off x="5968865" y="2949385"/>
            <a:ext cx="858562" cy="401725"/>
          </a:xfrm>
          <a:prstGeom prst="stripedRightArrow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8" name="Şeritli Sağ Ok 37"/>
          <p:cNvSpPr/>
          <p:nvPr/>
        </p:nvSpPr>
        <p:spPr>
          <a:xfrm>
            <a:off x="5968865" y="4427694"/>
            <a:ext cx="858562" cy="401725"/>
          </a:xfrm>
          <a:prstGeom prst="stripedRightArrow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0" name="AutoShape 5"/>
          <p:cNvSpPr>
            <a:spLocks noChangeArrowheads="1"/>
          </p:cNvSpPr>
          <p:nvPr/>
        </p:nvSpPr>
        <p:spPr bwMode="auto">
          <a:xfrm>
            <a:off x="5523416" y="1778482"/>
            <a:ext cx="1880139" cy="6149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 fontScale="92500" lnSpcReduction="20000"/>
          </a:bodyPr>
          <a:lstStyle/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İstenmesi Halinde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Bildirim (RD)</a:t>
            </a:r>
            <a:endParaRPr lang="tr-TR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grpSp>
        <p:nvGrpSpPr>
          <p:cNvPr id="12" name="Grup 11"/>
          <p:cNvGrpSpPr/>
          <p:nvPr/>
        </p:nvGrpSpPr>
        <p:grpSpPr>
          <a:xfrm>
            <a:off x="4384889" y="1377566"/>
            <a:ext cx="1129562" cy="1406382"/>
            <a:chOff x="4384889" y="1377566"/>
            <a:chExt cx="1129562" cy="1406382"/>
          </a:xfrm>
        </p:grpSpPr>
        <p:sp>
          <p:nvSpPr>
            <p:cNvPr id="9" name="Sol Sağ Ok Belirtme Çizgisi 8"/>
            <p:cNvSpPr/>
            <p:nvPr/>
          </p:nvSpPr>
          <p:spPr>
            <a:xfrm>
              <a:off x="4384889" y="1377566"/>
              <a:ext cx="1129562" cy="1406382"/>
            </a:xfrm>
            <a:prstGeom prst="leftRightArrowCallout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>
                <a:solidFill>
                  <a:srgbClr val="000000"/>
                </a:solidFill>
              </a:endParaRPr>
            </a:p>
          </p:txBody>
        </p:sp>
        <p:sp>
          <p:nvSpPr>
            <p:cNvPr id="10" name="Metin kutusu 9"/>
            <p:cNvSpPr txBox="1"/>
            <p:nvPr/>
          </p:nvSpPr>
          <p:spPr>
            <a:xfrm rot="16200000">
              <a:off x="4349908" y="1894293"/>
              <a:ext cx="1181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2000" b="1" i="1" dirty="0">
                  <a:solidFill>
                    <a:srgbClr val="000000"/>
                  </a:solidFill>
                  <a:latin typeface="Calibri" panose="020F0502020204030204" pitchFamily="34" charset="0"/>
                  <a:ea typeface="宋体" charset="-122"/>
                </a:rPr>
                <a:t>ÇSGB</a:t>
              </a:r>
              <a:endParaRPr lang="tr-TR" sz="2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2558537" y="5390167"/>
            <a:ext cx="1880139" cy="6149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 fontScale="92500" lnSpcReduction="20000"/>
          </a:bodyPr>
          <a:lstStyle/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Ön Bildirim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(30 Gün Önce)</a:t>
            </a:r>
            <a:endParaRPr lang="tr-TR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5604098" y="5380702"/>
            <a:ext cx="1880139" cy="61495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>
            <a:normAutofit fontScale="92500" lnSpcReduction="20000"/>
          </a:bodyPr>
          <a:lstStyle/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Faaliyet Sonlanınca</a:t>
            </a:r>
          </a:p>
          <a:p>
            <a:pPr algn="ctr" eaLnBrk="0" hangingPunct="0"/>
            <a:r>
              <a:rPr lang="tr-TR" altLang="zh-CN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Bildirim (SL-SD)</a:t>
            </a:r>
            <a:endParaRPr lang="tr-TR" altLang="zh-CN" b="1" i="1" dirty="0">
              <a:solidFill>
                <a:srgbClr val="000000"/>
              </a:solidFill>
              <a:latin typeface="Calibri" panose="020F0502020204030204" pitchFamily="34" charset="0"/>
              <a:ea typeface="宋体" charset="-122"/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4456606" y="4989108"/>
            <a:ext cx="1129562" cy="1406382"/>
            <a:chOff x="4456606" y="4979964"/>
            <a:chExt cx="1129562" cy="1406382"/>
          </a:xfrm>
        </p:grpSpPr>
        <p:sp>
          <p:nvSpPr>
            <p:cNvPr id="46" name="Sol Sağ Ok Belirtme Çizgisi 45"/>
            <p:cNvSpPr/>
            <p:nvPr/>
          </p:nvSpPr>
          <p:spPr>
            <a:xfrm>
              <a:off x="4456606" y="4979964"/>
              <a:ext cx="1129562" cy="1406382"/>
            </a:xfrm>
            <a:prstGeom prst="leftRightArrowCallout">
              <a:avLst/>
            </a:prstGeom>
            <a:noFill/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>
                <a:solidFill>
                  <a:srgbClr val="000000"/>
                </a:solidFill>
              </a:endParaRPr>
            </a:p>
          </p:txBody>
        </p:sp>
        <p:sp>
          <p:nvSpPr>
            <p:cNvPr id="47" name="Metin kutusu 46"/>
            <p:cNvSpPr txBox="1"/>
            <p:nvPr/>
          </p:nvSpPr>
          <p:spPr>
            <a:xfrm rot="16200000">
              <a:off x="4421625" y="5487723"/>
              <a:ext cx="1181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宋体" charset="-122"/>
                </a:rPr>
                <a:t>İL MÜD</a:t>
              </a:r>
              <a:endParaRPr lang="tr-TR" sz="2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1" name="Yukarı Aşağı Ok 10"/>
          <p:cNvSpPr/>
          <p:nvPr/>
        </p:nvSpPr>
        <p:spPr>
          <a:xfrm rot="5242070">
            <a:off x="6203636" y="3477321"/>
            <a:ext cx="385483" cy="860260"/>
          </a:xfrm>
          <a:prstGeom prst="upDownArrow">
            <a:avLst/>
          </a:prstGeom>
          <a:noFill/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auto">
          <a:xfrm>
            <a:off x="255154" y="1040392"/>
            <a:ext cx="2163976" cy="229823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square" anchor="ctr">
            <a:noAutofit/>
          </a:bodyPr>
          <a:lstStyle/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Risk değerlendirme sonuçları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Çalışanların biyolojik etkenlere maruz </a:t>
            </a:r>
            <a:r>
              <a:rPr lang="tr-TR" altLang="zh-CN" sz="1000" i="1" dirty="0" smtClean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kaldığı veya kalma </a:t>
            </a: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ihtimali bulunan işler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Biyolojik etkenlere maruz kalan işçi sayısı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 err="1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İSG’den</a:t>
            </a: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 sorumlu kişilerin adı, soyadı, unvanı ve bu konudaki yeterlilikleri (İSG Profesyonelleri)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Çalışma şekli ve yöntemleri de dahil olmak üzere alınan koruyucu ve önleyici önlemler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Grup 3 veya 4’de yer alan biyolojik etkenlere maruziyetten işçilerin korunması için acil eylem planı</a:t>
            </a:r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>
            <a:off x="255154" y="4965192"/>
            <a:ext cx="2240629" cy="1445984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square" anchor="ctr">
            <a:noAutofit/>
          </a:bodyPr>
          <a:lstStyle/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İşyerinin unvan ve adresi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İşyerinde İSG hizmeti sunan İGU, İHE ve diğer sağlık personelinin adı, soyadı, unvanı ve bu konudaki yeterliliğini (İSG Profesyonelleri)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Risk değerlendirmesinin sonucu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Biyolojik etken türleri</a:t>
            </a:r>
          </a:p>
          <a:p>
            <a:pPr marL="72000" indent="-72000" eaLnBrk="0" hangingPunct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tr-TR" altLang="zh-CN" sz="1000" i="1" dirty="0">
                <a:solidFill>
                  <a:srgbClr val="000000"/>
                </a:solidFill>
                <a:latin typeface="Calibri" panose="020F0502020204030204" pitchFamily="34" charset="0"/>
                <a:ea typeface="宋体" charset="-122"/>
              </a:rPr>
              <a:t>Öngörülen korunma ve önleme tedbirleri</a:t>
            </a:r>
          </a:p>
        </p:txBody>
      </p:sp>
    </p:spTree>
    <p:extLst>
      <p:ext uri="{BB962C8B-B14F-4D97-AF65-F5344CB8AC3E}">
        <p14:creationId xmlns:p14="http://schemas.microsoft.com/office/powerpoint/2010/main" val="3517462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Çalışanların Eğitimi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4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80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ÇALIŞANLARIN EĞİTİMİ VE BİLGİLENDİRİLMESİ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etkenlerle teması içeren çalışmalara başlanmadan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önce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verilir. Değişen ve ortaya çıkan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yeni risklere uygun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yenilenir. Gerektiğinde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periyodik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tekrarlanır.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Akış Çizelgesi: Belge 16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4284384" y="2717825"/>
            <a:ext cx="580872" cy="291488"/>
          </a:xfrm>
          <a:prstGeom prst="roundRect">
            <a:avLst/>
          </a:prstGeom>
          <a:noFill/>
          <a:ln>
            <a:solidFill>
              <a:srgbClr val="6B9B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9216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Kişisel Hijyen ve Korunma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5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6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KİŞİSEL HİJYEN VE KORUNMA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 almakla yükümlüdür; </a:t>
            </a:r>
          </a:p>
          <a:p>
            <a:pPr marL="414900" indent="-3429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etkenlerin bulaşma riskinin olduğu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alanlarında yiyip içmeleri engellenir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koruyucu giysi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diğer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özel giysi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yıkama sıvıları ve/veya cilt antiseptikleri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dahil,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ve yeterli temizlik malzemeleri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yıkanma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tuvaletler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sağlanacaktır. 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  Madde 10</a:t>
              </a:r>
              <a:endParaRPr lang="tr-TR" b="1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275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Tıbbi Liste ve Kayıtlar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6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783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Tanımlar-Sınıflandırma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1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37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SAĞLIK KAYITLARI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8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6520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kayıtları </a:t>
            </a:r>
            <a:r>
              <a:rPr lang="tr-TR" sz="28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 bulmasından sonra en az</a:t>
            </a:r>
          </a:p>
          <a:p>
            <a:pPr marL="56520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15 </a:t>
            </a:r>
          </a:p>
          <a:p>
            <a:pPr marL="56520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ıl 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süreyle 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saklanır</a:t>
            </a:r>
            <a:endParaRPr lang="tr-TR" sz="28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096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SAĞLIK KAYITLARI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40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Yıl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Süreyle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Saklama Şartları;</a:t>
            </a:r>
            <a:endParaRPr lang="tr-TR" sz="24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Kalıcı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 enfeksiyona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çıkmasına kadar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teşhis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edilemeyen,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kuluçka dönemi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rağmen uzun süreler sonra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nükseden, 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ciddi arıza bırakabilen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enfeksiyonlara,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………………….sebep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biyolojik etkenlere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  Madde 13 / 2</a:t>
              </a:r>
              <a:endParaRPr lang="tr-TR" b="1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Akış Çizelgesi: Belge 20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433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77249" y="6395971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76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4531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kış Çizelgesi: Belge 25"/>
          <p:cNvSpPr/>
          <p:nvPr/>
        </p:nvSpPr>
        <p:spPr>
          <a:xfrm>
            <a:off x="32056" y="654367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3" y="1446592"/>
            <a:ext cx="2229113" cy="85255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Biyolojik Etken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264735" y="1446592"/>
            <a:ext cx="6849215" cy="85255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bir enfeksiyona, alerjiye veya zehirlenmeye neden olabilen, genetik olarak değiştirilmiş olanlar da dâhil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mikroorganizmalar,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kültürleri ve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endoparazitleridir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2337038"/>
            <a:ext cx="2229110" cy="85255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Enfeksiyon </a:t>
            </a:r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Hastalığı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264735" y="2337038"/>
            <a:ext cx="6849215" cy="85255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Etkenin vücuda girip, üreyip hastalık belirtileri vermesidir.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3233020"/>
            <a:ext cx="2229110" cy="85255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Mikroorganizma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264735" y="3233020"/>
            <a:ext cx="6849215" cy="85255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Genetik materyali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replikasyon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veya aktarma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yeteneğinde olan hücresel veya hücresel yapıda olmayan mikrobiyolojik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varlıklardır.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4123468"/>
            <a:ext cx="2229110" cy="85255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Hücre Kültürü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2264735" y="4123468"/>
            <a:ext cx="6849215" cy="852557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hücreli organizmalardan türetilmiş hücrelerin in–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vitro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(deneysel) olarak geliştirilmesidir.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5"/>
          <p:cNvSpPr>
            <a:spLocks noChangeArrowheads="1"/>
          </p:cNvSpPr>
          <p:nvPr/>
        </p:nvSpPr>
        <p:spPr bwMode="gray">
          <a:xfrm>
            <a:off x="16173" y="935661"/>
            <a:ext cx="9099594" cy="489102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Biyolojik Risk Etkenlerinde Tanımlar</a:t>
            </a:r>
            <a:endParaRPr lang="tr-TR" sz="2400" b="1" i="1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gray">
          <a:xfrm>
            <a:off x="1234151" y="5028747"/>
            <a:ext cx="1022539" cy="39805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A Sembolü</a:t>
            </a:r>
            <a:endParaRPr lang="tr-TR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2256692" y="5028747"/>
            <a:ext cx="5564398" cy="398056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Olası alerjik etkileri olan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5"/>
          <p:cNvSpPr>
            <a:spLocks noChangeArrowheads="1"/>
          </p:cNvSpPr>
          <p:nvPr/>
        </p:nvSpPr>
        <p:spPr bwMode="gray">
          <a:xfrm>
            <a:off x="1228901" y="5462337"/>
            <a:ext cx="1022539" cy="4365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D </a:t>
            </a:r>
            <a:r>
              <a:rPr lang="tr-TR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Sembolü</a:t>
            </a:r>
            <a:endParaRPr lang="tr-TR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gray">
          <a:xfrm>
            <a:off x="2251442" y="5462337"/>
            <a:ext cx="5564398" cy="43651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biyolojik etkene maruz kalan çalışanların listesinin bilinen son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maruziyetten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 15 yıldan daha fazla saklanması gereken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5"/>
          <p:cNvSpPr>
            <a:spLocks noChangeArrowheads="1"/>
          </p:cNvSpPr>
          <p:nvPr/>
        </p:nvSpPr>
        <p:spPr bwMode="gray">
          <a:xfrm>
            <a:off x="1234151" y="5920791"/>
            <a:ext cx="1022539" cy="39805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T </a:t>
            </a:r>
            <a:r>
              <a:rPr lang="tr-TR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Sembolü</a:t>
            </a:r>
            <a:endParaRPr lang="tr-TR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gray">
          <a:xfrm>
            <a:off x="2256692" y="5920791"/>
            <a:ext cx="5564398" cy="398056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Toksin üretimi olan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55"/>
          <p:cNvSpPr>
            <a:spLocks noChangeArrowheads="1"/>
          </p:cNvSpPr>
          <p:nvPr/>
        </p:nvSpPr>
        <p:spPr bwMode="gray">
          <a:xfrm>
            <a:off x="1228901" y="6356739"/>
            <a:ext cx="1022539" cy="39805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V </a:t>
            </a:r>
            <a:r>
              <a:rPr lang="tr-TR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Sembolü</a:t>
            </a:r>
            <a:endParaRPr lang="tr-TR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gray">
          <a:xfrm>
            <a:off x="2262075" y="6356739"/>
            <a:ext cx="5564398" cy="398056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Etkili aşısı bulunan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53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2269" y="1474719"/>
            <a:ext cx="403346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467236" y="1474719"/>
            <a:ext cx="4508175" cy="11440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yol açma ihtimali bulunmayan biyolojik etkenler.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2270" y="2648291"/>
            <a:ext cx="403345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467236" y="2648291"/>
            <a:ext cx="4508175" cy="11440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neden olabilen, çalışanlara zarar verebilecek, ancak topluma yayılma olasılığı olmayan, genellikle etkili korunma veya tedavi imkânı bulunan biyolojik etkenler.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2270" y="3821431"/>
            <a:ext cx="403345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467236" y="3821431"/>
            <a:ext cx="4508175" cy="11440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bulunabilen ancak genellikle etkili korunma veya tedavi imkânı olan biyolojik etkenler.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2270" y="4994570"/>
            <a:ext cx="403345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467236" y="4994570"/>
            <a:ext cx="4508175" cy="11440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yüksek olan ancak etkili korunma ve tedavi yöntemi bulunmayan biyolojik etkenler.</a:t>
            </a:r>
          </a:p>
        </p:txBody>
      </p:sp>
      <p:sp>
        <p:nvSpPr>
          <p:cNvPr id="18" name="Rectangle 55"/>
          <p:cNvSpPr>
            <a:spLocks noChangeArrowheads="1"/>
          </p:cNvSpPr>
          <p:nvPr/>
        </p:nvSpPr>
        <p:spPr bwMode="gray">
          <a:xfrm>
            <a:off x="4996870" y="1474719"/>
            <a:ext cx="718682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4996872" y="264829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55"/>
          <p:cNvSpPr>
            <a:spLocks noChangeArrowheads="1"/>
          </p:cNvSpPr>
          <p:nvPr/>
        </p:nvSpPr>
        <p:spPr bwMode="gray">
          <a:xfrm>
            <a:off x="4996872" y="382143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5"/>
          <p:cNvSpPr>
            <a:spLocks noChangeArrowheads="1"/>
          </p:cNvSpPr>
          <p:nvPr/>
        </p:nvSpPr>
        <p:spPr bwMode="gray">
          <a:xfrm>
            <a:off x="4996872" y="4994570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55"/>
          <p:cNvSpPr>
            <a:spLocks noChangeArrowheads="1"/>
          </p:cNvSpPr>
          <p:nvPr/>
        </p:nvSpPr>
        <p:spPr bwMode="gray">
          <a:xfrm>
            <a:off x="5741158" y="1474719"/>
            <a:ext cx="718682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5741160" y="264829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5741160" y="382143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55"/>
          <p:cNvSpPr>
            <a:spLocks noChangeArrowheads="1"/>
          </p:cNvSpPr>
          <p:nvPr/>
        </p:nvSpPr>
        <p:spPr bwMode="gray">
          <a:xfrm>
            <a:off x="5741160" y="4994570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55"/>
          <p:cNvSpPr>
            <a:spLocks noChangeArrowheads="1"/>
          </p:cNvSpPr>
          <p:nvPr/>
        </p:nvSpPr>
        <p:spPr bwMode="gray">
          <a:xfrm>
            <a:off x="6483283" y="1474719"/>
            <a:ext cx="718682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Rectangle 55"/>
          <p:cNvSpPr>
            <a:spLocks noChangeArrowheads="1"/>
          </p:cNvSpPr>
          <p:nvPr/>
        </p:nvSpPr>
        <p:spPr bwMode="gray">
          <a:xfrm>
            <a:off x="6483285" y="264829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ectangle 55"/>
          <p:cNvSpPr>
            <a:spLocks noChangeArrowheads="1"/>
          </p:cNvSpPr>
          <p:nvPr/>
        </p:nvSpPr>
        <p:spPr bwMode="gray">
          <a:xfrm>
            <a:off x="6483285" y="382143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Rectangle 55"/>
          <p:cNvSpPr>
            <a:spLocks noChangeArrowheads="1"/>
          </p:cNvSpPr>
          <p:nvPr/>
        </p:nvSpPr>
        <p:spPr bwMode="gray">
          <a:xfrm>
            <a:off x="6483285" y="4994570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Rectangle 55"/>
          <p:cNvSpPr>
            <a:spLocks noChangeArrowheads="1"/>
          </p:cNvSpPr>
          <p:nvPr/>
        </p:nvSpPr>
        <p:spPr bwMode="gray">
          <a:xfrm>
            <a:off x="7227571" y="1474719"/>
            <a:ext cx="718682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Rectangle 55"/>
          <p:cNvSpPr>
            <a:spLocks noChangeArrowheads="1"/>
          </p:cNvSpPr>
          <p:nvPr/>
        </p:nvSpPr>
        <p:spPr bwMode="gray">
          <a:xfrm>
            <a:off x="7227573" y="264829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Rectangle 55"/>
          <p:cNvSpPr>
            <a:spLocks noChangeArrowheads="1"/>
          </p:cNvSpPr>
          <p:nvPr/>
        </p:nvSpPr>
        <p:spPr bwMode="gray">
          <a:xfrm>
            <a:off x="7227573" y="3821431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Rectangle 55"/>
          <p:cNvSpPr>
            <a:spLocks noChangeArrowheads="1"/>
          </p:cNvSpPr>
          <p:nvPr/>
        </p:nvSpPr>
        <p:spPr bwMode="gray">
          <a:xfrm>
            <a:off x="7227573" y="4994570"/>
            <a:ext cx="718680" cy="11440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Rectangle 55"/>
          <p:cNvSpPr>
            <a:spLocks noChangeArrowheads="1"/>
          </p:cNvSpPr>
          <p:nvPr/>
        </p:nvSpPr>
        <p:spPr bwMode="gray">
          <a:xfrm>
            <a:off x="31859" y="895023"/>
            <a:ext cx="4943552" cy="5584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 Enfeksiyon Risk Düzeyine Göre</a:t>
            </a:r>
          </a:p>
        </p:txBody>
      </p:sp>
      <p:sp>
        <p:nvSpPr>
          <p:cNvPr id="49" name="Rectangle 55"/>
          <p:cNvSpPr>
            <a:spLocks noChangeArrowheads="1"/>
          </p:cNvSpPr>
          <p:nvPr/>
        </p:nvSpPr>
        <p:spPr bwMode="gray">
          <a:xfrm>
            <a:off x="4990540" y="895022"/>
            <a:ext cx="718682" cy="558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Kişide Hastalık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Rectangle 55"/>
          <p:cNvSpPr>
            <a:spLocks noChangeArrowheads="1"/>
          </p:cNvSpPr>
          <p:nvPr/>
        </p:nvSpPr>
        <p:spPr bwMode="gray">
          <a:xfrm>
            <a:off x="5734828" y="895022"/>
            <a:ext cx="718682" cy="558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Yayılma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Rectangle 55"/>
          <p:cNvSpPr>
            <a:spLocks noChangeArrowheads="1"/>
          </p:cNvSpPr>
          <p:nvPr/>
        </p:nvSpPr>
        <p:spPr bwMode="gray">
          <a:xfrm>
            <a:off x="6476953" y="895022"/>
            <a:ext cx="718682" cy="558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(Aşı)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Rectangle 55"/>
          <p:cNvSpPr>
            <a:spLocks noChangeArrowheads="1"/>
          </p:cNvSpPr>
          <p:nvPr/>
        </p:nvSpPr>
        <p:spPr bwMode="gray">
          <a:xfrm>
            <a:off x="7221241" y="895022"/>
            <a:ext cx="718682" cy="558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Rectangle 55"/>
          <p:cNvSpPr>
            <a:spLocks noChangeArrowheads="1"/>
          </p:cNvSpPr>
          <p:nvPr/>
        </p:nvSpPr>
        <p:spPr bwMode="gray">
          <a:xfrm>
            <a:off x="7978007" y="1474719"/>
            <a:ext cx="1165993" cy="114409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Rectangle 55"/>
          <p:cNvSpPr>
            <a:spLocks noChangeArrowheads="1"/>
          </p:cNvSpPr>
          <p:nvPr/>
        </p:nvSpPr>
        <p:spPr bwMode="gray">
          <a:xfrm>
            <a:off x="7978010" y="2648291"/>
            <a:ext cx="1165990" cy="114409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H. </a:t>
            </a: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Pylori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Salmonella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Adenoviridae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Rectangle 55"/>
          <p:cNvSpPr>
            <a:spLocks noChangeArrowheads="1"/>
          </p:cNvSpPr>
          <p:nvPr/>
        </p:nvSpPr>
        <p:spPr bwMode="gray">
          <a:xfrm>
            <a:off x="7978010" y="3821431"/>
            <a:ext cx="1165990" cy="114409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Tuberculosis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Rickettsia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Brucella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Herpesvirus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Shigella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Plasmodium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gray">
          <a:xfrm>
            <a:off x="7978010" y="4994570"/>
            <a:ext cx="1165990" cy="114409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Ebola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virüsü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Variola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virüsü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Lassa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virüsü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Sabia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virüsü </a:t>
            </a: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2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CrimeanCongo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Rectangle 55"/>
          <p:cNvSpPr>
            <a:spLocks noChangeArrowheads="1"/>
          </p:cNvSpPr>
          <p:nvPr/>
        </p:nvSpPr>
        <p:spPr bwMode="gray">
          <a:xfrm>
            <a:off x="7971677" y="895022"/>
            <a:ext cx="1165993" cy="558431"/>
          </a:xfrm>
          <a:prstGeom prst="rect">
            <a:avLst/>
          </a:prstGeom>
          <a:solidFill>
            <a:schemeClr val="accent5">
              <a:lumMod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Örnek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78404" y="2893768"/>
            <a:ext cx="631530" cy="6531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Akış Çizelgesi: Belge 57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680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8680" y="985687"/>
            <a:ext cx="9070280" cy="44349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BİYOLOJİK ETKENLERE MARUZİYETİN OLABİLECEĞİ BAZI İŞLER </a:t>
            </a: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LİSTESİ / EK-1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20554" y="1429176"/>
            <a:ext cx="4488011" cy="4603489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Gıda üretilen fabrikalarda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Tarımda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Hayvanlarla ve/veya hayvan kaynaklı ürünlerle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hizmetlerinin verildiği yerlerde, karantina dahil morglarda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Mikrobiyolojik teşhis laboratuvarları dışındaki klinik, veterinerlik ve teşhis laboratuvarlarındaki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Atıkları yok eden fabrikalarda </a:t>
            </a:r>
            <a:r>
              <a:rPr lang="tr-TR" sz="20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2000" i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16000">
              <a:spcAft>
                <a:spcPts val="6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Kanalizasyon, </a:t>
            </a:r>
            <a:r>
              <a:rPr lang="tr-TR" sz="2000" b="1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arıtma tesislerindeki </a:t>
            </a:r>
            <a:r>
              <a:rPr lang="tr-TR" sz="2000" b="1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çalışma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4592200" y="1429177"/>
            <a:ext cx="4488011" cy="4603488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(hasta bakımı, tıbbi ve </a:t>
            </a: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dental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günlük bakım (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saç, vücut bak)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Biyoteknoloji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(mikro. üretim işlemi),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Farmasötik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(ilaç üretimi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Klinik ve araştırma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laboratuvarları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ürünün yetiştirilmesi ve hasadı 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ürünleri (gıda) paketleme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 tüyleri ve derilerinin işlenmesi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Tekstil fabrikaları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Ağaç işleme (marangozhaneler)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Depolama (tahıl siloları, tütün, diğer)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Bina onarım işlemleri</a:t>
            </a:r>
            <a:r>
              <a:rPr lang="tr-TR" sz="2000" i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252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Katı, sıvı endüstriyel atık yok etme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Akış Çizelgesi: Belge 13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629762" y="6118112"/>
            <a:ext cx="7974410" cy="400110"/>
          </a:xfrm>
          <a:prstGeom prst="rect">
            <a:avLst/>
          </a:prstGeom>
          <a:ln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 defTabSz="801688" eaLnBrk="0" hangingPunct="0">
              <a:defRPr/>
            </a:pPr>
            <a:r>
              <a:rPr lang="tr-TR" sz="2000" b="1" i="1" noProof="1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   En Çok Etkilenen: </a:t>
            </a:r>
            <a:r>
              <a:rPr lang="tr-TR" sz="2000" b="1" i="1" noProof="1" smtClean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Tarım </a:t>
            </a:r>
            <a:r>
              <a:rPr lang="tr-TR" sz="2000" b="1" i="1" noProof="1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ve </a:t>
            </a:r>
            <a:r>
              <a:rPr lang="tr-TR" sz="2000" b="1" i="1" noProof="1" smtClean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Hayvancılık</a:t>
            </a:r>
            <a:r>
              <a:rPr lang="tr-TR" sz="2000" b="1" i="1" noProof="1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, </a:t>
            </a:r>
            <a:r>
              <a:rPr lang="tr-TR" sz="2000" b="1" i="1" noProof="1">
                <a:solidFill>
                  <a:srgbClr val="6B9B1A"/>
                </a:solidFill>
                <a:latin typeface="Calibri" panose="020F0502020204030204" pitchFamily="34" charset="0"/>
                <a:cs typeface="Calibri" pitchFamily="34" charset="0"/>
              </a:rPr>
              <a:t>Sağlık ve Laboratuvar </a:t>
            </a:r>
            <a:r>
              <a:rPr lang="tr-TR" sz="2000" b="1" i="1" noProof="1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Çalışanları</a:t>
            </a:r>
          </a:p>
        </p:txBody>
      </p:sp>
    </p:spTree>
    <p:extLst>
      <p:ext uri="{BB962C8B-B14F-4D97-AF65-F5344CB8AC3E}">
        <p14:creationId xmlns:p14="http://schemas.microsoft.com/office/powerpoint/2010/main" val="12955203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KORUYUCU AŞI UYGULAMA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KLAVUZU / Ek-VII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maruz kalanlar, etkene karşı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etkili bir aşı varsa aşılanacaktır.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Aşılama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ilgili mevzuat ve uygulamalara uygun yürütülecektir. Çalışanlar, aşılanmanın ve aşılanmamanın sakıncaları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yararları hakkında bilgilendirilecektir.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Aşılama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bedeli çalışana yüklenmeyecektir.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İstendiğinde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yetkililere gösterilmek üzere, ilgili her çalışan için bir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aşılama belgesi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düzenlenecektir.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84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Akış Çizelgesi: Belge 45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3" name="Grup 22"/>
          <p:cNvGrpSpPr/>
          <p:nvPr/>
        </p:nvGrpSpPr>
        <p:grpSpPr>
          <a:xfrm>
            <a:off x="-94999" y="523770"/>
            <a:ext cx="9238999" cy="5450347"/>
            <a:chOff x="-94999" y="523770"/>
            <a:chExt cx="9238999" cy="5450347"/>
          </a:xfrm>
        </p:grpSpPr>
        <p:grpSp>
          <p:nvGrpSpPr>
            <p:cNvPr id="14" name="Gruppieren 44"/>
            <p:cNvGrpSpPr/>
            <p:nvPr/>
          </p:nvGrpSpPr>
          <p:grpSpPr>
            <a:xfrm>
              <a:off x="2376781" y="523770"/>
              <a:ext cx="4787981" cy="5162171"/>
              <a:chOff x="4937130" y="2033588"/>
              <a:chExt cx="2782887" cy="3000375"/>
            </a:xfrm>
            <a:solidFill>
              <a:schemeClr val="bg1">
                <a:lumMod val="65000"/>
              </a:schemeClr>
            </a:solidFill>
            <a:effectLst>
              <a:outerShdw blurRad="635000" dist="50800" dir="6720000" algn="ctr" rotWithShape="0">
                <a:srgbClr val="000000">
                  <a:alpha val="80000"/>
                </a:srgbClr>
              </a:outerShdw>
            </a:effectLst>
            <a:scene3d>
              <a:camera prst="perspectiveFront" fov="5400000">
                <a:rot lat="18609801" lon="17965058" rev="3904819"/>
              </a:camera>
              <a:lightRig rig="threePt" dir="t"/>
            </a:scene3d>
          </p:grpSpPr>
          <p:sp>
            <p:nvSpPr>
              <p:cNvPr id="15" name="Freeform 50"/>
              <p:cNvSpPr>
                <a:spLocks/>
              </p:cNvSpPr>
              <p:nvPr/>
            </p:nvSpPr>
            <p:spPr bwMode="gray">
              <a:xfrm>
                <a:off x="4937130" y="2033588"/>
                <a:ext cx="1730375" cy="2087562"/>
              </a:xfrm>
              <a:custGeom>
                <a:avLst/>
                <a:gdLst>
                  <a:gd name="T0" fmla="*/ 2147483647 w 365"/>
                  <a:gd name="T1" fmla="*/ 1004079605 h 437"/>
                  <a:gd name="T2" fmla="*/ 2147483647 w 365"/>
                  <a:gd name="T3" fmla="*/ 502042191 h 437"/>
                  <a:gd name="T4" fmla="*/ 2147483647 w 365"/>
                  <a:gd name="T5" fmla="*/ 0 h 437"/>
                  <a:gd name="T6" fmla="*/ 2147483647 w 365"/>
                  <a:gd name="T7" fmla="*/ 981259729 h 437"/>
                  <a:gd name="T8" fmla="*/ 0 w 365"/>
                  <a:gd name="T9" fmla="*/ 2147483647 h 437"/>
                  <a:gd name="T10" fmla="*/ 404547466 w 365"/>
                  <a:gd name="T11" fmla="*/ 2147483647 h 437"/>
                  <a:gd name="T12" fmla="*/ 898989068 w 365"/>
                  <a:gd name="T13" fmla="*/ 2147483647 h 437"/>
                  <a:gd name="T14" fmla="*/ 2147483647 w 365"/>
                  <a:gd name="T15" fmla="*/ 2147483647 h 437"/>
                  <a:gd name="T16" fmla="*/ 2147483647 w 365"/>
                  <a:gd name="T17" fmla="*/ 2147483647 h 437"/>
                  <a:gd name="T18" fmla="*/ 2147483647 w 365"/>
                  <a:gd name="T19" fmla="*/ 2147483647 h 437"/>
                  <a:gd name="T20" fmla="*/ 2147483647 w 365"/>
                  <a:gd name="T21" fmla="*/ 2147483647 h 437"/>
                  <a:gd name="T22" fmla="*/ 2147483647 w 365"/>
                  <a:gd name="T23" fmla="*/ 2147483647 h 437"/>
                  <a:gd name="T24" fmla="*/ 2147483647 w 365"/>
                  <a:gd name="T25" fmla="*/ 2147483647 h 437"/>
                  <a:gd name="T26" fmla="*/ 2147483647 w 365"/>
                  <a:gd name="T27" fmla="*/ 2147483647 h 437"/>
                  <a:gd name="T28" fmla="*/ 2147483647 w 365"/>
                  <a:gd name="T29" fmla="*/ 1004079605 h 43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65"/>
                  <a:gd name="T46" fmla="*/ 0 h 437"/>
                  <a:gd name="T47" fmla="*/ 365 w 365"/>
                  <a:gd name="T48" fmla="*/ 437 h 43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65" h="437">
                    <a:moveTo>
                      <a:pt x="322" y="44"/>
                    </a:moveTo>
                    <a:cubicBezTo>
                      <a:pt x="304" y="22"/>
                      <a:pt x="304" y="22"/>
                      <a:pt x="304" y="22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86" y="43"/>
                      <a:pt x="286" y="43"/>
                      <a:pt x="286" y="43"/>
                    </a:cubicBezTo>
                    <a:cubicBezTo>
                      <a:pt x="127" y="46"/>
                      <a:pt x="0" y="176"/>
                      <a:pt x="0" y="335"/>
                    </a:cubicBezTo>
                    <a:cubicBezTo>
                      <a:pt x="0" y="371"/>
                      <a:pt x="6" y="405"/>
                      <a:pt x="18" y="437"/>
                    </a:cubicBezTo>
                    <a:cubicBezTo>
                      <a:pt x="40" y="377"/>
                      <a:pt x="40" y="377"/>
                      <a:pt x="40" y="377"/>
                    </a:cubicBezTo>
                    <a:cubicBezTo>
                      <a:pt x="115" y="389"/>
                      <a:pt x="115" y="389"/>
                      <a:pt x="115" y="389"/>
                    </a:cubicBezTo>
                    <a:cubicBezTo>
                      <a:pt x="100" y="342"/>
                      <a:pt x="105" y="289"/>
                      <a:pt x="132" y="242"/>
                    </a:cubicBezTo>
                    <a:cubicBezTo>
                      <a:pt x="165" y="185"/>
                      <a:pt x="224" y="152"/>
                      <a:pt x="286" y="149"/>
                    </a:cubicBezTo>
                    <a:cubicBezTo>
                      <a:pt x="286" y="191"/>
                      <a:pt x="286" y="191"/>
                      <a:pt x="286" y="191"/>
                    </a:cubicBezTo>
                    <a:cubicBezTo>
                      <a:pt x="304" y="169"/>
                      <a:pt x="304" y="169"/>
                      <a:pt x="304" y="169"/>
                    </a:cubicBezTo>
                    <a:cubicBezTo>
                      <a:pt x="319" y="151"/>
                      <a:pt x="319" y="151"/>
                      <a:pt x="319" y="151"/>
                    </a:cubicBezTo>
                    <a:cubicBezTo>
                      <a:pt x="365" y="96"/>
                      <a:pt x="365" y="96"/>
                      <a:pt x="365" y="96"/>
                    </a:cubicBezTo>
                    <a:lnTo>
                      <a:pt x="322" y="44"/>
                    </a:lnTo>
                    <a:close/>
                  </a:path>
                </a:pathLst>
              </a:custGeom>
              <a:solidFill>
                <a:srgbClr val="C00000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127000" prstMaterial="matte">
                <a:bevelT w="0" h="0" prst="softRound"/>
                <a:bevelB w="0" h="0" prst="softRound"/>
                <a:contourClr>
                  <a:schemeClr val="bg1"/>
                </a:contourClr>
              </a:sp3d>
            </p:spPr>
            <p:txBody>
              <a:bodyPr/>
              <a:lstStyle/>
              <a:p>
                <a:pPr>
                  <a:defRPr/>
                </a:pPr>
                <a:endParaRPr lang="de-DE" i="1" noProof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endParaRPr>
              </a:p>
            </p:txBody>
          </p:sp>
          <p:sp>
            <p:nvSpPr>
              <p:cNvPr id="16" name="Freeform 51"/>
              <p:cNvSpPr>
                <a:spLocks/>
              </p:cNvSpPr>
              <p:nvPr/>
            </p:nvSpPr>
            <p:spPr bwMode="gray">
              <a:xfrm>
                <a:off x="4965705" y="3906838"/>
                <a:ext cx="2428874" cy="1127125"/>
              </a:xfrm>
              <a:custGeom>
                <a:avLst/>
                <a:gdLst>
                  <a:gd name="T0" fmla="*/ 2147483647 w 512"/>
                  <a:gd name="T1" fmla="*/ 2147483647 h 236"/>
                  <a:gd name="T2" fmla="*/ 2147483647 w 512"/>
                  <a:gd name="T3" fmla="*/ 1596682593 h 236"/>
                  <a:gd name="T4" fmla="*/ 2147483647 w 512"/>
                  <a:gd name="T5" fmla="*/ 2147483647 h 236"/>
                  <a:gd name="T6" fmla="*/ 2147483647 w 512"/>
                  <a:gd name="T7" fmla="*/ 958008541 h 236"/>
                  <a:gd name="T8" fmla="*/ 2147483647 w 512"/>
                  <a:gd name="T9" fmla="*/ 479004271 h 236"/>
                  <a:gd name="T10" fmla="*/ 2147483647 w 512"/>
                  <a:gd name="T11" fmla="*/ 364954533 h 236"/>
                  <a:gd name="T12" fmla="*/ 2147483647 w 512"/>
                  <a:gd name="T13" fmla="*/ 273714669 h 236"/>
                  <a:gd name="T14" fmla="*/ 967697791 w 512"/>
                  <a:gd name="T15" fmla="*/ 0 h 236"/>
                  <a:gd name="T16" fmla="*/ 450091344 w 512"/>
                  <a:gd name="T17" fmla="*/ 1459822909 h 236"/>
                  <a:gd name="T18" fmla="*/ 225045672 w 512"/>
                  <a:gd name="T19" fmla="*/ 2052876767 h 236"/>
                  <a:gd name="T20" fmla="*/ 0 w 512"/>
                  <a:gd name="T21" fmla="*/ 2147483647 h 236"/>
                  <a:gd name="T22" fmla="*/ 810162552 w 512"/>
                  <a:gd name="T23" fmla="*/ 2147483647 h 236"/>
                  <a:gd name="T24" fmla="*/ 2147483647 w 512"/>
                  <a:gd name="T25" fmla="*/ 2147483647 h 236"/>
                  <a:gd name="T26" fmla="*/ 2147483647 w 512"/>
                  <a:gd name="T27" fmla="*/ 2147483647 h 236"/>
                  <a:gd name="T28" fmla="*/ 2147483647 w 512"/>
                  <a:gd name="T29" fmla="*/ 2147483647 h 2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12"/>
                  <a:gd name="T46" fmla="*/ 0 h 236"/>
                  <a:gd name="T47" fmla="*/ 512 w 512"/>
                  <a:gd name="T48" fmla="*/ 236 h 2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12" h="236">
                    <a:moveTo>
                      <a:pt x="449" y="141"/>
                    </a:moveTo>
                    <a:cubicBezTo>
                      <a:pt x="422" y="70"/>
                      <a:pt x="422" y="70"/>
                      <a:pt x="422" y="70"/>
                    </a:cubicBezTo>
                    <a:cubicBezTo>
                      <a:pt x="365" y="132"/>
                      <a:pt x="270" y="148"/>
                      <a:pt x="194" y="104"/>
                    </a:cubicBezTo>
                    <a:cubicBezTo>
                      <a:pt x="166" y="89"/>
                      <a:pt x="145" y="67"/>
                      <a:pt x="129" y="42"/>
                    </a:cubicBezTo>
                    <a:cubicBezTo>
                      <a:pt x="165" y="21"/>
                      <a:pt x="165" y="21"/>
                      <a:pt x="165" y="21"/>
                    </a:cubicBezTo>
                    <a:cubicBezTo>
                      <a:pt x="137" y="16"/>
                      <a:pt x="137" y="16"/>
                      <a:pt x="137" y="16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20" y="64"/>
                      <a:pt x="20" y="64"/>
                      <a:pt x="20" y="64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6" y="96"/>
                      <a:pt x="36" y="96"/>
                      <a:pt x="36" y="96"/>
                    </a:cubicBezTo>
                    <a:cubicBezTo>
                      <a:pt x="88" y="180"/>
                      <a:pt x="181" y="236"/>
                      <a:pt x="287" y="236"/>
                    </a:cubicBezTo>
                    <a:cubicBezTo>
                      <a:pt x="377" y="236"/>
                      <a:pt x="458" y="195"/>
                      <a:pt x="512" y="130"/>
                    </a:cubicBezTo>
                    <a:lnTo>
                      <a:pt x="449" y="141"/>
                    </a:lnTo>
                    <a:close/>
                  </a:path>
                </a:pathLst>
              </a:custGeom>
              <a:solidFill>
                <a:srgbClr val="0061B2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127000" prstMaterial="matte">
                <a:bevelT w="0" h="0" prst="softRound"/>
                <a:bevelB w="0" h="0" prst="softRound"/>
                <a:contourClr>
                  <a:schemeClr val="bg1"/>
                </a:contourClr>
              </a:sp3d>
            </p:spPr>
            <p:txBody>
              <a:bodyPr/>
              <a:lstStyle/>
              <a:p>
                <a:pPr>
                  <a:defRPr/>
                </a:pPr>
                <a:endParaRPr lang="de-DE" i="1" noProof="1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Freeform 52"/>
              <p:cNvSpPr>
                <a:spLocks/>
              </p:cNvSpPr>
              <p:nvPr/>
            </p:nvSpPr>
            <p:spPr bwMode="gray">
              <a:xfrm>
                <a:off x="6521455" y="2259013"/>
                <a:ext cx="1198562" cy="2244725"/>
              </a:xfrm>
              <a:custGeom>
                <a:avLst/>
                <a:gdLst>
                  <a:gd name="T0" fmla="*/ 2147483647 w 252"/>
                  <a:gd name="T1" fmla="*/ 2147483647 h 470"/>
                  <a:gd name="T2" fmla="*/ 2147483647 w 252"/>
                  <a:gd name="T3" fmla="*/ 2147483647 h 470"/>
                  <a:gd name="T4" fmla="*/ 180973380 w 252"/>
                  <a:gd name="T5" fmla="*/ 0 h 470"/>
                  <a:gd name="T6" fmla="*/ 1108451094 w 252"/>
                  <a:gd name="T7" fmla="*/ 1117705898 h 470"/>
                  <a:gd name="T8" fmla="*/ 0 w 252"/>
                  <a:gd name="T9" fmla="*/ 2147483647 h 470"/>
                  <a:gd name="T10" fmla="*/ 1176312516 w 252"/>
                  <a:gd name="T11" fmla="*/ 2147483647 h 470"/>
                  <a:gd name="T12" fmla="*/ 2147483647 w 252"/>
                  <a:gd name="T13" fmla="*/ 2147483647 h 470"/>
                  <a:gd name="T14" fmla="*/ 1968062703 w 252"/>
                  <a:gd name="T15" fmla="*/ 2147483647 h 470"/>
                  <a:gd name="T16" fmla="*/ 2147483647 w 252"/>
                  <a:gd name="T17" fmla="*/ 2147483647 h 470"/>
                  <a:gd name="T18" fmla="*/ 2147483647 w 252"/>
                  <a:gd name="T19" fmla="*/ 2147483647 h 470"/>
                  <a:gd name="T20" fmla="*/ 2147483647 w 252"/>
                  <a:gd name="T21" fmla="*/ 2147483647 h 470"/>
                  <a:gd name="T22" fmla="*/ 2147483647 w 252"/>
                  <a:gd name="T23" fmla="*/ 2147483647 h 470"/>
                  <a:gd name="T24" fmla="*/ 2147483647 w 252"/>
                  <a:gd name="T25" fmla="*/ 2147483647 h 470"/>
                  <a:gd name="T26" fmla="*/ 2147483647 w 252"/>
                  <a:gd name="T27" fmla="*/ 2147483647 h 470"/>
                  <a:gd name="T28" fmla="*/ 2147483647 w 252"/>
                  <a:gd name="T29" fmla="*/ 2147483647 h 47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52"/>
                  <a:gd name="T46" fmla="*/ 0 h 470"/>
                  <a:gd name="T47" fmla="*/ 252 w 252"/>
                  <a:gd name="T48" fmla="*/ 470 h 47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52" h="470">
                    <a:moveTo>
                      <a:pt x="216" y="429"/>
                    </a:moveTo>
                    <a:cubicBezTo>
                      <a:pt x="238" y="387"/>
                      <a:pt x="251" y="339"/>
                      <a:pt x="251" y="288"/>
                    </a:cubicBezTo>
                    <a:cubicBezTo>
                      <a:pt x="251" y="144"/>
                      <a:pt x="146" y="23"/>
                      <a:pt x="8" y="0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18" y="111"/>
                      <a:pt x="35" y="118"/>
                      <a:pt x="52" y="127"/>
                    </a:cubicBezTo>
                    <a:cubicBezTo>
                      <a:pt x="139" y="177"/>
                      <a:pt x="170" y="287"/>
                      <a:pt x="123" y="375"/>
                    </a:cubicBezTo>
                    <a:cubicBezTo>
                      <a:pt x="87" y="354"/>
                      <a:pt x="87" y="354"/>
                      <a:pt x="87" y="354"/>
                    </a:cubicBezTo>
                    <a:cubicBezTo>
                      <a:pt x="97" y="381"/>
                      <a:pt x="97" y="381"/>
                      <a:pt x="97" y="381"/>
                    </a:cubicBezTo>
                    <a:cubicBezTo>
                      <a:pt x="105" y="403"/>
                      <a:pt x="105" y="403"/>
                      <a:pt x="105" y="403"/>
                    </a:cubicBezTo>
                    <a:cubicBezTo>
                      <a:pt x="130" y="470"/>
                      <a:pt x="130" y="470"/>
                      <a:pt x="130" y="470"/>
                    </a:cubicBezTo>
                    <a:cubicBezTo>
                      <a:pt x="197" y="459"/>
                      <a:pt x="197" y="459"/>
                      <a:pt x="197" y="459"/>
                    </a:cubicBezTo>
                    <a:cubicBezTo>
                      <a:pt x="224" y="454"/>
                      <a:pt x="224" y="454"/>
                      <a:pt x="224" y="454"/>
                    </a:cubicBezTo>
                    <a:cubicBezTo>
                      <a:pt x="252" y="450"/>
                      <a:pt x="252" y="450"/>
                      <a:pt x="252" y="450"/>
                    </a:cubicBezTo>
                    <a:lnTo>
                      <a:pt x="216" y="429"/>
                    </a:lnTo>
                    <a:close/>
                  </a:path>
                </a:pathLst>
              </a:custGeom>
              <a:grpFill/>
              <a:ln w="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p3d extrusionH="127000" prstMaterial="matte">
                <a:bevelT w="0" h="0" prst="softRound"/>
                <a:bevelB w="0" h="0" prst="softRound"/>
                <a:contourClr>
                  <a:schemeClr val="bg1"/>
                </a:contourClr>
              </a:sp3d>
            </p:spPr>
            <p:txBody>
              <a:bodyPr/>
              <a:lstStyle/>
              <a:p>
                <a:pPr>
                  <a:defRPr/>
                </a:pPr>
                <a:endParaRPr lang="de-DE" i="1" noProof="1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Grup 20"/>
            <p:cNvGrpSpPr/>
            <p:nvPr/>
          </p:nvGrpSpPr>
          <p:grpSpPr>
            <a:xfrm>
              <a:off x="3860827" y="1172278"/>
              <a:ext cx="5283173" cy="1650162"/>
              <a:chOff x="3041452" y="1006028"/>
              <a:chExt cx="5283173" cy="1650162"/>
            </a:xfrm>
          </p:grpSpPr>
          <p:cxnSp>
            <p:nvCxnSpPr>
              <p:cNvPr id="13" name="Gerade Verbindung 20"/>
              <p:cNvCxnSpPr/>
              <p:nvPr/>
            </p:nvCxnSpPr>
            <p:spPr>
              <a:xfrm rot="5400000" flipH="1" flipV="1">
                <a:off x="4248504" y="1902440"/>
                <a:ext cx="1080000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up 18"/>
              <p:cNvGrpSpPr/>
              <p:nvPr/>
            </p:nvGrpSpPr>
            <p:grpSpPr>
              <a:xfrm>
                <a:off x="3041452" y="1006028"/>
                <a:ext cx="5283173" cy="1650162"/>
                <a:chOff x="3041452" y="1006028"/>
                <a:chExt cx="5283173" cy="1650162"/>
              </a:xfrm>
            </p:grpSpPr>
            <p:sp>
              <p:nvSpPr>
                <p:cNvPr id="6" name="Rectangle 5"/>
                <p:cNvSpPr>
                  <a:spLocks noChangeArrowheads="1"/>
                </p:cNvSpPr>
                <p:nvPr/>
              </p:nvSpPr>
              <p:spPr bwMode="gray">
                <a:xfrm>
                  <a:off x="4737704" y="1006028"/>
                  <a:ext cx="3586921" cy="152342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108000" tIns="108000" rIns="144000" bIns="72000"/>
                <a:lstStyle/>
                <a:p>
                  <a:pPr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</a:pPr>
                  <a:r>
                    <a:rPr lang="tr-TR" sz="2000" b="1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2. BULAŞMA YOLU</a:t>
                  </a:r>
                </a:p>
                <a:p>
                  <a:pPr marL="216000" indent="-180000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  <a:buFont typeface="+mj-lt"/>
                    <a:buAutoNum type="arabicPeriod"/>
                  </a:pP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Temas (doğrudan-dolaylı)</a:t>
                  </a:r>
                </a:p>
                <a:p>
                  <a:pPr marL="216000" indent="-180000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  <a:buFont typeface="+mj-lt"/>
                    <a:buAutoNum type="arabicPeriod"/>
                  </a:pP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Ortak kullanılan </a:t>
                  </a:r>
                  <a:r>
                    <a:rPr lang="tr-TR" i="1" noProof="1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c</a:t>
                  </a: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ansız </a:t>
                  </a:r>
                  <a:r>
                    <a:rPr lang="tr-TR" i="1" noProof="1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m</a:t>
                  </a: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addeler </a:t>
                  </a:r>
                </a:p>
                <a:p>
                  <a:pPr marL="216000" indent="-180000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  <a:buFont typeface="+mj-lt"/>
                    <a:buAutoNum type="arabicPeriod"/>
                  </a:pP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Hava yolu (damlacık…)</a:t>
                  </a:r>
                </a:p>
                <a:p>
                  <a:pPr marL="216000" indent="-180000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  <a:buFont typeface="+mj-lt"/>
                    <a:buAutoNum type="arabicPeriod"/>
                  </a:pP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Vektörler (mekanik, biyolojik)</a:t>
                  </a:r>
                  <a:endParaRPr lang="de-DE" i="1" noProof="1">
                    <a:solidFill>
                      <a:srgbClr val="575F57"/>
                    </a:solidFill>
                    <a:latin typeface="Calibri" pitchFamily="34" charset="0"/>
                    <a:cs typeface="Calibri" pitchFamily="34" charset="0"/>
                  </a:endParaRPr>
                </a:p>
              </p:txBody>
            </p:sp>
            <p:grpSp>
              <p:nvGrpSpPr>
                <p:cNvPr id="5" name="Grup 4"/>
                <p:cNvGrpSpPr/>
                <p:nvPr/>
              </p:nvGrpSpPr>
              <p:grpSpPr>
                <a:xfrm>
                  <a:off x="3041452" y="1383859"/>
                  <a:ext cx="1725653" cy="1272331"/>
                  <a:chOff x="-2535996" y="2182801"/>
                  <a:chExt cx="1725653" cy="1272331"/>
                </a:xfrm>
              </p:grpSpPr>
              <p:pic>
                <p:nvPicPr>
                  <p:cNvPr id="3" name="Resim 2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345866" y="2490789"/>
                    <a:ext cx="1149024" cy="964343"/>
                  </a:xfrm>
                  <a:prstGeom prst="rect">
                    <a:avLst/>
                  </a:prstGeom>
                </p:spPr>
              </p:pic>
              <p:pic>
                <p:nvPicPr>
                  <p:cNvPr id="2" name="Resim 1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535996" y="2182801"/>
                    <a:ext cx="517190" cy="615976"/>
                  </a:xfrm>
                  <a:prstGeom prst="rect">
                    <a:avLst/>
                  </a:prstGeom>
                </p:spPr>
              </p:pic>
              <p:pic>
                <p:nvPicPr>
                  <p:cNvPr id="5123" name="Picture 3" descr="D:\DOKTOR\9-ISTUZMAN\1-EĞİTİM KURUMU\1. İstanbuluzman\Z.Resim-İkon\İçecek-Yiyecek\Donut_2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2173184" y="2244223"/>
                    <a:ext cx="587215" cy="58721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125" name="Picture 5" descr="C:\Users\ahmet\Desktop\Hail_Heavy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1300004" y="2309116"/>
                    <a:ext cx="489661" cy="48966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126" name="Picture 6" descr="D:\DOKTOR\9-ISTUZMAN\1-EĞİTİM KURUMU\1. İstanbuluzman\Z.Resim-İkon\virus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1667995" y="2314860"/>
                    <a:ext cx="471153" cy="47115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sp>
          <p:nvSpPr>
            <p:cNvPr id="28" name="Metin kutusu 27"/>
            <p:cNvSpPr txBox="1"/>
            <p:nvPr/>
          </p:nvSpPr>
          <p:spPr>
            <a:xfrm>
              <a:off x="4050957" y="2991327"/>
              <a:ext cx="17798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ENFEKSİYON ZİNCİRİ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12" name="Grup 11"/>
            <p:cNvGrpSpPr/>
            <p:nvPr/>
          </p:nvGrpSpPr>
          <p:grpSpPr>
            <a:xfrm>
              <a:off x="-94999" y="3426309"/>
              <a:ext cx="2358297" cy="2048648"/>
              <a:chOff x="1" y="3295684"/>
              <a:chExt cx="2358297" cy="2048648"/>
            </a:xfrm>
          </p:grpSpPr>
          <p:sp>
            <p:nvSpPr>
              <p:cNvPr id="8" name="Rectangle 5"/>
              <p:cNvSpPr>
                <a:spLocks noChangeArrowheads="1"/>
              </p:cNvSpPr>
              <p:nvPr/>
            </p:nvSpPr>
            <p:spPr bwMode="gray">
              <a:xfrm>
                <a:off x="1" y="3295684"/>
                <a:ext cx="2334548" cy="4349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108000" tIns="108000" rIns="144000" bIns="72000"/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sz="2000" b="1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1. KAYNAK-ETKEN</a:t>
                </a:r>
              </a:p>
            </p:txBody>
          </p:sp>
          <p:cxnSp>
            <p:nvCxnSpPr>
              <p:cNvPr id="10" name="Gerade Verbindung 17"/>
              <p:cNvCxnSpPr/>
              <p:nvPr/>
            </p:nvCxnSpPr>
            <p:spPr>
              <a:xfrm>
                <a:off x="325116" y="3343182"/>
                <a:ext cx="1954180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up 6"/>
              <p:cNvGrpSpPr/>
              <p:nvPr/>
            </p:nvGrpSpPr>
            <p:grpSpPr>
              <a:xfrm>
                <a:off x="660706" y="3624342"/>
                <a:ext cx="1301218" cy="1301218"/>
                <a:chOff x="-640512" y="4602343"/>
                <a:chExt cx="1301218" cy="1301218"/>
              </a:xfrm>
            </p:grpSpPr>
            <p:pic>
              <p:nvPicPr>
                <p:cNvPr id="4098" name="Picture 2" descr="C:\Users\ahmet\Desktop\virus1.pn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30269" y="4852000"/>
                  <a:ext cx="524132" cy="52413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" name="Picture 2" descr="D:\DOKTOR\1-ISTANBULUZMAN\1-EĞİTİM KURUMU\1. İstanbuluzman\2-RESİMLER\Meslekler\african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640512" y="4602343"/>
                  <a:ext cx="1301218" cy="130121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" name="Rectangle 5"/>
              <p:cNvSpPr>
                <a:spLocks noChangeArrowheads="1"/>
              </p:cNvSpPr>
              <p:nvPr/>
            </p:nvSpPr>
            <p:spPr bwMode="gray">
              <a:xfrm>
                <a:off x="23750" y="4725870"/>
                <a:ext cx="2334548" cy="61846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108000" tIns="108000" rIns="144000" bIns="72000"/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Rezervuar</a:t>
                </a:r>
              </a:p>
              <a:p>
                <a:pPr algn="ctr">
                  <a:lnSpc>
                    <a:spcPct val="95000"/>
                  </a:lnSpc>
                  <a:spcAft>
                    <a:spcPts val="0"/>
                  </a:spcAft>
                  <a:buClr>
                    <a:srgbClr val="292929"/>
                  </a:buClr>
                </a:pPr>
                <a:r>
                  <a:rPr lang="tr-TR" i="1" noProof="1" smtClean="0">
                    <a:solidFill>
                      <a:srgbClr val="575757"/>
                    </a:solidFill>
                    <a:effectLst>
                      <a:innerShdw blurRad="63500" dist="50800" dir="8100000">
                        <a:prstClr val="black">
                          <a:alpha val="50000"/>
                        </a:prstClr>
                      </a:innerShdw>
                    </a:effectLst>
                    <a:latin typeface="Calibri" pitchFamily="34" charset="0"/>
                    <a:cs typeface="Calibri" pitchFamily="34" charset="0"/>
                  </a:rPr>
                  <a:t>(Patojenite-Virülans)</a:t>
                </a:r>
                <a:endParaRPr lang="de-DE" i="1" noProof="1">
                  <a:solidFill>
                    <a:srgbClr val="575F57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2" name="Grup 21"/>
            <p:cNvGrpSpPr/>
            <p:nvPr/>
          </p:nvGrpSpPr>
          <p:grpSpPr>
            <a:xfrm>
              <a:off x="6712453" y="4240012"/>
              <a:ext cx="2062171" cy="1734105"/>
              <a:chOff x="6807453" y="4109387"/>
              <a:chExt cx="2062171" cy="1734105"/>
            </a:xfrm>
          </p:grpSpPr>
          <p:cxnSp>
            <p:nvCxnSpPr>
              <p:cNvPr id="11" name="Gerade Verbindung 18"/>
              <p:cNvCxnSpPr/>
              <p:nvPr/>
            </p:nvCxnSpPr>
            <p:spPr>
              <a:xfrm>
                <a:off x="7091291" y="4199351"/>
                <a:ext cx="1544457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rup 19"/>
              <p:cNvGrpSpPr/>
              <p:nvPr/>
            </p:nvGrpSpPr>
            <p:grpSpPr>
              <a:xfrm>
                <a:off x="6807453" y="4109387"/>
                <a:ext cx="2062171" cy="1734105"/>
                <a:chOff x="6807453" y="4109387"/>
                <a:chExt cx="2062171" cy="1734105"/>
              </a:xfrm>
            </p:grpSpPr>
            <p:sp>
              <p:nvSpPr>
                <p:cNvPr id="9" name="Rectangle 5"/>
                <p:cNvSpPr>
                  <a:spLocks noChangeArrowheads="1"/>
                </p:cNvSpPr>
                <p:nvPr/>
              </p:nvSpPr>
              <p:spPr bwMode="gray">
                <a:xfrm>
                  <a:off x="6807453" y="4109387"/>
                  <a:ext cx="2062171" cy="47631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108000" tIns="108000" rIns="144000" bIns="72000"/>
                <a:lstStyle/>
                <a:p>
                  <a:pPr algn="ctr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</a:pPr>
                  <a:r>
                    <a:rPr lang="tr-TR" sz="2000" b="1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3. KONAKÇI</a:t>
                  </a:r>
                  <a:endParaRPr lang="de-DE" sz="1400" i="1" noProof="1">
                    <a:solidFill>
                      <a:srgbClr val="575F57"/>
                    </a:solidFill>
                    <a:latin typeface="Calibri" pitchFamily="34" charset="0"/>
                    <a:cs typeface="Calibri" pitchFamily="34" charset="0"/>
                  </a:endParaRPr>
                </a:p>
              </p:txBody>
            </p:sp>
            <p:pic>
              <p:nvPicPr>
                <p:cNvPr id="5127" name="Picture 7" descr="D:\DOKTOR\9-ISTUZMAN\1-EĞİTİM KURUMU\1. İstanbuluzman\Z.Resim-İkon\Meslekler\network_search.png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76637" y="4514452"/>
                  <a:ext cx="1338799" cy="115101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9" name="Rectangle 5"/>
                <p:cNvSpPr>
                  <a:spLocks noChangeArrowheads="1"/>
                </p:cNvSpPr>
                <p:nvPr/>
              </p:nvSpPr>
              <p:spPr bwMode="gray">
                <a:xfrm>
                  <a:off x="7244517" y="5535251"/>
                  <a:ext cx="1364419" cy="30824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108000" tIns="108000" rIns="144000" bIns="72000"/>
                <a:lstStyle/>
                <a:p>
                  <a:pPr algn="ctr">
                    <a:lnSpc>
                      <a:spcPct val="95000"/>
                    </a:lnSpc>
                    <a:spcAft>
                      <a:spcPts val="0"/>
                    </a:spcAft>
                    <a:buClr>
                      <a:srgbClr val="292929"/>
                    </a:buClr>
                  </a:pPr>
                  <a:r>
                    <a:rPr lang="tr-TR" i="1" noProof="1" smtClean="0">
                      <a:solidFill>
                        <a:srgbClr val="575757"/>
                      </a:solidFill>
                      <a:effectLst>
                        <a:innerShdw blurRad="63500" dist="50800" dir="8100000">
                          <a:prstClr val="black">
                            <a:alpha val="50000"/>
                          </a:prstClr>
                        </a:innerShdw>
                      </a:effectLst>
                      <a:latin typeface="Calibri" pitchFamily="34" charset="0"/>
                      <a:cs typeface="Calibri" pitchFamily="34" charset="0"/>
                    </a:rPr>
                    <a:t>Duyarlılık</a:t>
                  </a:r>
                  <a:endParaRPr lang="de-DE" i="1" noProof="1">
                    <a:solidFill>
                      <a:srgbClr val="575F57"/>
                    </a:solidFill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78233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319775" y="3264599"/>
            <a:ext cx="7762375" cy="794965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Risk Değerlendirme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91088" y="3083331"/>
            <a:ext cx="1116000" cy="1116000"/>
          </a:xfrm>
          <a:prstGeom prst="ellipse">
            <a:avLst/>
          </a:prstGeom>
          <a:noFill/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tr-TR" sz="60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064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RİSKLERİN BELİRLENMESİ VE DEĞERLENDİRİLMESİ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kalma riski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varsa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işçinin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türü, düzeyi ve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Birden fazla grupta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alan biyolojik etkenlere maruziyetin söz konusu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değerlendirmesi, zararlı biyolojik etkenlerin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tümünün oluşturduğu tehlike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dikkate alınarak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düzenli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aralıklarla </a:t>
            </a:r>
            <a:r>
              <a:rPr lang="tr-TR" sz="20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(2-4-6 yılda)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koşulları değiştiğinde</a:t>
            </a:r>
            <a:r>
              <a:rPr lang="tr-TR" sz="20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yada başka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değişiklik olduğunda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  Madde 6/1</a:t>
              </a:r>
              <a:endParaRPr lang="tr-TR" b="1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Akış Çizelgesi: Belge 20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040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14907</TotalTime>
  <Words>1340</Words>
  <Application>Microsoft Office PowerPoint</Application>
  <PresentationFormat>Ekran Gösterisi (4:3)</PresentationFormat>
  <Paragraphs>307</Paragraphs>
  <Slides>22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1" baseType="lpstr">
      <vt:lpstr>宋体</vt:lpstr>
      <vt:lpstr>Arial</vt:lpstr>
      <vt:lpstr>Calibri</vt:lpstr>
      <vt:lpstr>Cambria</vt:lpstr>
      <vt:lpstr>Monotype Corsiva</vt:lpstr>
      <vt:lpstr>Wingdings</vt:lpstr>
      <vt:lpstr>4_Standarddesign</vt:lpstr>
      <vt:lpstr>5_Standarddesign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1346</cp:revision>
  <dcterms:created xsi:type="dcterms:W3CDTF">2008-04-16T13:39:00Z</dcterms:created>
  <dcterms:modified xsi:type="dcterms:W3CDTF">2014-12-12T19:31:12Z</dcterms:modified>
</cp:coreProperties>
</file>