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37"/>
  </p:notesMasterIdLst>
  <p:sldIdLst>
    <p:sldId id="304" r:id="rId2"/>
    <p:sldId id="260" r:id="rId3"/>
    <p:sldId id="287" r:id="rId4"/>
    <p:sldId id="290" r:id="rId5"/>
    <p:sldId id="291" r:id="rId6"/>
    <p:sldId id="289" r:id="rId7"/>
    <p:sldId id="263" r:id="rId8"/>
    <p:sldId id="261" r:id="rId9"/>
    <p:sldId id="262" r:id="rId10"/>
    <p:sldId id="264" r:id="rId11"/>
    <p:sldId id="265" r:id="rId12"/>
    <p:sldId id="292" r:id="rId13"/>
    <p:sldId id="308" r:id="rId14"/>
    <p:sldId id="310" r:id="rId15"/>
    <p:sldId id="311" r:id="rId16"/>
    <p:sldId id="294" r:id="rId17"/>
    <p:sldId id="312" r:id="rId18"/>
    <p:sldId id="313" r:id="rId19"/>
    <p:sldId id="314" r:id="rId20"/>
    <p:sldId id="315" r:id="rId21"/>
    <p:sldId id="316" r:id="rId22"/>
    <p:sldId id="317" r:id="rId23"/>
    <p:sldId id="318" r:id="rId24"/>
    <p:sldId id="322" r:id="rId25"/>
    <p:sldId id="267" r:id="rId26"/>
    <p:sldId id="303" r:id="rId27"/>
    <p:sldId id="271" r:id="rId28"/>
    <p:sldId id="274" r:id="rId29"/>
    <p:sldId id="276" r:id="rId30"/>
    <p:sldId id="277" r:id="rId31"/>
    <p:sldId id="278" r:id="rId32"/>
    <p:sldId id="279" r:id="rId33"/>
    <p:sldId id="281" r:id="rId34"/>
    <p:sldId id="320" r:id="rId35"/>
    <p:sldId id="319" r:id="rId36"/>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800000"/>
  </p:clrMru>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15" autoAdjust="0"/>
  </p:normalViewPr>
  <p:slideViewPr>
    <p:cSldViewPr>
      <p:cViewPr>
        <p:scale>
          <a:sx n="40" d="100"/>
          <a:sy n="40" d="100"/>
        </p:scale>
        <p:origin x="-1308" y="-15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tr-TR"/>
          </a:p>
        </p:txBody>
      </p:sp>
      <p:sp>
        <p:nvSpPr>
          <p:cNvPr id="9830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tr-TR"/>
          </a:p>
        </p:txBody>
      </p:sp>
      <p:sp>
        <p:nvSpPr>
          <p:cNvPr id="471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9830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p>
        </p:txBody>
      </p:sp>
      <p:sp>
        <p:nvSpPr>
          <p:cNvPr id="9831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tr-TR"/>
          </a:p>
        </p:txBody>
      </p:sp>
      <p:sp>
        <p:nvSpPr>
          <p:cNvPr id="9831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B84E6704-FED5-45AB-AE9F-B9029FA3C1DA}" type="slidenum">
              <a:rPr lang="tr-TR"/>
              <a:pPr>
                <a:defRPr/>
              </a:pPr>
              <a:t>‹#›</a:t>
            </a:fld>
            <a:endParaRPr lang="tr-T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xfrm>
            <a:off x="1143000" y="687388"/>
            <a:ext cx="4572000" cy="3429000"/>
          </a:xfrm>
          <a:ln/>
        </p:spPr>
      </p:sp>
      <p:sp>
        <p:nvSpPr>
          <p:cNvPr id="46083" name="Rectangle 3"/>
          <p:cNvSpPr>
            <a:spLocks noGrp="1" noChangeArrowheads="1"/>
          </p:cNvSpPr>
          <p:nvPr>
            <p:ph type="body" idx="1"/>
          </p:nvPr>
        </p:nvSpPr>
        <p:spPr>
          <a:xfrm>
            <a:off x="686028" y="4343798"/>
            <a:ext cx="5485946" cy="4113609"/>
          </a:xfrm>
          <a:noFill/>
          <a:ln/>
        </p:spPr>
        <p:txBody>
          <a:bodyPr/>
          <a:lstStyle/>
          <a:p>
            <a:endParaRPr lang="tr-TR"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1"/>
      </p:bgRef>
    </p:bg>
    <p:spTree>
      <p:nvGrpSpPr>
        <p:cNvPr id="1" name=""/>
        <p:cNvGrpSpPr/>
        <p:nvPr/>
      </p:nvGrpSpPr>
      <p:grpSpPr>
        <a:xfrm>
          <a:off x="0" y="0"/>
          <a:ext cx="0" cy="0"/>
          <a:chOff x="0" y="0"/>
          <a:chExt cx="0" cy="0"/>
        </a:xfrm>
      </p:grpSpPr>
      <p:sp>
        <p:nvSpPr>
          <p:cNvPr id="8" name="7 Başlık"/>
          <p:cNvSpPr>
            <a:spLocks noGrp="1"/>
          </p:cNvSpPr>
          <p:nvPr>
            <p:ph type="ctrTitle"/>
          </p:nvPr>
        </p:nvSpPr>
        <p:spPr>
          <a:xfrm>
            <a:off x="2286000" y="3124200"/>
            <a:ext cx="6172200" cy="1894362"/>
          </a:xfrm>
        </p:spPr>
        <p:txBody>
          <a:bodyPr/>
          <a:lstStyle>
            <a:lvl1pPr>
              <a:defRPr b="1"/>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bwMode="auto">
          <a:xfrm rot="5400000">
            <a:off x="7764621" y="1174097"/>
            <a:ext cx="2286000" cy="381000"/>
          </a:xfrm>
        </p:spPr>
        <p:txBody>
          <a:bodyPr/>
          <a:lstStyle/>
          <a:p>
            <a:pPr>
              <a:defRPr/>
            </a:pPr>
            <a:fld id="{D72FF3D9-CF88-488C-B26D-861F56470EF9}" type="datetime9">
              <a:rPr lang="tr-TR" smtClean="0"/>
              <a:pPr>
                <a:defRPr/>
              </a:pPr>
              <a:t>14.12.2014 01:55:53</a:t>
            </a:fld>
            <a:endParaRPr lang="tr-TR"/>
          </a:p>
        </p:txBody>
      </p:sp>
      <p:sp>
        <p:nvSpPr>
          <p:cNvPr id="17" name="16 Altbilgi Yer Tutucusu"/>
          <p:cNvSpPr>
            <a:spLocks noGrp="1"/>
          </p:cNvSpPr>
          <p:nvPr>
            <p:ph type="ftr" sz="quarter" idx="11"/>
          </p:nvPr>
        </p:nvSpPr>
        <p:spPr bwMode="auto">
          <a:xfrm rot="5400000">
            <a:off x="7077269" y="4181669"/>
            <a:ext cx="3657600" cy="384048"/>
          </a:xfrm>
        </p:spPr>
        <p:txBody>
          <a:bodyPr/>
          <a:lstStyle/>
          <a:p>
            <a:endParaRPr kumimoji="0" lang="en-US" dirty="0"/>
          </a:p>
        </p:txBody>
      </p:sp>
      <p:sp>
        <p:nvSpPr>
          <p:cNvPr id="10" name="9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Dikdörtgen"/>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Dikdörtgen"/>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üz Bağlayıcı"/>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Düz Bağlayıcı"/>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Düz Bağlayıcı"/>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Düz Bağlayıcı"/>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Oval"/>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Oval"/>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Oval"/>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Oval"/>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Oval"/>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Slayt Numarası Yer Tutucusu"/>
          <p:cNvSpPr>
            <a:spLocks noGrp="1"/>
          </p:cNvSpPr>
          <p:nvPr>
            <p:ph type="sldNum" sz="quarter" idx="12"/>
          </p:nvPr>
        </p:nvSpPr>
        <p:spPr bwMode="auto">
          <a:xfrm>
            <a:off x="1325544" y="4928702"/>
            <a:ext cx="609600" cy="517524"/>
          </a:xfrm>
        </p:spPr>
        <p:txBody>
          <a:bodyPr/>
          <a:lstStyle/>
          <a:p>
            <a:fld id="{2BBB5E19-F10A-4C2F-BF6F-11C513378A2E}" type="slidenum">
              <a:rPr kumimoji="0" lang="en-US" smtClean="0"/>
              <a:pPr/>
              <a:t>‹#›</a:t>
            </a:fld>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pPr>
              <a:defRPr/>
            </a:pPr>
            <a:fld id="{3B308AE9-D9C4-4CB3-AD67-25C7FEF1F26C}" type="datetime9">
              <a:rPr lang="tr-TR" smtClean="0"/>
              <a:pPr>
                <a:defRPr/>
              </a:pPr>
              <a:t>14.12.2014 01:55:54</a:t>
            </a:fld>
            <a:endParaRPr lang="tr-TR"/>
          </a:p>
        </p:txBody>
      </p:sp>
      <p:sp>
        <p:nvSpPr>
          <p:cNvPr id="5" name="4 Altbilgi Yer Tutucusu"/>
          <p:cNvSpPr>
            <a:spLocks noGrp="1"/>
          </p:cNvSpPr>
          <p:nvPr>
            <p:ph type="ftr" sz="quarter" idx="11"/>
          </p:nvPr>
        </p:nvSpPr>
        <p:spPr/>
        <p:txBody>
          <a:bodyPr/>
          <a:lstStyle/>
          <a:p>
            <a:endParaRPr kumimoji="0" lang="en-US"/>
          </a:p>
        </p:txBody>
      </p:sp>
      <p:sp>
        <p:nvSpPr>
          <p:cNvPr id="6" name="5 Slayt Numarası Yer Tutucusu"/>
          <p:cNvSpPr>
            <a:spLocks noGrp="1"/>
          </p:cNvSpPr>
          <p:nvPr>
            <p:ph type="sldNum" sz="quarter" idx="12"/>
          </p:nvPr>
        </p:nvSpPr>
        <p:spPr/>
        <p:txBody>
          <a:bodyPr/>
          <a:lstStyle/>
          <a:p>
            <a:fld id="{2BBB5E19-F10A-4C2F-BF6F-11C513378A2E}"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9"/>
            <a:ext cx="1676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pPr>
              <a:defRPr/>
            </a:pPr>
            <a:fld id="{DA1F90AE-B311-485E-BDE7-800AA6FC70D8}" type="datetime9">
              <a:rPr lang="tr-TR" smtClean="0"/>
              <a:pPr>
                <a:defRPr/>
              </a:pPr>
              <a:t>14.12.2014 01:55:54</a:t>
            </a:fld>
            <a:endParaRPr lang="tr-TR"/>
          </a:p>
        </p:txBody>
      </p:sp>
      <p:sp>
        <p:nvSpPr>
          <p:cNvPr id="5" name="4 Altbilgi Yer Tutucusu"/>
          <p:cNvSpPr>
            <a:spLocks noGrp="1"/>
          </p:cNvSpPr>
          <p:nvPr>
            <p:ph type="ftr" sz="quarter" idx="11"/>
          </p:nvPr>
        </p:nvSpPr>
        <p:spPr/>
        <p:txBody>
          <a:bodyPr/>
          <a:lstStyle/>
          <a:p>
            <a:endParaRPr kumimoji="0" lang="en-US"/>
          </a:p>
        </p:txBody>
      </p:sp>
      <p:sp>
        <p:nvSpPr>
          <p:cNvPr id="6" name="5 Slayt Numarası Yer Tutucusu"/>
          <p:cNvSpPr>
            <a:spLocks noGrp="1"/>
          </p:cNvSpPr>
          <p:nvPr>
            <p:ph type="sldNum" sz="quarter" idx="12"/>
          </p:nvPr>
        </p:nvSpPr>
        <p:spPr/>
        <p:txBody>
          <a:bodyPr/>
          <a:lstStyle/>
          <a:p>
            <a:fld id="{2BBB5E19-F10A-4C2F-BF6F-11C513378A2E}"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8" name="7 İçerik Yer Tutucusu"/>
          <p:cNvSpPr>
            <a:spLocks noGrp="1"/>
          </p:cNvSpPr>
          <p:nvPr>
            <p:ph sz="quarter" idx="1"/>
          </p:nvPr>
        </p:nvSpPr>
        <p:spPr>
          <a:xfrm>
            <a:off x="457200" y="1600200"/>
            <a:ext cx="7467600" cy="487375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4"/>
          </p:nvPr>
        </p:nvSpPr>
        <p:spPr/>
        <p:txBody>
          <a:bodyPr rtlCol="0"/>
          <a:lstStyle/>
          <a:p>
            <a:pPr>
              <a:defRPr/>
            </a:pPr>
            <a:fld id="{443FCE6C-FC40-42ED-B1B6-097B9D44BE10}" type="datetime9">
              <a:rPr lang="tr-TR" smtClean="0"/>
              <a:pPr>
                <a:defRPr/>
              </a:pPr>
              <a:t>14.12.2014 01:55:53</a:t>
            </a:fld>
            <a:endParaRPr lang="tr-TR"/>
          </a:p>
        </p:txBody>
      </p:sp>
      <p:sp>
        <p:nvSpPr>
          <p:cNvPr id="9" name="8 Slayt Numarası Yer Tutucusu"/>
          <p:cNvSpPr>
            <a:spLocks noGrp="1"/>
          </p:cNvSpPr>
          <p:nvPr>
            <p:ph type="sldNum" sz="quarter" idx="15"/>
          </p:nvPr>
        </p:nvSpPr>
        <p:spPr/>
        <p:txBody>
          <a:bodyPr rtlCol="0"/>
          <a:lstStyle/>
          <a:p>
            <a:pPr algn="ctr" eaLnBrk="1" latinLnBrk="0" hangingPunct="1"/>
            <a:fld id="{2BBB5E19-F10A-4C2F-BF6F-11C513378A2E}" type="slidenum">
              <a:rPr kumimoji="0" lang="en-US" smtClean="0"/>
              <a:pPr algn="ctr" eaLnBrk="1" latinLnBrk="0" hangingPunct="1"/>
              <a:t>‹#›</a:t>
            </a:fld>
            <a:endParaRPr kumimoji="0" lang="en-US"/>
          </a:p>
        </p:txBody>
      </p:sp>
      <p:sp>
        <p:nvSpPr>
          <p:cNvPr id="10" name="9 Altbilgi Yer Tutucusu"/>
          <p:cNvSpPr>
            <a:spLocks noGrp="1"/>
          </p:cNvSpPr>
          <p:nvPr>
            <p:ph type="ftr" sz="quarter" idx="16"/>
          </p:nvPr>
        </p:nvSpPr>
        <p:spPr/>
        <p:txBody>
          <a:bodyPr rtlCol="0"/>
          <a:lstStyle/>
          <a:p>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286000" y="2895600"/>
            <a:ext cx="6172200" cy="2053590"/>
          </a:xfrm>
        </p:spPr>
        <p:txBody>
          <a:bodyPr/>
          <a:lstStyle>
            <a:lvl1pPr algn="l">
              <a:buNone/>
              <a:defRPr sz="3000" b="1" cap="small"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bwMode="auto">
          <a:xfrm rot="5400000">
            <a:off x="7763256" y="1170432"/>
            <a:ext cx="2286000" cy="381000"/>
          </a:xfrm>
        </p:spPr>
        <p:txBody>
          <a:bodyPr/>
          <a:lstStyle/>
          <a:p>
            <a:pPr>
              <a:defRPr/>
            </a:pPr>
            <a:fld id="{05CDF783-8629-4059-8915-00F71D96A648}" type="datetime9">
              <a:rPr lang="tr-TR" smtClean="0"/>
              <a:pPr>
                <a:defRPr/>
              </a:pPr>
              <a:t>14.12.2014 01:55:53</a:t>
            </a:fld>
            <a:endParaRPr lang="tr-TR"/>
          </a:p>
        </p:txBody>
      </p:sp>
      <p:sp>
        <p:nvSpPr>
          <p:cNvPr id="5" name="4 Altbilgi Yer Tutucusu"/>
          <p:cNvSpPr>
            <a:spLocks noGrp="1"/>
          </p:cNvSpPr>
          <p:nvPr>
            <p:ph type="ftr" sz="quarter" idx="11"/>
          </p:nvPr>
        </p:nvSpPr>
        <p:spPr bwMode="auto">
          <a:xfrm rot="5400000">
            <a:off x="7077456" y="4178808"/>
            <a:ext cx="3657600" cy="384048"/>
          </a:xfrm>
        </p:spPr>
        <p:txBody>
          <a:bodyPr/>
          <a:lstStyle/>
          <a:p>
            <a:endParaRPr kumimoji="0" lang="en-US"/>
          </a:p>
        </p:txBody>
      </p:sp>
      <p:sp>
        <p:nvSpPr>
          <p:cNvPr id="9" name="8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üz Bağlayıcı"/>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Düz Bağlayıcı"/>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Düz Bağlayıcı"/>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Oval"/>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Oval"/>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Oval"/>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Oval"/>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Oval"/>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Düz Bağlayıcı"/>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Slayt Numarası Yer Tutucusu"/>
          <p:cNvSpPr>
            <a:spLocks noGrp="1"/>
          </p:cNvSpPr>
          <p:nvPr>
            <p:ph type="sldNum" sz="quarter" idx="12"/>
          </p:nvPr>
        </p:nvSpPr>
        <p:spPr bwMode="auto">
          <a:xfrm>
            <a:off x="1340616" y="4928702"/>
            <a:ext cx="609600" cy="517524"/>
          </a:xfrm>
        </p:spPr>
        <p:txBody>
          <a:bodyPr/>
          <a:lstStyle/>
          <a:p>
            <a:fld id="{2BBB5E19-F10A-4C2F-BF6F-11C513378A2E}"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pPr>
              <a:defRPr/>
            </a:pPr>
            <a:fld id="{E7CB3809-06A7-4E4D-868E-4C4415731586}" type="datetime9">
              <a:rPr lang="tr-TR" smtClean="0"/>
              <a:pPr>
                <a:defRPr/>
              </a:pPr>
              <a:t>14.12.2014 01:55:54</a:t>
            </a:fld>
            <a:endParaRPr lang="tr-TR"/>
          </a:p>
        </p:txBody>
      </p:sp>
      <p:sp>
        <p:nvSpPr>
          <p:cNvPr id="6" name="5 Altbilgi Yer Tutucusu"/>
          <p:cNvSpPr>
            <a:spLocks noGrp="1"/>
          </p:cNvSpPr>
          <p:nvPr>
            <p:ph type="ftr" sz="quarter" idx="11"/>
          </p:nvPr>
        </p:nvSpPr>
        <p:spPr/>
        <p:txBody>
          <a:bodyPr/>
          <a:lstStyle/>
          <a:p>
            <a:endParaRPr kumimoji="0" lang="en-US"/>
          </a:p>
        </p:txBody>
      </p:sp>
      <p:sp>
        <p:nvSpPr>
          <p:cNvPr id="7" name="6 Slayt Numarası Yer Tutucusu"/>
          <p:cNvSpPr>
            <a:spLocks noGrp="1"/>
          </p:cNvSpPr>
          <p:nvPr>
            <p:ph type="sldNum" sz="quarter" idx="12"/>
          </p:nvPr>
        </p:nvSpPr>
        <p:spPr/>
        <p:txBody>
          <a:bodyPr/>
          <a:lstStyle/>
          <a:p>
            <a:fld id="{2BBB5E19-F10A-4C2F-BF6F-11C513378A2E}" type="slidenum">
              <a:rPr kumimoji="0" lang="en-US" smtClean="0"/>
              <a:pPr/>
              <a:t>‹#›</a:t>
            </a:fld>
            <a:endParaRPr kumimoji="0" lang="en-US"/>
          </a:p>
        </p:txBody>
      </p:sp>
      <p:sp>
        <p:nvSpPr>
          <p:cNvPr id="9" name="8 İçerik Yer Tutucusu"/>
          <p:cNvSpPr>
            <a:spLocks noGrp="1"/>
          </p:cNvSpPr>
          <p:nvPr>
            <p:ph sz="quarter" idx="1"/>
          </p:nvPr>
        </p:nvSpPr>
        <p:spPr>
          <a:xfrm>
            <a:off x="457200"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10 İçerik Yer Tutucusu"/>
          <p:cNvSpPr>
            <a:spLocks noGrp="1"/>
          </p:cNvSpPr>
          <p:nvPr>
            <p:ph sz="quarter" idx="2"/>
          </p:nvPr>
        </p:nvSpPr>
        <p:spPr>
          <a:xfrm>
            <a:off x="4270248"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7543800" cy="1143000"/>
          </a:xfrm>
        </p:spPr>
        <p:txBody>
          <a:bodyPr anchor="b"/>
          <a:lstStyle>
            <a:lvl1pPr>
              <a:defRPr/>
            </a:lvl1pPr>
          </a:lstStyle>
          <a:p>
            <a:r>
              <a:rPr kumimoji="0" lang="tr-TR" smtClean="0"/>
              <a:t>Asıl başlık stili için tıklatın</a:t>
            </a:r>
            <a:endParaRPr kumimoji="0" lang="en-US"/>
          </a:p>
        </p:txBody>
      </p:sp>
      <p:sp>
        <p:nvSpPr>
          <p:cNvPr id="7" name="6 Veri Yer Tutucusu"/>
          <p:cNvSpPr>
            <a:spLocks noGrp="1"/>
          </p:cNvSpPr>
          <p:nvPr>
            <p:ph type="dt" sz="half" idx="10"/>
          </p:nvPr>
        </p:nvSpPr>
        <p:spPr/>
        <p:txBody>
          <a:bodyPr/>
          <a:lstStyle/>
          <a:p>
            <a:pPr>
              <a:defRPr/>
            </a:pPr>
            <a:fld id="{5EF92E8D-3682-41D4-9B90-B310F882E370}" type="datetime9">
              <a:rPr lang="tr-TR" smtClean="0"/>
              <a:pPr>
                <a:defRPr/>
              </a:pPr>
              <a:t>14.12.2014 01:55:54</a:t>
            </a:fld>
            <a:endParaRPr lang="tr-TR"/>
          </a:p>
        </p:txBody>
      </p:sp>
      <p:sp>
        <p:nvSpPr>
          <p:cNvPr id="8" name="7 Altbilgi Yer Tutucusu"/>
          <p:cNvSpPr>
            <a:spLocks noGrp="1"/>
          </p:cNvSpPr>
          <p:nvPr>
            <p:ph type="ftr" sz="quarter" idx="11"/>
          </p:nvPr>
        </p:nvSpPr>
        <p:spPr/>
        <p:txBody>
          <a:bodyPr/>
          <a:lstStyle/>
          <a:p>
            <a:endParaRPr kumimoji="0" lang="en-US"/>
          </a:p>
        </p:txBody>
      </p:sp>
      <p:sp>
        <p:nvSpPr>
          <p:cNvPr id="9" name="8 Slayt Numarası Yer Tutucusu"/>
          <p:cNvSpPr>
            <a:spLocks noGrp="1"/>
          </p:cNvSpPr>
          <p:nvPr>
            <p:ph type="sldNum" sz="quarter" idx="12"/>
          </p:nvPr>
        </p:nvSpPr>
        <p:spPr/>
        <p:txBody>
          <a:bodyPr/>
          <a:lstStyle/>
          <a:p>
            <a:fld id="{2BBB5E19-F10A-4C2F-BF6F-11C513378A2E}" type="slidenum">
              <a:rPr kumimoji="0" lang="en-US" smtClean="0"/>
              <a:pPr/>
              <a:t>‹#›</a:t>
            </a:fld>
            <a:endParaRPr kumimoji="0" lang="en-US"/>
          </a:p>
        </p:txBody>
      </p:sp>
      <p:sp>
        <p:nvSpPr>
          <p:cNvPr id="11" name="10 İçerik Yer Tutucusu"/>
          <p:cNvSpPr>
            <a:spLocks noGrp="1"/>
          </p:cNvSpPr>
          <p:nvPr>
            <p:ph sz="quarter" idx="2"/>
          </p:nvPr>
        </p:nvSpPr>
        <p:spPr>
          <a:xfrm>
            <a:off x="457200"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quarter" idx="4"/>
          </p:nvPr>
        </p:nvSpPr>
        <p:spPr>
          <a:xfrm>
            <a:off x="4371975"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2" name="11 Metin Yer Tutucusu"/>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
        <p:nvSpPr>
          <p:cNvPr id="14" name="13 Metin Yer Tutucusu"/>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6" name="5 Veri Yer Tutucusu"/>
          <p:cNvSpPr>
            <a:spLocks noGrp="1"/>
          </p:cNvSpPr>
          <p:nvPr>
            <p:ph type="dt" sz="half" idx="10"/>
          </p:nvPr>
        </p:nvSpPr>
        <p:spPr/>
        <p:txBody>
          <a:bodyPr rtlCol="0"/>
          <a:lstStyle/>
          <a:p>
            <a:pPr>
              <a:defRPr/>
            </a:pPr>
            <a:fld id="{F8614263-C05B-429F-9207-1A811C5CAEFF}" type="datetime9">
              <a:rPr lang="tr-TR" smtClean="0"/>
              <a:pPr>
                <a:defRPr/>
              </a:pPr>
              <a:t>14.12.2014 01:55:54</a:t>
            </a:fld>
            <a:endParaRPr lang="tr-TR"/>
          </a:p>
        </p:txBody>
      </p:sp>
      <p:sp>
        <p:nvSpPr>
          <p:cNvPr id="7" name="6 Slayt Numarası Yer Tutucusu"/>
          <p:cNvSpPr>
            <a:spLocks noGrp="1"/>
          </p:cNvSpPr>
          <p:nvPr>
            <p:ph type="sldNum" sz="quarter" idx="11"/>
          </p:nvPr>
        </p:nvSpPr>
        <p:spPr/>
        <p:txBody>
          <a:bodyPr rtlCol="0"/>
          <a:lstStyle/>
          <a:p>
            <a:pPr algn="ctr" eaLnBrk="1" latinLnBrk="0" hangingPunct="1"/>
            <a:fld id="{2BBB5E19-F10A-4C2F-BF6F-11C513378A2E}" type="slidenum">
              <a:rPr kumimoji="0" lang="en-US" smtClean="0"/>
              <a:pPr algn="ctr" eaLnBrk="1" latinLnBrk="0" hangingPunct="1"/>
              <a:t>‹#›</a:t>
            </a:fld>
            <a:endParaRPr kumimoji="0" lang="en-US"/>
          </a:p>
        </p:txBody>
      </p:sp>
      <p:sp>
        <p:nvSpPr>
          <p:cNvPr id="8" name="7 Altbilgi Yer Tutucusu"/>
          <p:cNvSpPr>
            <a:spLocks noGrp="1"/>
          </p:cNvSpPr>
          <p:nvPr>
            <p:ph type="ftr" sz="quarter" idx="12"/>
          </p:nvPr>
        </p:nvSpPr>
        <p:spPr/>
        <p:txBody>
          <a:bodyPr rtlCol="0"/>
          <a:lstStyle/>
          <a:p>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5493AF95-FCEE-4D99-9BF6-5C1B75E2C84A}" type="datetime9">
              <a:rPr lang="tr-TR" smtClean="0"/>
              <a:pPr>
                <a:defRPr/>
              </a:pPr>
              <a:t>14.12.2014 01:55:54</a:t>
            </a:fld>
            <a:endParaRPr lang="tr-TR"/>
          </a:p>
        </p:txBody>
      </p:sp>
      <p:sp>
        <p:nvSpPr>
          <p:cNvPr id="3" name="2 Altbilgi Yer Tutucusu"/>
          <p:cNvSpPr>
            <a:spLocks noGrp="1"/>
          </p:cNvSpPr>
          <p:nvPr>
            <p:ph type="ftr" sz="quarter" idx="11"/>
          </p:nvPr>
        </p:nvSpPr>
        <p:spPr/>
        <p:txBody>
          <a:bodyPr/>
          <a:lstStyle/>
          <a:p>
            <a:endParaRPr kumimoji="0" lang="en-US"/>
          </a:p>
        </p:txBody>
      </p:sp>
      <p:sp>
        <p:nvSpPr>
          <p:cNvPr id="4" name="3 Slayt Numarası Yer Tutucusu"/>
          <p:cNvSpPr>
            <a:spLocks noGrp="1"/>
          </p:cNvSpPr>
          <p:nvPr>
            <p:ph type="sldNum" sz="quarter" idx="12"/>
          </p:nvPr>
        </p:nvSpPr>
        <p:spPr/>
        <p:txBody>
          <a:bodyPr/>
          <a:lstStyle/>
          <a:p>
            <a:fld id="{2BBB5E19-F10A-4C2F-BF6F-11C513378A2E}"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1"/>
      </p:bgRef>
    </p:bg>
    <p:spTree>
      <p:nvGrpSpPr>
        <p:cNvPr id="1" name=""/>
        <p:cNvGrpSpPr/>
        <p:nvPr/>
      </p:nvGrpSpPr>
      <p:grpSpPr>
        <a:xfrm>
          <a:off x="0" y="0"/>
          <a:ext cx="0" cy="0"/>
          <a:chOff x="0" y="0"/>
          <a:chExt cx="0" cy="0"/>
        </a:xfrm>
      </p:grpSpPr>
      <p:sp>
        <p:nvSpPr>
          <p:cNvPr id="10" name="9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Başlık"/>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8" name="7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Düz Bağlayıcı"/>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İçerik Yer Tutucusu"/>
          <p:cNvSpPr>
            <a:spLocks noGrp="1"/>
          </p:cNvSpPr>
          <p:nvPr>
            <p:ph sz="quarter" idx="1"/>
          </p:nvPr>
        </p:nvSpPr>
        <p:spPr>
          <a:xfrm>
            <a:off x="304800" y="274320"/>
            <a:ext cx="5638800" cy="6327648"/>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20 Veri Yer Tutucusu"/>
          <p:cNvSpPr>
            <a:spLocks noGrp="1"/>
          </p:cNvSpPr>
          <p:nvPr>
            <p:ph type="dt" sz="half" idx="14"/>
          </p:nvPr>
        </p:nvSpPr>
        <p:spPr/>
        <p:txBody>
          <a:bodyPr rtlCol="0"/>
          <a:lstStyle/>
          <a:p>
            <a:pPr>
              <a:defRPr/>
            </a:pPr>
            <a:fld id="{91A0C011-ADE5-4C4F-B82A-A5A91919C797}" type="datetime9">
              <a:rPr lang="tr-TR" smtClean="0"/>
              <a:pPr>
                <a:defRPr/>
              </a:pPr>
              <a:t>14.12.2014 01:55:54</a:t>
            </a:fld>
            <a:endParaRPr lang="tr-TR"/>
          </a:p>
        </p:txBody>
      </p:sp>
      <p:sp>
        <p:nvSpPr>
          <p:cNvPr id="22" name="21 Slayt Numarası Yer Tutucusu"/>
          <p:cNvSpPr>
            <a:spLocks noGrp="1"/>
          </p:cNvSpPr>
          <p:nvPr>
            <p:ph type="sldNum" sz="quarter" idx="15"/>
          </p:nvPr>
        </p:nvSpPr>
        <p:spPr/>
        <p:txBody>
          <a:bodyPr rtlCol="0"/>
          <a:lstStyle/>
          <a:p>
            <a:pPr algn="ctr" eaLnBrk="1" latinLnBrk="0" hangingPunct="1"/>
            <a:fld id="{2BBB5E19-F10A-4C2F-BF6F-11C513378A2E}" type="slidenum">
              <a:rPr kumimoji="0" lang="en-US" smtClean="0"/>
              <a:pPr algn="ctr" eaLnBrk="1" latinLnBrk="0" hangingPunct="1"/>
              <a:t>‹#›</a:t>
            </a:fld>
            <a:endParaRPr kumimoji="0" lang="en-US"/>
          </a:p>
        </p:txBody>
      </p:sp>
      <p:sp>
        <p:nvSpPr>
          <p:cNvPr id="23" name="22 Altbilgi Yer Tutucusu"/>
          <p:cNvSpPr>
            <a:spLocks noGrp="1"/>
          </p:cNvSpPr>
          <p:nvPr>
            <p:ph type="ftr" sz="quarter" idx="16"/>
          </p:nvPr>
        </p:nvSpPr>
        <p:spPr/>
        <p:txBody>
          <a:bodyPr rtlCol="0"/>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Düz Bağlayıcı"/>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Başlık"/>
          <p:cNvSpPr>
            <a:spLocks noGrp="1"/>
          </p:cNvSpPr>
          <p:nvPr>
            <p:ph type="title"/>
          </p:nvPr>
        </p:nvSpPr>
        <p:spPr>
          <a:xfrm rot="5400000">
            <a:off x="3350133" y="3200400"/>
            <a:ext cx="6309360" cy="457200"/>
          </a:xfrm>
        </p:spPr>
        <p:txBody>
          <a:bodyPr anchor="b"/>
          <a:lstStyle>
            <a:lvl1pPr algn="l">
              <a:buNone/>
              <a:defRPr sz="2000" b="1"/>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10" name="9 Düz Bağlayıcı"/>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Dikdörtgen"/>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Düz Bağlayıcı"/>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Veri Yer Tutucusu"/>
          <p:cNvSpPr>
            <a:spLocks noGrp="1"/>
          </p:cNvSpPr>
          <p:nvPr>
            <p:ph type="dt" sz="half" idx="10"/>
          </p:nvPr>
        </p:nvSpPr>
        <p:spPr/>
        <p:txBody>
          <a:bodyPr rtlCol="0"/>
          <a:lstStyle/>
          <a:p>
            <a:pPr>
              <a:defRPr/>
            </a:pPr>
            <a:fld id="{425025C9-6A70-4842-ABD3-5B4F090F11AA}" type="datetime9">
              <a:rPr lang="tr-TR" smtClean="0"/>
              <a:pPr>
                <a:defRPr/>
              </a:pPr>
              <a:t>14.12.2014 01:55:54</a:t>
            </a:fld>
            <a:endParaRPr lang="tr-TR"/>
          </a:p>
        </p:txBody>
      </p:sp>
      <p:sp>
        <p:nvSpPr>
          <p:cNvPr id="18" name="17 Slayt Numarası Yer Tutucusu"/>
          <p:cNvSpPr>
            <a:spLocks noGrp="1"/>
          </p:cNvSpPr>
          <p:nvPr>
            <p:ph type="sldNum" sz="quarter" idx="11"/>
          </p:nvPr>
        </p:nvSpPr>
        <p:spPr/>
        <p:txBody>
          <a:bodyPr rtlCol="0"/>
          <a:lstStyle/>
          <a:p>
            <a:pPr algn="ctr" eaLnBrk="1" latinLnBrk="0" hangingPunct="1"/>
            <a:fld id="{2BBB5E19-F10A-4C2F-BF6F-11C513378A2E}" type="slidenum">
              <a:rPr kumimoji="0" lang="en-US" smtClean="0"/>
              <a:pPr algn="ctr" eaLnBrk="1" latinLnBrk="0" hangingPunct="1"/>
              <a:t>‹#›</a:t>
            </a:fld>
            <a:endParaRPr kumimoji="0" lang="en-US"/>
          </a:p>
        </p:txBody>
      </p:sp>
      <p:sp>
        <p:nvSpPr>
          <p:cNvPr id="21" name="20 Altbilgi Yer Tutucusu"/>
          <p:cNvSpPr>
            <a:spLocks noGrp="1"/>
          </p:cNvSpPr>
          <p:nvPr>
            <p:ph type="ftr" sz="quarter" idx="12"/>
          </p:nvPr>
        </p:nvSpPr>
        <p:spPr/>
        <p:txBody>
          <a:bodyPr rtlCol="0"/>
          <a:lstStyle/>
          <a:p>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Başlık Yer Tutucusu"/>
          <p:cNvSpPr>
            <a:spLocks noGrp="1"/>
          </p:cNvSpPr>
          <p:nvPr>
            <p:ph type="title"/>
          </p:nvPr>
        </p:nvSpPr>
        <p:spPr>
          <a:xfrm>
            <a:off x="457200" y="274638"/>
            <a:ext cx="7467600" cy="1143000"/>
          </a:xfrm>
          <a:prstGeom prst="rect">
            <a:avLst/>
          </a:prstGeom>
        </p:spPr>
        <p:txBody>
          <a:bodyPr vert="horz" anchor="b">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pPr>
              <a:defRPr/>
            </a:pPr>
            <a:fld id="{55B034CE-3AF0-4182-849C-F208E5EABCF6}" type="datetime9">
              <a:rPr lang="tr-TR" smtClean="0"/>
              <a:pPr>
                <a:defRPr/>
              </a:pPr>
              <a:t>14.12.2014 01:55:54</a:t>
            </a:fld>
            <a:endParaRPr lang="tr-TR"/>
          </a:p>
        </p:txBody>
      </p:sp>
      <p:sp>
        <p:nvSpPr>
          <p:cNvPr id="3" name="2 Altbilgi Yer Tutucusu"/>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pPr algn="l" eaLnBrk="1" latinLnBrk="0" hangingPunct="1"/>
            <a:endParaRPr kumimoji="0" lang="en-US" dirty="0">
              <a:solidFill>
                <a:schemeClr val="tx2"/>
              </a:solidFill>
            </a:endParaRPr>
          </a:p>
        </p:txBody>
      </p:sp>
      <p:sp>
        <p:nvSpPr>
          <p:cNvPr id="7" name="6 Düz Bağlayıcı"/>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Slayt Numarası Yer Tutucusu"/>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pPr algn="ctr" eaLnBrk="1" latinLnBrk="0" hangingPunct="1"/>
            <a:fld id="{2BBB5E19-F10A-4C2F-BF6F-11C513378A2E}" type="slidenum">
              <a:rPr kumimoji="0" lang="en-US" smtClean="0"/>
              <a:pPr algn="ctr" eaLnBrk="1" latinLnBrk="0" hangingPunct="1"/>
              <a:t>‹#›</a:t>
            </a:fld>
            <a:endParaRPr kumimoji="0" lang="en-US" sz="1400" b="1" dirty="0">
              <a:solidFill>
                <a:srgbClr val="FFFFFF"/>
              </a:solidFill>
            </a:endParaRPr>
          </a:p>
        </p:txBody>
      </p:sp>
      <p:sp>
        <p:nvSpPr>
          <p:cNvPr id="15" name="Rectangle 6"/>
          <p:cNvSpPr>
            <a:spLocks noChangeArrowheads="1"/>
          </p:cNvSpPr>
          <p:nvPr userDrawn="1"/>
        </p:nvSpPr>
        <p:spPr bwMode="auto">
          <a:xfrm>
            <a:off x="1219200" y="6400800"/>
            <a:ext cx="7543800" cy="581025"/>
          </a:xfrm>
          <a:prstGeom prst="rect">
            <a:avLst/>
          </a:prstGeom>
          <a:noFill/>
          <a:ln w="9525">
            <a:noFill/>
            <a:miter lim="800000"/>
            <a:headEnd/>
            <a:tailEnd/>
          </a:ln>
          <a:effectLst/>
        </p:spPr>
        <p:txBody>
          <a:bodyPr>
            <a:spAutoFit/>
          </a:bodyPr>
          <a:lstStyle/>
          <a:p>
            <a:r>
              <a:rPr lang="tr-TR" sz="1600" b="1">
                <a:solidFill>
                  <a:srgbClr val="FFFFFF"/>
                </a:solidFill>
              </a:rPr>
              <a:t>"Önlemek, Ödemekten Daha Ucuz Ve Daha İnsancıldır“</a:t>
            </a:r>
            <a:br>
              <a:rPr lang="tr-TR" sz="1600" b="1">
                <a:solidFill>
                  <a:srgbClr val="FFFFFF"/>
                </a:solidFill>
              </a:rPr>
            </a:br>
            <a:endParaRPr lang="tr-TR" sz="1600" b="1">
              <a:solidFill>
                <a:srgbClr val="FFFFFF"/>
              </a:solidFill>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ftr="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sz="quarter" idx="1"/>
          </p:nvPr>
        </p:nvSpPr>
        <p:spPr>
          <a:xfrm>
            <a:off x="647700" y="990600"/>
            <a:ext cx="6999288" cy="5029200"/>
          </a:xfrm>
        </p:spPr>
        <p:txBody>
          <a:bodyPr/>
          <a:lstStyle/>
          <a:p>
            <a:pPr>
              <a:buFont typeface="Wingdings" pitchFamily="2" charset="2"/>
              <a:buNone/>
              <a:defRPr/>
            </a:pPr>
            <a:r>
              <a:rPr lang="tr-TR" sz="1600" dirty="0" smtClean="0">
                <a:solidFill>
                  <a:srgbClr val="002060"/>
                </a:solidFill>
              </a:rPr>
              <a:t>        </a:t>
            </a:r>
            <a:endParaRPr lang="tr-TR" sz="2800" b="1" dirty="0" smtClean="0">
              <a:solidFill>
                <a:srgbClr val="002060"/>
              </a:solidFill>
            </a:endParaRPr>
          </a:p>
          <a:p>
            <a:pPr algn="ctr">
              <a:buFont typeface="Wingdings" pitchFamily="2" charset="2"/>
              <a:buNone/>
              <a:defRPr/>
            </a:pPr>
            <a:r>
              <a:rPr lang="tr-TR" sz="1600"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a:t>
            </a:r>
            <a:r>
              <a:rPr lang="tr-TR" sz="40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BAKIM-ONARIM </a:t>
            </a:r>
          </a:p>
          <a:p>
            <a:pPr algn="ctr">
              <a:buFont typeface="Wingdings" pitchFamily="2" charset="2"/>
              <a:buNone/>
              <a:defRPr/>
            </a:pPr>
            <a:r>
              <a:rPr lang="tr-TR" sz="40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İŞLERİNDE </a:t>
            </a:r>
          </a:p>
          <a:p>
            <a:pPr algn="ctr">
              <a:buFont typeface="Wingdings" pitchFamily="2" charset="2"/>
              <a:buNone/>
              <a:defRPr/>
            </a:pPr>
            <a:r>
              <a:rPr lang="tr-TR" sz="40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İŞ SAĞLIĞI VE GÜVENLİĞİ</a:t>
            </a:r>
          </a:p>
          <a:p>
            <a:pPr>
              <a:buFont typeface="Wingdings" pitchFamily="2" charset="2"/>
              <a:buNone/>
              <a:defRPr/>
            </a:pPr>
            <a:endParaRPr lang="tr-TR" sz="4000" b="1" dirty="0" smtClean="0">
              <a:solidFill>
                <a:srgbClr val="002060"/>
              </a:solidFill>
            </a:endParaRPr>
          </a:p>
        </p:txBody>
      </p:sp>
      <p:sp>
        <p:nvSpPr>
          <p:cNvPr id="6148" name="Text Box 8"/>
          <p:cNvSpPr txBox="1">
            <a:spLocks noChangeArrowheads="1"/>
          </p:cNvSpPr>
          <p:nvPr/>
        </p:nvSpPr>
        <p:spPr bwMode="auto">
          <a:xfrm>
            <a:off x="2095500" y="4953000"/>
            <a:ext cx="4686300" cy="960263"/>
          </a:xfrm>
          <a:prstGeom prst="rect">
            <a:avLst/>
          </a:prstGeom>
          <a:noFill/>
          <a:ln w="9525">
            <a:noFill/>
            <a:miter lim="800000"/>
            <a:headEnd/>
            <a:tailEnd/>
          </a:ln>
        </p:spPr>
        <p:txBody>
          <a:bodyPr>
            <a:spAutoFit/>
          </a:bodyPr>
          <a:lstStyle/>
          <a:p>
            <a:pPr algn="ctr">
              <a:spcBef>
                <a:spcPct val="20000"/>
              </a:spcBef>
            </a:pPr>
            <a:r>
              <a:rPr lang="tr-TR" dirty="0" smtClean="0">
                <a:solidFill>
                  <a:srgbClr val="002060"/>
                </a:solidFill>
              </a:rPr>
              <a:t>Yük.</a:t>
            </a:r>
            <a:r>
              <a:rPr lang="tr-TR" dirty="0" err="1" smtClean="0">
                <a:solidFill>
                  <a:srgbClr val="002060"/>
                </a:solidFill>
              </a:rPr>
              <a:t>Müh.Turgay</a:t>
            </a:r>
            <a:r>
              <a:rPr lang="tr-TR" dirty="0" smtClean="0">
                <a:solidFill>
                  <a:srgbClr val="002060"/>
                </a:solidFill>
              </a:rPr>
              <a:t> </a:t>
            </a:r>
            <a:r>
              <a:rPr lang="tr-TR" dirty="0">
                <a:solidFill>
                  <a:srgbClr val="002060"/>
                </a:solidFill>
              </a:rPr>
              <a:t>BODUROĞLU</a:t>
            </a:r>
          </a:p>
          <a:p>
            <a:pPr algn="ctr">
              <a:spcBef>
                <a:spcPct val="20000"/>
              </a:spcBef>
            </a:pPr>
            <a:r>
              <a:rPr lang="tr-TR" sz="1200" dirty="0" smtClean="0">
                <a:solidFill>
                  <a:srgbClr val="002060"/>
                </a:solidFill>
              </a:rPr>
              <a:t>Emekli Başmüfettiş</a:t>
            </a:r>
            <a:endParaRPr lang="tr-TR" sz="1200" dirty="0">
              <a:solidFill>
                <a:srgbClr val="002060"/>
              </a:solidFill>
            </a:endParaRPr>
          </a:p>
          <a:p>
            <a:pPr algn="ctr"/>
            <a:r>
              <a:rPr lang="tr-TR" sz="1200" dirty="0">
                <a:solidFill>
                  <a:srgbClr val="002060"/>
                </a:solidFill>
              </a:rPr>
              <a:t>İş Güvenliği </a:t>
            </a:r>
            <a:r>
              <a:rPr lang="tr-TR" sz="1200" dirty="0" smtClean="0">
                <a:solidFill>
                  <a:srgbClr val="002060"/>
                </a:solidFill>
              </a:rPr>
              <a:t>Uzmanı (A)</a:t>
            </a:r>
            <a:endParaRPr lang="tr-TR" sz="1200" dirty="0">
              <a:solidFill>
                <a:srgbClr val="002060"/>
              </a:solidFill>
            </a:endParaRPr>
          </a:p>
          <a:p>
            <a:pPr algn="ctr"/>
            <a:endParaRPr lang="tr-TR" sz="1200" dirty="0">
              <a:solidFill>
                <a:srgbClr val="002060"/>
              </a:solidFill>
            </a:endParaRPr>
          </a:p>
        </p:txBody>
      </p:sp>
      <p:sp>
        <p:nvSpPr>
          <p:cNvPr id="5" name="4 Veri Yer Tutucusu"/>
          <p:cNvSpPr>
            <a:spLocks noGrp="1"/>
          </p:cNvSpPr>
          <p:nvPr>
            <p:ph type="dt" sz="half" idx="14"/>
          </p:nvPr>
        </p:nvSpPr>
        <p:spPr/>
        <p:txBody>
          <a:bodyPr/>
          <a:lstStyle/>
          <a:p>
            <a:pPr>
              <a:defRPr/>
            </a:pPr>
            <a:fld id="{996221BC-1199-4E96-BFE3-6BF0CC7E80DD}" type="datetime9">
              <a:rPr lang="tr-TR" smtClean="0"/>
              <a:pPr>
                <a:defRPr/>
              </a:pPr>
              <a:t>14.12.2014 01:55:54</a:t>
            </a:fld>
            <a:endParaRPr lang="tr-T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a:normAutofit fontScale="90000"/>
          </a:bodyPr>
          <a:lstStyle/>
          <a:p>
            <a:pPr eaLnBrk="1" hangingPunct="1"/>
            <a:r>
              <a:rPr lang="tr-TR" sz="3200" smtClean="0"/>
              <a:t>BAKIM VE ONARIM İŞLERİNDE EN ÇOK RASTLANAN KAZA TÜRLERİ:</a:t>
            </a:r>
          </a:p>
        </p:txBody>
      </p:sp>
      <p:sp>
        <p:nvSpPr>
          <p:cNvPr id="17412" name="Rectangle 3"/>
          <p:cNvSpPr>
            <a:spLocks noGrp="1" noChangeArrowheads="1"/>
          </p:cNvSpPr>
          <p:nvPr>
            <p:ph sz="quarter" idx="1"/>
          </p:nvPr>
        </p:nvSpPr>
        <p:spPr>
          <a:xfrm>
            <a:off x="457200" y="2133600"/>
            <a:ext cx="7696200" cy="4495800"/>
          </a:xfrm>
        </p:spPr>
        <p:txBody>
          <a:bodyPr>
            <a:normAutofit/>
          </a:bodyPr>
          <a:lstStyle/>
          <a:p>
            <a:pPr marL="0" indent="-4763" eaLnBrk="1" hangingPunct="1">
              <a:spcBef>
                <a:spcPts val="0"/>
              </a:spcBef>
              <a:buFontTx/>
              <a:buNone/>
            </a:pPr>
            <a:r>
              <a:rPr lang="tr-TR" sz="2000" dirty="0" smtClean="0"/>
              <a:t>1-Elektriğe çarpılma,</a:t>
            </a:r>
          </a:p>
          <a:p>
            <a:pPr marL="0" indent="-4763" eaLnBrk="1" hangingPunct="1">
              <a:spcBef>
                <a:spcPts val="0"/>
              </a:spcBef>
              <a:buFontTx/>
              <a:buNone/>
            </a:pPr>
            <a:r>
              <a:rPr lang="tr-TR" sz="2000" dirty="0" smtClean="0"/>
              <a:t>  </a:t>
            </a:r>
          </a:p>
          <a:p>
            <a:pPr marL="0" indent="-4763" eaLnBrk="1" hangingPunct="1">
              <a:spcBef>
                <a:spcPts val="0"/>
              </a:spcBef>
              <a:buFontTx/>
              <a:buNone/>
            </a:pPr>
            <a:r>
              <a:rPr lang="tr-TR" sz="2000" dirty="0" smtClean="0"/>
              <a:t>2-Hareketli kısımlarda yaralanma,</a:t>
            </a:r>
          </a:p>
          <a:p>
            <a:pPr marL="0" indent="-4763" eaLnBrk="1" hangingPunct="1">
              <a:spcBef>
                <a:spcPts val="0"/>
              </a:spcBef>
              <a:buFontTx/>
              <a:buNone/>
            </a:pPr>
            <a:endParaRPr lang="tr-TR" sz="2000" dirty="0" smtClean="0"/>
          </a:p>
          <a:p>
            <a:pPr marL="0" indent="-4763" eaLnBrk="1" hangingPunct="1">
              <a:spcBef>
                <a:spcPts val="0"/>
              </a:spcBef>
              <a:buFontTx/>
              <a:buNone/>
            </a:pPr>
            <a:r>
              <a:rPr lang="tr-TR" sz="2000" dirty="0" smtClean="0"/>
              <a:t>3-Zararlı zehirli gaz, toz ve sisler dolaysıyla zehirlenme ve  boğulmaların  meydana gelmesi,</a:t>
            </a:r>
          </a:p>
          <a:p>
            <a:pPr marL="0" indent="-4763" eaLnBrk="1" hangingPunct="1">
              <a:spcBef>
                <a:spcPts val="0"/>
              </a:spcBef>
              <a:buFontTx/>
              <a:buNone/>
            </a:pPr>
            <a:endParaRPr lang="tr-TR" sz="2000" dirty="0" smtClean="0"/>
          </a:p>
          <a:p>
            <a:pPr marL="0" indent="-4763" eaLnBrk="1" hangingPunct="1">
              <a:spcBef>
                <a:spcPts val="0"/>
              </a:spcBef>
              <a:buFontTx/>
              <a:buNone/>
            </a:pPr>
            <a:r>
              <a:rPr lang="tr-TR" sz="2000" dirty="0" smtClean="0"/>
              <a:t>4-Parlama, patlama, yanma şeklinde meydana gelen  kazalar,</a:t>
            </a:r>
          </a:p>
          <a:p>
            <a:pPr marL="0" indent="-4763" eaLnBrk="1" hangingPunct="1">
              <a:spcBef>
                <a:spcPts val="0"/>
              </a:spcBef>
              <a:buFontTx/>
              <a:buNone/>
            </a:pPr>
            <a:endParaRPr lang="tr-TR" sz="2000" dirty="0" smtClean="0"/>
          </a:p>
          <a:p>
            <a:pPr marL="0" indent="-4763" eaLnBrk="1" hangingPunct="1">
              <a:spcBef>
                <a:spcPts val="0"/>
              </a:spcBef>
              <a:buFontTx/>
              <a:buNone/>
            </a:pPr>
            <a:r>
              <a:rPr lang="tr-TR" sz="2000" dirty="0" smtClean="0"/>
              <a:t>5-Düşme şeklindeki kazalar, </a:t>
            </a:r>
          </a:p>
          <a:p>
            <a:pPr marL="0" indent="-4763" eaLnBrk="1" hangingPunct="1">
              <a:spcBef>
                <a:spcPts val="0"/>
              </a:spcBef>
              <a:buFontTx/>
              <a:buNone/>
            </a:pPr>
            <a:endParaRPr lang="tr-TR" sz="2000" dirty="0" smtClean="0"/>
          </a:p>
          <a:p>
            <a:pPr marL="0" indent="-4763" eaLnBrk="1" hangingPunct="1">
              <a:spcBef>
                <a:spcPts val="0"/>
              </a:spcBef>
              <a:buFontTx/>
              <a:buNone/>
            </a:pPr>
            <a:r>
              <a:rPr lang="tr-TR" sz="2000" dirty="0" smtClean="0"/>
              <a:t>6-Kişisel koruyucu malzemelerin kullanılmamasından meydana  gelen kazalar. </a:t>
            </a:r>
          </a:p>
        </p:txBody>
      </p:sp>
      <p:sp>
        <p:nvSpPr>
          <p:cNvPr id="17410" name="Veri Yer Tutucusu 3"/>
          <p:cNvSpPr>
            <a:spLocks noGrp="1"/>
          </p:cNvSpPr>
          <p:nvPr>
            <p:ph type="dt" sz="half" idx="14"/>
          </p:nvPr>
        </p:nvSpPr>
        <p:spPr>
          <a:noFill/>
          <a:ln>
            <a:miter lim="800000"/>
            <a:headEnd/>
            <a:tailEnd/>
          </a:ln>
        </p:spPr>
        <p:txBody>
          <a:bodyPr/>
          <a:lstStyle/>
          <a:p>
            <a:fld id="{72E7C339-DB96-414F-BB39-3E4825A9BFBD}" type="datetime9">
              <a:rPr lang="tr-TR" smtClean="0"/>
              <a:pPr/>
              <a:t>14.12.2014 01:55:57</a:t>
            </a:fld>
            <a:endParaRPr lang="tr-TR"/>
          </a:p>
        </p:txBody>
      </p:sp>
      <p:pic>
        <p:nvPicPr>
          <p:cNvPr id="5" name="Picture 9" descr="case111"/>
          <p:cNvPicPr>
            <a:picLocks noChangeAspect="1" noChangeArrowheads="1"/>
          </p:cNvPicPr>
          <p:nvPr/>
        </p:nvPicPr>
        <p:blipFill>
          <a:blip r:embed="rId3" cstate="print"/>
          <a:srcRect l="24013" t="2826" r="21893" b="2242"/>
          <a:stretch>
            <a:fillRect/>
          </a:stretch>
        </p:blipFill>
        <p:spPr bwMode="auto">
          <a:xfrm>
            <a:off x="7391400" y="762000"/>
            <a:ext cx="1371599" cy="2362200"/>
          </a:xfrm>
          <a:prstGeom prst="rect">
            <a:avLst/>
          </a:prstGeom>
          <a:noFill/>
          <a:ln w="9525">
            <a:noFill/>
            <a:miter lim="800000"/>
            <a:headEnd/>
            <a:tailEnd/>
          </a:ln>
        </p:spPr>
      </p:pic>
      <p:graphicFrame>
        <p:nvGraphicFramePr>
          <p:cNvPr id="1026" name="Object 7"/>
          <p:cNvGraphicFramePr>
            <a:graphicFrameLocks/>
          </p:cNvGraphicFramePr>
          <p:nvPr/>
        </p:nvGraphicFramePr>
        <p:xfrm>
          <a:off x="5943600" y="1524000"/>
          <a:ext cx="1319213" cy="1600200"/>
        </p:xfrm>
        <a:graphic>
          <a:graphicData uri="http://schemas.openxmlformats.org/presentationml/2006/ole">
            <p:oleObj spid="_x0000_s1026" name="CorelPhotoPaint.Image.6" r:id="rId4" imgW="2878049" imgH="2756098" progId="">
              <p:embed/>
            </p:oleObj>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normAutofit fontScale="90000"/>
          </a:bodyPr>
          <a:lstStyle/>
          <a:p>
            <a:pPr eaLnBrk="1" hangingPunct="1"/>
            <a:r>
              <a:rPr lang="tr-TR" sz="2800" dirty="0" smtClean="0"/>
              <a:t>BAKIM VE ONARIM İŞLERİNDE KAZALARIN MAYDANA GELİŞ SEBEPLERİ</a:t>
            </a:r>
          </a:p>
        </p:txBody>
      </p:sp>
      <p:sp>
        <p:nvSpPr>
          <p:cNvPr id="18436" name="Rectangle 3"/>
          <p:cNvSpPr>
            <a:spLocks noGrp="1" noChangeArrowheads="1"/>
          </p:cNvSpPr>
          <p:nvPr>
            <p:ph sz="quarter" idx="1"/>
          </p:nvPr>
        </p:nvSpPr>
        <p:spPr>
          <a:xfrm>
            <a:off x="533400" y="1600200"/>
            <a:ext cx="7772400" cy="5029200"/>
          </a:xfrm>
        </p:spPr>
        <p:txBody>
          <a:bodyPr/>
          <a:lstStyle/>
          <a:p>
            <a:pPr eaLnBrk="1" hangingPunct="1">
              <a:buFontTx/>
              <a:buNone/>
            </a:pPr>
            <a:r>
              <a:rPr lang="tr-TR" sz="2400" dirty="0" smtClean="0"/>
              <a:t>1-Çalışmaların aceleye getirilmesi, planlı yapılmaması,</a:t>
            </a:r>
          </a:p>
          <a:p>
            <a:pPr eaLnBrk="1" hangingPunct="1">
              <a:buFontTx/>
              <a:buNone/>
            </a:pPr>
            <a:endParaRPr lang="tr-TR" sz="2400" dirty="0" smtClean="0"/>
          </a:p>
          <a:p>
            <a:pPr eaLnBrk="1" hangingPunct="1">
              <a:buFontTx/>
              <a:buNone/>
            </a:pPr>
            <a:r>
              <a:rPr lang="tr-TR" sz="2400" dirty="0" smtClean="0"/>
              <a:t>2-Gerekli yerlerden izin alınmaması, izin veren makamların gerekli tedbiri almaması,</a:t>
            </a:r>
          </a:p>
          <a:p>
            <a:pPr eaLnBrk="1" hangingPunct="1">
              <a:buFontTx/>
              <a:buNone/>
            </a:pPr>
            <a:endParaRPr lang="tr-TR" sz="2400" dirty="0" smtClean="0"/>
          </a:p>
          <a:p>
            <a:pPr eaLnBrk="1" hangingPunct="1">
              <a:buFontTx/>
              <a:buNone/>
            </a:pPr>
            <a:r>
              <a:rPr lang="tr-TR" sz="2400" dirty="0" smtClean="0"/>
              <a:t>3-Uzman kişilerin veya ekiplerin  bulunamaması, veya ekiplerin noksan oluşu,</a:t>
            </a:r>
          </a:p>
          <a:p>
            <a:pPr eaLnBrk="1" hangingPunct="1">
              <a:buFontTx/>
              <a:buNone/>
            </a:pPr>
            <a:endParaRPr lang="tr-TR" sz="2400" dirty="0" smtClean="0"/>
          </a:p>
          <a:p>
            <a:pPr eaLnBrk="1" hangingPunct="1">
              <a:buFontTx/>
              <a:buNone/>
            </a:pPr>
            <a:r>
              <a:rPr lang="tr-TR" sz="2400" dirty="0" smtClean="0"/>
              <a:t>4-Çalışma ortamının uygun aydınlatılmamış olması,</a:t>
            </a:r>
          </a:p>
          <a:p>
            <a:pPr eaLnBrk="1" hangingPunct="1">
              <a:buFontTx/>
              <a:buNone/>
            </a:pPr>
            <a:endParaRPr lang="tr-TR" sz="2400" dirty="0" smtClean="0"/>
          </a:p>
        </p:txBody>
      </p:sp>
      <p:sp>
        <p:nvSpPr>
          <p:cNvPr id="18434" name="Veri Yer Tutucusu 3"/>
          <p:cNvSpPr>
            <a:spLocks noGrp="1"/>
          </p:cNvSpPr>
          <p:nvPr>
            <p:ph type="dt" sz="half" idx="14"/>
          </p:nvPr>
        </p:nvSpPr>
        <p:spPr>
          <a:noFill/>
          <a:ln>
            <a:miter lim="800000"/>
            <a:headEnd/>
            <a:tailEnd/>
          </a:ln>
        </p:spPr>
        <p:txBody>
          <a:bodyPr/>
          <a:lstStyle/>
          <a:p>
            <a:fld id="{86485488-2299-4B11-86ED-43C17801EF44}" type="datetime9">
              <a:rPr lang="tr-TR" smtClean="0"/>
              <a:pPr/>
              <a:t>14.12.2014 01:55:57</a:t>
            </a:fld>
            <a:endParaRPr lang="tr-T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normAutofit fontScale="90000"/>
          </a:bodyPr>
          <a:lstStyle/>
          <a:p>
            <a:pPr eaLnBrk="1" hangingPunct="1"/>
            <a:r>
              <a:rPr lang="tr-TR" sz="2800" dirty="0" smtClean="0"/>
              <a:t>BAKIM VE ONARIM İŞLERİNDE KAZALARIN MAYDANA GELİŞ SEBEPLERİ</a:t>
            </a:r>
          </a:p>
        </p:txBody>
      </p:sp>
      <p:sp>
        <p:nvSpPr>
          <p:cNvPr id="19460" name="Rectangle 3"/>
          <p:cNvSpPr>
            <a:spLocks noGrp="1" noChangeArrowheads="1"/>
          </p:cNvSpPr>
          <p:nvPr>
            <p:ph sz="quarter" idx="1"/>
          </p:nvPr>
        </p:nvSpPr>
        <p:spPr>
          <a:xfrm>
            <a:off x="533400" y="1219200"/>
            <a:ext cx="7696200" cy="5029200"/>
          </a:xfrm>
        </p:spPr>
        <p:txBody>
          <a:bodyPr>
            <a:normAutofit lnSpcReduction="10000"/>
          </a:bodyPr>
          <a:lstStyle/>
          <a:p>
            <a:pPr eaLnBrk="1" hangingPunct="1">
              <a:buFontTx/>
              <a:buNone/>
            </a:pPr>
            <a:endParaRPr lang="tr-TR" sz="2400" dirty="0" smtClean="0"/>
          </a:p>
          <a:p>
            <a:pPr eaLnBrk="1" hangingPunct="1">
              <a:buFontTx/>
              <a:buNone/>
            </a:pPr>
            <a:r>
              <a:rPr lang="tr-TR" sz="2400" dirty="0" smtClean="0"/>
              <a:t>5-Bakım onarın öncesinde, işe başlamadan önce gerekli tedbirlerin alınmamış olması, </a:t>
            </a:r>
          </a:p>
          <a:p>
            <a:pPr eaLnBrk="1" hangingPunct="1">
              <a:buFontTx/>
              <a:buNone/>
            </a:pPr>
            <a:endParaRPr lang="tr-TR" sz="2400" dirty="0" smtClean="0"/>
          </a:p>
          <a:p>
            <a:pPr eaLnBrk="1" hangingPunct="1">
              <a:buFontTx/>
              <a:buNone/>
            </a:pPr>
            <a:r>
              <a:rPr lang="tr-TR" sz="2400" dirty="0" smtClean="0"/>
              <a:t>6-Çalışma esnasında uygun tedbirlerin alınmamış olması,</a:t>
            </a:r>
          </a:p>
          <a:p>
            <a:pPr eaLnBrk="1" hangingPunct="1">
              <a:buFontTx/>
              <a:buNone/>
            </a:pPr>
            <a:endParaRPr lang="tr-TR" sz="2400" dirty="0" smtClean="0"/>
          </a:p>
          <a:p>
            <a:pPr eaLnBrk="1" hangingPunct="1">
              <a:buFontTx/>
              <a:buNone/>
            </a:pPr>
            <a:r>
              <a:rPr lang="tr-TR" sz="2400" dirty="0" smtClean="0"/>
              <a:t>7-İşin bitiminde, daha önce sökülmüş olan emniyet tedbirlerinin tekrar yerleştirilmemiş olması,</a:t>
            </a:r>
          </a:p>
          <a:p>
            <a:pPr eaLnBrk="1" hangingPunct="1">
              <a:buFontTx/>
              <a:buNone/>
            </a:pPr>
            <a:endParaRPr lang="tr-TR" sz="2400" dirty="0" smtClean="0"/>
          </a:p>
          <a:p>
            <a:pPr eaLnBrk="1" hangingPunct="1">
              <a:buFontTx/>
              <a:buNone/>
            </a:pPr>
            <a:r>
              <a:rPr lang="tr-TR" sz="2400" dirty="0" smtClean="0"/>
              <a:t>8-Bakım onarım esnasında tesiste meydana getirilen değişiklikler  var ise bu değişikliklerin operatöre izah  edilmemiş olması,</a:t>
            </a:r>
          </a:p>
        </p:txBody>
      </p:sp>
      <p:sp>
        <p:nvSpPr>
          <p:cNvPr id="19458" name="Veri Yer Tutucusu 3"/>
          <p:cNvSpPr>
            <a:spLocks noGrp="1"/>
          </p:cNvSpPr>
          <p:nvPr>
            <p:ph type="dt" sz="half" idx="14"/>
          </p:nvPr>
        </p:nvSpPr>
        <p:spPr>
          <a:noFill/>
          <a:ln>
            <a:miter lim="800000"/>
            <a:headEnd/>
            <a:tailEnd/>
          </a:ln>
        </p:spPr>
        <p:txBody>
          <a:bodyPr/>
          <a:lstStyle/>
          <a:p>
            <a:fld id="{50103A93-EADD-4275-A135-E4ADED4447DB}" type="datetime9">
              <a:rPr lang="tr-TR" smtClean="0"/>
              <a:pPr/>
              <a:t>14.12.2014 01:55:57</a:t>
            </a:fld>
            <a:endParaRPr lang="tr-T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192088" y="263525"/>
            <a:ext cx="8385175" cy="858838"/>
          </a:xfrm>
          <a:noFill/>
        </p:spPr>
        <p:txBody>
          <a:bodyPr/>
          <a:lstStyle/>
          <a:p>
            <a:pPr algn="ctr">
              <a:lnSpc>
                <a:spcPct val="80000"/>
              </a:lnSpc>
            </a:pPr>
            <a:r>
              <a:rPr lang="tr-TR" smtClean="0">
                <a:solidFill>
                  <a:srgbClr val="FF0000"/>
                </a:solidFill>
              </a:rPr>
              <a:t>BAKIM VE ONARIM İŞLERİNDE  DİKKAT EDİLECEK HUSUSLAR</a:t>
            </a:r>
          </a:p>
        </p:txBody>
      </p:sp>
      <p:sp>
        <p:nvSpPr>
          <p:cNvPr id="23556" name="Rectangle 3"/>
          <p:cNvSpPr>
            <a:spLocks noGrp="1" noChangeArrowheads="1"/>
          </p:cNvSpPr>
          <p:nvPr>
            <p:ph sz="quarter" idx="1"/>
          </p:nvPr>
        </p:nvSpPr>
        <p:spPr>
          <a:xfrm>
            <a:off x="609600" y="1481138"/>
            <a:ext cx="7631113" cy="4843462"/>
          </a:xfrm>
          <a:noFill/>
        </p:spPr>
        <p:txBody>
          <a:bodyPr>
            <a:normAutofit lnSpcReduction="10000"/>
          </a:bodyPr>
          <a:lstStyle/>
          <a:p>
            <a:pPr>
              <a:buFont typeface="Wingdings" pitchFamily="2" charset="2"/>
              <a:buNone/>
            </a:pPr>
            <a:r>
              <a:rPr lang="tr-TR" dirty="0" smtClean="0">
                <a:solidFill>
                  <a:srgbClr val="002060"/>
                </a:solidFill>
              </a:rPr>
              <a:t>	</a:t>
            </a:r>
            <a:r>
              <a:rPr lang="tr-TR" b="1" u="sng" dirty="0" smtClean="0">
                <a:solidFill>
                  <a:srgbClr val="002060"/>
                </a:solidFill>
              </a:rPr>
              <a:t>1. Bakım ve onarım öncesi</a:t>
            </a:r>
            <a:endParaRPr lang="tr-TR" dirty="0" smtClean="0">
              <a:solidFill>
                <a:srgbClr val="002060"/>
              </a:solidFill>
            </a:endParaRPr>
          </a:p>
          <a:p>
            <a:pPr>
              <a:buFont typeface="Wingdings" pitchFamily="2" charset="2"/>
              <a:buChar char="q"/>
            </a:pPr>
            <a:r>
              <a:rPr lang="tr-TR" dirty="0" smtClean="0">
                <a:solidFill>
                  <a:srgbClr val="002060"/>
                </a:solidFill>
              </a:rPr>
              <a:t>Bakım ve onarım işlerine başlamadan önce gerekli tedbirlerin alınması, </a:t>
            </a:r>
          </a:p>
          <a:p>
            <a:pPr>
              <a:buFont typeface="Wingdings" pitchFamily="2" charset="2"/>
              <a:buChar char="q"/>
            </a:pPr>
            <a:r>
              <a:rPr lang="tr-TR" dirty="0" smtClean="0">
                <a:solidFill>
                  <a:srgbClr val="002060"/>
                </a:solidFill>
              </a:rPr>
              <a:t>Tehlikelerin  ve risklerinin  değerlendirilmesi gerekmektedir.</a:t>
            </a:r>
          </a:p>
          <a:p>
            <a:pPr>
              <a:buFont typeface="Wingdings" pitchFamily="2" charset="2"/>
              <a:buChar char="q"/>
            </a:pPr>
            <a:r>
              <a:rPr lang="tr-TR" dirty="0" smtClean="0">
                <a:solidFill>
                  <a:srgbClr val="002060"/>
                </a:solidFill>
              </a:rPr>
              <a:t>Ehil ve bedenen uygun kişilerin görevlendirilmesi</a:t>
            </a:r>
          </a:p>
          <a:p>
            <a:pPr>
              <a:buFont typeface="Wingdings" pitchFamily="2" charset="2"/>
              <a:buChar char="q"/>
            </a:pPr>
            <a:r>
              <a:rPr lang="tr-TR" dirty="0" smtClean="0">
                <a:solidFill>
                  <a:srgbClr val="002060"/>
                </a:solidFill>
              </a:rPr>
              <a:t>Kilitlemeli koruyucuların ve etiketlerin temin edilmesi</a:t>
            </a:r>
          </a:p>
          <a:p>
            <a:pPr>
              <a:buFont typeface="Wingdings" pitchFamily="2" charset="2"/>
              <a:buChar char="q"/>
            </a:pPr>
            <a:r>
              <a:rPr lang="tr-TR" dirty="0" smtClean="0">
                <a:solidFill>
                  <a:srgbClr val="002060"/>
                </a:solidFill>
              </a:rPr>
              <a:t>Talimatname ve prosedürlerin hazırlanması</a:t>
            </a:r>
          </a:p>
          <a:p>
            <a:pPr>
              <a:buFont typeface="Wingdings" pitchFamily="2" charset="2"/>
              <a:buChar char="q"/>
            </a:pPr>
            <a:r>
              <a:rPr lang="tr-TR" dirty="0" smtClean="0">
                <a:solidFill>
                  <a:srgbClr val="002060"/>
                </a:solidFill>
              </a:rPr>
              <a:t>İş ekipmanları ve tesisat bakım talimatnameleri hazırlanması</a:t>
            </a:r>
          </a:p>
          <a:p>
            <a:pPr>
              <a:buFont typeface="Wingdings" pitchFamily="2" charset="2"/>
              <a:buChar char="q"/>
            </a:pPr>
            <a:r>
              <a:rPr lang="tr-TR" dirty="0" smtClean="0">
                <a:solidFill>
                  <a:srgbClr val="002060"/>
                </a:solidFill>
              </a:rPr>
              <a:t>Bakım planı yapılması sağlanmalıdır.</a:t>
            </a:r>
          </a:p>
        </p:txBody>
      </p:sp>
      <p:pic>
        <p:nvPicPr>
          <p:cNvPr id="23557" name="Picture 16" descr="yonetimSistemleri(1)"/>
          <p:cNvPicPr>
            <a:picLocks noChangeAspect="1" noChangeArrowheads="1"/>
          </p:cNvPicPr>
          <p:nvPr/>
        </p:nvPicPr>
        <p:blipFill>
          <a:blip r:embed="rId2" cstate="print"/>
          <a:srcRect l="2466" r="33453"/>
          <a:stretch>
            <a:fillRect/>
          </a:stretch>
        </p:blipFill>
        <p:spPr bwMode="auto">
          <a:xfrm>
            <a:off x="7048500" y="5581650"/>
            <a:ext cx="2095500" cy="1276350"/>
          </a:xfrm>
          <a:prstGeom prst="rect">
            <a:avLst/>
          </a:prstGeom>
          <a:noFill/>
          <a:ln w="9525">
            <a:noFill/>
            <a:miter lim="800000"/>
            <a:headEnd/>
            <a:tailEnd/>
          </a:ln>
        </p:spPr>
      </p:pic>
      <p:sp>
        <p:nvSpPr>
          <p:cNvPr id="6" name="5 Veri Yer Tutucusu"/>
          <p:cNvSpPr>
            <a:spLocks noGrp="1"/>
          </p:cNvSpPr>
          <p:nvPr>
            <p:ph type="dt" sz="half" idx="14"/>
          </p:nvPr>
        </p:nvSpPr>
        <p:spPr/>
        <p:txBody>
          <a:bodyPr/>
          <a:lstStyle/>
          <a:p>
            <a:pPr>
              <a:defRPr/>
            </a:pPr>
            <a:fld id="{4FD6EAA2-9BD2-41BD-9BB4-0AA3C0AE9F57}" type="datetime9">
              <a:rPr lang="tr-TR" smtClean="0"/>
              <a:pPr>
                <a:defRPr/>
              </a:pPr>
              <a:t>14.12.2014 01:55:57</a:t>
            </a:fld>
            <a:endParaRPr lang="tr-T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sz="quarter" idx="1"/>
          </p:nvPr>
        </p:nvSpPr>
        <p:spPr>
          <a:xfrm>
            <a:off x="533400" y="745958"/>
            <a:ext cx="6629400" cy="5751096"/>
          </a:xfrm>
          <a:noFill/>
        </p:spPr>
        <p:txBody>
          <a:bodyPr>
            <a:normAutofit/>
          </a:bodyPr>
          <a:lstStyle/>
          <a:p>
            <a:pPr>
              <a:lnSpc>
                <a:spcPct val="85000"/>
              </a:lnSpc>
              <a:buFont typeface="Wingdings" pitchFamily="2" charset="2"/>
              <a:buChar char="q"/>
            </a:pPr>
            <a:r>
              <a:rPr lang="tr-TR" dirty="0" smtClean="0">
                <a:solidFill>
                  <a:srgbClr val="002060"/>
                </a:solidFill>
              </a:rPr>
              <a:t>Bakım onarım çalışmalarına izin verilmesi hususunda bir sistem kurulmalıdır.</a:t>
            </a:r>
          </a:p>
          <a:p>
            <a:pPr>
              <a:lnSpc>
                <a:spcPct val="85000"/>
              </a:lnSpc>
              <a:buFont typeface="Wingdings" pitchFamily="2" charset="2"/>
              <a:buChar char="q"/>
            </a:pPr>
            <a:r>
              <a:rPr lang="tr-TR" dirty="0" smtClean="0">
                <a:solidFill>
                  <a:srgbClr val="002060"/>
                </a:solidFill>
              </a:rPr>
              <a:t>Bu sistemde; yöneticilerin, işçilerin,müteahhitlerin ve diğer şahısların uymaları gerekli tedbirler ve şartlar açık ve net bir şekilde belirlenmelidir.</a:t>
            </a:r>
          </a:p>
          <a:p>
            <a:pPr>
              <a:lnSpc>
                <a:spcPct val="85000"/>
              </a:lnSpc>
              <a:buFont typeface="Wingdings" pitchFamily="2" charset="2"/>
              <a:buChar char="q"/>
            </a:pPr>
            <a:r>
              <a:rPr lang="tr-TR" dirty="0" smtClean="0">
                <a:solidFill>
                  <a:srgbClr val="002060"/>
                </a:solidFill>
              </a:rPr>
              <a:t>Yapılacak işi kimin denetleyeceği</a:t>
            </a:r>
            <a:r>
              <a:rPr lang="tr-TR" dirty="0" smtClean="0">
                <a:solidFill>
                  <a:srgbClr val="002060"/>
                </a:solidFill>
              </a:rPr>
              <a:t>, gözcü</a:t>
            </a:r>
            <a:endParaRPr lang="tr-TR" dirty="0" smtClean="0">
              <a:solidFill>
                <a:srgbClr val="002060"/>
              </a:solidFill>
            </a:endParaRPr>
          </a:p>
          <a:p>
            <a:pPr>
              <a:lnSpc>
                <a:spcPct val="85000"/>
              </a:lnSpc>
              <a:buFont typeface="Wingdings" pitchFamily="2" charset="2"/>
              <a:buChar char="q"/>
            </a:pPr>
            <a:r>
              <a:rPr lang="tr-TR" dirty="0" smtClean="0">
                <a:solidFill>
                  <a:srgbClr val="002060"/>
                </a:solidFill>
              </a:rPr>
              <a:t>Alınacak güvenlik tedbirleri, belirlenmelidir.</a:t>
            </a:r>
          </a:p>
          <a:p>
            <a:pPr>
              <a:lnSpc>
                <a:spcPct val="85000"/>
              </a:lnSpc>
              <a:buFont typeface="Wingdings" pitchFamily="2" charset="2"/>
              <a:buChar char="q"/>
            </a:pPr>
            <a:r>
              <a:rPr lang="tr-TR" dirty="0" smtClean="0">
                <a:solidFill>
                  <a:srgbClr val="002060"/>
                </a:solidFill>
              </a:rPr>
              <a:t>İşe başlamadan önce çalışanlar tarafından alınacak gerekli tedbirler (örneğin: fiziksel kilitleme aygıtlarının takılması, tehlike uyarı levhalarının asılması v.s )</a:t>
            </a:r>
          </a:p>
          <a:p>
            <a:pPr>
              <a:lnSpc>
                <a:spcPct val="85000"/>
              </a:lnSpc>
              <a:buFont typeface="Wingdings" pitchFamily="2" charset="2"/>
              <a:buChar char="q"/>
            </a:pPr>
            <a:r>
              <a:rPr lang="tr-TR" dirty="0" smtClean="0">
                <a:solidFill>
                  <a:srgbClr val="002060"/>
                </a:solidFill>
              </a:rPr>
              <a:t>Çalışma alanının güvenli olup olmadığının tespiti  yapılmalı ve güvenilir hale getirilmelidir.</a:t>
            </a:r>
          </a:p>
        </p:txBody>
      </p:sp>
      <p:pic>
        <p:nvPicPr>
          <p:cNvPr id="24580" name="Picture 9"/>
          <p:cNvPicPr>
            <a:picLocks noChangeAspect="1" noChangeArrowheads="1"/>
          </p:cNvPicPr>
          <p:nvPr/>
        </p:nvPicPr>
        <p:blipFill>
          <a:blip r:embed="rId2" cstate="print"/>
          <a:srcRect l="5391" r="11925"/>
          <a:stretch>
            <a:fillRect/>
          </a:stretch>
        </p:blipFill>
        <p:spPr bwMode="auto">
          <a:xfrm>
            <a:off x="7265995" y="0"/>
            <a:ext cx="1878005" cy="2547937"/>
          </a:xfrm>
          <a:prstGeom prst="rect">
            <a:avLst/>
          </a:prstGeom>
          <a:noFill/>
          <a:ln w="9525">
            <a:noFill/>
            <a:miter lim="800000"/>
            <a:headEnd/>
            <a:tailEnd/>
          </a:ln>
        </p:spPr>
      </p:pic>
      <p:sp>
        <p:nvSpPr>
          <p:cNvPr id="5" name="4 Veri Yer Tutucusu"/>
          <p:cNvSpPr>
            <a:spLocks noGrp="1"/>
          </p:cNvSpPr>
          <p:nvPr>
            <p:ph type="dt" sz="half" idx="14"/>
          </p:nvPr>
        </p:nvSpPr>
        <p:spPr/>
        <p:txBody>
          <a:bodyPr/>
          <a:lstStyle/>
          <a:p>
            <a:pPr>
              <a:defRPr/>
            </a:pPr>
            <a:fld id="{38AC4E89-7E18-4F4C-AFB0-CD193FC04515}" type="datetime9">
              <a:rPr lang="tr-TR" smtClean="0"/>
              <a:pPr>
                <a:defRPr/>
              </a:pPr>
              <a:t>14.12.2014 01:55:57</a:t>
            </a:fld>
            <a:endParaRPr lang="tr-T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1346" name="Rectangle 2"/>
          <p:cNvSpPr>
            <a:spLocks noGrp="1" noChangeArrowheads="1"/>
          </p:cNvSpPr>
          <p:nvPr>
            <p:ph sz="quarter" idx="1"/>
          </p:nvPr>
        </p:nvSpPr>
        <p:spPr>
          <a:xfrm>
            <a:off x="196850" y="1290638"/>
            <a:ext cx="7816182" cy="5367337"/>
          </a:xfrm>
          <a:noFill/>
        </p:spPr>
        <p:txBody>
          <a:bodyPr>
            <a:normAutofit/>
          </a:bodyPr>
          <a:lstStyle/>
          <a:p>
            <a:pPr>
              <a:lnSpc>
                <a:spcPct val="80000"/>
              </a:lnSpc>
              <a:spcBef>
                <a:spcPct val="30000"/>
              </a:spcBef>
              <a:buFont typeface="Wingdings" pitchFamily="2" charset="2"/>
              <a:buNone/>
            </a:pPr>
            <a:r>
              <a:rPr lang="tr-TR" sz="1800" dirty="0" smtClean="0">
                <a:solidFill>
                  <a:srgbClr val="002060"/>
                </a:solidFill>
              </a:rPr>
              <a:t>	</a:t>
            </a:r>
            <a:r>
              <a:rPr lang="tr-TR" sz="3200" dirty="0" smtClean="0">
                <a:solidFill>
                  <a:srgbClr val="002060"/>
                </a:solidFill>
              </a:rPr>
              <a:t>Bakım ekibine, </a:t>
            </a:r>
          </a:p>
          <a:p>
            <a:pPr>
              <a:lnSpc>
                <a:spcPct val="80000"/>
              </a:lnSpc>
              <a:spcBef>
                <a:spcPct val="30000"/>
              </a:spcBef>
            </a:pPr>
            <a:r>
              <a:rPr lang="tr-TR" sz="3200" b="1" dirty="0" smtClean="0">
                <a:solidFill>
                  <a:srgbClr val="002060"/>
                </a:solidFill>
              </a:rPr>
              <a:t>Makinelerin korunması ilkeleri</a:t>
            </a:r>
          </a:p>
          <a:p>
            <a:pPr>
              <a:lnSpc>
                <a:spcPct val="80000"/>
              </a:lnSpc>
              <a:spcBef>
                <a:spcPct val="30000"/>
              </a:spcBef>
            </a:pPr>
            <a:r>
              <a:rPr lang="tr-TR" sz="3200" b="1" dirty="0" smtClean="0">
                <a:solidFill>
                  <a:srgbClr val="002060"/>
                </a:solidFill>
              </a:rPr>
              <a:t>Elektrik ve mekanik güvenlik</a:t>
            </a:r>
          </a:p>
          <a:p>
            <a:pPr>
              <a:lnSpc>
                <a:spcPct val="80000"/>
              </a:lnSpc>
              <a:spcBef>
                <a:spcPct val="30000"/>
              </a:spcBef>
            </a:pPr>
            <a:r>
              <a:rPr lang="tr-TR" sz="3200" b="1" dirty="0" smtClean="0">
                <a:solidFill>
                  <a:srgbClr val="002060"/>
                </a:solidFill>
              </a:rPr>
              <a:t>Bakım işlerinde çalışma izni</a:t>
            </a:r>
          </a:p>
          <a:p>
            <a:pPr>
              <a:lnSpc>
                <a:spcPct val="80000"/>
              </a:lnSpc>
              <a:spcBef>
                <a:spcPct val="30000"/>
              </a:spcBef>
              <a:buFont typeface="Wingdings" pitchFamily="2" charset="2"/>
              <a:buNone/>
            </a:pPr>
            <a:r>
              <a:rPr lang="tr-TR" sz="3200" dirty="0" smtClean="0">
                <a:solidFill>
                  <a:srgbClr val="002060"/>
                </a:solidFill>
              </a:rPr>
              <a:t>  hususlarında yeterli eğitim verilmelidir.</a:t>
            </a:r>
          </a:p>
        </p:txBody>
      </p:sp>
      <p:sp>
        <p:nvSpPr>
          <p:cNvPr id="4" name="3 Veri Yer Tutucusu"/>
          <p:cNvSpPr>
            <a:spLocks noGrp="1"/>
          </p:cNvSpPr>
          <p:nvPr>
            <p:ph type="dt" sz="half" idx="14"/>
          </p:nvPr>
        </p:nvSpPr>
        <p:spPr/>
        <p:txBody>
          <a:bodyPr/>
          <a:lstStyle/>
          <a:p>
            <a:pPr>
              <a:defRPr/>
            </a:pPr>
            <a:fld id="{59F66A6B-9AD3-4704-B4EA-CE8033675D1A}" type="datetime9">
              <a:rPr lang="tr-TR" smtClean="0"/>
              <a:pPr>
                <a:defRPr/>
              </a:pPr>
              <a:t>14.12.2014 01:55:59</a:t>
            </a:fld>
            <a:endParaRPr lang="tr-T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41346">
                                            <p:txEl>
                                              <p:pRg st="0" end="0"/>
                                            </p:txEl>
                                          </p:spTgt>
                                        </p:tgtEl>
                                        <p:attrNameLst>
                                          <p:attrName>style.visibility</p:attrName>
                                        </p:attrNameLst>
                                      </p:cBhvr>
                                      <p:to>
                                        <p:strVal val="visible"/>
                                      </p:to>
                                    </p:set>
                                    <p:animEffect transition="in" filter="fade">
                                      <p:cBhvr>
                                        <p:cTn id="7" dur="1000"/>
                                        <p:tgtEl>
                                          <p:spTgt spid="441346">
                                            <p:txEl>
                                              <p:pRg st="0" end="0"/>
                                            </p:txEl>
                                          </p:spTgt>
                                        </p:tgtEl>
                                      </p:cBhvr>
                                    </p:animEffect>
                                    <p:anim calcmode="lin" valueType="num">
                                      <p:cBhvr>
                                        <p:cTn id="8" dur="1000" fill="hold"/>
                                        <p:tgtEl>
                                          <p:spTgt spid="441346">
                                            <p:txEl>
                                              <p:pRg st="0" end="0"/>
                                            </p:txEl>
                                          </p:spTgt>
                                        </p:tgtEl>
                                        <p:attrNameLst>
                                          <p:attrName>ppt_x</p:attrName>
                                        </p:attrNameLst>
                                      </p:cBhvr>
                                      <p:tavLst>
                                        <p:tav tm="0">
                                          <p:val>
                                            <p:strVal val="#ppt_x"/>
                                          </p:val>
                                        </p:tav>
                                        <p:tav tm="100000">
                                          <p:val>
                                            <p:strVal val="#ppt_x"/>
                                          </p:val>
                                        </p:tav>
                                      </p:tavLst>
                                    </p:anim>
                                    <p:anim calcmode="lin" valueType="num">
                                      <p:cBhvr>
                                        <p:cTn id="9" dur="898" decel="100000" fill="hold"/>
                                        <p:tgtEl>
                                          <p:spTgt spid="441346">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441346">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441346">
                                            <p:txEl>
                                              <p:pRg st="1" end="1"/>
                                            </p:txEl>
                                          </p:spTgt>
                                        </p:tgtEl>
                                        <p:attrNameLst>
                                          <p:attrName>style.visibility</p:attrName>
                                        </p:attrNameLst>
                                      </p:cBhvr>
                                      <p:to>
                                        <p:strVal val="visible"/>
                                      </p:to>
                                    </p:set>
                                    <p:animEffect transition="in" filter="fade">
                                      <p:cBhvr>
                                        <p:cTn id="15" dur="1000"/>
                                        <p:tgtEl>
                                          <p:spTgt spid="441346">
                                            <p:txEl>
                                              <p:pRg st="1" end="1"/>
                                            </p:txEl>
                                          </p:spTgt>
                                        </p:tgtEl>
                                      </p:cBhvr>
                                    </p:animEffect>
                                    <p:anim calcmode="lin" valueType="num">
                                      <p:cBhvr>
                                        <p:cTn id="16" dur="1000" fill="hold"/>
                                        <p:tgtEl>
                                          <p:spTgt spid="441346">
                                            <p:txEl>
                                              <p:pRg st="1" end="1"/>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441346">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441346">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441346">
                                            <p:txEl>
                                              <p:pRg st="2" end="2"/>
                                            </p:txEl>
                                          </p:spTgt>
                                        </p:tgtEl>
                                        <p:attrNameLst>
                                          <p:attrName>style.visibility</p:attrName>
                                        </p:attrNameLst>
                                      </p:cBhvr>
                                      <p:to>
                                        <p:strVal val="visible"/>
                                      </p:to>
                                    </p:set>
                                    <p:animEffect transition="in" filter="fade">
                                      <p:cBhvr>
                                        <p:cTn id="23" dur="1000"/>
                                        <p:tgtEl>
                                          <p:spTgt spid="441346">
                                            <p:txEl>
                                              <p:pRg st="2" end="2"/>
                                            </p:txEl>
                                          </p:spTgt>
                                        </p:tgtEl>
                                      </p:cBhvr>
                                    </p:animEffect>
                                    <p:anim calcmode="lin" valueType="num">
                                      <p:cBhvr>
                                        <p:cTn id="24" dur="1000" fill="hold"/>
                                        <p:tgtEl>
                                          <p:spTgt spid="441346">
                                            <p:txEl>
                                              <p:pRg st="2" end="2"/>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441346">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441346">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441346">
                                            <p:txEl>
                                              <p:pRg st="3" end="3"/>
                                            </p:txEl>
                                          </p:spTgt>
                                        </p:tgtEl>
                                        <p:attrNameLst>
                                          <p:attrName>style.visibility</p:attrName>
                                        </p:attrNameLst>
                                      </p:cBhvr>
                                      <p:to>
                                        <p:strVal val="visible"/>
                                      </p:to>
                                    </p:set>
                                    <p:animEffect transition="in" filter="fade">
                                      <p:cBhvr>
                                        <p:cTn id="31" dur="1000"/>
                                        <p:tgtEl>
                                          <p:spTgt spid="441346">
                                            <p:txEl>
                                              <p:pRg st="3" end="3"/>
                                            </p:txEl>
                                          </p:spTgt>
                                        </p:tgtEl>
                                      </p:cBhvr>
                                    </p:animEffect>
                                    <p:anim calcmode="lin" valueType="num">
                                      <p:cBhvr>
                                        <p:cTn id="32" dur="1000" fill="hold"/>
                                        <p:tgtEl>
                                          <p:spTgt spid="441346">
                                            <p:txEl>
                                              <p:pRg st="3" end="3"/>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441346">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441346">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441346">
                                            <p:txEl>
                                              <p:pRg st="4" end="4"/>
                                            </p:txEl>
                                          </p:spTgt>
                                        </p:tgtEl>
                                        <p:attrNameLst>
                                          <p:attrName>style.visibility</p:attrName>
                                        </p:attrNameLst>
                                      </p:cBhvr>
                                      <p:to>
                                        <p:strVal val="visible"/>
                                      </p:to>
                                    </p:set>
                                    <p:animEffect transition="in" filter="fade">
                                      <p:cBhvr>
                                        <p:cTn id="39" dur="1000"/>
                                        <p:tgtEl>
                                          <p:spTgt spid="441346">
                                            <p:txEl>
                                              <p:pRg st="4" end="4"/>
                                            </p:txEl>
                                          </p:spTgt>
                                        </p:tgtEl>
                                      </p:cBhvr>
                                    </p:animEffect>
                                    <p:anim calcmode="lin" valueType="num">
                                      <p:cBhvr>
                                        <p:cTn id="40" dur="1000" fill="hold"/>
                                        <p:tgtEl>
                                          <p:spTgt spid="441346">
                                            <p:txEl>
                                              <p:pRg st="4" end="4"/>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441346">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441346">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134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a:xfrm>
            <a:off x="457200" y="381000"/>
            <a:ext cx="8229600" cy="1143000"/>
          </a:xfrm>
        </p:spPr>
        <p:txBody>
          <a:bodyPr>
            <a:normAutofit fontScale="90000"/>
          </a:bodyPr>
          <a:lstStyle/>
          <a:p>
            <a:pPr eaLnBrk="1" hangingPunct="1"/>
            <a:r>
              <a:rPr lang="tr-TR" sz="2800" smtClean="0"/>
              <a:t>BAKIM ONARIM FAALİYETLERİ SIRASINDA ALINMASI GEREKLİ TEDBİRLER</a:t>
            </a:r>
            <a:br>
              <a:rPr lang="tr-TR" sz="2800" smtClean="0"/>
            </a:br>
            <a:endParaRPr lang="tr-TR" sz="2800" smtClean="0"/>
          </a:p>
        </p:txBody>
      </p:sp>
      <p:sp>
        <p:nvSpPr>
          <p:cNvPr id="22532" name="Rectangle 3"/>
          <p:cNvSpPr>
            <a:spLocks noGrp="1" noChangeArrowheads="1"/>
          </p:cNvSpPr>
          <p:nvPr>
            <p:ph sz="quarter" idx="1"/>
          </p:nvPr>
        </p:nvSpPr>
        <p:spPr>
          <a:xfrm>
            <a:off x="609600" y="1371600"/>
            <a:ext cx="7620000" cy="4800600"/>
          </a:xfrm>
        </p:spPr>
        <p:txBody>
          <a:bodyPr>
            <a:normAutofit fontScale="92500" lnSpcReduction="10000"/>
          </a:bodyPr>
          <a:lstStyle/>
          <a:p>
            <a:pPr marL="357188" indent="-357188" eaLnBrk="1" hangingPunct="1">
              <a:buFont typeface="Wingdings" pitchFamily="2" charset="2"/>
              <a:buChar char="q"/>
            </a:pPr>
            <a:r>
              <a:rPr lang="tr-TR" sz="2200" dirty="0" smtClean="0"/>
              <a:t>Zararlı, zehirli, Parlayıcı, patlayıcı gazlara karşı tedbir alınması(Havalandırma sağlanması, maske  kullandırılması, yangına karşı tedbir alınması)</a:t>
            </a:r>
          </a:p>
          <a:p>
            <a:pPr marL="357188" indent="-357188" eaLnBrk="1" hangingPunct="1">
              <a:buFont typeface="Wingdings" pitchFamily="2" charset="2"/>
              <a:buChar char="q"/>
            </a:pPr>
            <a:endParaRPr lang="tr-TR" sz="2200" dirty="0" smtClean="0"/>
          </a:p>
          <a:p>
            <a:pPr marL="357188" indent="-357188" eaLnBrk="1" hangingPunct="1">
              <a:buFont typeface="Wingdings" pitchFamily="2" charset="2"/>
              <a:buChar char="q"/>
            </a:pPr>
            <a:r>
              <a:rPr lang="tr-TR" sz="2200" dirty="0" smtClean="0"/>
              <a:t>Tank ve depo içinde mekanik karıştırıcılar varsa bunların durdurulup takozlanması,</a:t>
            </a:r>
          </a:p>
          <a:p>
            <a:pPr marL="357188" indent="-357188" eaLnBrk="1" hangingPunct="1">
              <a:buFont typeface="Wingdings" pitchFamily="2" charset="2"/>
              <a:buChar char="q"/>
            </a:pPr>
            <a:endParaRPr lang="tr-TR" sz="2200" dirty="0" smtClean="0"/>
          </a:p>
          <a:p>
            <a:pPr marL="357188" indent="-357188" eaLnBrk="1" hangingPunct="1">
              <a:buFont typeface="Wingdings" pitchFamily="2" charset="2"/>
              <a:buChar char="q"/>
            </a:pPr>
            <a:r>
              <a:rPr lang="tr-TR" sz="2200" dirty="0" smtClean="0"/>
              <a:t>Parlayıcı, Patlayıcı maddeler bulunan tankların veya bu maddelerle kirlenmiş tankların, varillerin, kaynakla tamiri yapılmadan önce gerekli şekilde temizlenmesi, içine su veya asal gaz doldurulması,</a:t>
            </a:r>
          </a:p>
          <a:p>
            <a:pPr marL="357188" indent="-357188" eaLnBrk="1" hangingPunct="1">
              <a:buFont typeface="Wingdings" pitchFamily="2" charset="2"/>
              <a:buChar char="q"/>
            </a:pPr>
            <a:endParaRPr lang="tr-TR" sz="2200" dirty="0" smtClean="0"/>
          </a:p>
          <a:p>
            <a:pPr marL="357188" indent="-357188" eaLnBrk="1" hangingPunct="1">
              <a:buFont typeface="Wingdings" pitchFamily="2" charset="2"/>
              <a:buChar char="q"/>
            </a:pPr>
            <a:r>
              <a:rPr lang="tr-TR" sz="2200" dirty="0" smtClean="0"/>
              <a:t>İlgili yerlere kilitleme ve etiketlemelerin yapılması</a:t>
            </a:r>
          </a:p>
          <a:p>
            <a:pPr marL="357188" indent="-357188" eaLnBrk="1" hangingPunct="1">
              <a:buNone/>
            </a:pPr>
            <a:r>
              <a:rPr lang="tr-TR" sz="2200" dirty="0" smtClean="0"/>
              <a:t>Sağlanmalıdır.</a:t>
            </a:r>
          </a:p>
        </p:txBody>
      </p:sp>
      <p:sp>
        <p:nvSpPr>
          <p:cNvPr id="22530" name="Veri Yer Tutucusu 3"/>
          <p:cNvSpPr>
            <a:spLocks noGrp="1"/>
          </p:cNvSpPr>
          <p:nvPr>
            <p:ph type="dt" sz="half" idx="14"/>
          </p:nvPr>
        </p:nvSpPr>
        <p:spPr>
          <a:noFill/>
          <a:ln>
            <a:miter lim="800000"/>
            <a:headEnd/>
            <a:tailEnd/>
          </a:ln>
        </p:spPr>
        <p:txBody>
          <a:bodyPr/>
          <a:lstStyle/>
          <a:p>
            <a:fld id="{35D06415-EEF7-4889-A0EC-3970FED68DC6}" type="datetime9">
              <a:rPr lang="tr-TR" smtClean="0"/>
              <a:pPr/>
              <a:t>14.12.2014 01:55:59</a:t>
            </a:fld>
            <a:endParaRPr lang="tr-T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3"/>
          <p:cNvSpPr>
            <a:spLocks noGrp="1" noChangeArrowheads="1"/>
          </p:cNvSpPr>
          <p:nvPr>
            <p:ph sz="quarter" idx="1"/>
          </p:nvPr>
        </p:nvSpPr>
        <p:spPr>
          <a:xfrm>
            <a:off x="134938" y="1235075"/>
            <a:ext cx="8683625" cy="5376863"/>
          </a:xfrm>
        </p:spPr>
        <p:txBody>
          <a:bodyPr>
            <a:normAutofit/>
          </a:bodyPr>
          <a:lstStyle/>
          <a:p>
            <a:pPr>
              <a:lnSpc>
                <a:spcPct val="95000"/>
              </a:lnSpc>
              <a:spcBef>
                <a:spcPct val="30000"/>
              </a:spcBef>
              <a:buFont typeface="Wingdings" pitchFamily="2" charset="2"/>
              <a:buChar char="q"/>
              <a:defRPr/>
            </a:pPr>
            <a:r>
              <a:rPr lang="tr-TR" sz="4000" b="1" dirty="0" smtClean="0">
                <a:solidFill>
                  <a:srgbClr val="002060"/>
                </a:solidFill>
              </a:rPr>
              <a:t>Rutubetli ve iletken ortamlarda düşük gerilimli (24 volt) aydınlatma cihazları kullanılmalıdır</a:t>
            </a:r>
            <a:r>
              <a:rPr lang="tr-TR" sz="4000" b="1" dirty="0" smtClean="0">
                <a:solidFill>
                  <a:srgbClr val="002060"/>
                </a:solidFill>
              </a:rPr>
              <a:t>.</a:t>
            </a:r>
            <a:endParaRPr lang="tr-TR" sz="4000" b="1" dirty="0" smtClean="0">
              <a:solidFill>
                <a:srgbClr val="002060"/>
              </a:solidFill>
            </a:endParaRPr>
          </a:p>
        </p:txBody>
      </p:sp>
      <p:sp>
        <p:nvSpPr>
          <p:cNvPr id="4" name="3 Veri Yer Tutucusu"/>
          <p:cNvSpPr>
            <a:spLocks noGrp="1"/>
          </p:cNvSpPr>
          <p:nvPr>
            <p:ph type="dt" sz="half" idx="14"/>
          </p:nvPr>
        </p:nvSpPr>
        <p:spPr/>
        <p:txBody>
          <a:bodyPr/>
          <a:lstStyle/>
          <a:p>
            <a:pPr>
              <a:defRPr/>
            </a:pPr>
            <a:fld id="{FA774D4B-A578-4495-B9E2-5A6ECC50D64B}" type="datetime9">
              <a:rPr lang="tr-TR" smtClean="0"/>
              <a:pPr>
                <a:defRPr/>
              </a:pPr>
              <a:t>14.12.2014 01:56:02</a:t>
            </a:fld>
            <a:endParaRPr lang="tr-T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3"/>
          <p:cNvSpPr>
            <a:spLocks noGrp="1" noChangeArrowheads="1"/>
          </p:cNvSpPr>
          <p:nvPr>
            <p:ph sz="quarter" idx="1"/>
          </p:nvPr>
        </p:nvSpPr>
        <p:spPr>
          <a:xfrm>
            <a:off x="168275" y="781050"/>
            <a:ext cx="8693150" cy="5926138"/>
          </a:xfrm>
        </p:spPr>
        <p:txBody>
          <a:bodyPr>
            <a:noAutofit/>
          </a:bodyPr>
          <a:lstStyle/>
          <a:p>
            <a:pPr>
              <a:lnSpc>
                <a:spcPct val="80000"/>
              </a:lnSpc>
              <a:spcBef>
                <a:spcPct val="35000"/>
              </a:spcBef>
              <a:buFont typeface="Wingdings" pitchFamily="2" charset="2"/>
              <a:buChar char="q"/>
              <a:defRPr/>
            </a:pPr>
            <a:r>
              <a:rPr lang="tr-TR" sz="2800" dirty="0" smtClean="0">
                <a:solidFill>
                  <a:srgbClr val="002060"/>
                </a:solidFill>
              </a:rPr>
              <a:t>İçinde parlayıcı patlayıcı maddelerin bulunduğu kapların kaynakla tamir ve bakımının yapılacağı durumlarda bu depolar tamamen temizlenmelidir.</a:t>
            </a:r>
          </a:p>
          <a:p>
            <a:pPr>
              <a:lnSpc>
                <a:spcPct val="80000"/>
              </a:lnSpc>
              <a:spcBef>
                <a:spcPct val="35000"/>
              </a:spcBef>
              <a:buFont typeface="Wingdings" pitchFamily="2" charset="2"/>
              <a:buChar char="q"/>
              <a:defRPr/>
            </a:pPr>
            <a:r>
              <a:rPr lang="tr-TR" sz="2800" b="1" dirty="0" smtClean="0">
                <a:solidFill>
                  <a:srgbClr val="002060"/>
                </a:solidFill>
              </a:rPr>
              <a:t>Buharla temizlenip içine su </a:t>
            </a:r>
            <a:r>
              <a:rPr lang="tr-TR" sz="2800" b="1" dirty="0" err="1" smtClean="0">
                <a:solidFill>
                  <a:srgbClr val="002060"/>
                </a:solidFill>
              </a:rPr>
              <a:t>doldurululup</a:t>
            </a:r>
            <a:r>
              <a:rPr lang="tr-TR" sz="2800" b="1" dirty="0" smtClean="0">
                <a:solidFill>
                  <a:srgbClr val="002060"/>
                </a:solidFill>
              </a:rPr>
              <a:t> (azot veya </a:t>
            </a:r>
            <a:r>
              <a:rPr lang="tr-TR" sz="2800" b="1" dirty="0" err="1" smtClean="0">
                <a:solidFill>
                  <a:srgbClr val="002060"/>
                </a:solidFill>
              </a:rPr>
              <a:t>korbondioksit</a:t>
            </a:r>
            <a:r>
              <a:rPr lang="tr-TR" sz="2800" b="1" dirty="0" smtClean="0">
                <a:solidFill>
                  <a:srgbClr val="002060"/>
                </a:solidFill>
              </a:rPr>
              <a:t> gibi asal gazlar da olabilir) boşalttıktan sonra yetkili teknik eleman nezaretinde en usta kişilere bu kaynak işleri yaptırılmalıdır.</a:t>
            </a:r>
          </a:p>
          <a:p>
            <a:pPr>
              <a:lnSpc>
                <a:spcPct val="80000"/>
              </a:lnSpc>
              <a:spcBef>
                <a:spcPct val="35000"/>
              </a:spcBef>
              <a:buFont typeface="Wingdings" pitchFamily="2" charset="2"/>
              <a:buChar char="q"/>
              <a:defRPr/>
            </a:pPr>
            <a:r>
              <a:rPr lang="tr-TR" sz="2800" dirty="0" smtClean="0">
                <a:solidFill>
                  <a:srgbClr val="002060"/>
                </a:solidFill>
              </a:rPr>
              <a:t>Bu depolar buharla yıkanabilecek ve içine su doldurulacak durumda değilse; özel olarak temizlenecek, ve havalandırılacak,</a:t>
            </a:r>
          </a:p>
          <a:p>
            <a:pPr>
              <a:lnSpc>
                <a:spcPct val="80000"/>
              </a:lnSpc>
              <a:spcBef>
                <a:spcPct val="35000"/>
              </a:spcBef>
              <a:buFont typeface="Wingdings" pitchFamily="2" charset="2"/>
              <a:buChar char="q"/>
              <a:defRPr/>
            </a:pPr>
            <a:r>
              <a:rPr lang="tr-TR" sz="2800" dirty="0" smtClean="0">
                <a:solidFill>
                  <a:srgbClr val="002060"/>
                </a:solidFill>
              </a:rPr>
              <a:t>İlgililerce kontrol edilerek, deponun uygun şekilde temizlendiği kanaatine varılıncaya temizlemeye ve havalandırma işlemine devam edilecektir.</a:t>
            </a:r>
          </a:p>
        </p:txBody>
      </p:sp>
      <p:sp>
        <p:nvSpPr>
          <p:cNvPr id="4" name="3 Veri Yer Tutucusu"/>
          <p:cNvSpPr>
            <a:spLocks noGrp="1"/>
          </p:cNvSpPr>
          <p:nvPr>
            <p:ph type="dt" sz="half" idx="14"/>
          </p:nvPr>
        </p:nvSpPr>
        <p:spPr/>
        <p:txBody>
          <a:bodyPr/>
          <a:lstStyle/>
          <a:p>
            <a:pPr>
              <a:defRPr/>
            </a:pPr>
            <a:fld id="{F76F1BE2-69E9-43EB-A43F-1BBA34D94E7D}" type="datetime9">
              <a:rPr lang="tr-TR" smtClean="0"/>
              <a:pPr>
                <a:defRPr/>
              </a:pPr>
              <a:t>14.12.2014 01:56:03</a:t>
            </a:fld>
            <a:endParaRPr lang="tr-T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2"/>
          <p:cNvSpPr>
            <a:spLocks noGrp="1" noChangeArrowheads="1"/>
          </p:cNvSpPr>
          <p:nvPr>
            <p:ph sz="quarter" idx="1"/>
          </p:nvPr>
        </p:nvSpPr>
        <p:spPr>
          <a:xfrm>
            <a:off x="250825" y="847725"/>
            <a:ext cx="8147217" cy="5688013"/>
          </a:xfrm>
        </p:spPr>
        <p:txBody>
          <a:bodyPr>
            <a:normAutofit fontScale="92500"/>
          </a:bodyPr>
          <a:lstStyle/>
          <a:p>
            <a:pPr eaLnBrk="1" hangingPunct="1">
              <a:lnSpc>
                <a:spcPct val="115000"/>
              </a:lnSpc>
              <a:buFont typeface="Wingdings" pitchFamily="2" charset="2"/>
              <a:buChar char="q"/>
            </a:pPr>
            <a:r>
              <a:rPr lang="tr-TR" sz="2800" dirty="0" smtClean="0"/>
              <a:t>Onarılacak depo veya tanklar, başka depo veya tanklarla bağlantılı bulunduklarında, bağlantı borularının vanaları, güvenli bir şekilde kapatılacak veya bu borular sökülerek bağlantı ağızları, kör tapa veya kapaklarla kapanacaktır.</a:t>
            </a:r>
          </a:p>
          <a:p>
            <a:pPr eaLnBrk="1" hangingPunct="1">
              <a:lnSpc>
                <a:spcPct val="115000"/>
              </a:lnSpc>
              <a:buFont typeface="Wingdings" pitchFamily="2" charset="2"/>
              <a:buChar char="q"/>
            </a:pPr>
            <a:r>
              <a:rPr lang="tr-TR" sz="2800" dirty="0" smtClean="0"/>
              <a:t>   Onarılacak tank veya depoların içinde </a:t>
            </a:r>
            <a:r>
              <a:rPr lang="tr-TR" sz="2800" b="1" dirty="0" smtClean="0"/>
              <a:t>mekanik karıştırma tertibatı bulunduğu hallerde</a:t>
            </a:r>
            <a:r>
              <a:rPr lang="tr-TR" sz="2800" dirty="0" smtClean="0"/>
              <a:t>, bakım ve onarıma başlanmadan önce, karıştırıcı tertibatın güç kaynağı ile bağlantısı kesilecek ve karıştırıcılar, uygun şekilde takozlanacak, desteklenecek veya bağlanacaktır. </a:t>
            </a:r>
          </a:p>
        </p:txBody>
      </p:sp>
      <p:sp>
        <p:nvSpPr>
          <p:cNvPr id="4" name="3 Veri Yer Tutucusu"/>
          <p:cNvSpPr>
            <a:spLocks noGrp="1"/>
          </p:cNvSpPr>
          <p:nvPr>
            <p:ph type="dt" sz="half" idx="14"/>
          </p:nvPr>
        </p:nvSpPr>
        <p:spPr/>
        <p:txBody>
          <a:bodyPr/>
          <a:lstStyle/>
          <a:p>
            <a:pPr>
              <a:defRPr/>
            </a:pPr>
            <a:fld id="{7BD7CF8B-A3AA-4BA0-B7B9-C371CB4D0F84}" type="datetime9">
              <a:rPr lang="tr-TR" smtClean="0"/>
              <a:pPr>
                <a:defRPr/>
              </a:pPr>
              <a:t>14.12.2014 01:56:03</a:t>
            </a:fld>
            <a:endParaRPr lang="tr-T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533400" y="0"/>
            <a:ext cx="8229600" cy="1143000"/>
          </a:xfrm>
        </p:spPr>
        <p:txBody>
          <a:bodyPr/>
          <a:lstStyle/>
          <a:p>
            <a:pPr eaLnBrk="1" hangingPunct="1"/>
            <a:r>
              <a:rPr lang="tr-TR" sz="3600" dirty="0" smtClean="0"/>
              <a:t>BAKIM ONARIM FAALİYETLERİ </a:t>
            </a:r>
          </a:p>
        </p:txBody>
      </p:sp>
      <p:sp>
        <p:nvSpPr>
          <p:cNvPr id="9220" name="Rectangle 3"/>
          <p:cNvSpPr>
            <a:spLocks noGrp="1" noChangeArrowheads="1"/>
          </p:cNvSpPr>
          <p:nvPr>
            <p:ph sz="quarter" idx="1"/>
          </p:nvPr>
        </p:nvSpPr>
        <p:spPr>
          <a:xfrm>
            <a:off x="228600" y="1036638"/>
            <a:ext cx="8382000" cy="4525962"/>
          </a:xfrm>
        </p:spPr>
        <p:txBody>
          <a:bodyPr>
            <a:normAutofit fontScale="92500"/>
          </a:bodyPr>
          <a:lstStyle/>
          <a:p>
            <a:pPr eaLnBrk="1" hangingPunct="1"/>
            <a:endParaRPr lang="tr-TR" dirty="0" smtClean="0"/>
          </a:p>
          <a:p>
            <a:pPr eaLnBrk="1" hangingPunct="1"/>
            <a:r>
              <a:rPr lang="tr-TR" sz="2400" dirty="0" smtClean="0">
                <a:latin typeface="Arial" pitchFamily="34" charset="0"/>
                <a:cs typeface="Arial" pitchFamily="34" charset="0"/>
              </a:rPr>
              <a:t>Bakım ve onarım hizmetleri; makine, tezgah ve tesislerin daha uzun sürelerle, arızasız ve problemsiz olarak çalışmasını; beklenmedik arızalar sebebiyle tehlikeli durumların ortaya çıkmaması; istenmeyen olaylara, kazalara, yaralanmalara, malzeme hasarlarına, zaman kaybına sebep olmaması için yapılan </a:t>
            </a:r>
            <a:r>
              <a:rPr lang="tr-TR" sz="2400" b="1" dirty="0" smtClean="0">
                <a:latin typeface="Arial" pitchFamily="34" charset="0"/>
                <a:cs typeface="Arial" pitchFamily="34" charset="0"/>
              </a:rPr>
              <a:t>planlı </a:t>
            </a:r>
            <a:r>
              <a:rPr lang="tr-TR" sz="2400" dirty="0" smtClean="0">
                <a:latin typeface="Arial" pitchFamily="34" charset="0"/>
                <a:cs typeface="Arial" pitchFamily="34" charset="0"/>
              </a:rPr>
              <a:t>ve </a:t>
            </a:r>
            <a:r>
              <a:rPr lang="tr-TR" sz="2400" b="1" dirty="0" smtClean="0">
                <a:latin typeface="Arial" pitchFamily="34" charset="0"/>
                <a:cs typeface="Arial" pitchFamily="34" charset="0"/>
              </a:rPr>
              <a:t>düzenli</a:t>
            </a:r>
            <a:r>
              <a:rPr lang="tr-TR" sz="2400" dirty="0" smtClean="0">
                <a:latin typeface="Arial" pitchFamily="34" charset="0"/>
                <a:cs typeface="Arial" pitchFamily="34" charset="0"/>
              </a:rPr>
              <a:t> çalışmalardır.</a:t>
            </a:r>
          </a:p>
          <a:p>
            <a:pPr eaLnBrk="1" hangingPunct="1"/>
            <a:endParaRPr lang="tr-TR" sz="2400" dirty="0" smtClean="0">
              <a:latin typeface="Arial" pitchFamily="34" charset="0"/>
              <a:cs typeface="Arial" pitchFamily="34" charset="0"/>
            </a:endParaRPr>
          </a:p>
          <a:p>
            <a:r>
              <a:rPr lang="tr-TR" b="1" dirty="0" smtClean="0">
                <a:solidFill>
                  <a:srgbClr val="000066"/>
                </a:solidFill>
                <a:latin typeface="Arial" pitchFamily="34" charset="0"/>
                <a:cs typeface="Arial" pitchFamily="34" charset="0"/>
              </a:rPr>
              <a:t>Alman DIN 31050 normuna göre bakım :</a:t>
            </a:r>
            <a:r>
              <a:rPr lang="tr-TR" dirty="0" smtClean="0">
                <a:solidFill>
                  <a:srgbClr val="000066"/>
                </a:solidFill>
                <a:latin typeface="Arial" pitchFamily="34" charset="0"/>
                <a:cs typeface="Arial" pitchFamily="34" charset="0"/>
              </a:rPr>
              <a:t> Korunma ve restore edilme gereği duyulan bir sistem ve birimlerinin, mevcut durumlarının irdelenerek bu sistem ve birimlerini </a:t>
            </a:r>
            <a:r>
              <a:rPr lang="tr-TR" dirty="0" smtClean="0">
                <a:solidFill>
                  <a:srgbClr val="000066"/>
                </a:solidFill>
                <a:latin typeface="Arial" pitchFamily="34" charset="0"/>
                <a:cs typeface="Arial" pitchFamily="34" charset="0"/>
              </a:rPr>
              <a:t>İstenilen </a:t>
            </a:r>
            <a:r>
              <a:rPr lang="tr-TR" dirty="0" smtClean="0">
                <a:solidFill>
                  <a:srgbClr val="000066"/>
                </a:solidFill>
                <a:latin typeface="Arial" pitchFamily="34" charset="0"/>
                <a:cs typeface="Arial" pitchFamily="34" charset="0"/>
              </a:rPr>
              <a:t>duruma getirme faaliyetleri olarak tanımlanır.</a:t>
            </a:r>
          </a:p>
          <a:p>
            <a:pPr eaLnBrk="1" hangingPunct="1"/>
            <a:endParaRPr lang="tr-TR" sz="2400" b="1" dirty="0" smtClean="0"/>
          </a:p>
        </p:txBody>
      </p:sp>
      <p:sp>
        <p:nvSpPr>
          <p:cNvPr id="9218" name="Veri Yer Tutucusu 3"/>
          <p:cNvSpPr>
            <a:spLocks noGrp="1"/>
          </p:cNvSpPr>
          <p:nvPr>
            <p:ph type="dt" sz="half" idx="14"/>
          </p:nvPr>
        </p:nvSpPr>
        <p:spPr>
          <a:noFill/>
          <a:ln>
            <a:miter lim="800000"/>
            <a:headEnd/>
            <a:tailEnd/>
          </a:ln>
        </p:spPr>
        <p:txBody>
          <a:bodyPr/>
          <a:lstStyle/>
          <a:p>
            <a:fld id="{7202477E-E9CF-4FB5-9E75-F62BB14E0B1F}" type="datetime9">
              <a:rPr lang="tr-TR" smtClean="0"/>
              <a:pPr/>
              <a:t>14.12.2014 01:55:56</a:t>
            </a:fld>
            <a:endParaRPr lang="tr-T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6"/>
          <p:cNvSpPr>
            <a:spLocks noGrp="1" noChangeArrowheads="1"/>
          </p:cNvSpPr>
          <p:nvPr>
            <p:ph type="title"/>
          </p:nvPr>
        </p:nvSpPr>
        <p:spPr>
          <a:xfrm>
            <a:off x="457200" y="188913"/>
            <a:ext cx="8077200" cy="647700"/>
          </a:xfrm>
        </p:spPr>
        <p:txBody>
          <a:bodyPr/>
          <a:lstStyle/>
          <a:p>
            <a:pPr eaLnBrk="1" hangingPunct="1"/>
            <a:endParaRPr lang="tr-TR" dirty="0" smtClean="0"/>
          </a:p>
        </p:txBody>
      </p:sp>
      <p:sp>
        <p:nvSpPr>
          <p:cNvPr id="39940" name="Rectangle 7"/>
          <p:cNvSpPr>
            <a:spLocks noGrp="1" noChangeArrowheads="1"/>
          </p:cNvSpPr>
          <p:nvPr>
            <p:ph sz="quarter" idx="1"/>
          </p:nvPr>
        </p:nvSpPr>
        <p:spPr>
          <a:xfrm>
            <a:off x="323850" y="908050"/>
            <a:ext cx="8569325" cy="5689600"/>
          </a:xfrm>
        </p:spPr>
        <p:txBody>
          <a:bodyPr/>
          <a:lstStyle/>
          <a:p>
            <a:pPr eaLnBrk="1" hangingPunct="1"/>
            <a:r>
              <a:rPr lang="tr-TR" sz="3200" b="1" dirty="0" smtClean="0">
                <a:solidFill>
                  <a:srgbClr val="FF0000"/>
                </a:solidFill>
              </a:rPr>
              <a:t>Tehlikeli sıvıların bulunduğu tank ve depolar, en geç 10 </a:t>
            </a:r>
            <a:r>
              <a:rPr lang="tr-TR" sz="3200" b="1" u="sng" dirty="0" smtClean="0">
                <a:solidFill>
                  <a:srgbClr val="FF0000"/>
                </a:solidFill>
              </a:rPr>
              <a:t>yılda bir </a:t>
            </a:r>
            <a:r>
              <a:rPr lang="tr-TR" sz="3200" b="1" dirty="0" smtClean="0">
                <a:solidFill>
                  <a:srgbClr val="FF0000"/>
                </a:solidFill>
              </a:rPr>
              <a:t>defa kontrol edilecek ve onarımda bunlar tamamen boşaltılacak, bağlantı boruları sökülecek veya uygun kör tapalarla tıkanacak veya vanaları kapatılacaktır. İçindeki birikinti ve çamurlar temizlenecektir.</a:t>
            </a:r>
          </a:p>
          <a:p>
            <a:pPr eaLnBrk="1" hangingPunct="1"/>
            <a:r>
              <a:rPr lang="tr-TR" sz="2800" dirty="0" smtClean="0"/>
              <a:t>Varsa buhar ile yoksa su ile 24 saat temizlenip havalandırılacaktır .</a:t>
            </a:r>
          </a:p>
        </p:txBody>
      </p:sp>
      <p:sp>
        <p:nvSpPr>
          <p:cNvPr id="5" name="4 Veri Yer Tutucusu"/>
          <p:cNvSpPr>
            <a:spLocks noGrp="1"/>
          </p:cNvSpPr>
          <p:nvPr>
            <p:ph type="dt" sz="half" idx="14"/>
          </p:nvPr>
        </p:nvSpPr>
        <p:spPr/>
        <p:txBody>
          <a:bodyPr/>
          <a:lstStyle/>
          <a:p>
            <a:pPr>
              <a:defRPr/>
            </a:pPr>
            <a:fld id="{72937FDB-E708-402F-B9F1-EAC4254B12EA}" type="datetime9">
              <a:rPr lang="tr-TR" smtClean="0"/>
              <a:pPr>
                <a:defRPr/>
              </a:pPr>
              <a:t>14.12.2014 01:56:03</a:t>
            </a:fld>
            <a:endParaRPr lang="tr-T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sz="quarter" idx="1"/>
          </p:nvPr>
        </p:nvSpPr>
        <p:spPr>
          <a:xfrm>
            <a:off x="250825" y="333375"/>
            <a:ext cx="8642350" cy="6264275"/>
          </a:xfrm>
        </p:spPr>
        <p:txBody>
          <a:bodyPr>
            <a:normAutofit lnSpcReduction="10000"/>
          </a:bodyPr>
          <a:lstStyle/>
          <a:p>
            <a:pPr eaLnBrk="1" hangingPunct="1">
              <a:lnSpc>
                <a:spcPct val="115000"/>
              </a:lnSpc>
            </a:pPr>
            <a:r>
              <a:rPr lang="tr-TR" sz="3200" smtClean="0"/>
              <a:t>Korozif, parlayıcı, patlayıcı veya zehirli maddelerin taşındığı boru veya kanalların onarım işlerine başlanmadan önce, vanalar iyice kapatılıp kilitlenecek veya uygun sürgü tertibatı ile bağlanacak, boru ve kanallar tamamen boşaltılacak ve bu arada çıkacak gaz veya buhar, dağılıp kayboluncaya kadar beklenecektir. Oksijenle kaynak veya kesme işleri yapıldığı hallerde, borular yıkanacak ve gerektiğinde kaynar su veya buhar geçirilecektir.</a:t>
            </a:r>
          </a:p>
        </p:txBody>
      </p:sp>
      <p:sp>
        <p:nvSpPr>
          <p:cNvPr id="4" name="3 Veri Yer Tutucusu"/>
          <p:cNvSpPr>
            <a:spLocks noGrp="1"/>
          </p:cNvSpPr>
          <p:nvPr>
            <p:ph type="dt" sz="half" idx="14"/>
          </p:nvPr>
        </p:nvSpPr>
        <p:spPr/>
        <p:txBody>
          <a:bodyPr/>
          <a:lstStyle/>
          <a:p>
            <a:pPr>
              <a:defRPr/>
            </a:pPr>
            <a:fld id="{09864397-5F26-43AE-996F-20B21F39C296}" type="datetime9">
              <a:rPr lang="tr-TR" smtClean="0"/>
              <a:pPr>
                <a:defRPr/>
              </a:pPr>
              <a:t>14.12.2014 01:56:03</a:t>
            </a:fld>
            <a:endParaRPr lang="tr-T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sz="quarter" idx="1"/>
          </p:nvPr>
        </p:nvSpPr>
        <p:spPr>
          <a:xfrm>
            <a:off x="250825" y="188913"/>
            <a:ext cx="8642350" cy="6408737"/>
          </a:xfrm>
        </p:spPr>
        <p:txBody>
          <a:bodyPr/>
          <a:lstStyle/>
          <a:p>
            <a:pPr eaLnBrk="1" hangingPunct="1"/>
            <a:r>
              <a:rPr lang="tr-TR" sz="3200" smtClean="0">
                <a:solidFill>
                  <a:srgbClr val="FF0000"/>
                </a:solidFill>
              </a:rPr>
              <a:t>Parlayıcı veya patlayıcı maddeler taşınmış olan kaplara, üzerinde kaynak veya oksijenle kesme işi yapılmadan önce, bunlar buharla veya diğer bir usul ile temizlenecek, zararlı veya tehlikeli gazların, kap içinde kalıp kalmadığı kontrol edilecek ve kaplar, </a:t>
            </a:r>
            <a:r>
              <a:rPr lang="tr-TR" sz="3200" b="1" smtClean="0">
                <a:solidFill>
                  <a:srgbClr val="00B050"/>
                </a:solidFill>
              </a:rPr>
              <a:t>karbondioksit veya azot </a:t>
            </a:r>
            <a:r>
              <a:rPr lang="tr-TR" sz="3200" smtClean="0"/>
              <a:t>veya asal gazlar veya benzerleri ile doldurulacak, oksijenle kesme işleri yapıldığı sürece bu gazlardan biri, yavaş yavaş verilecektir.</a:t>
            </a:r>
          </a:p>
        </p:txBody>
      </p:sp>
      <p:sp>
        <p:nvSpPr>
          <p:cNvPr id="4" name="3 Veri Yer Tutucusu"/>
          <p:cNvSpPr>
            <a:spLocks noGrp="1"/>
          </p:cNvSpPr>
          <p:nvPr>
            <p:ph type="dt" sz="half" idx="14"/>
          </p:nvPr>
        </p:nvSpPr>
        <p:spPr/>
        <p:txBody>
          <a:bodyPr/>
          <a:lstStyle/>
          <a:p>
            <a:pPr>
              <a:defRPr/>
            </a:pPr>
            <a:fld id="{10BED1B3-B1FA-4140-A62F-B051CEF83B7C}" type="datetime9">
              <a:rPr lang="tr-TR" smtClean="0"/>
              <a:pPr>
                <a:defRPr/>
              </a:pPr>
              <a:t>14.12.2014 01:56:04</a:t>
            </a:fld>
            <a:endParaRPr lang="tr-T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3" name="Rectangle 3"/>
          <p:cNvSpPr>
            <a:spLocks noGrp="1" noChangeArrowheads="1"/>
          </p:cNvSpPr>
          <p:nvPr>
            <p:ph sz="quarter" idx="1"/>
          </p:nvPr>
        </p:nvSpPr>
        <p:spPr>
          <a:xfrm>
            <a:off x="179388" y="188913"/>
            <a:ext cx="8713787" cy="6408737"/>
          </a:xfrm>
        </p:spPr>
        <p:txBody>
          <a:bodyPr/>
          <a:lstStyle/>
          <a:p>
            <a:pPr eaLnBrk="1" hangingPunct="1">
              <a:defRPr/>
            </a:pPr>
            <a:r>
              <a:rPr lang="tr-TR" sz="3200" dirty="0" smtClean="0"/>
              <a:t>Korkuluklu platformlarla çalışılması imkanı sağlanamayan ve </a:t>
            </a:r>
            <a:r>
              <a:rPr lang="tr-TR" sz="3200" u="sng" dirty="0" smtClean="0"/>
              <a:t>4 metreden fazla </a:t>
            </a:r>
            <a:r>
              <a:rPr lang="tr-TR" sz="3200" dirty="0" smtClean="0"/>
              <a:t>yüksekliği bulunan binaların dış kısımlarında, çatılarında ve benzeri yüksek yerlerde, bakım veya onarım işleriyle her türlü bina sökme ve yıkma işlerinde gerekli güvenlik tedbirleri alınacak ve çalışan işçilere, uygun baret, emniyet (</a:t>
            </a:r>
            <a:r>
              <a:rPr lang="tr-TR" sz="3200" dirty="0" smtClean="0">
                <a:solidFill>
                  <a:schemeClr val="accent6">
                    <a:lumMod val="75000"/>
                  </a:schemeClr>
                </a:solidFill>
              </a:rPr>
              <a:t>PARAŞÜTÇÜ TİP</a:t>
            </a:r>
            <a:r>
              <a:rPr lang="tr-TR" sz="3200" dirty="0" smtClean="0"/>
              <a:t>) kemerleri ve bağlama ipleri gibi kişisel korunma araçları verilecek ve işçiler bunları kullanacaklardır.  </a:t>
            </a:r>
          </a:p>
        </p:txBody>
      </p:sp>
      <p:sp>
        <p:nvSpPr>
          <p:cNvPr id="4" name="3 Veri Yer Tutucusu"/>
          <p:cNvSpPr>
            <a:spLocks noGrp="1"/>
          </p:cNvSpPr>
          <p:nvPr>
            <p:ph type="dt" sz="half" idx="14"/>
          </p:nvPr>
        </p:nvSpPr>
        <p:spPr/>
        <p:txBody>
          <a:bodyPr/>
          <a:lstStyle/>
          <a:p>
            <a:pPr>
              <a:defRPr/>
            </a:pPr>
            <a:fld id="{85044086-4CEB-4AC8-8E71-E28DE79C5E6B}" type="datetime9">
              <a:rPr lang="tr-TR" smtClean="0"/>
              <a:pPr>
                <a:defRPr/>
              </a:pPr>
              <a:t>14.12.2014 01:56:04</a:t>
            </a:fld>
            <a:endParaRPr lang="tr-T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BAKIM ONARIM SONRASI</a:t>
            </a:r>
            <a:endParaRPr lang="tr-TR" dirty="0"/>
          </a:p>
        </p:txBody>
      </p:sp>
      <p:sp>
        <p:nvSpPr>
          <p:cNvPr id="3" name="2 İçerik Yer Tutucusu"/>
          <p:cNvSpPr>
            <a:spLocks noGrp="1"/>
          </p:cNvSpPr>
          <p:nvPr>
            <p:ph sz="quarter" idx="1"/>
          </p:nvPr>
        </p:nvSpPr>
        <p:spPr/>
        <p:txBody>
          <a:bodyPr/>
          <a:lstStyle/>
          <a:p>
            <a:r>
              <a:rPr lang="tr-TR" dirty="0" smtClean="0"/>
              <a:t>Makine ve tezgah üzerinde kumanda sisteminde bir değişiklik yapılmışsa operatörüne bilgi verilmelidir.</a:t>
            </a:r>
          </a:p>
          <a:p>
            <a:r>
              <a:rPr lang="tr-TR" dirty="0" smtClean="0"/>
              <a:t>Tüm makine koruyucularının, emniyet tertibatlarının yerine takılı olduğundan ve çalışır durumda olduğundan emin olunmalıdır.</a:t>
            </a:r>
          </a:p>
          <a:p>
            <a:r>
              <a:rPr lang="tr-TR" dirty="0" smtClean="0"/>
              <a:t>Yapılan bakım ve onarımla ilgili kayıtlar tutulmalıdır.</a:t>
            </a:r>
            <a:endParaRPr lang="tr-TR" dirty="0"/>
          </a:p>
        </p:txBody>
      </p:sp>
      <p:sp>
        <p:nvSpPr>
          <p:cNvPr id="4" name="3 Veri Yer Tutucusu"/>
          <p:cNvSpPr>
            <a:spLocks noGrp="1"/>
          </p:cNvSpPr>
          <p:nvPr>
            <p:ph type="dt" sz="half" idx="14"/>
          </p:nvPr>
        </p:nvSpPr>
        <p:spPr/>
        <p:txBody>
          <a:bodyPr/>
          <a:lstStyle/>
          <a:p>
            <a:pPr>
              <a:defRPr/>
            </a:pPr>
            <a:fld id="{443FCE6C-FC40-42ED-B1B6-097B9D44BE10}" type="datetime9">
              <a:rPr lang="tr-TR" smtClean="0"/>
              <a:pPr>
                <a:defRPr/>
              </a:pPr>
              <a:t>14.12.2014 01:56:04</a:t>
            </a:fld>
            <a:endParaRPr lang="tr-T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normAutofit fontScale="90000"/>
          </a:bodyPr>
          <a:lstStyle/>
          <a:p>
            <a:pPr algn="ctr" eaLnBrk="1" hangingPunct="1"/>
            <a:r>
              <a:rPr lang="tr-TR" sz="2400" b="1" dirty="0" smtClean="0">
                <a:solidFill>
                  <a:srgbClr val="FF0000"/>
                </a:solidFill>
              </a:rPr>
              <a:t>KAPALI ( KISITLI ) ALANLARDA YAPILAN BAKIM ONARIM FAALİYETLERİNDE ALINACAK TEDBİRLER:</a:t>
            </a:r>
          </a:p>
        </p:txBody>
      </p:sp>
      <p:sp>
        <p:nvSpPr>
          <p:cNvPr id="23556" name="Rectangle 3"/>
          <p:cNvSpPr>
            <a:spLocks noGrp="1" noChangeArrowheads="1"/>
          </p:cNvSpPr>
          <p:nvPr>
            <p:ph sz="quarter" idx="1"/>
          </p:nvPr>
        </p:nvSpPr>
        <p:spPr>
          <a:xfrm>
            <a:off x="609600" y="1295400"/>
            <a:ext cx="7696200" cy="4525963"/>
          </a:xfrm>
        </p:spPr>
        <p:txBody>
          <a:bodyPr>
            <a:normAutofit/>
          </a:bodyPr>
          <a:lstStyle/>
          <a:p>
            <a:pPr marL="609600" indent="-609600" eaLnBrk="1" hangingPunct="1">
              <a:lnSpc>
                <a:spcPct val="90000"/>
              </a:lnSpc>
              <a:buFontTx/>
              <a:buAutoNum type="arabicPeriod"/>
            </a:pPr>
            <a:endParaRPr lang="tr-TR" sz="4000" b="1" dirty="0" smtClean="0"/>
          </a:p>
          <a:p>
            <a:pPr marL="357188" indent="-357188">
              <a:lnSpc>
                <a:spcPct val="90000"/>
              </a:lnSpc>
              <a:buFont typeface="Wingdings" pitchFamily="2" charset="2"/>
              <a:buChar char="q"/>
            </a:pPr>
            <a:r>
              <a:rPr lang="tr-TR" sz="4000" dirty="0" smtClean="0"/>
              <a:t>Kapalı alanlarda asla yalnız çalışılmamalı, mutlaka en az bir kişi kapalı alan dışında gözcü/gözlemci olarak bulunmalıdır.</a:t>
            </a:r>
          </a:p>
          <a:p>
            <a:pPr marL="357188" indent="-357188">
              <a:lnSpc>
                <a:spcPct val="90000"/>
              </a:lnSpc>
              <a:buFont typeface="Wingdings" pitchFamily="2" charset="2"/>
              <a:buChar char="q"/>
            </a:pPr>
            <a:endParaRPr lang="tr-TR" sz="4000" dirty="0" smtClean="0"/>
          </a:p>
        </p:txBody>
      </p:sp>
      <p:sp>
        <p:nvSpPr>
          <p:cNvPr id="23554" name="Veri Yer Tutucusu 3"/>
          <p:cNvSpPr>
            <a:spLocks noGrp="1"/>
          </p:cNvSpPr>
          <p:nvPr>
            <p:ph type="dt" sz="half" idx="14"/>
          </p:nvPr>
        </p:nvSpPr>
        <p:spPr>
          <a:noFill/>
          <a:ln>
            <a:miter lim="800000"/>
            <a:headEnd/>
            <a:tailEnd/>
          </a:ln>
        </p:spPr>
        <p:txBody>
          <a:bodyPr/>
          <a:lstStyle/>
          <a:p>
            <a:fld id="{A9B00D12-2BE9-4074-B00C-F947404A37DE}" type="datetime9">
              <a:rPr lang="tr-TR" smtClean="0"/>
              <a:pPr/>
              <a:t>14.12.2014 01:56:05</a:t>
            </a:fld>
            <a:endParaRPr lang="tr-T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a:xfrm>
            <a:off x="457200" y="838200"/>
            <a:ext cx="8229600" cy="1143000"/>
          </a:xfrm>
        </p:spPr>
        <p:txBody>
          <a:bodyPr>
            <a:normAutofit fontScale="90000"/>
          </a:bodyPr>
          <a:lstStyle/>
          <a:p>
            <a:pPr eaLnBrk="1" hangingPunct="1"/>
            <a:r>
              <a:rPr lang="tr-TR" sz="4000" smtClean="0"/>
              <a:t>    </a:t>
            </a:r>
            <a:r>
              <a:rPr lang="de-DE" sz="4000" smtClean="0"/>
              <a:t>KİLİTLEME</a:t>
            </a:r>
            <a:r>
              <a:rPr lang="tr-TR" sz="4000" smtClean="0"/>
              <a:t>         </a:t>
            </a:r>
            <a:r>
              <a:rPr lang="de-DE" sz="4000" smtClean="0"/>
              <a:t> ETİKETLEME</a:t>
            </a:r>
            <a:endParaRPr lang="tr-TR" sz="4000" smtClean="0"/>
          </a:p>
        </p:txBody>
      </p:sp>
      <p:sp>
        <p:nvSpPr>
          <p:cNvPr id="31746" name="Veri Yer Tutucusu 3"/>
          <p:cNvSpPr>
            <a:spLocks noGrp="1"/>
          </p:cNvSpPr>
          <p:nvPr>
            <p:ph type="dt" sz="half" idx="14"/>
          </p:nvPr>
        </p:nvSpPr>
        <p:spPr>
          <a:noFill/>
          <a:ln>
            <a:miter lim="800000"/>
            <a:headEnd/>
            <a:tailEnd/>
          </a:ln>
        </p:spPr>
        <p:txBody>
          <a:bodyPr/>
          <a:lstStyle/>
          <a:p>
            <a:fld id="{27ECB07C-0C18-418D-9050-EA8A67ACC5F8}" type="datetime9">
              <a:rPr lang="tr-TR" smtClean="0"/>
              <a:pPr/>
              <a:t>14.12.2014 01:56:09</a:t>
            </a:fld>
            <a:endParaRPr lang="tr-TR"/>
          </a:p>
        </p:txBody>
      </p:sp>
      <p:pic>
        <p:nvPicPr>
          <p:cNvPr id="31748" name="Picture 4" descr="ist18"/>
          <p:cNvPicPr>
            <a:picLocks noChangeAspect="1" noChangeArrowheads="1"/>
          </p:cNvPicPr>
          <p:nvPr/>
        </p:nvPicPr>
        <p:blipFill>
          <a:blip r:embed="rId2" cstate="print"/>
          <a:srcRect/>
          <a:stretch>
            <a:fillRect/>
          </a:stretch>
        </p:blipFill>
        <p:spPr bwMode="auto">
          <a:xfrm>
            <a:off x="5029200" y="2286000"/>
            <a:ext cx="3581400" cy="3086100"/>
          </a:xfrm>
          <a:prstGeom prst="rect">
            <a:avLst/>
          </a:prstGeom>
          <a:noFill/>
          <a:ln w="9525">
            <a:noFill/>
            <a:miter lim="800000"/>
            <a:headEnd/>
            <a:tailEnd/>
          </a:ln>
        </p:spPr>
      </p:pic>
      <p:pic>
        <p:nvPicPr>
          <p:cNvPr id="31749" name="Picture 5" descr="mekanik"/>
          <p:cNvPicPr>
            <a:picLocks noChangeAspect="1" noChangeArrowheads="1"/>
          </p:cNvPicPr>
          <p:nvPr/>
        </p:nvPicPr>
        <p:blipFill>
          <a:blip r:embed="rId3" cstate="print"/>
          <a:srcRect/>
          <a:stretch>
            <a:fillRect/>
          </a:stretch>
        </p:blipFill>
        <p:spPr bwMode="auto">
          <a:xfrm>
            <a:off x="304800" y="2286000"/>
            <a:ext cx="4114800" cy="3086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p:txBody>
          <a:bodyPr/>
          <a:lstStyle/>
          <a:p>
            <a:pPr eaLnBrk="1" hangingPunct="1"/>
            <a:r>
              <a:rPr lang="tr-TR" sz="3200" smtClean="0"/>
              <a:t>ÇOK AMAÇLI KABLOLU KİLİTLEME APARATLARI </a:t>
            </a:r>
          </a:p>
        </p:txBody>
      </p:sp>
      <p:sp>
        <p:nvSpPr>
          <p:cNvPr id="34818" name="Veri Yer Tutucusu 3"/>
          <p:cNvSpPr>
            <a:spLocks noGrp="1"/>
          </p:cNvSpPr>
          <p:nvPr>
            <p:ph type="dt" sz="half" idx="14"/>
          </p:nvPr>
        </p:nvSpPr>
        <p:spPr>
          <a:noFill/>
          <a:ln>
            <a:miter lim="800000"/>
            <a:headEnd/>
            <a:tailEnd/>
          </a:ln>
        </p:spPr>
        <p:txBody>
          <a:bodyPr/>
          <a:lstStyle/>
          <a:p>
            <a:fld id="{3FA9E05B-2247-4373-9E8D-10A1511D168E}" type="datetime9">
              <a:rPr lang="tr-TR" smtClean="0"/>
              <a:pPr/>
              <a:t>14.12.2014 01:56:09</a:t>
            </a:fld>
            <a:endParaRPr lang="tr-TR"/>
          </a:p>
        </p:txBody>
      </p:sp>
      <p:sp>
        <p:nvSpPr>
          <p:cNvPr id="34820" name="Rectangle 4"/>
          <p:cNvSpPr>
            <a:spLocks noChangeArrowheads="1"/>
          </p:cNvSpPr>
          <p:nvPr/>
        </p:nvSpPr>
        <p:spPr bwMode="auto">
          <a:xfrm>
            <a:off x="685800" y="1981200"/>
            <a:ext cx="4800600" cy="457200"/>
          </a:xfrm>
          <a:prstGeom prst="rect">
            <a:avLst/>
          </a:prstGeom>
          <a:noFill/>
          <a:ln w="9525">
            <a:noFill/>
            <a:miter lim="800000"/>
            <a:headEnd/>
            <a:tailEnd/>
          </a:ln>
          <a:effectLst/>
        </p:spPr>
        <p:txBody>
          <a:bodyPr anchor="ctr">
            <a:spAutoFit/>
          </a:bodyPr>
          <a:lstStyle/>
          <a:p>
            <a:r>
              <a:rPr lang="tr-TR" sz="2400" b="1"/>
              <a:t>SCAKA</a:t>
            </a:r>
            <a:r>
              <a:rPr lang="tr-TR" sz="2400"/>
              <a:t> - Silindirik Tip Çok Delikli </a:t>
            </a:r>
          </a:p>
        </p:txBody>
      </p:sp>
      <p:pic>
        <p:nvPicPr>
          <p:cNvPr id="34821" name="Picture 5" descr="IMAGE011"/>
          <p:cNvPicPr>
            <a:picLocks noChangeAspect="1" noChangeArrowheads="1"/>
          </p:cNvPicPr>
          <p:nvPr/>
        </p:nvPicPr>
        <p:blipFill>
          <a:blip r:embed="rId2" cstate="print"/>
          <a:srcRect/>
          <a:stretch>
            <a:fillRect/>
          </a:stretch>
        </p:blipFill>
        <p:spPr bwMode="auto">
          <a:xfrm>
            <a:off x="1752600" y="2590800"/>
            <a:ext cx="4572000" cy="399635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4"/>
          <p:cNvSpPr>
            <a:spLocks noGrp="1" noChangeArrowheads="1"/>
          </p:cNvSpPr>
          <p:nvPr>
            <p:ph type="title"/>
          </p:nvPr>
        </p:nvSpPr>
        <p:spPr>
          <a:noFill/>
        </p:spPr>
        <p:txBody>
          <a:bodyPr/>
          <a:lstStyle/>
          <a:p>
            <a:pPr eaLnBrk="1" hangingPunct="1"/>
            <a:r>
              <a:rPr lang="tr-TR" sz="3200" smtClean="0"/>
              <a:t>ÇOK AMAÇLI KABLOLU KİLİTLEME APARATLARI </a:t>
            </a:r>
          </a:p>
        </p:txBody>
      </p:sp>
      <p:sp>
        <p:nvSpPr>
          <p:cNvPr id="37890" name="Veri Yer Tutucusu 3"/>
          <p:cNvSpPr>
            <a:spLocks noGrp="1"/>
          </p:cNvSpPr>
          <p:nvPr>
            <p:ph type="dt" sz="half" idx="14"/>
          </p:nvPr>
        </p:nvSpPr>
        <p:spPr>
          <a:noFill/>
          <a:ln>
            <a:miter lim="800000"/>
            <a:headEnd/>
            <a:tailEnd/>
          </a:ln>
        </p:spPr>
        <p:txBody>
          <a:bodyPr/>
          <a:lstStyle/>
          <a:p>
            <a:fld id="{08AAA6B2-84F3-43DE-BD8C-DC139BAE7CBB}" type="datetime9">
              <a:rPr lang="tr-TR" smtClean="0"/>
              <a:pPr/>
              <a:t>14.12.2014 01:56:10</a:t>
            </a:fld>
            <a:endParaRPr lang="tr-TR" dirty="0"/>
          </a:p>
        </p:txBody>
      </p:sp>
      <p:sp>
        <p:nvSpPr>
          <p:cNvPr id="37892" name="Rectangle 5"/>
          <p:cNvSpPr>
            <a:spLocks noChangeArrowheads="1"/>
          </p:cNvSpPr>
          <p:nvPr/>
        </p:nvSpPr>
        <p:spPr bwMode="auto">
          <a:xfrm>
            <a:off x="457200" y="1905000"/>
            <a:ext cx="2381250" cy="366713"/>
          </a:xfrm>
          <a:prstGeom prst="rect">
            <a:avLst/>
          </a:prstGeom>
          <a:noFill/>
          <a:ln w="9525">
            <a:noFill/>
            <a:miter lim="800000"/>
            <a:headEnd/>
            <a:tailEnd/>
          </a:ln>
          <a:effectLst/>
        </p:spPr>
        <p:txBody>
          <a:bodyPr wrap="none" anchor="ctr">
            <a:spAutoFit/>
          </a:bodyPr>
          <a:lstStyle/>
          <a:p>
            <a:r>
              <a:rPr lang="tr-TR" b="1"/>
              <a:t>UCAKA</a:t>
            </a:r>
            <a:r>
              <a:rPr lang="tr-TR"/>
              <a:t> - Ustura Tipi </a:t>
            </a:r>
          </a:p>
        </p:txBody>
      </p:sp>
      <p:pic>
        <p:nvPicPr>
          <p:cNvPr id="37893" name="Picture 6" descr="IMAGE015"/>
          <p:cNvPicPr>
            <a:picLocks noChangeAspect="1" noChangeArrowheads="1"/>
          </p:cNvPicPr>
          <p:nvPr/>
        </p:nvPicPr>
        <p:blipFill>
          <a:blip r:embed="rId2" cstate="print"/>
          <a:srcRect/>
          <a:stretch>
            <a:fillRect/>
          </a:stretch>
        </p:blipFill>
        <p:spPr bwMode="auto">
          <a:xfrm>
            <a:off x="2743200" y="2514600"/>
            <a:ext cx="4191000" cy="3324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1" name="Rectangle 6"/>
          <p:cNvSpPr>
            <a:spLocks noGrp="1" noChangeArrowheads="1"/>
          </p:cNvSpPr>
          <p:nvPr>
            <p:ph type="title"/>
          </p:nvPr>
        </p:nvSpPr>
        <p:spPr>
          <a:noFill/>
        </p:spPr>
        <p:txBody>
          <a:bodyPr/>
          <a:lstStyle/>
          <a:p>
            <a:pPr eaLnBrk="1" hangingPunct="1"/>
            <a:r>
              <a:rPr lang="tr-TR" sz="3200" smtClean="0"/>
              <a:t>ÇOK AMAÇLI KABLOLU KİLİTLEME APARATLARI </a:t>
            </a:r>
          </a:p>
        </p:txBody>
      </p:sp>
      <p:sp>
        <p:nvSpPr>
          <p:cNvPr id="39938" name="Veri Yer Tutucusu 3"/>
          <p:cNvSpPr>
            <a:spLocks noGrp="1"/>
          </p:cNvSpPr>
          <p:nvPr>
            <p:ph type="dt" sz="half" idx="14"/>
          </p:nvPr>
        </p:nvSpPr>
        <p:spPr>
          <a:noFill/>
          <a:ln>
            <a:miter lim="800000"/>
            <a:headEnd/>
            <a:tailEnd/>
          </a:ln>
        </p:spPr>
        <p:txBody>
          <a:bodyPr/>
          <a:lstStyle/>
          <a:p>
            <a:fld id="{0EE08166-061D-4AA7-9303-6BE81CD0DE33}" type="datetime9">
              <a:rPr lang="tr-TR" smtClean="0"/>
              <a:pPr/>
              <a:t>14.12.2014 01:56:10</a:t>
            </a:fld>
            <a:endParaRPr lang="tr-TR"/>
          </a:p>
        </p:txBody>
      </p:sp>
      <p:pic>
        <p:nvPicPr>
          <p:cNvPr id="39939" name="Picture 4" descr="IMAGE019"/>
          <p:cNvPicPr>
            <a:picLocks noChangeAspect="1" noChangeArrowheads="1"/>
          </p:cNvPicPr>
          <p:nvPr/>
        </p:nvPicPr>
        <p:blipFill>
          <a:blip r:embed="rId2" cstate="print"/>
          <a:srcRect/>
          <a:stretch>
            <a:fillRect/>
          </a:stretch>
        </p:blipFill>
        <p:spPr bwMode="auto">
          <a:xfrm>
            <a:off x="3429000" y="2667000"/>
            <a:ext cx="3962400" cy="3386138"/>
          </a:xfrm>
          <a:prstGeom prst="rect">
            <a:avLst/>
          </a:prstGeom>
          <a:noFill/>
          <a:ln w="9525">
            <a:noFill/>
            <a:miter lim="800000"/>
            <a:headEnd/>
            <a:tailEnd/>
          </a:ln>
        </p:spPr>
      </p:pic>
      <p:sp>
        <p:nvSpPr>
          <p:cNvPr id="39940" name="Rectangle 5"/>
          <p:cNvSpPr>
            <a:spLocks noChangeArrowheads="1"/>
          </p:cNvSpPr>
          <p:nvPr/>
        </p:nvSpPr>
        <p:spPr bwMode="auto">
          <a:xfrm>
            <a:off x="304800" y="1676400"/>
            <a:ext cx="2813050" cy="366713"/>
          </a:xfrm>
          <a:prstGeom prst="rect">
            <a:avLst/>
          </a:prstGeom>
          <a:noFill/>
          <a:ln w="9525">
            <a:noFill/>
            <a:miter lim="800000"/>
            <a:headEnd/>
            <a:tailEnd/>
          </a:ln>
          <a:effectLst/>
        </p:spPr>
        <p:txBody>
          <a:bodyPr wrap="none" anchor="ctr">
            <a:spAutoFit/>
          </a:bodyPr>
          <a:lstStyle/>
          <a:p>
            <a:r>
              <a:rPr lang="tr-TR" b="1"/>
              <a:t>ŞİBER VANA KİLİTLERİ</a:t>
            </a:r>
            <a:r>
              <a:rPr lang="tr-TR"/>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152400" y="609600"/>
            <a:ext cx="8229600" cy="1143000"/>
          </a:xfrm>
        </p:spPr>
        <p:txBody>
          <a:bodyPr>
            <a:normAutofit fontScale="90000"/>
          </a:bodyPr>
          <a:lstStyle/>
          <a:p>
            <a:pPr algn="ctr" eaLnBrk="1" hangingPunct="1"/>
            <a:r>
              <a:rPr lang="tr-TR" sz="3600" dirty="0" smtClean="0"/>
              <a:t>BAKIM ONARIM  ÇEŞİTLERİ</a:t>
            </a:r>
            <a:br>
              <a:rPr lang="tr-TR" sz="3600" dirty="0" smtClean="0"/>
            </a:br>
            <a:endParaRPr lang="tr-TR" sz="3600" dirty="0" smtClean="0"/>
          </a:p>
        </p:txBody>
      </p:sp>
      <p:sp>
        <p:nvSpPr>
          <p:cNvPr id="10244" name="Rectangle 3"/>
          <p:cNvSpPr>
            <a:spLocks noGrp="1" noChangeArrowheads="1"/>
          </p:cNvSpPr>
          <p:nvPr>
            <p:ph sz="quarter" idx="1"/>
          </p:nvPr>
        </p:nvSpPr>
        <p:spPr>
          <a:xfrm>
            <a:off x="685800" y="1905000"/>
            <a:ext cx="7315200" cy="4267200"/>
          </a:xfrm>
        </p:spPr>
        <p:txBody>
          <a:bodyPr>
            <a:normAutofit/>
          </a:bodyPr>
          <a:lstStyle/>
          <a:p>
            <a:pPr eaLnBrk="1" hangingPunct="1">
              <a:buFontTx/>
              <a:buNone/>
            </a:pPr>
            <a:r>
              <a:rPr lang="tr-TR" sz="2800" b="1" dirty="0" smtClean="0"/>
              <a:t>a - Önleyici bakım  </a:t>
            </a:r>
          </a:p>
          <a:p>
            <a:pPr eaLnBrk="1" hangingPunct="1">
              <a:buFontTx/>
              <a:buNone/>
            </a:pPr>
            <a:r>
              <a:rPr lang="tr-TR" sz="2800" dirty="0" smtClean="0"/>
              <a:t>     (</a:t>
            </a:r>
            <a:r>
              <a:rPr lang="tr-TR" sz="2800" dirty="0" err="1" smtClean="0"/>
              <a:t>preventive</a:t>
            </a:r>
            <a:r>
              <a:rPr lang="tr-TR" sz="2800" dirty="0" smtClean="0"/>
              <a:t> </a:t>
            </a:r>
            <a:r>
              <a:rPr lang="tr-TR" sz="2800" dirty="0" err="1" smtClean="0"/>
              <a:t>maintenance</a:t>
            </a:r>
            <a:r>
              <a:rPr lang="tr-TR" sz="2800" dirty="0" smtClean="0"/>
              <a:t>)</a:t>
            </a:r>
          </a:p>
          <a:p>
            <a:pPr eaLnBrk="1" hangingPunct="1">
              <a:buFontTx/>
              <a:buNone/>
            </a:pPr>
            <a:r>
              <a:rPr lang="tr-TR" sz="2800" dirty="0" smtClean="0"/>
              <a:t> </a:t>
            </a:r>
            <a:endParaRPr lang="tr-TR" sz="2800" b="1" dirty="0" smtClean="0"/>
          </a:p>
          <a:p>
            <a:pPr eaLnBrk="1" hangingPunct="1">
              <a:buFontTx/>
              <a:buNone/>
            </a:pPr>
            <a:r>
              <a:rPr lang="tr-TR" sz="2800" b="1" dirty="0" smtClean="0"/>
              <a:t>b - Kestirimci bakım </a:t>
            </a:r>
          </a:p>
          <a:p>
            <a:pPr eaLnBrk="1" hangingPunct="1">
              <a:buFontTx/>
              <a:buNone/>
            </a:pPr>
            <a:r>
              <a:rPr lang="tr-TR" sz="2800" dirty="0" smtClean="0"/>
              <a:t>      (</a:t>
            </a:r>
            <a:r>
              <a:rPr lang="tr-TR" sz="2800" dirty="0" err="1" smtClean="0"/>
              <a:t>predictive</a:t>
            </a:r>
            <a:r>
              <a:rPr lang="tr-TR" sz="2800" dirty="0" smtClean="0"/>
              <a:t> </a:t>
            </a:r>
            <a:r>
              <a:rPr lang="tr-TR" sz="2800" dirty="0" err="1" smtClean="0"/>
              <a:t>maintenance</a:t>
            </a:r>
            <a:r>
              <a:rPr lang="tr-TR" sz="2800" dirty="0" smtClean="0"/>
              <a:t>)</a:t>
            </a:r>
          </a:p>
          <a:p>
            <a:pPr eaLnBrk="1" hangingPunct="1">
              <a:buFontTx/>
              <a:buNone/>
            </a:pPr>
            <a:endParaRPr lang="tr-TR" sz="2800" b="1" dirty="0" smtClean="0"/>
          </a:p>
          <a:p>
            <a:pPr eaLnBrk="1" hangingPunct="1">
              <a:buFontTx/>
              <a:buNone/>
            </a:pPr>
            <a:r>
              <a:rPr lang="tr-TR" sz="2800" b="1" dirty="0" smtClean="0"/>
              <a:t>c - Arıza Giderici Bakım </a:t>
            </a:r>
          </a:p>
          <a:p>
            <a:pPr eaLnBrk="1" hangingPunct="1">
              <a:buFontTx/>
              <a:buNone/>
            </a:pPr>
            <a:r>
              <a:rPr lang="tr-TR" sz="2800" dirty="0" smtClean="0"/>
              <a:t>     (</a:t>
            </a:r>
            <a:r>
              <a:rPr lang="tr-TR" sz="2800" dirty="0" err="1" smtClean="0"/>
              <a:t>corrective</a:t>
            </a:r>
            <a:r>
              <a:rPr lang="tr-TR" sz="2800" dirty="0" smtClean="0"/>
              <a:t> </a:t>
            </a:r>
            <a:r>
              <a:rPr lang="tr-TR" sz="2800" dirty="0" err="1" smtClean="0"/>
              <a:t>maintenance</a:t>
            </a:r>
            <a:r>
              <a:rPr lang="tr-TR" sz="2800" dirty="0" smtClean="0"/>
              <a:t>) </a:t>
            </a:r>
          </a:p>
          <a:p>
            <a:pPr eaLnBrk="1" hangingPunct="1">
              <a:buFontTx/>
              <a:buNone/>
            </a:pPr>
            <a:endParaRPr lang="tr-TR" sz="2800" dirty="0" smtClean="0"/>
          </a:p>
        </p:txBody>
      </p:sp>
      <p:sp>
        <p:nvSpPr>
          <p:cNvPr id="10242" name="Veri Yer Tutucusu 3"/>
          <p:cNvSpPr>
            <a:spLocks noGrp="1"/>
          </p:cNvSpPr>
          <p:nvPr>
            <p:ph type="dt" sz="half" idx="14"/>
          </p:nvPr>
        </p:nvSpPr>
        <p:spPr>
          <a:noFill/>
          <a:ln>
            <a:miter lim="800000"/>
            <a:headEnd/>
            <a:tailEnd/>
          </a:ln>
        </p:spPr>
        <p:txBody>
          <a:bodyPr/>
          <a:lstStyle/>
          <a:p>
            <a:fld id="{B2F7B0DD-22A9-4622-9C62-89D14ECF3944}" type="datetime9">
              <a:rPr lang="tr-TR" smtClean="0"/>
              <a:pPr/>
              <a:t>14.12.2014 01:55:56</a:t>
            </a:fld>
            <a:endParaRPr lang="tr-T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Veri Yer Tutucusu 3"/>
          <p:cNvSpPr>
            <a:spLocks noGrp="1"/>
          </p:cNvSpPr>
          <p:nvPr>
            <p:ph type="dt" sz="half" idx="14"/>
          </p:nvPr>
        </p:nvSpPr>
        <p:spPr>
          <a:noFill/>
          <a:ln>
            <a:miter lim="800000"/>
            <a:headEnd/>
            <a:tailEnd/>
          </a:ln>
        </p:spPr>
        <p:txBody>
          <a:bodyPr/>
          <a:lstStyle/>
          <a:p>
            <a:fld id="{0FC55284-4B6B-4B05-BFA7-98F6104B36E4}" type="datetime9">
              <a:rPr lang="tr-TR" smtClean="0"/>
              <a:pPr/>
              <a:t>14.12.2014 01:56:10</a:t>
            </a:fld>
            <a:endParaRPr lang="tr-TR"/>
          </a:p>
        </p:txBody>
      </p:sp>
      <p:pic>
        <p:nvPicPr>
          <p:cNvPr id="40963" name="Picture 4" descr="IMAGE021"/>
          <p:cNvPicPr>
            <a:picLocks noChangeAspect="1" noChangeArrowheads="1"/>
          </p:cNvPicPr>
          <p:nvPr/>
        </p:nvPicPr>
        <p:blipFill>
          <a:blip r:embed="rId2" cstate="print"/>
          <a:srcRect/>
          <a:stretch>
            <a:fillRect/>
          </a:stretch>
        </p:blipFill>
        <p:spPr bwMode="auto">
          <a:xfrm>
            <a:off x="3581400" y="2779713"/>
            <a:ext cx="4572000" cy="3159125"/>
          </a:xfrm>
          <a:prstGeom prst="rect">
            <a:avLst/>
          </a:prstGeom>
          <a:noFill/>
          <a:ln w="9525">
            <a:noFill/>
            <a:miter lim="800000"/>
            <a:headEnd/>
            <a:tailEnd/>
          </a:ln>
        </p:spPr>
      </p:pic>
      <p:sp>
        <p:nvSpPr>
          <p:cNvPr id="40964" name="Rectangle 5"/>
          <p:cNvSpPr>
            <a:spLocks noChangeArrowheads="1"/>
          </p:cNvSpPr>
          <p:nvPr/>
        </p:nvSpPr>
        <p:spPr bwMode="auto">
          <a:xfrm>
            <a:off x="228600" y="1752600"/>
            <a:ext cx="5289550" cy="366713"/>
          </a:xfrm>
          <a:prstGeom prst="rect">
            <a:avLst/>
          </a:prstGeom>
          <a:noFill/>
          <a:ln w="9525">
            <a:noFill/>
            <a:miter lim="800000"/>
            <a:headEnd/>
            <a:tailEnd/>
          </a:ln>
          <a:effectLst/>
        </p:spPr>
        <p:txBody>
          <a:bodyPr wrap="none" anchor="ctr">
            <a:spAutoFit/>
          </a:bodyPr>
          <a:lstStyle/>
          <a:p>
            <a:r>
              <a:rPr lang="tr-TR" b="1"/>
              <a:t>ASVK</a:t>
            </a:r>
            <a:r>
              <a:rPr lang="tr-TR"/>
              <a:t> - Ayarlanabilir Şiber Vana Kilidi 25/165 mm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Veri Yer Tutucusu 3"/>
          <p:cNvSpPr>
            <a:spLocks noGrp="1"/>
          </p:cNvSpPr>
          <p:nvPr>
            <p:ph type="dt" sz="half" idx="14"/>
          </p:nvPr>
        </p:nvSpPr>
        <p:spPr>
          <a:noFill/>
          <a:ln>
            <a:miter lim="800000"/>
            <a:headEnd/>
            <a:tailEnd/>
          </a:ln>
        </p:spPr>
        <p:txBody>
          <a:bodyPr/>
          <a:lstStyle/>
          <a:p>
            <a:fld id="{45436C15-90E9-4305-807E-A00DDD08686A}" type="datetime9">
              <a:rPr lang="tr-TR" smtClean="0"/>
              <a:pPr/>
              <a:t>14.12.2014 01:56:10</a:t>
            </a:fld>
            <a:endParaRPr lang="tr-TR"/>
          </a:p>
        </p:txBody>
      </p:sp>
      <p:sp>
        <p:nvSpPr>
          <p:cNvPr id="41987" name="Rectangle 4"/>
          <p:cNvSpPr>
            <a:spLocks noChangeArrowheads="1"/>
          </p:cNvSpPr>
          <p:nvPr/>
        </p:nvSpPr>
        <p:spPr bwMode="auto">
          <a:xfrm>
            <a:off x="228600" y="1676400"/>
            <a:ext cx="3206750" cy="366713"/>
          </a:xfrm>
          <a:prstGeom prst="rect">
            <a:avLst/>
          </a:prstGeom>
          <a:noFill/>
          <a:ln w="9525">
            <a:noFill/>
            <a:miter lim="800000"/>
            <a:headEnd/>
            <a:tailEnd/>
          </a:ln>
          <a:effectLst/>
        </p:spPr>
        <p:txBody>
          <a:bodyPr wrap="none" anchor="ctr">
            <a:spAutoFit/>
          </a:bodyPr>
          <a:lstStyle/>
          <a:p>
            <a:r>
              <a:rPr lang="tr-TR" b="1"/>
              <a:t>KÜRESEL VANA KİLİTLERİ</a:t>
            </a:r>
            <a:r>
              <a:rPr lang="tr-TR"/>
              <a:t> </a:t>
            </a:r>
          </a:p>
        </p:txBody>
      </p:sp>
      <p:pic>
        <p:nvPicPr>
          <p:cNvPr id="41988" name="Picture 5" descr="IMAGE023"/>
          <p:cNvPicPr>
            <a:picLocks noChangeAspect="1" noChangeArrowheads="1"/>
          </p:cNvPicPr>
          <p:nvPr/>
        </p:nvPicPr>
        <p:blipFill>
          <a:blip r:embed="rId2" cstate="print"/>
          <a:srcRect/>
          <a:stretch>
            <a:fillRect/>
          </a:stretch>
        </p:blipFill>
        <p:spPr bwMode="auto">
          <a:xfrm>
            <a:off x="2819400" y="2590800"/>
            <a:ext cx="4038600" cy="3052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Veri Yer Tutucusu 3"/>
          <p:cNvSpPr>
            <a:spLocks noGrp="1"/>
          </p:cNvSpPr>
          <p:nvPr>
            <p:ph type="dt" sz="half" idx="14"/>
          </p:nvPr>
        </p:nvSpPr>
        <p:spPr>
          <a:noFill/>
          <a:ln>
            <a:miter lim="800000"/>
            <a:headEnd/>
            <a:tailEnd/>
          </a:ln>
        </p:spPr>
        <p:txBody>
          <a:bodyPr/>
          <a:lstStyle/>
          <a:p>
            <a:fld id="{6A058E31-795E-45EC-84C4-19D29AD5252E}" type="datetime9">
              <a:rPr lang="tr-TR" smtClean="0"/>
              <a:pPr/>
              <a:t>14.12.2014 01:56:11</a:t>
            </a:fld>
            <a:endParaRPr lang="tr-TR"/>
          </a:p>
        </p:txBody>
      </p:sp>
      <p:pic>
        <p:nvPicPr>
          <p:cNvPr id="43011" name="Picture 4" descr="IMAGE025"/>
          <p:cNvPicPr>
            <a:picLocks noChangeAspect="1" noChangeArrowheads="1"/>
          </p:cNvPicPr>
          <p:nvPr/>
        </p:nvPicPr>
        <p:blipFill>
          <a:blip r:embed="rId2" cstate="print"/>
          <a:srcRect/>
          <a:stretch>
            <a:fillRect/>
          </a:stretch>
        </p:blipFill>
        <p:spPr bwMode="auto">
          <a:xfrm>
            <a:off x="533400" y="2667000"/>
            <a:ext cx="3886200" cy="2784475"/>
          </a:xfrm>
          <a:prstGeom prst="rect">
            <a:avLst/>
          </a:prstGeom>
          <a:noFill/>
          <a:ln w="9525">
            <a:noFill/>
            <a:miter lim="800000"/>
            <a:headEnd/>
            <a:tailEnd/>
          </a:ln>
        </p:spPr>
      </p:pic>
      <p:pic>
        <p:nvPicPr>
          <p:cNvPr id="43012" name="Picture 5" descr="IMAGE027"/>
          <p:cNvPicPr>
            <a:picLocks noChangeAspect="1" noChangeArrowheads="1"/>
          </p:cNvPicPr>
          <p:nvPr/>
        </p:nvPicPr>
        <p:blipFill>
          <a:blip r:embed="rId3" cstate="print"/>
          <a:srcRect/>
          <a:stretch>
            <a:fillRect/>
          </a:stretch>
        </p:blipFill>
        <p:spPr bwMode="auto">
          <a:xfrm>
            <a:off x="4648200" y="2895600"/>
            <a:ext cx="3886200" cy="2039938"/>
          </a:xfrm>
          <a:prstGeom prst="rect">
            <a:avLst/>
          </a:prstGeom>
          <a:noFill/>
          <a:ln w="9525">
            <a:noFill/>
            <a:miter lim="800000"/>
            <a:headEnd/>
            <a:tailEnd/>
          </a:ln>
        </p:spPr>
      </p:pic>
      <p:sp>
        <p:nvSpPr>
          <p:cNvPr id="43013" name="Rectangle 6"/>
          <p:cNvSpPr>
            <a:spLocks noChangeArrowheads="1"/>
          </p:cNvSpPr>
          <p:nvPr/>
        </p:nvSpPr>
        <p:spPr bwMode="auto">
          <a:xfrm>
            <a:off x="533400" y="1600200"/>
            <a:ext cx="3194050" cy="366713"/>
          </a:xfrm>
          <a:prstGeom prst="rect">
            <a:avLst/>
          </a:prstGeom>
          <a:noFill/>
          <a:ln w="9525">
            <a:noFill/>
            <a:miter lim="800000"/>
            <a:headEnd/>
            <a:tailEnd/>
          </a:ln>
          <a:effectLst/>
        </p:spPr>
        <p:txBody>
          <a:bodyPr wrap="none" anchor="ctr">
            <a:spAutoFit/>
          </a:bodyPr>
          <a:lstStyle/>
          <a:p>
            <a:r>
              <a:rPr lang="tr-TR" b="1"/>
              <a:t>KELVK</a:t>
            </a:r>
            <a:r>
              <a:rPr lang="tr-TR"/>
              <a:t> - Kelebek Vana Kilidi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Veri Yer Tutucusu 3"/>
          <p:cNvSpPr>
            <a:spLocks noGrp="1"/>
          </p:cNvSpPr>
          <p:nvPr>
            <p:ph type="dt" sz="half" idx="14"/>
          </p:nvPr>
        </p:nvSpPr>
        <p:spPr>
          <a:noFill/>
          <a:ln>
            <a:miter lim="800000"/>
            <a:headEnd/>
            <a:tailEnd/>
          </a:ln>
        </p:spPr>
        <p:txBody>
          <a:bodyPr/>
          <a:lstStyle/>
          <a:p>
            <a:fld id="{973CEE47-88AF-4E14-AE27-AB9907C90F7F}" type="datetime9">
              <a:rPr lang="tr-TR" smtClean="0"/>
              <a:pPr/>
              <a:t>14.12.2014 01:56:11</a:t>
            </a:fld>
            <a:endParaRPr lang="tr-TR"/>
          </a:p>
        </p:txBody>
      </p:sp>
      <p:sp>
        <p:nvSpPr>
          <p:cNvPr id="45059" name="Rectangle 4"/>
          <p:cNvSpPr>
            <a:spLocks noChangeArrowheads="1"/>
          </p:cNvSpPr>
          <p:nvPr/>
        </p:nvSpPr>
        <p:spPr bwMode="auto">
          <a:xfrm>
            <a:off x="228600" y="325438"/>
            <a:ext cx="7626350" cy="1492250"/>
          </a:xfrm>
          <a:prstGeom prst="rect">
            <a:avLst/>
          </a:prstGeom>
          <a:noFill/>
          <a:ln w="9525">
            <a:noFill/>
            <a:miter lim="800000"/>
            <a:headEnd/>
            <a:tailEnd/>
          </a:ln>
          <a:effectLst/>
        </p:spPr>
        <p:txBody>
          <a:bodyPr wrap="none" anchor="ctr">
            <a:spAutoFit/>
          </a:bodyPr>
          <a:lstStyle/>
          <a:p>
            <a:pPr>
              <a:lnSpc>
                <a:spcPct val="170000"/>
              </a:lnSpc>
            </a:pPr>
            <a:r>
              <a:rPr lang="tr-TR" b="1"/>
              <a:t>UKVK</a:t>
            </a:r>
            <a:r>
              <a:rPr lang="tr-TR"/>
              <a:t> - Universal Küresel Vana Kilidi</a:t>
            </a:r>
          </a:p>
          <a:p>
            <a:pPr>
              <a:lnSpc>
                <a:spcPct val="170000"/>
              </a:lnSpc>
            </a:pPr>
            <a:r>
              <a:rPr lang="tr-TR" b="1"/>
              <a:t>UKVK2MK </a:t>
            </a:r>
            <a:r>
              <a:rPr lang="tr-TR"/>
              <a:t>- Universal Küresel Vana Kilidi + 2 Metre Kablo</a:t>
            </a:r>
            <a:endParaRPr lang="tr-TR" b="1"/>
          </a:p>
          <a:p>
            <a:pPr>
              <a:lnSpc>
                <a:spcPct val="170000"/>
              </a:lnSpc>
            </a:pPr>
            <a:r>
              <a:rPr lang="tr-TR" b="1"/>
              <a:t>UKVK1MKİK</a:t>
            </a:r>
            <a:r>
              <a:rPr lang="tr-TR"/>
              <a:t> - Universal Küresel Vana Kilidi + 1 Metre Kablo + İlave Kol  </a:t>
            </a:r>
          </a:p>
        </p:txBody>
      </p:sp>
      <p:pic>
        <p:nvPicPr>
          <p:cNvPr id="45060" name="Picture 5" descr="IMAGE030"/>
          <p:cNvPicPr>
            <a:picLocks noChangeAspect="1" noChangeArrowheads="1"/>
          </p:cNvPicPr>
          <p:nvPr/>
        </p:nvPicPr>
        <p:blipFill>
          <a:blip r:embed="rId2" cstate="print"/>
          <a:srcRect/>
          <a:stretch>
            <a:fillRect/>
          </a:stretch>
        </p:blipFill>
        <p:spPr bwMode="auto">
          <a:xfrm>
            <a:off x="762000" y="2362200"/>
            <a:ext cx="2695575" cy="2895600"/>
          </a:xfrm>
          <a:prstGeom prst="rect">
            <a:avLst/>
          </a:prstGeom>
          <a:noFill/>
          <a:ln w="9525">
            <a:noFill/>
            <a:miter lim="800000"/>
            <a:headEnd/>
            <a:tailEnd/>
          </a:ln>
        </p:spPr>
      </p:pic>
      <p:pic>
        <p:nvPicPr>
          <p:cNvPr id="45061" name="Picture 6" descr="IMAGE032"/>
          <p:cNvPicPr>
            <a:picLocks noChangeAspect="1" noChangeArrowheads="1"/>
          </p:cNvPicPr>
          <p:nvPr/>
        </p:nvPicPr>
        <p:blipFill>
          <a:blip r:embed="rId3" cstate="print"/>
          <a:srcRect/>
          <a:stretch>
            <a:fillRect/>
          </a:stretch>
        </p:blipFill>
        <p:spPr bwMode="auto">
          <a:xfrm>
            <a:off x="5029200" y="2438400"/>
            <a:ext cx="2819400" cy="2449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MEVZUAT</a:t>
            </a:r>
            <a:endParaRPr lang="tr-TR" dirty="0"/>
          </a:p>
        </p:txBody>
      </p:sp>
      <p:sp>
        <p:nvSpPr>
          <p:cNvPr id="3" name="2 İçerik Yer Tutucusu"/>
          <p:cNvSpPr>
            <a:spLocks noGrp="1"/>
          </p:cNvSpPr>
          <p:nvPr>
            <p:ph sz="quarter" idx="1"/>
          </p:nvPr>
        </p:nvSpPr>
        <p:spPr/>
        <p:txBody>
          <a:bodyPr>
            <a:normAutofit/>
          </a:bodyPr>
          <a:lstStyle/>
          <a:p>
            <a:r>
              <a:rPr lang="tr-TR" sz="3600" dirty="0" smtClean="0"/>
              <a:t>Elektrik </a:t>
            </a:r>
            <a:r>
              <a:rPr lang="tr-TR" sz="3600" dirty="0" smtClean="0"/>
              <a:t>Tesislerinde Emniyet Yönetmeliği</a:t>
            </a:r>
          </a:p>
          <a:p>
            <a:r>
              <a:rPr lang="tr-TR" sz="3600" dirty="0" smtClean="0"/>
              <a:t>İş Ekipmanlarının Kullanımında Sağlık Güvenlik Şartları Yönetmeliği</a:t>
            </a:r>
            <a:endParaRPr lang="tr-TR" sz="3600" dirty="0"/>
          </a:p>
        </p:txBody>
      </p:sp>
      <p:sp>
        <p:nvSpPr>
          <p:cNvPr id="4" name="3 Veri Yer Tutucusu"/>
          <p:cNvSpPr>
            <a:spLocks noGrp="1"/>
          </p:cNvSpPr>
          <p:nvPr>
            <p:ph type="dt" sz="half" idx="14"/>
          </p:nvPr>
        </p:nvSpPr>
        <p:spPr/>
        <p:txBody>
          <a:bodyPr/>
          <a:lstStyle/>
          <a:p>
            <a:pPr>
              <a:defRPr/>
            </a:pPr>
            <a:fld id="{15082585-4430-4A1B-95C2-E5B56DADDCAD}" type="datetime9">
              <a:rPr lang="tr-TR" smtClean="0"/>
              <a:pPr>
                <a:defRPr/>
              </a:pPr>
              <a:t>14.12.2014 01:56:11</a:t>
            </a:fld>
            <a:endParaRPr lang="tr-T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3" name="Rectangle 3"/>
          <p:cNvSpPr>
            <a:spLocks noGrp="1" noChangeArrowheads="1"/>
          </p:cNvSpPr>
          <p:nvPr>
            <p:ph sz="quarter" idx="1"/>
          </p:nvPr>
        </p:nvSpPr>
        <p:spPr>
          <a:xfrm>
            <a:off x="2095500" y="2532063"/>
            <a:ext cx="5067300" cy="1087437"/>
          </a:xfrm>
        </p:spPr>
        <p:txBody>
          <a:bodyPr/>
          <a:lstStyle/>
          <a:p>
            <a:pPr algn="ctr" eaLnBrk="1" hangingPunct="1">
              <a:buFont typeface="Wingdings" pitchFamily="2" charset="2"/>
              <a:buNone/>
              <a:defRPr/>
            </a:pPr>
            <a:r>
              <a:rPr lang="tr-TR" sz="1200" b="1" dirty="0" smtClean="0">
                <a:solidFill>
                  <a:srgbClr val="00B050"/>
                </a:solidFill>
                <a:effectLst>
                  <a:outerShdw blurRad="38100" dist="38100" dir="2700000" algn="tl">
                    <a:srgbClr val="000000">
                      <a:alpha val="43137"/>
                    </a:srgbClr>
                  </a:outerShdw>
                </a:effectLst>
                <a:latin typeface="Algerian" pitchFamily="82" charset="0"/>
                <a:cs typeface="Akhbar MT" pitchFamily="2" charset="-78"/>
              </a:rPr>
              <a:t>TEŞEKKÜRLER</a:t>
            </a:r>
          </a:p>
        </p:txBody>
      </p:sp>
      <p:pic>
        <p:nvPicPr>
          <p:cNvPr id="44036" name="Picture 5" descr="cay"/>
          <p:cNvPicPr>
            <a:picLocks noChangeAspect="1" noChangeArrowheads="1"/>
          </p:cNvPicPr>
          <p:nvPr/>
        </p:nvPicPr>
        <p:blipFill>
          <a:blip r:embed="rId2" cstate="print"/>
          <a:srcRect/>
          <a:stretch>
            <a:fillRect/>
          </a:stretch>
        </p:blipFill>
        <p:spPr bwMode="auto">
          <a:xfrm>
            <a:off x="3514725" y="2524125"/>
            <a:ext cx="2633663" cy="2571750"/>
          </a:xfrm>
          <a:prstGeom prst="rect">
            <a:avLst/>
          </a:prstGeom>
          <a:noFill/>
          <a:ln w="9525">
            <a:noFill/>
            <a:miter lim="800000"/>
            <a:headEnd/>
            <a:tailEnd/>
          </a:ln>
        </p:spPr>
      </p:pic>
      <p:sp>
        <p:nvSpPr>
          <p:cNvPr id="5" name="4 Veri Yer Tutucusu"/>
          <p:cNvSpPr>
            <a:spLocks noGrp="1"/>
          </p:cNvSpPr>
          <p:nvPr>
            <p:ph type="dt" sz="half" idx="14"/>
          </p:nvPr>
        </p:nvSpPr>
        <p:spPr/>
        <p:txBody>
          <a:bodyPr/>
          <a:lstStyle/>
          <a:p>
            <a:pPr>
              <a:defRPr/>
            </a:pPr>
            <a:fld id="{057705AC-9A82-4C4E-B2CE-1A146A4C4026}" type="datetime9">
              <a:rPr lang="tr-TR" smtClean="0"/>
              <a:pPr>
                <a:defRPr/>
              </a:pPr>
              <a:t>14.12.2014 01:56:11</a:t>
            </a:fld>
            <a:endParaRPr lang="tr-T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533400" y="609600"/>
            <a:ext cx="8229600" cy="1143000"/>
          </a:xfrm>
        </p:spPr>
        <p:txBody>
          <a:bodyPr>
            <a:normAutofit fontScale="90000"/>
          </a:bodyPr>
          <a:lstStyle/>
          <a:p>
            <a:pPr algn="ctr" eaLnBrk="1" hangingPunct="1"/>
            <a:r>
              <a:rPr lang="tr-TR" sz="3600" dirty="0" smtClean="0"/>
              <a:t>BAKIM ONARIM FAALİYETLERİ ve ÇEŞİTLERİ</a:t>
            </a:r>
            <a:br>
              <a:rPr lang="tr-TR" sz="3600" dirty="0" smtClean="0"/>
            </a:br>
            <a:endParaRPr lang="tr-TR" sz="3600" dirty="0" smtClean="0"/>
          </a:p>
        </p:txBody>
      </p:sp>
      <p:sp>
        <p:nvSpPr>
          <p:cNvPr id="11268" name="Rectangle 3"/>
          <p:cNvSpPr>
            <a:spLocks noGrp="1" noChangeArrowheads="1"/>
          </p:cNvSpPr>
          <p:nvPr>
            <p:ph sz="quarter" idx="1"/>
          </p:nvPr>
        </p:nvSpPr>
        <p:spPr>
          <a:xfrm>
            <a:off x="914400" y="1752600"/>
            <a:ext cx="7620000" cy="3581400"/>
          </a:xfrm>
        </p:spPr>
        <p:txBody>
          <a:bodyPr>
            <a:noAutofit/>
          </a:bodyPr>
          <a:lstStyle/>
          <a:p>
            <a:pPr eaLnBrk="1" hangingPunct="1">
              <a:buFontTx/>
              <a:buNone/>
            </a:pPr>
            <a:r>
              <a:rPr lang="tr-TR" sz="3200" b="1" dirty="0" smtClean="0"/>
              <a:t>   a - Önleyici bakım  </a:t>
            </a:r>
          </a:p>
          <a:p>
            <a:pPr eaLnBrk="1" hangingPunct="1">
              <a:buFontTx/>
              <a:buNone/>
            </a:pPr>
            <a:r>
              <a:rPr lang="tr-TR" sz="3200" b="1" dirty="0" smtClean="0"/>
              <a:t>         </a:t>
            </a:r>
            <a:r>
              <a:rPr lang="tr-TR" sz="3200" dirty="0" smtClean="0"/>
              <a:t>(</a:t>
            </a:r>
            <a:r>
              <a:rPr lang="tr-TR" sz="3200" dirty="0" err="1" smtClean="0"/>
              <a:t>preventive</a:t>
            </a:r>
            <a:r>
              <a:rPr lang="tr-TR" sz="3200" dirty="0" smtClean="0"/>
              <a:t> </a:t>
            </a:r>
            <a:r>
              <a:rPr lang="tr-TR" sz="3200" dirty="0" err="1" smtClean="0"/>
              <a:t>maintenanca</a:t>
            </a:r>
            <a:r>
              <a:rPr lang="tr-TR" sz="3200" dirty="0" smtClean="0"/>
              <a:t>)</a:t>
            </a:r>
          </a:p>
          <a:p>
            <a:pPr eaLnBrk="1" hangingPunct="1">
              <a:buFontTx/>
              <a:buNone/>
            </a:pPr>
            <a:r>
              <a:rPr lang="tr-TR" sz="3200" dirty="0" smtClean="0"/>
              <a:t>   Cihazların üretici firmanın ön gördüğü aralıklarla, öngörülen şekilde  yapılan periyodik, koruyucu bakım faaliyetleridir. </a:t>
            </a:r>
            <a:endParaRPr lang="tr-TR" sz="3200" b="1" dirty="0" smtClean="0"/>
          </a:p>
          <a:p>
            <a:pPr eaLnBrk="1" hangingPunct="1">
              <a:buFontTx/>
              <a:buNone/>
            </a:pPr>
            <a:endParaRPr lang="tr-TR" sz="3200" b="1" dirty="0" smtClean="0"/>
          </a:p>
          <a:p>
            <a:pPr eaLnBrk="1" hangingPunct="1">
              <a:buFontTx/>
              <a:buNone/>
            </a:pPr>
            <a:endParaRPr lang="tr-TR" sz="3200" dirty="0" smtClean="0"/>
          </a:p>
        </p:txBody>
      </p:sp>
      <p:pic>
        <p:nvPicPr>
          <p:cNvPr id="11270" name="Picture 5" descr="PE01838_"/>
          <p:cNvPicPr>
            <a:picLocks noChangeAspect="1" noChangeArrowheads="1"/>
          </p:cNvPicPr>
          <p:nvPr/>
        </p:nvPicPr>
        <p:blipFill>
          <a:blip r:embed="rId2" cstate="print"/>
          <a:srcRect/>
          <a:stretch>
            <a:fillRect/>
          </a:stretch>
        </p:blipFill>
        <p:spPr bwMode="auto">
          <a:xfrm>
            <a:off x="6324600" y="4737100"/>
            <a:ext cx="2209800" cy="2120900"/>
          </a:xfrm>
          <a:prstGeom prst="rect">
            <a:avLst/>
          </a:prstGeom>
          <a:noFill/>
          <a:ln w="9525">
            <a:noFill/>
            <a:miter lim="800000"/>
            <a:headEnd/>
            <a:tailEnd/>
          </a:ln>
        </p:spPr>
      </p:pic>
      <p:sp>
        <p:nvSpPr>
          <p:cNvPr id="5" name="4 Veri Yer Tutucusu"/>
          <p:cNvSpPr>
            <a:spLocks noGrp="1"/>
          </p:cNvSpPr>
          <p:nvPr>
            <p:ph type="dt" sz="half" idx="14"/>
          </p:nvPr>
        </p:nvSpPr>
        <p:spPr/>
        <p:txBody>
          <a:bodyPr/>
          <a:lstStyle/>
          <a:p>
            <a:pPr>
              <a:defRPr/>
            </a:pPr>
            <a:fld id="{67C7314A-323B-45FE-9F8C-780A00D0656F}" type="datetime9">
              <a:rPr lang="tr-TR" smtClean="0"/>
              <a:pPr>
                <a:defRPr/>
              </a:pPr>
              <a:t>14.12.2014 01:55:56</a:t>
            </a:fld>
            <a:endParaRPr lang="tr-T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381000" y="609600"/>
            <a:ext cx="8229600" cy="1143000"/>
          </a:xfrm>
        </p:spPr>
        <p:txBody>
          <a:bodyPr>
            <a:normAutofit fontScale="90000"/>
          </a:bodyPr>
          <a:lstStyle/>
          <a:p>
            <a:pPr eaLnBrk="1" hangingPunct="1"/>
            <a:r>
              <a:rPr lang="tr-TR" sz="3600" smtClean="0"/>
              <a:t>BAKIM ONARIM FAALİYETLERİ ve ÇEŞİTLERİ</a:t>
            </a:r>
            <a:br>
              <a:rPr lang="tr-TR" sz="3600" smtClean="0"/>
            </a:br>
            <a:endParaRPr lang="tr-TR" sz="3600" smtClean="0"/>
          </a:p>
        </p:txBody>
      </p:sp>
      <p:sp>
        <p:nvSpPr>
          <p:cNvPr id="12292" name="Rectangle 3"/>
          <p:cNvSpPr>
            <a:spLocks noGrp="1" noChangeArrowheads="1"/>
          </p:cNvSpPr>
          <p:nvPr>
            <p:ph sz="quarter" idx="1"/>
          </p:nvPr>
        </p:nvSpPr>
        <p:spPr>
          <a:xfrm>
            <a:off x="457200" y="1524000"/>
            <a:ext cx="8001000" cy="4572000"/>
          </a:xfrm>
        </p:spPr>
        <p:txBody>
          <a:bodyPr>
            <a:normAutofit/>
          </a:bodyPr>
          <a:lstStyle/>
          <a:p>
            <a:pPr marL="0" indent="-4763" eaLnBrk="1" hangingPunct="1">
              <a:lnSpc>
                <a:spcPct val="110000"/>
              </a:lnSpc>
              <a:spcBef>
                <a:spcPts val="0"/>
              </a:spcBef>
              <a:buFontTx/>
              <a:buNone/>
            </a:pPr>
            <a:r>
              <a:rPr lang="tr-TR" sz="2400" b="1" dirty="0" smtClean="0">
                <a:latin typeface="Arial" pitchFamily="34" charset="0"/>
                <a:cs typeface="Arial" pitchFamily="34" charset="0"/>
              </a:rPr>
              <a:t>b - Kestirimci bakım </a:t>
            </a:r>
          </a:p>
          <a:p>
            <a:pPr marL="0" indent="-4763" eaLnBrk="1" hangingPunct="1">
              <a:lnSpc>
                <a:spcPct val="110000"/>
              </a:lnSpc>
              <a:spcBef>
                <a:spcPts val="0"/>
              </a:spcBef>
              <a:buFontTx/>
              <a:buNone/>
            </a:pPr>
            <a:r>
              <a:rPr lang="tr-TR" dirty="0" smtClean="0">
                <a:latin typeface="Arial" pitchFamily="34" charset="0"/>
                <a:cs typeface="Arial" pitchFamily="34" charset="0"/>
              </a:rPr>
              <a:t>     </a:t>
            </a:r>
            <a:r>
              <a:rPr lang="tr-TR" sz="2400" dirty="0" smtClean="0">
                <a:latin typeface="Arial" pitchFamily="34" charset="0"/>
                <a:cs typeface="Arial" pitchFamily="34" charset="0"/>
              </a:rPr>
              <a:t>(</a:t>
            </a:r>
            <a:r>
              <a:rPr lang="tr-TR" sz="2400" dirty="0" err="1" smtClean="0">
                <a:latin typeface="Arial" pitchFamily="34" charset="0"/>
                <a:cs typeface="Arial" pitchFamily="34" charset="0"/>
              </a:rPr>
              <a:t>predictive</a:t>
            </a:r>
            <a:r>
              <a:rPr lang="tr-TR" sz="2400" dirty="0" smtClean="0">
                <a:latin typeface="Arial" pitchFamily="34" charset="0"/>
                <a:cs typeface="Arial" pitchFamily="34" charset="0"/>
              </a:rPr>
              <a:t> </a:t>
            </a:r>
            <a:r>
              <a:rPr lang="tr-TR" sz="2400" dirty="0" err="1" smtClean="0">
                <a:latin typeface="Arial" pitchFamily="34" charset="0"/>
                <a:cs typeface="Arial" pitchFamily="34" charset="0"/>
              </a:rPr>
              <a:t>maintenance</a:t>
            </a:r>
            <a:r>
              <a:rPr lang="tr-TR" sz="2400" dirty="0" smtClean="0">
                <a:latin typeface="Arial" pitchFamily="34" charset="0"/>
                <a:cs typeface="Arial" pitchFamily="34" charset="0"/>
              </a:rPr>
              <a:t> )</a:t>
            </a:r>
          </a:p>
          <a:p>
            <a:pPr marL="0" indent="-4763" eaLnBrk="1" hangingPunct="1">
              <a:lnSpc>
                <a:spcPct val="110000"/>
              </a:lnSpc>
              <a:spcBef>
                <a:spcPts val="0"/>
              </a:spcBef>
              <a:buFontTx/>
              <a:buNone/>
            </a:pPr>
            <a:r>
              <a:rPr lang="tr-TR" sz="2400" dirty="0" smtClean="0">
                <a:latin typeface="Arial" pitchFamily="34" charset="0"/>
                <a:cs typeface="Arial" pitchFamily="34" charset="0"/>
              </a:rPr>
              <a:t>Yakın zaman da arızalara neden  olabilecek  sorunların, henüz  arıza ortaya çıkmadan, çeşitli yöntemlerle tespit  edilerek  giderilmesi faaliyetleridir. </a:t>
            </a:r>
          </a:p>
          <a:p>
            <a:pPr marL="0" indent="-4763" eaLnBrk="1" hangingPunct="1">
              <a:lnSpc>
                <a:spcPct val="110000"/>
              </a:lnSpc>
              <a:spcBef>
                <a:spcPts val="0"/>
              </a:spcBef>
              <a:buFontTx/>
              <a:buNone/>
            </a:pPr>
            <a:r>
              <a:rPr lang="tr-TR" sz="2400" dirty="0" smtClean="0">
                <a:latin typeface="Arial" pitchFamily="34" charset="0"/>
                <a:cs typeface="Arial" pitchFamily="34" charset="0"/>
              </a:rPr>
              <a:t>Cihaz veya sistem durmadan  veya  planlı kısa süreli duruşla sorun giderileceği için sürekli  </a:t>
            </a:r>
          </a:p>
          <a:p>
            <a:pPr marL="0" indent="-4763" eaLnBrk="1" hangingPunct="1">
              <a:lnSpc>
                <a:spcPct val="110000"/>
              </a:lnSpc>
              <a:spcBef>
                <a:spcPts val="0"/>
              </a:spcBef>
              <a:buFontTx/>
              <a:buNone/>
            </a:pPr>
            <a:r>
              <a:rPr lang="tr-TR" sz="2400" dirty="0" smtClean="0">
                <a:latin typeface="Arial" pitchFamily="34" charset="0"/>
                <a:cs typeface="Arial" pitchFamily="34" charset="0"/>
              </a:rPr>
              <a:t>çalışan  sistemlerde  periyodik koruyucu bakımla birlikte</a:t>
            </a:r>
          </a:p>
          <a:p>
            <a:pPr marL="0" indent="-4763" eaLnBrk="1" hangingPunct="1">
              <a:lnSpc>
                <a:spcPct val="110000"/>
              </a:lnSpc>
              <a:spcBef>
                <a:spcPts val="0"/>
              </a:spcBef>
              <a:buFontTx/>
              <a:buNone/>
            </a:pPr>
            <a:r>
              <a:rPr lang="tr-TR" sz="2400" dirty="0" smtClean="0">
                <a:latin typeface="Arial" pitchFamily="34" charset="0"/>
                <a:cs typeface="Arial" pitchFamily="34" charset="0"/>
              </a:rPr>
              <a:t> uygulanır.</a:t>
            </a:r>
            <a:br>
              <a:rPr lang="tr-TR" sz="2400" dirty="0" smtClean="0">
                <a:latin typeface="Arial" pitchFamily="34" charset="0"/>
                <a:cs typeface="Arial" pitchFamily="34" charset="0"/>
              </a:rPr>
            </a:br>
            <a:r>
              <a:rPr lang="tr-TR" sz="2400" dirty="0" smtClean="0">
                <a:latin typeface="Arial" pitchFamily="34" charset="0"/>
                <a:cs typeface="Arial" pitchFamily="34" charset="0"/>
              </a:rPr>
              <a:t/>
            </a:r>
            <a:br>
              <a:rPr lang="tr-TR" sz="2400" dirty="0" smtClean="0">
                <a:latin typeface="Arial" pitchFamily="34" charset="0"/>
                <a:cs typeface="Arial" pitchFamily="34" charset="0"/>
              </a:rPr>
            </a:br>
            <a:endParaRPr lang="tr-TR" sz="2400" b="1" dirty="0" smtClean="0">
              <a:latin typeface="Arial" pitchFamily="34" charset="0"/>
              <a:cs typeface="Arial" pitchFamily="34" charset="0"/>
            </a:endParaRPr>
          </a:p>
          <a:p>
            <a:pPr marL="0" eaLnBrk="1" hangingPunct="1">
              <a:lnSpc>
                <a:spcPct val="110000"/>
              </a:lnSpc>
              <a:spcBef>
                <a:spcPts val="0"/>
              </a:spcBef>
              <a:buFontTx/>
              <a:buNone/>
            </a:pPr>
            <a:endParaRPr lang="tr-TR" sz="2400" dirty="0" smtClean="0">
              <a:latin typeface="Arial" pitchFamily="34" charset="0"/>
              <a:cs typeface="Arial" pitchFamily="34" charset="0"/>
            </a:endParaRPr>
          </a:p>
        </p:txBody>
      </p:sp>
      <p:sp>
        <p:nvSpPr>
          <p:cNvPr id="12290" name="Veri Yer Tutucusu 3"/>
          <p:cNvSpPr>
            <a:spLocks noGrp="1"/>
          </p:cNvSpPr>
          <p:nvPr>
            <p:ph type="dt" sz="half" idx="14"/>
          </p:nvPr>
        </p:nvSpPr>
        <p:spPr>
          <a:xfrm rot="5400000">
            <a:off x="7459885" y="1211487"/>
            <a:ext cx="2170366" cy="283464"/>
          </a:xfrm>
          <a:noFill/>
          <a:ln>
            <a:miter lim="800000"/>
            <a:headEnd/>
            <a:tailEnd/>
          </a:ln>
        </p:spPr>
        <p:txBody>
          <a:bodyPr/>
          <a:lstStyle/>
          <a:p>
            <a:fld id="{3113CE41-904D-4110-995C-591FF22BDF04}" type="datetime9">
              <a:rPr lang="tr-TR" smtClean="0"/>
              <a:pPr/>
              <a:t>14.12.2014 01:55:56</a:t>
            </a:fld>
            <a:endParaRPr lang="tr-TR"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533400" y="685800"/>
            <a:ext cx="8229600" cy="1143000"/>
          </a:xfrm>
        </p:spPr>
        <p:txBody>
          <a:bodyPr>
            <a:normAutofit fontScale="90000"/>
          </a:bodyPr>
          <a:lstStyle/>
          <a:p>
            <a:pPr algn="ctr" eaLnBrk="1" hangingPunct="1"/>
            <a:r>
              <a:rPr lang="tr-TR" sz="3600" dirty="0" smtClean="0"/>
              <a:t>BAKIM ONARIM FAALİYETLERİ ve ÇEŞİTLERİ</a:t>
            </a:r>
            <a:br>
              <a:rPr lang="tr-TR" sz="3600" dirty="0" smtClean="0"/>
            </a:br>
            <a:endParaRPr lang="tr-TR" sz="3600" dirty="0" smtClean="0"/>
          </a:p>
        </p:txBody>
      </p:sp>
      <p:sp>
        <p:nvSpPr>
          <p:cNvPr id="13316" name="Rectangle 3"/>
          <p:cNvSpPr>
            <a:spLocks noGrp="1" noChangeArrowheads="1"/>
          </p:cNvSpPr>
          <p:nvPr>
            <p:ph sz="quarter" idx="1"/>
          </p:nvPr>
        </p:nvSpPr>
        <p:spPr>
          <a:xfrm>
            <a:off x="838200" y="1524000"/>
            <a:ext cx="7315200" cy="4525963"/>
          </a:xfrm>
        </p:spPr>
        <p:txBody>
          <a:bodyPr>
            <a:normAutofit/>
          </a:bodyPr>
          <a:lstStyle/>
          <a:p>
            <a:pPr eaLnBrk="1" hangingPunct="1">
              <a:buFontTx/>
              <a:buNone/>
            </a:pPr>
            <a:r>
              <a:rPr lang="tr-TR" sz="2400" dirty="0" smtClean="0"/>
              <a:t/>
            </a:r>
            <a:br>
              <a:rPr lang="tr-TR" sz="2400" dirty="0" smtClean="0"/>
            </a:br>
            <a:endParaRPr lang="tr-TR" sz="2400" b="1" dirty="0" smtClean="0"/>
          </a:p>
          <a:p>
            <a:pPr marL="0" indent="-4763" eaLnBrk="1" hangingPunct="1">
              <a:spcBef>
                <a:spcPts val="0"/>
              </a:spcBef>
              <a:buFontTx/>
              <a:buNone/>
            </a:pPr>
            <a:r>
              <a:rPr lang="tr-TR" sz="2400" b="1" dirty="0" smtClean="0"/>
              <a:t>c - Arıza Giderici Bakım </a:t>
            </a:r>
          </a:p>
          <a:p>
            <a:pPr marL="0" indent="-4763" eaLnBrk="1" hangingPunct="1">
              <a:spcBef>
                <a:spcPts val="0"/>
              </a:spcBef>
              <a:buFontTx/>
              <a:buNone/>
            </a:pPr>
            <a:r>
              <a:rPr lang="tr-TR" sz="2400" dirty="0" smtClean="0"/>
              <a:t>      (</a:t>
            </a:r>
            <a:r>
              <a:rPr lang="tr-TR" sz="2400" dirty="0" err="1" smtClean="0"/>
              <a:t>corrective</a:t>
            </a:r>
            <a:r>
              <a:rPr lang="tr-TR" sz="2400" dirty="0" smtClean="0"/>
              <a:t> </a:t>
            </a:r>
            <a:r>
              <a:rPr lang="tr-TR" sz="2400" dirty="0" err="1" smtClean="0"/>
              <a:t>maintenance</a:t>
            </a:r>
            <a:r>
              <a:rPr lang="tr-TR" sz="2400" dirty="0" smtClean="0"/>
              <a:t>) </a:t>
            </a:r>
          </a:p>
          <a:p>
            <a:pPr marL="0" indent="-4763" algn="just" eaLnBrk="1" hangingPunct="1">
              <a:spcBef>
                <a:spcPts val="0"/>
              </a:spcBef>
              <a:buFontTx/>
              <a:buNone/>
            </a:pPr>
            <a:r>
              <a:rPr lang="tr-TR" sz="2400" dirty="0" smtClean="0"/>
              <a:t>Cihaz veya sistemlerin işlevlerini sürmesini önemli ölçüde  sınırlayan yada tamamen kullanım dışı bırakan durumlarda  uygulanan arıza ve bakım faaliyetleridir. </a:t>
            </a:r>
          </a:p>
          <a:p>
            <a:pPr marL="0" indent="-4763" algn="just" eaLnBrk="1" hangingPunct="1">
              <a:spcBef>
                <a:spcPts val="0"/>
              </a:spcBef>
              <a:buFontTx/>
              <a:buNone/>
            </a:pPr>
            <a:r>
              <a:rPr lang="tr-TR" sz="2400" dirty="0" smtClean="0"/>
              <a:t>Her açıdan  istenmeyen ve pahalı bir yöntem olmakla birlikte en sık  karşılaşılan durumlardan biridir. </a:t>
            </a:r>
          </a:p>
        </p:txBody>
      </p:sp>
      <p:sp>
        <p:nvSpPr>
          <p:cNvPr id="13314" name="Veri Yer Tutucusu 3"/>
          <p:cNvSpPr>
            <a:spLocks noGrp="1"/>
          </p:cNvSpPr>
          <p:nvPr>
            <p:ph type="dt" sz="half" idx="14"/>
          </p:nvPr>
        </p:nvSpPr>
        <p:spPr>
          <a:noFill/>
          <a:ln>
            <a:miter lim="800000"/>
            <a:headEnd/>
            <a:tailEnd/>
          </a:ln>
        </p:spPr>
        <p:txBody>
          <a:bodyPr/>
          <a:lstStyle/>
          <a:p>
            <a:fld id="{78FC14C9-C701-40EF-9C59-DB826FBC02F4}" type="datetime9">
              <a:rPr lang="tr-TR" smtClean="0"/>
              <a:pPr/>
              <a:t>14.12.2014 01:55:56</a:t>
            </a:fld>
            <a:endParaRPr lang="tr-T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sz="quarter" idx="1"/>
          </p:nvPr>
        </p:nvSpPr>
        <p:spPr>
          <a:xfrm>
            <a:off x="304800" y="2179638"/>
            <a:ext cx="8534400" cy="4525962"/>
          </a:xfrm>
        </p:spPr>
        <p:txBody>
          <a:bodyPr/>
          <a:lstStyle/>
          <a:p>
            <a:pPr eaLnBrk="1" hangingPunct="1"/>
            <a:r>
              <a:rPr lang="tr-TR" sz="2400" dirty="0" smtClean="0"/>
              <a:t> İşletmelerin tamir, bakım ve onarım çalışmaları esnasında çok sayıda kazaların meydana gelmektedir.</a:t>
            </a:r>
          </a:p>
          <a:p>
            <a:pPr eaLnBrk="1" hangingPunct="1"/>
            <a:r>
              <a:rPr lang="tr-TR" sz="2400" dirty="0" smtClean="0"/>
              <a:t>Bu kazalar, tamir ve bakım çalışmalarının yeterli emniyet tedbiri alınmadan yapılmış olmasından kaynaklanmaktadır. </a:t>
            </a:r>
          </a:p>
          <a:p>
            <a:pPr eaLnBrk="1" hangingPunct="1">
              <a:buFontTx/>
              <a:buNone/>
            </a:pPr>
            <a:r>
              <a:rPr lang="tr-TR" sz="2400" dirty="0" smtClean="0"/>
              <a:t>   </a:t>
            </a:r>
          </a:p>
          <a:p>
            <a:pPr eaLnBrk="1" hangingPunct="1"/>
            <a:r>
              <a:rPr lang="tr-TR" sz="2400" dirty="0" smtClean="0"/>
              <a:t>Bu sebeple, bakım ve onarım faaliyetlerinin planlı, programlı olarak yapılması gerekmektedir. </a:t>
            </a:r>
          </a:p>
        </p:txBody>
      </p:sp>
      <p:sp>
        <p:nvSpPr>
          <p:cNvPr id="14338" name="Veri Yer Tutucusu 3"/>
          <p:cNvSpPr>
            <a:spLocks noGrp="1"/>
          </p:cNvSpPr>
          <p:nvPr>
            <p:ph type="dt" sz="half" idx="14"/>
          </p:nvPr>
        </p:nvSpPr>
        <p:spPr>
          <a:noFill/>
          <a:ln>
            <a:miter lim="800000"/>
            <a:headEnd/>
            <a:tailEnd/>
          </a:ln>
        </p:spPr>
        <p:txBody>
          <a:bodyPr/>
          <a:lstStyle/>
          <a:p>
            <a:fld id="{D596B130-EC78-47FD-ACE4-41A27754D8C3}" type="datetime9">
              <a:rPr lang="tr-TR" smtClean="0"/>
              <a:pPr/>
              <a:t>14.12.2014 01:55:56</a:t>
            </a:fld>
            <a:endParaRPr lang="tr-TR"/>
          </a:p>
        </p:txBody>
      </p:sp>
      <p:sp>
        <p:nvSpPr>
          <p:cNvPr id="14340" name="Rectangle 4"/>
          <p:cNvSpPr>
            <a:spLocks noChangeArrowheads="1"/>
          </p:cNvSpPr>
          <p:nvPr/>
        </p:nvSpPr>
        <p:spPr bwMode="auto">
          <a:xfrm>
            <a:off x="609600" y="427038"/>
            <a:ext cx="8229600" cy="1143000"/>
          </a:xfrm>
          <a:prstGeom prst="rect">
            <a:avLst/>
          </a:prstGeom>
          <a:noFill/>
          <a:ln w="9525">
            <a:noFill/>
            <a:miter lim="800000"/>
            <a:headEnd/>
            <a:tailEnd/>
          </a:ln>
          <a:effectLst/>
        </p:spPr>
        <p:txBody>
          <a:bodyPr anchor="ctr"/>
          <a:lstStyle/>
          <a:p>
            <a:pPr algn="ctr"/>
            <a:r>
              <a:rPr lang="tr-TR" b="1" dirty="0">
                <a:solidFill>
                  <a:srgbClr val="800000"/>
                </a:solidFill>
              </a:rPr>
              <a:t>BAKIM ONARIM FAALİYETLERİNDE </a:t>
            </a:r>
            <a:endParaRPr lang="tr-TR" b="1" dirty="0" smtClean="0">
              <a:solidFill>
                <a:srgbClr val="800000"/>
              </a:solidFill>
            </a:endParaRPr>
          </a:p>
          <a:p>
            <a:pPr algn="ctr"/>
            <a:r>
              <a:rPr lang="tr-TR" b="1" dirty="0" smtClean="0">
                <a:solidFill>
                  <a:srgbClr val="800000"/>
                </a:solidFill>
              </a:rPr>
              <a:t>İŞ </a:t>
            </a:r>
            <a:r>
              <a:rPr lang="tr-TR" b="1" dirty="0">
                <a:solidFill>
                  <a:srgbClr val="800000"/>
                </a:solidFill>
              </a:rPr>
              <a:t>SAĞLIĞI ve GÜVENLİĞİ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sz="quarter" idx="1"/>
          </p:nvPr>
        </p:nvSpPr>
        <p:spPr>
          <a:xfrm>
            <a:off x="609600" y="1219200"/>
            <a:ext cx="7467600" cy="4525963"/>
          </a:xfrm>
        </p:spPr>
        <p:txBody>
          <a:bodyPr/>
          <a:lstStyle/>
          <a:p>
            <a:pPr eaLnBrk="1" hangingPunct="1">
              <a:lnSpc>
                <a:spcPct val="130000"/>
              </a:lnSpc>
            </a:pPr>
            <a:r>
              <a:rPr lang="tr-TR" sz="2400" dirty="0" smtClean="0"/>
              <a:t>Bakım onarım çalışmalarına </a:t>
            </a:r>
            <a:r>
              <a:rPr lang="tr-TR" sz="2400" b="1" u="sng" dirty="0" smtClean="0"/>
              <a:t>izin</a:t>
            </a:r>
            <a:r>
              <a:rPr lang="tr-TR" sz="2400" dirty="0" smtClean="0"/>
              <a:t> verilmesi hususunda bir sistem kurulmalıdır. </a:t>
            </a:r>
          </a:p>
          <a:p>
            <a:pPr eaLnBrk="1" hangingPunct="1">
              <a:lnSpc>
                <a:spcPct val="130000"/>
              </a:lnSpc>
            </a:pPr>
            <a:r>
              <a:rPr lang="tr-TR" dirty="0" smtClean="0"/>
              <a:t>Tehlikeli iş izin sistemi (ateşli iş, kapalı ortamda çalışma, </a:t>
            </a:r>
            <a:r>
              <a:rPr lang="tr-TR" smtClean="0"/>
              <a:t>yüksekte çalışma, </a:t>
            </a:r>
            <a:r>
              <a:rPr lang="tr-TR" dirty="0" smtClean="0"/>
              <a:t>vb…)</a:t>
            </a:r>
            <a:endParaRPr lang="tr-TR" sz="2400" dirty="0" smtClean="0"/>
          </a:p>
          <a:p>
            <a:pPr eaLnBrk="1" hangingPunct="1">
              <a:lnSpc>
                <a:spcPct val="130000"/>
              </a:lnSpc>
            </a:pPr>
            <a:r>
              <a:rPr lang="tr-TR" sz="2400" dirty="0" smtClean="0"/>
              <a:t>Bu sistemde; yöneticilerin, işçilerin, müteahhitlerin ve diğer şahısların uymaları gerekli tedbirler ve şartlar açık ve net bir şekilde belirlenmelidir. </a:t>
            </a:r>
          </a:p>
        </p:txBody>
      </p:sp>
      <p:sp>
        <p:nvSpPr>
          <p:cNvPr id="15362" name="Veri Yer Tutucusu 3"/>
          <p:cNvSpPr>
            <a:spLocks noGrp="1"/>
          </p:cNvSpPr>
          <p:nvPr>
            <p:ph type="dt" sz="half" idx="14"/>
          </p:nvPr>
        </p:nvSpPr>
        <p:spPr>
          <a:noFill/>
          <a:ln>
            <a:miter lim="800000"/>
            <a:headEnd/>
            <a:tailEnd/>
          </a:ln>
        </p:spPr>
        <p:txBody>
          <a:bodyPr/>
          <a:lstStyle/>
          <a:p>
            <a:fld id="{45ABE434-C398-4435-88E2-2579A62CF079}" type="datetime9">
              <a:rPr lang="tr-TR" smtClean="0"/>
              <a:pPr/>
              <a:t>14.12.2014 01:55:56</a:t>
            </a:fld>
            <a:endParaRPr lang="tr-T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normAutofit fontScale="90000"/>
          </a:bodyPr>
          <a:lstStyle/>
          <a:p>
            <a:pPr algn="l" eaLnBrk="1" hangingPunct="1"/>
            <a:r>
              <a:rPr lang="tr-TR" sz="4000" b="0" smtClean="0"/>
              <a:t>Bu sistemde;</a:t>
            </a:r>
            <a:r>
              <a:rPr lang="tr-TR" sz="4000" smtClean="0"/>
              <a:t/>
            </a:r>
            <a:br>
              <a:rPr lang="tr-TR" sz="4000" smtClean="0"/>
            </a:br>
            <a:endParaRPr lang="tr-TR" sz="4000" smtClean="0"/>
          </a:p>
        </p:txBody>
      </p:sp>
      <p:sp>
        <p:nvSpPr>
          <p:cNvPr id="16388" name="Rectangle 3"/>
          <p:cNvSpPr>
            <a:spLocks noGrp="1" noChangeArrowheads="1"/>
          </p:cNvSpPr>
          <p:nvPr>
            <p:ph sz="quarter" idx="1"/>
          </p:nvPr>
        </p:nvSpPr>
        <p:spPr>
          <a:xfrm>
            <a:off x="304800" y="990600"/>
            <a:ext cx="8001000" cy="5638800"/>
          </a:xfrm>
        </p:spPr>
        <p:txBody>
          <a:bodyPr/>
          <a:lstStyle/>
          <a:p>
            <a:pPr eaLnBrk="1" hangingPunct="1">
              <a:lnSpc>
                <a:spcPct val="90000"/>
              </a:lnSpc>
            </a:pPr>
            <a:r>
              <a:rPr lang="tr-TR" sz="2000" dirty="0" smtClean="0"/>
              <a:t>Yapılacak iş,</a:t>
            </a:r>
          </a:p>
          <a:p>
            <a:pPr eaLnBrk="1" hangingPunct="1">
              <a:lnSpc>
                <a:spcPct val="90000"/>
              </a:lnSpc>
            </a:pPr>
            <a:endParaRPr lang="tr-TR" sz="2000" dirty="0" smtClean="0"/>
          </a:p>
          <a:p>
            <a:pPr eaLnBrk="1" hangingPunct="1">
              <a:lnSpc>
                <a:spcPct val="90000"/>
              </a:lnSpc>
            </a:pPr>
            <a:r>
              <a:rPr lang="tr-TR" sz="2000" dirty="0" smtClean="0"/>
              <a:t>İşi kimin denetleyeceği,</a:t>
            </a:r>
          </a:p>
          <a:p>
            <a:pPr eaLnBrk="1" hangingPunct="1">
              <a:lnSpc>
                <a:spcPct val="90000"/>
              </a:lnSpc>
            </a:pPr>
            <a:endParaRPr lang="tr-TR" sz="2000" dirty="0" smtClean="0"/>
          </a:p>
          <a:p>
            <a:pPr eaLnBrk="1" hangingPunct="1">
              <a:lnSpc>
                <a:spcPct val="90000"/>
              </a:lnSpc>
            </a:pPr>
            <a:r>
              <a:rPr lang="tr-TR" sz="2000" dirty="0" smtClean="0"/>
              <a:t>Alınacak güvenlik tedbirleri,</a:t>
            </a:r>
          </a:p>
          <a:p>
            <a:pPr eaLnBrk="1" hangingPunct="1">
              <a:lnSpc>
                <a:spcPct val="90000"/>
              </a:lnSpc>
            </a:pPr>
            <a:endParaRPr lang="tr-TR" sz="2000" dirty="0" smtClean="0"/>
          </a:p>
          <a:p>
            <a:pPr eaLnBrk="1" hangingPunct="1">
              <a:lnSpc>
                <a:spcPct val="90000"/>
              </a:lnSpc>
            </a:pPr>
            <a:r>
              <a:rPr lang="tr-TR" sz="2000" dirty="0" smtClean="0"/>
              <a:t>İşe başlamadan önce çalışanlar tarafından alınacak gerekli tedbirler,(Örneğin; fiziksel kilitleme aygıtlarının takılması, tehlike uyarı levhalarının asılması gibi)</a:t>
            </a:r>
          </a:p>
          <a:p>
            <a:pPr eaLnBrk="1" hangingPunct="1">
              <a:lnSpc>
                <a:spcPct val="90000"/>
              </a:lnSpc>
            </a:pPr>
            <a:endParaRPr lang="tr-TR" sz="2000" dirty="0" smtClean="0"/>
          </a:p>
          <a:p>
            <a:pPr eaLnBrk="1" hangingPunct="1">
              <a:lnSpc>
                <a:spcPct val="90000"/>
              </a:lnSpc>
            </a:pPr>
            <a:r>
              <a:rPr lang="tr-TR" sz="2000" dirty="0" smtClean="0"/>
              <a:t>Çalışma alanının güvenli olup olmadığının tespiti ve güvenli hale getirilmesi,</a:t>
            </a:r>
          </a:p>
          <a:p>
            <a:pPr eaLnBrk="1" hangingPunct="1">
              <a:lnSpc>
                <a:spcPct val="90000"/>
              </a:lnSpc>
            </a:pPr>
            <a:endParaRPr lang="tr-TR" sz="2000" dirty="0" smtClean="0"/>
          </a:p>
          <a:p>
            <a:pPr eaLnBrk="1" hangingPunct="1">
              <a:lnSpc>
                <a:spcPct val="90000"/>
              </a:lnSpc>
            </a:pPr>
            <a:r>
              <a:rPr lang="tr-TR" sz="2000" dirty="0" smtClean="0"/>
              <a:t>Çalışma izninin kaldırılmasından önce yapılması gerekli işlemlerin belirtilmesi, bu işlemlerin kimler tarafından yapılacağının açık olarak yazılması, belge sisteminin yerleştirilmesi, gerekmektedir.</a:t>
            </a:r>
          </a:p>
        </p:txBody>
      </p:sp>
      <p:sp>
        <p:nvSpPr>
          <p:cNvPr id="16386" name="Veri Yer Tutucusu 3"/>
          <p:cNvSpPr>
            <a:spLocks noGrp="1"/>
          </p:cNvSpPr>
          <p:nvPr>
            <p:ph type="dt" sz="half" idx="14"/>
          </p:nvPr>
        </p:nvSpPr>
        <p:spPr>
          <a:noFill/>
          <a:ln>
            <a:miter lim="800000"/>
            <a:headEnd/>
            <a:tailEnd/>
          </a:ln>
        </p:spPr>
        <p:txBody>
          <a:bodyPr/>
          <a:lstStyle/>
          <a:p>
            <a:fld id="{15FCC960-A00C-425C-9A5C-1B4A6F2799BA}" type="datetime9">
              <a:rPr lang="tr-TR" smtClean="0"/>
              <a:pPr/>
              <a:t>14.12.2014 01:55:57</a:t>
            </a:fld>
            <a:endParaRPr lang="tr-TR"/>
          </a:p>
        </p:txBody>
      </p:sp>
      <p:pic>
        <p:nvPicPr>
          <p:cNvPr id="16389" name="Picture 4" descr="mekanik"/>
          <p:cNvPicPr>
            <a:picLocks noChangeAspect="1" noChangeArrowheads="1"/>
          </p:cNvPicPr>
          <p:nvPr/>
        </p:nvPicPr>
        <p:blipFill>
          <a:blip r:embed="rId2" cstate="print"/>
          <a:srcRect/>
          <a:stretch>
            <a:fillRect/>
          </a:stretch>
        </p:blipFill>
        <p:spPr bwMode="auto">
          <a:xfrm>
            <a:off x="5791200" y="533400"/>
            <a:ext cx="2743200" cy="205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mba">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547</TotalTime>
  <Words>1222</Words>
  <Application>Microsoft Office PowerPoint</Application>
  <PresentationFormat>Ekran Gösterisi (4:3)</PresentationFormat>
  <Paragraphs>188</Paragraphs>
  <Slides>35</Slides>
  <Notes>1</Notes>
  <HiddenSlides>4</HiddenSlides>
  <MMClips>0</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35</vt:i4>
      </vt:variant>
    </vt:vector>
  </HeadingPairs>
  <TitlesOfParts>
    <vt:vector size="37" baseType="lpstr">
      <vt:lpstr>Cumba</vt:lpstr>
      <vt:lpstr>CorelPhotoPaint.Image.6</vt:lpstr>
      <vt:lpstr>Slayt 1</vt:lpstr>
      <vt:lpstr>BAKIM ONARIM FAALİYETLERİ </vt:lpstr>
      <vt:lpstr>BAKIM ONARIM  ÇEŞİTLERİ </vt:lpstr>
      <vt:lpstr>BAKIM ONARIM FAALİYETLERİ ve ÇEŞİTLERİ </vt:lpstr>
      <vt:lpstr>BAKIM ONARIM FAALİYETLERİ ve ÇEŞİTLERİ </vt:lpstr>
      <vt:lpstr>BAKIM ONARIM FAALİYETLERİ ve ÇEŞİTLERİ </vt:lpstr>
      <vt:lpstr>Slayt 7</vt:lpstr>
      <vt:lpstr>Slayt 8</vt:lpstr>
      <vt:lpstr>Bu sistemde; </vt:lpstr>
      <vt:lpstr>BAKIM VE ONARIM İŞLERİNDE EN ÇOK RASTLANAN KAZA TÜRLERİ:</vt:lpstr>
      <vt:lpstr>BAKIM VE ONARIM İŞLERİNDE KAZALARIN MAYDANA GELİŞ SEBEPLERİ</vt:lpstr>
      <vt:lpstr>BAKIM VE ONARIM İŞLERİNDE KAZALARIN MAYDANA GELİŞ SEBEPLERİ</vt:lpstr>
      <vt:lpstr>BAKIM VE ONARIM İŞLERİNDE  DİKKAT EDİLECEK HUSUSLAR</vt:lpstr>
      <vt:lpstr>Slayt 14</vt:lpstr>
      <vt:lpstr>Slayt 15</vt:lpstr>
      <vt:lpstr>BAKIM ONARIM FAALİYETLERİ SIRASINDA ALINMASI GEREKLİ TEDBİRLER </vt:lpstr>
      <vt:lpstr>Slayt 17</vt:lpstr>
      <vt:lpstr>Slayt 18</vt:lpstr>
      <vt:lpstr>Slayt 19</vt:lpstr>
      <vt:lpstr>Slayt 20</vt:lpstr>
      <vt:lpstr>Slayt 21</vt:lpstr>
      <vt:lpstr>Slayt 22</vt:lpstr>
      <vt:lpstr>Slayt 23</vt:lpstr>
      <vt:lpstr>BAKIM ONARIM SONRASI</vt:lpstr>
      <vt:lpstr>KAPALI ( KISITLI ) ALANLARDA YAPILAN BAKIM ONARIM FAALİYETLERİNDE ALINACAK TEDBİRLER:</vt:lpstr>
      <vt:lpstr>    KİLİTLEME          ETİKETLEME</vt:lpstr>
      <vt:lpstr>ÇOK AMAÇLI KABLOLU KİLİTLEME APARATLARI </vt:lpstr>
      <vt:lpstr>ÇOK AMAÇLI KABLOLU KİLİTLEME APARATLARI </vt:lpstr>
      <vt:lpstr>ÇOK AMAÇLI KABLOLU KİLİTLEME APARATLARI </vt:lpstr>
      <vt:lpstr>Slayt 30</vt:lpstr>
      <vt:lpstr>Slayt 31</vt:lpstr>
      <vt:lpstr>Slayt 32</vt:lpstr>
      <vt:lpstr>Slayt 33</vt:lpstr>
      <vt:lpstr>MEVZUAT</vt:lpstr>
      <vt:lpstr>Slayt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Asus</cp:lastModifiedBy>
  <cp:revision>71</cp:revision>
  <cp:lastPrinted>1601-01-01T00:00:00Z</cp:lastPrinted>
  <dcterms:created xsi:type="dcterms:W3CDTF">1601-01-01T00:00:00Z</dcterms:created>
  <dcterms:modified xsi:type="dcterms:W3CDTF">2014-12-14T00:05:06Z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