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8" r:id="rId2"/>
    <p:sldId id="492" r:id="rId3"/>
    <p:sldId id="493" r:id="rId4"/>
    <p:sldId id="494" r:id="rId5"/>
    <p:sldId id="495" r:id="rId6"/>
    <p:sldId id="496" r:id="rId7"/>
    <p:sldId id="497" r:id="rId8"/>
    <p:sldId id="450" r:id="rId9"/>
    <p:sldId id="452" r:id="rId10"/>
    <p:sldId id="453" r:id="rId11"/>
    <p:sldId id="455" r:id="rId12"/>
    <p:sldId id="454" r:id="rId13"/>
    <p:sldId id="456" r:id="rId14"/>
    <p:sldId id="457" r:id="rId15"/>
    <p:sldId id="459" r:id="rId16"/>
    <p:sldId id="460" r:id="rId17"/>
    <p:sldId id="462" r:id="rId18"/>
    <p:sldId id="464" r:id="rId19"/>
    <p:sldId id="466" r:id="rId20"/>
    <p:sldId id="486" r:id="rId21"/>
    <p:sldId id="465" r:id="rId22"/>
    <p:sldId id="468" r:id="rId23"/>
    <p:sldId id="467" r:id="rId24"/>
    <p:sldId id="487" r:id="rId25"/>
    <p:sldId id="469" r:id="rId26"/>
    <p:sldId id="471" r:id="rId27"/>
    <p:sldId id="470" r:id="rId28"/>
    <p:sldId id="488" r:id="rId29"/>
    <p:sldId id="472" r:id="rId30"/>
    <p:sldId id="473" r:id="rId31"/>
    <p:sldId id="474" r:id="rId32"/>
    <p:sldId id="489" r:id="rId33"/>
    <p:sldId id="476" r:id="rId34"/>
    <p:sldId id="477" r:id="rId35"/>
    <p:sldId id="478" r:id="rId36"/>
    <p:sldId id="479" r:id="rId37"/>
    <p:sldId id="480" r:id="rId38"/>
    <p:sldId id="481" r:id="rId39"/>
    <p:sldId id="339" r:id="rId4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3258"/>
    <a:srgbClr val="003399"/>
    <a:srgbClr val="000099"/>
    <a:srgbClr val="E6A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660"/>
  </p:normalViewPr>
  <p:slideViewPr>
    <p:cSldViewPr>
      <p:cViewPr>
        <p:scale>
          <a:sx n="40" d="100"/>
          <a:sy n="40" d="100"/>
        </p:scale>
        <p:origin x="-128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E3A44A-7DFB-40D4-9D73-C083EC42DDF7}" type="datetimeFigureOut">
              <a:rPr lang="tr-TR" smtClean="0"/>
              <a:pPr/>
              <a:t>14.12.2014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383DD9-8ADF-48D9-8D8A-F72890DBA81E}" type="slidenum">
              <a:rPr lang="tr-TR" smtClean="0"/>
              <a:pPr/>
              <a:t>‹#›</a:t>
            </a:fld>
            <a:endParaRPr lang="tr-TR"/>
          </a:p>
        </p:txBody>
      </p:sp>
    </p:spTree>
    <p:extLst>
      <p:ext uri="{BB962C8B-B14F-4D97-AF65-F5344CB8AC3E}">
        <p14:creationId xmlns:p14="http://schemas.microsoft.com/office/powerpoint/2010/main" xmlns="" val="2322537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A383DD9-8ADF-48D9-8D8A-F72890DBA81E}" type="slidenum">
              <a:rPr lang="tr-TR" smtClean="0"/>
              <a:pPr/>
              <a:t>5</a:t>
            </a:fld>
            <a:endParaRPr lang="tr-TR"/>
          </a:p>
        </p:txBody>
      </p:sp>
    </p:spTree>
    <p:extLst>
      <p:ext uri="{BB962C8B-B14F-4D97-AF65-F5344CB8AC3E}">
        <p14:creationId xmlns:p14="http://schemas.microsoft.com/office/powerpoint/2010/main" xmlns="" val="3227476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A383DD9-8ADF-48D9-8D8A-F72890DBA81E}" type="slidenum">
              <a:rPr lang="tr-TR" smtClean="0"/>
              <a:pPr/>
              <a:t>16</a:t>
            </a:fld>
            <a:endParaRPr lang="tr-TR"/>
          </a:p>
        </p:txBody>
      </p:sp>
    </p:spTree>
    <p:extLst>
      <p:ext uri="{BB962C8B-B14F-4D97-AF65-F5344CB8AC3E}">
        <p14:creationId xmlns:p14="http://schemas.microsoft.com/office/powerpoint/2010/main" xmlns="" val="3227476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A383DD9-8ADF-48D9-8D8A-F72890DBA81E}" type="slidenum">
              <a:rPr lang="tr-TR" smtClean="0"/>
              <a:pPr/>
              <a:t>17</a:t>
            </a:fld>
            <a:endParaRPr lang="tr-TR"/>
          </a:p>
        </p:txBody>
      </p:sp>
    </p:spTree>
    <p:extLst>
      <p:ext uri="{BB962C8B-B14F-4D97-AF65-F5344CB8AC3E}">
        <p14:creationId xmlns:p14="http://schemas.microsoft.com/office/powerpoint/2010/main" xmlns="" val="3227476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A383DD9-8ADF-48D9-8D8A-F72890DBA81E}" type="slidenum">
              <a:rPr lang="tr-TR" smtClean="0"/>
              <a:pPr/>
              <a:t>18</a:t>
            </a:fld>
            <a:endParaRPr lang="tr-TR"/>
          </a:p>
        </p:txBody>
      </p:sp>
    </p:spTree>
    <p:extLst>
      <p:ext uri="{BB962C8B-B14F-4D97-AF65-F5344CB8AC3E}">
        <p14:creationId xmlns:p14="http://schemas.microsoft.com/office/powerpoint/2010/main" xmlns="" val="3227476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A383DD9-8ADF-48D9-8D8A-F72890DBA81E}" type="slidenum">
              <a:rPr lang="tr-TR" smtClean="0"/>
              <a:pPr/>
              <a:t>19</a:t>
            </a:fld>
            <a:endParaRPr lang="tr-TR"/>
          </a:p>
        </p:txBody>
      </p:sp>
    </p:spTree>
    <p:extLst>
      <p:ext uri="{BB962C8B-B14F-4D97-AF65-F5344CB8AC3E}">
        <p14:creationId xmlns:p14="http://schemas.microsoft.com/office/powerpoint/2010/main" xmlns="" val="3227476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A383DD9-8ADF-48D9-8D8A-F72890DBA81E}" type="slidenum">
              <a:rPr lang="tr-TR" smtClean="0"/>
              <a:pPr/>
              <a:t>20</a:t>
            </a:fld>
            <a:endParaRPr lang="tr-TR"/>
          </a:p>
        </p:txBody>
      </p:sp>
    </p:spTree>
    <p:extLst>
      <p:ext uri="{BB962C8B-B14F-4D97-AF65-F5344CB8AC3E}">
        <p14:creationId xmlns:p14="http://schemas.microsoft.com/office/powerpoint/2010/main" xmlns="" val="3227476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A383DD9-8ADF-48D9-8D8A-F72890DBA81E}" type="slidenum">
              <a:rPr lang="tr-TR" smtClean="0"/>
              <a:pPr/>
              <a:t>21</a:t>
            </a:fld>
            <a:endParaRPr lang="tr-TR"/>
          </a:p>
        </p:txBody>
      </p:sp>
    </p:spTree>
    <p:extLst>
      <p:ext uri="{BB962C8B-B14F-4D97-AF65-F5344CB8AC3E}">
        <p14:creationId xmlns:p14="http://schemas.microsoft.com/office/powerpoint/2010/main" xmlns="" val="3227476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A383DD9-8ADF-48D9-8D8A-F72890DBA81E}" type="slidenum">
              <a:rPr lang="tr-TR" smtClean="0"/>
              <a:pPr/>
              <a:t>22</a:t>
            </a:fld>
            <a:endParaRPr lang="tr-TR"/>
          </a:p>
        </p:txBody>
      </p:sp>
    </p:spTree>
    <p:extLst>
      <p:ext uri="{BB962C8B-B14F-4D97-AF65-F5344CB8AC3E}">
        <p14:creationId xmlns:p14="http://schemas.microsoft.com/office/powerpoint/2010/main" xmlns="" val="3227476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A383DD9-8ADF-48D9-8D8A-F72890DBA81E}" type="slidenum">
              <a:rPr lang="tr-TR" smtClean="0"/>
              <a:pPr/>
              <a:t>23</a:t>
            </a:fld>
            <a:endParaRPr lang="tr-TR"/>
          </a:p>
        </p:txBody>
      </p:sp>
    </p:spTree>
    <p:extLst>
      <p:ext uri="{BB962C8B-B14F-4D97-AF65-F5344CB8AC3E}">
        <p14:creationId xmlns:p14="http://schemas.microsoft.com/office/powerpoint/2010/main" xmlns="" val="3227476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A383DD9-8ADF-48D9-8D8A-F72890DBA81E}" type="slidenum">
              <a:rPr lang="tr-TR" smtClean="0"/>
              <a:pPr/>
              <a:t>24</a:t>
            </a:fld>
            <a:endParaRPr lang="tr-TR"/>
          </a:p>
        </p:txBody>
      </p:sp>
    </p:spTree>
    <p:extLst>
      <p:ext uri="{BB962C8B-B14F-4D97-AF65-F5344CB8AC3E}">
        <p14:creationId xmlns:p14="http://schemas.microsoft.com/office/powerpoint/2010/main" xmlns="" val="3227476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A383DD9-8ADF-48D9-8D8A-F72890DBA81E}" type="slidenum">
              <a:rPr lang="tr-TR" smtClean="0"/>
              <a:pPr/>
              <a:t>25</a:t>
            </a:fld>
            <a:endParaRPr lang="tr-TR"/>
          </a:p>
        </p:txBody>
      </p:sp>
    </p:spTree>
    <p:extLst>
      <p:ext uri="{BB962C8B-B14F-4D97-AF65-F5344CB8AC3E}">
        <p14:creationId xmlns:p14="http://schemas.microsoft.com/office/powerpoint/2010/main" xmlns="" val="3227476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A383DD9-8ADF-48D9-8D8A-F72890DBA81E}" type="slidenum">
              <a:rPr lang="tr-TR" smtClean="0"/>
              <a:pPr/>
              <a:t>8</a:t>
            </a:fld>
            <a:endParaRPr lang="tr-TR"/>
          </a:p>
        </p:txBody>
      </p:sp>
    </p:spTree>
    <p:extLst>
      <p:ext uri="{BB962C8B-B14F-4D97-AF65-F5344CB8AC3E}">
        <p14:creationId xmlns:p14="http://schemas.microsoft.com/office/powerpoint/2010/main" xmlns="" val="3227476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A383DD9-8ADF-48D9-8D8A-F72890DBA81E}" type="slidenum">
              <a:rPr lang="tr-TR" smtClean="0"/>
              <a:pPr/>
              <a:t>26</a:t>
            </a:fld>
            <a:endParaRPr lang="tr-TR"/>
          </a:p>
        </p:txBody>
      </p:sp>
    </p:spTree>
    <p:extLst>
      <p:ext uri="{BB962C8B-B14F-4D97-AF65-F5344CB8AC3E}">
        <p14:creationId xmlns:p14="http://schemas.microsoft.com/office/powerpoint/2010/main" xmlns="" val="3227476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A383DD9-8ADF-48D9-8D8A-F72890DBA81E}" type="slidenum">
              <a:rPr lang="tr-TR" smtClean="0"/>
              <a:pPr/>
              <a:t>27</a:t>
            </a:fld>
            <a:endParaRPr lang="tr-TR"/>
          </a:p>
        </p:txBody>
      </p:sp>
    </p:spTree>
    <p:extLst>
      <p:ext uri="{BB962C8B-B14F-4D97-AF65-F5344CB8AC3E}">
        <p14:creationId xmlns:p14="http://schemas.microsoft.com/office/powerpoint/2010/main" xmlns="" val="3227476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A383DD9-8ADF-48D9-8D8A-F72890DBA81E}" type="slidenum">
              <a:rPr lang="tr-TR" smtClean="0"/>
              <a:pPr/>
              <a:t>28</a:t>
            </a:fld>
            <a:endParaRPr lang="tr-TR"/>
          </a:p>
        </p:txBody>
      </p:sp>
    </p:spTree>
    <p:extLst>
      <p:ext uri="{BB962C8B-B14F-4D97-AF65-F5344CB8AC3E}">
        <p14:creationId xmlns:p14="http://schemas.microsoft.com/office/powerpoint/2010/main" xmlns="" val="3227476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A383DD9-8ADF-48D9-8D8A-F72890DBA81E}" type="slidenum">
              <a:rPr lang="tr-TR" smtClean="0"/>
              <a:pPr/>
              <a:t>29</a:t>
            </a:fld>
            <a:endParaRPr lang="tr-TR"/>
          </a:p>
        </p:txBody>
      </p:sp>
    </p:spTree>
    <p:extLst>
      <p:ext uri="{BB962C8B-B14F-4D97-AF65-F5344CB8AC3E}">
        <p14:creationId xmlns:p14="http://schemas.microsoft.com/office/powerpoint/2010/main" xmlns="" val="3227476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A383DD9-8ADF-48D9-8D8A-F72890DBA81E}" type="slidenum">
              <a:rPr lang="tr-TR" smtClean="0"/>
              <a:pPr/>
              <a:t>30</a:t>
            </a:fld>
            <a:endParaRPr lang="tr-TR"/>
          </a:p>
        </p:txBody>
      </p:sp>
    </p:spTree>
    <p:extLst>
      <p:ext uri="{BB962C8B-B14F-4D97-AF65-F5344CB8AC3E}">
        <p14:creationId xmlns:p14="http://schemas.microsoft.com/office/powerpoint/2010/main" xmlns="" val="32274766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A383DD9-8ADF-48D9-8D8A-F72890DBA81E}" type="slidenum">
              <a:rPr lang="tr-TR" smtClean="0"/>
              <a:pPr/>
              <a:t>31</a:t>
            </a:fld>
            <a:endParaRPr lang="tr-TR"/>
          </a:p>
        </p:txBody>
      </p:sp>
    </p:spTree>
    <p:extLst>
      <p:ext uri="{BB962C8B-B14F-4D97-AF65-F5344CB8AC3E}">
        <p14:creationId xmlns:p14="http://schemas.microsoft.com/office/powerpoint/2010/main" xmlns="" val="32274766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A383DD9-8ADF-48D9-8D8A-F72890DBA81E}" type="slidenum">
              <a:rPr lang="tr-TR" smtClean="0"/>
              <a:pPr/>
              <a:t>32</a:t>
            </a:fld>
            <a:endParaRPr lang="tr-TR"/>
          </a:p>
        </p:txBody>
      </p:sp>
    </p:spTree>
    <p:extLst>
      <p:ext uri="{BB962C8B-B14F-4D97-AF65-F5344CB8AC3E}">
        <p14:creationId xmlns:p14="http://schemas.microsoft.com/office/powerpoint/2010/main" xmlns="" val="32274766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A383DD9-8ADF-48D9-8D8A-F72890DBA81E}" type="slidenum">
              <a:rPr lang="tr-TR" smtClean="0"/>
              <a:pPr/>
              <a:t>33</a:t>
            </a:fld>
            <a:endParaRPr lang="tr-TR"/>
          </a:p>
        </p:txBody>
      </p:sp>
    </p:spTree>
    <p:extLst>
      <p:ext uri="{BB962C8B-B14F-4D97-AF65-F5344CB8AC3E}">
        <p14:creationId xmlns:p14="http://schemas.microsoft.com/office/powerpoint/2010/main" xmlns="" val="32274766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A383DD9-8ADF-48D9-8D8A-F72890DBA81E}" type="slidenum">
              <a:rPr lang="tr-TR" smtClean="0"/>
              <a:pPr/>
              <a:t>34</a:t>
            </a:fld>
            <a:endParaRPr lang="tr-TR"/>
          </a:p>
        </p:txBody>
      </p:sp>
    </p:spTree>
    <p:extLst>
      <p:ext uri="{BB962C8B-B14F-4D97-AF65-F5344CB8AC3E}">
        <p14:creationId xmlns:p14="http://schemas.microsoft.com/office/powerpoint/2010/main" xmlns="" val="32274766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A383DD9-8ADF-48D9-8D8A-F72890DBA81E}" type="slidenum">
              <a:rPr lang="tr-TR" smtClean="0"/>
              <a:pPr/>
              <a:t>35</a:t>
            </a:fld>
            <a:endParaRPr lang="tr-TR"/>
          </a:p>
        </p:txBody>
      </p:sp>
    </p:spTree>
    <p:extLst>
      <p:ext uri="{BB962C8B-B14F-4D97-AF65-F5344CB8AC3E}">
        <p14:creationId xmlns:p14="http://schemas.microsoft.com/office/powerpoint/2010/main" xmlns="" val="3227476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A383DD9-8ADF-48D9-8D8A-F72890DBA81E}" type="slidenum">
              <a:rPr lang="tr-TR" smtClean="0"/>
              <a:pPr/>
              <a:t>9</a:t>
            </a:fld>
            <a:endParaRPr lang="tr-TR"/>
          </a:p>
        </p:txBody>
      </p:sp>
    </p:spTree>
    <p:extLst>
      <p:ext uri="{BB962C8B-B14F-4D97-AF65-F5344CB8AC3E}">
        <p14:creationId xmlns:p14="http://schemas.microsoft.com/office/powerpoint/2010/main" xmlns="" val="32274766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A383DD9-8ADF-48D9-8D8A-F72890DBA81E}" type="slidenum">
              <a:rPr lang="tr-TR" smtClean="0"/>
              <a:pPr/>
              <a:t>36</a:t>
            </a:fld>
            <a:endParaRPr lang="tr-TR"/>
          </a:p>
        </p:txBody>
      </p:sp>
    </p:spTree>
    <p:extLst>
      <p:ext uri="{BB962C8B-B14F-4D97-AF65-F5344CB8AC3E}">
        <p14:creationId xmlns:p14="http://schemas.microsoft.com/office/powerpoint/2010/main" xmlns="" val="32274766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A383DD9-8ADF-48D9-8D8A-F72890DBA81E}" type="slidenum">
              <a:rPr lang="tr-TR" smtClean="0"/>
              <a:pPr/>
              <a:t>37</a:t>
            </a:fld>
            <a:endParaRPr lang="tr-TR"/>
          </a:p>
        </p:txBody>
      </p:sp>
    </p:spTree>
    <p:extLst>
      <p:ext uri="{BB962C8B-B14F-4D97-AF65-F5344CB8AC3E}">
        <p14:creationId xmlns:p14="http://schemas.microsoft.com/office/powerpoint/2010/main" xmlns="" val="32274766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A383DD9-8ADF-48D9-8D8A-F72890DBA81E}" type="slidenum">
              <a:rPr lang="tr-TR" smtClean="0"/>
              <a:pPr/>
              <a:t>38</a:t>
            </a:fld>
            <a:endParaRPr lang="tr-TR"/>
          </a:p>
        </p:txBody>
      </p:sp>
    </p:spTree>
    <p:extLst>
      <p:ext uri="{BB962C8B-B14F-4D97-AF65-F5344CB8AC3E}">
        <p14:creationId xmlns:p14="http://schemas.microsoft.com/office/powerpoint/2010/main" xmlns="" val="32274766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A383DD9-8ADF-48D9-8D8A-F72890DBA81E}" type="slidenum">
              <a:rPr lang="tr-TR" smtClean="0"/>
              <a:pPr/>
              <a:t>39</a:t>
            </a:fld>
            <a:endParaRPr lang="tr-TR"/>
          </a:p>
        </p:txBody>
      </p:sp>
    </p:spTree>
    <p:extLst>
      <p:ext uri="{BB962C8B-B14F-4D97-AF65-F5344CB8AC3E}">
        <p14:creationId xmlns:p14="http://schemas.microsoft.com/office/powerpoint/2010/main" xmlns="" val="3227476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A383DD9-8ADF-48D9-8D8A-F72890DBA81E}" type="slidenum">
              <a:rPr lang="tr-TR" smtClean="0"/>
              <a:pPr/>
              <a:t>10</a:t>
            </a:fld>
            <a:endParaRPr lang="tr-TR"/>
          </a:p>
        </p:txBody>
      </p:sp>
    </p:spTree>
    <p:extLst>
      <p:ext uri="{BB962C8B-B14F-4D97-AF65-F5344CB8AC3E}">
        <p14:creationId xmlns:p14="http://schemas.microsoft.com/office/powerpoint/2010/main" xmlns="" val="3227476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A383DD9-8ADF-48D9-8D8A-F72890DBA81E}" type="slidenum">
              <a:rPr lang="tr-TR" smtClean="0"/>
              <a:pPr/>
              <a:t>11</a:t>
            </a:fld>
            <a:endParaRPr lang="tr-TR"/>
          </a:p>
        </p:txBody>
      </p:sp>
    </p:spTree>
    <p:extLst>
      <p:ext uri="{BB962C8B-B14F-4D97-AF65-F5344CB8AC3E}">
        <p14:creationId xmlns:p14="http://schemas.microsoft.com/office/powerpoint/2010/main" xmlns="" val="3227476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A383DD9-8ADF-48D9-8D8A-F72890DBA81E}" type="slidenum">
              <a:rPr lang="tr-TR" smtClean="0"/>
              <a:pPr/>
              <a:t>12</a:t>
            </a:fld>
            <a:endParaRPr lang="tr-TR"/>
          </a:p>
        </p:txBody>
      </p:sp>
    </p:spTree>
    <p:extLst>
      <p:ext uri="{BB962C8B-B14F-4D97-AF65-F5344CB8AC3E}">
        <p14:creationId xmlns:p14="http://schemas.microsoft.com/office/powerpoint/2010/main" xmlns="" val="3227476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A383DD9-8ADF-48D9-8D8A-F72890DBA81E}" type="slidenum">
              <a:rPr lang="tr-TR" smtClean="0"/>
              <a:pPr/>
              <a:t>13</a:t>
            </a:fld>
            <a:endParaRPr lang="tr-TR"/>
          </a:p>
        </p:txBody>
      </p:sp>
    </p:spTree>
    <p:extLst>
      <p:ext uri="{BB962C8B-B14F-4D97-AF65-F5344CB8AC3E}">
        <p14:creationId xmlns:p14="http://schemas.microsoft.com/office/powerpoint/2010/main" xmlns="" val="3227476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A383DD9-8ADF-48D9-8D8A-F72890DBA81E}" type="slidenum">
              <a:rPr lang="tr-TR" smtClean="0"/>
              <a:pPr/>
              <a:t>14</a:t>
            </a:fld>
            <a:endParaRPr lang="tr-TR"/>
          </a:p>
        </p:txBody>
      </p:sp>
    </p:spTree>
    <p:extLst>
      <p:ext uri="{BB962C8B-B14F-4D97-AF65-F5344CB8AC3E}">
        <p14:creationId xmlns:p14="http://schemas.microsoft.com/office/powerpoint/2010/main" xmlns="" val="3227476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A383DD9-8ADF-48D9-8D8A-F72890DBA81E}" type="slidenum">
              <a:rPr lang="tr-TR" smtClean="0"/>
              <a:pPr/>
              <a:t>15</a:t>
            </a:fld>
            <a:endParaRPr lang="tr-TR"/>
          </a:p>
        </p:txBody>
      </p:sp>
    </p:spTree>
    <p:extLst>
      <p:ext uri="{BB962C8B-B14F-4D97-AF65-F5344CB8AC3E}">
        <p14:creationId xmlns:p14="http://schemas.microsoft.com/office/powerpoint/2010/main" xmlns="" val="3227476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0E926C11-A457-4A87-9ECC-400AE161B336}" type="datetime1">
              <a:rPr lang="tr-TR" smtClean="0"/>
              <a:pPr/>
              <a:t>14.12.2014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07A8F66-B96F-4F27-89C8-088ACF6B07B7}" type="datetime1">
              <a:rPr lang="tr-TR" smtClean="0"/>
              <a:pPr/>
              <a:t>14.12.2014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EA174B8B-7AF9-43A5-AED7-5F9108BBC194}" type="datetime1">
              <a:rPr lang="tr-TR" smtClean="0"/>
              <a:pPr/>
              <a:t>14.12.2014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E9BAF7E-2E10-4500-B5DF-9C671276A860}" type="datetime1">
              <a:rPr lang="tr-TR" smtClean="0"/>
              <a:pPr/>
              <a:t>14.12.2014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4CE5BCB-985D-48B8-BB1F-57BF729A98A2}" type="datetime1">
              <a:rPr lang="tr-TR" smtClean="0"/>
              <a:pPr/>
              <a:t>14.12.2014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BAEE3E3B-06CA-4A41-ADA0-7F025B5644DC}" type="datetime1">
              <a:rPr lang="tr-TR" smtClean="0"/>
              <a:pPr/>
              <a:t>14.12.2014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F5D5919-B590-4374-824D-F581E4A4C87A}" type="datetime1">
              <a:rPr lang="tr-TR" smtClean="0"/>
              <a:pPr/>
              <a:t>14.12.2014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814B2773-FDD2-425B-ADB6-498F99CE2084}" type="datetime1">
              <a:rPr lang="tr-TR" smtClean="0"/>
              <a:pPr/>
              <a:t>14.12.2014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B31FBABD-C9D0-4A71-8A41-94C3B1175C2E}" type="datetime1">
              <a:rPr lang="tr-TR" smtClean="0"/>
              <a:pPr/>
              <a:t>14.12.2014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34099AC9-FBF1-4585-9C52-C4C6AD20B736}" type="datetime1">
              <a:rPr lang="tr-TR" smtClean="0"/>
              <a:pPr/>
              <a:t>14.12.2014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EC0BCAD-F224-4925-9101-7F20B59A9D33}" type="datetime1">
              <a:rPr lang="tr-TR" smtClean="0"/>
              <a:pPr/>
              <a:t>14.12.2014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8135C6-2E18-4F8E-9CFE-4E9E849D3939}" type="datetime1">
              <a:rPr lang="tr-TR" smtClean="0"/>
              <a:pPr/>
              <a:t>14.12.2014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0"/>
            <a:ext cx="9144000" cy="688445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000099"/>
              </a:solidFill>
            </a:endParaRPr>
          </a:p>
        </p:txBody>
      </p:sp>
      <p:sp>
        <p:nvSpPr>
          <p:cNvPr id="5" name="Dikdörtgen 4"/>
          <p:cNvSpPr/>
          <p:nvPr/>
        </p:nvSpPr>
        <p:spPr>
          <a:xfrm>
            <a:off x="395536" y="1268760"/>
            <a:ext cx="8496944" cy="3456384"/>
          </a:xfrm>
          <a:prstGeom prst="rect">
            <a:avLst/>
          </a:prstGeom>
          <a:solidFill>
            <a:srgbClr val="C00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400" b="1" dirty="0" smtClean="0">
              <a:effectLst>
                <a:outerShdw blurRad="38100" dist="38100" dir="2700000" algn="tl">
                  <a:srgbClr val="000000">
                    <a:alpha val="43137"/>
                  </a:srgbClr>
                </a:outerShdw>
              </a:effectLst>
              <a:latin typeface="Arial Black" pitchFamily="34" charset="0"/>
            </a:endParaRPr>
          </a:p>
          <a:p>
            <a:pPr algn="ctr"/>
            <a:endParaRPr lang="tr-TR" sz="4400" b="1" dirty="0" smtClean="0">
              <a:effectLst>
                <a:outerShdw blurRad="38100" dist="38100" dir="2700000" algn="tl">
                  <a:srgbClr val="000000">
                    <a:alpha val="43137"/>
                  </a:srgbClr>
                </a:outerShdw>
              </a:effectLst>
              <a:latin typeface="Arial Black" pitchFamily="34" charset="0"/>
            </a:endParaRPr>
          </a:p>
          <a:p>
            <a:pPr algn="ctr"/>
            <a:endParaRPr lang="tr-TR" sz="4000" b="1" dirty="0" smtClean="0">
              <a:effectLst>
                <a:outerShdw blurRad="38100" dist="38100" dir="2700000" algn="tl">
                  <a:srgbClr val="000000">
                    <a:alpha val="43137"/>
                  </a:srgbClr>
                </a:outerShdw>
              </a:effectLst>
              <a:latin typeface="Arial Black" pitchFamily="34" charset="0"/>
            </a:endParaRPr>
          </a:p>
          <a:p>
            <a:pPr algn="ctr"/>
            <a:endParaRPr lang="tr-TR" sz="4000" b="1" dirty="0" smtClean="0">
              <a:effectLst>
                <a:outerShdw blurRad="38100" dist="38100" dir="2700000" algn="tl">
                  <a:srgbClr val="000000">
                    <a:alpha val="43137"/>
                  </a:srgbClr>
                </a:outerShdw>
              </a:effectLst>
              <a:latin typeface="Arial Black" pitchFamily="34" charset="0"/>
            </a:endParaRPr>
          </a:p>
          <a:p>
            <a:pPr algn="ctr"/>
            <a:r>
              <a:rPr lang="tr-TR" sz="4000" b="1" dirty="0" smtClean="0">
                <a:effectLst>
                  <a:outerShdw blurRad="38100" dist="38100" dir="2700000" algn="tl">
                    <a:srgbClr val="000000">
                      <a:alpha val="43137"/>
                    </a:srgbClr>
                  </a:outerShdw>
                </a:effectLst>
                <a:latin typeface="Arial Black" pitchFamily="34" charset="0"/>
              </a:rPr>
              <a:t>İŞYERLERİNDE </a:t>
            </a:r>
            <a:r>
              <a:rPr lang="tr-TR" sz="4000" b="1" dirty="0">
                <a:effectLst>
                  <a:outerShdw blurRad="38100" dist="38100" dir="2700000" algn="tl">
                    <a:srgbClr val="000000">
                      <a:alpha val="43137"/>
                    </a:srgbClr>
                  </a:outerShdw>
                </a:effectLst>
                <a:latin typeface="Arial Black" pitchFamily="34" charset="0"/>
              </a:rPr>
              <a:t>ACİL </a:t>
            </a:r>
            <a:r>
              <a:rPr lang="tr-TR" sz="4000" b="1" dirty="0" smtClean="0">
                <a:effectLst>
                  <a:outerShdw blurRad="38100" dist="38100" dir="2700000" algn="tl">
                    <a:srgbClr val="000000">
                      <a:alpha val="43137"/>
                    </a:srgbClr>
                  </a:outerShdw>
                </a:effectLst>
                <a:latin typeface="Arial Black" pitchFamily="34" charset="0"/>
              </a:rPr>
              <a:t>DURUM PLANLARI</a:t>
            </a:r>
          </a:p>
          <a:p>
            <a:pPr algn="ctr"/>
            <a:endParaRPr lang="tr-TR" sz="1400" b="1" dirty="0" smtClean="0">
              <a:effectLst>
                <a:outerShdw blurRad="38100" dist="38100" dir="2700000" algn="tl">
                  <a:srgbClr val="000000">
                    <a:alpha val="43137"/>
                  </a:srgbClr>
                </a:outerShdw>
              </a:effectLst>
              <a:latin typeface="Arial Black" pitchFamily="34" charset="0"/>
            </a:endParaRPr>
          </a:p>
          <a:p>
            <a:pPr algn="ctr"/>
            <a:endParaRPr lang="tr-TR" sz="1400" dirty="0" smtClean="0">
              <a:latin typeface="Arial" pitchFamily="34" charset="0"/>
              <a:cs typeface="Arial" pitchFamily="34" charset="0"/>
            </a:endParaRPr>
          </a:p>
          <a:p>
            <a:pPr algn="ctr"/>
            <a:r>
              <a:rPr lang="tr-TR" sz="1400" b="1" dirty="0" smtClean="0">
                <a:latin typeface="Arial" pitchFamily="34" charset="0"/>
                <a:cs typeface="Arial" pitchFamily="34" charset="0"/>
              </a:rPr>
              <a:t>Kimya Yük.</a:t>
            </a:r>
            <a:r>
              <a:rPr lang="tr-TR" sz="1400" b="1" dirty="0" err="1" smtClean="0">
                <a:latin typeface="Arial" pitchFamily="34" charset="0"/>
                <a:cs typeface="Arial" pitchFamily="34" charset="0"/>
              </a:rPr>
              <a:t>Müh.TURGAY</a:t>
            </a:r>
            <a:r>
              <a:rPr lang="tr-TR" sz="1400" b="1" dirty="0" smtClean="0">
                <a:latin typeface="Arial" pitchFamily="34" charset="0"/>
                <a:cs typeface="Arial" pitchFamily="34" charset="0"/>
              </a:rPr>
              <a:t> BODUROĞLU</a:t>
            </a:r>
          </a:p>
          <a:p>
            <a:pPr algn="ctr"/>
            <a:r>
              <a:rPr lang="tr-TR" sz="1400" b="1" dirty="0" smtClean="0">
                <a:latin typeface="Arial" pitchFamily="34" charset="0"/>
                <a:cs typeface="Arial" pitchFamily="34" charset="0"/>
              </a:rPr>
              <a:t>İŞ GÜVENLİĞİ UZMANI (A)</a:t>
            </a:r>
          </a:p>
          <a:p>
            <a:pPr algn="ctr"/>
            <a:r>
              <a:rPr lang="tr-TR" sz="1400" b="1" dirty="0" smtClean="0">
                <a:latin typeface="Arial" pitchFamily="34" charset="0"/>
                <a:cs typeface="Arial" pitchFamily="34" charset="0"/>
              </a:rPr>
              <a:t>EMEKLİ BAŞMÜFETTİŞ</a:t>
            </a:r>
            <a:endParaRPr lang="tr-TR" sz="1400" b="1" dirty="0">
              <a:latin typeface="Arial" pitchFamily="34" charset="0"/>
              <a:cs typeface="Arial" pitchFamily="34" charset="0"/>
            </a:endParaRPr>
          </a:p>
          <a:p>
            <a:pPr algn="ctr"/>
            <a:r>
              <a:rPr lang="tr-TR" sz="4000" b="1" dirty="0">
                <a:effectLst>
                  <a:outerShdw blurRad="38100" dist="38100" dir="2700000" algn="tl">
                    <a:srgbClr val="000000">
                      <a:alpha val="43137"/>
                    </a:srgbClr>
                  </a:outerShdw>
                </a:effectLst>
                <a:latin typeface="Arial Black" pitchFamily="34" charset="0"/>
              </a:rPr>
              <a:t/>
            </a:r>
            <a:br>
              <a:rPr lang="tr-TR" sz="4000" b="1" dirty="0">
                <a:effectLst>
                  <a:outerShdw blurRad="38100" dist="38100" dir="2700000" algn="tl">
                    <a:srgbClr val="000000">
                      <a:alpha val="43137"/>
                    </a:srgbClr>
                  </a:outerShdw>
                </a:effectLst>
                <a:latin typeface="Arial Black" pitchFamily="34" charset="0"/>
              </a:rPr>
            </a:br>
            <a:r>
              <a:rPr lang="tr-TR" sz="4400" b="1" dirty="0">
                <a:effectLst>
                  <a:outerShdw blurRad="38100" dist="38100" dir="2700000" algn="tl">
                    <a:srgbClr val="000000">
                      <a:alpha val="43137"/>
                    </a:srgbClr>
                  </a:outerShdw>
                </a:effectLst>
                <a:latin typeface="Arial Black" pitchFamily="34" charset="0"/>
              </a:rPr>
              <a:t/>
            </a:r>
            <a:br>
              <a:rPr lang="tr-TR" sz="4400" b="1" dirty="0">
                <a:effectLst>
                  <a:outerShdw blurRad="38100" dist="38100" dir="2700000" algn="tl">
                    <a:srgbClr val="000000">
                      <a:alpha val="43137"/>
                    </a:srgbClr>
                  </a:outerShdw>
                </a:effectLst>
                <a:latin typeface="Arial Black" pitchFamily="34" charset="0"/>
              </a:rPr>
            </a:br>
            <a:endParaRPr lang="tr-TR" sz="4400" b="1" dirty="0">
              <a:effectLst>
                <a:outerShdw blurRad="38100" dist="38100" dir="2700000" algn="tl">
                  <a:srgbClr val="000000">
                    <a:alpha val="43137"/>
                  </a:srgbClr>
                </a:outerShdw>
              </a:effectLst>
              <a:latin typeface="Arial Black" pitchFamily="34" charset="0"/>
            </a:endParaRPr>
          </a:p>
        </p:txBody>
      </p:sp>
      <p:pic>
        <p:nvPicPr>
          <p:cNvPr id="1028" name="Picture 4" descr="C:\Users\su\Desktop\web_deneme\resim\logo-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190540"/>
            <a:ext cx="792088" cy="751993"/>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m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79712" y="190540"/>
            <a:ext cx="5760640" cy="751993"/>
          </a:xfrm>
          <a:prstGeom prst="rect">
            <a:avLst/>
          </a:prstGeom>
          <a:noFill/>
          <a:extLst>
            <a:ext uri="{909E8E84-426E-40DD-AFC4-6F175D3DCCD1}">
              <a14:hiddenFill xmlns:a14="http://schemas.microsoft.com/office/drawing/2010/main" xmlns="">
                <a:solidFill>
                  <a:srgbClr val="FFFFFF"/>
                </a:solidFill>
              </a14:hiddenFill>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27784" y="4869160"/>
            <a:ext cx="3171900" cy="15476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82472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5496" y="6525344"/>
            <a:ext cx="9179496" cy="3326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7749" y="0"/>
            <a:ext cx="9182437" cy="1174440"/>
          </a:xfrm>
          <a:prstGeom prst="rect">
            <a:avLst/>
          </a:prstGeom>
          <a:solidFill>
            <a:srgbClr val="002060"/>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E6AF00"/>
              </a:solidFill>
              <a:latin typeface="Arial Black" pitchFamily="34" charset="0"/>
            </a:endParaRPr>
          </a:p>
        </p:txBody>
      </p:sp>
      <p:sp>
        <p:nvSpPr>
          <p:cNvPr id="5" name="Dikdörtgen 4"/>
          <p:cNvSpPr/>
          <p:nvPr/>
        </p:nvSpPr>
        <p:spPr>
          <a:xfrm>
            <a:off x="-14807" y="1174440"/>
            <a:ext cx="9179496" cy="1663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35496" y="6536377"/>
            <a:ext cx="9179496" cy="276999"/>
          </a:xfrm>
          <a:prstGeom prst="rect">
            <a:avLst/>
          </a:prstGeom>
        </p:spPr>
        <p:txBody>
          <a:bodyPr wrap="square">
            <a:spAutoFit/>
          </a:bodyPr>
          <a:lstStyle/>
          <a:p>
            <a:pPr algn="ctr"/>
            <a:r>
              <a:rPr lang="tr-TR" sz="1200" dirty="0" smtClean="0">
                <a:solidFill>
                  <a:schemeClr val="bg1"/>
                </a:solidFill>
                <a:latin typeface="Arial Black" pitchFamily="34" charset="0"/>
              </a:rPr>
              <a:t>İş Sağlığı ve Güvenliği Risk Yönetimi Eğitim ve Danışmanlık Mühendislik</a:t>
            </a:r>
            <a:endParaRPr lang="tr-TR" sz="1200" dirty="0">
              <a:solidFill>
                <a:schemeClr val="bg1"/>
              </a:solidFill>
              <a:latin typeface="Arial Black" pitchFamily="34" charset="0"/>
            </a:endParaRPr>
          </a:p>
        </p:txBody>
      </p:sp>
      <p:sp>
        <p:nvSpPr>
          <p:cNvPr id="13" name="Slayt Numarası Yer Tutucusu 12"/>
          <p:cNvSpPr>
            <a:spLocks noGrp="1"/>
          </p:cNvSpPr>
          <p:nvPr>
            <p:ph type="sldNum" sz="quarter" idx="12"/>
          </p:nvPr>
        </p:nvSpPr>
        <p:spPr>
          <a:xfrm>
            <a:off x="8244408" y="6525344"/>
            <a:ext cx="899592" cy="332656"/>
          </a:xfrm>
        </p:spPr>
        <p:txBody>
          <a:bodyPr/>
          <a:lstStyle/>
          <a:p>
            <a:fld id="{43A4CE5E-E6F1-4C24-BBD2-E827AE42369D}" type="slidenum">
              <a:rPr lang="tr-TR" sz="1400" b="1" smtClean="0">
                <a:solidFill>
                  <a:schemeClr val="bg1"/>
                </a:solidFill>
              </a:rPr>
              <a:pPr/>
              <a:t>10</a:t>
            </a:fld>
            <a:endParaRPr lang="tr-TR" sz="1400" b="1" dirty="0">
              <a:solidFill>
                <a:schemeClr val="bg1"/>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5661" y="6581601"/>
            <a:ext cx="407987" cy="231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Dikdörtgen 7"/>
          <p:cNvSpPr/>
          <p:nvPr/>
        </p:nvSpPr>
        <p:spPr>
          <a:xfrm>
            <a:off x="467544" y="1268760"/>
            <a:ext cx="8352928" cy="4893647"/>
          </a:xfrm>
          <a:prstGeom prst="rect">
            <a:avLst/>
          </a:prstGeom>
        </p:spPr>
        <p:txBody>
          <a:bodyPr wrap="square">
            <a:spAutoFit/>
          </a:bodyPr>
          <a:lstStyle/>
          <a:p>
            <a:pPr algn="just"/>
            <a:endParaRPr lang="tr-TR" sz="2400" b="1" dirty="0" smtClean="0">
              <a:solidFill>
                <a:srgbClr val="002060"/>
              </a:solidFill>
              <a:latin typeface="Arial" pitchFamily="34" charset="0"/>
              <a:cs typeface="Arial" pitchFamily="34" charset="0"/>
            </a:endParaRPr>
          </a:p>
          <a:p>
            <a:pPr algn="just"/>
            <a:endParaRPr lang="tr-TR" sz="2400" b="1" dirty="0" smtClean="0">
              <a:solidFill>
                <a:srgbClr val="002060"/>
              </a:solidFill>
              <a:latin typeface="Arial" pitchFamily="34" charset="0"/>
              <a:cs typeface="Arial" pitchFamily="34" charset="0"/>
            </a:endParaRPr>
          </a:p>
          <a:p>
            <a:pPr algn="just"/>
            <a:r>
              <a:rPr lang="tr-TR" sz="2400" b="1" dirty="0" smtClean="0">
                <a:solidFill>
                  <a:srgbClr val="002060"/>
                </a:solidFill>
                <a:latin typeface="Arial" pitchFamily="34" charset="0"/>
                <a:cs typeface="Arial" pitchFamily="34" charset="0"/>
              </a:rPr>
              <a:t>- Acil </a:t>
            </a:r>
            <a:r>
              <a:rPr lang="tr-TR" sz="2400" b="1" dirty="0">
                <a:solidFill>
                  <a:srgbClr val="002060"/>
                </a:solidFill>
                <a:latin typeface="Arial" pitchFamily="34" charset="0"/>
                <a:cs typeface="Arial" pitchFamily="34" charset="0"/>
              </a:rPr>
              <a:t>durumları önceden değerlendirerek muhtemel acil durumları </a:t>
            </a:r>
            <a:r>
              <a:rPr lang="tr-TR" sz="2400" b="1" dirty="0" smtClean="0">
                <a:solidFill>
                  <a:srgbClr val="002060"/>
                </a:solidFill>
                <a:latin typeface="Arial" pitchFamily="34" charset="0"/>
                <a:cs typeface="Arial" pitchFamily="34" charset="0"/>
              </a:rPr>
              <a:t>belirler.</a:t>
            </a:r>
            <a:endParaRPr lang="tr-TR" sz="2400" b="1" dirty="0">
              <a:solidFill>
                <a:srgbClr val="002060"/>
              </a:solidFill>
              <a:latin typeface="Arial" pitchFamily="34" charset="0"/>
              <a:cs typeface="Arial" pitchFamily="34" charset="0"/>
            </a:endParaRPr>
          </a:p>
          <a:p>
            <a:pPr algn="just"/>
            <a:endParaRPr lang="tr-TR" sz="2400" b="1" dirty="0">
              <a:solidFill>
                <a:srgbClr val="002060"/>
              </a:solidFill>
              <a:latin typeface="Arial" pitchFamily="34" charset="0"/>
              <a:cs typeface="Arial" pitchFamily="34" charset="0"/>
            </a:endParaRPr>
          </a:p>
          <a:p>
            <a:pPr algn="just"/>
            <a:r>
              <a:rPr lang="tr-TR" sz="2400" b="1" dirty="0" smtClean="0">
                <a:solidFill>
                  <a:srgbClr val="002060"/>
                </a:solidFill>
                <a:latin typeface="Arial" pitchFamily="34" charset="0"/>
                <a:cs typeface="Arial" pitchFamily="34" charset="0"/>
              </a:rPr>
              <a:t>- Önleyici </a:t>
            </a:r>
            <a:r>
              <a:rPr lang="tr-TR" sz="2400" b="1" dirty="0">
                <a:solidFill>
                  <a:srgbClr val="002060"/>
                </a:solidFill>
                <a:latin typeface="Arial" pitchFamily="34" charset="0"/>
                <a:cs typeface="Arial" pitchFamily="34" charset="0"/>
              </a:rPr>
              <a:t>ve sınırlandırıcı tedbirleri alır.</a:t>
            </a:r>
          </a:p>
          <a:p>
            <a:pPr algn="just"/>
            <a:endParaRPr lang="tr-TR" sz="2400" b="1" dirty="0">
              <a:solidFill>
                <a:srgbClr val="002060"/>
              </a:solidFill>
              <a:latin typeface="Arial" pitchFamily="34" charset="0"/>
              <a:cs typeface="Arial" pitchFamily="34" charset="0"/>
            </a:endParaRPr>
          </a:p>
          <a:p>
            <a:pPr algn="just"/>
            <a:r>
              <a:rPr lang="tr-TR" sz="2400" b="1" dirty="0" smtClean="0">
                <a:solidFill>
                  <a:srgbClr val="002060"/>
                </a:solidFill>
                <a:latin typeface="Arial" pitchFamily="34" charset="0"/>
                <a:cs typeface="Arial" pitchFamily="34" charset="0"/>
              </a:rPr>
              <a:t>- Olumsuz </a:t>
            </a:r>
            <a:r>
              <a:rPr lang="tr-TR" sz="2400" b="1" dirty="0">
                <a:solidFill>
                  <a:srgbClr val="002060"/>
                </a:solidFill>
                <a:latin typeface="Arial" pitchFamily="34" charset="0"/>
                <a:cs typeface="Arial" pitchFamily="34" charset="0"/>
              </a:rPr>
              <a:t>etkilerinden korunmak üzere gerekli ölçüm ve değerlendirmeleri yapar.</a:t>
            </a:r>
          </a:p>
          <a:p>
            <a:pPr algn="just"/>
            <a:endParaRPr lang="tr-TR" sz="2400" b="1" dirty="0">
              <a:solidFill>
                <a:srgbClr val="002060"/>
              </a:solidFill>
              <a:latin typeface="Arial" pitchFamily="34" charset="0"/>
              <a:cs typeface="Arial" pitchFamily="34" charset="0"/>
            </a:endParaRPr>
          </a:p>
          <a:p>
            <a:pPr algn="just"/>
            <a:r>
              <a:rPr lang="tr-TR" sz="2400" b="1" dirty="0" smtClean="0">
                <a:solidFill>
                  <a:srgbClr val="002060"/>
                </a:solidFill>
                <a:latin typeface="Arial" pitchFamily="34" charset="0"/>
                <a:cs typeface="Arial" pitchFamily="34" charset="0"/>
              </a:rPr>
              <a:t>- Acil </a:t>
            </a:r>
            <a:r>
              <a:rPr lang="tr-TR" sz="2400" b="1" dirty="0">
                <a:solidFill>
                  <a:srgbClr val="002060"/>
                </a:solidFill>
                <a:latin typeface="Arial" pitchFamily="34" charset="0"/>
                <a:cs typeface="Arial" pitchFamily="34" charset="0"/>
              </a:rPr>
              <a:t>durum planlarını hazırlar ve tatbikatların yapılmasını sağlar.</a:t>
            </a:r>
          </a:p>
          <a:p>
            <a:pPr algn="just"/>
            <a:endParaRPr lang="tr-TR" sz="2400" b="1" dirty="0">
              <a:solidFill>
                <a:srgbClr val="002060"/>
              </a:solidFill>
              <a:latin typeface="Arial" pitchFamily="34" charset="0"/>
              <a:cs typeface="Arial" pitchFamily="34" charset="0"/>
            </a:endParaRPr>
          </a:p>
        </p:txBody>
      </p:sp>
      <p:sp>
        <p:nvSpPr>
          <p:cNvPr id="11" name="Dikdörtgen 10"/>
          <p:cNvSpPr/>
          <p:nvPr/>
        </p:nvSpPr>
        <p:spPr>
          <a:xfrm>
            <a:off x="-35496" y="334397"/>
            <a:ext cx="9144000" cy="646331"/>
          </a:xfrm>
          <a:prstGeom prst="rect">
            <a:avLst/>
          </a:prstGeom>
        </p:spPr>
        <p:txBody>
          <a:bodyPr wrap="square">
            <a:spAutoFit/>
          </a:bodyPr>
          <a:lstStyle/>
          <a:p>
            <a:pPr algn="ctr"/>
            <a:r>
              <a:rPr lang="tr-TR" sz="3600" dirty="0">
                <a:solidFill>
                  <a:srgbClr val="E6AF00"/>
                </a:solidFill>
                <a:latin typeface="Arial Black" pitchFamily="34" charset="0"/>
              </a:rPr>
              <a:t>İşverenin yükümlülükleri</a:t>
            </a:r>
          </a:p>
        </p:txBody>
      </p:sp>
    </p:spTree>
    <p:extLst>
      <p:ext uri="{BB962C8B-B14F-4D97-AF65-F5344CB8AC3E}">
        <p14:creationId xmlns:p14="http://schemas.microsoft.com/office/powerpoint/2010/main" xmlns="" val="1278421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5496" y="6525344"/>
            <a:ext cx="9179496" cy="3326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7749" y="0"/>
            <a:ext cx="9182437" cy="1174440"/>
          </a:xfrm>
          <a:prstGeom prst="rect">
            <a:avLst/>
          </a:prstGeom>
          <a:solidFill>
            <a:srgbClr val="002060"/>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E6AF00"/>
              </a:solidFill>
              <a:latin typeface="Arial Black" pitchFamily="34" charset="0"/>
            </a:endParaRPr>
          </a:p>
        </p:txBody>
      </p:sp>
      <p:sp>
        <p:nvSpPr>
          <p:cNvPr id="5" name="Dikdörtgen 4"/>
          <p:cNvSpPr/>
          <p:nvPr/>
        </p:nvSpPr>
        <p:spPr>
          <a:xfrm>
            <a:off x="-14807" y="1174440"/>
            <a:ext cx="9179496" cy="1663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35496" y="6536377"/>
            <a:ext cx="9179496" cy="276999"/>
          </a:xfrm>
          <a:prstGeom prst="rect">
            <a:avLst/>
          </a:prstGeom>
        </p:spPr>
        <p:txBody>
          <a:bodyPr wrap="square">
            <a:spAutoFit/>
          </a:bodyPr>
          <a:lstStyle/>
          <a:p>
            <a:pPr algn="ctr"/>
            <a:r>
              <a:rPr lang="tr-TR" sz="1200" dirty="0" smtClean="0">
                <a:solidFill>
                  <a:schemeClr val="bg1"/>
                </a:solidFill>
                <a:latin typeface="Arial Black" pitchFamily="34" charset="0"/>
              </a:rPr>
              <a:t>İş Sağlığı ve Güvenliği Risk Yönetimi Eğitim ve Danışmanlık Mühendislik</a:t>
            </a:r>
            <a:endParaRPr lang="tr-TR" sz="1200" dirty="0">
              <a:solidFill>
                <a:schemeClr val="bg1"/>
              </a:solidFill>
              <a:latin typeface="Arial Black" pitchFamily="34" charset="0"/>
            </a:endParaRPr>
          </a:p>
        </p:txBody>
      </p:sp>
      <p:sp>
        <p:nvSpPr>
          <p:cNvPr id="13" name="Slayt Numarası Yer Tutucusu 12"/>
          <p:cNvSpPr>
            <a:spLocks noGrp="1"/>
          </p:cNvSpPr>
          <p:nvPr>
            <p:ph type="sldNum" sz="quarter" idx="12"/>
          </p:nvPr>
        </p:nvSpPr>
        <p:spPr>
          <a:xfrm>
            <a:off x="8244408" y="6525344"/>
            <a:ext cx="899592" cy="332656"/>
          </a:xfrm>
        </p:spPr>
        <p:txBody>
          <a:bodyPr/>
          <a:lstStyle/>
          <a:p>
            <a:fld id="{43A4CE5E-E6F1-4C24-BBD2-E827AE42369D}" type="slidenum">
              <a:rPr lang="tr-TR" sz="1400" b="1" smtClean="0">
                <a:solidFill>
                  <a:schemeClr val="bg1"/>
                </a:solidFill>
              </a:rPr>
              <a:pPr/>
              <a:t>11</a:t>
            </a:fld>
            <a:endParaRPr lang="tr-TR" sz="1400" b="1" dirty="0">
              <a:solidFill>
                <a:schemeClr val="bg1"/>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5661" y="6581601"/>
            <a:ext cx="407987" cy="231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Dikdörtgen 7"/>
          <p:cNvSpPr/>
          <p:nvPr/>
        </p:nvSpPr>
        <p:spPr>
          <a:xfrm>
            <a:off x="467544" y="1578272"/>
            <a:ext cx="8352928" cy="4893647"/>
          </a:xfrm>
          <a:prstGeom prst="rect">
            <a:avLst/>
          </a:prstGeom>
        </p:spPr>
        <p:txBody>
          <a:bodyPr wrap="square">
            <a:spAutoFit/>
          </a:bodyPr>
          <a:lstStyle/>
          <a:p>
            <a:pPr algn="just"/>
            <a:r>
              <a:rPr lang="tr-TR" sz="2400" b="1" dirty="0">
                <a:solidFill>
                  <a:srgbClr val="002060"/>
                </a:solidFill>
                <a:latin typeface="Arial" pitchFamily="34" charset="0"/>
                <a:cs typeface="Arial" pitchFamily="34" charset="0"/>
              </a:rPr>
              <a:t> </a:t>
            </a:r>
            <a:endParaRPr lang="tr-TR" sz="2400" b="1" dirty="0" smtClean="0">
              <a:solidFill>
                <a:srgbClr val="002060"/>
              </a:solidFill>
              <a:latin typeface="Arial" pitchFamily="34" charset="0"/>
              <a:cs typeface="Arial" pitchFamily="34" charset="0"/>
            </a:endParaRPr>
          </a:p>
          <a:p>
            <a:pPr algn="just"/>
            <a:r>
              <a:rPr lang="tr-TR" sz="2400" b="1" dirty="0" smtClean="0">
                <a:solidFill>
                  <a:srgbClr val="002060"/>
                </a:solidFill>
                <a:latin typeface="Arial" pitchFamily="34" charset="0"/>
                <a:cs typeface="Arial" pitchFamily="34" charset="0"/>
              </a:rPr>
              <a:t>- Önleme</a:t>
            </a:r>
            <a:r>
              <a:rPr lang="tr-TR" sz="2400" b="1" dirty="0">
                <a:solidFill>
                  <a:srgbClr val="002060"/>
                </a:solidFill>
                <a:latin typeface="Arial" pitchFamily="34" charset="0"/>
                <a:cs typeface="Arial" pitchFamily="34" charset="0"/>
              </a:rPr>
              <a:t>, koruma, tahliye, yangınla mücadele, ilk yardım ve benzeri konularda uygun donanıma sahip ve bu konularda </a:t>
            </a:r>
            <a:r>
              <a:rPr lang="tr-TR" sz="2400" b="1" dirty="0">
                <a:solidFill>
                  <a:srgbClr val="FF0000"/>
                </a:solidFill>
                <a:latin typeface="Arial" pitchFamily="34" charset="0"/>
                <a:cs typeface="Arial" pitchFamily="34" charset="0"/>
              </a:rPr>
              <a:t>eğitimli yeterli sayıda çalışanı görevlendirir ve her zaman hazır bulunmalarını sağlar</a:t>
            </a:r>
            <a:r>
              <a:rPr lang="tr-TR" sz="2400" b="1" dirty="0" smtClean="0">
                <a:solidFill>
                  <a:srgbClr val="FF0000"/>
                </a:solidFill>
                <a:latin typeface="Arial" pitchFamily="34" charset="0"/>
                <a:cs typeface="Arial" pitchFamily="34" charset="0"/>
              </a:rPr>
              <a:t>.</a:t>
            </a:r>
          </a:p>
          <a:p>
            <a:pPr algn="just"/>
            <a:endParaRPr lang="tr-TR" sz="2400" b="1" dirty="0" smtClean="0">
              <a:solidFill>
                <a:srgbClr val="002060"/>
              </a:solidFill>
              <a:latin typeface="Arial" pitchFamily="34" charset="0"/>
              <a:cs typeface="Arial" pitchFamily="34" charset="0"/>
            </a:endParaRPr>
          </a:p>
          <a:p>
            <a:pPr algn="just"/>
            <a:endParaRPr lang="tr-TR" sz="2400" b="1" dirty="0">
              <a:solidFill>
                <a:srgbClr val="002060"/>
              </a:solidFill>
              <a:latin typeface="Arial" pitchFamily="34" charset="0"/>
              <a:cs typeface="Arial" pitchFamily="34" charset="0"/>
            </a:endParaRPr>
          </a:p>
          <a:p>
            <a:pPr algn="just"/>
            <a:r>
              <a:rPr lang="tr-TR" sz="2400" b="1" dirty="0" smtClean="0">
                <a:solidFill>
                  <a:srgbClr val="002060"/>
                </a:solidFill>
                <a:latin typeface="Arial" pitchFamily="34" charset="0"/>
                <a:cs typeface="Arial" pitchFamily="34" charset="0"/>
              </a:rPr>
              <a:t>- Özellikle </a:t>
            </a:r>
            <a:r>
              <a:rPr lang="tr-TR" sz="2400" b="1" dirty="0">
                <a:solidFill>
                  <a:srgbClr val="002060"/>
                </a:solidFill>
                <a:latin typeface="Arial" pitchFamily="34" charset="0"/>
                <a:cs typeface="Arial" pitchFamily="34" charset="0"/>
              </a:rPr>
              <a:t>ilk yardım, acil tıbbi müdahale, kurtarma ve yangınla mücadele konularında, </a:t>
            </a:r>
            <a:r>
              <a:rPr lang="tr-TR" sz="2400" b="1" dirty="0">
                <a:solidFill>
                  <a:srgbClr val="FF0000"/>
                </a:solidFill>
                <a:latin typeface="Arial" pitchFamily="34" charset="0"/>
                <a:cs typeface="Arial" pitchFamily="34" charset="0"/>
              </a:rPr>
              <a:t>işyeri dışındaki kuruluşlarla irtibatı sağlayacak</a:t>
            </a:r>
            <a:r>
              <a:rPr lang="tr-TR" sz="2400" b="1" dirty="0">
                <a:solidFill>
                  <a:srgbClr val="002060"/>
                </a:solidFill>
                <a:latin typeface="Arial" pitchFamily="34" charset="0"/>
                <a:cs typeface="Arial" pitchFamily="34" charset="0"/>
              </a:rPr>
              <a:t> gerekli düzenlemeleri yapar.</a:t>
            </a:r>
          </a:p>
          <a:p>
            <a:pPr algn="just"/>
            <a:endParaRPr lang="tr-TR" sz="2400" b="1" dirty="0">
              <a:solidFill>
                <a:srgbClr val="002060"/>
              </a:solidFill>
              <a:latin typeface="Arial" pitchFamily="34" charset="0"/>
              <a:cs typeface="Arial" pitchFamily="34" charset="0"/>
            </a:endParaRPr>
          </a:p>
          <a:p>
            <a:pPr algn="just"/>
            <a:endParaRPr lang="tr-TR" sz="2400" b="1" dirty="0">
              <a:solidFill>
                <a:srgbClr val="002060"/>
              </a:solidFill>
              <a:latin typeface="Arial" pitchFamily="34" charset="0"/>
              <a:cs typeface="Arial" pitchFamily="34" charset="0"/>
            </a:endParaRPr>
          </a:p>
        </p:txBody>
      </p:sp>
      <p:sp>
        <p:nvSpPr>
          <p:cNvPr id="11" name="Dikdörtgen 10"/>
          <p:cNvSpPr/>
          <p:nvPr/>
        </p:nvSpPr>
        <p:spPr>
          <a:xfrm>
            <a:off x="-35496" y="334397"/>
            <a:ext cx="9144000" cy="646331"/>
          </a:xfrm>
          <a:prstGeom prst="rect">
            <a:avLst/>
          </a:prstGeom>
        </p:spPr>
        <p:txBody>
          <a:bodyPr wrap="square">
            <a:spAutoFit/>
          </a:bodyPr>
          <a:lstStyle/>
          <a:p>
            <a:pPr algn="ctr"/>
            <a:r>
              <a:rPr lang="tr-TR" sz="3600" dirty="0">
                <a:solidFill>
                  <a:srgbClr val="E6AF00"/>
                </a:solidFill>
                <a:latin typeface="Arial Black" pitchFamily="34" charset="0"/>
              </a:rPr>
              <a:t>İşverenin yükümlülükleri</a:t>
            </a:r>
          </a:p>
        </p:txBody>
      </p:sp>
    </p:spTree>
    <p:extLst>
      <p:ext uri="{BB962C8B-B14F-4D97-AF65-F5344CB8AC3E}">
        <p14:creationId xmlns:p14="http://schemas.microsoft.com/office/powerpoint/2010/main" xmlns="" val="582938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5496" y="6525344"/>
            <a:ext cx="9179496" cy="3326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7749" y="0"/>
            <a:ext cx="9182437" cy="1174440"/>
          </a:xfrm>
          <a:prstGeom prst="rect">
            <a:avLst/>
          </a:prstGeom>
          <a:solidFill>
            <a:srgbClr val="002060"/>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E6AF00"/>
              </a:solidFill>
              <a:latin typeface="Arial Black" pitchFamily="34" charset="0"/>
            </a:endParaRPr>
          </a:p>
        </p:txBody>
      </p:sp>
      <p:sp>
        <p:nvSpPr>
          <p:cNvPr id="5" name="Dikdörtgen 4"/>
          <p:cNvSpPr/>
          <p:nvPr/>
        </p:nvSpPr>
        <p:spPr>
          <a:xfrm>
            <a:off x="-14807" y="1174440"/>
            <a:ext cx="9179496" cy="1663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35496" y="6536377"/>
            <a:ext cx="9179496" cy="276999"/>
          </a:xfrm>
          <a:prstGeom prst="rect">
            <a:avLst/>
          </a:prstGeom>
        </p:spPr>
        <p:txBody>
          <a:bodyPr wrap="square">
            <a:spAutoFit/>
          </a:bodyPr>
          <a:lstStyle/>
          <a:p>
            <a:pPr algn="ctr"/>
            <a:r>
              <a:rPr lang="tr-TR" sz="1200" dirty="0" smtClean="0">
                <a:solidFill>
                  <a:schemeClr val="bg1"/>
                </a:solidFill>
                <a:latin typeface="Arial Black" pitchFamily="34" charset="0"/>
              </a:rPr>
              <a:t>İş Sağlığı ve Güvenliği Risk Yönetimi Eğitim ve Danışmanlık Mühendislik</a:t>
            </a:r>
            <a:endParaRPr lang="tr-TR" sz="1200" dirty="0">
              <a:solidFill>
                <a:schemeClr val="bg1"/>
              </a:solidFill>
              <a:latin typeface="Arial Black" pitchFamily="34" charset="0"/>
            </a:endParaRPr>
          </a:p>
        </p:txBody>
      </p:sp>
      <p:sp>
        <p:nvSpPr>
          <p:cNvPr id="13" name="Slayt Numarası Yer Tutucusu 12"/>
          <p:cNvSpPr>
            <a:spLocks noGrp="1"/>
          </p:cNvSpPr>
          <p:nvPr>
            <p:ph type="sldNum" sz="quarter" idx="12"/>
          </p:nvPr>
        </p:nvSpPr>
        <p:spPr>
          <a:xfrm>
            <a:off x="8244408" y="6525344"/>
            <a:ext cx="899592" cy="332656"/>
          </a:xfrm>
        </p:spPr>
        <p:txBody>
          <a:bodyPr/>
          <a:lstStyle/>
          <a:p>
            <a:fld id="{43A4CE5E-E6F1-4C24-BBD2-E827AE42369D}" type="slidenum">
              <a:rPr lang="tr-TR" sz="1400" b="1" smtClean="0">
                <a:solidFill>
                  <a:schemeClr val="bg1"/>
                </a:solidFill>
              </a:rPr>
              <a:pPr/>
              <a:t>12</a:t>
            </a:fld>
            <a:endParaRPr lang="tr-TR" sz="1400" b="1" dirty="0">
              <a:solidFill>
                <a:schemeClr val="bg1"/>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5661" y="6581601"/>
            <a:ext cx="407987" cy="231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Dikdörtgen 7"/>
          <p:cNvSpPr/>
          <p:nvPr/>
        </p:nvSpPr>
        <p:spPr>
          <a:xfrm>
            <a:off x="467544" y="1268760"/>
            <a:ext cx="8352928" cy="4893647"/>
          </a:xfrm>
          <a:prstGeom prst="rect">
            <a:avLst/>
          </a:prstGeom>
        </p:spPr>
        <p:txBody>
          <a:bodyPr wrap="square">
            <a:spAutoFit/>
          </a:bodyPr>
          <a:lstStyle/>
          <a:p>
            <a:pPr algn="just"/>
            <a:endParaRPr lang="tr-TR" sz="2400" b="1" dirty="0" smtClean="0">
              <a:solidFill>
                <a:srgbClr val="002060"/>
              </a:solidFill>
              <a:latin typeface="Arial" pitchFamily="34" charset="0"/>
              <a:cs typeface="Arial" pitchFamily="34" charset="0"/>
            </a:endParaRPr>
          </a:p>
          <a:p>
            <a:pPr algn="just"/>
            <a:r>
              <a:rPr lang="tr-TR" sz="2400" b="1" dirty="0" smtClean="0">
                <a:solidFill>
                  <a:srgbClr val="002060"/>
                </a:solidFill>
                <a:latin typeface="Arial" pitchFamily="34" charset="0"/>
                <a:cs typeface="Arial" pitchFamily="34" charset="0"/>
              </a:rPr>
              <a:t>- Acil </a:t>
            </a:r>
            <a:r>
              <a:rPr lang="tr-TR" sz="2400" b="1" dirty="0">
                <a:solidFill>
                  <a:srgbClr val="002060"/>
                </a:solidFill>
                <a:latin typeface="Arial" pitchFamily="34" charset="0"/>
                <a:cs typeface="Arial" pitchFamily="34" charset="0"/>
              </a:rPr>
              <a:t>durumlarda </a:t>
            </a:r>
            <a:r>
              <a:rPr lang="tr-TR" sz="2400" b="1" dirty="0">
                <a:solidFill>
                  <a:srgbClr val="FF0000"/>
                </a:solidFill>
                <a:latin typeface="Arial" pitchFamily="34" charset="0"/>
                <a:cs typeface="Arial" pitchFamily="34" charset="0"/>
              </a:rPr>
              <a:t>enerji kaynaklarının ve tehlike yaratabilecek sistemlerin</a:t>
            </a:r>
            <a:r>
              <a:rPr lang="tr-TR" sz="2400" b="1" dirty="0">
                <a:solidFill>
                  <a:srgbClr val="002060"/>
                </a:solidFill>
                <a:latin typeface="Arial" pitchFamily="34" charset="0"/>
                <a:cs typeface="Arial" pitchFamily="34" charset="0"/>
              </a:rPr>
              <a:t> olumsuz durumlar yaratmayacak ve koruyucu sistemleri etkilemeyecek şekilde </a:t>
            </a:r>
            <a:r>
              <a:rPr lang="tr-TR" sz="2400" b="1" dirty="0">
                <a:solidFill>
                  <a:srgbClr val="FF0000"/>
                </a:solidFill>
                <a:latin typeface="Arial" pitchFamily="34" charset="0"/>
                <a:cs typeface="Arial" pitchFamily="34" charset="0"/>
              </a:rPr>
              <a:t>devre dışı bırakılması </a:t>
            </a:r>
            <a:r>
              <a:rPr lang="tr-TR" sz="2400" b="1" dirty="0">
                <a:solidFill>
                  <a:schemeClr val="tx2">
                    <a:lumMod val="75000"/>
                  </a:schemeClr>
                </a:solidFill>
                <a:latin typeface="Arial" pitchFamily="34" charset="0"/>
                <a:cs typeface="Arial" pitchFamily="34" charset="0"/>
              </a:rPr>
              <a:t>ile ilgili gerekli düzenlemeleri yapar.</a:t>
            </a:r>
          </a:p>
          <a:p>
            <a:pPr algn="just"/>
            <a:endParaRPr lang="tr-TR" sz="2400" b="1" dirty="0">
              <a:solidFill>
                <a:srgbClr val="002060"/>
              </a:solidFill>
              <a:latin typeface="Arial" pitchFamily="34" charset="0"/>
              <a:cs typeface="Arial" pitchFamily="34" charset="0"/>
            </a:endParaRPr>
          </a:p>
          <a:p>
            <a:pPr algn="just"/>
            <a:endParaRPr lang="tr-TR" sz="2400" b="1" dirty="0" smtClean="0">
              <a:solidFill>
                <a:srgbClr val="002060"/>
              </a:solidFill>
              <a:latin typeface="Arial" pitchFamily="34" charset="0"/>
              <a:cs typeface="Arial" pitchFamily="34" charset="0"/>
            </a:endParaRPr>
          </a:p>
          <a:p>
            <a:pPr algn="just"/>
            <a:r>
              <a:rPr lang="tr-TR" sz="2400" b="1" dirty="0" smtClean="0">
                <a:solidFill>
                  <a:srgbClr val="002060"/>
                </a:solidFill>
                <a:latin typeface="Arial" pitchFamily="34" charset="0"/>
                <a:cs typeface="Arial" pitchFamily="34" charset="0"/>
              </a:rPr>
              <a:t>- Varsa </a:t>
            </a:r>
            <a:r>
              <a:rPr lang="tr-TR" sz="2400" b="1" dirty="0">
                <a:solidFill>
                  <a:srgbClr val="002060"/>
                </a:solidFill>
                <a:latin typeface="Arial" pitchFamily="34" charset="0"/>
                <a:cs typeface="Arial" pitchFamily="34" charset="0"/>
              </a:rPr>
              <a:t>alt işveren ve geçici iş ilişkisi kurulan işverenin çalışanları ile müşteri ve ziyaretçi gibi </a:t>
            </a:r>
            <a:r>
              <a:rPr lang="tr-TR" sz="2400" b="1" dirty="0">
                <a:solidFill>
                  <a:srgbClr val="FF0000"/>
                </a:solidFill>
                <a:latin typeface="Arial" pitchFamily="34" charset="0"/>
                <a:cs typeface="Arial" pitchFamily="34" charset="0"/>
              </a:rPr>
              <a:t>işyerinde bulunan diğer kişileri acil durumlar konusunda bilgilendirir.</a:t>
            </a:r>
          </a:p>
          <a:p>
            <a:pPr algn="just"/>
            <a:endParaRPr lang="tr-TR" sz="2400" b="1" dirty="0" smtClean="0">
              <a:solidFill>
                <a:srgbClr val="002060"/>
              </a:solidFill>
              <a:latin typeface="Arial" pitchFamily="34" charset="0"/>
              <a:cs typeface="Arial" pitchFamily="34" charset="0"/>
            </a:endParaRPr>
          </a:p>
          <a:p>
            <a:pPr algn="just"/>
            <a:endParaRPr lang="tr-TR" sz="2400" b="1" dirty="0">
              <a:solidFill>
                <a:srgbClr val="002060"/>
              </a:solidFill>
              <a:latin typeface="Arial" pitchFamily="34" charset="0"/>
              <a:cs typeface="Arial" pitchFamily="34" charset="0"/>
            </a:endParaRPr>
          </a:p>
        </p:txBody>
      </p:sp>
      <p:sp>
        <p:nvSpPr>
          <p:cNvPr id="11" name="Dikdörtgen 10"/>
          <p:cNvSpPr/>
          <p:nvPr/>
        </p:nvSpPr>
        <p:spPr>
          <a:xfrm>
            <a:off x="-35496" y="334397"/>
            <a:ext cx="9144000" cy="646331"/>
          </a:xfrm>
          <a:prstGeom prst="rect">
            <a:avLst/>
          </a:prstGeom>
        </p:spPr>
        <p:txBody>
          <a:bodyPr wrap="square">
            <a:spAutoFit/>
          </a:bodyPr>
          <a:lstStyle/>
          <a:p>
            <a:pPr algn="ctr"/>
            <a:r>
              <a:rPr lang="tr-TR" sz="3600" dirty="0">
                <a:solidFill>
                  <a:srgbClr val="E6AF00"/>
                </a:solidFill>
                <a:latin typeface="Arial Black" pitchFamily="34" charset="0"/>
              </a:rPr>
              <a:t>İşverenin yükümlülükleri</a:t>
            </a:r>
          </a:p>
        </p:txBody>
      </p:sp>
    </p:spTree>
    <p:extLst>
      <p:ext uri="{BB962C8B-B14F-4D97-AF65-F5344CB8AC3E}">
        <p14:creationId xmlns:p14="http://schemas.microsoft.com/office/powerpoint/2010/main" xmlns="" val="4101881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5496" y="6525344"/>
            <a:ext cx="9179496" cy="3326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7749" y="0"/>
            <a:ext cx="9182437" cy="1174440"/>
          </a:xfrm>
          <a:prstGeom prst="rect">
            <a:avLst/>
          </a:prstGeom>
          <a:solidFill>
            <a:srgbClr val="002060"/>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E6AF00"/>
              </a:solidFill>
              <a:latin typeface="Arial Black" pitchFamily="34" charset="0"/>
            </a:endParaRPr>
          </a:p>
        </p:txBody>
      </p:sp>
      <p:sp>
        <p:nvSpPr>
          <p:cNvPr id="5" name="Dikdörtgen 4"/>
          <p:cNvSpPr/>
          <p:nvPr/>
        </p:nvSpPr>
        <p:spPr>
          <a:xfrm>
            <a:off x="-14807" y="1174440"/>
            <a:ext cx="9179496" cy="1663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35496" y="6536377"/>
            <a:ext cx="9179496" cy="276999"/>
          </a:xfrm>
          <a:prstGeom prst="rect">
            <a:avLst/>
          </a:prstGeom>
        </p:spPr>
        <p:txBody>
          <a:bodyPr wrap="square">
            <a:spAutoFit/>
          </a:bodyPr>
          <a:lstStyle/>
          <a:p>
            <a:pPr algn="ctr"/>
            <a:r>
              <a:rPr lang="tr-TR" sz="1200" dirty="0" smtClean="0">
                <a:solidFill>
                  <a:schemeClr val="bg1"/>
                </a:solidFill>
                <a:latin typeface="Arial Black" pitchFamily="34" charset="0"/>
              </a:rPr>
              <a:t>İş Sağlığı ve Güvenliği Risk Yönetimi Eğitim ve Danışmanlık Mühendislik</a:t>
            </a:r>
            <a:endParaRPr lang="tr-TR" sz="1200" dirty="0">
              <a:solidFill>
                <a:schemeClr val="bg1"/>
              </a:solidFill>
              <a:latin typeface="Arial Black" pitchFamily="34" charset="0"/>
            </a:endParaRPr>
          </a:p>
        </p:txBody>
      </p:sp>
      <p:sp>
        <p:nvSpPr>
          <p:cNvPr id="13" name="Slayt Numarası Yer Tutucusu 12"/>
          <p:cNvSpPr>
            <a:spLocks noGrp="1"/>
          </p:cNvSpPr>
          <p:nvPr>
            <p:ph type="sldNum" sz="quarter" idx="12"/>
          </p:nvPr>
        </p:nvSpPr>
        <p:spPr>
          <a:xfrm>
            <a:off x="8244408" y="6525344"/>
            <a:ext cx="899592" cy="332656"/>
          </a:xfrm>
        </p:spPr>
        <p:txBody>
          <a:bodyPr/>
          <a:lstStyle/>
          <a:p>
            <a:fld id="{43A4CE5E-E6F1-4C24-BBD2-E827AE42369D}" type="slidenum">
              <a:rPr lang="tr-TR" sz="1400" b="1" smtClean="0">
                <a:solidFill>
                  <a:schemeClr val="bg1"/>
                </a:solidFill>
              </a:rPr>
              <a:pPr/>
              <a:t>13</a:t>
            </a:fld>
            <a:endParaRPr lang="tr-TR" sz="1400" b="1" dirty="0">
              <a:solidFill>
                <a:schemeClr val="bg1"/>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5661" y="6581601"/>
            <a:ext cx="407987" cy="231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Dikdörtgen 7"/>
          <p:cNvSpPr/>
          <p:nvPr/>
        </p:nvSpPr>
        <p:spPr>
          <a:xfrm>
            <a:off x="467544" y="2138080"/>
            <a:ext cx="8352928" cy="2123658"/>
          </a:xfrm>
          <a:prstGeom prst="rect">
            <a:avLst/>
          </a:prstGeom>
        </p:spPr>
        <p:txBody>
          <a:bodyPr wrap="square">
            <a:spAutoFit/>
          </a:bodyPr>
          <a:lstStyle/>
          <a:p>
            <a:pPr algn="just"/>
            <a:endParaRPr lang="tr-TR" sz="2400" b="1" dirty="0" smtClean="0">
              <a:solidFill>
                <a:srgbClr val="002060"/>
              </a:solidFill>
              <a:latin typeface="Arial" pitchFamily="34" charset="0"/>
              <a:cs typeface="Arial" pitchFamily="34" charset="0"/>
            </a:endParaRPr>
          </a:p>
          <a:p>
            <a:pPr algn="ctr"/>
            <a:r>
              <a:rPr lang="tr-TR" sz="2800" b="1" dirty="0" smtClean="0">
                <a:solidFill>
                  <a:srgbClr val="FF0000"/>
                </a:solidFill>
                <a:latin typeface="Arial" pitchFamily="34" charset="0"/>
                <a:cs typeface="Arial" pitchFamily="34" charset="0"/>
              </a:rPr>
              <a:t>Acil </a:t>
            </a:r>
            <a:r>
              <a:rPr lang="tr-TR" sz="2800" b="1" dirty="0">
                <a:solidFill>
                  <a:srgbClr val="FF0000"/>
                </a:solidFill>
                <a:latin typeface="Arial" pitchFamily="34" charset="0"/>
                <a:cs typeface="Arial" pitchFamily="34" charset="0"/>
              </a:rPr>
              <a:t>durumlarla ilgili özel görevlendirilen çalışanların sorumlulukları işverenlerin konuya ilişkin yükümlülüğünü ortadan kaldırmaz.</a:t>
            </a:r>
            <a:endParaRPr lang="tr-TR" sz="2800" b="1" dirty="0" smtClean="0">
              <a:solidFill>
                <a:srgbClr val="FF0000"/>
              </a:solidFill>
              <a:latin typeface="Arial" pitchFamily="34" charset="0"/>
              <a:cs typeface="Arial" pitchFamily="34" charset="0"/>
            </a:endParaRPr>
          </a:p>
          <a:p>
            <a:pPr algn="just"/>
            <a:endParaRPr lang="tr-TR" sz="2400" b="1" dirty="0">
              <a:solidFill>
                <a:srgbClr val="002060"/>
              </a:solidFill>
              <a:latin typeface="Arial" pitchFamily="34" charset="0"/>
              <a:cs typeface="Arial" pitchFamily="34" charset="0"/>
            </a:endParaRPr>
          </a:p>
        </p:txBody>
      </p:sp>
      <p:sp>
        <p:nvSpPr>
          <p:cNvPr id="11" name="Dikdörtgen 10"/>
          <p:cNvSpPr/>
          <p:nvPr/>
        </p:nvSpPr>
        <p:spPr>
          <a:xfrm>
            <a:off x="-35496" y="334397"/>
            <a:ext cx="9144000" cy="646331"/>
          </a:xfrm>
          <a:prstGeom prst="rect">
            <a:avLst/>
          </a:prstGeom>
        </p:spPr>
        <p:txBody>
          <a:bodyPr wrap="square">
            <a:spAutoFit/>
          </a:bodyPr>
          <a:lstStyle/>
          <a:p>
            <a:pPr algn="ctr"/>
            <a:r>
              <a:rPr lang="tr-TR" sz="3600" dirty="0">
                <a:solidFill>
                  <a:srgbClr val="E6AF00"/>
                </a:solidFill>
                <a:latin typeface="Arial Black" pitchFamily="34" charset="0"/>
              </a:rPr>
              <a:t>İşverenin yükümlülükleri</a:t>
            </a:r>
          </a:p>
        </p:txBody>
      </p:sp>
    </p:spTree>
    <p:extLst>
      <p:ext uri="{BB962C8B-B14F-4D97-AF65-F5344CB8AC3E}">
        <p14:creationId xmlns:p14="http://schemas.microsoft.com/office/powerpoint/2010/main" xmlns="" val="3840824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5496" y="6525344"/>
            <a:ext cx="9179496" cy="3326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7749" y="-27384"/>
            <a:ext cx="9182437" cy="1224136"/>
          </a:xfrm>
          <a:prstGeom prst="rect">
            <a:avLst/>
          </a:prstGeom>
          <a:solidFill>
            <a:srgbClr val="002060"/>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E6AF00"/>
              </a:solidFill>
              <a:latin typeface="Arial Black" pitchFamily="34" charset="0"/>
            </a:endParaRPr>
          </a:p>
        </p:txBody>
      </p:sp>
      <p:sp>
        <p:nvSpPr>
          <p:cNvPr id="5" name="Dikdörtgen 4"/>
          <p:cNvSpPr/>
          <p:nvPr/>
        </p:nvSpPr>
        <p:spPr>
          <a:xfrm>
            <a:off x="-14807" y="1174440"/>
            <a:ext cx="9179496" cy="1663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35496" y="6536377"/>
            <a:ext cx="9179496" cy="276999"/>
          </a:xfrm>
          <a:prstGeom prst="rect">
            <a:avLst/>
          </a:prstGeom>
        </p:spPr>
        <p:txBody>
          <a:bodyPr wrap="square">
            <a:spAutoFit/>
          </a:bodyPr>
          <a:lstStyle/>
          <a:p>
            <a:pPr algn="ctr"/>
            <a:r>
              <a:rPr lang="tr-TR" sz="1200" dirty="0" smtClean="0">
                <a:solidFill>
                  <a:schemeClr val="bg1"/>
                </a:solidFill>
                <a:latin typeface="Arial Black" pitchFamily="34" charset="0"/>
              </a:rPr>
              <a:t>İş Sağlığı ve Güvenliği Risk Yönetimi Eğitim ve Danışmanlık Mühendislik</a:t>
            </a:r>
            <a:endParaRPr lang="tr-TR" sz="1200" dirty="0">
              <a:solidFill>
                <a:schemeClr val="bg1"/>
              </a:solidFill>
              <a:latin typeface="Arial Black" pitchFamily="34" charset="0"/>
            </a:endParaRPr>
          </a:p>
        </p:txBody>
      </p:sp>
      <p:sp>
        <p:nvSpPr>
          <p:cNvPr id="13" name="Slayt Numarası Yer Tutucusu 12"/>
          <p:cNvSpPr>
            <a:spLocks noGrp="1"/>
          </p:cNvSpPr>
          <p:nvPr>
            <p:ph type="sldNum" sz="quarter" idx="12"/>
          </p:nvPr>
        </p:nvSpPr>
        <p:spPr>
          <a:xfrm>
            <a:off x="8244408" y="6525344"/>
            <a:ext cx="899592" cy="332656"/>
          </a:xfrm>
        </p:spPr>
        <p:txBody>
          <a:bodyPr/>
          <a:lstStyle/>
          <a:p>
            <a:fld id="{43A4CE5E-E6F1-4C24-BBD2-E827AE42369D}" type="slidenum">
              <a:rPr lang="tr-TR" sz="1400" b="1" smtClean="0">
                <a:solidFill>
                  <a:schemeClr val="bg1"/>
                </a:solidFill>
              </a:rPr>
              <a:pPr/>
              <a:t>14</a:t>
            </a:fld>
            <a:endParaRPr lang="tr-TR" sz="1400" b="1" dirty="0">
              <a:solidFill>
                <a:schemeClr val="bg1"/>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5661" y="6581601"/>
            <a:ext cx="407987" cy="231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Dikdörtgen 7"/>
          <p:cNvSpPr/>
          <p:nvPr/>
        </p:nvSpPr>
        <p:spPr>
          <a:xfrm>
            <a:off x="467544" y="1268760"/>
            <a:ext cx="8352928" cy="5262979"/>
          </a:xfrm>
          <a:prstGeom prst="rect">
            <a:avLst/>
          </a:prstGeom>
        </p:spPr>
        <p:txBody>
          <a:bodyPr wrap="square">
            <a:spAutoFit/>
          </a:bodyPr>
          <a:lstStyle/>
          <a:p>
            <a:pPr algn="just"/>
            <a:endParaRPr lang="tr-TR" sz="2400" b="1" dirty="0" smtClean="0">
              <a:solidFill>
                <a:srgbClr val="002060"/>
              </a:solidFill>
              <a:latin typeface="Arial" pitchFamily="34" charset="0"/>
              <a:cs typeface="Arial" pitchFamily="34" charset="0"/>
            </a:endParaRPr>
          </a:p>
          <a:p>
            <a:pPr algn="just"/>
            <a:r>
              <a:rPr lang="tr-TR" sz="2400" b="1" dirty="0" smtClean="0">
                <a:solidFill>
                  <a:srgbClr val="002060"/>
                </a:solidFill>
                <a:latin typeface="Arial" pitchFamily="34" charset="0"/>
                <a:cs typeface="Arial" pitchFamily="34" charset="0"/>
              </a:rPr>
              <a:t>- Alınan </a:t>
            </a:r>
            <a:r>
              <a:rPr lang="tr-TR" sz="2400" b="1" dirty="0">
                <a:solidFill>
                  <a:srgbClr val="002060"/>
                </a:solidFill>
                <a:latin typeface="Arial" pitchFamily="34" charset="0"/>
                <a:cs typeface="Arial" pitchFamily="34" charset="0"/>
              </a:rPr>
              <a:t>önleyici ve sınırlandırıcı tedbirlere uymak.</a:t>
            </a:r>
          </a:p>
          <a:p>
            <a:pPr algn="just"/>
            <a:endParaRPr lang="tr-TR" sz="2400" b="1" dirty="0">
              <a:solidFill>
                <a:srgbClr val="002060"/>
              </a:solidFill>
              <a:latin typeface="Arial" pitchFamily="34" charset="0"/>
              <a:cs typeface="Arial" pitchFamily="34" charset="0"/>
            </a:endParaRPr>
          </a:p>
          <a:p>
            <a:pPr algn="just"/>
            <a:r>
              <a:rPr lang="tr-TR" sz="2400" b="1" dirty="0" smtClean="0">
                <a:solidFill>
                  <a:srgbClr val="002060"/>
                </a:solidFill>
                <a:latin typeface="Arial" pitchFamily="34" charset="0"/>
                <a:cs typeface="Arial" pitchFamily="34" charset="0"/>
              </a:rPr>
              <a:t>- Acil </a:t>
            </a:r>
            <a:r>
              <a:rPr lang="tr-TR" sz="2400" b="1" dirty="0">
                <a:solidFill>
                  <a:srgbClr val="002060"/>
                </a:solidFill>
                <a:latin typeface="Arial" pitchFamily="34" charset="0"/>
                <a:cs typeface="Arial" pitchFamily="34" charset="0"/>
              </a:rPr>
              <a:t>durum ile karşılaştıklarında; hemen  en yakın amirine, acil durumla ilgili görevlendirilen sorumluya veya çalışan temsilcisine haber vermek.</a:t>
            </a:r>
          </a:p>
          <a:p>
            <a:pPr algn="just"/>
            <a:endParaRPr lang="tr-TR" sz="2400" b="1" dirty="0">
              <a:solidFill>
                <a:srgbClr val="002060"/>
              </a:solidFill>
              <a:latin typeface="Arial" pitchFamily="34" charset="0"/>
              <a:cs typeface="Arial" pitchFamily="34" charset="0"/>
            </a:endParaRPr>
          </a:p>
          <a:p>
            <a:pPr algn="just"/>
            <a:r>
              <a:rPr lang="tr-TR" sz="2400" b="1" dirty="0" smtClean="0">
                <a:solidFill>
                  <a:srgbClr val="002060"/>
                </a:solidFill>
                <a:latin typeface="Arial" pitchFamily="34" charset="0"/>
                <a:cs typeface="Arial" pitchFamily="34" charset="0"/>
              </a:rPr>
              <a:t>- Acil </a:t>
            </a:r>
            <a:r>
              <a:rPr lang="tr-TR" sz="2400" b="1" dirty="0">
                <a:solidFill>
                  <a:srgbClr val="002060"/>
                </a:solidFill>
                <a:latin typeface="Arial" pitchFamily="34" charset="0"/>
                <a:cs typeface="Arial" pitchFamily="34" charset="0"/>
              </a:rPr>
              <a:t>durumun giderilmesi için, işveren ile işyeri dışındaki ilgili kuruluşlardan olay yerine intikal eden ekiplerin talimatlarına uymak</a:t>
            </a:r>
            <a:r>
              <a:rPr lang="tr-TR" sz="2400" b="1" dirty="0" smtClean="0">
                <a:solidFill>
                  <a:srgbClr val="002060"/>
                </a:solidFill>
                <a:latin typeface="Arial" pitchFamily="34" charset="0"/>
                <a:cs typeface="Arial" pitchFamily="34" charset="0"/>
              </a:rPr>
              <a:t>.</a:t>
            </a:r>
          </a:p>
          <a:p>
            <a:pPr algn="just"/>
            <a:endParaRPr lang="tr-TR" sz="2400" b="1" dirty="0" smtClean="0">
              <a:solidFill>
                <a:srgbClr val="002060"/>
              </a:solidFill>
              <a:latin typeface="Arial" pitchFamily="34" charset="0"/>
              <a:cs typeface="Arial" pitchFamily="34" charset="0"/>
            </a:endParaRPr>
          </a:p>
          <a:p>
            <a:pPr algn="just"/>
            <a:r>
              <a:rPr lang="tr-TR" sz="2400" b="1" dirty="0" smtClean="0">
                <a:solidFill>
                  <a:srgbClr val="002060"/>
                </a:solidFill>
                <a:latin typeface="Arial" pitchFamily="34" charset="0"/>
                <a:cs typeface="Arial" pitchFamily="34" charset="0"/>
              </a:rPr>
              <a:t>- Acil </a:t>
            </a:r>
            <a:r>
              <a:rPr lang="tr-TR" sz="2400" b="1" dirty="0">
                <a:solidFill>
                  <a:srgbClr val="002060"/>
                </a:solidFill>
                <a:latin typeface="Arial" pitchFamily="34" charset="0"/>
                <a:cs typeface="Arial" pitchFamily="34" charset="0"/>
              </a:rPr>
              <a:t>durumlar sırasında kendisinin ve çalışma arkadaşlarının hayatını tehlikeye düşürmeyecek şekilde davranmak</a:t>
            </a:r>
            <a:r>
              <a:rPr lang="tr-TR" sz="2400" b="1" dirty="0" smtClean="0">
                <a:solidFill>
                  <a:srgbClr val="002060"/>
                </a:solidFill>
                <a:latin typeface="Arial" pitchFamily="34" charset="0"/>
                <a:cs typeface="Arial" pitchFamily="34" charset="0"/>
              </a:rPr>
              <a:t>.</a:t>
            </a:r>
            <a:endParaRPr lang="tr-TR" sz="2400" b="1" dirty="0">
              <a:solidFill>
                <a:srgbClr val="002060"/>
              </a:solidFill>
              <a:latin typeface="Arial" pitchFamily="34" charset="0"/>
              <a:cs typeface="Arial" pitchFamily="34" charset="0"/>
            </a:endParaRPr>
          </a:p>
        </p:txBody>
      </p:sp>
      <p:sp>
        <p:nvSpPr>
          <p:cNvPr id="11" name="Dikdörtgen 10"/>
          <p:cNvSpPr/>
          <p:nvPr/>
        </p:nvSpPr>
        <p:spPr>
          <a:xfrm>
            <a:off x="-35496" y="-27384"/>
            <a:ext cx="9144000" cy="1200329"/>
          </a:xfrm>
          <a:prstGeom prst="rect">
            <a:avLst/>
          </a:prstGeom>
        </p:spPr>
        <p:txBody>
          <a:bodyPr wrap="square">
            <a:spAutoFit/>
          </a:bodyPr>
          <a:lstStyle/>
          <a:p>
            <a:pPr algn="ctr"/>
            <a:r>
              <a:rPr lang="tr-TR" sz="3600" dirty="0">
                <a:solidFill>
                  <a:srgbClr val="E6AF00"/>
                </a:solidFill>
                <a:latin typeface="Arial Black" pitchFamily="34" charset="0"/>
              </a:rPr>
              <a:t>Çalışanların yükümlülük ve sorumlulukları</a:t>
            </a:r>
          </a:p>
        </p:txBody>
      </p:sp>
    </p:spTree>
    <p:extLst>
      <p:ext uri="{BB962C8B-B14F-4D97-AF65-F5344CB8AC3E}">
        <p14:creationId xmlns:p14="http://schemas.microsoft.com/office/powerpoint/2010/main" xmlns="" val="23857138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04856" y="5284378"/>
            <a:ext cx="1331640" cy="14569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Dikdörtgen 3"/>
          <p:cNvSpPr/>
          <p:nvPr/>
        </p:nvSpPr>
        <p:spPr>
          <a:xfrm>
            <a:off x="-35496" y="6525344"/>
            <a:ext cx="9179496" cy="3326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7749" y="-27384"/>
            <a:ext cx="9182437" cy="1224136"/>
          </a:xfrm>
          <a:prstGeom prst="rect">
            <a:avLst/>
          </a:prstGeom>
          <a:solidFill>
            <a:srgbClr val="002060"/>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E6AF00"/>
              </a:solidFill>
              <a:latin typeface="Arial Black" pitchFamily="34" charset="0"/>
            </a:endParaRPr>
          </a:p>
        </p:txBody>
      </p:sp>
      <p:sp>
        <p:nvSpPr>
          <p:cNvPr id="5" name="Dikdörtgen 4"/>
          <p:cNvSpPr/>
          <p:nvPr/>
        </p:nvSpPr>
        <p:spPr>
          <a:xfrm>
            <a:off x="-14807" y="1174440"/>
            <a:ext cx="9179496" cy="1663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35496" y="6536377"/>
            <a:ext cx="9179496" cy="276999"/>
          </a:xfrm>
          <a:prstGeom prst="rect">
            <a:avLst/>
          </a:prstGeom>
        </p:spPr>
        <p:txBody>
          <a:bodyPr wrap="square">
            <a:spAutoFit/>
          </a:bodyPr>
          <a:lstStyle/>
          <a:p>
            <a:pPr algn="ctr"/>
            <a:r>
              <a:rPr lang="tr-TR" sz="1200" dirty="0" smtClean="0">
                <a:solidFill>
                  <a:schemeClr val="bg1"/>
                </a:solidFill>
                <a:latin typeface="Arial Black" pitchFamily="34" charset="0"/>
              </a:rPr>
              <a:t>İş Sağlığı ve Güvenliği Risk Yönetimi Eğitim ve Danışmanlık Mühendislik</a:t>
            </a:r>
            <a:endParaRPr lang="tr-TR" sz="1200" dirty="0">
              <a:solidFill>
                <a:schemeClr val="bg1"/>
              </a:solidFill>
              <a:latin typeface="Arial Black" pitchFamily="34" charset="0"/>
            </a:endParaRPr>
          </a:p>
        </p:txBody>
      </p:sp>
      <p:sp>
        <p:nvSpPr>
          <p:cNvPr id="13" name="Slayt Numarası Yer Tutucusu 12"/>
          <p:cNvSpPr>
            <a:spLocks noGrp="1"/>
          </p:cNvSpPr>
          <p:nvPr>
            <p:ph type="sldNum" sz="quarter" idx="12"/>
          </p:nvPr>
        </p:nvSpPr>
        <p:spPr>
          <a:xfrm>
            <a:off x="8244408" y="6525344"/>
            <a:ext cx="899592" cy="332656"/>
          </a:xfrm>
        </p:spPr>
        <p:txBody>
          <a:bodyPr/>
          <a:lstStyle/>
          <a:p>
            <a:fld id="{43A4CE5E-E6F1-4C24-BBD2-E827AE42369D}" type="slidenum">
              <a:rPr lang="tr-TR" sz="1400" b="1" smtClean="0">
                <a:solidFill>
                  <a:schemeClr val="bg1"/>
                </a:solidFill>
              </a:rPr>
              <a:pPr/>
              <a:t>15</a:t>
            </a:fld>
            <a:endParaRPr lang="tr-TR" sz="1400" b="1" dirty="0">
              <a:solidFill>
                <a:schemeClr val="bg1"/>
              </a:solidFill>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95661" y="6581601"/>
            <a:ext cx="407987" cy="231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Dikdörtgen 7"/>
          <p:cNvSpPr/>
          <p:nvPr/>
        </p:nvSpPr>
        <p:spPr>
          <a:xfrm>
            <a:off x="467544" y="908720"/>
            <a:ext cx="8352928" cy="5262979"/>
          </a:xfrm>
          <a:prstGeom prst="rect">
            <a:avLst/>
          </a:prstGeom>
        </p:spPr>
        <p:txBody>
          <a:bodyPr wrap="square">
            <a:spAutoFit/>
          </a:bodyPr>
          <a:lstStyle/>
          <a:p>
            <a:pPr algn="just"/>
            <a:endParaRPr lang="tr-TR" sz="2400" b="1" dirty="0" smtClean="0">
              <a:solidFill>
                <a:srgbClr val="002060"/>
              </a:solidFill>
              <a:latin typeface="Arial" pitchFamily="34" charset="0"/>
              <a:cs typeface="Arial" pitchFamily="34" charset="0"/>
            </a:endParaRPr>
          </a:p>
          <a:p>
            <a:pPr algn="just"/>
            <a:r>
              <a:rPr lang="tr-TR" sz="2400" b="1" dirty="0">
                <a:solidFill>
                  <a:srgbClr val="FF0000"/>
                </a:solidFill>
                <a:latin typeface="Arial" pitchFamily="34" charset="0"/>
                <a:cs typeface="Arial" pitchFamily="34" charset="0"/>
              </a:rPr>
              <a:t>T</a:t>
            </a:r>
            <a:r>
              <a:rPr lang="tr-TR" sz="2400" b="1" dirty="0" smtClean="0">
                <a:solidFill>
                  <a:srgbClr val="FF0000"/>
                </a:solidFill>
                <a:latin typeface="Arial" pitchFamily="34" charset="0"/>
                <a:cs typeface="Arial" pitchFamily="34" charset="0"/>
              </a:rPr>
              <a:t>üm </a:t>
            </a:r>
            <a:r>
              <a:rPr lang="tr-TR" sz="2400" b="1" dirty="0">
                <a:solidFill>
                  <a:srgbClr val="FF0000"/>
                </a:solidFill>
                <a:latin typeface="Arial" pitchFamily="34" charset="0"/>
                <a:cs typeface="Arial" pitchFamily="34" charset="0"/>
              </a:rPr>
              <a:t>işyerleri </a:t>
            </a:r>
            <a:r>
              <a:rPr lang="tr-TR" sz="2400" b="1" dirty="0" smtClean="0">
                <a:solidFill>
                  <a:srgbClr val="FF0000"/>
                </a:solidFill>
                <a:latin typeface="Arial" pitchFamily="34" charset="0"/>
                <a:cs typeface="Arial" pitchFamily="34" charset="0"/>
              </a:rPr>
              <a:t>için </a:t>
            </a:r>
            <a:r>
              <a:rPr lang="tr-TR" sz="2400" b="1" dirty="0">
                <a:solidFill>
                  <a:srgbClr val="FF0000"/>
                </a:solidFill>
                <a:latin typeface="Arial" pitchFamily="34" charset="0"/>
                <a:cs typeface="Arial" pitchFamily="34" charset="0"/>
              </a:rPr>
              <a:t>tasarım veya kuruluş aşamasından başlamak </a:t>
            </a:r>
            <a:r>
              <a:rPr lang="tr-TR" sz="2400" b="1" dirty="0" smtClean="0">
                <a:solidFill>
                  <a:srgbClr val="FF0000"/>
                </a:solidFill>
                <a:latin typeface="Arial" pitchFamily="34" charset="0"/>
                <a:cs typeface="Arial" pitchFamily="34" charset="0"/>
              </a:rPr>
              <a:t>üzere;</a:t>
            </a:r>
          </a:p>
          <a:p>
            <a:pPr algn="just"/>
            <a:endParaRPr lang="tr-TR" sz="2400" b="1" dirty="0" smtClean="0">
              <a:solidFill>
                <a:srgbClr val="FF0000"/>
              </a:solidFill>
              <a:latin typeface="Arial" pitchFamily="34" charset="0"/>
              <a:cs typeface="Arial" pitchFamily="34" charset="0"/>
            </a:endParaRPr>
          </a:p>
          <a:p>
            <a:pPr marL="342900" indent="-342900" algn="just">
              <a:buFont typeface="Wingdings" pitchFamily="2" charset="2"/>
              <a:buChar char="Ø"/>
            </a:pPr>
            <a:r>
              <a:rPr lang="tr-TR" sz="2400" b="1" dirty="0" smtClean="0">
                <a:solidFill>
                  <a:srgbClr val="002060"/>
                </a:solidFill>
                <a:latin typeface="Arial" pitchFamily="34" charset="0"/>
                <a:cs typeface="Arial" pitchFamily="34" charset="0"/>
              </a:rPr>
              <a:t>Acil </a:t>
            </a:r>
            <a:r>
              <a:rPr lang="tr-TR" sz="2400" b="1" dirty="0">
                <a:solidFill>
                  <a:srgbClr val="002060"/>
                </a:solidFill>
                <a:latin typeface="Arial" pitchFamily="34" charset="0"/>
                <a:cs typeface="Arial" pitchFamily="34" charset="0"/>
              </a:rPr>
              <a:t>durumların </a:t>
            </a:r>
            <a:r>
              <a:rPr lang="tr-TR" sz="2400" b="1" dirty="0" smtClean="0">
                <a:solidFill>
                  <a:srgbClr val="002060"/>
                </a:solidFill>
                <a:latin typeface="Arial" pitchFamily="34" charset="0"/>
                <a:cs typeface="Arial" pitchFamily="34" charset="0"/>
              </a:rPr>
              <a:t>belirlenmesi,</a:t>
            </a:r>
            <a:endParaRPr lang="tr-TR" sz="2400" b="1" dirty="0">
              <a:solidFill>
                <a:srgbClr val="002060"/>
              </a:solidFill>
              <a:latin typeface="Arial" pitchFamily="34" charset="0"/>
              <a:cs typeface="Arial" pitchFamily="34" charset="0"/>
            </a:endParaRPr>
          </a:p>
          <a:p>
            <a:pPr marL="342900" indent="-342900" algn="just">
              <a:buFont typeface="Wingdings" pitchFamily="2" charset="2"/>
              <a:buChar char="Ø"/>
            </a:pPr>
            <a:r>
              <a:rPr lang="tr-TR" sz="2400" b="1" dirty="0" smtClean="0">
                <a:solidFill>
                  <a:srgbClr val="002060"/>
                </a:solidFill>
                <a:latin typeface="Arial" pitchFamily="34" charset="0"/>
                <a:cs typeface="Arial" pitchFamily="34" charset="0"/>
              </a:rPr>
              <a:t>Olumsuz </a:t>
            </a:r>
            <a:r>
              <a:rPr lang="tr-TR" sz="2400" b="1" dirty="0">
                <a:solidFill>
                  <a:srgbClr val="002060"/>
                </a:solidFill>
                <a:latin typeface="Arial" pitchFamily="34" charset="0"/>
                <a:cs typeface="Arial" pitchFamily="34" charset="0"/>
              </a:rPr>
              <a:t>etkilerini önleyici ve sınırlandırıcı tedbirlerin alınması</a:t>
            </a:r>
            <a:r>
              <a:rPr lang="tr-TR" sz="2400" b="1" dirty="0" smtClean="0">
                <a:solidFill>
                  <a:srgbClr val="002060"/>
                </a:solidFill>
                <a:latin typeface="Arial" pitchFamily="34" charset="0"/>
                <a:cs typeface="Arial" pitchFamily="34" charset="0"/>
              </a:rPr>
              <a:t>,</a:t>
            </a:r>
          </a:p>
          <a:p>
            <a:pPr marL="342900" indent="-342900" algn="just">
              <a:buFont typeface="Wingdings" pitchFamily="2" charset="2"/>
              <a:buChar char="Ø"/>
            </a:pPr>
            <a:r>
              <a:rPr lang="tr-TR" sz="2400" b="1" dirty="0" smtClean="0">
                <a:solidFill>
                  <a:srgbClr val="002060"/>
                </a:solidFill>
                <a:latin typeface="Arial" pitchFamily="34" charset="0"/>
                <a:cs typeface="Arial" pitchFamily="34" charset="0"/>
              </a:rPr>
              <a:t>Görevlendirilecek </a:t>
            </a:r>
            <a:r>
              <a:rPr lang="tr-TR" sz="2400" b="1" dirty="0">
                <a:solidFill>
                  <a:srgbClr val="002060"/>
                </a:solidFill>
                <a:latin typeface="Arial" pitchFamily="34" charset="0"/>
                <a:cs typeface="Arial" pitchFamily="34" charset="0"/>
              </a:rPr>
              <a:t>kişilerin belirlenmesi, </a:t>
            </a:r>
            <a:endParaRPr lang="tr-TR" sz="2400" b="1" dirty="0" smtClean="0">
              <a:solidFill>
                <a:srgbClr val="002060"/>
              </a:solidFill>
              <a:latin typeface="Arial" pitchFamily="34" charset="0"/>
              <a:cs typeface="Arial" pitchFamily="34" charset="0"/>
            </a:endParaRPr>
          </a:p>
          <a:p>
            <a:pPr marL="342900" indent="-342900" algn="just">
              <a:buFont typeface="Wingdings" pitchFamily="2" charset="2"/>
              <a:buChar char="Ø"/>
            </a:pPr>
            <a:r>
              <a:rPr lang="tr-TR" sz="2400" b="1" dirty="0" smtClean="0">
                <a:solidFill>
                  <a:srgbClr val="002060"/>
                </a:solidFill>
                <a:latin typeface="Arial" pitchFamily="34" charset="0"/>
                <a:cs typeface="Arial" pitchFamily="34" charset="0"/>
              </a:rPr>
              <a:t>Acil </a:t>
            </a:r>
            <a:r>
              <a:rPr lang="tr-TR" sz="2400" b="1" dirty="0">
                <a:solidFill>
                  <a:srgbClr val="002060"/>
                </a:solidFill>
                <a:latin typeface="Arial" pitchFamily="34" charset="0"/>
                <a:cs typeface="Arial" pitchFamily="34" charset="0"/>
              </a:rPr>
              <a:t>durum müdahale ve tahliye yöntemlerinin oluşturulması, </a:t>
            </a:r>
            <a:endParaRPr lang="tr-TR" sz="2400" b="1" dirty="0" smtClean="0">
              <a:solidFill>
                <a:srgbClr val="002060"/>
              </a:solidFill>
              <a:latin typeface="Arial" pitchFamily="34" charset="0"/>
              <a:cs typeface="Arial" pitchFamily="34" charset="0"/>
            </a:endParaRPr>
          </a:p>
          <a:p>
            <a:pPr marL="342900" indent="-342900" algn="just">
              <a:buFont typeface="Wingdings" pitchFamily="2" charset="2"/>
              <a:buChar char="Ø"/>
            </a:pPr>
            <a:r>
              <a:rPr lang="tr-TR" sz="2400" b="1" dirty="0" smtClean="0">
                <a:solidFill>
                  <a:srgbClr val="002060"/>
                </a:solidFill>
                <a:latin typeface="Arial" pitchFamily="34" charset="0"/>
                <a:cs typeface="Arial" pitchFamily="34" charset="0"/>
              </a:rPr>
              <a:t>Dokümantasyon</a:t>
            </a:r>
            <a:r>
              <a:rPr lang="tr-TR" sz="2400" b="1" dirty="0">
                <a:solidFill>
                  <a:srgbClr val="002060"/>
                </a:solidFill>
                <a:latin typeface="Arial" pitchFamily="34" charset="0"/>
                <a:cs typeface="Arial" pitchFamily="34" charset="0"/>
              </a:rPr>
              <a:t>, </a:t>
            </a:r>
            <a:endParaRPr lang="tr-TR" sz="2400" b="1" dirty="0" smtClean="0">
              <a:solidFill>
                <a:srgbClr val="002060"/>
              </a:solidFill>
              <a:latin typeface="Arial" pitchFamily="34" charset="0"/>
              <a:cs typeface="Arial" pitchFamily="34" charset="0"/>
            </a:endParaRPr>
          </a:p>
          <a:p>
            <a:pPr marL="342900" indent="-342900" algn="just">
              <a:buFont typeface="Wingdings" pitchFamily="2" charset="2"/>
              <a:buChar char="Ø"/>
            </a:pPr>
            <a:r>
              <a:rPr lang="tr-TR" sz="2400" b="1" dirty="0" smtClean="0">
                <a:solidFill>
                  <a:srgbClr val="002060"/>
                </a:solidFill>
                <a:latin typeface="Arial" pitchFamily="34" charset="0"/>
                <a:cs typeface="Arial" pitchFamily="34" charset="0"/>
              </a:rPr>
              <a:t>Tatbikat </a:t>
            </a:r>
            <a:r>
              <a:rPr lang="tr-TR" sz="2400" b="1" dirty="0">
                <a:solidFill>
                  <a:srgbClr val="002060"/>
                </a:solidFill>
                <a:latin typeface="Arial" pitchFamily="34" charset="0"/>
                <a:cs typeface="Arial" pitchFamily="34" charset="0"/>
              </a:rPr>
              <a:t>ve acil durum planının yenilenmesi aşamaları izlenerek hazırlanır.</a:t>
            </a:r>
            <a:endParaRPr lang="tr-TR" sz="2400" b="1" dirty="0" smtClean="0">
              <a:solidFill>
                <a:srgbClr val="002060"/>
              </a:solidFill>
              <a:latin typeface="Arial" pitchFamily="34" charset="0"/>
              <a:cs typeface="Arial" pitchFamily="34" charset="0"/>
            </a:endParaRPr>
          </a:p>
          <a:p>
            <a:pPr algn="just"/>
            <a:endParaRPr lang="tr-TR" sz="2400" b="1" dirty="0">
              <a:solidFill>
                <a:srgbClr val="002060"/>
              </a:solidFill>
              <a:latin typeface="Arial" pitchFamily="34" charset="0"/>
              <a:cs typeface="Arial" pitchFamily="34" charset="0"/>
            </a:endParaRPr>
          </a:p>
        </p:txBody>
      </p:sp>
      <p:sp>
        <p:nvSpPr>
          <p:cNvPr id="11" name="Dikdörtgen 10"/>
          <p:cNvSpPr/>
          <p:nvPr/>
        </p:nvSpPr>
        <p:spPr>
          <a:xfrm>
            <a:off x="-35496" y="334397"/>
            <a:ext cx="9144000" cy="646331"/>
          </a:xfrm>
          <a:prstGeom prst="rect">
            <a:avLst/>
          </a:prstGeom>
        </p:spPr>
        <p:txBody>
          <a:bodyPr wrap="square">
            <a:spAutoFit/>
          </a:bodyPr>
          <a:lstStyle/>
          <a:p>
            <a:pPr algn="ctr"/>
            <a:r>
              <a:rPr lang="tr-TR" sz="3600" dirty="0">
                <a:solidFill>
                  <a:srgbClr val="E6AF00"/>
                </a:solidFill>
                <a:latin typeface="Arial Black" pitchFamily="34" charset="0"/>
              </a:rPr>
              <a:t>Acil durum </a:t>
            </a:r>
            <a:r>
              <a:rPr lang="tr-TR" sz="3600" dirty="0" smtClean="0">
                <a:solidFill>
                  <a:srgbClr val="E6AF00"/>
                </a:solidFill>
                <a:latin typeface="Arial Black" pitchFamily="34" charset="0"/>
              </a:rPr>
              <a:t>planı hazırlanması</a:t>
            </a:r>
            <a:endParaRPr lang="tr-TR" sz="3600" dirty="0">
              <a:solidFill>
                <a:srgbClr val="E6AF00"/>
              </a:solidFill>
              <a:latin typeface="Arial Black" pitchFamily="34" charset="0"/>
            </a:endParaRPr>
          </a:p>
        </p:txBody>
      </p:sp>
    </p:spTree>
    <p:extLst>
      <p:ext uri="{BB962C8B-B14F-4D97-AF65-F5344CB8AC3E}">
        <p14:creationId xmlns:p14="http://schemas.microsoft.com/office/powerpoint/2010/main" xmlns="" val="4134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5496" y="6525344"/>
            <a:ext cx="9179496" cy="3326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7749" y="-27384"/>
            <a:ext cx="9182437" cy="1224136"/>
          </a:xfrm>
          <a:prstGeom prst="rect">
            <a:avLst/>
          </a:prstGeom>
          <a:solidFill>
            <a:srgbClr val="002060"/>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E6AF00"/>
              </a:solidFill>
              <a:latin typeface="Arial Black" pitchFamily="34" charset="0"/>
            </a:endParaRPr>
          </a:p>
        </p:txBody>
      </p:sp>
      <p:sp>
        <p:nvSpPr>
          <p:cNvPr id="5" name="Dikdörtgen 4"/>
          <p:cNvSpPr/>
          <p:nvPr/>
        </p:nvSpPr>
        <p:spPr>
          <a:xfrm>
            <a:off x="-14807" y="1174440"/>
            <a:ext cx="9179496" cy="1663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35496" y="6536377"/>
            <a:ext cx="9179496" cy="276999"/>
          </a:xfrm>
          <a:prstGeom prst="rect">
            <a:avLst/>
          </a:prstGeom>
        </p:spPr>
        <p:txBody>
          <a:bodyPr wrap="square">
            <a:spAutoFit/>
          </a:bodyPr>
          <a:lstStyle/>
          <a:p>
            <a:pPr algn="ctr"/>
            <a:r>
              <a:rPr lang="tr-TR" sz="1200" dirty="0" smtClean="0">
                <a:solidFill>
                  <a:schemeClr val="bg1"/>
                </a:solidFill>
                <a:latin typeface="Arial Black" pitchFamily="34" charset="0"/>
              </a:rPr>
              <a:t>İş Sağlığı ve Güvenliği Risk Yönetimi Eğitim ve Danışmanlık Mühendislik</a:t>
            </a:r>
            <a:endParaRPr lang="tr-TR" sz="1200" dirty="0">
              <a:solidFill>
                <a:schemeClr val="bg1"/>
              </a:solidFill>
              <a:latin typeface="Arial Black" pitchFamily="34" charset="0"/>
            </a:endParaRPr>
          </a:p>
        </p:txBody>
      </p:sp>
      <p:sp>
        <p:nvSpPr>
          <p:cNvPr id="13" name="Slayt Numarası Yer Tutucusu 12"/>
          <p:cNvSpPr>
            <a:spLocks noGrp="1"/>
          </p:cNvSpPr>
          <p:nvPr>
            <p:ph type="sldNum" sz="quarter" idx="12"/>
          </p:nvPr>
        </p:nvSpPr>
        <p:spPr>
          <a:xfrm>
            <a:off x="8244408" y="6525344"/>
            <a:ext cx="899592" cy="332656"/>
          </a:xfrm>
        </p:spPr>
        <p:txBody>
          <a:bodyPr/>
          <a:lstStyle/>
          <a:p>
            <a:fld id="{43A4CE5E-E6F1-4C24-BBD2-E827AE42369D}" type="slidenum">
              <a:rPr lang="tr-TR" sz="1400" b="1" smtClean="0">
                <a:solidFill>
                  <a:schemeClr val="bg1"/>
                </a:solidFill>
              </a:rPr>
              <a:pPr/>
              <a:t>16</a:t>
            </a:fld>
            <a:endParaRPr lang="tr-TR" sz="1400" b="1" dirty="0">
              <a:solidFill>
                <a:schemeClr val="bg1"/>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5661" y="6581601"/>
            <a:ext cx="407987" cy="231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Dikdörtgen 7"/>
          <p:cNvSpPr/>
          <p:nvPr/>
        </p:nvSpPr>
        <p:spPr>
          <a:xfrm>
            <a:off x="467544" y="1268760"/>
            <a:ext cx="8352928" cy="4524315"/>
          </a:xfrm>
          <a:prstGeom prst="rect">
            <a:avLst/>
          </a:prstGeom>
        </p:spPr>
        <p:txBody>
          <a:bodyPr wrap="square">
            <a:spAutoFit/>
          </a:bodyPr>
          <a:lstStyle/>
          <a:p>
            <a:pPr algn="just"/>
            <a:endParaRPr lang="tr-TR" sz="2400" b="1" dirty="0" smtClean="0">
              <a:solidFill>
                <a:srgbClr val="002060"/>
              </a:solidFill>
              <a:latin typeface="Arial" pitchFamily="34" charset="0"/>
              <a:cs typeface="Arial" pitchFamily="34" charset="0"/>
            </a:endParaRPr>
          </a:p>
          <a:p>
            <a:pPr algn="just"/>
            <a:r>
              <a:rPr lang="tr-TR" sz="2400" b="1" dirty="0">
                <a:solidFill>
                  <a:srgbClr val="002060"/>
                </a:solidFill>
                <a:latin typeface="Arial" pitchFamily="34" charset="0"/>
                <a:cs typeface="Arial" pitchFamily="34" charset="0"/>
              </a:rPr>
              <a:t>a) Risk değerlendirmesi sonuçları.</a:t>
            </a:r>
          </a:p>
          <a:p>
            <a:pPr algn="just"/>
            <a:endParaRPr lang="tr-TR" sz="2400" b="1" dirty="0">
              <a:solidFill>
                <a:srgbClr val="002060"/>
              </a:solidFill>
              <a:latin typeface="Arial" pitchFamily="34" charset="0"/>
              <a:cs typeface="Arial" pitchFamily="34" charset="0"/>
            </a:endParaRPr>
          </a:p>
          <a:p>
            <a:pPr algn="just"/>
            <a:r>
              <a:rPr lang="tr-TR" sz="2400" b="1" dirty="0">
                <a:solidFill>
                  <a:srgbClr val="002060"/>
                </a:solidFill>
                <a:latin typeface="Arial" pitchFamily="34" charset="0"/>
                <a:cs typeface="Arial" pitchFamily="34" charset="0"/>
              </a:rPr>
              <a:t>b) Yangın, tehlikeli kimyasal maddelerden kaynaklanan yayılım ve patlama ihtimali.</a:t>
            </a:r>
          </a:p>
          <a:p>
            <a:pPr algn="just"/>
            <a:endParaRPr lang="tr-TR" sz="2400" b="1" dirty="0">
              <a:solidFill>
                <a:srgbClr val="002060"/>
              </a:solidFill>
              <a:latin typeface="Arial" pitchFamily="34" charset="0"/>
              <a:cs typeface="Arial" pitchFamily="34" charset="0"/>
            </a:endParaRPr>
          </a:p>
          <a:p>
            <a:pPr algn="just"/>
            <a:r>
              <a:rPr lang="tr-TR" sz="2400" b="1" dirty="0">
                <a:solidFill>
                  <a:srgbClr val="002060"/>
                </a:solidFill>
                <a:latin typeface="Arial" pitchFamily="34" charset="0"/>
                <a:cs typeface="Arial" pitchFamily="34" charset="0"/>
              </a:rPr>
              <a:t>c) İlk yardım ve tahliye gerektirecek olaylar.</a:t>
            </a:r>
          </a:p>
          <a:p>
            <a:pPr algn="just"/>
            <a:endParaRPr lang="tr-TR" sz="2400" b="1" dirty="0">
              <a:solidFill>
                <a:srgbClr val="002060"/>
              </a:solidFill>
              <a:latin typeface="Arial" pitchFamily="34" charset="0"/>
              <a:cs typeface="Arial" pitchFamily="34" charset="0"/>
            </a:endParaRPr>
          </a:p>
          <a:p>
            <a:pPr algn="just"/>
            <a:r>
              <a:rPr lang="tr-TR" sz="2400" b="1" dirty="0">
                <a:solidFill>
                  <a:srgbClr val="002060"/>
                </a:solidFill>
                <a:latin typeface="Arial" pitchFamily="34" charset="0"/>
                <a:cs typeface="Arial" pitchFamily="34" charset="0"/>
              </a:rPr>
              <a:t>ç) Doğal afetlerin meydana gelme ihtimali.</a:t>
            </a:r>
          </a:p>
          <a:p>
            <a:pPr algn="just"/>
            <a:endParaRPr lang="tr-TR" sz="2400" b="1" dirty="0">
              <a:solidFill>
                <a:srgbClr val="002060"/>
              </a:solidFill>
              <a:latin typeface="Arial" pitchFamily="34" charset="0"/>
              <a:cs typeface="Arial" pitchFamily="34" charset="0"/>
            </a:endParaRPr>
          </a:p>
          <a:p>
            <a:pPr algn="just"/>
            <a:r>
              <a:rPr lang="tr-TR" sz="2400" b="1" dirty="0">
                <a:solidFill>
                  <a:srgbClr val="002060"/>
                </a:solidFill>
                <a:latin typeface="Arial" pitchFamily="34" charset="0"/>
                <a:cs typeface="Arial" pitchFamily="34" charset="0"/>
              </a:rPr>
              <a:t>d) Sabotaj ihtimali.</a:t>
            </a:r>
          </a:p>
          <a:p>
            <a:pPr algn="just"/>
            <a:endParaRPr lang="tr-TR" sz="2400" b="1" dirty="0">
              <a:solidFill>
                <a:srgbClr val="002060"/>
              </a:solidFill>
              <a:latin typeface="Arial" pitchFamily="34" charset="0"/>
              <a:cs typeface="Arial" pitchFamily="34" charset="0"/>
            </a:endParaRPr>
          </a:p>
        </p:txBody>
      </p:sp>
      <p:sp>
        <p:nvSpPr>
          <p:cNvPr id="11" name="Dikdörtgen 10"/>
          <p:cNvSpPr/>
          <p:nvPr/>
        </p:nvSpPr>
        <p:spPr>
          <a:xfrm>
            <a:off x="-35496" y="334397"/>
            <a:ext cx="9144000" cy="646331"/>
          </a:xfrm>
          <a:prstGeom prst="rect">
            <a:avLst/>
          </a:prstGeom>
        </p:spPr>
        <p:txBody>
          <a:bodyPr wrap="square">
            <a:spAutoFit/>
          </a:bodyPr>
          <a:lstStyle/>
          <a:p>
            <a:pPr algn="ctr"/>
            <a:r>
              <a:rPr lang="tr-TR" sz="3600" dirty="0">
                <a:solidFill>
                  <a:srgbClr val="E6AF00"/>
                </a:solidFill>
                <a:latin typeface="Arial Black" pitchFamily="34" charset="0"/>
              </a:rPr>
              <a:t>Acil durumların belirlenmesi</a:t>
            </a: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85198" y="4673206"/>
            <a:ext cx="1872208" cy="17128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31128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5496" y="6525344"/>
            <a:ext cx="9179496" cy="3326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7749" y="-27384"/>
            <a:ext cx="9182437" cy="1224136"/>
          </a:xfrm>
          <a:prstGeom prst="rect">
            <a:avLst/>
          </a:prstGeom>
          <a:solidFill>
            <a:srgbClr val="002060"/>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E6AF00"/>
              </a:solidFill>
              <a:latin typeface="Arial Black" pitchFamily="34" charset="0"/>
            </a:endParaRPr>
          </a:p>
        </p:txBody>
      </p:sp>
      <p:sp>
        <p:nvSpPr>
          <p:cNvPr id="5" name="Dikdörtgen 4"/>
          <p:cNvSpPr/>
          <p:nvPr/>
        </p:nvSpPr>
        <p:spPr>
          <a:xfrm>
            <a:off x="-14807" y="1174440"/>
            <a:ext cx="9179496" cy="1663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35496" y="6536377"/>
            <a:ext cx="9179496" cy="276999"/>
          </a:xfrm>
          <a:prstGeom prst="rect">
            <a:avLst/>
          </a:prstGeom>
        </p:spPr>
        <p:txBody>
          <a:bodyPr wrap="square">
            <a:spAutoFit/>
          </a:bodyPr>
          <a:lstStyle/>
          <a:p>
            <a:pPr algn="ctr"/>
            <a:r>
              <a:rPr lang="tr-TR" sz="1200" dirty="0" smtClean="0">
                <a:solidFill>
                  <a:schemeClr val="bg1"/>
                </a:solidFill>
                <a:latin typeface="Arial Black" pitchFamily="34" charset="0"/>
              </a:rPr>
              <a:t>İş Sağlığı ve Güvenliği Risk Yönetimi Eğitim ve Danışmanlık Mühendislik</a:t>
            </a:r>
            <a:endParaRPr lang="tr-TR" sz="1200" dirty="0">
              <a:solidFill>
                <a:schemeClr val="bg1"/>
              </a:solidFill>
              <a:latin typeface="Arial Black" pitchFamily="34" charset="0"/>
            </a:endParaRPr>
          </a:p>
        </p:txBody>
      </p:sp>
      <p:sp>
        <p:nvSpPr>
          <p:cNvPr id="13" name="Slayt Numarası Yer Tutucusu 12"/>
          <p:cNvSpPr>
            <a:spLocks noGrp="1"/>
          </p:cNvSpPr>
          <p:nvPr>
            <p:ph type="sldNum" sz="quarter" idx="12"/>
          </p:nvPr>
        </p:nvSpPr>
        <p:spPr>
          <a:xfrm>
            <a:off x="8244408" y="6525344"/>
            <a:ext cx="899592" cy="332656"/>
          </a:xfrm>
        </p:spPr>
        <p:txBody>
          <a:bodyPr/>
          <a:lstStyle/>
          <a:p>
            <a:fld id="{43A4CE5E-E6F1-4C24-BBD2-E827AE42369D}" type="slidenum">
              <a:rPr lang="tr-TR" sz="1400" b="1" smtClean="0">
                <a:solidFill>
                  <a:schemeClr val="bg1"/>
                </a:solidFill>
              </a:rPr>
              <a:pPr/>
              <a:t>17</a:t>
            </a:fld>
            <a:endParaRPr lang="tr-TR" sz="1400" b="1" dirty="0">
              <a:solidFill>
                <a:schemeClr val="bg1"/>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5661" y="6581601"/>
            <a:ext cx="407987" cy="231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Dikdörtgen 7"/>
          <p:cNvSpPr/>
          <p:nvPr/>
        </p:nvSpPr>
        <p:spPr>
          <a:xfrm>
            <a:off x="504976" y="1844824"/>
            <a:ext cx="8315496" cy="3785652"/>
          </a:xfrm>
          <a:prstGeom prst="rect">
            <a:avLst/>
          </a:prstGeom>
        </p:spPr>
        <p:txBody>
          <a:bodyPr wrap="square">
            <a:spAutoFit/>
          </a:bodyPr>
          <a:lstStyle/>
          <a:p>
            <a:pPr algn="just"/>
            <a:r>
              <a:rPr lang="tr-TR" sz="2400" b="1" dirty="0" smtClean="0">
                <a:solidFill>
                  <a:srgbClr val="002060"/>
                </a:solidFill>
                <a:latin typeface="Arial" pitchFamily="34" charset="0"/>
                <a:cs typeface="Arial" pitchFamily="34" charset="0"/>
              </a:rPr>
              <a:t>- </a:t>
            </a:r>
            <a:r>
              <a:rPr lang="tr-TR" sz="2400" b="1" dirty="0">
                <a:solidFill>
                  <a:srgbClr val="002060"/>
                </a:solidFill>
                <a:latin typeface="Arial" pitchFamily="34" charset="0"/>
                <a:cs typeface="Arial" pitchFamily="34" charset="0"/>
              </a:rPr>
              <a:t>A</a:t>
            </a:r>
            <a:r>
              <a:rPr lang="tr-TR" sz="2400" b="1" dirty="0" smtClean="0">
                <a:solidFill>
                  <a:srgbClr val="002060"/>
                </a:solidFill>
                <a:latin typeface="Arial" pitchFamily="34" charset="0"/>
                <a:cs typeface="Arial" pitchFamily="34" charset="0"/>
              </a:rPr>
              <a:t>cil </a:t>
            </a:r>
            <a:r>
              <a:rPr lang="tr-TR" sz="2400" b="1" dirty="0">
                <a:solidFill>
                  <a:srgbClr val="002060"/>
                </a:solidFill>
                <a:latin typeface="Arial" pitchFamily="34" charset="0"/>
                <a:cs typeface="Arial" pitchFamily="34" charset="0"/>
              </a:rPr>
              <a:t>durumların meydana gelmesi halinde uyarı verme, arama, kurtarma, tahliye, haberleşme, ilk yardım ve yangınla mücadele gibi uygulanması gereken </a:t>
            </a:r>
            <a:r>
              <a:rPr lang="tr-TR" sz="2400" b="1" dirty="0">
                <a:solidFill>
                  <a:srgbClr val="FF0000"/>
                </a:solidFill>
                <a:latin typeface="Arial" pitchFamily="34" charset="0"/>
                <a:cs typeface="Arial" pitchFamily="34" charset="0"/>
              </a:rPr>
              <a:t>acil durum müdahale yöntemleri belirlenir ve yazılı hale getirilir</a:t>
            </a:r>
            <a:r>
              <a:rPr lang="tr-TR" sz="2400" b="1" dirty="0" smtClean="0">
                <a:solidFill>
                  <a:srgbClr val="FF0000"/>
                </a:solidFill>
                <a:latin typeface="Arial" pitchFamily="34" charset="0"/>
                <a:cs typeface="Arial" pitchFamily="34" charset="0"/>
              </a:rPr>
              <a:t>.</a:t>
            </a:r>
          </a:p>
          <a:p>
            <a:pPr algn="just"/>
            <a:endParaRPr lang="tr-TR" sz="2400" b="1" dirty="0" smtClean="0">
              <a:solidFill>
                <a:srgbClr val="002060"/>
              </a:solidFill>
              <a:latin typeface="Arial" pitchFamily="34" charset="0"/>
              <a:cs typeface="Arial" pitchFamily="34" charset="0"/>
            </a:endParaRPr>
          </a:p>
          <a:p>
            <a:pPr algn="just"/>
            <a:endParaRPr lang="tr-TR" sz="2400" b="1" dirty="0">
              <a:solidFill>
                <a:srgbClr val="002060"/>
              </a:solidFill>
              <a:latin typeface="Arial" pitchFamily="34" charset="0"/>
              <a:cs typeface="Arial" pitchFamily="34" charset="0"/>
            </a:endParaRPr>
          </a:p>
          <a:p>
            <a:pPr algn="just"/>
            <a:r>
              <a:rPr lang="tr-TR" sz="2400" b="1" dirty="0" smtClean="0">
                <a:solidFill>
                  <a:srgbClr val="002060"/>
                </a:solidFill>
                <a:latin typeface="Arial" pitchFamily="34" charset="0"/>
                <a:cs typeface="Arial" pitchFamily="34" charset="0"/>
              </a:rPr>
              <a:t>- Tahliye </a:t>
            </a:r>
            <a:r>
              <a:rPr lang="tr-TR" sz="2400" b="1" dirty="0">
                <a:solidFill>
                  <a:srgbClr val="002060"/>
                </a:solidFill>
                <a:latin typeface="Arial" pitchFamily="34" charset="0"/>
                <a:cs typeface="Arial" pitchFamily="34" charset="0"/>
              </a:rPr>
              <a:t>sonrası, işyeri dâhilinde kalmış olabilecek </a:t>
            </a:r>
            <a:r>
              <a:rPr lang="tr-TR" sz="2400" b="1" dirty="0">
                <a:solidFill>
                  <a:srgbClr val="FF0000"/>
                </a:solidFill>
                <a:latin typeface="Arial" pitchFamily="34" charset="0"/>
                <a:cs typeface="Arial" pitchFamily="34" charset="0"/>
              </a:rPr>
              <a:t>çalışanların belirlenmesi için sayım da dâhil olmak üzere gerekli kontroller yapılır</a:t>
            </a:r>
            <a:r>
              <a:rPr lang="tr-TR" sz="2400" b="1" dirty="0" smtClean="0">
                <a:solidFill>
                  <a:srgbClr val="FF0000"/>
                </a:solidFill>
                <a:latin typeface="Arial" pitchFamily="34" charset="0"/>
                <a:cs typeface="Arial" pitchFamily="34" charset="0"/>
              </a:rPr>
              <a:t>.</a:t>
            </a:r>
            <a:endParaRPr lang="tr-TR" sz="2400" b="1" dirty="0">
              <a:solidFill>
                <a:srgbClr val="FF0000"/>
              </a:solidFill>
              <a:latin typeface="Arial" pitchFamily="34" charset="0"/>
              <a:cs typeface="Arial" pitchFamily="34" charset="0"/>
            </a:endParaRPr>
          </a:p>
        </p:txBody>
      </p:sp>
      <p:sp>
        <p:nvSpPr>
          <p:cNvPr id="11" name="Dikdörtgen 10"/>
          <p:cNvSpPr/>
          <p:nvPr/>
        </p:nvSpPr>
        <p:spPr>
          <a:xfrm>
            <a:off x="-35496" y="44624"/>
            <a:ext cx="9144000" cy="1200329"/>
          </a:xfrm>
          <a:prstGeom prst="rect">
            <a:avLst/>
          </a:prstGeom>
        </p:spPr>
        <p:txBody>
          <a:bodyPr wrap="square">
            <a:spAutoFit/>
          </a:bodyPr>
          <a:lstStyle/>
          <a:p>
            <a:pPr algn="ctr"/>
            <a:r>
              <a:rPr lang="tr-TR" sz="3600" dirty="0">
                <a:solidFill>
                  <a:srgbClr val="E6AF00"/>
                </a:solidFill>
                <a:latin typeface="Arial Black" pitchFamily="34" charset="0"/>
              </a:rPr>
              <a:t>Acil durum müdahale ve tahliye yöntemleri</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83849" y="5509388"/>
            <a:ext cx="980839" cy="980839"/>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568943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5496" y="6525344"/>
            <a:ext cx="9179496" cy="3326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7749" y="-27384"/>
            <a:ext cx="9182437" cy="1224136"/>
          </a:xfrm>
          <a:prstGeom prst="rect">
            <a:avLst/>
          </a:prstGeom>
          <a:solidFill>
            <a:srgbClr val="002060"/>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E6AF00"/>
              </a:solidFill>
              <a:latin typeface="Arial Black" pitchFamily="34" charset="0"/>
            </a:endParaRPr>
          </a:p>
        </p:txBody>
      </p:sp>
      <p:sp>
        <p:nvSpPr>
          <p:cNvPr id="5" name="Dikdörtgen 4"/>
          <p:cNvSpPr/>
          <p:nvPr/>
        </p:nvSpPr>
        <p:spPr>
          <a:xfrm>
            <a:off x="-14807" y="1174440"/>
            <a:ext cx="9179496" cy="1663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35496" y="6536377"/>
            <a:ext cx="9179496" cy="276999"/>
          </a:xfrm>
          <a:prstGeom prst="rect">
            <a:avLst/>
          </a:prstGeom>
        </p:spPr>
        <p:txBody>
          <a:bodyPr wrap="square">
            <a:spAutoFit/>
          </a:bodyPr>
          <a:lstStyle/>
          <a:p>
            <a:pPr algn="ctr"/>
            <a:r>
              <a:rPr lang="tr-TR" sz="1200" dirty="0" smtClean="0">
                <a:solidFill>
                  <a:schemeClr val="bg1"/>
                </a:solidFill>
                <a:latin typeface="Arial Black" pitchFamily="34" charset="0"/>
              </a:rPr>
              <a:t>İş Sağlığı ve Güvenliği Risk Yönetimi Eğitim ve Danışmanlık Mühendislik</a:t>
            </a:r>
            <a:endParaRPr lang="tr-TR" sz="1200" dirty="0">
              <a:solidFill>
                <a:schemeClr val="bg1"/>
              </a:solidFill>
              <a:latin typeface="Arial Black" pitchFamily="34" charset="0"/>
            </a:endParaRPr>
          </a:p>
        </p:txBody>
      </p:sp>
      <p:sp>
        <p:nvSpPr>
          <p:cNvPr id="13" name="Slayt Numarası Yer Tutucusu 12"/>
          <p:cNvSpPr>
            <a:spLocks noGrp="1"/>
          </p:cNvSpPr>
          <p:nvPr>
            <p:ph type="sldNum" sz="quarter" idx="12"/>
          </p:nvPr>
        </p:nvSpPr>
        <p:spPr>
          <a:xfrm>
            <a:off x="8244408" y="6525344"/>
            <a:ext cx="899592" cy="332656"/>
          </a:xfrm>
        </p:spPr>
        <p:txBody>
          <a:bodyPr/>
          <a:lstStyle/>
          <a:p>
            <a:fld id="{43A4CE5E-E6F1-4C24-BBD2-E827AE42369D}" type="slidenum">
              <a:rPr lang="tr-TR" sz="1400" b="1" smtClean="0">
                <a:solidFill>
                  <a:schemeClr val="bg1"/>
                </a:solidFill>
              </a:rPr>
              <a:pPr/>
              <a:t>18</a:t>
            </a:fld>
            <a:endParaRPr lang="tr-TR" sz="1400" b="1" dirty="0">
              <a:solidFill>
                <a:schemeClr val="bg1"/>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5661" y="6581601"/>
            <a:ext cx="407987" cy="231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Dikdörtgen 7"/>
          <p:cNvSpPr/>
          <p:nvPr/>
        </p:nvSpPr>
        <p:spPr>
          <a:xfrm>
            <a:off x="395536" y="1556792"/>
            <a:ext cx="8352928" cy="4031873"/>
          </a:xfrm>
          <a:prstGeom prst="rect">
            <a:avLst/>
          </a:prstGeom>
        </p:spPr>
        <p:txBody>
          <a:bodyPr wrap="square">
            <a:spAutoFit/>
          </a:bodyPr>
          <a:lstStyle/>
          <a:p>
            <a:pPr algn="just"/>
            <a:endParaRPr lang="tr-TR" sz="3200" b="1" dirty="0" smtClean="0">
              <a:solidFill>
                <a:srgbClr val="002060"/>
              </a:solidFill>
              <a:latin typeface="Arial" pitchFamily="34" charset="0"/>
              <a:cs typeface="Arial" pitchFamily="34" charset="0"/>
            </a:endParaRPr>
          </a:p>
          <a:p>
            <a:pPr algn="just">
              <a:buFontTx/>
              <a:buChar char="-"/>
            </a:pPr>
            <a:r>
              <a:rPr lang="tr-TR" sz="3200" b="1" dirty="0" smtClean="0">
                <a:solidFill>
                  <a:srgbClr val="FF0000"/>
                </a:solidFill>
                <a:latin typeface="Arial" pitchFamily="34" charset="0"/>
                <a:cs typeface="Arial" pitchFamily="34" charset="0"/>
              </a:rPr>
              <a:t>Acil </a:t>
            </a:r>
            <a:r>
              <a:rPr lang="tr-TR" sz="3200" b="1" dirty="0">
                <a:solidFill>
                  <a:srgbClr val="FF0000"/>
                </a:solidFill>
                <a:latin typeface="Arial" pitchFamily="34" charset="0"/>
                <a:cs typeface="Arial" pitchFamily="34" charset="0"/>
              </a:rPr>
              <a:t>durum müdahale ve tahliye yöntemleri oluşturulurken </a:t>
            </a:r>
            <a:endParaRPr lang="tr-TR" sz="3200" b="1" dirty="0" smtClean="0">
              <a:solidFill>
                <a:srgbClr val="FF0000"/>
              </a:solidFill>
              <a:latin typeface="Arial" pitchFamily="34" charset="0"/>
              <a:cs typeface="Arial" pitchFamily="34" charset="0"/>
            </a:endParaRPr>
          </a:p>
          <a:p>
            <a:pPr algn="just">
              <a:buFontTx/>
              <a:buChar char="-"/>
            </a:pPr>
            <a:r>
              <a:rPr lang="tr-TR" sz="3200" b="1" dirty="0" smtClean="0">
                <a:solidFill>
                  <a:srgbClr val="002060"/>
                </a:solidFill>
                <a:latin typeface="Arial" pitchFamily="34" charset="0"/>
                <a:cs typeface="Arial" pitchFamily="34" charset="0"/>
              </a:rPr>
              <a:t>27/11/2007 </a:t>
            </a:r>
            <a:r>
              <a:rPr lang="tr-TR" sz="3200" b="1" dirty="0">
                <a:solidFill>
                  <a:srgbClr val="002060"/>
                </a:solidFill>
                <a:latin typeface="Arial" pitchFamily="34" charset="0"/>
                <a:cs typeface="Arial" pitchFamily="34" charset="0"/>
              </a:rPr>
              <a:t>tarihli ve 2007/12937 sayılı Bakanlar Kurulu Kararıyla yürürlüğe konulan </a:t>
            </a:r>
            <a:r>
              <a:rPr lang="tr-TR" sz="3200" b="1" u="sng" dirty="0">
                <a:solidFill>
                  <a:srgbClr val="002060"/>
                </a:solidFill>
                <a:latin typeface="Arial" pitchFamily="34" charset="0"/>
                <a:cs typeface="Arial" pitchFamily="34" charset="0"/>
              </a:rPr>
              <a:t>Binaların Yangından Korunması Hakkında Yönetmelik</a:t>
            </a:r>
            <a:r>
              <a:rPr lang="tr-TR" sz="3200" b="1" dirty="0">
                <a:solidFill>
                  <a:srgbClr val="002060"/>
                </a:solidFill>
                <a:latin typeface="Arial" pitchFamily="34" charset="0"/>
                <a:cs typeface="Arial" pitchFamily="34" charset="0"/>
              </a:rPr>
              <a:t> hükümleri dikkate alınır</a:t>
            </a:r>
            <a:r>
              <a:rPr lang="tr-TR" sz="3200" b="1" dirty="0" smtClean="0">
                <a:solidFill>
                  <a:srgbClr val="002060"/>
                </a:solidFill>
                <a:latin typeface="Arial" pitchFamily="34" charset="0"/>
                <a:cs typeface="Arial" pitchFamily="34" charset="0"/>
              </a:rPr>
              <a:t>.</a:t>
            </a:r>
            <a:endParaRPr lang="tr-TR" sz="3200" b="1" dirty="0">
              <a:solidFill>
                <a:srgbClr val="002060"/>
              </a:solidFill>
              <a:latin typeface="Arial" pitchFamily="34" charset="0"/>
              <a:cs typeface="Arial" pitchFamily="34" charset="0"/>
            </a:endParaRPr>
          </a:p>
        </p:txBody>
      </p:sp>
      <p:sp>
        <p:nvSpPr>
          <p:cNvPr id="11" name="Dikdörtgen 10"/>
          <p:cNvSpPr/>
          <p:nvPr/>
        </p:nvSpPr>
        <p:spPr>
          <a:xfrm>
            <a:off x="-35496" y="44624"/>
            <a:ext cx="9144000" cy="1200329"/>
          </a:xfrm>
          <a:prstGeom prst="rect">
            <a:avLst/>
          </a:prstGeom>
        </p:spPr>
        <p:txBody>
          <a:bodyPr wrap="square">
            <a:spAutoFit/>
          </a:bodyPr>
          <a:lstStyle/>
          <a:p>
            <a:pPr algn="ctr"/>
            <a:r>
              <a:rPr lang="tr-TR" sz="3600" dirty="0">
                <a:solidFill>
                  <a:srgbClr val="E6AF00"/>
                </a:solidFill>
                <a:latin typeface="Arial Black" pitchFamily="34" charset="0"/>
              </a:rPr>
              <a:t>Acil durum müdahale ve tahliye yöntemleri</a:t>
            </a:r>
          </a:p>
        </p:txBody>
      </p:sp>
    </p:spTree>
    <p:extLst>
      <p:ext uri="{BB962C8B-B14F-4D97-AF65-F5344CB8AC3E}">
        <p14:creationId xmlns:p14="http://schemas.microsoft.com/office/powerpoint/2010/main" xmlns="" val="31876938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5496" y="6525344"/>
            <a:ext cx="9179496" cy="3326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7749" y="-27384"/>
            <a:ext cx="9182437" cy="1224136"/>
          </a:xfrm>
          <a:prstGeom prst="rect">
            <a:avLst/>
          </a:prstGeom>
          <a:solidFill>
            <a:srgbClr val="002060"/>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E6AF00"/>
              </a:solidFill>
              <a:latin typeface="Arial Black" pitchFamily="34" charset="0"/>
            </a:endParaRPr>
          </a:p>
        </p:txBody>
      </p:sp>
      <p:sp>
        <p:nvSpPr>
          <p:cNvPr id="5" name="Dikdörtgen 4"/>
          <p:cNvSpPr/>
          <p:nvPr/>
        </p:nvSpPr>
        <p:spPr>
          <a:xfrm>
            <a:off x="-14807" y="1174440"/>
            <a:ext cx="9179496" cy="1663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35496" y="6536377"/>
            <a:ext cx="9179496" cy="276999"/>
          </a:xfrm>
          <a:prstGeom prst="rect">
            <a:avLst/>
          </a:prstGeom>
        </p:spPr>
        <p:txBody>
          <a:bodyPr wrap="square">
            <a:spAutoFit/>
          </a:bodyPr>
          <a:lstStyle/>
          <a:p>
            <a:pPr algn="ctr"/>
            <a:r>
              <a:rPr lang="tr-TR" sz="1200" dirty="0" smtClean="0">
                <a:solidFill>
                  <a:schemeClr val="bg1"/>
                </a:solidFill>
                <a:latin typeface="Arial Black" pitchFamily="34" charset="0"/>
              </a:rPr>
              <a:t>İş Sağlığı ve Güvenliği Risk Yönetimi Eğitim ve Danışmanlık Mühendislik</a:t>
            </a:r>
            <a:endParaRPr lang="tr-TR" sz="1200" dirty="0">
              <a:solidFill>
                <a:schemeClr val="bg1"/>
              </a:solidFill>
              <a:latin typeface="Arial Black" pitchFamily="34" charset="0"/>
            </a:endParaRPr>
          </a:p>
        </p:txBody>
      </p:sp>
      <p:sp>
        <p:nvSpPr>
          <p:cNvPr id="13" name="Slayt Numarası Yer Tutucusu 12"/>
          <p:cNvSpPr>
            <a:spLocks noGrp="1"/>
          </p:cNvSpPr>
          <p:nvPr>
            <p:ph type="sldNum" sz="quarter" idx="12"/>
          </p:nvPr>
        </p:nvSpPr>
        <p:spPr>
          <a:xfrm>
            <a:off x="8244408" y="6525344"/>
            <a:ext cx="899592" cy="332656"/>
          </a:xfrm>
        </p:spPr>
        <p:txBody>
          <a:bodyPr/>
          <a:lstStyle/>
          <a:p>
            <a:fld id="{43A4CE5E-E6F1-4C24-BBD2-E827AE42369D}" type="slidenum">
              <a:rPr lang="tr-TR" sz="1400" b="1" smtClean="0">
                <a:solidFill>
                  <a:schemeClr val="bg1"/>
                </a:solidFill>
              </a:rPr>
              <a:pPr/>
              <a:t>19</a:t>
            </a:fld>
            <a:endParaRPr lang="tr-TR" sz="1400" b="1" dirty="0">
              <a:solidFill>
                <a:schemeClr val="bg1"/>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5661" y="6581601"/>
            <a:ext cx="407987" cy="231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Dikdörtgen 7"/>
          <p:cNvSpPr/>
          <p:nvPr/>
        </p:nvSpPr>
        <p:spPr>
          <a:xfrm>
            <a:off x="419387" y="1412776"/>
            <a:ext cx="8352928" cy="4524315"/>
          </a:xfrm>
          <a:prstGeom prst="rect">
            <a:avLst/>
          </a:prstGeom>
        </p:spPr>
        <p:txBody>
          <a:bodyPr wrap="square">
            <a:spAutoFit/>
          </a:bodyPr>
          <a:lstStyle/>
          <a:p>
            <a:pPr algn="just"/>
            <a:r>
              <a:rPr lang="tr-TR" sz="2400" b="1" dirty="0" smtClean="0">
                <a:solidFill>
                  <a:srgbClr val="002060"/>
                </a:solidFill>
                <a:latin typeface="Arial" pitchFamily="34" charset="0"/>
                <a:cs typeface="Arial" pitchFamily="34" charset="0"/>
              </a:rPr>
              <a:t>İşyerleri </a:t>
            </a:r>
            <a:r>
              <a:rPr lang="tr-TR" sz="2400" b="1" dirty="0">
                <a:solidFill>
                  <a:srgbClr val="002060"/>
                </a:solidFill>
                <a:latin typeface="Arial" pitchFamily="34" charset="0"/>
                <a:cs typeface="Arial" pitchFamily="34" charset="0"/>
              </a:rPr>
              <a:t>tehlike </a:t>
            </a:r>
            <a:r>
              <a:rPr lang="tr-TR" sz="2400" b="1" dirty="0" smtClean="0">
                <a:solidFill>
                  <a:srgbClr val="002060"/>
                </a:solidFill>
                <a:latin typeface="Arial" pitchFamily="34" charset="0"/>
                <a:cs typeface="Arial" pitchFamily="34" charset="0"/>
              </a:rPr>
              <a:t>sınıfına göre;</a:t>
            </a:r>
          </a:p>
          <a:p>
            <a:pPr algn="just"/>
            <a:endParaRPr lang="tr-TR" sz="2400" b="1" dirty="0">
              <a:solidFill>
                <a:srgbClr val="002060"/>
              </a:solidFill>
              <a:latin typeface="Arial" pitchFamily="34" charset="0"/>
              <a:cs typeface="Arial" pitchFamily="34" charset="0"/>
            </a:endParaRPr>
          </a:p>
          <a:p>
            <a:pPr algn="just"/>
            <a:r>
              <a:rPr lang="tr-TR" sz="2400" b="1" dirty="0">
                <a:solidFill>
                  <a:srgbClr val="002060"/>
                </a:solidFill>
                <a:latin typeface="Arial" pitchFamily="34" charset="0"/>
                <a:cs typeface="Arial" pitchFamily="34" charset="0"/>
              </a:rPr>
              <a:t>a) Arama, kurtarma ve tahliye,</a:t>
            </a:r>
          </a:p>
          <a:p>
            <a:pPr algn="just"/>
            <a:endParaRPr lang="tr-TR" sz="2400" b="1" dirty="0">
              <a:solidFill>
                <a:srgbClr val="002060"/>
              </a:solidFill>
              <a:latin typeface="Arial" pitchFamily="34" charset="0"/>
              <a:cs typeface="Arial" pitchFamily="34" charset="0"/>
            </a:endParaRPr>
          </a:p>
          <a:p>
            <a:pPr algn="just"/>
            <a:r>
              <a:rPr lang="tr-TR" sz="2400" b="1" dirty="0">
                <a:solidFill>
                  <a:srgbClr val="002060"/>
                </a:solidFill>
                <a:latin typeface="Arial" pitchFamily="34" charset="0"/>
                <a:cs typeface="Arial" pitchFamily="34" charset="0"/>
              </a:rPr>
              <a:t>b) Yangınla mücadele</a:t>
            </a:r>
            <a:r>
              <a:rPr lang="tr-TR" sz="2400" b="1" dirty="0" smtClean="0">
                <a:solidFill>
                  <a:srgbClr val="002060"/>
                </a:solidFill>
                <a:latin typeface="Arial" pitchFamily="34" charset="0"/>
                <a:cs typeface="Arial" pitchFamily="34" charset="0"/>
              </a:rPr>
              <a:t>,</a:t>
            </a:r>
          </a:p>
          <a:p>
            <a:pPr algn="just"/>
            <a:endParaRPr lang="tr-TR" sz="2400" b="1" dirty="0">
              <a:solidFill>
                <a:srgbClr val="002060"/>
              </a:solidFill>
              <a:latin typeface="Arial" pitchFamily="34" charset="0"/>
              <a:cs typeface="Arial" pitchFamily="34" charset="0"/>
            </a:endParaRPr>
          </a:p>
          <a:p>
            <a:pPr algn="just"/>
            <a:r>
              <a:rPr lang="tr-TR" sz="2400" b="1" dirty="0">
                <a:solidFill>
                  <a:srgbClr val="002060"/>
                </a:solidFill>
                <a:latin typeface="Arial" pitchFamily="34" charset="0"/>
                <a:cs typeface="Arial" pitchFamily="34" charset="0"/>
              </a:rPr>
              <a:t>konularının her biri için uygun donanıma sahip ve özel eğitimli en az birer çalışanı destek elemanı olarak görevlendirir. </a:t>
            </a:r>
          </a:p>
          <a:p>
            <a:pPr algn="just"/>
            <a:endParaRPr lang="tr-TR" sz="2400" b="1" dirty="0">
              <a:solidFill>
                <a:srgbClr val="002060"/>
              </a:solidFill>
              <a:latin typeface="Arial" pitchFamily="34" charset="0"/>
              <a:cs typeface="Arial" pitchFamily="34" charset="0"/>
            </a:endParaRPr>
          </a:p>
          <a:p>
            <a:pPr algn="just"/>
            <a:r>
              <a:rPr lang="tr-TR" sz="2400" b="1" dirty="0" smtClean="0">
                <a:solidFill>
                  <a:srgbClr val="002060"/>
                </a:solidFill>
                <a:latin typeface="Arial" pitchFamily="34" charset="0"/>
                <a:cs typeface="Arial" pitchFamily="34" charset="0"/>
              </a:rPr>
              <a:t> </a:t>
            </a:r>
          </a:p>
          <a:p>
            <a:pPr algn="just"/>
            <a:endParaRPr lang="tr-TR" sz="2400" b="1" dirty="0">
              <a:solidFill>
                <a:srgbClr val="002060"/>
              </a:solidFill>
              <a:latin typeface="Arial" pitchFamily="34" charset="0"/>
              <a:cs typeface="Arial" pitchFamily="34" charset="0"/>
            </a:endParaRPr>
          </a:p>
        </p:txBody>
      </p:sp>
      <p:sp>
        <p:nvSpPr>
          <p:cNvPr id="11" name="Dikdörtgen 10"/>
          <p:cNvSpPr/>
          <p:nvPr/>
        </p:nvSpPr>
        <p:spPr>
          <a:xfrm>
            <a:off x="-35496" y="44624"/>
            <a:ext cx="9144000" cy="1200329"/>
          </a:xfrm>
          <a:prstGeom prst="rect">
            <a:avLst/>
          </a:prstGeom>
        </p:spPr>
        <p:txBody>
          <a:bodyPr wrap="square">
            <a:spAutoFit/>
          </a:bodyPr>
          <a:lstStyle/>
          <a:p>
            <a:pPr algn="ctr"/>
            <a:r>
              <a:rPr lang="tr-TR" sz="3600" dirty="0">
                <a:solidFill>
                  <a:srgbClr val="E6AF00"/>
                </a:solidFill>
                <a:latin typeface="Arial Black" pitchFamily="34" charset="0"/>
              </a:rPr>
              <a:t>Görevlendirilecek çalışanların belirlenmesi</a:t>
            </a: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95851" y="4259003"/>
            <a:ext cx="4134865" cy="26983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42312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Başlık"/>
          <p:cNvSpPr>
            <a:spLocks noGrp="1"/>
          </p:cNvSpPr>
          <p:nvPr>
            <p:ph type="title"/>
          </p:nvPr>
        </p:nvSpPr>
        <p:spPr>
          <a:xfrm>
            <a:off x="684213" y="476250"/>
            <a:ext cx="7772400" cy="1143000"/>
          </a:xfrm>
        </p:spPr>
        <p:txBody>
          <a:bodyPr/>
          <a:lstStyle/>
          <a:p>
            <a:pPr eaLnBrk="1" hangingPunct="1"/>
            <a:r>
              <a:rPr lang="tr-TR" sz="3200" b="1" dirty="0" smtClean="0">
                <a:solidFill>
                  <a:srgbClr val="000099"/>
                </a:solidFill>
              </a:rPr>
              <a:t>İŞ SAĞLIĞI VE GÜVENLİĞİ KANUNU</a:t>
            </a:r>
            <a:endParaRPr lang="tr-TR" sz="3200" dirty="0" smtClean="0">
              <a:solidFill>
                <a:srgbClr val="000099"/>
              </a:solidFill>
            </a:endParaRPr>
          </a:p>
        </p:txBody>
      </p:sp>
      <p:sp>
        <p:nvSpPr>
          <p:cNvPr id="20483" name="2 İçerik Yer Tutucusu"/>
          <p:cNvSpPr>
            <a:spLocks noGrp="1"/>
          </p:cNvSpPr>
          <p:nvPr>
            <p:ph idx="1"/>
          </p:nvPr>
        </p:nvSpPr>
        <p:spPr/>
        <p:txBody>
          <a:bodyPr/>
          <a:lstStyle/>
          <a:p>
            <a:pPr eaLnBrk="1" hangingPunct="1"/>
            <a:r>
              <a:rPr lang="tr-TR" sz="2800" b="1" dirty="0" smtClean="0">
                <a:solidFill>
                  <a:srgbClr val="000099"/>
                </a:solidFill>
              </a:rPr>
              <a:t>Tahliye</a:t>
            </a:r>
            <a:endParaRPr lang="tr-TR" sz="2800" dirty="0" smtClean="0">
              <a:solidFill>
                <a:srgbClr val="000099"/>
              </a:solidFill>
            </a:endParaRPr>
          </a:p>
          <a:p>
            <a:pPr eaLnBrk="1" hangingPunct="1"/>
            <a:r>
              <a:rPr lang="tr-TR" sz="2800" b="1" dirty="0" smtClean="0">
                <a:solidFill>
                  <a:srgbClr val="000099"/>
                </a:solidFill>
              </a:rPr>
              <a:t>MADDE 12 – </a:t>
            </a:r>
            <a:r>
              <a:rPr lang="tr-TR" sz="2800" dirty="0" smtClean="0">
                <a:solidFill>
                  <a:srgbClr val="000099"/>
                </a:solidFill>
              </a:rPr>
              <a:t>(1) Ciddi, yakın ve önlenemeyen tehlikenin meydana gelmesi durumunda işveren;</a:t>
            </a:r>
          </a:p>
          <a:p>
            <a:pPr eaLnBrk="1" hangingPunct="1"/>
            <a:r>
              <a:rPr lang="tr-TR" sz="2800" dirty="0" smtClean="0">
                <a:solidFill>
                  <a:srgbClr val="000099"/>
                </a:solidFill>
              </a:rPr>
              <a:t>a) Çalışanların işi bırakarak derhal çalışma yerlerinden ayrılıp güvenli bir yere gidebilmeleri için, önceden gerekli düzenlemeleri yapar ve çalışanlara gerekli talimatları verir.</a:t>
            </a:r>
          </a:p>
          <a:p>
            <a:pPr eaLnBrk="1" hangingPunct="1"/>
            <a:endParaRPr lang="tr-TR" sz="2800" dirty="0" smtClean="0">
              <a:solidFill>
                <a:srgbClr val="000099"/>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5496" y="6525344"/>
            <a:ext cx="9179496" cy="3326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7749" y="-27384"/>
            <a:ext cx="9182437" cy="1224136"/>
          </a:xfrm>
          <a:prstGeom prst="rect">
            <a:avLst/>
          </a:prstGeom>
          <a:solidFill>
            <a:srgbClr val="002060"/>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E6AF00"/>
              </a:solidFill>
              <a:latin typeface="Arial Black" pitchFamily="34" charset="0"/>
            </a:endParaRPr>
          </a:p>
        </p:txBody>
      </p:sp>
      <p:sp>
        <p:nvSpPr>
          <p:cNvPr id="5" name="Dikdörtgen 4"/>
          <p:cNvSpPr/>
          <p:nvPr/>
        </p:nvSpPr>
        <p:spPr>
          <a:xfrm>
            <a:off x="-14807" y="1174440"/>
            <a:ext cx="9179496" cy="1663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35496" y="6536377"/>
            <a:ext cx="9179496" cy="276999"/>
          </a:xfrm>
          <a:prstGeom prst="rect">
            <a:avLst/>
          </a:prstGeom>
        </p:spPr>
        <p:txBody>
          <a:bodyPr wrap="square">
            <a:spAutoFit/>
          </a:bodyPr>
          <a:lstStyle/>
          <a:p>
            <a:pPr algn="ctr"/>
            <a:r>
              <a:rPr lang="tr-TR" sz="1200" dirty="0" smtClean="0">
                <a:solidFill>
                  <a:schemeClr val="bg1"/>
                </a:solidFill>
                <a:latin typeface="Arial Black" pitchFamily="34" charset="0"/>
              </a:rPr>
              <a:t>İş Sağlığı ve Güvenliği Risk Yönetimi Eğitim ve Danışmanlık Mühendislik</a:t>
            </a:r>
            <a:endParaRPr lang="tr-TR" sz="1200" dirty="0">
              <a:solidFill>
                <a:schemeClr val="bg1"/>
              </a:solidFill>
              <a:latin typeface="Arial Black" pitchFamily="34" charset="0"/>
            </a:endParaRPr>
          </a:p>
        </p:txBody>
      </p:sp>
      <p:sp>
        <p:nvSpPr>
          <p:cNvPr id="13" name="Slayt Numarası Yer Tutucusu 12"/>
          <p:cNvSpPr>
            <a:spLocks noGrp="1"/>
          </p:cNvSpPr>
          <p:nvPr>
            <p:ph type="sldNum" sz="quarter" idx="12"/>
          </p:nvPr>
        </p:nvSpPr>
        <p:spPr>
          <a:xfrm>
            <a:off x="8244408" y="6525344"/>
            <a:ext cx="899592" cy="332656"/>
          </a:xfrm>
        </p:spPr>
        <p:txBody>
          <a:bodyPr/>
          <a:lstStyle/>
          <a:p>
            <a:fld id="{43A4CE5E-E6F1-4C24-BBD2-E827AE42369D}" type="slidenum">
              <a:rPr lang="tr-TR" sz="1400" b="1" smtClean="0">
                <a:solidFill>
                  <a:schemeClr val="bg1"/>
                </a:solidFill>
              </a:rPr>
              <a:pPr/>
              <a:t>20</a:t>
            </a:fld>
            <a:endParaRPr lang="tr-TR" sz="1400" b="1" dirty="0">
              <a:solidFill>
                <a:schemeClr val="bg1"/>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5661" y="6581601"/>
            <a:ext cx="407987" cy="231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Dikdörtgen 7"/>
          <p:cNvSpPr/>
          <p:nvPr/>
        </p:nvSpPr>
        <p:spPr>
          <a:xfrm>
            <a:off x="467544" y="1415673"/>
            <a:ext cx="8352928" cy="4524315"/>
          </a:xfrm>
          <a:prstGeom prst="rect">
            <a:avLst/>
          </a:prstGeom>
        </p:spPr>
        <p:txBody>
          <a:bodyPr wrap="square">
            <a:spAutoFit/>
          </a:bodyPr>
          <a:lstStyle/>
          <a:p>
            <a:pPr algn="just"/>
            <a:endParaRPr lang="tr-TR" sz="2400" b="1" dirty="0">
              <a:solidFill>
                <a:srgbClr val="002060"/>
              </a:solidFill>
              <a:latin typeface="Arial" pitchFamily="34" charset="0"/>
              <a:cs typeface="Arial" pitchFamily="34" charset="0"/>
            </a:endParaRPr>
          </a:p>
          <a:p>
            <a:pPr algn="just"/>
            <a:endParaRPr lang="tr-TR" sz="2400" b="1" dirty="0" smtClean="0">
              <a:solidFill>
                <a:srgbClr val="002060"/>
              </a:solidFill>
              <a:latin typeface="Arial" pitchFamily="34" charset="0"/>
              <a:cs typeface="Arial" pitchFamily="34" charset="0"/>
            </a:endParaRPr>
          </a:p>
          <a:p>
            <a:pPr algn="just"/>
            <a:r>
              <a:rPr lang="tr-TR" sz="2400" b="1" dirty="0" smtClean="0">
                <a:solidFill>
                  <a:srgbClr val="002060"/>
                </a:solidFill>
                <a:latin typeface="Arial" pitchFamily="34" charset="0"/>
                <a:cs typeface="Arial" pitchFamily="34" charset="0"/>
              </a:rPr>
              <a:t>- Çok </a:t>
            </a:r>
            <a:r>
              <a:rPr lang="tr-TR" sz="2400" b="1" dirty="0">
                <a:solidFill>
                  <a:srgbClr val="002060"/>
                </a:solidFill>
                <a:latin typeface="Arial" pitchFamily="34" charset="0"/>
                <a:cs typeface="Arial" pitchFamily="34" charset="0"/>
              </a:rPr>
              <a:t>tehlikeli sınıfta yer alan işyerlerinde 30 çalışana</a:t>
            </a:r>
            <a:r>
              <a:rPr lang="tr-TR" sz="2400" b="1" dirty="0" smtClean="0">
                <a:solidFill>
                  <a:srgbClr val="002060"/>
                </a:solidFill>
                <a:latin typeface="Arial" pitchFamily="34" charset="0"/>
                <a:cs typeface="Arial" pitchFamily="34" charset="0"/>
              </a:rPr>
              <a:t>,</a:t>
            </a:r>
          </a:p>
          <a:p>
            <a:pPr algn="just"/>
            <a:endParaRPr lang="tr-TR" sz="2400" b="1" dirty="0">
              <a:solidFill>
                <a:srgbClr val="002060"/>
              </a:solidFill>
              <a:latin typeface="Arial" pitchFamily="34" charset="0"/>
              <a:cs typeface="Arial" pitchFamily="34" charset="0"/>
            </a:endParaRPr>
          </a:p>
          <a:p>
            <a:pPr algn="just"/>
            <a:r>
              <a:rPr lang="tr-TR" sz="2400" b="1" dirty="0" smtClean="0">
                <a:solidFill>
                  <a:srgbClr val="002060"/>
                </a:solidFill>
                <a:latin typeface="Arial" pitchFamily="34" charset="0"/>
                <a:cs typeface="Arial" pitchFamily="34" charset="0"/>
              </a:rPr>
              <a:t>- Tehlikeli </a:t>
            </a:r>
            <a:r>
              <a:rPr lang="tr-TR" sz="2400" b="1" dirty="0">
                <a:solidFill>
                  <a:srgbClr val="002060"/>
                </a:solidFill>
                <a:latin typeface="Arial" pitchFamily="34" charset="0"/>
                <a:cs typeface="Arial" pitchFamily="34" charset="0"/>
              </a:rPr>
              <a:t>sınıfta yer alan işyerlerinde 40 çalışana </a:t>
            </a:r>
            <a:r>
              <a:rPr lang="tr-TR" sz="2400" b="1" dirty="0" smtClean="0">
                <a:solidFill>
                  <a:srgbClr val="002060"/>
                </a:solidFill>
                <a:latin typeface="Arial" pitchFamily="34" charset="0"/>
                <a:cs typeface="Arial" pitchFamily="34" charset="0"/>
              </a:rPr>
              <a:t>ve</a:t>
            </a:r>
          </a:p>
          <a:p>
            <a:pPr algn="just"/>
            <a:r>
              <a:rPr lang="tr-TR" sz="2400" b="1" dirty="0" smtClean="0">
                <a:solidFill>
                  <a:srgbClr val="002060"/>
                </a:solidFill>
                <a:latin typeface="Arial" pitchFamily="34" charset="0"/>
                <a:cs typeface="Arial" pitchFamily="34" charset="0"/>
              </a:rPr>
              <a:t> </a:t>
            </a:r>
          </a:p>
          <a:p>
            <a:pPr algn="just"/>
            <a:r>
              <a:rPr lang="tr-TR" sz="2400" b="1" dirty="0" smtClean="0">
                <a:solidFill>
                  <a:srgbClr val="002060"/>
                </a:solidFill>
                <a:latin typeface="Arial" pitchFamily="34" charset="0"/>
                <a:cs typeface="Arial" pitchFamily="34" charset="0"/>
              </a:rPr>
              <a:t>- Az </a:t>
            </a:r>
            <a:r>
              <a:rPr lang="tr-TR" sz="2400" b="1" dirty="0">
                <a:solidFill>
                  <a:srgbClr val="002060"/>
                </a:solidFill>
                <a:latin typeface="Arial" pitchFamily="34" charset="0"/>
                <a:cs typeface="Arial" pitchFamily="34" charset="0"/>
              </a:rPr>
              <a:t>tehlikeli sınıfta yer alan işyerlerinde 50 çalışana </a:t>
            </a:r>
            <a:endParaRPr lang="tr-TR" sz="2400" b="1" dirty="0" smtClean="0">
              <a:solidFill>
                <a:srgbClr val="002060"/>
              </a:solidFill>
              <a:latin typeface="Arial" pitchFamily="34" charset="0"/>
              <a:cs typeface="Arial" pitchFamily="34" charset="0"/>
            </a:endParaRPr>
          </a:p>
          <a:p>
            <a:pPr algn="just"/>
            <a:endParaRPr lang="tr-TR" sz="2400" b="1" dirty="0" smtClean="0">
              <a:solidFill>
                <a:srgbClr val="002060"/>
              </a:solidFill>
              <a:latin typeface="Arial" pitchFamily="34" charset="0"/>
              <a:cs typeface="Arial" pitchFamily="34" charset="0"/>
            </a:endParaRPr>
          </a:p>
          <a:p>
            <a:pPr algn="just"/>
            <a:r>
              <a:rPr lang="tr-TR" sz="2400" b="1" dirty="0" smtClean="0">
                <a:solidFill>
                  <a:srgbClr val="002060"/>
                </a:solidFill>
                <a:latin typeface="Arial" pitchFamily="34" charset="0"/>
                <a:cs typeface="Arial" pitchFamily="34" charset="0"/>
              </a:rPr>
              <a:t>kadar </a:t>
            </a:r>
            <a:r>
              <a:rPr lang="tr-TR" sz="2400" b="1" dirty="0">
                <a:solidFill>
                  <a:srgbClr val="002060"/>
                </a:solidFill>
                <a:latin typeface="Arial" pitchFamily="34" charset="0"/>
                <a:cs typeface="Arial" pitchFamily="34" charset="0"/>
              </a:rPr>
              <a:t>en az birer çalışanı destek elemanı olarak görevlendirir. </a:t>
            </a:r>
          </a:p>
          <a:p>
            <a:pPr algn="just"/>
            <a:endParaRPr lang="tr-TR" sz="2400" b="1" dirty="0">
              <a:solidFill>
                <a:srgbClr val="002060"/>
              </a:solidFill>
              <a:latin typeface="Arial" pitchFamily="34" charset="0"/>
              <a:cs typeface="Arial" pitchFamily="34" charset="0"/>
            </a:endParaRPr>
          </a:p>
          <a:p>
            <a:pPr algn="just"/>
            <a:endParaRPr lang="tr-TR" sz="2400" b="1" dirty="0">
              <a:solidFill>
                <a:srgbClr val="002060"/>
              </a:solidFill>
              <a:latin typeface="Arial" pitchFamily="34" charset="0"/>
              <a:cs typeface="Arial" pitchFamily="34" charset="0"/>
            </a:endParaRPr>
          </a:p>
        </p:txBody>
      </p:sp>
      <p:sp>
        <p:nvSpPr>
          <p:cNvPr id="11" name="Dikdörtgen 10"/>
          <p:cNvSpPr/>
          <p:nvPr/>
        </p:nvSpPr>
        <p:spPr>
          <a:xfrm>
            <a:off x="-35496" y="44624"/>
            <a:ext cx="9144000" cy="1200329"/>
          </a:xfrm>
          <a:prstGeom prst="rect">
            <a:avLst/>
          </a:prstGeom>
        </p:spPr>
        <p:txBody>
          <a:bodyPr wrap="square">
            <a:spAutoFit/>
          </a:bodyPr>
          <a:lstStyle/>
          <a:p>
            <a:pPr algn="ctr"/>
            <a:r>
              <a:rPr lang="tr-TR" sz="3600" dirty="0">
                <a:solidFill>
                  <a:srgbClr val="E6AF00"/>
                </a:solidFill>
                <a:latin typeface="Arial Black" pitchFamily="34" charset="0"/>
              </a:rPr>
              <a:t>Görevlendirilecek çalışanların belirlenmesi</a:t>
            </a:r>
          </a:p>
        </p:txBody>
      </p:sp>
    </p:spTree>
    <p:extLst>
      <p:ext uri="{BB962C8B-B14F-4D97-AF65-F5344CB8AC3E}">
        <p14:creationId xmlns:p14="http://schemas.microsoft.com/office/powerpoint/2010/main" xmlns="" val="19623719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5496" y="6525344"/>
            <a:ext cx="9179496" cy="3326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7749" y="-27384"/>
            <a:ext cx="9182437" cy="1224136"/>
          </a:xfrm>
          <a:prstGeom prst="rect">
            <a:avLst/>
          </a:prstGeom>
          <a:solidFill>
            <a:srgbClr val="002060"/>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E6AF00"/>
              </a:solidFill>
              <a:latin typeface="Arial Black" pitchFamily="34" charset="0"/>
            </a:endParaRPr>
          </a:p>
        </p:txBody>
      </p:sp>
      <p:sp>
        <p:nvSpPr>
          <p:cNvPr id="5" name="Dikdörtgen 4"/>
          <p:cNvSpPr/>
          <p:nvPr/>
        </p:nvSpPr>
        <p:spPr>
          <a:xfrm>
            <a:off x="-14807" y="1174440"/>
            <a:ext cx="9179496" cy="1663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35496" y="6536377"/>
            <a:ext cx="9179496" cy="276999"/>
          </a:xfrm>
          <a:prstGeom prst="rect">
            <a:avLst/>
          </a:prstGeom>
        </p:spPr>
        <p:txBody>
          <a:bodyPr wrap="square">
            <a:spAutoFit/>
          </a:bodyPr>
          <a:lstStyle/>
          <a:p>
            <a:pPr algn="ctr"/>
            <a:r>
              <a:rPr lang="tr-TR" sz="1200" dirty="0" smtClean="0">
                <a:solidFill>
                  <a:schemeClr val="bg1"/>
                </a:solidFill>
                <a:latin typeface="Arial Black" pitchFamily="34" charset="0"/>
              </a:rPr>
              <a:t>İş Sağlığı ve Güvenliği Risk Yönetimi Eğitim ve Danışmanlık Mühendislik</a:t>
            </a:r>
            <a:endParaRPr lang="tr-TR" sz="1200" dirty="0">
              <a:solidFill>
                <a:schemeClr val="bg1"/>
              </a:solidFill>
              <a:latin typeface="Arial Black" pitchFamily="34" charset="0"/>
            </a:endParaRPr>
          </a:p>
        </p:txBody>
      </p:sp>
      <p:sp>
        <p:nvSpPr>
          <p:cNvPr id="13" name="Slayt Numarası Yer Tutucusu 12"/>
          <p:cNvSpPr>
            <a:spLocks noGrp="1"/>
          </p:cNvSpPr>
          <p:nvPr>
            <p:ph type="sldNum" sz="quarter" idx="12"/>
          </p:nvPr>
        </p:nvSpPr>
        <p:spPr>
          <a:xfrm>
            <a:off x="8244408" y="6525344"/>
            <a:ext cx="899592" cy="332656"/>
          </a:xfrm>
        </p:spPr>
        <p:txBody>
          <a:bodyPr/>
          <a:lstStyle/>
          <a:p>
            <a:fld id="{43A4CE5E-E6F1-4C24-BBD2-E827AE42369D}" type="slidenum">
              <a:rPr lang="tr-TR" sz="1400" b="1" smtClean="0">
                <a:solidFill>
                  <a:schemeClr val="bg1"/>
                </a:solidFill>
              </a:rPr>
              <a:pPr/>
              <a:t>21</a:t>
            </a:fld>
            <a:endParaRPr lang="tr-TR" sz="1400" b="1" dirty="0">
              <a:solidFill>
                <a:schemeClr val="bg1"/>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5661" y="6581601"/>
            <a:ext cx="407987" cy="231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Dikdörtgen 7"/>
          <p:cNvSpPr/>
          <p:nvPr/>
        </p:nvSpPr>
        <p:spPr>
          <a:xfrm>
            <a:off x="500336" y="1628800"/>
            <a:ext cx="8352928" cy="4401205"/>
          </a:xfrm>
          <a:prstGeom prst="rect">
            <a:avLst/>
          </a:prstGeom>
        </p:spPr>
        <p:txBody>
          <a:bodyPr wrap="square">
            <a:spAutoFit/>
          </a:bodyPr>
          <a:lstStyle/>
          <a:p>
            <a:r>
              <a:rPr lang="tr-TR" sz="4000" b="1" dirty="0" smtClean="0">
                <a:solidFill>
                  <a:srgbClr val="002060"/>
                </a:solidFill>
                <a:latin typeface="Arial" pitchFamily="34" charset="0"/>
                <a:cs typeface="Arial" pitchFamily="34" charset="0"/>
              </a:rPr>
              <a:t>İşyerinde </a:t>
            </a:r>
            <a:r>
              <a:rPr lang="tr-TR" sz="4000" b="1" dirty="0">
                <a:solidFill>
                  <a:srgbClr val="002060"/>
                </a:solidFill>
                <a:latin typeface="Arial" pitchFamily="34" charset="0"/>
                <a:cs typeface="Arial" pitchFamily="34" charset="0"/>
              </a:rPr>
              <a:t>bunları aşan sayılarda çalışanın bulunması halinde, tehlike sınıfına göre </a:t>
            </a:r>
            <a:r>
              <a:rPr lang="tr-TR" sz="4000" b="1" u="sng" dirty="0">
                <a:solidFill>
                  <a:srgbClr val="FF0000"/>
                </a:solidFill>
                <a:latin typeface="Arial" pitchFamily="34" charset="0"/>
                <a:cs typeface="Arial" pitchFamily="34" charset="0"/>
              </a:rPr>
              <a:t>her 30, 40 ve 50’ye kadar çalışan için birer destek elemanı </a:t>
            </a:r>
            <a:r>
              <a:rPr lang="tr-TR" sz="4000" b="1" dirty="0">
                <a:solidFill>
                  <a:srgbClr val="002060"/>
                </a:solidFill>
                <a:latin typeface="Arial" pitchFamily="34" charset="0"/>
                <a:cs typeface="Arial" pitchFamily="34" charset="0"/>
              </a:rPr>
              <a:t>daha görevlendirir.</a:t>
            </a:r>
          </a:p>
          <a:p>
            <a:endParaRPr lang="tr-TR" sz="4000" b="1" dirty="0">
              <a:solidFill>
                <a:srgbClr val="002060"/>
              </a:solidFill>
              <a:latin typeface="Arial" pitchFamily="34" charset="0"/>
              <a:cs typeface="Arial" pitchFamily="34" charset="0"/>
            </a:endParaRPr>
          </a:p>
        </p:txBody>
      </p:sp>
      <p:sp>
        <p:nvSpPr>
          <p:cNvPr id="11" name="Dikdörtgen 10"/>
          <p:cNvSpPr/>
          <p:nvPr/>
        </p:nvSpPr>
        <p:spPr>
          <a:xfrm>
            <a:off x="-35496" y="44624"/>
            <a:ext cx="9144000" cy="1200329"/>
          </a:xfrm>
          <a:prstGeom prst="rect">
            <a:avLst/>
          </a:prstGeom>
        </p:spPr>
        <p:txBody>
          <a:bodyPr wrap="square">
            <a:spAutoFit/>
          </a:bodyPr>
          <a:lstStyle/>
          <a:p>
            <a:pPr algn="ctr"/>
            <a:r>
              <a:rPr lang="tr-TR" sz="3600" dirty="0">
                <a:solidFill>
                  <a:srgbClr val="E6AF00"/>
                </a:solidFill>
                <a:latin typeface="Arial Black" pitchFamily="34" charset="0"/>
              </a:rPr>
              <a:t>Görevlendirilecek çalışanların belirlenmesi</a:t>
            </a:r>
          </a:p>
        </p:txBody>
      </p:sp>
    </p:spTree>
    <p:extLst>
      <p:ext uri="{BB962C8B-B14F-4D97-AF65-F5344CB8AC3E}">
        <p14:creationId xmlns:p14="http://schemas.microsoft.com/office/powerpoint/2010/main" xmlns="" val="2619643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5496" y="6525344"/>
            <a:ext cx="9179496" cy="3326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7749" y="-27384"/>
            <a:ext cx="9182437" cy="1224136"/>
          </a:xfrm>
          <a:prstGeom prst="rect">
            <a:avLst/>
          </a:prstGeom>
          <a:solidFill>
            <a:srgbClr val="002060"/>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E6AF00"/>
              </a:solidFill>
              <a:latin typeface="Arial Black" pitchFamily="34" charset="0"/>
            </a:endParaRPr>
          </a:p>
        </p:txBody>
      </p:sp>
      <p:sp>
        <p:nvSpPr>
          <p:cNvPr id="5" name="Dikdörtgen 4"/>
          <p:cNvSpPr/>
          <p:nvPr/>
        </p:nvSpPr>
        <p:spPr>
          <a:xfrm>
            <a:off x="-14807" y="1174440"/>
            <a:ext cx="9179496" cy="1663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a:p>
        </p:txBody>
      </p:sp>
      <p:sp>
        <p:nvSpPr>
          <p:cNvPr id="9" name="Dikdörtgen 8"/>
          <p:cNvSpPr/>
          <p:nvPr/>
        </p:nvSpPr>
        <p:spPr>
          <a:xfrm>
            <a:off x="-35496" y="6536377"/>
            <a:ext cx="9179496" cy="276999"/>
          </a:xfrm>
          <a:prstGeom prst="rect">
            <a:avLst/>
          </a:prstGeom>
        </p:spPr>
        <p:txBody>
          <a:bodyPr wrap="square">
            <a:spAutoFit/>
          </a:bodyPr>
          <a:lstStyle/>
          <a:p>
            <a:pPr algn="ctr"/>
            <a:r>
              <a:rPr lang="tr-TR" sz="1200" dirty="0" smtClean="0">
                <a:solidFill>
                  <a:schemeClr val="bg1"/>
                </a:solidFill>
                <a:latin typeface="Arial Black" pitchFamily="34" charset="0"/>
              </a:rPr>
              <a:t>İş Sağlığı ve Güvenliği Risk Yönetimi Eğitim ve Danışmanlık Mühendislik</a:t>
            </a:r>
            <a:endParaRPr lang="tr-TR" sz="1200" dirty="0">
              <a:solidFill>
                <a:schemeClr val="bg1"/>
              </a:solidFill>
              <a:latin typeface="Arial Black" pitchFamily="34" charset="0"/>
            </a:endParaRPr>
          </a:p>
        </p:txBody>
      </p:sp>
      <p:sp>
        <p:nvSpPr>
          <p:cNvPr id="13" name="Slayt Numarası Yer Tutucusu 12"/>
          <p:cNvSpPr>
            <a:spLocks noGrp="1"/>
          </p:cNvSpPr>
          <p:nvPr>
            <p:ph type="sldNum" sz="quarter" idx="12"/>
          </p:nvPr>
        </p:nvSpPr>
        <p:spPr>
          <a:xfrm>
            <a:off x="8244408" y="6525344"/>
            <a:ext cx="899592" cy="332656"/>
          </a:xfrm>
        </p:spPr>
        <p:txBody>
          <a:bodyPr/>
          <a:lstStyle/>
          <a:p>
            <a:fld id="{43A4CE5E-E6F1-4C24-BBD2-E827AE42369D}" type="slidenum">
              <a:rPr lang="tr-TR" sz="1400" b="1" smtClean="0">
                <a:solidFill>
                  <a:schemeClr val="bg1"/>
                </a:solidFill>
              </a:rPr>
              <a:pPr/>
              <a:t>22</a:t>
            </a:fld>
            <a:endParaRPr lang="tr-TR" sz="1400" b="1" dirty="0">
              <a:solidFill>
                <a:schemeClr val="bg1"/>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5661" y="6581601"/>
            <a:ext cx="407987" cy="231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Dikdörtgen 7"/>
          <p:cNvSpPr/>
          <p:nvPr/>
        </p:nvSpPr>
        <p:spPr>
          <a:xfrm>
            <a:off x="467544" y="1268760"/>
            <a:ext cx="8352928" cy="4832092"/>
          </a:xfrm>
          <a:prstGeom prst="rect">
            <a:avLst/>
          </a:prstGeom>
        </p:spPr>
        <p:txBody>
          <a:bodyPr wrap="square">
            <a:spAutoFit/>
          </a:bodyPr>
          <a:lstStyle/>
          <a:p>
            <a:pPr algn="just"/>
            <a:endParaRPr lang="tr-TR" sz="2800" b="1" dirty="0" smtClean="0">
              <a:solidFill>
                <a:srgbClr val="002060"/>
              </a:solidFill>
              <a:latin typeface="Arial" pitchFamily="34" charset="0"/>
              <a:cs typeface="Arial" pitchFamily="34" charset="0"/>
            </a:endParaRPr>
          </a:p>
          <a:p>
            <a:pPr algn="just"/>
            <a:r>
              <a:rPr lang="tr-TR" sz="2800" b="1" dirty="0" smtClean="0">
                <a:solidFill>
                  <a:srgbClr val="002060"/>
                </a:solidFill>
                <a:latin typeface="Arial" pitchFamily="34" charset="0"/>
                <a:cs typeface="Arial" pitchFamily="34" charset="0"/>
              </a:rPr>
              <a:t>Her </a:t>
            </a:r>
            <a:r>
              <a:rPr lang="tr-TR" sz="2800" b="1" dirty="0">
                <a:solidFill>
                  <a:srgbClr val="002060"/>
                </a:solidFill>
                <a:latin typeface="Arial" pitchFamily="34" charset="0"/>
                <a:cs typeface="Arial" pitchFamily="34" charset="0"/>
              </a:rPr>
              <a:t>konu için birden fazla çalışanın görevlendirilmesi gereken işyerlerinde bu çalışanlar konularına göre ekipler halinde koordineli olarak görev yapar. Her ekipte bir ekip başı bulunur.</a:t>
            </a:r>
          </a:p>
          <a:p>
            <a:pPr algn="just"/>
            <a:endParaRPr lang="tr-TR" sz="2800" b="1" dirty="0">
              <a:solidFill>
                <a:srgbClr val="002060"/>
              </a:solidFill>
              <a:latin typeface="Arial" pitchFamily="34" charset="0"/>
              <a:cs typeface="Arial" pitchFamily="34" charset="0"/>
            </a:endParaRPr>
          </a:p>
          <a:p>
            <a:pPr algn="just"/>
            <a:r>
              <a:rPr lang="tr-TR" sz="2800" b="1" dirty="0" smtClean="0">
                <a:solidFill>
                  <a:srgbClr val="002060"/>
                </a:solidFill>
                <a:latin typeface="Arial" pitchFamily="34" charset="0"/>
                <a:cs typeface="Arial" pitchFamily="34" charset="0"/>
              </a:rPr>
              <a:t>İşveren </a:t>
            </a:r>
            <a:r>
              <a:rPr lang="tr-TR" sz="2800" b="1" dirty="0">
                <a:solidFill>
                  <a:srgbClr val="002060"/>
                </a:solidFill>
                <a:latin typeface="Arial" pitchFamily="34" charset="0"/>
                <a:cs typeface="Arial" pitchFamily="34" charset="0"/>
              </a:rPr>
              <a:t>tarafından acil durumlarda ekipler arası gerekli koordinasyonu sağlamak üzere çalışanları arasından bir sorumlu görevlendirilir.</a:t>
            </a:r>
          </a:p>
          <a:p>
            <a:pPr algn="just"/>
            <a:endParaRPr lang="tr-TR" sz="2800" b="1" dirty="0">
              <a:solidFill>
                <a:srgbClr val="002060"/>
              </a:solidFill>
              <a:latin typeface="Arial" pitchFamily="34" charset="0"/>
              <a:cs typeface="Arial" pitchFamily="34" charset="0"/>
            </a:endParaRPr>
          </a:p>
        </p:txBody>
      </p:sp>
      <p:sp>
        <p:nvSpPr>
          <p:cNvPr id="11" name="Dikdörtgen 10"/>
          <p:cNvSpPr/>
          <p:nvPr/>
        </p:nvSpPr>
        <p:spPr>
          <a:xfrm>
            <a:off x="-35496" y="44624"/>
            <a:ext cx="9144000" cy="1200329"/>
          </a:xfrm>
          <a:prstGeom prst="rect">
            <a:avLst/>
          </a:prstGeom>
        </p:spPr>
        <p:txBody>
          <a:bodyPr wrap="square">
            <a:spAutoFit/>
          </a:bodyPr>
          <a:lstStyle/>
          <a:p>
            <a:pPr algn="ctr"/>
            <a:r>
              <a:rPr lang="tr-TR" sz="3600" dirty="0">
                <a:solidFill>
                  <a:srgbClr val="E6AF00"/>
                </a:solidFill>
                <a:latin typeface="Arial Black" pitchFamily="34" charset="0"/>
              </a:rPr>
              <a:t>Görevlendirilecek çalışanların belirlenmesi</a:t>
            </a:r>
          </a:p>
        </p:txBody>
      </p:sp>
    </p:spTree>
    <p:extLst>
      <p:ext uri="{BB962C8B-B14F-4D97-AF65-F5344CB8AC3E}">
        <p14:creationId xmlns:p14="http://schemas.microsoft.com/office/powerpoint/2010/main" xmlns="" val="37545244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5496" y="6525344"/>
            <a:ext cx="9179496" cy="3326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7749" y="-27384"/>
            <a:ext cx="9182437" cy="1224136"/>
          </a:xfrm>
          <a:prstGeom prst="rect">
            <a:avLst/>
          </a:prstGeom>
          <a:solidFill>
            <a:srgbClr val="002060"/>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E6AF00"/>
              </a:solidFill>
              <a:latin typeface="Arial Black" pitchFamily="34" charset="0"/>
            </a:endParaRPr>
          </a:p>
        </p:txBody>
      </p:sp>
      <p:sp>
        <p:nvSpPr>
          <p:cNvPr id="5" name="Dikdörtgen 4"/>
          <p:cNvSpPr/>
          <p:nvPr/>
        </p:nvSpPr>
        <p:spPr>
          <a:xfrm>
            <a:off x="-14807" y="1174440"/>
            <a:ext cx="9179496" cy="1663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35496" y="6536377"/>
            <a:ext cx="9179496" cy="276999"/>
          </a:xfrm>
          <a:prstGeom prst="rect">
            <a:avLst/>
          </a:prstGeom>
        </p:spPr>
        <p:txBody>
          <a:bodyPr wrap="square">
            <a:spAutoFit/>
          </a:bodyPr>
          <a:lstStyle/>
          <a:p>
            <a:pPr algn="ctr"/>
            <a:r>
              <a:rPr lang="tr-TR" sz="1200" dirty="0" smtClean="0">
                <a:solidFill>
                  <a:schemeClr val="bg1"/>
                </a:solidFill>
                <a:latin typeface="Arial Black" pitchFamily="34" charset="0"/>
              </a:rPr>
              <a:t>İş Sağlığı ve Güvenliği Risk Yönetimi Eğitim ve Danışmanlık Mühendislik</a:t>
            </a:r>
            <a:endParaRPr lang="tr-TR" sz="1200" dirty="0">
              <a:solidFill>
                <a:schemeClr val="bg1"/>
              </a:solidFill>
              <a:latin typeface="Arial Black" pitchFamily="34" charset="0"/>
            </a:endParaRPr>
          </a:p>
        </p:txBody>
      </p:sp>
      <p:sp>
        <p:nvSpPr>
          <p:cNvPr id="13" name="Slayt Numarası Yer Tutucusu 12"/>
          <p:cNvSpPr>
            <a:spLocks noGrp="1"/>
          </p:cNvSpPr>
          <p:nvPr>
            <p:ph type="sldNum" sz="quarter" idx="12"/>
          </p:nvPr>
        </p:nvSpPr>
        <p:spPr>
          <a:xfrm>
            <a:off x="8244408" y="6525344"/>
            <a:ext cx="899592" cy="332656"/>
          </a:xfrm>
        </p:spPr>
        <p:txBody>
          <a:bodyPr/>
          <a:lstStyle/>
          <a:p>
            <a:fld id="{43A4CE5E-E6F1-4C24-BBD2-E827AE42369D}" type="slidenum">
              <a:rPr lang="tr-TR" sz="1400" b="1" smtClean="0">
                <a:solidFill>
                  <a:schemeClr val="bg1"/>
                </a:solidFill>
              </a:rPr>
              <a:pPr/>
              <a:t>23</a:t>
            </a:fld>
            <a:endParaRPr lang="tr-TR" sz="1400" b="1" dirty="0">
              <a:solidFill>
                <a:schemeClr val="bg1"/>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5661" y="6581601"/>
            <a:ext cx="407987" cy="231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Dikdörtgen 7"/>
          <p:cNvSpPr/>
          <p:nvPr/>
        </p:nvSpPr>
        <p:spPr>
          <a:xfrm>
            <a:off x="360040" y="1700808"/>
            <a:ext cx="8352928" cy="3785652"/>
          </a:xfrm>
          <a:prstGeom prst="rect">
            <a:avLst/>
          </a:prstGeom>
        </p:spPr>
        <p:txBody>
          <a:bodyPr wrap="square">
            <a:spAutoFit/>
          </a:bodyPr>
          <a:lstStyle/>
          <a:p>
            <a:pPr algn="just"/>
            <a:r>
              <a:rPr lang="tr-TR" sz="4000" b="1" dirty="0" smtClean="0">
                <a:solidFill>
                  <a:srgbClr val="002060"/>
                </a:solidFill>
                <a:latin typeface="Arial" pitchFamily="34" charset="0"/>
                <a:cs typeface="Arial" pitchFamily="34" charset="0"/>
              </a:rPr>
              <a:t>10’dan </a:t>
            </a:r>
            <a:r>
              <a:rPr lang="tr-TR" sz="4000" b="1" dirty="0">
                <a:solidFill>
                  <a:srgbClr val="002060"/>
                </a:solidFill>
                <a:latin typeface="Arial" pitchFamily="34" charset="0"/>
                <a:cs typeface="Arial" pitchFamily="34" charset="0"/>
              </a:rPr>
              <a:t>az çalışanı olan ve az tehlikeli sınıfta yer alan işyerlerinde </a:t>
            </a:r>
            <a:r>
              <a:rPr lang="tr-TR" sz="4000" b="1" dirty="0" smtClean="0">
                <a:solidFill>
                  <a:srgbClr val="002060"/>
                </a:solidFill>
                <a:latin typeface="Arial" pitchFamily="34" charset="0"/>
                <a:cs typeface="Arial" pitchFamily="34" charset="0"/>
              </a:rPr>
              <a:t>yükümlülüğü </a:t>
            </a:r>
            <a:r>
              <a:rPr lang="tr-TR" sz="4000" b="1" dirty="0">
                <a:solidFill>
                  <a:srgbClr val="002060"/>
                </a:solidFill>
                <a:latin typeface="Arial" pitchFamily="34" charset="0"/>
                <a:cs typeface="Arial" pitchFamily="34" charset="0"/>
              </a:rPr>
              <a:t>yerine getirmek üzere bir kişi görevlendirilmesi </a:t>
            </a:r>
            <a:r>
              <a:rPr lang="tr-TR" sz="4000" b="1" dirty="0" smtClean="0">
                <a:solidFill>
                  <a:srgbClr val="002060"/>
                </a:solidFill>
                <a:latin typeface="Arial" pitchFamily="34" charset="0"/>
                <a:cs typeface="Arial" pitchFamily="34" charset="0"/>
              </a:rPr>
              <a:t>yeterlidir.</a:t>
            </a:r>
          </a:p>
          <a:p>
            <a:pPr algn="just"/>
            <a:endParaRPr lang="tr-TR" sz="4000" b="1" dirty="0">
              <a:solidFill>
                <a:srgbClr val="002060"/>
              </a:solidFill>
              <a:latin typeface="Arial" pitchFamily="34" charset="0"/>
              <a:cs typeface="Arial" pitchFamily="34" charset="0"/>
            </a:endParaRPr>
          </a:p>
        </p:txBody>
      </p:sp>
      <p:sp>
        <p:nvSpPr>
          <p:cNvPr id="11" name="Dikdörtgen 10"/>
          <p:cNvSpPr/>
          <p:nvPr/>
        </p:nvSpPr>
        <p:spPr>
          <a:xfrm>
            <a:off x="-35496" y="44624"/>
            <a:ext cx="9144000" cy="1200329"/>
          </a:xfrm>
          <a:prstGeom prst="rect">
            <a:avLst/>
          </a:prstGeom>
        </p:spPr>
        <p:txBody>
          <a:bodyPr wrap="square">
            <a:spAutoFit/>
          </a:bodyPr>
          <a:lstStyle/>
          <a:p>
            <a:pPr algn="ctr"/>
            <a:r>
              <a:rPr lang="tr-TR" sz="3600" dirty="0">
                <a:solidFill>
                  <a:srgbClr val="E6AF00"/>
                </a:solidFill>
                <a:latin typeface="Arial Black" pitchFamily="34" charset="0"/>
              </a:rPr>
              <a:t>Görevlendirilecek çalışanların belirlenmesi</a:t>
            </a:r>
          </a:p>
        </p:txBody>
      </p:sp>
    </p:spTree>
    <p:extLst>
      <p:ext uri="{BB962C8B-B14F-4D97-AF65-F5344CB8AC3E}">
        <p14:creationId xmlns:p14="http://schemas.microsoft.com/office/powerpoint/2010/main" xmlns="" val="12668723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5496" y="6525344"/>
            <a:ext cx="9179496" cy="3326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7749" y="-27384"/>
            <a:ext cx="9182437" cy="1224136"/>
          </a:xfrm>
          <a:prstGeom prst="rect">
            <a:avLst/>
          </a:prstGeom>
          <a:solidFill>
            <a:srgbClr val="002060"/>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E6AF00"/>
              </a:solidFill>
              <a:latin typeface="Arial Black" pitchFamily="34" charset="0"/>
            </a:endParaRPr>
          </a:p>
        </p:txBody>
      </p:sp>
      <p:sp>
        <p:nvSpPr>
          <p:cNvPr id="5" name="Dikdörtgen 4"/>
          <p:cNvSpPr/>
          <p:nvPr/>
        </p:nvSpPr>
        <p:spPr>
          <a:xfrm>
            <a:off x="-14807" y="1174440"/>
            <a:ext cx="9179496" cy="1663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35496" y="6536377"/>
            <a:ext cx="9179496" cy="276999"/>
          </a:xfrm>
          <a:prstGeom prst="rect">
            <a:avLst/>
          </a:prstGeom>
        </p:spPr>
        <p:txBody>
          <a:bodyPr wrap="square">
            <a:spAutoFit/>
          </a:bodyPr>
          <a:lstStyle/>
          <a:p>
            <a:pPr algn="ctr"/>
            <a:r>
              <a:rPr lang="tr-TR" sz="1200" dirty="0" smtClean="0">
                <a:solidFill>
                  <a:schemeClr val="bg1"/>
                </a:solidFill>
                <a:latin typeface="Arial Black" pitchFamily="34" charset="0"/>
              </a:rPr>
              <a:t>İş Sağlığı ve Güvenliği Risk Yönetimi Eğitim ve Danışmanlık Mühendislik</a:t>
            </a:r>
            <a:endParaRPr lang="tr-TR" sz="1200" dirty="0">
              <a:solidFill>
                <a:schemeClr val="bg1"/>
              </a:solidFill>
              <a:latin typeface="Arial Black" pitchFamily="34" charset="0"/>
            </a:endParaRPr>
          </a:p>
        </p:txBody>
      </p:sp>
      <p:sp>
        <p:nvSpPr>
          <p:cNvPr id="13" name="Slayt Numarası Yer Tutucusu 12"/>
          <p:cNvSpPr>
            <a:spLocks noGrp="1"/>
          </p:cNvSpPr>
          <p:nvPr>
            <p:ph type="sldNum" sz="quarter" idx="12"/>
          </p:nvPr>
        </p:nvSpPr>
        <p:spPr>
          <a:xfrm>
            <a:off x="8244408" y="6525344"/>
            <a:ext cx="899592" cy="332656"/>
          </a:xfrm>
        </p:spPr>
        <p:txBody>
          <a:bodyPr/>
          <a:lstStyle/>
          <a:p>
            <a:fld id="{43A4CE5E-E6F1-4C24-BBD2-E827AE42369D}" type="slidenum">
              <a:rPr lang="tr-TR" sz="1400" b="1" smtClean="0">
                <a:solidFill>
                  <a:schemeClr val="bg1"/>
                </a:solidFill>
              </a:rPr>
              <a:pPr/>
              <a:t>24</a:t>
            </a:fld>
            <a:endParaRPr lang="tr-TR" sz="1400" b="1" dirty="0">
              <a:solidFill>
                <a:schemeClr val="bg1"/>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5661" y="6581601"/>
            <a:ext cx="407987" cy="231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Dikdörtgen 7"/>
          <p:cNvSpPr/>
          <p:nvPr/>
        </p:nvSpPr>
        <p:spPr>
          <a:xfrm>
            <a:off x="467544" y="1484784"/>
            <a:ext cx="8352928" cy="4154984"/>
          </a:xfrm>
          <a:prstGeom prst="rect">
            <a:avLst/>
          </a:prstGeom>
        </p:spPr>
        <p:txBody>
          <a:bodyPr wrap="square">
            <a:spAutoFit/>
          </a:bodyPr>
          <a:lstStyle/>
          <a:p>
            <a:r>
              <a:rPr lang="tr-TR" sz="4400" b="1" i="1" dirty="0" smtClean="0">
                <a:solidFill>
                  <a:srgbClr val="002060"/>
                </a:solidFill>
                <a:latin typeface="Arial" pitchFamily="34" charset="0"/>
                <a:cs typeface="Arial" pitchFamily="34" charset="0"/>
              </a:rPr>
              <a:t>İlkyardım </a:t>
            </a:r>
            <a:r>
              <a:rPr lang="tr-TR" sz="4400" b="1" i="1" dirty="0">
                <a:solidFill>
                  <a:srgbClr val="002060"/>
                </a:solidFill>
                <a:latin typeface="Arial" pitchFamily="34" charset="0"/>
                <a:cs typeface="Arial" pitchFamily="34" charset="0"/>
              </a:rPr>
              <a:t>konusunda 22/5/2002 tarihli ve 24762 sayılı Resmî Gazete’de yayımlanan </a:t>
            </a:r>
            <a:r>
              <a:rPr lang="tr-TR" sz="4400" b="1" i="1" u="sng" dirty="0">
                <a:solidFill>
                  <a:srgbClr val="002060"/>
                </a:solidFill>
                <a:latin typeface="Arial" pitchFamily="34" charset="0"/>
                <a:cs typeface="Arial" pitchFamily="34" charset="0"/>
              </a:rPr>
              <a:t>İlkyardım Yönetmeliği esaslarına göre destek elemanı görevlendirir</a:t>
            </a:r>
            <a:r>
              <a:rPr lang="tr-TR" sz="4400" b="1" i="1" dirty="0">
                <a:solidFill>
                  <a:srgbClr val="002060"/>
                </a:solidFill>
                <a:latin typeface="Arial" pitchFamily="34" charset="0"/>
                <a:cs typeface="Arial" pitchFamily="34" charset="0"/>
              </a:rPr>
              <a:t>.</a:t>
            </a:r>
          </a:p>
        </p:txBody>
      </p:sp>
      <p:sp>
        <p:nvSpPr>
          <p:cNvPr id="11" name="Dikdörtgen 10"/>
          <p:cNvSpPr/>
          <p:nvPr/>
        </p:nvSpPr>
        <p:spPr>
          <a:xfrm>
            <a:off x="-35496" y="44624"/>
            <a:ext cx="9144000" cy="1200329"/>
          </a:xfrm>
          <a:prstGeom prst="rect">
            <a:avLst/>
          </a:prstGeom>
        </p:spPr>
        <p:txBody>
          <a:bodyPr wrap="square">
            <a:spAutoFit/>
          </a:bodyPr>
          <a:lstStyle/>
          <a:p>
            <a:pPr algn="ctr"/>
            <a:r>
              <a:rPr lang="tr-TR" sz="3600" dirty="0">
                <a:solidFill>
                  <a:srgbClr val="E6AF00"/>
                </a:solidFill>
                <a:latin typeface="Arial Black" pitchFamily="34" charset="0"/>
              </a:rPr>
              <a:t>Görevlendirilecek çalışanların belirlenmesi</a:t>
            </a:r>
          </a:p>
        </p:txBody>
      </p:sp>
    </p:spTree>
    <p:extLst>
      <p:ext uri="{BB962C8B-B14F-4D97-AF65-F5344CB8AC3E}">
        <p14:creationId xmlns:p14="http://schemas.microsoft.com/office/powerpoint/2010/main" xmlns="" val="1917475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5496" y="6525344"/>
            <a:ext cx="9179496" cy="3326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7749" y="-27384"/>
            <a:ext cx="9182437" cy="1224136"/>
          </a:xfrm>
          <a:prstGeom prst="rect">
            <a:avLst/>
          </a:prstGeom>
          <a:solidFill>
            <a:srgbClr val="002060"/>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E6AF00"/>
              </a:solidFill>
              <a:latin typeface="Arial Black" pitchFamily="34" charset="0"/>
            </a:endParaRPr>
          </a:p>
        </p:txBody>
      </p:sp>
      <p:sp>
        <p:nvSpPr>
          <p:cNvPr id="5" name="Dikdörtgen 4"/>
          <p:cNvSpPr/>
          <p:nvPr/>
        </p:nvSpPr>
        <p:spPr>
          <a:xfrm>
            <a:off x="-14807" y="1174440"/>
            <a:ext cx="9179496" cy="1663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35496" y="6536377"/>
            <a:ext cx="9179496" cy="276999"/>
          </a:xfrm>
          <a:prstGeom prst="rect">
            <a:avLst/>
          </a:prstGeom>
        </p:spPr>
        <p:txBody>
          <a:bodyPr wrap="square">
            <a:spAutoFit/>
          </a:bodyPr>
          <a:lstStyle/>
          <a:p>
            <a:pPr algn="ctr"/>
            <a:r>
              <a:rPr lang="tr-TR" sz="1200" dirty="0" smtClean="0">
                <a:solidFill>
                  <a:schemeClr val="bg1"/>
                </a:solidFill>
                <a:latin typeface="Arial Black" pitchFamily="34" charset="0"/>
              </a:rPr>
              <a:t>İş Sağlığı ve Güvenliği Risk Yönetimi Eğitim ve Danışmanlık Mühendislik</a:t>
            </a:r>
            <a:endParaRPr lang="tr-TR" sz="1200" dirty="0">
              <a:solidFill>
                <a:schemeClr val="bg1"/>
              </a:solidFill>
              <a:latin typeface="Arial Black" pitchFamily="34" charset="0"/>
            </a:endParaRPr>
          </a:p>
        </p:txBody>
      </p:sp>
      <p:sp>
        <p:nvSpPr>
          <p:cNvPr id="13" name="Slayt Numarası Yer Tutucusu 12"/>
          <p:cNvSpPr>
            <a:spLocks noGrp="1"/>
          </p:cNvSpPr>
          <p:nvPr>
            <p:ph type="sldNum" sz="quarter" idx="12"/>
          </p:nvPr>
        </p:nvSpPr>
        <p:spPr>
          <a:xfrm>
            <a:off x="8244408" y="6525344"/>
            <a:ext cx="899592" cy="332656"/>
          </a:xfrm>
        </p:spPr>
        <p:txBody>
          <a:bodyPr/>
          <a:lstStyle/>
          <a:p>
            <a:fld id="{43A4CE5E-E6F1-4C24-BBD2-E827AE42369D}" type="slidenum">
              <a:rPr lang="tr-TR" sz="1400" b="1" smtClean="0">
                <a:solidFill>
                  <a:schemeClr val="bg1"/>
                </a:solidFill>
              </a:rPr>
              <a:pPr/>
              <a:t>25</a:t>
            </a:fld>
            <a:endParaRPr lang="tr-TR" sz="1400" b="1" dirty="0">
              <a:solidFill>
                <a:schemeClr val="bg1"/>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5661" y="6581601"/>
            <a:ext cx="407987" cy="231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Dikdörtgen 7"/>
          <p:cNvSpPr/>
          <p:nvPr/>
        </p:nvSpPr>
        <p:spPr>
          <a:xfrm>
            <a:off x="467544" y="1268760"/>
            <a:ext cx="8352928" cy="4524315"/>
          </a:xfrm>
          <a:prstGeom prst="rect">
            <a:avLst/>
          </a:prstGeom>
        </p:spPr>
        <p:txBody>
          <a:bodyPr wrap="square">
            <a:spAutoFit/>
          </a:bodyPr>
          <a:lstStyle/>
          <a:p>
            <a:pPr algn="just"/>
            <a:endParaRPr lang="tr-TR" sz="2400" b="1" dirty="0" smtClean="0">
              <a:solidFill>
                <a:srgbClr val="002060"/>
              </a:solidFill>
              <a:latin typeface="Arial" pitchFamily="34" charset="0"/>
              <a:cs typeface="Arial" pitchFamily="34" charset="0"/>
            </a:endParaRPr>
          </a:p>
          <a:p>
            <a:pPr algn="just"/>
            <a:r>
              <a:rPr lang="tr-TR" sz="2400" b="1" dirty="0">
                <a:solidFill>
                  <a:srgbClr val="002060"/>
                </a:solidFill>
                <a:latin typeface="Arial" pitchFamily="34" charset="0"/>
                <a:cs typeface="Arial" pitchFamily="34" charset="0"/>
              </a:rPr>
              <a:t>a) İşyerinin unvanı, adresi ve işverenin adı.</a:t>
            </a:r>
          </a:p>
          <a:p>
            <a:pPr algn="just"/>
            <a:endParaRPr lang="tr-TR" sz="2400" b="1" dirty="0">
              <a:solidFill>
                <a:srgbClr val="002060"/>
              </a:solidFill>
              <a:latin typeface="Arial" pitchFamily="34" charset="0"/>
              <a:cs typeface="Arial" pitchFamily="34" charset="0"/>
            </a:endParaRPr>
          </a:p>
          <a:p>
            <a:pPr algn="just"/>
            <a:r>
              <a:rPr lang="tr-TR" sz="2400" b="1" dirty="0">
                <a:solidFill>
                  <a:srgbClr val="002060"/>
                </a:solidFill>
                <a:latin typeface="Arial" pitchFamily="34" charset="0"/>
                <a:cs typeface="Arial" pitchFamily="34" charset="0"/>
              </a:rPr>
              <a:t>b) Hazırlayanların adı, soyadı ve unvanı.</a:t>
            </a:r>
          </a:p>
          <a:p>
            <a:pPr algn="just"/>
            <a:endParaRPr lang="tr-TR" sz="2400" b="1" dirty="0">
              <a:solidFill>
                <a:srgbClr val="002060"/>
              </a:solidFill>
              <a:latin typeface="Arial" pitchFamily="34" charset="0"/>
              <a:cs typeface="Arial" pitchFamily="34" charset="0"/>
            </a:endParaRPr>
          </a:p>
          <a:p>
            <a:pPr algn="just"/>
            <a:r>
              <a:rPr lang="tr-TR" sz="2400" b="1" dirty="0">
                <a:solidFill>
                  <a:srgbClr val="002060"/>
                </a:solidFill>
                <a:latin typeface="Arial" pitchFamily="34" charset="0"/>
                <a:cs typeface="Arial" pitchFamily="34" charset="0"/>
              </a:rPr>
              <a:t>c) Hazırlandığı tarih ve geçerlilik tarihi.</a:t>
            </a:r>
          </a:p>
          <a:p>
            <a:pPr algn="just"/>
            <a:endParaRPr lang="tr-TR" sz="2400" b="1" dirty="0">
              <a:solidFill>
                <a:srgbClr val="002060"/>
              </a:solidFill>
              <a:latin typeface="Arial" pitchFamily="34" charset="0"/>
              <a:cs typeface="Arial" pitchFamily="34" charset="0"/>
            </a:endParaRPr>
          </a:p>
          <a:p>
            <a:pPr algn="just"/>
            <a:r>
              <a:rPr lang="tr-TR" sz="2400" b="1" dirty="0">
                <a:solidFill>
                  <a:srgbClr val="002060"/>
                </a:solidFill>
                <a:latin typeface="Arial" pitchFamily="34" charset="0"/>
                <a:cs typeface="Arial" pitchFamily="34" charset="0"/>
              </a:rPr>
              <a:t>ç) Belirlenen acil durumlar.</a:t>
            </a:r>
          </a:p>
          <a:p>
            <a:pPr algn="just"/>
            <a:endParaRPr lang="tr-TR" sz="2400" b="1" dirty="0">
              <a:solidFill>
                <a:srgbClr val="002060"/>
              </a:solidFill>
              <a:latin typeface="Arial" pitchFamily="34" charset="0"/>
              <a:cs typeface="Arial" pitchFamily="34" charset="0"/>
            </a:endParaRPr>
          </a:p>
          <a:p>
            <a:pPr algn="just"/>
            <a:r>
              <a:rPr lang="tr-TR" sz="2400" b="1" dirty="0">
                <a:solidFill>
                  <a:srgbClr val="002060"/>
                </a:solidFill>
                <a:latin typeface="Arial" pitchFamily="34" charset="0"/>
                <a:cs typeface="Arial" pitchFamily="34" charset="0"/>
              </a:rPr>
              <a:t>d) Alınan önleyici ve sınırlandırıcı tedbirler.</a:t>
            </a:r>
          </a:p>
          <a:p>
            <a:pPr algn="just"/>
            <a:endParaRPr lang="tr-TR" sz="2400" b="1" dirty="0">
              <a:solidFill>
                <a:srgbClr val="002060"/>
              </a:solidFill>
              <a:latin typeface="Arial" pitchFamily="34" charset="0"/>
              <a:cs typeface="Arial" pitchFamily="34" charset="0"/>
            </a:endParaRPr>
          </a:p>
          <a:p>
            <a:pPr algn="just"/>
            <a:r>
              <a:rPr lang="tr-TR" sz="2400" b="1" dirty="0">
                <a:solidFill>
                  <a:srgbClr val="002060"/>
                </a:solidFill>
                <a:latin typeface="Arial" pitchFamily="34" charset="0"/>
                <a:cs typeface="Arial" pitchFamily="34" charset="0"/>
              </a:rPr>
              <a:t>e) Acil durum müdahale ve tahliye yöntemleri.</a:t>
            </a:r>
          </a:p>
        </p:txBody>
      </p:sp>
      <p:sp>
        <p:nvSpPr>
          <p:cNvPr id="11" name="Dikdörtgen 10"/>
          <p:cNvSpPr/>
          <p:nvPr/>
        </p:nvSpPr>
        <p:spPr>
          <a:xfrm>
            <a:off x="-35496" y="262389"/>
            <a:ext cx="9144000" cy="584775"/>
          </a:xfrm>
          <a:prstGeom prst="rect">
            <a:avLst/>
          </a:prstGeom>
        </p:spPr>
        <p:txBody>
          <a:bodyPr wrap="square">
            <a:spAutoFit/>
          </a:bodyPr>
          <a:lstStyle/>
          <a:p>
            <a:pPr algn="ctr"/>
            <a:r>
              <a:rPr lang="tr-TR" sz="3200" dirty="0" smtClean="0">
                <a:solidFill>
                  <a:srgbClr val="E6AF00"/>
                </a:solidFill>
                <a:latin typeface="Arial Black" pitchFamily="34" charset="0"/>
              </a:rPr>
              <a:t>Acil Durum Planının Dokümantasyonu</a:t>
            </a:r>
            <a:endParaRPr lang="tr-TR" sz="3200" dirty="0">
              <a:solidFill>
                <a:srgbClr val="E6AF00"/>
              </a:solidFill>
              <a:latin typeface="Arial Black" pitchFamily="34" charset="0"/>
            </a:endParaRPr>
          </a:p>
        </p:txBody>
      </p:sp>
    </p:spTree>
    <p:extLst>
      <p:ext uri="{BB962C8B-B14F-4D97-AF65-F5344CB8AC3E}">
        <p14:creationId xmlns:p14="http://schemas.microsoft.com/office/powerpoint/2010/main" xmlns="" val="27330674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5496" y="6525344"/>
            <a:ext cx="9179496" cy="3326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7749" y="-27384"/>
            <a:ext cx="9182437" cy="1224136"/>
          </a:xfrm>
          <a:prstGeom prst="rect">
            <a:avLst/>
          </a:prstGeom>
          <a:solidFill>
            <a:srgbClr val="002060"/>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E6AF00"/>
              </a:solidFill>
              <a:latin typeface="Arial Black" pitchFamily="34" charset="0"/>
            </a:endParaRPr>
          </a:p>
        </p:txBody>
      </p:sp>
      <p:sp>
        <p:nvSpPr>
          <p:cNvPr id="5" name="Dikdörtgen 4"/>
          <p:cNvSpPr/>
          <p:nvPr/>
        </p:nvSpPr>
        <p:spPr>
          <a:xfrm>
            <a:off x="-14807" y="1174440"/>
            <a:ext cx="9179496" cy="1663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35496" y="6536377"/>
            <a:ext cx="9179496" cy="276999"/>
          </a:xfrm>
          <a:prstGeom prst="rect">
            <a:avLst/>
          </a:prstGeom>
        </p:spPr>
        <p:txBody>
          <a:bodyPr wrap="square">
            <a:spAutoFit/>
          </a:bodyPr>
          <a:lstStyle/>
          <a:p>
            <a:pPr algn="ctr"/>
            <a:r>
              <a:rPr lang="tr-TR" sz="1200" dirty="0" smtClean="0">
                <a:solidFill>
                  <a:schemeClr val="bg1"/>
                </a:solidFill>
                <a:latin typeface="Arial Black" pitchFamily="34" charset="0"/>
              </a:rPr>
              <a:t>İş Sağlığı ve Güvenliği Risk Yönetimi Eğitim ve Danışmanlık Mühendislik</a:t>
            </a:r>
            <a:endParaRPr lang="tr-TR" sz="1200" dirty="0">
              <a:solidFill>
                <a:schemeClr val="bg1"/>
              </a:solidFill>
              <a:latin typeface="Arial Black" pitchFamily="34" charset="0"/>
            </a:endParaRPr>
          </a:p>
        </p:txBody>
      </p:sp>
      <p:sp>
        <p:nvSpPr>
          <p:cNvPr id="13" name="Slayt Numarası Yer Tutucusu 12"/>
          <p:cNvSpPr>
            <a:spLocks noGrp="1"/>
          </p:cNvSpPr>
          <p:nvPr>
            <p:ph type="sldNum" sz="quarter" idx="12"/>
          </p:nvPr>
        </p:nvSpPr>
        <p:spPr>
          <a:xfrm>
            <a:off x="8244408" y="6525344"/>
            <a:ext cx="899592" cy="332656"/>
          </a:xfrm>
        </p:spPr>
        <p:txBody>
          <a:bodyPr/>
          <a:lstStyle/>
          <a:p>
            <a:fld id="{43A4CE5E-E6F1-4C24-BBD2-E827AE42369D}" type="slidenum">
              <a:rPr lang="tr-TR" sz="1400" b="1" smtClean="0">
                <a:solidFill>
                  <a:schemeClr val="bg1"/>
                </a:solidFill>
              </a:rPr>
              <a:pPr/>
              <a:t>26</a:t>
            </a:fld>
            <a:endParaRPr lang="tr-TR" sz="1400" b="1" dirty="0">
              <a:solidFill>
                <a:schemeClr val="bg1"/>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5661" y="6581601"/>
            <a:ext cx="407987" cy="231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Dikdörtgen 7"/>
          <p:cNvSpPr/>
          <p:nvPr/>
        </p:nvSpPr>
        <p:spPr>
          <a:xfrm>
            <a:off x="467544" y="1268760"/>
            <a:ext cx="8352928" cy="5262979"/>
          </a:xfrm>
          <a:prstGeom prst="rect">
            <a:avLst/>
          </a:prstGeom>
        </p:spPr>
        <p:txBody>
          <a:bodyPr wrap="square">
            <a:spAutoFit/>
          </a:bodyPr>
          <a:lstStyle/>
          <a:p>
            <a:pPr algn="just"/>
            <a:r>
              <a:rPr lang="tr-TR" sz="2400" b="1" dirty="0">
                <a:solidFill>
                  <a:srgbClr val="FF0000"/>
                </a:solidFill>
                <a:latin typeface="Arial" pitchFamily="34" charset="0"/>
                <a:cs typeface="Arial" pitchFamily="34" charset="0"/>
              </a:rPr>
              <a:t>İ</a:t>
            </a:r>
            <a:r>
              <a:rPr lang="tr-TR" sz="2400" b="1" dirty="0" smtClean="0">
                <a:solidFill>
                  <a:srgbClr val="FF0000"/>
                </a:solidFill>
                <a:latin typeface="Arial" pitchFamily="34" charset="0"/>
                <a:cs typeface="Arial" pitchFamily="34" charset="0"/>
              </a:rPr>
              <a:t>şyerini </a:t>
            </a:r>
            <a:r>
              <a:rPr lang="tr-TR" sz="2400" b="1" dirty="0">
                <a:solidFill>
                  <a:srgbClr val="FF0000"/>
                </a:solidFill>
                <a:latin typeface="Arial" pitchFamily="34" charset="0"/>
                <a:cs typeface="Arial" pitchFamily="34" charset="0"/>
              </a:rPr>
              <a:t>veya işyerinin bölümlerini gösteren kroki:</a:t>
            </a:r>
          </a:p>
          <a:p>
            <a:pPr algn="just"/>
            <a:endParaRPr lang="tr-TR" sz="2400" b="1" dirty="0">
              <a:solidFill>
                <a:srgbClr val="002060"/>
              </a:solidFill>
              <a:latin typeface="Arial" pitchFamily="34" charset="0"/>
              <a:cs typeface="Arial" pitchFamily="34" charset="0"/>
            </a:endParaRPr>
          </a:p>
          <a:p>
            <a:pPr algn="just"/>
            <a:r>
              <a:rPr lang="tr-TR" sz="2400" b="1" dirty="0">
                <a:solidFill>
                  <a:srgbClr val="002060"/>
                </a:solidFill>
                <a:latin typeface="Arial" pitchFamily="34" charset="0"/>
                <a:cs typeface="Arial" pitchFamily="34" charset="0"/>
              </a:rPr>
              <a:t>1) Yangın söndürme amaçlı kullanılacaklar da dâhil olmak üzere acil durum ekipmanlarının bulunduğu yerler.</a:t>
            </a:r>
          </a:p>
          <a:p>
            <a:pPr algn="just"/>
            <a:endParaRPr lang="tr-TR" sz="2400" b="1" dirty="0">
              <a:solidFill>
                <a:srgbClr val="002060"/>
              </a:solidFill>
              <a:latin typeface="Arial" pitchFamily="34" charset="0"/>
              <a:cs typeface="Arial" pitchFamily="34" charset="0"/>
            </a:endParaRPr>
          </a:p>
          <a:p>
            <a:pPr algn="just"/>
            <a:r>
              <a:rPr lang="tr-TR" sz="2400" b="1" dirty="0">
                <a:solidFill>
                  <a:srgbClr val="002060"/>
                </a:solidFill>
                <a:latin typeface="Arial" pitchFamily="34" charset="0"/>
                <a:cs typeface="Arial" pitchFamily="34" charset="0"/>
              </a:rPr>
              <a:t>2) İlkyardım malzemelerinin bulunduğu yerler.</a:t>
            </a:r>
          </a:p>
          <a:p>
            <a:pPr algn="just"/>
            <a:endParaRPr lang="tr-TR" sz="2400" b="1" dirty="0">
              <a:solidFill>
                <a:srgbClr val="002060"/>
              </a:solidFill>
              <a:latin typeface="Arial" pitchFamily="34" charset="0"/>
              <a:cs typeface="Arial" pitchFamily="34" charset="0"/>
            </a:endParaRPr>
          </a:p>
          <a:p>
            <a:pPr algn="just"/>
            <a:r>
              <a:rPr lang="tr-TR" sz="2400" b="1" dirty="0">
                <a:solidFill>
                  <a:srgbClr val="002060"/>
                </a:solidFill>
                <a:latin typeface="Arial" pitchFamily="34" charset="0"/>
                <a:cs typeface="Arial" pitchFamily="34" charset="0"/>
              </a:rPr>
              <a:t>3) Kaçış yolları, toplanma yerleri ve bulunması halinde uyarı sistemlerinin de yer aldığı tahliye planı.</a:t>
            </a:r>
          </a:p>
          <a:p>
            <a:pPr algn="just"/>
            <a:endParaRPr lang="tr-TR" sz="2400" b="1" dirty="0">
              <a:solidFill>
                <a:srgbClr val="002060"/>
              </a:solidFill>
              <a:latin typeface="Arial" pitchFamily="34" charset="0"/>
              <a:cs typeface="Arial" pitchFamily="34" charset="0"/>
            </a:endParaRPr>
          </a:p>
          <a:p>
            <a:pPr algn="just"/>
            <a:r>
              <a:rPr lang="tr-TR" sz="2400" b="1" dirty="0">
                <a:solidFill>
                  <a:srgbClr val="002060"/>
                </a:solidFill>
                <a:latin typeface="Arial" pitchFamily="34" charset="0"/>
                <a:cs typeface="Arial" pitchFamily="34" charset="0"/>
              </a:rPr>
              <a:t>4) Görevlendirilen çalışanların ve varsa yedeklerinin adı, soyadı, unvanı, sorumluluk alanı ve iletişim bilgileri.</a:t>
            </a:r>
          </a:p>
          <a:p>
            <a:pPr algn="just"/>
            <a:endParaRPr lang="tr-TR" sz="2400" b="1" dirty="0">
              <a:solidFill>
                <a:srgbClr val="002060"/>
              </a:solidFill>
              <a:latin typeface="Arial" pitchFamily="34" charset="0"/>
              <a:cs typeface="Arial" pitchFamily="34" charset="0"/>
            </a:endParaRPr>
          </a:p>
        </p:txBody>
      </p:sp>
      <p:sp>
        <p:nvSpPr>
          <p:cNvPr id="11" name="Dikdörtgen 10"/>
          <p:cNvSpPr/>
          <p:nvPr/>
        </p:nvSpPr>
        <p:spPr>
          <a:xfrm>
            <a:off x="-35496" y="262389"/>
            <a:ext cx="9144000" cy="646331"/>
          </a:xfrm>
          <a:prstGeom prst="rect">
            <a:avLst/>
          </a:prstGeom>
        </p:spPr>
        <p:txBody>
          <a:bodyPr wrap="square">
            <a:spAutoFit/>
          </a:bodyPr>
          <a:lstStyle/>
          <a:p>
            <a:pPr algn="ctr"/>
            <a:r>
              <a:rPr lang="tr-TR" sz="3600" dirty="0">
                <a:solidFill>
                  <a:srgbClr val="E6AF00"/>
                </a:solidFill>
                <a:latin typeface="Arial Black" pitchFamily="34" charset="0"/>
              </a:rPr>
              <a:t>Dokümantasyon</a:t>
            </a:r>
          </a:p>
        </p:txBody>
      </p:sp>
    </p:spTree>
    <p:extLst>
      <p:ext uri="{BB962C8B-B14F-4D97-AF65-F5344CB8AC3E}">
        <p14:creationId xmlns:p14="http://schemas.microsoft.com/office/powerpoint/2010/main" xmlns="" val="585160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5496" y="6525344"/>
            <a:ext cx="9179496" cy="3326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7749" y="-27384"/>
            <a:ext cx="9182437" cy="1224136"/>
          </a:xfrm>
          <a:prstGeom prst="rect">
            <a:avLst/>
          </a:prstGeom>
          <a:solidFill>
            <a:srgbClr val="002060"/>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E6AF00"/>
              </a:solidFill>
              <a:latin typeface="Arial Black" pitchFamily="34" charset="0"/>
            </a:endParaRPr>
          </a:p>
        </p:txBody>
      </p:sp>
      <p:sp>
        <p:nvSpPr>
          <p:cNvPr id="5" name="Dikdörtgen 4"/>
          <p:cNvSpPr/>
          <p:nvPr/>
        </p:nvSpPr>
        <p:spPr>
          <a:xfrm>
            <a:off x="-14807" y="1174440"/>
            <a:ext cx="9179496" cy="1663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35496" y="6536377"/>
            <a:ext cx="9179496" cy="276999"/>
          </a:xfrm>
          <a:prstGeom prst="rect">
            <a:avLst/>
          </a:prstGeom>
        </p:spPr>
        <p:txBody>
          <a:bodyPr wrap="square">
            <a:spAutoFit/>
          </a:bodyPr>
          <a:lstStyle/>
          <a:p>
            <a:pPr algn="ctr"/>
            <a:r>
              <a:rPr lang="tr-TR" sz="1200" dirty="0" smtClean="0">
                <a:solidFill>
                  <a:schemeClr val="bg1"/>
                </a:solidFill>
                <a:latin typeface="Arial Black" pitchFamily="34" charset="0"/>
              </a:rPr>
              <a:t>İş Sağlığı ve Güvenliği Risk Yönetimi Eğitim ve Danışmanlık Mühendislik</a:t>
            </a:r>
            <a:endParaRPr lang="tr-TR" sz="1200" dirty="0">
              <a:solidFill>
                <a:schemeClr val="bg1"/>
              </a:solidFill>
              <a:latin typeface="Arial Black" pitchFamily="34" charset="0"/>
            </a:endParaRPr>
          </a:p>
        </p:txBody>
      </p:sp>
      <p:sp>
        <p:nvSpPr>
          <p:cNvPr id="13" name="Slayt Numarası Yer Tutucusu 12"/>
          <p:cNvSpPr>
            <a:spLocks noGrp="1"/>
          </p:cNvSpPr>
          <p:nvPr>
            <p:ph type="sldNum" sz="quarter" idx="12"/>
          </p:nvPr>
        </p:nvSpPr>
        <p:spPr>
          <a:xfrm>
            <a:off x="8244408" y="6525344"/>
            <a:ext cx="899592" cy="332656"/>
          </a:xfrm>
        </p:spPr>
        <p:txBody>
          <a:bodyPr/>
          <a:lstStyle/>
          <a:p>
            <a:fld id="{43A4CE5E-E6F1-4C24-BBD2-E827AE42369D}" type="slidenum">
              <a:rPr lang="tr-TR" sz="1400" b="1" smtClean="0">
                <a:solidFill>
                  <a:schemeClr val="bg1"/>
                </a:solidFill>
              </a:rPr>
              <a:pPr/>
              <a:t>27</a:t>
            </a:fld>
            <a:endParaRPr lang="tr-TR" sz="1400" b="1" dirty="0">
              <a:solidFill>
                <a:schemeClr val="bg1"/>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5661" y="6581601"/>
            <a:ext cx="407987" cy="231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Dikdörtgen 7"/>
          <p:cNvSpPr/>
          <p:nvPr/>
        </p:nvSpPr>
        <p:spPr>
          <a:xfrm>
            <a:off x="467544" y="1268760"/>
            <a:ext cx="8352928" cy="2308324"/>
          </a:xfrm>
          <a:prstGeom prst="rect">
            <a:avLst/>
          </a:prstGeom>
        </p:spPr>
        <p:txBody>
          <a:bodyPr wrap="square">
            <a:spAutoFit/>
          </a:bodyPr>
          <a:lstStyle/>
          <a:p>
            <a:pPr algn="just"/>
            <a:endParaRPr lang="tr-TR" sz="2400" b="1" dirty="0">
              <a:solidFill>
                <a:srgbClr val="002060"/>
              </a:solidFill>
              <a:latin typeface="Arial" pitchFamily="34" charset="0"/>
              <a:cs typeface="Arial" pitchFamily="34" charset="0"/>
            </a:endParaRPr>
          </a:p>
          <a:p>
            <a:pPr algn="just"/>
            <a:r>
              <a:rPr lang="tr-TR" sz="2400" b="1" dirty="0">
                <a:solidFill>
                  <a:srgbClr val="002060"/>
                </a:solidFill>
                <a:latin typeface="Arial" pitchFamily="34" charset="0"/>
                <a:cs typeface="Arial" pitchFamily="34" charset="0"/>
              </a:rPr>
              <a:t>5) İlk yardım, acil tıbbi müdahale, kurtarma ve yangınla mücadele konularında işyeri dışındaki kuruluşların irtibat numaraları</a:t>
            </a:r>
            <a:r>
              <a:rPr lang="tr-TR" sz="2400" b="1" dirty="0" smtClean="0">
                <a:solidFill>
                  <a:srgbClr val="002060"/>
                </a:solidFill>
                <a:latin typeface="Arial" pitchFamily="34" charset="0"/>
                <a:cs typeface="Arial" pitchFamily="34" charset="0"/>
              </a:rPr>
              <a:t>.</a:t>
            </a:r>
          </a:p>
          <a:p>
            <a:pPr algn="just"/>
            <a:endParaRPr lang="tr-TR" sz="2400" b="1" dirty="0">
              <a:solidFill>
                <a:srgbClr val="002060"/>
              </a:solidFill>
              <a:latin typeface="Arial" pitchFamily="34" charset="0"/>
              <a:cs typeface="Arial" pitchFamily="34" charset="0"/>
            </a:endParaRPr>
          </a:p>
          <a:p>
            <a:pPr algn="just"/>
            <a:endParaRPr lang="tr-TR" sz="2400" b="1" dirty="0">
              <a:solidFill>
                <a:srgbClr val="002060"/>
              </a:solidFill>
              <a:latin typeface="Arial" pitchFamily="34" charset="0"/>
              <a:cs typeface="Arial" pitchFamily="34" charset="0"/>
            </a:endParaRPr>
          </a:p>
        </p:txBody>
      </p:sp>
      <p:sp>
        <p:nvSpPr>
          <p:cNvPr id="11" name="Dikdörtgen 10"/>
          <p:cNvSpPr/>
          <p:nvPr/>
        </p:nvSpPr>
        <p:spPr>
          <a:xfrm>
            <a:off x="-35496" y="262389"/>
            <a:ext cx="9144000" cy="646331"/>
          </a:xfrm>
          <a:prstGeom prst="rect">
            <a:avLst/>
          </a:prstGeom>
        </p:spPr>
        <p:txBody>
          <a:bodyPr wrap="square">
            <a:spAutoFit/>
          </a:bodyPr>
          <a:lstStyle/>
          <a:p>
            <a:pPr algn="ctr"/>
            <a:r>
              <a:rPr lang="tr-TR" sz="3600" dirty="0">
                <a:solidFill>
                  <a:srgbClr val="E6AF00"/>
                </a:solidFill>
                <a:latin typeface="Arial Black" pitchFamily="34" charset="0"/>
              </a:rPr>
              <a:t>Dokümantasyon</a:t>
            </a:r>
          </a:p>
        </p:txBody>
      </p:sp>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19874" y="3212976"/>
            <a:ext cx="6448268" cy="28207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916034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5496" y="6525344"/>
            <a:ext cx="9179496" cy="3326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7749" y="-27384"/>
            <a:ext cx="9182437" cy="1224136"/>
          </a:xfrm>
          <a:prstGeom prst="rect">
            <a:avLst/>
          </a:prstGeom>
          <a:solidFill>
            <a:srgbClr val="002060"/>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E6AF00"/>
              </a:solidFill>
              <a:latin typeface="Arial Black" pitchFamily="34" charset="0"/>
            </a:endParaRPr>
          </a:p>
        </p:txBody>
      </p:sp>
      <p:sp>
        <p:nvSpPr>
          <p:cNvPr id="5" name="Dikdörtgen 4"/>
          <p:cNvSpPr/>
          <p:nvPr/>
        </p:nvSpPr>
        <p:spPr>
          <a:xfrm>
            <a:off x="-14807" y="1174440"/>
            <a:ext cx="9179496" cy="1663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35496" y="6536377"/>
            <a:ext cx="9179496" cy="276999"/>
          </a:xfrm>
          <a:prstGeom prst="rect">
            <a:avLst/>
          </a:prstGeom>
        </p:spPr>
        <p:txBody>
          <a:bodyPr wrap="square">
            <a:spAutoFit/>
          </a:bodyPr>
          <a:lstStyle/>
          <a:p>
            <a:pPr algn="ctr"/>
            <a:r>
              <a:rPr lang="tr-TR" sz="1200" dirty="0" smtClean="0">
                <a:solidFill>
                  <a:schemeClr val="bg1"/>
                </a:solidFill>
                <a:latin typeface="Arial Black" pitchFamily="34" charset="0"/>
              </a:rPr>
              <a:t>İş Sağlığı ve Güvenliği Risk Yönetimi Eğitim ve Danışmanlık Mühendislik</a:t>
            </a:r>
            <a:endParaRPr lang="tr-TR" sz="1200" dirty="0">
              <a:solidFill>
                <a:schemeClr val="bg1"/>
              </a:solidFill>
              <a:latin typeface="Arial Black" pitchFamily="34" charset="0"/>
            </a:endParaRPr>
          </a:p>
        </p:txBody>
      </p:sp>
      <p:sp>
        <p:nvSpPr>
          <p:cNvPr id="13" name="Slayt Numarası Yer Tutucusu 12"/>
          <p:cNvSpPr>
            <a:spLocks noGrp="1"/>
          </p:cNvSpPr>
          <p:nvPr>
            <p:ph type="sldNum" sz="quarter" idx="12"/>
          </p:nvPr>
        </p:nvSpPr>
        <p:spPr>
          <a:xfrm>
            <a:off x="8244408" y="6525344"/>
            <a:ext cx="899592" cy="332656"/>
          </a:xfrm>
        </p:spPr>
        <p:txBody>
          <a:bodyPr/>
          <a:lstStyle/>
          <a:p>
            <a:fld id="{43A4CE5E-E6F1-4C24-BBD2-E827AE42369D}" type="slidenum">
              <a:rPr lang="tr-TR" sz="1400" b="1" smtClean="0">
                <a:solidFill>
                  <a:schemeClr val="bg1"/>
                </a:solidFill>
              </a:rPr>
              <a:pPr/>
              <a:t>28</a:t>
            </a:fld>
            <a:endParaRPr lang="tr-TR" sz="1400" b="1" dirty="0">
              <a:solidFill>
                <a:schemeClr val="bg1"/>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5661" y="6581601"/>
            <a:ext cx="407987" cy="231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Dikdörtgen 7"/>
          <p:cNvSpPr/>
          <p:nvPr/>
        </p:nvSpPr>
        <p:spPr>
          <a:xfrm>
            <a:off x="467544" y="1268760"/>
            <a:ext cx="8352928" cy="4893647"/>
          </a:xfrm>
          <a:prstGeom prst="rect">
            <a:avLst/>
          </a:prstGeom>
        </p:spPr>
        <p:txBody>
          <a:bodyPr wrap="square">
            <a:spAutoFit/>
          </a:bodyPr>
          <a:lstStyle/>
          <a:p>
            <a:pPr algn="just"/>
            <a:endParaRPr lang="tr-TR" sz="2400" b="1" dirty="0">
              <a:solidFill>
                <a:srgbClr val="002060"/>
              </a:solidFill>
              <a:latin typeface="Arial" pitchFamily="34" charset="0"/>
              <a:cs typeface="Arial" pitchFamily="34" charset="0"/>
            </a:endParaRPr>
          </a:p>
          <a:p>
            <a:pPr algn="just"/>
            <a:endParaRPr lang="tr-TR" sz="2400" b="1" dirty="0">
              <a:solidFill>
                <a:srgbClr val="FF0000"/>
              </a:solidFill>
              <a:latin typeface="Arial" pitchFamily="34" charset="0"/>
              <a:cs typeface="Arial" pitchFamily="34" charset="0"/>
            </a:endParaRPr>
          </a:p>
          <a:p>
            <a:pPr algn="just"/>
            <a:r>
              <a:rPr lang="tr-TR" sz="2400" b="1" dirty="0" smtClean="0">
                <a:solidFill>
                  <a:schemeClr val="tx2">
                    <a:lumMod val="75000"/>
                  </a:schemeClr>
                </a:solidFill>
                <a:latin typeface="Arial" pitchFamily="34" charset="0"/>
                <a:cs typeface="Arial" pitchFamily="34" charset="0"/>
              </a:rPr>
              <a:t>Acil </a:t>
            </a:r>
            <a:r>
              <a:rPr lang="tr-TR" sz="2400" b="1" dirty="0">
                <a:solidFill>
                  <a:schemeClr val="tx2">
                    <a:lumMod val="75000"/>
                  </a:schemeClr>
                </a:solidFill>
                <a:latin typeface="Arial" pitchFamily="34" charset="0"/>
                <a:cs typeface="Arial" pitchFamily="34" charset="0"/>
              </a:rPr>
              <a:t>durum planının </a:t>
            </a:r>
            <a:r>
              <a:rPr lang="tr-TR" sz="2400" b="1" dirty="0">
                <a:solidFill>
                  <a:srgbClr val="FF0000"/>
                </a:solidFill>
                <a:latin typeface="Arial" pitchFamily="34" charset="0"/>
                <a:cs typeface="Arial" pitchFamily="34" charset="0"/>
              </a:rPr>
              <a:t>sayfaları numaralandırılarak</a:t>
            </a:r>
            <a:r>
              <a:rPr lang="tr-TR" sz="2400" b="1" dirty="0">
                <a:solidFill>
                  <a:schemeClr val="tx2">
                    <a:lumMod val="75000"/>
                  </a:schemeClr>
                </a:solidFill>
                <a:latin typeface="Arial" pitchFamily="34" charset="0"/>
                <a:cs typeface="Arial" pitchFamily="34" charset="0"/>
              </a:rPr>
              <a:t>; hazırlayan kişiler tarafından </a:t>
            </a:r>
            <a:r>
              <a:rPr lang="tr-TR" sz="2400" b="1" dirty="0">
                <a:solidFill>
                  <a:srgbClr val="FF0000"/>
                </a:solidFill>
                <a:latin typeface="Arial" pitchFamily="34" charset="0"/>
                <a:cs typeface="Arial" pitchFamily="34" charset="0"/>
              </a:rPr>
              <a:t>her sayfası paraflanıp, son sayfası imzalanır</a:t>
            </a:r>
            <a:r>
              <a:rPr lang="tr-TR" sz="2400" b="1" dirty="0">
                <a:solidFill>
                  <a:schemeClr val="tx2">
                    <a:lumMod val="75000"/>
                  </a:schemeClr>
                </a:solidFill>
                <a:latin typeface="Arial" pitchFamily="34" charset="0"/>
                <a:cs typeface="Arial" pitchFamily="34" charset="0"/>
              </a:rPr>
              <a:t> ve söz konusu plan, acil durumla mücadele edecek ekiplerin </a:t>
            </a:r>
            <a:r>
              <a:rPr lang="tr-TR" sz="2400" b="1" dirty="0">
                <a:solidFill>
                  <a:srgbClr val="FF0000"/>
                </a:solidFill>
                <a:latin typeface="Arial" pitchFamily="34" charset="0"/>
                <a:cs typeface="Arial" pitchFamily="34" charset="0"/>
              </a:rPr>
              <a:t>kolayca ulaşabileceği şekilde işyerinde saklanır</a:t>
            </a:r>
            <a:r>
              <a:rPr lang="tr-TR" sz="2400" b="1" dirty="0" smtClean="0">
                <a:solidFill>
                  <a:srgbClr val="FF0000"/>
                </a:solidFill>
                <a:latin typeface="Arial" pitchFamily="34" charset="0"/>
                <a:cs typeface="Arial" pitchFamily="34" charset="0"/>
              </a:rPr>
              <a:t>.</a:t>
            </a:r>
          </a:p>
          <a:p>
            <a:pPr algn="just"/>
            <a:endParaRPr lang="tr-TR" sz="2400" b="1" dirty="0">
              <a:solidFill>
                <a:schemeClr val="tx2">
                  <a:lumMod val="75000"/>
                </a:schemeClr>
              </a:solidFill>
              <a:latin typeface="Arial" pitchFamily="34" charset="0"/>
              <a:cs typeface="Arial" pitchFamily="34" charset="0"/>
            </a:endParaRPr>
          </a:p>
          <a:p>
            <a:pPr algn="just"/>
            <a:endParaRPr lang="tr-TR" sz="2400" b="1" dirty="0">
              <a:solidFill>
                <a:schemeClr val="tx2">
                  <a:lumMod val="75000"/>
                </a:schemeClr>
              </a:solidFill>
              <a:latin typeface="Arial" pitchFamily="34" charset="0"/>
              <a:cs typeface="Arial" pitchFamily="34" charset="0"/>
            </a:endParaRPr>
          </a:p>
          <a:p>
            <a:pPr algn="just"/>
            <a:r>
              <a:rPr lang="tr-TR" sz="2400" b="1" dirty="0" smtClean="0">
                <a:solidFill>
                  <a:schemeClr val="tx2">
                    <a:lumMod val="75000"/>
                  </a:schemeClr>
                </a:solidFill>
                <a:latin typeface="Arial" pitchFamily="34" charset="0"/>
                <a:cs typeface="Arial" pitchFamily="34" charset="0"/>
              </a:rPr>
              <a:t>Acil </a:t>
            </a:r>
            <a:r>
              <a:rPr lang="tr-TR" sz="2400" b="1" dirty="0">
                <a:solidFill>
                  <a:schemeClr val="tx2">
                    <a:lumMod val="75000"/>
                  </a:schemeClr>
                </a:solidFill>
                <a:latin typeface="Arial" pitchFamily="34" charset="0"/>
                <a:cs typeface="Arial" pitchFamily="34" charset="0"/>
              </a:rPr>
              <a:t>durum planı kapsamında hazırlanan kroki bina içinde </a:t>
            </a:r>
            <a:r>
              <a:rPr lang="tr-TR" sz="2400" b="1" dirty="0">
                <a:solidFill>
                  <a:srgbClr val="FF0000"/>
                </a:solidFill>
                <a:latin typeface="Arial" pitchFamily="34" charset="0"/>
                <a:cs typeface="Arial" pitchFamily="34" charset="0"/>
              </a:rPr>
              <a:t>kolayca görülebilecek yerlerde asılı olarak bulundurulur.</a:t>
            </a:r>
          </a:p>
          <a:p>
            <a:pPr algn="just"/>
            <a:endParaRPr lang="tr-TR" sz="2400" b="1" dirty="0">
              <a:solidFill>
                <a:srgbClr val="002060"/>
              </a:solidFill>
              <a:latin typeface="Arial" pitchFamily="34" charset="0"/>
              <a:cs typeface="Arial" pitchFamily="34" charset="0"/>
            </a:endParaRPr>
          </a:p>
        </p:txBody>
      </p:sp>
      <p:sp>
        <p:nvSpPr>
          <p:cNvPr id="11" name="Dikdörtgen 10"/>
          <p:cNvSpPr/>
          <p:nvPr/>
        </p:nvSpPr>
        <p:spPr>
          <a:xfrm>
            <a:off x="-35496" y="262389"/>
            <a:ext cx="9144000" cy="646331"/>
          </a:xfrm>
          <a:prstGeom prst="rect">
            <a:avLst/>
          </a:prstGeom>
        </p:spPr>
        <p:txBody>
          <a:bodyPr wrap="square">
            <a:spAutoFit/>
          </a:bodyPr>
          <a:lstStyle/>
          <a:p>
            <a:pPr algn="ctr"/>
            <a:r>
              <a:rPr lang="tr-TR" sz="3600" dirty="0">
                <a:solidFill>
                  <a:srgbClr val="E6AF00"/>
                </a:solidFill>
                <a:latin typeface="Arial Black" pitchFamily="34" charset="0"/>
              </a:rPr>
              <a:t>Dokümantasyon</a:t>
            </a:r>
          </a:p>
        </p:txBody>
      </p:sp>
    </p:spTree>
    <p:extLst>
      <p:ext uri="{BB962C8B-B14F-4D97-AF65-F5344CB8AC3E}">
        <p14:creationId xmlns:p14="http://schemas.microsoft.com/office/powerpoint/2010/main" xmlns="" val="9821732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5496" y="6525344"/>
            <a:ext cx="9179496" cy="3326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7749" y="-27384"/>
            <a:ext cx="9182437" cy="1224136"/>
          </a:xfrm>
          <a:prstGeom prst="rect">
            <a:avLst/>
          </a:prstGeom>
          <a:solidFill>
            <a:srgbClr val="002060"/>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E6AF00"/>
              </a:solidFill>
              <a:latin typeface="Arial Black" pitchFamily="34" charset="0"/>
            </a:endParaRPr>
          </a:p>
        </p:txBody>
      </p:sp>
      <p:sp>
        <p:nvSpPr>
          <p:cNvPr id="5" name="Dikdörtgen 4"/>
          <p:cNvSpPr/>
          <p:nvPr/>
        </p:nvSpPr>
        <p:spPr>
          <a:xfrm>
            <a:off x="-14807" y="1174440"/>
            <a:ext cx="9179496" cy="1663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35496" y="6536377"/>
            <a:ext cx="9179496" cy="276999"/>
          </a:xfrm>
          <a:prstGeom prst="rect">
            <a:avLst/>
          </a:prstGeom>
        </p:spPr>
        <p:txBody>
          <a:bodyPr wrap="square">
            <a:spAutoFit/>
          </a:bodyPr>
          <a:lstStyle/>
          <a:p>
            <a:pPr algn="ctr"/>
            <a:r>
              <a:rPr lang="tr-TR" sz="1200" dirty="0" smtClean="0">
                <a:solidFill>
                  <a:schemeClr val="bg1"/>
                </a:solidFill>
                <a:latin typeface="Arial Black" pitchFamily="34" charset="0"/>
              </a:rPr>
              <a:t>İş Sağlığı ve Güvenliği Risk Yönetimi Eğitim ve Danışmanlık Mühendislik</a:t>
            </a:r>
            <a:endParaRPr lang="tr-TR" sz="1200" dirty="0">
              <a:solidFill>
                <a:schemeClr val="bg1"/>
              </a:solidFill>
              <a:latin typeface="Arial Black" pitchFamily="34" charset="0"/>
            </a:endParaRPr>
          </a:p>
        </p:txBody>
      </p:sp>
      <p:sp>
        <p:nvSpPr>
          <p:cNvPr id="13" name="Slayt Numarası Yer Tutucusu 12"/>
          <p:cNvSpPr>
            <a:spLocks noGrp="1"/>
          </p:cNvSpPr>
          <p:nvPr>
            <p:ph type="sldNum" sz="quarter" idx="12"/>
          </p:nvPr>
        </p:nvSpPr>
        <p:spPr>
          <a:xfrm>
            <a:off x="8244408" y="6525344"/>
            <a:ext cx="899592" cy="332656"/>
          </a:xfrm>
        </p:spPr>
        <p:txBody>
          <a:bodyPr/>
          <a:lstStyle/>
          <a:p>
            <a:fld id="{43A4CE5E-E6F1-4C24-BBD2-E827AE42369D}" type="slidenum">
              <a:rPr lang="tr-TR" sz="1400" b="1" smtClean="0">
                <a:solidFill>
                  <a:schemeClr val="bg1"/>
                </a:solidFill>
              </a:rPr>
              <a:pPr/>
              <a:t>29</a:t>
            </a:fld>
            <a:endParaRPr lang="tr-TR" sz="1400" b="1" dirty="0">
              <a:solidFill>
                <a:schemeClr val="bg1"/>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5661" y="6581601"/>
            <a:ext cx="407987" cy="231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Dikdörtgen 7"/>
          <p:cNvSpPr/>
          <p:nvPr/>
        </p:nvSpPr>
        <p:spPr>
          <a:xfrm>
            <a:off x="467544" y="1268760"/>
            <a:ext cx="8352928" cy="4401205"/>
          </a:xfrm>
          <a:prstGeom prst="rect">
            <a:avLst/>
          </a:prstGeom>
        </p:spPr>
        <p:txBody>
          <a:bodyPr wrap="square">
            <a:spAutoFit/>
          </a:bodyPr>
          <a:lstStyle/>
          <a:p>
            <a:pPr algn="just"/>
            <a:endParaRPr lang="tr-TR" sz="2400" b="1" dirty="0">
              <a:solidFill>
                <a:srgbClr val="002060"/>
              </a:solidFill>
              <a:latin typeface="Arial" pitchFamily="34" charset="0"/>
              <a:cs typeface="Arial" pitchFamily="34" charset="0"/>
            </a:endParaRPr>
          </a:p>
          <a:p>
            <a:pPr algn="just"/>
            <a:r>
              <a:rPr lang="tr-TR" sz="2400" b="1" dirty="0" smtClean="0">
                <a:solidFill>
                  <a:srgbClr val="002060"/>
                </a:solidFill>
                <a:latin typeface="Arial" pitchFamily="34" charset="0"/>
                <a:cs typeface="Arial" pitchFamily="34" charset="0"/>
              </a:rPr>
              <a:t>Hazırlanan </a:t>
            </a:r>
            <a:r>
              <a:rPr lang="tr-TR" sz="2400" b="1" dirty="0">
                <a:solidFill>
                  <a:srgbClr val="002060"/>
                </a:solidFill>
                <a:latin typeface="Arial" pitchFamily="34" charset="0"/>
                <a:cs typeface="Arial" pitchFamily="34" charset="0"/>
              </a:rPr>
              <a:t>acil durum  planının </a:t>
            </a:r>
            <a:r>
              <a:rPr lang="tr-TR" sz="2400" b="1" dirty="0" smtClean="0">
                <a:solidFill>
                  <a:srgbClr val="002060"/>
                </a:solidFill>
                <a:latin typeface="Arial" pitchFamily="34" charset="0"/>
                <a:cs typeface="Arial" pitchFamily="34" charset="0"/>
              </a:rPr>
              <a:t>uygulanabilirliğinden </a:t>
            </a:r>
            <a:r>
              <a:rPr lang="tr-TR" sz="2400" b="1" dirty="0">
                <a:solidFill>
                  <a:srgbClr val="002060"/>
                </a:solidFill>
                <a:latin typeface="Arial" pitchFamily="34" charset="0"/>
                <a:cs typeface="Arial" pitchFamily="34" charset="0"/>
              </a:rPr>
              <a:t>emin olmak </a:t>
            </a:r>
            <a:r>
              <a:rPr lang="tr-TR" sz="3200" b="1" u="sng" dirty="0">
                <a:solidFill>
                  <a:srgbClr val="002060"/>
                </a:solidFill>
                <a:latin typeface="Arial" pitchFamily="34" charset="0"/>
                <a:cs typeface="Arial" pitchFamily="34" charset="0"/>
              </a:rPr>
              <a:t>için işyerlerinde </a:t>
            </a:r>
            <a:r>
              <a:rPr lang="tr-TR" sz="3200" b="1" u="sng" dirty="0">
                <a:solidFill>
                  <a:srgbClr val="FF0000"/>
                </a:solidFill>
                <a:latin typeface="Arial" pitchFamily="34" charset="0"/>
                <a:cs typeface="Arial" pitchFamily="34" charset="0"/>
              </a:rPr>
              <a:t>yılda en az bir defa </a:t>
            </a:r>
            <a:r>
              <a:rPr lang="tr-TR" sz="3200" b="1" u="sng" dirty="0">
                <a:solidFill>
                  <a:srgbClr val="002060"/>
                </a:solidFill>
                <a:latin typeface="Arial" pitchFamily="34" charset="0"/>
                <a:cs typeface="Arial" pitchFamily="34" charset="0"/>
              </a:rPr>
              <a:t>olmak üzere tatbikat yapılır</a:t>
            </a:r>
            <a:r>
              <a:rPr lang="tr-TR" sz="2400" b="1" dirty="0">
                <a:solidFill>
                  <a:srgbClr val="002060"/>
                </a:solidFill>
                <a:latin typeface="Arial" pitchFamily="34" charset="0"/>
                <a:cs typeface="Arial" pitchFamily="34" charset="0"/>
              </a:rPr>
              <a:t>, denetlenir ve gözden geçirilerek gerekli düzeltici ve önleyici faaliyetler yapılır</a:t>
            </a:r>
            <a:r>
              <a:rPr lang="tr-TR" sz="2400" b="1" dirty="0" smtClean="0">
                <a:solidFill>
                  <a:srgbClr val="002060"/>
                </a:solidFill>
                <a:latin typeface="Arial" pitchFamily="34" charset="0"/>
                <a:cs typeface="Arial" pitchFamily="34" charset="0"/>
              </a:rPr>
              <a:t>.</a:t>
            </a:r>
          </a:p>
          <a:p>
            <a:pPr algn="just"/>
            <a:endParaRPr lang="tr-TR" sz="2400" b="1" dirty="0">
              <a:solidFill>
                <a:srgbClr val="002060"/>
              </a:solidFill>
              <a:latin typeface="Arial" pitchFamily="34" charset="0"/>
              <a:cs typeface="Arial" pitchFamily="34" charset="0"/>
            </a:endParaRPr>
          </a:p>
          <a:p>
            <a:pPr algn="just"/>
            <a:r>
              <a:rPr lang="tr-TR" sz="2400" b="1" dirty="0" smtClean="0">
                <a:solidFill>
                  <a:srgbClr val="002060"/>
                </a:solidFill>
                <a:latin typeface="Arial" pitchFamily="34" charset="0"/>
                <a:cs typeface="Arial" pitchFamily="34" charset="0"/>
              </a:rPr>
              <a:t> </a:t>
            </a:r>
            <a:r>
              <a:rPr lang="tr-TR" sz="2400" b="1" dirty="0">
                <a:solidFill>
                  <a:srgbClr val="002060"/>
                </a:solidFill>
                <a:latin typeface="Arial" pitchFamily="34" charset="0"/>
                <a:cs typeface="Arial" pitchFamily="34" charset="0"/>
              </a:rPr>
              <a:t>Gerçekleştirilen tatbikatın tarihi, görülen eksiklikler ve bu eksiklikler doğrultusunda yapılacak düzenlemeleri içeren </a:t>
            </a:r>
            <a:r>
              <a:rPr lang="tr-TR" sz="2400" b="1" dirty="0">
                <a:solidFill>
                  <a:srgbClr val="FF0000"/>
                </a:solidFill>
                <a:latin typeface="Arial" pitchFamily="34" charset="0"/>
                <a:cs typeface="Arial" pitchFamily="34" charset="0"/>
              </a:rPr>
              <a:t>tatbikat raporu hazırlanır.</a:t>
            </a:r>
          </a:p>
          <a:p>
            <a:pPr algn="just"/>
            <a:endParaRPr lang="tr-TR" sz="2400" b="1" dirty="0">
              <a:solidFill>
                <a:srgbClr val="002060"/>
              </a:solidFill>
              <a:latin typeface="Arial" pitchFamily="34" charset="0"/>
              <a:cs typeface="Arial" pitchFamily="34" charset="0"/>
            </a:endParaRPr>
          </a:p>
        </p:txBody>
      </p:sp>
      <p:sp>
        <p:nvSpPr>
          <p:cNvPr id="11" name="Dikdörtgen 10"/>
          <p:cNvSpPr/>
          <p:nvPr/>
        </p:nvSpPr>
        <p:spPr>
          <a:xfrm>
            <a:off x="-35496" y="262389"/>
            <a:ext cx="9144000" cy="646331"/>
          </a:xfrm>
          <a:prstGeom prst="rect">
            <a:avLst/>
          </a:prstGeom>
        </p:spPr>
        <p:txBody>
          <a:bodyPr wrap="square">
            <a:spAutoFit/>
          </a:bodyPr>
          <a:lstStyle/>
          <a:p>
            <a:pPr algn="ctr"/>
            <a:r>
              <a:rPr lang="tr-TR" sz="3600" dirty="0">
                <a:solidFill>
                  <a:srgbClr val="E6AF00"/>
                </a:solidFill>
                <a:latin typeface="Arial Black" pitchFamily="34" charset="0"/>
              </a:rPr>
              <a:t>Tatbikat</a:t>
            </a:r>
          </a:p>
        </p:txBody>
      </p:sp>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12160" y="5030283"/>
            <a:ext cx="2810172" cy="139430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85390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a:xfrm>
            <a:off x="0" y="260350"/>
            <a:ext cx="9144000" cy="1152525"/>
          </a:xfrm>
        </p:spPr>
        <p:txBody>
          <a:bodyPr>
            <a:normAutofit fontScale="90000"/>
          </a:bodyPr>
          <a:lstStyle/>
          <a:p>
            <a:pPr eaLnBrk="1" hangingPunct="1"/>
            <a:r>
              <a:rPr lang="tr-TR" sz="2800" b="1" dirty="0" smtClean="0">
                <a:solidFill>
                  <a:srgbClr val="000099"/>
                </a:solidFill>
              </a:rPr>
              <a:t>Patlayıcı Ortamların Tehlikelerinden Çalışanların</a:t>
            </a:r>
            <a:r>
              <a:rPr lang="tr-TR" sz="2800" dirty="0" smtClean="0">
                <a:solidFill>
                  <a:srgbClr val="000099"/>
                </a:solidFill>
              </a:rPr>
              <a:t/>
            </a:r>
            <a:br>
              <a:rPr lang="tr-TR" sz="2800" dirty="0" smtClean="0">
                <a:solidFill>
                  <a:srgbClr val="000099"/>
                </a:solidFill>
              </a:rPr>
            </a:br>
            <a:r>
              <a:rPr lang="tr-TR" sz="2800" b="1" dirty="0" smtClean="0">
                <a:solidFill>
                  <a:srgbClr val="000099"/>
                </a:solidFill>
              </a:rPr>
              <a:t>Korunması Hakkında Yönetmelik</a:t>
            </a:r>
            <a:r>
              <a:rPr lang="tr-TR" sz="2800" dirty="0" smtClean="0">
                <a:solidFill>
                  <a:srgbClr val="000099"/>
                </a:solidFill>
              </a:rPr>
              <a:t/>
            </a:r>
            <a:br>
              <a:rPr lang="tr-TR" sz="2800" dirty="0" smtClean="0">
                <a:solidFill>
                  <a:srgbClr val="000099"/>
                </a:solidFill>
              </a:rPr>
            </a:br>
            <a:r>
              <a:rPr lang="tr-TR" sz="2800" b="1" dirty="0" smtClean="0">
                <a:solidFill>
                  <a:srgbClr val="000099"/>
                </a:solidFill>
              </a:rPr>
              <a:t/>
            </a:r>
            <a:br>
              <a:rPr lang="tr-TR" sz="2800" b="1" dirty="0" smtClean="0">
                <a:solidFill>
                  <a:srgbClr val="000099"/>
                </a:solidFill>
              </a:rPr>
            </a:br>
            <a:endParaRPr lang="tr-TR" sz="2800" b="1" dirty="0" smtClean="0">
              <a:solidFill>
                <a:srgbClr val="000099"/>
              </a:solidFill>
            </a:endParaRPr>
          </a:p>
        </p:txBody>
      </p:sp>
      <p:sp>
        <p:nvSpPr>
          <p:cNvPr id="21507" name="2 İçerik Yer Tutucusu"/>
          <p:cNvSpPr>
            <a:spLocks noGrp="1"/>
          </p:cNvSpPr>
          <p:nvPr>
            <p:ph idx="1"/>
          </p:nvPr>
        </p:nvSpPr>
        <p:spPr>
          <a:xfrm>
            <a:off x="0" y="1125538"/>
            <a:ext cx="9144000" cy="5732462"/>
          </a:xfrm>
        </p:spPr>
        <p:txBody>
          <a:bodyPr/>
          <a:lstStyle/>
          <a:p>
            <a:pPr eaLnBrk="1" hangingPunct="1"/>
            <a:r>
              <a:rPr lang="tr-TR" sz="2000" b="1" dirty="0" smtClean="0">
                <a:solidFill>
                  <a:srgbClr val="000099"/>
                </a:solidFill>
              </a:rPr>
              <a:t>Patlamadan Korunma Dokümanı</a:t>
            </a:r>
            <a:endParaRPr lang="tr-TR" sz="2000" dirty="0" smtClean="0">
              <a:solidFill>
                <a:srgbClr val="000099"/>
              </a:solidFill>
            </a:endParaRPr>
          </a:p>
          <a:p>
            <a:pPr eaLnBrk="1" hangingPunct="1"/>
            <a:r>
              <a:rPr lang="tr-TR" sz="2000" b="1" dirty="0" smtClean="0">
                <a:solidFill>
                  <a:srgbClr val="000099"/>
                </a:solidFill>
              </a:rPr>
              <a:t>Madde 10 —</a:t>
            </a:r>
            <a:r>
              <a:rPr lang="tr-TR" sz="2000" dirty="0" smtClean="0">
                <a:solidFill>
                  <a:srgbClr val="000099"/>
                </a:solidFill>
              </a:rPr>
              <a:t> İşveren, bu Yönetmeliğin 6 </a:t>
            </a:r>
            <a:r>
              <a:rPr lang="tr-TR" sz="2000" dirty="0" err="1" smtClean="0">
                <a:solidFill>
                  <a:srgbClr val="000099"/>
                </a:solidFill>
              </a:rPr>
              <a:t>ncı</a:t>
            </a:r>
            <a:r>
              <a:rPr lang="tr-TR" sz="2000" dirty="0" smtClean="0">
                <a:solidFill>
                  <a:srgbClr val="000099"/>
                </a:solidFill>
              </a:rPr>
              <a:t> maddesinde belirtilen yükümlülüğünü yerine getirirken, aşağıda belirtilen ve bundan sonra "Patlamadan Korunma Dokümanı" olarak anılacak belgeleri hazırlayacaktır.</a:t>
            </a:r>
          </a:p>
          <a:p>
            <a:pPr eaLnBrk="1" hangingPunct="1"/>
            <a:r>
              <a:rPr lang="tr-TR" sz="2000" dirty="0" smtClean="0">
                <a:solidFill>
                  <a:srgbClr val="000099"/>
                </a:solidFill>
              </a:rPr>
              <a:t>Patlamadan Korunma Dokümanında, özellikle;</a:t>
            </a:r>
          </a:p>
          <a:p>
            <a:pPr eaLnBrk="1" hangingPunct="1"/>
            <a:r>
              <a:rPr lang="tr-TR" sz="2000" dirty="0" smtClean="0">
                <a:solidFill>
                  <a:srgbClr val="000099"/>
                </a:solidFill>
              </a:rPr>
              <a:t>a) Patlama riskinin belirlendiği ve değerlendirildiği,</a:t>
            </a:r>
          </a:p>
          <a:p>
            <a:pPr eaLnBrk="1" hangingPunct="1"/>
            <a:r>
              <a:rPr lang="tr-TR" sz="2000" dirty="0" smtClean="0">
                <a:solidFill>
                  <a:srgbClr val="000099"/>
                </a:solidFill>
              </a:rPr>
              <a:t>b) Bu Yönetmelikte belirlenen yükümlülüklerin yerine getirilmesi için alınacak önlemler,</a:t>
            </a:r>
          </a:p>
          <a:p>
            <a:pPr eaLnBrk="1" hangingPunct="1"/>
            <a:r>
              <a:rPr lang="tr-TR" sz="2000" dirty="0" smtClean="0">
                <a:solidFill>
                  <a:srgbClr val="000099"/>
                </a:solidFill>
              </a:rPr>
              <a:t>c) İşyerinde Ek-</a:t>
            </a:r>
            <a:r>
              <a:rPr lang="tr-TR" sz="2000" dirty="0" err="1" smtClean="0">
                <a:solidFill>
                  <a:srgbClr val="000099"/>
                </a:solidFill>
              </a:rPr>
              <a:t>I’e</a:t>
            </a:r>
            <a:r>
              <a:rPr lang="tr-TR" sz="2000" dirty="0" smtClean="0">
                <a:solidFill>
                  <a:srgbClr val="000099"/>
                </a:solidFill>
              </a:rPr>
              <a:t> göre sınıflandırılmış yerler,</a:t>
            </a:r>
          </a:p>
          <a:p>
            <a:pPr eaLnBrk="1" hangingPunct="1"/>
            <a:r>
              <a:rPr lang="tr-TR" sz="2000" dirty="0" smtClean="0">
                <a:solidFill>
                  <a:srgbClr val="000099"/>
                </a:solidFill>
              </a:rPr>
              <a:t>d) Ek-</a:t>
            </a:r>
            <a:r>
              <a:rPr lang="tr-TR" sz="2000" dirty="0" err="1" smtClean="0">
                <a:solidFill>
                  <a:srgbClr val="000099"/>
                </a:solidFill>
              </a:rPr>
              <a:t>II’de</a:t>
            </a:r>
            <a:r>
              <a:rPr lang="tr-TR" sz="2000" dirty="0" smtClean="0">
                <a:solidFill>
                  <a:srgbClr val="000099"/>
                </a:solidFill>
              </a:rPr>
              <a:t> verilen asgari gereklerin uygulanacağı yerler,</a:t>
            </a:r>
          </a:p>
          <a:p>
            <a:pPr eaLnBrk="1" hangingPunct="1"/>
            <a:r>
              <a:rPr lang="tr-TR" sz="2000" dirty="0" smtClean="0">
                <a:solidFill>
                  <a:srgbClr val="000099"/>
                </a:solidFill>
              </a:rPr>
              <a:t>e) Çalışma yerleri ile uyarı cihazları da dahil iş ekipmanının tasarımı, işletilmesi, kontrol ve bakımının güvenlik kurallarına uygun olarak sağlandığı,</a:t>
            </a:r>
          </a:p>
          <a:p>
            <a:pPr eaLnBrk="1" hangingPunct="1"/>
            <a:r>
              <a:rPr lang="tr-TR" sz="2000" dirty="0" smtClean="0">
                <a:solidFill>
                  <a:srgbClr val="000099"/>
                </a:solidFill>
              </a:rPr>
              <a:t>f) İşyerinde kullanılan tüm ekipmanın "İş Ekipmanlarının Kullanımında Sağlık ve Güvenlik Şartları Yönetmeliği" ne uygun olduğu,</a:t>
            </a:r>
          </a:p>
          <a:p>
            <a:pPr eaLnBrk="1" hangingPunct="1"/>
            <a:r>
              <a:rPr lang="tr-TR" sz="2000" dirty="0" smtClean="0">
                <a:solidFill>
                  <a:srgbClr val="000099"/>
                </a:solidFill>
              </a:rPr>
              <a:t>hususları yazılı olarak yer alacaktır.</a:t>
            </a:r>
          </a:p>
          <a:p>
            <a:pPr eaLnBrk="1" hangingPunct="1"/>
            <a:endParaRPr lang="tr-TR" sz="2000" dirty="0" smtClean="0">
              <a:solidFill>
                <a:srgbClr val="000099"/>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5496" y="6525344"/>
            <a:ext cx="9179496" cy="3326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7749" y="-27384"/>
            <a:ext cx="9182437" cy="1224136"/>
          </a:xfrm>
          <a:prstGeom prst="rect">
            <a:avLst/>
          </a:prstGeom>
          <a:solidFill>
            <a:srgbClr val="002060"/>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E6AF00"/>
              </a:solidFill>
              <a:latin typeface="Arial Black" pitchFamily="34" charset="0"/>
            </a:endParaRPr>
          </a:p>
        </p:txBody>
      </p:sp>
      <p:sp>
        <p:nvSpPr>
          <p:cNvPr id="5" name="Dikdörtgen 4"/>
          <p:cNvSpPr/>
          <p:nvPr/>
        </p:nvSpPr>
        <p:spPr>
          <a:xfrm>
            <a:off x="-14807" y="1174440"/>
            <a:ext cx="9179496" cy="1663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35496" y="6536377"/>
            <a:ext cx="9179496" cy="276999"/>
          </a:xfrm>
          <a:prstGeom prst="rect">
            <a:avLst/>
          </a:prstGeom>
        </p:spPr>
        <p:txBody>
          <a:bodyPr wrap="square">
            <a:spAutoFit/>
          </a:bodyPr>
          <a:lstStyle/>
          <a:p>
            <a:pPr algn="ctr"/>
            <a:r>
              <a:rPr lang="tr-TR" sz="1200" dirty="0" smtClean="0">
                <a:solidFill>
                  <a:schemeClr val="bg1"/>
                </a:solidFill>
                <a:latin typeface="Arial Black" pitchFamily="34" charset="0"/>
              </a:rPr>
              <a:t>İş Sağlığı ve Güvenliği Risk Yönetimi Eğitim ve Danışmanlık Mühendislik</a:t>
            </a:r>
            <a:endParaRPr lang="tr-TR" sz="1200" dirty="0">
              <a:solidFill>
                <a:schemeClr val="bg1"/>
              </a:solidFill>
              <a:latin typeface="Arial Black" pitchFamily="34" charset="0"/>
            </a:endParaRPr>
          </a:p>
        </p:txBody>
      </p:sp>
      <p:sp>
        <p:nvSpPr>
          <p:cNvPr id="13" name="Slayt Numarası Yer Tutucusu 12"/>
          <p:cNvSpPr>
            <a:spLocks noGrp="1"/>
          </p:cNvSpPr>
          <p:nvPr>
            <p:ph type="sldNum" sz="quarter" idx="12"/>
          </p:nvPr>
        </p:nvSpPr>
        <p:spPr>
          <a:xfrm>
            <a:off x="8244408" y="6525344"/>
            <a:ext cx="899592" cy="332656"/>
          </a:xfrm>
        </p:spPr>
        <p:txBody>
          <a:bodyPr/>
          <a:lstStyle/>
          <a:p>
            <a:fld id="{43A4CE5E-E6F1-4C24-BBD2-E827AE42369D}" type="slidenum">
              <a:rPr lang="tr-TR" sz="1400" b="1" smtClean="0">
                <a:solidFill>
                  <a:schemeClr val="bg1"/>
                </a:solidFill>
              </a:rPr>
              <a:pPr/>
              <a:t>30</a:t>
            </a:fld>
            <a:endParaRPr lang="tr-TR" sz="1400" b="1" dirty="0">
              <a:solidFill>
                <a:schemeClr val="bg1"/>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5661" y="6581601"/>
            <a:ext cx="407987" cy="231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Dikdörtgen 7"/>
          <p:cNvSpPr/>
          <p:nvPr/>
        </p:nvSpPr>
        <p:spPr>
          <a:xfrm>
            <a:off x="467544" y="1268760"/>
            <a:ext cx="8352928" cy="3785652"/>
          </a:xfrm>
          <a:prstGeom prst="rect">
            <a:avLst/>
          </a:prstGeom>
        </p:spPr>
        <p:txBody>
          <a:bodyPr wrap="square">
            <a:spAutoFit/>
          </a:bodyPr>
          <a:lstStyle/>
          <a:p>
            <a:pPr algn="just"/>
            <a:endParaRPr lang="tr-TR" sz="2400" b="1" dirty="0">
              <a:solidFill>
                <a:srgbClr val="002060"/>
              </a:solidFill>
              <a:latin typeface="Arial" pitchFamily="34" charset="0"/>
              <a:cs typeface="Arial" pitchFamily="34" charset="0"/>
            </a:endParaRPr>
          </a:p>
          <a:p>
            <a:pPr algn="just"/>
            <a:r>
              <a:rPr lang="tr-TR" sz="2400" b="1" dirty="0" smtClean="0">
                <a:solidFill>
                  <a:srgbClr val="002060"/>
                </a:solidFill>
                <a:latin typeface="Arial" pitchFamily="34" charset="0"/>
                <a:cs typeface="Arial" pitchFamily="34" charset="0"/>
              </a:rPr>
              <a:t>Gerçekleştirilen </a:t>
            </a:r>
            <a:r>
              <a:rPr lang="tr-TR" sz="2400" b="1" dirty="0">
                <a:solidFill>
                  <a:srgbClr val="FF0000"/>
                </a:solidFill>
                <a:latin typeface="Arial" pitchFamily="34" charset="0"/>
                <a:cs typeface="Arial" pitchFamily="34" charset="0"/>
              </a:rPr>
              <a:t>tatbikat neticesinde </a:t>
            </a:r>
            <a:r>
              <a:rPr lang="tr-TR" sz="2400" b="1" dirty="0">
                <a:solidFill>
                  <a:srgbClr val="002060"/>
                </a:solidFill>
                <a:latin typeface="Arial" pitchFamily="34" charset="0"/>
                <a:cs typeface="Arial" pitchFamily="34" charset="0"/>
              </a:rPr>
              <a:t>varsa aksayan yönler ve kazanılan deneyimlere göre </a:t>
            </a:r>
            <a:r>
              <a:rPr lang="tr-TR" sz="2400" b="1" dirty="0">
                <a:solidFill>
                  <a:srgbClr val="FF0000"/>
                </a:solidFill>
                <a:latin typeface="Arial" pitchFamily="34" charset="0"/>
                <a:cs typeface="Arial" pitchFamily="34" charset="0"/>
              </a:rPr>
              <a:t>acil durum planları gözden geçirilerek gerekli düzeltmeler yapılır.</a:t>
            </a:r>
          </a:p>
          <a:p>
            <a:pPr algn="just"/>
            <a:endParaRPr lang="tr-TR" sz="2400" b="1" dirty="0">
              <a:solidFill>
                <a:srgbClr val="002060"/>
              </a:solidFill>
              <a:latin typeface="Arial" pitchFamily="34" charset="0"/>
              <a:cs typeface="Arial" pitchFamily="34" charset="0"/>
            </a:endParaRPr>
          </a:p>
          <a:p>
            <a:pPr algn="just"/>
            <a:endParaRPr lang="tr-TR" sz="2400" b="1" dirty="0" smtClean="0">
              <a:solidFill>
                <a:srgbClr val="002060"/>
              </a:solidFill>
              <a:latin typeface="Arial" pitchFamily="34" charset="0"/>
              <a:cs typeface="Arial" pitchFamily="34" charset="0"/>
            </a:endParaRPr>
          </a:p>
          <a:p>
            <a:pPr algn="just"/>
            <a:r>
              <a:rPr lang="tr-TR" sz="2400" b="1" dirty="0" smtClean="0">
                <a:solidFill>
                  <a:srgbClr val="002060"/>
                </a:solidFill>
                <a:latin typeface="Arial" pitchFamily="34" charset="0"/>
                <a:cs typeface="Arial" pitchFamily="34" charset="0"/>
              </a:rPr>
              <a:t>Birden </a:t>
            </a:r>
            <a:r>
              <a:rPr lang="tr-TR" sz="2400" b="1" dirty="0">
                <a:solidFill>
                  <a:srgbClr val="002060"/>
                </a:solidFill>
                <a:latin typeface="Arial" pitchFamily="34" charset="0"/>
                <a:cs typeface="Arial" pitchFamily="34" charset="0"/>
              </a:rPr>
              <a:t>fazla işyerinin bulunduğu iş merkezleri, iş hanlarındaki işyerlerinde tatbikatlar </a:t>
            </a:r>
            <a:r>
              <a:rPr lang="tr-TR" sz="2400" b="1" dirty="0">
                <a:solidFill>
                  <a:srgbClr val="FF0000"/>
                </a:solidFill>
                <a:latin typeface="Arial" pitchFamily="34" charset="0"/>
                <a:cs typeface="Arial" pitchFamily="34" charset="0"/>
              </a:rPr>
              <a:t>yönetimin koordinasyonu ile yürütülür.</a:t>
            </a:r>
          </a:p>
          <a:p>
            <a:pPr algn="just"/>
            <a:endParaRPr lang="tr-TR" sz="2400" b="1" dirty="0">
              <a:solidFill>
                <a:srgbClr val="002060"/>
              </a:solidFill>
              <a:latin typeface="Arial" pitchFamily="34" charset="0"/>
              <a:cs typeface="Arial" pitchFamily="34" charset="0"/>
            </a:endParaRPr>
          </a:p>
        </p:txBody>
      </p:sp>
      <p:sp>
        <p:nvSpPr>
          <p:cNvPr id="11" name="Dikdörtgen 10"/>
          <p:cNvSpPr/>
          <p:nvPr/>
        </p:nvSpPr>
        <p:spPr>
          <a:xfrm>
            <a:off x="-35496" y="262389"/>
            <a:ext cx="9144000" cy="646331"/>
          </a:xfrm>
          <a:prstGeom prst="rect">
            <a:avLst/>
          </a:prstGeom>
        </p:spPr>
        <p:txBody>
          <a:bodyPr wrap="square">
            <a:spAutoFit/>
          </a:bodyPr>
          <a:lstStyle/>
          <a:p>
            <a:pPr algn="ctr"/>
            <a:r>
              <a:rPr lang="tr-TR" sz="3600" dirty="0">
                <a:solidFill>
                  <a:srgbClr val="E6AF00"/>
                </a:solidFill>
                <a:latin typeface="Arial Black" pitchFamily="34" charset="0"/>
              </a:rPr>
              <a:t>Tatbikat</a:t>
            </a:r>
          </a:p>
        </p:txBody>
      </p:sp>
    </p:spTree>
    <p:extLst>
      <p:ext uri="{BB962C8B-B14F-4D97-AF65-F5344CB8AC3E}">
        <p14:creationId xmlns:p14="http://schemas.microsoft.com/office/powerpoint/2010/main" xmlns="" val="24894936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5496" y="6525344"/>
            <a:ext cx="9179496" cy="3326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7749" y="-27384"/>
            <a:ext cx="9182437" cy="1224136"/>
          </a:xfrm>
          <a:prstGeom prst="rect">
            <a:avLst/>
          </a:prstGeom>
          <a:solidFill>
            <a:srgbClr val="002060"/>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E6AF00"/>
              </a:solidFill>
              <a:latin typeface="Arial Black" pitchFamily="34" charset="0"/>
            </a:endParaRPr>
          </a:p>
        </p:txBody>
      </p:sp>
      <p:sp>
        <p:nvSpPr>
          <p:cNvPr id="5" name="Dikdörtgen 4"/>
          <p:cNvSpPr/>
          <p:nvPr/>
        </p:nvSpPr>
        <p:spPr>
          <a:xfrm>
            <a:off x="-14807" y="1174440"/>
            <a:ext cx="9179496" cy="1663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35496" y="6536377"/>
            <a:ext cx="9179496" cy="276999"/>
          </a:xfrm>
          <a:prstGeom prst="rect">
            <a:avLst/>
          </a:prstGeom>
        </p:spPr>
        <p:txBody>
          <a:bodyPr wrap="square">
            <a:spAutoFit/>
          </a:bodyPr>
          <a:lstStyle/>
          <a:p>
            <a:pPr algn="ctr"/>
            <a:r>
              <a:rPr lang="tr-TR" sz="1200" dirty="0" smtClean="0">
                <a:solidFill>
                  <a:schemeClr val="bg1"/>
                </a:solidFill>
                <a:latin typeface="Arial Black" pitchFamily="34" charset="0"/>
              </a:rPr>
              <a:t>İş Sağlığı ve Güvenliği Risk Yönetimi Eğitim ve Danışmanlık Mühendislik</a:t>
            </a:r>
            <a:endParaRPr lang="tr-TR" sz="1200" dirty="0">
              <a:solidFill>
                <a:schemeClr val="bg1"/>
              </a:solidFill>
              <a:latin typeface="Arial Black" pitchFamily="34" charset="0"/>
            </a:endParaRPr>
          </a:p>
        </p:txBody>
      </p:sp>
      <p:sp>
        <p:nvSpPr>
          <p:cNvPr id="13" name="Slayt Numarası Yer Tutucusu 12"/>
          <p:cNvSpPr>
            <a:spLocks noGrp="1"/>
          </p:cNvSpPr>
          <p:nvPr>
            <p:ph type="sldNum" sz="quarter" idx="12"/>
          </p:nvPr>
        </p:nvSpPr>
        <p:spPr>
          <a:xfrm>
            <a:off x="8244408" y="6525344"/>
            <a:ext cx="899592" cy="332656"/>
          </a:xfrm>
        </p:spPr>
        <p:txBody>
          <a:bodyPr/>
          <a:lstStyle/>
          <a:p>
            <a:fld id="{43A4CE5E-E6F1-4C24-BBD2-E827AE42369D}" type="slidenum">
              <a:rPr lang="tr-TR" sz="1400" b="1" smtClean="0">
                <a:solidFill>
                  <a:schemeClr val="bg1"/>
                </a:solidFill>
              </a:rPr>
              <a:pPr/>
              <a:t>31</a:t>
            </a:fld>
            <a:endParaRPr lang="tr-TR" sz="1400" b="1" dirty="0">
              <a:solidFill>
                <a:schemeClr val="bg1"/>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5661" y="6581601"/>
            <a:ext cx="407987" cy="231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Dikdörtgen 7"/>
          <p:cNvSpPr/>
          <p:nvPr/>
        </p:nvSpPr>
        <p:spPr>
          <a:xfrm>
            <a:off x="467544" y="1700808"/>
            <a:ext cx="8352928" cy="3662541"/>
          </a:xfrm>
          <a:prstGeom prst="rect">
            <a:avLst/>
          </a:prstGeom>
        </p:spPr>
        <p:txBody>
          <a:bodyPr wrap="square">
            <a:spAutoFit/>
          </a:bodyPr>
          <a:lstStyle/>
          <a:p>
            <a:pPr algn="just"/>
            <a:r>
              <a:rPr lang="tr-TR" sz="2400" b="1" dirty="0" smtClean="0">
                <a:solidFill>
                  <a:srgbClr val="002060"/>
                </a:solidFill>
                <a:latin typeface="Arial" pitchFamily="34" charset="0"/>
                <a:cs typeface="Arial" pitchFamily="34" charset="0"/>
              </a:rPr>
              <a:t>İşyerinde</a:t>
            </a:r>
            <a:r>
              <a:rPr lang="tr-TR" sz="2400" b="1" dirty="0">
                <a:solidFill>
                  <a:srgbClr val="002060"/>
                </a:solidFill>
                <a:latin typeface="Arial" pitchFamily="34" charset="0"/>
                <a:cs typeface="Arial" pitchFamily="34" charset="0"/>
              </a:rPr>
              <a:t>, belirlenmiş olan acil durumları etkileyebilecek veya </a:t>
            </a:r>
            <a:r>
              <a:rPr lang="tr-TR" sz="3200" b="1" u="sng" dirty="0">
                <a:solidFill>
                  <a:srgbClr val="002060"/>
                </a:solidFill>
                <a:latin typeface="Arial" pitchFamily="34" charset="0"/>
                <a:cs typeface="Arial" pitchFamily="34" charset="0"/>
              </a:rPr>
              <a:t>yeni acil durumların ortaya çıkmasına neden olacak değişikliklerin meydana gelmesi halinde </a:t>
            </a:r>
            <a:r>
              <a:rPr lang="tr-TR" sz="2400" b="1" dirty="0">
                <a:solidFill>
                  <a:srgbClr val="002060"/>
                </a:solidFill>
                <a:latin typeface="Arial" pitchFamily="34" charset="0"/>
                <a:cs typeface="Arial" pitchFamily="34" charset="0"/>
              </a:rPr>
              <a:t>etkinin büyüklüğüne göre </a:t>
            </a:r>
            <a:r>
              <a:rPr lang="tr-TR" sz="3200" b="1" u="sng" dirty="0">
                <a:solidFill>
                  <a:srgbClr val="002060"/>
                </a:solidFill>
                <a:latin typeface="Arial" pitchFamily="34" charset="0"/>
                <a:cs typeface="Arial" pitchFamily="34" charset="0"/>
              </a:rPr>
              <a:t>acil durum planı tamamen veya kısmen yenilenir.</a:t>
            </a:r>
          </a:p>
          <a:p>
            <a:pPr algn="just"/>
            <a:endParaRPr lang="tr-TR" sz="2400" b="1" dirty="0">
              <a:solidFill>
                <a:srgbClr val="002060"/>
              </a:solidFill>
              <a:latin typeface="Arial" pitchFamily="34" charset="0"/>
              <a:cs typeface="Arial" pitchFamily="34" charset="0"/>
            </a:endParaRPr>
          </a:p>
          <a:p>
            <a:pPr algn="just"/>
            <a:endParaRPr lang="tr-TR" sz="2400" b="1" dirty="0">
              <a:solidFill>
                <a:srgbClr val="002060"/>
              </a:solidFill>
              <a:latin typeface="Arial" pitchFamily="34" charset="0"/>
              <a:cs typeface="Arial" pitchFamily="34" charset="0"/>
            </a:endParaRPr>
          </a:p>
        </p:txBody>
      </p:sp>
      <p:sp>
        <p:nvSpPr>
          <p:cNvPr id="11" name="Dikdörtgen 10"/>
          <p:cNvSpPr/>
          <p:nvPr/>
        </p:nvSpPr>
        <p:spPr>
          <a:xfrm>
            <a:off x="-35496" y="262389"/>
            <a:ext cx="9144000" cy="646331"/>
          </a:xfrm>
          <a:prstGeom prst="rect">
            <a:avLst/>
          </a:prstGeom>
        </p:spPr>
        <p:txBody>
          <a:bodyPr wrap="square">
            <a:spAutoFit/>
          </a:bodyPr>
          <a:lstStyle/>
          <a:p>
            <a:pPr algn="ctr"/>
            <a:r>
              <a:rPr lang="tr-TR" sz="3600" dirty="0">
                <a:solidFill>
                  <a:srgbClr val="E6AF00"/>
                </a:solidFill>
                <a:latin typeface="Arial Black" pitchFamily="34" charset="0"/>
              </a:rPr>
              <a:t>Acil durum planının yenilenmesi</a:t>
            </a:r>
          </a:p>
        </p:txBody>
      </p:sp>
    </p:spTree>
    <p:extLst>
      <p:ext uri="{BB962C8B-B14F-4D97-AF65-F5344CB8AC3E}">
        <p14:creationId xmlns:p14="http://schemas.microsoft.com/office/powerpoint/2010/main" xmlns="" val="12322957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5496" y="6525344"/>
            <a:ext cx="9179496" cy="3326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7749" y="-27384"/>
            <a:ext cx="9182437" cy="1224136"/>
          </a:xfrm>
          <a:prstGeom prst="rect">
            <a:avLst/>
          </a:prstGeom>
          <a:solidFill>
            <a:srgbClr val="002060"/>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E6AF00"/>
              </a:solidFill>
              <a:latin typeface="Arial Black" pitchFamily="34" charset="0"/>
            </a:endParaRPr>
          </a:p>
        </p:txBody>
      </p:sp>
      <p:sp>
        <p:nvSpPr>
          <p:cNvPr id="5" name="Dikdörtgen 4"/>
          <p:cNvSpPr/>
          <p:nvPr/>
        </p:nvSpPr>
        <p:spPr>
          <a:xfrm>
            <a:off x="-14807" y="1174440"/>
            <a:ext cx="9179496" cy="1663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35496" y="6536377"/>
            <a:ext cx="9179496" cy="276999"/>
          </a:xfrm>
          <a:prstGeom prst="rect">
            <a:avLst/>
          </a:prstGeom>
        </p:spPr>
        <p:txBody>
          <a:bodyPr wrap="square">
            <a:spAutoFit/>
          </a:bodyPr>
          <a:lstStyle/>
          <a:p>
            <a:pPr algn="ctr"/>
            <a:r>
              <a:rPr lang="tr-TR" sz="1200" dirty="0" smtClean="0">
                <a:solidFill>
                  <a:schemeClr val="bg1"/>
                </a:solidFill>
                <a:latin typeface="Arial Black" pitchFamily="34" charset="0"/>
              </a:rPr>
              <a:t>İş Sağlığı ve Güvenliği Risk Yönetimi Eğitim ve Danışmanlık Mühendislik</a:t>
            </a:r>
            <a:endParaRPr lang="tr-TR" sz="1200" dirty="0">
              <a:solidFill>
                <a:schemeClr val="bg1"/>
              </a:solidFill>
              <a:latin typeface="Arial Black" pitchFamily="34" charset="0"/>
            </a:endParaRPr>
          </a:p>
        </p:txBody>
      </p:sp>
      <p:sp>
        <p:nvSpPr>
          <p:cNvPr id="13" name="Slayt Numarası Yer Tutucusu 12"/>
          <p:cNvSpPr>
            <a:spLocks noGrp="1"/>
          </p:cNvSpPr>
          <p:nvPr>
            <p:ph type="sldNum" sz="quarter" idx="12"/>
          </p:nvPr>
        </p:nvSpPr>
        <p:spPr>
          <a:xfrm>
            <a:off x="8244408" y="6525344"/>
            <a:ext cx="899592" cy="332656"/>
          </a:xfrm>
        </p:spPr>
        <p:txBody>
          <a:bodyPr/>
          <a:lstStyle/>
          <a:p>
            <a:fld id="{43A4CE5E-E6F1-4C24-BBD2-E827AE42369D}" type="slidenum">
              <a:rPr lang="tr-TR" sz="1400" b="1" smtClean="0">
                <a:solidFill>
                  <a:schemeClr val="bg1"/>
                </a:solidFill>
              </a:rPr>
              <a:pPr/>
              <a:t>32</a:t>
            </a:fld>
            <a:endParaRPr lang="tr-TR" sz="1400" b="1" dirty="0">
              <a:solidFill>
                <a:schemeClr val="bg1"/>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5661" y="6581601"/>
            <a:ext cx="407987" cy="231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Dikdörtgen 7"/>
          <p:cNvSpPr/>
          <p:nvPr/>
        </p:nvSpPr>
        <p:spPr>
          <a:xfrm>
            <a:off x="467544" y="1268760"/>
            <a:ext cx="8352928" cy="4832092"/>
          </a:xfrm>
          <a:prstGeom prst="rect">
            <a:avLst/>
          </a:prstGeom>
        </p:spPr>
        <p:txBody>
          <a:bodyPr wrap="square">
            <a:spAutoFit/>
          </a:bodyPr>
          <a:lstStyle/>
          <a:p>
            <a:pPr algn="just"/>
            <a:endParaRPr lang="tr-TR" sz="2400" b="1" dirty="0">
              <a:solidFill>
                <a:srgbClr val="002060"/>
              </a:solidFill>
              <a:latin typeface="Arial" pitchFamily="34" charset="0"/>
              <a:cs typeface="Arial" pitchFamily="34" charset="0"/>
            </a:endParaRPr>
          </a:p>
          <a:p>
            <a:pPr algn="just"/>
            <a:r>
              <a:rPr lang="tr-TR" sz="2800" b="1" dirty="0" smtClean="0">
                <a:solidFill>
                  <a:srgbClr val="FF0000"/>
                </a:solidFill>
                <a:latin typeface="Arial" pitchFamily="34" charset="0"/>
                <a:cs typeface="Arial" pitchFamily="34" charset="0"/>
              </a:rPr>
              <a:t>Hazırlanmış </a:t>
            </a:r>
            <a:r>
              <a:rPr lang="tr-TR" sz="2800" b="1" dirty="0">
                <a:solidFill>
                  <a:srgbClr val="FF0000"/>
                </a:solidFill>
                <a:latin typeface="Arial" pitchFamily="34" charset="0"/>
                <a:cs typeface="Arial" pitchFamily="34" charset="0"/>
              </a:rPr>
              <a:t>olan acil durum </a:t>
            </a:r>
            <a:r>
              <a:rPr lang="tr-TR" sz="2800" b="1" dirty="0" smtClean="0">
                <a:solidFill>
                  <a:srgbClr val="FF0000"/>
                </a:solidFill>
                <a:latin typeface="Arial" pitchFamily="34" charset="0"/>
                <a:cs typeface="Arial" pitchFamily="34" charset="0"/>
              </a:rPr>
              <a:t>planları iş yeri tehlike sınıfına göre yenilenir.</a:t>
            </a:r>
          </a:p>
          <a:p>
            <a:pPr algn="just"/>
            <a:endParaRPr lang="tr-TR" sz="2400" b="1" u="sng" dirty="0">
              <a:solidFill>
                <a:srgbClr val="002060"/>
              </a:solidFill>
              <a:latin typeface="Arial" pitchFamily="34" charset="0"/>
              <a:cs typeface="Arial" pitchFamily="34" charset="0"/>
            </a:endParaRPr>
          </a:p>
          <a:p>
            <a:pPr marL="342900" indent="-342900" algn="just">
              <a:buFont typeface="Wingdings" pitchFamily="2" charset="2"/>
              <a:buChar char="q"/>
            </a:pPr>
            <a:r>
              <a:rPr lang="tr-TR" sz="2400" b="1" u="sng" dirty="0" smtClean="0">
                <a:solidFill>
                  <a:srgbClr val="002060"/>
                </a:solidFill>
                <a:latin typeface="Arial" pitchFamily="34" charset="0"/>
                <a:cs typeface="Arial" pitchFamily="34" charset="0"/>
              </a:rPr>
              <a:t>Çok tehlikeli işyerlerinde </a:t>
            </a:r>
            <a:r>
              <a:rPr lang="tr-TR" sz="2800" b="1" dirty="0" smtClean="0">
                <a:solidFill>
                  <a:srgbClr val="002060"/>
                </a:solidFill>
                <a:latin typeface="Arial" pitchFamily="34" charset="0"/>
                <a:cs typeface="Arial" pitchFamily="34" charset="0"/>
              </a:rPr>
              <a:t>iki yılda bir,</a:t>
            </a:r>
            <a:endParaRPr lang="tr-TR" sz="2400" b="1" dirty="0" smtClean="0">
              <a:solidFill>
                <a:srgbClr val="002060"/>
              </a:solidFill>
              <a:latin typeface="Arial" pitchFamily="34" charset="0"/>
              <a:cs typeface="Arial" pitchFamily="34" charset="0"/>
            </a:endParaRPr>
          </a:p>
          <a:p>
            <a:pPr marL="342900" indent="-342900" algn="just">
              <a:buFont typeface="Wingdings" pitchFamily="2" charset="2"/>
              <a:buChar char="q"/>
            </a:pPr>
            <a:endParaRPr lang="tr-TR" sz="2400" b="1" dirty="0" smtClean="0">
              <a:solidFill>
                <a:srgbClr val="002060"/>
              </a:solidFill>
              <a:latin typeface="Arial" pitchFamily="34" charset="0"/>
              <a:cs typeface="Arial" pitchFamily="34" charset="0"/>
            </a:endParaRPr>
          </a:p>
          <a:p>
            <a:pPr marL="342900" indent="-342900" algn="just">
              <a:buFont typeface="Wingdings" pitchFamily="2" charset="2"/>
              <a:buChar char="q"/>
            </a:pPr>
            <a:r>
              <a:rPr lang="tr-TR" sz="2400" b="1" u="sng" dirty="0">
                <a:solidFill>
                  <a:srgbClr val="002060"/>
                </a:solidFill>
                <a:latin typeface="Arial" pitchFamily="34" charset="0"/>
                <a:cs typeface="Arial" pitchFamily="34" charset="0"/>
              </a:rPr>
              <a:t>Tehlikeli işyerlerinde</a:t>
            </a:r>
            <a:r>
              <a:rPr lang="tr-TR" sz="2400" b="1" dirty="0">
                <a:solidFill>
                  <a:srgbClr val="002060"/>
                </a:solidFill>
                <a:latin typeface="Arial" pitchFamily="34" charset="0"/>
                <a:cs typeface="Arial" pitchFamily="34" charset="0"/>
              </a:rPr>
              <a:t> </a:t>
            </a:r>
            <a:r>
              <a:rPr lang="tr-TR" sz="2800" b="1" dirty="0" smtClean="0">
                <a:solidFill>
                  <a:srgbClr val="002060"/>
                </a:solidFill>
                <a:latin typeface="Arial" pitchFamily="34" charset="0"/>
                <a:cs typeface="Arial" pitchFamily="34" charset="0"/>
              </a:rPr>
              <a:t>dört </a:t>
            </a:r>
            <a:r>
              <a:rPr lang="tr-TR" sz="2800" b="1" dirty="0">
                <a:solidFill>
                  <a:srgbClr val="002060"/>
                </a:solidFill>
                <a:latin typeface="Arial" pitchFamily="34" charset="0"/>
                <a:cs typeface="Arial" pitchFamily="34" charset="0"/>
              </a:rPr>
              <a:t>yılda </a:t>
            </a:r>
            <a:r>
              <a:rPr lang="tr-TR" sz="2800" b="1" dirty="0" smtClean="0">
                <a:solidFill>
                  <a:srgbClr val="002060"/>
                </a:solidFill>
                <a:latin typeface="Arial" pitchFamily="34" charset="0"/>
                <a:cs typeface="Arial" pitchFamily="34" charset="0"/>
              </a:rPr>
              <a:t>bir</a:t>
            </a:r>
            <a:endParaRPr lang="tr-TR" sz="2400" b="1" dirty="0" smtClean="0">
              <a:solidFill>
                <a:srgbClr val="002060"/>
              </a:solidFill>
              <a:latin typeface="Arial" pitchFamily="34" charset="0"/>
              <a:cs typeface="Arial" pitchFamily="34" charset="0"/>
            </a:endParaRPr>
          </a:p>
          <a:p>
            <a:pPr marL="342900" indent="-342900" algn="just">
              <a:buFont typeface="Wingdings" pitchFamily="2" charset="2"/>
              <a:buChar char="q"/>
            </a:pPr>
            <a:endParaRPr lang="tr-TR" sz="2400" b="1" dirty="0" smtClean="0">
              <a:solidFill>
                <a:srgbClr val="002060"/>
              </a:solidFill>
              <a:latin typeface="Arial" pitchFamily="34" charset="0"/>
              <a:cs typeface="Arial" pitchFamily="34" charset="0"/>
            </a:endParaRPr>
          </a:p>
          <a:p>
            <a:pPr marL="342900" indent="-342900" algn="just">
              <a:buFont typeface="Wingdings" pitchFamily="2" charset="2"/>
              <a:buChar char="q"/>
            </a:pPr>
            <a:r>
              <a:rPr lang="tr-TR" sz="2400" b="1" u="sng" dirty="0" smtClean="0">
                <a:solidFill>
                  <a:srgbClr val="002060"/>
                </a:solidFill>
                <a:latin typeface="Arial" pitchFamily="34" charset="0"/>
                <a:cs typeface="Arial" pitchFamily="34" charset="0"/>
              </a:rPr>
              <a:t>Az </a:t>
            </a:r>
            <a:r>
              <a:rPr lang="tr-TR" sz="2400" b="1" u="sng" dirty="0">
                <a:solidFill>
                  <a:srgbClr val="002060"/>
                </a:solidFill>
                <a:latin typeface="Arial" pitchFamily="34" charset="0"/>
                <a:cs typeface="Arial" pitchFamily="34" charset="0"/>
              </a:rPr>
              <a:t>tehlikeli işyerlerinde </a:t>
            </a:r>
            <a:r>
              <a:rPr lang="tr-TR" sz="2800" b="1" dirty="0" smtClean="0">
                <a:solidFill>
                  <a:srgbClr val="002060"/>
                </a:solidFill>
                <a:latin typeface="Arial" pitchFamily="34" charset="0"/>
                <a:cs typeface="Arial" pitchFamily="34" charset="0"/>
              </a:rPr>
              <a:t>altı </a:t>
            </a:r>
            <a:r>
              <a:rPr lang="tr-TR" sz="2800" b="1" dirty="0">
                <a:solidFill>
                  <a:srgbClr val="002060"/>
                </a:solidFill>
                <a:latin typeface="Arial" pitchFamily="34" charset="0"/>
                <a:cs typeface="Arial" pitchFamily="34" charset="0"/>
              </a:rPr>
              <a:t>yılda bir </a:t>
            </a:r>
            <a:endParaRPr lang="tr-TR" sz="2400" b="1" dirty="0" smtClean="0">
              <a:solidFill>
                <a:srgbClr val="002060"/>
              </a:solidFill>
              <a:latin typeface="Arial" pitchFamily="34" charset="0"/>
              <a:cs typeface="Arial" pitchFamily="34" charset="0"/>
            </a:endParaRPr>
          </a:p>
          <a:p>
            <a:pPr algn="just"/>
            <a:r>
              <a:rPr lang="tr-TR" sz="2400" b="1" dirty="0" smtClean="0">
                <a:solidFill>
                  <a:srgbClr val="002060"/>
                </a:solidFill>
                <a:latin typeface="Arial" pitchFamily="34" charset="0"/>
                <a:cs typeface="Arial" pitchFamily="34" charset="0"/>
              </a:rPr>
              <a:t>   </a:t>
            </a:r>
          </a:p>
          <a:p>
            <a:pPr algn="just"/>
            <a:r>
              <a:rPr lang="tr-TR" sz="2400" b="1" dirty="0">
                <a:solidFill>
                  <a:srgbClr val="002060"/>
                </a:solidFill>
                <a:latin typeface="Arial" pitchFamily="34" charset="0"/>
                <a:cs typeface="Arial" pitchFamily="34" charset="0"/>
              </a:rPr>
              <a:t> </a:t>
            </a:r>
            <a:r>
              <a:rPr lang="tr-TR" sz="2400" b="1" dirty="0" smtClean="0">
                <a:solidFill>
                  <a:srgbClr val="002060"/>
                </a:solidFill>
                <a:latin typeface="Arial" pitchFamily="34" charset="0"/>
                <a:cs typeface="Arial" pitchFamily="34" charset="0"/>
              </a:rPr>
              <a:t>   yenilenir</a:t>
            </a:r>
            <a:r>
              <a:rPr lang="tr-TR" sz="2400" b="1" dirty="0">
                <a:solidFill>
                  <a:srgbClr val="002060"/>
                </a:solidFill>
                <a:latin typeface="Arial" pitchFamily="34" charset="0"/>
                <a:cs typeface="Arial" pitchFamily="34" charset="0"/>
              </a:rPr>
              <a:t>.</a:t>
            </a:r>
          </a:p>
          <a:p>
            <a:pPr algn="just"/>
            <a:endParaRPr lang="tr-TR" sz="2400" b="1" dirty="0">
              <a:solidFill>
                <a:srgbClr val="002060"/>
              </a:solidFill>
              <a:latin typeface="Arial" pitchFamily="34" charset="0"/>
              <a:cs typeface="Arial" pitchFamily="34" charset="0"/>
            </a:endParaRPr>
          </a:p>
        </p:txBody>
      </p:sp>
      <p:sp>
        <p:nvSpPr>
          <p:cNvPr id="11" name="Dikdörtgen 10"/>
          <p:cNvSpPr/>
          <p:nvPr/>
        </p:nvSpPr>
        <p:spPr>
          <a:xfrm>
            <a:off x="-35496" y="262389"/>
            <a:ext cx="9144000" cy="646331"/>
          </a:xfrm>
          <a:prstGeom prst="rect">
            <a:avLst/>
          </a:prstGeom>
        </p:spPr>
        <p:txBody>
          <a:bodyPr wrap="square">
            <a:spAutoFit/>
          </a:bodyPr>
          <a:lstStyle/>
          <a:p>
            <a:pPr algn="ctr"/>
            <a:r>
              <a:rPr lang="tr-TR" sz="3600" dirty="0">
                <a:solidFill>
                  <a:srgbClr val="E6AF00"/>
                </a:solidFill>
                <a:latin typeface="Arial Black" pitchFamily="34" charset="0"/>
              </a:rPr>
              <a:t>Acil durum planının yenilenmesi</a:t>
            </a:r>
          </a:p>
        </p:txBody>
      </p:sp>
    </p:spTree>
    <p:extLst>
      <p:ext uri="{BB962C8B-B14F-4D97-AF65-F5344CB8AC3E}">
        <p14:creationId xmlns:p14="http://schemas.microsoft.com/office/powerpoint/2010/main" xmlns="" val="23861317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5496" y="6525344"/>
            <a:ext cx="9179496" cy="3326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7749" y="-27384"/>
            <a:ext cx="9182437" cy="1224136"/>
          </a:xfrm>
          <a:prstGeom prst="rect">
            <a:avLst/>
          </a:prstGeom>
          <a:solidFill>
            <a:srgbClr val="002060"/>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E6AF00"/>
              </a:solidFill>
              <a:latin typeface="Arial Black" pitchFamily="34" charset="0"/>
            </a:endParaRPr>
          </a:p>
        </p:txBody>
      </p:sp>
      <p:sp>
        <p:nvSpPr>
          <p:cNvPr id="5" name="Dikdörtgen 4"/>
          <p:cNvSpPr/>
          <p:nvPr/>
        </p:nvSpPr>
        <p:spPr>
          <a:xfrm>
            <a:off x="-14807" y="1174440"/>
            <a:ext cx="9179496" cy="1663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35496" y="6536377"/>
            <a:ext cx="9179496" cy="276999"/>
          </a:xfrm>
          <a:prstGeom prst="rect">
            <a:avLst/>
          </a:prstGeom>
        </p:spPr>
        <p:txBody>
          <a:bodyPr wrap="square">
            <a:spAutoFit/>
          </a:bodyPr>
          <a:lstStyle/>
          <a:p>
            <a:pPr algn="ctr"/>
            <a:r>
              <a:rPr lang="tr-TR" sz="1200" dirty="0" smtClean="0">
                <a:solidFill>
                  <a:schemeClr val="bg1"/>
                </a:solidFill>
                <a:latin typeface="Arial Black" pitchFamily="34" charset="0"/>
              </a:rPr>
              <a:t>İş Sağlığı ve Güvenliği Risk Yönetimi Eğitim ve Danışmanlık Mühendislik</a:t>
            </a:r>
            <a:endParaRPr lang="tr-TR" sz="1200" dirty="0">
              <a:solidFill>
                <a:schemeClr val="bg1"/>
              </a:solidFill>
              <a:latin typeface="Arial Black" pitchFamily="34" charset="0"/>
            </a:endParaRPr>
          </a:p>
        </p:txBody>
      </p:sp>
      <p:sp>
        <p:nvSpPr>
          <p:cNvPr id="13" name="Slayt Numarası Yer Tutucusu 12"/>
          <p:cNvSpPr>
            <a:spLocks noGrp="1"/>
          </p:cNvSpPr>
          <p:nvPr>
            <p:ph type="sldNum" sz="quarter" idx="12"/>
          </p:nvPr>
        </p:nvSpPr>
        <p:spPr>
          <a:xfrm>
            <a:off x="8244408" y="6525344"/>
            <a:ext cx="899592" cy="332656"/>
          </a:xfrm>
        </p:spPr>
        <p:txBody>
          <a:bodyPr/>
          <a:lstStyle/>
          <a:p>
            <a:fld id="{43A4CE5E-E6F1-4C24-BBD2-E827AE42369D}" type="slidenum">
              <a:rPr lang="tr-TR" sz="1400" b="1" smtClean="0">
                <a:solidFill>
                  <a:schemeClr val="bg1"/>
                </a:solidFill>
              </a:rPr>
              <a:pPr/>
              <a:t>33</a:t>
            </a:fld>
            <a:endParaRPr lang="tr-TR" sz="1400" b="1" dirty="0">
              <a:solidFill>
                <a:schemeClr val="bg1"/>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5661" y="6581601"/>
            <a:ext cx="407987" cy="231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Dikdörtgen 7"/>
          <p:cNvSpPr/>
          <p:nvPr/>
        </p:nvSpPr>
        <p:spPr>
          <a:xfrm>
            <a:off x="467544" y="1268760"/>
            <a:ext cx="8352928" cy="6001643"/>
          </a:xfrm>
          <a:prstGeom prst="rect">
            <a:avLst/>
          </a:prstGeom>
        </p:spPr>
        <p:txBody>
          <a:bodyPr wrap="square">
            <a:spAutoFit/>
          </a:bodyPr>
          <a:lstStyle/>
          <a:p>
            <a:pPr algn="just"/>
            <a:r>
              <a:rPr lang="tr-TR" sz="3200" b="1" dirty="0" smtClean="0">
                <a:solidFill>
                  <a:srgbClr val="002060"/>
                </a:solidFill>
                <a:latin typeface="Arial" pitchFamily="34" charset="0"/>
                <a:cs typeface="Arial" pitchFamily="34" charset="0"/>
              </a:rPr>
              <a:t>Tüm </a:t>
            </a:r>
            <a:r>
              <a:rPr lang="tr-TR" sz="3200" b="1" dirty="0">
                <a:solidFill>
                  <a:srgbClr val="002060"/>
                </a:solidFill>
                <a:latin typeface="Arial" pitchFamily="34" charset="0"/>
                <a:cs typeface="Arial" pitchFamily="34" charset="0"/>
              </a:rPr>
              <a:t>çalışanlar acil durum planları ile arama, kurtarma ve tahliye, yangınla mücadele, ilkyardım konularında görevlendirilen kişiler hakkında bilgilendirilir</a:t>
            </a:r>
            <a:r>
              <a:rPr lang="tr-TR" sz="3200" b="1" dirty="0" smtClean="0">
                <a:solidFill>
                  <a:srgbClr val="002060"/>
                </a:solidFill>
                <a:latin typeface="Arial" pitchFamily="34" charset="0"/>
                <a:cs typeface="Arial" pitchFamily="34" charset="0"/>
              </a:rPr>
              <a:t>.</a:t>
            </a:r>
          </a:p>
          <a:p>
            <a:pPr algn="just"/>
            <a:endParaRPr lang="tr-TR" sz="3200" b="1" dirty="0">
              <a:solidFill>
                <a:srgbClr val="002060"/>
              </a:solidFill>
              <a:latin typeface="Arial" pitchFamily="34" charset="0"/>
              <a:cs typeface="Arial" pitchFamily="34" charset="0"/>
            </a:endParaRPr>
          </a:p>
          <a:p>
            <a:pPr algn="just"/>
            <a:r>
              <a:rPr lang="tr-TR" sz="3200" b="1" dirty="0" smtClean="0">
                <a:solidFill>
                  <a:srgbClr val="002060"/>
                </a:solidFill>
                <a:latin typeface="Arial" pitchFamily="34" charset="0"/>
                <a:cs typeface="Arial" pitchFamily="34" charset="0"/>
              </a:rPr>
              <a:t>İşe </a:t>
            </a:r>
            <a:r>
              <a:rPr lang="tr-TR" sz="3200" b="1" dirty="0">
                <a:solidFill>
                  <a:srgbClr val="002060"/>
                </a:solidFill>
                <a:latin typeface="Arial" pitchFamily="34" charset="0"/>
                <a:cs typeface="Arial" pitchFamily="34" charset="0"/>
              </a:rPr>
              <a:t>yeni alınan çalışana, iş sağlığı ve güvenliği eğitimlerine ilave olarak acil durum planları ile ilgili bilgilendirme yapılır.</a:t>
            </a:r>
          </a:p>
          <a:p>
            <a:pPr algn="just"/>
            <a:endParaRPr lang="tr-TR" sz="3200" b="1" dirty="0">
              <a:solidFill>
                <a:srgbClr val="002060"/>
              </a:solidFill>
              <a:latin typeface="Arial" pitchFamily="34" charset="0"/>
              <a:cs typeface="Arial" pitchFamily="34" charset="0"/>
            </a:endParaRPr>
          </a:p>
          <a:p>
            <a:pPr algn="just"/>
            <a:endParaRPr lang="tr-TR" sz="3200" b="1" dirty="0">
              <a:solidFill>
                <a:srgbClr val="002060"/>
              </a:solidFill>
              <a:latin typeface="Arial" pitchFamily="34" charset="0"/>
              <a:cs typeface="Arial" pitchFamily="34" charset="0"/>
            </a:endParaRPr>
          </a:p>
        </p:txBody>
      </p:sp>
      <p:sp>
        <p:nvSpPr>
          <p:cNvPr id="11" name="Dikdörtgen 10"/>
          <p:cNvSpPr/>
          <p:nvPr/>
        </p:nvSpPr>
        <p:spPr>
          <a:xfrm>
            <a:off x="-35496" y="44624"/>
            <a:ext cx="9144000" cy="1200329"/>
          </a:xfrm>
          <a:prstGeom prst="rect">
            <a:avLst/>
          </a:prstGeom>
        </p:spPr>
        <p:txBody>
          <a:bodyPr wrap="square">
            <a:spAutoFit/>
          </a:bodyPr>
          <a:lstStyle/>
          <a:p>
            <a:pPr algn="ctr"/>
            <a:r>
              <a:rPr lang="tr-TR" sz="3600" dirty="0">
                <a:solidFill>
                  <a:srgbClr val="E6AF00"/>
                </a:solidFill>
                <a:latin typeface="Arial Black" pitchFamily="34" charset="0"/>
              </a:rPr>
              <a:t>Çalışanların bilgilendirilmesi ve eğitim</a:t>
            </a:r>
          </a:p>
        </p:txBody>
      </p:sp>
    </p:spTree>
    <p:extLst>
      <p:ext uri="{BB962C8B-B14F-4D97-AF65-F5344CB8AC3E}">
        <p14:creationId xmlns:p14="http://schemas.microsoft.com/office/powerpoint/2010/main" xmlns="" val="23620075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5496" y="6525344"/>
            <a:ext cx="9179496" cy="3326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7749" y="-27384"/>
            <a:ext cx="9182437" cy="1224136"/>
          </a:xfrm>
          <a:prstGeom prst="rect">
            <a:avLst/>
          </a:prstGeom>
          <a:solidFill>
            <a:srgbClr val="002060"/>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E6AF00"/>
              </a:solidFill>
              <a:latin typeface="Arial Black" pitchFamily="34" charset="0"/>
            </a:endParaRPr>
          </a:p>
        </p:txBody>
      </p:sp>
      <p:sp>
        <p:nvSpPr>
          <p:cNvPr id="5" name="Dikdörtgen 4"/>
          <p:cNvSpPr/>
          <p:nvPr/>
        </p:nvSpPr>
        <p:spPr>
          <a:xfrm>
            <a:off x="-14807" y="1174440"/>
            <a:ext cx="9179496" cy="1663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35496" y="6536377"/>
            <a:ext cx="9179496" cy="276999"/>
          </a:xfrm>
          <a:prstGeom prst="rect">
            <a:avLst/>
          </a:prstGeom>
        </p:spPr>
        <p:txBody>
          <a:bodyPr wrap="square">
            <a:spAutoFit/>
          </a:bodyPr>
          <a:lstStyle/>
          <a:p>
            <a:pPr algn="ctr"/>
            <a:r>
              <a:rPr lang="tr-TR" sz="1200" dirty="0" smtClean="0">
                <a:solidFill>
                  <a:schemeClr val="bg1"/>
                </a:solidFill>
                <a:latin typeface="Arial Black" pitchFamily="34" charset="0"/>
              </a:rPr>
              <a:t>İş Sağlığı ve Güvenliği Risk Yönetimi Eğitim ve Danışmanlık Mühendislik</a:t>
            </a:r>
            <a:endParaRPr lang="tr-TR" sz="1200" dirty="0">
              <a:solidFill>
                <a:schemeClr val="bg1"/>
              </a:solidFill>
              <a:latin typeface="Arial Black" pitchFamily="34" charset="0"/>
            </a:endParaRPr>
          </a:p>
        </p:txBody>
      </p:sp>
      <p:sp>
        <p:nvSpPr>
          <p:cNvPr id="13" name="Slayt Numarası Yer Tutucusu 12"/>
          <p:cNvSpPr>
            <a:spLocks noGrp="1"/>
          </p:cNvSpPr>
          <p:nvPr>
            <p:ph type="sldNum" sz="quarter" idx="12"/>
          </p:nvPr>
        </p:nvSpPr>
        <p:spPr>
          <a:xfrm>
            <a:off x="8244408" y="6525344"/>
            <a:ext cx="899592" cy="332656"/>
          </a:xfrm>
        </p:spPr>
        <p:txBody>
          <a:bodyPr/>
          <a:lstStyle/>
          <a:p>
            <a:fld id="{43A4CE5E-E6F1-4C24-BBD2-E827AE42369D}" type="slidenum">
              <a:rPr lang="tr-TR" sz="1400" b="1" smtClean="0">
                <a:solidFill>
                  <a:schemeClr val="bg1"/>
                </a:solidFill>
              </a:rPr>
              <a:pPr/>
              <a:t>34</a:t>
            </a:fld>
            <a:endParaRPr lang="tr-TR" sz="1400" b="1" dirty="0">
              <a:solidFill>
                <a:schemeClr val="bg1"/>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5661" y="6581601"/>
            <a:ext cx="407987" cy="231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Dikdörtgen 7"/>
          <p:cNvSpPr/>
          <p:nvPr/>
        </p:nvSpPr>
        <p:spPr>
          <a:xfrm>
            <a:off x="467544" y="1268760"/>
            <a:ext cx="8352928" cy="5078313"/>
          </a:xfrm>
          <a:prstGeom prst="rect">
            <a:avLst/>
          </a:prstGeom>
        </p:spPr>
        <p:txBody>
          <a:bodyPr wrap="square">
            <a:spAutoFit/>
          </a:bodyPr>
          <a:lstStyle/>
          <a:p>
            <a:pPr algn="just"/>
            <a:endParaRPr lang="tr-TR" sz="2400" b="1" dirty="0">
              <a:solidFill>
                <a:srgbClr val="002060"/>
              </a:solidFill>
              <a:latin typeface="Arial" pitchFamily="34" charset="0"/>
              <a:cs typeface="Arial" pitchFamily="34" charset="0"/>
            </a:endParaRPr>
          </a:p>
          <a:p>
            <a:pPr algn="just"/>
            <a:r>
              <a:rPr lang="tr-TR" sz="2800" b="1" u="sng" dirty="0" smtClean="0">
                <a:solidFill>
                  <a:srgbClr val="002060"/>
                </a:solidFill>
                <a:latin typeface="Arial" pitchFamily="34" charset="0"/>
                <a:cs typeface="Arial" pitchFamily="34" charset="0"/>
              </a:rPr>
              <a:t>Acil </a:t>
            </a:r>
            <a:r>
              <a:rPr lang="tr-TR" sz="2800" b="1" u="sng" dirty="0">
                <a:solidFill>
                  <a:srgbClr val="002060"/>
                </a:solidFill>
                <a:latin typeface="Arial" pitchFamily="34" charset="0"/>
                <a:cs typeface="Arial" pitchFamily="34" charset="0"/>
              </a:rPr>
              <a:t>durum konularıyla ilgili özel olarak görevlendirilenler, </a:t>
            </a:r>
            <a:r>
              <a:rPr lang="tr-TR" sz="2400" b="1" dirty="0">
                <a:solidFill>
                  <a:srgbClr val="002060"/>
                </a:solidFill>
                <a:latin typeface="Arial" pitchFamily="34" charset="0"/>
                <a:cs typeface="Arial" pitchFamily="34" charset="0"/>
              </a:rPr>
              <a:t>yürütecekleri faaliyetler ile ilgili </a:t>
            </a:r>
            <a:r>
              <a:rPr lang="tr-TR" sz="2400" b="1" dirty="0">
                <a:solidFill>
                  <a:srgbClr val="FF0000"/>
                </a:solidFill>
                <a:latin typeface="Arial" pitchFamily="34" charset="0"/>
                <a:cs typeface="Arial" pitchFamily="34" charset="0"/>
              </a:rPr>
              <a:t>özel olarak eğitilir. </a:t>
            </a:r>
            <a:endParaRPr lang="tr-TR" sz="2400" b="1" dirty="0" smtClean="0">
              <a:solidFill>
                <a:srgbClr val="FF0000"/>
              </a:solidFill>
              <a:latin typeface="Arial" pitchFamily="34" charset="0"/>
              <a:cs typeface="Arial" pitchFamily="34" charset="0"/>
            </a:endParaRPr>
          </a:p>
          <a:p>
            <a:pPr algn="just"/>
            <a:endParaRPr lang="tr-TR" sz="2400" b="1" dirty="0" smtClean="0">
              <a:solidFill>
                <a:srgbClr val="FF0000"/>
              </a:solidFill>
              <a:latin typeface="Arial" pitchFamily="34" charset="0"/>
              <a:cs typeface="Arial" pitchFamily="34" charset="0"/>
            </a:endParaRPr>
          </a:p>
          <a:p>
            <a:pPr algn="just"/>
            <a:r>
              <a:rPr lang="tr-TR" sz="2400" b="1" dirty="0" smtClean="0">
                <a:solidFill>
                  <a:srgbClr val="002060"/>
                </a:solidFill>
                <a:latin typeface="Arial" pitchFamily="34" charset="0"/>
                <a:cs typeface="Arial" pitchFamily="34" charset="0"/>
              </a:rPr>
              <a:t>Görevlendirilen </a:t>
            </a:r>
            <a:r>
              <a:rPr lang="tr-TR" sz="2400" b="1" dirty="0">
                <a:solidFill>
                  <a:srgbClr val="002060"/>
                </a:solidFill>
                <a:latin typeface="Arial" pitchFamily="34" charset="0"/>
                <a:cs typeface="Arial" pitchFamily="34" charset="0"/>
              </a:rPr>
              <a:t>çalışanlara, </a:t>
            </a:r>
            <a:r>
              <a:rPr lang="tr-TR" sz="3200" b="1" u="sng" dirty="0">
                <a:solidFill>
                  <a:srgbClr val="002060"/>
                </a:solidFill>
                <a:latin typeface="Arial" pitchFamily="34" charset="0"/>
                <a:cs typeface="Arial" pitchFamily="34" charset="0"/>
              </a:rPr>
              <a:t>eğitimlerin işyerinde iş güvenliği uzmanı veya işyeri hekimi tarafından verilmesi halinde,</a:t>
            </a:r>
            <a:r>
              <a:rPr lang="tr-TR" sz="2400" b="1" dirty="0">
                <a:solidFill>
                  <a:srgbClr val="002060"/>
                </a:solidFill>
                <a:latin typeface="Arial" pitchFamily="34" charset="0"/>
                <a:cs typeface="Arial" pitchFamily="34" charset="0"/>
              </a:rPr>
              <a:t> </a:t>
            </a:r>
            <a:r>
              <a:rPr lang="tr-TR" sz="3600" b="1" dirty="0">
                <a:solidFill>
                  <a:srgbClr val="FF0000"/>
                </a:solidFill>
                <a:latin typeface="Arial" pitchFamily="34" charset="0"/>
                <a:cs typeface="Arial" pitchFamily="34" charset="0"/>
              </a:rPr>
              <a:t>bu durum işveren ile eğitim verenlerce imzalanarak belgelendirilir.</a:t>
            </a:r>
            <a:endParaRPr lang="tr-TR" sz="2400" b="1" dirty="0">
              <a:solidFill>
                <a:srgbClr val="FF0000"/>
              </a:solidFill>
              <a:latin typeface="Arial" pitchFamily="34" charset="0"/>
              <a:cs typeface="Arial" pitchFamily="34" charset="0"/>
            </a:endParaRPr>
          </a:p>
          <a:p>
            <a:pPr algn="just"/>
            <a:endParaRPr lang="tr-TR" sz="2400" b="1" dirty="0">
              <a:solidFill>
                <a:srgbClr val="002060"/>
              </a:solidFill>
              <a:latin typeface="Arial" pitchFamily="34" charset="0"/>
              <a:cs typeface="Arial" pitchFamily="34" charset="0"/>
            </a:endParaRPr>
          </a:p>
        </p:txBody>
      </p:sp>
      <p:sp>
        <p:nvSpPr>
          <p:cNvPr id="11" name="Dikdörtgen 10"/>
          <p:cNvSpPr/>
          <p:nvPr/>
        </p:nvSpPr>
        <p:spPr>
          <a:xfrm>
            <a:off x="-35496" y="44624"/>
            <a:ext cx="9144000" cy="1200329"/>
          </a:xfrm>
          <a:prstGeom prst="rect">
            <a:avLst/>
          </a:prstGeom>
        </p:spPr>
        <p:txBody>
          <a:bodyPr wrap="square">
            <a:spAutoFit/>
          </a:bodyPr>
          <a:lstStyle/>
          <a:p>
            <a:pPr algn="ctr"/>
            <a:r>
              <a:rPr lang="tr-TR" sz="3600" dirty="0">
                <a:solidFill>
                  <a:srgbClr val="E6AF00"/>
                </a:solidFill>
                <a:latin typeface="Arial Black" pitchFamily="34" charset="0"/>
              </a:rPr>
              <a:t>Çalışanların bilgilendirilmesi ve eğitim</a:t>
            </a:r>
          </a:p>
        </p:txBody>
      </p:sp>
    </p:spTree>
    <p:extLst>
      <p:ext uri="{BB962C8B-B14F-4D97-AF65-F5344CB8AC3E}">
        <p14:creationId xmlns:p14="http://schemas.microsoft.com/office/powerpoint/2010/main" xmlns="" val="21997617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5496" y="6525344"/>
            <a:ext cx="9179496" cy="3326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7749" y="-27384"/>
            <a:ext cx="9182437" cy="1224136"/>
          </a:xfrm>
          <a:prstGeom prst="rect">
            <a:avLst/>
          </a:prstGeom>
          <a:solidFill>
            <a:srgbClr val="002060"/>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E6AF00"/>
              </a:solidFill>
              <a:latin typeface="Arial Black" pitchFamily="34" charset="0"/>
            </a:endParaRPr>
          </a:p>
        </p:txBody>
      </p:sp>
      <p:sp>
        <p:nvSpPr>
          <p:cNvPr id="5" name="Dikdörtgen 4"/>
          <p:cNvSpPr/>
          <p:nvPr/>
        </p:nvSpPr>
        <p:spPr>
          <a:xfrm>
            <a:off x="-14807" y="1174440"/>
            <a:ext cx="9179496" cy="1663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a:p>
        </p:txBody>
      </p:sp>
      <p:sp>
        <p:nvSpPr>
          <p:cNvPr id="9" name="Dikdörtgen 8"/>
          <p:cNvSpPr/>
          <p:nvPr/>
        </p:nvSpPr>
        <p:spPr>
          <a:xfrm>
            <a:off x="-35496" y="6536377"/>
            <a:ext cx="9179496" cy="276999"/>
          </a:xfrm>
          <a:prstGeom prst="rect">
            <a:avLst/>
          </a:prstGeom>
        </p:spPr>
        <p:txBody>
          <a:bodyPr wrap="square">
            <a:spAutoFit/>
          </a:bodyPr>
          <a:lstStyle/>
          <a:p>
            <a:pPr algn="ctr"/>
            <a:r>
              <a:rPr lang="tr-TR" sz="1200" dirty="0" smtClean="0">
                <a:solidFill>
                  <a:schemeClr val="bg1"/>
                </a:solidFill>
                <a:latin typeface="Arial Black" pitchFamily="34" charset="0"/>
              </a:rPr>
              <a:t>İş Sağlığı ve Güvenliği Risk Yönetimi Eğitim ve Danışmanlık Mühendislik</a:t>
            </a:r>
            <a:endParaRPr lang="tr-TR" sz="1200" dirty="0">
              <a:solidFill>
                <a:schemeClr val="bg1"/>
              </a:solidFill>
              <a:latin typeface="Arial Black" pitchFamily="34" charset="0"/>
            </a:endParaRPr>
          </a:p>
        </p:txBody>
      </p:sp>
      <p:sp>
        <p:nvSpPr>
          <p:cNvPr id="13" name="Slayt Numarası Yer Tutucusu 12"/>
          <p:cNvSpPr>
            <a:spLocks noGrp="1"/>
          </p:cNvSpPr>
          <p:nvPr>
            <p:ph type="sldNum" sz="quarter" idx="12"/>
          </p:nvPr>
        </p:nvSpPr>
        <p:spPr>
          <a:xfrm>
            <a:off x="8244408" y="6525344"/>
            <a:ext cx="899592" cy="332656"/>
          </a:xfrm>
        </p:spPr>
        <p:txBody>
          <a:bodyPr/>
          <a:lstStyle/>
          <a:p>
            <a:fld id="{43A4CE5E-E6F1-4C24-BBD2-E827AE42369D}" type="slidenum">
              <a:rPr lang="tr-TR" sz="1400" b="1" smtClean="0">
                <a:solidFill>
                  <a:schemeClr val="bg1"/>
                </a:solidFill>
              </a:rPr>
              <a:pPr/>
              <a:t>35</a:t>
            </a:fld>
            <a:endParaRPr lang="tr-TR" sz="1400" b="1" dirty="0">
              <a:solidFill>
                <a:schemeClr val="bg1"/>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5661" y="6581601"/>
            <a:ext cx="407987" cy="231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Dikdörtgen 7"/>
          <p:cNvSpPr/>
          <p:nvPr/>
        </p:nvSpPr>
        <p:spPr>
          <a:xfrm>
            <a:off x="467544" y="1268760"/>
            <a:ext cx="8352928" cy="4154984"/>
          </a:xfrm>
          <a:prstGeom prst="rect">
            <a:avLst/>
          </a:prstGeom>
        </p:spPr>
        <p:txBody>
          <a:bodyPr wrap="square">
            <a:spAutoFit/>
          </a:bodyPr>
          <a:lstStyle/>
          <a:p>
            <a:pPr algn="just"/>
            <a:endParaRPr lang="tr-TR" sz="3200" b="1" dirty="0">
              <a:solidFill>
                <a:srgbClr val="002060"/>
              </a:solidFill>
              <a:latin typeface="Arial" pitchFamily="34" charset="0"/>
              <a:cs typeface="Arial" pitchFamily="34" charset="0"/>
            </a:endParaRPr>
          </a:p>
          <a:p>
            <a:pPr algn="just"/>
            <a:endParaRPr lang="tr-TR" sz="3200" b="1" dirty="0" smtClean="0">
              <a:solidFill>
                <a:srgbClr val="002060"/>
              </a:solidFill>
              <a:latin typeface="Arial" pitchFamily="34" charset="0"/>
              <a:cs typeface="Arial" pitchFamily="34" charset="0"/>
            </a:endParaRPr>
          </a:p>
          <a:p>
            <a:pPr algn="just"/>
            <a:r>
              <a:rPr lang="tr-TR" sz="3200" b="1" dirty="0" smtClean="0">
                <a:solidFill>
                  <a:srgbClr val="002060"/>
                </a:solidFill>
                <a:latin typeface="Arial" pitchFamily="34" charset="0"/>
                <a:cs typeface="Arial" pitchFamily="34" charset="0"/>
              </a:rPr>
              <a:t>İş </a:t>
            </a:r>
            <a:r>
              <a:rPr lang="tr-TR" sz="3200" b="1" dirty="0">
                <a:solidFill>
                  <a:srgbClr val="002060"/>
                </a:solidFill>
                <a:latin typeface="Arial" pitchFamily="34" charset="0"/>
                <a:cs typeface="Arial" pitchFamily="34" charset="0"/>
              </a:rPr>
              <a:t>Sağlığı ve Güvenliği Kanununun 29 uncu maddesi gereğince </a:t>
            </a:r>
            <a:r>
              <a:rPr lang="tr-TR" sz="3600" b="1" u="sng" dirty="0">
                <a:solidFill>
                  <a:srgbClr val="002060"/>
                </a:solidFill>
                <a:latin typeface="Arial" pitchFamily="34" charset="0"/>
                <a:cs typeface="Arial" pitchFamily="34" charset="0"/>
              </a:rPr>
              <a:t>güvenlik raporu hazırlanan işyerlerinde </a:t>
            </a:r>
            <a:r>
              <a:rPr lang="tr-TR" sz="3200" b="1" dirty="0">
                <a:solidFill>
                  <a:srgbClr val="002060"/>
                </a:solidFill>
                <a:latin typeface="Arial" pitchFamily="34" charset="0"/>
                <a:cs typeface="Arial" pitchFamily="34" charset="0"/>
              </a:rPr>
              <a:t>hazırlanacak dahili acil durum planları bu Yönetmelikte belirtilen acil durum planı hazırlığında dikkate alınarak kullanılır.</a:t>
            </a:r>
          </a:p>
        </p:txBody>
      </p:sp>
      <p:sp>
        <p:nvSpPr>
          <p:cNvPr id="11" name="Dikdörtgen 10"/>
          <p:cNvSpPr/>
          <p:nvPr/>
        </p:nvSpPr>
        <p:spPr>
          <a:xfrm>
            <a:off x="-35496" y="44624"/>
            <a:ext cx="9144000" cy="1200329"/>
          </a:xfrm>
          <a:prstGeom prst="rect">
            <a:avLst/>
          </a:prstGeom>
        </p:spPr>
        <p:txBody>
          <a:bodyPr wrap="square">
            <a:spAutoFit/>
          </a:bodyPr>
          <a:lstStyle/>
          <a:p>
            <a:pPr algn="ctr"/>
            <a:r>
              <a:rPr lang="tr-TR" sz="3600" dirty="0">
                <a:solidFill>
                  <a:srgbClr val="E6AF00"/>
                </a:solidFill>
                <a:latin typeface="Arial Black" pitchFamily="34" charset="0"/>
              </a:rPr>
              <a:t>Büyük endüstriyel tesislerde acil durum planı</a:t>
            </a:r>
          </a:p>
        </p:txBody>
      </p:sp>
    </p:spTree>
    <p:extLst>
      <p:ext uri="{BB962C8B-B14F-4D97-AF65-F5344CB8AC3E}">
        <p14:creationId xmlns:p14="http://schemas.microsoft.com/office/powerpoint/2010/main" xmlns="" val="7656506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5496" y="6525344"/>
            <a:ext cx="9179496" cy="3326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7749" y="-27384"/>
            <a:ext cx="9182437" cy="1224136"/>
          </a:xfrm>
          <a:prstGeom prst="rect">
            <a:avLst/>
          </a:prstGeom>
          <a:solidFill>
            <a:srgbClr val="002060"/>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E6AF00"/>
              </a:solidFill>
              <a:latin typeface="Arial Black" pitchFamily="34" charset="0"/>
            </a:endParaRPr>
          </a:p>
        </p:txBody>
      </p:sp>
      <p:sp>
        <p:nvSpPr>
          <p:cNvPr id="5" name="Dikdörtgen 4"/>
          <p:cNvSpPr/>
          <p:nvPr/>
        </p:nvSpPr>
        <p:spPr>
          <a:xfrm>
            <a:off x="-14807" y="1174440"/>
            <a:ext cx="9179496" cy="1663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35496" y="6536377"/>
            <a:ext cx="9179496" cy="276999"/>
          </a:xfrm>
          <a:prstGeom prst="rect">
            <a:avLst/>
          </a:prstGeom>
        </p:spPr>
        <p:txBody>
          <a:bodyPr wrap="square">
            <a:spAutoFit/>
          </a:bodyPr>
          <a:lstStyle/>
          <a:p>
            <a:pPr algn="ctr"/>
            <a:r>
              <a:rPr lang="tr-TR" sz="1200" dirty="0" smtClean="0">
                <a:solidFill>
                  <a:schemeClr val="bg1"/>
                </a:solidFill>
                <a:latin typeface="Arial Black" pitchFamily="34" charset="0"/>
              </a:rPr>
              <a:t>İş Sağlığı ve Güvenliği Risk Yönetimi Eğitim ve Danışmanlık Mühendislik</a:t>
            </a:r>
            <a:endParaRPr lang="tr-TR" sz="1200" dirty="0">
              <a:solidFill>
                <a:schemeClr val="bg1"/>
              </a:solidFill>
              <a:latin typeface="Arial Black" pitchFamily="34" charset="0"/>
            </a:endParaRPr>
          </a:p>
        </p:txBody>
      </p:sp>
      <p:sp>
        <p:nvSpPr>
          <p:cNvPr id="13" name="Slayt Numarası Yer Tutucusu 12"/>
          <p:cNvSpPr>
            <a:spLocks noGrp="1"/>
          </p:cNvSpPr>
          <p:nvPr>
            <p:ph type="sldNum" sz="quarter" idx="12"/>
          </p:nvPr>
        </p:nvSpPr>
        <p:spPr>
          <a:xfrm>
            <a:off x="8244408" y="6525344"/>
            <a:ext cx="899592" cy="332656"/>
          </a:xfrm>
        </p:spPr>
        <p:txBody>
          <a:bodyPr/>
          <a:lstStyle/>
          <a:p>
            <a:fld id="{43A4CE5E-E6F1-4C24-BBD2-E827AE42369D}" type="slidenum">
              <a:rPr lang="tr-TR" sz="1400" b="1" smtClean="0">
                <a:solidFill>
                  <a:schemeClr val="bg1"/>
                </a:solidFill>
              </a:rPr>
              <a:pPr/>
              <a:t>36</a:t>
            </a:fld>
            <a:endParaRPr lang="tr-TR" sz="1400" b="1" dirty="0">
              <a:solidFill>
                <a:schemeClr val="bg1"/>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5661" y="6581601"/>
            <a:ext cx="407987" cy="231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Dikdörtgen 7"/>
          <p:cNvSpPr/>
          <p:nvPr/>
        </p:nvSpPr>
        <p:spPr>
          <a:xfrm>
            <a:off x="467544" y="1268760"/>
            <a:ext cx="8352928" cy="3785652"/>
          </a:xfrm>
          <a:prstGeom prst="rect">
            <a:avLst/>
          </a:prstGeom>
        </p:spPr>
        <p:txBody>
          <a:bodyPr wrap="square">
            <a:spAutoFit/>
          </a:bodyPr>
          <a:lstStyle/>
          <a:p>
            <a:pPr algn="just"/>
            <a:endParaRPr lang="tr-TR" sz="2400" b="1" dirty="0">
              <a:solidFill>
                <a:srgbClr val="002060"/>
              </a:solidFill>
              <a:latin typeface="Arial" pitchFamily="34" charset="0"/>
              <a:cs typeface="Arial" pitchFamily="34" charset="0"/>
            </a:endParaRPr>
          </a:p>
          <a:p>
            <a:pPr algn="just"/>
            <a:r>
              <a:rPr lang="tr-TR" sz="2400" b="1" dirty="0" smtClean="0">
                <a:solidFill>
                  <a:srgbClr val="002060"/>
                </a:solidFill>
                <a:latin typeface="Arial" pitchFamily="34" charset="0"/>
                <a:cs typeface="Arial" pitchFamily="34" charset="0"/>
              </a:rPr>
              <a:t>Aynı </a:t>
            </a:r>
            <a:r>
              <a:rPr lang="tr-TR" sz="2400" b="1" dirty="0">
                <a:solidFill>
                  <a:srgbClr val="002060"/>
                </a:solidFill>
                <a:latin typeface="Arial" pitchFamily="34" charset="0"/>
                <a:cs typeface="Arial" pitchFamily="34" charset="0"/>
              </a:rPr>
              <a:t>çalışma alanını birden fazla işverenin paylaşması durumunda, yürütülen işler için diğer işverenlerin yürüttüğü işler de göz önünde bulundurularak </a:t>
            </a:r>
            <a:r>
              <a:rPr lang="tr-TR" sz="2400" b="1" dirty="0">
                <a:solidFill>
                  <a:srgbClr val="FF0000"/>
                </a:solidFill>
                <a:latin typeface="Arial" pitchFamily="34" charset="0"/>
                <a:cs typeface="Arial" pitchFamily="34" charset="0"/>
              </a:rPr>
              <a:t>acil durum planı işverenlerce ortaklaşa hazırlanır.</a:t>
            </a:r>
          </a:p>
          <a:p>
            <a:pPr algn="just"/>
            <a:endParaRPr lang="tr-TR" sz="2400" b="1" dirty="0">
              <a:solidFill>
                <a:srgbClr val="002060"/>
              </a:solidFill>
              <a:latin typeface="Arial" pitchFamily="34" charset="0"/>
              <a:cs typeface="Arial" pitchFamily="34" charset="0"/>
            </a:endParaRPr>
          </a:p>
          <a:p>
            <a:pPr algn="just"/>
            <a:r>
              <a:rPr lang="tr-TR" sz="2400" b="1" dirty="0" smtClean="0">
                <a:solidFill>
                  <a:srgbClr val="002060"/>
                </a:solidFill>
                <a:latin typeface="Arial" pitchFamily="34" charset="0"/>
                <a:cs typeface="Arial" pitchFamily="34" charset="0"/>
              </a:rPr>
              <a:t>Birden </a:t>
            </a:r>
            <a:r>
              <a:rPr lang="tr-TR" sz="2400" b="1" dirty="0">
                <a:solidFill>
                  <a:srgbClr val="002060"/>
                </a:solidFill>
                <a:latin typeface="Arial" pitchFamily="34" charset="0"/>
                <a:cs typeface="Arial" pitchFamily="34" charset="0"/>
              </a:rPr>
              <a:t>fazla işyerinin bulunduğu iş merkezleri, iş hanları, sanayi bölgeleri veya sitelerinin işyerlerince hazırlanan </a:t>
            </a:r>
            <a:r>
              <a:rPr lang="tr-TR" sz="2400" b="1" dirty="0">
                <a:solidFill>
                  <a:srgbClr val="FF0000"/>
                </a:solidFill>
                <a:latin typeface="Arial" pitchFamily="34" charset="0"/>
                <a:cs typeface="Arial" pitchFamily="34" charset="0"/>
              </a:rPr>
              <a:t>acil durum planlarının koordinasyonu yönetim tarafından yürütülür.</a:t>
            </a:r>
          </a:p>
        </p:txBody>
      </p:sp>
      <p:sp>
        <p:nvSpPr>
          <p:cNvPr id="11" name="Dikdörtgen 10"/>
          <p:cNvSpPr/>
          <p:nvPr/>
        </p:nvSpPr>
        <p:spPr>
          <a:xfrm>
            <a:off x="-35496" y="44624"/>
            <a:ext cx="9144000" cy="1200329"/>
          </a:xfrm>
          <a:prstGeom prst="rect">
            <a:avLst/>
          </a:prstGeom>
        </p:spPr>
        <p:txBody>
          <a:bodyPr wrap="square">
            <a:spAutoFit/>
          </a:bodyPr>
          <a:lstStyle/>
          <a:p>
            <a:pPr algn="ctr"/>
            <a:r>
              <a:rPr lang="tr-TR" sz="3600" dirty="0">
                <a:solidFill>
                  <a:srgbClr val="E6AF00"/>
                </a:solidFill>
                <a:latin typeface="Arial Black" pitchFamily="34" charset="0"/>
              </a:rPr>
              <a:t>Birden fazla işveren olması durumunda acil durum planları</a:t>
            </a:r>
          </a:p>
        </p:txBody>
      </p:sp>
    </p:spTree>
    <p:extLst>
      <p:ext uri="{BB962C8B-B14F-4D97-AF65-F5344CB8AC3E}">
        <p14:creationId xmlns:p14="http://schemas.microsoft.com/office/powerpoint/2010/main" xmlns="" val="2490257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5496" y="6525344"/>
            <a:ext cx="9179496" cy="3326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7749" y="-27384"/>
            <a:ext cx="9182437" cy="1224136"/>
          </a:xfrm>
          <a:prstGeom prst="rect">
            <a:avLst/>
          </a:prstGeom>
          <a:solidFill>
            <a:srgbClr val="002060"/>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E6AF00"/>
              </a:solidFill>
              <a:latin typeface="Arial Black" pitchFamily="34" charset="0"/>
            </a:endParaRPr>
          </a:p>
        </p:txBody>
      </p:sp>
      <p:sp>
        <p:nvSpPr>
          <p:cNvPr id="5" name="Dikdörtgen 4"/>
          <p:cNvSpPr/>
          <p:nvPr/>
        </p:nvSpPr>
        <p:spPr>
          <a:xfrm>
            <a:off x="-14807" y="1174440"/>
            <a:ext cx="9179496" cy="1663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35496" y="6536377"/>
            <a:ext cx="9179496" cy="276999"/>
          </a:xfrm>
          <a:prstGeom prst="rect">
            <a:avLst/>
          </a:prstGeom>
        </p:spPr>
        <p:txBody>
          <a:bodyPr wrap="square">
            <a:spAutoFit/>
          </a:bodyPr>
          <a:lstStyle/>
          <a:p>
            <a:pPr algn="ctr"/>
            <a:r>
              <a:rPr lang="tr-TR" sz="1200" dirty="0" smtClean="0">
                <a:solidFill>
                  <a:schemeClr val="bg1"/>
                </a:solidFill>
                <a:latin typeface="Arial Black" pitchFamily="34" charset="0"/>
              </a:rPr>
              <a:t>İş Sağlığı ve Güvenliği Risk Yönetimi Eğitim ve Danışmanlık Mühendislik</a:t>
            </a:r>
            <a:endParaRPr lang="tr-TR" sz="1200" dirty="0">
              <a:solidFill>
                <a:schemeClr val="bg1"/>
              </a:solidFill>
              <a:latin typeface="Arial Black" pitchFamily="34" charset="0"/>
            </a:endParaRPr>
          </a:p>
        </p:txBody>
      </p:sp>
      <p:sp>
        <p:nvSpPr>
          <p:cNvPr id="13" name="Slayt Numarası Yer Tutucusu 12"/>
          <p:cNvSpPr>
            <a:spLocks noGrp="1"/>
          </p:cNvSpPr>
          <p:nvPr>
            <p:ph type="sldNum" sz="quarter" idx="12"/>
          </p:nvPr>
        </p:nvSpPr>
        <p:spPr>
          <a:xfrm>
            <a:off x="8244408" y="6525344"/>
            <a:ext cx="899592" cy="332656"/>
          </a:xfrm>
        </p:spPr>
        <p:txBody>
          <a:bodyPr/>
          <a:lstStyle/>
          <a:p>
            <a:fld id="{43A4CE5E-E6F1-4C24-BBD2-E827AE42369D}" type="slidenum">
              <a:rPr lang="tr-TR" sz="1400" b="1" smtClean="0">
                <a:solidFill>
                  <a:schemeClr val="bg1"/>
                </a:solidFill>
              </a:rPr>
              <a:pPr/>
              <a:t>37</a:t>
            </a:fld>
            <a:endParaRPr lang="tr-TR" sz="1400" b="1" dirty="0">
              <a:solidFill>
                <a:schemeClr val="bg1"/>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5661" y="6581601"/>
            <a:ext cx="407987" cy="231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Dikdörtgen 7"/>
          <p:cNvSpPr/>
          <p:nvPr/>
        </p:nvSpPr>
        <p:spPr>
          <a:xfrm>
            <a:off x="467544" y="1268760"/>
            <a:ext cx="8352928" cy="4031873"/>
          </a:xfrm>
          <a:prstGeom prst="rect">
            <a:avLst/>
          </a:prstGeom>
        </p:spPr>
        <p:txBody>
          <a:bodyPr wrap="square">
            <a:spAutoFit/>
          </a:bodyPr>
          <a:lstStyle/>
          <a:p>
            <a:pPr algn="just"/>
            <a:endParaRPr lang="tr-TR" sz="3200" b="1" dirty="0">
              <a:solidFill>
                <a:srgbClr val="002060"/>
              </a:solidFill>
              <a:latin typeface="Arial" pitchFamily="34" charset="0"/>
              <a:cs typeface="Arial" pitchFamily="34" charset="0"/>
            </a:endParaRPr>
          </a:p>
          <a:p>
            <a:pPr algn="just"/>
            <a:r>
              <a:rPr lang="tr-TR" sz="3200" b="1" dirty="0">
                <a:solidFill>
                  <a:srgbClr val="002060"/>
                </a:solidFill>
                <a:latin typeface="Arial" pitchFamily="34" charset="0"/>
                <a:cs typeface="Arial" pitchFamily="34" charset="0"/>
              </a:rPr>
              <a:t> </a:t>
            </a:r>
            <a:endParaRPr lang="tr-TR" sz="3200" b="1" dirty="0" smtClean="0">
              <a:solidFill>
                <a:srgbClr val="002060"/>
              </a:solidFill>
              <a:latin typeface="Arial" pitchFamily="34" charset="0"/>
              <a:cs typeface="Arial" pitchFamily="34" charset="0"/>
            </a:endParaRPr>
          </a:p>
          <a:p>
            <a:pPr algn="just"/>
            <a:r>
              <a:rPr lang="tr-TR" sz="3200" b="1" dirty="0" smtClean="0">
                <a:solidFill>
                  <a:srgbClr val="002060"/>
                </a:solidFill>
                <a:latin typeface="Arial" pitchFamily="34" charset="0"/>
                <a:cs typeface="Arial" pitchFamily="34" charset="0"/>
              </a:rPr>
              <a:t>Bir </a:t>
            </a:r>
            <a:r>
              <a:rPr lang="tr-TR" sz="3200" b="1" dirty="0">
                <a:solidFill>
                  <a:srgbClr val="002060"/>
                </a:solidFill>
                <a:latin typeface="Arial" pitchFamily="34" charset="0"/>
                <a:cs typeface="Arial" pitchFamily="34" charset="0"/>
              </a:rPr>
              <a:t>işyerinde bir veya daha fazla alt işveren bulunması halinde acil durum planlarının hazırlanması konusunda </a:t>
            </a:r>
            <a:r>
              <a:rPr lang="tr-TR" sz="3200" b="1" dirty="0">
                <a:solidFill>
                  <a:srgbClr val="FF0000"/>
                </a:solidFill>
                <a:latin typeface="Arial" pitchFamily="34" charset="0"/>
                <a:cs typeface="Arial" pitchFamily="34" charset="0"/>
              </a:rPr>
              <a:t>işyerinin bütünü için asıl işveren, </a:t>
            </a:r>
            <a:r>
              <a:rPr lang="tr-TR" sz="3200" b="1" dirty="0">
                <a:solidFill>
                  <a:schemeClr val="tx2">
                    <a:lumMod val="75000"/>
                  </a:schemeClr>
                </a:solidFill>
                <a:latin typeface="Arial" pitchFamily="34" charset="0"/>
                <a:cs typeface="Arial" pitchFamily="34" charset="0"/>
              </a:rPr>
              <a:t>kendi çalışma alanı ve yaptıkları işler ile sınırlı olmak üzere </a:t>
            </a:r>
            <a:r>
              <a:rPr lang="tr-TR" sz="3200" b="1" dirty="0">
                <a:solidFill>
                  <a:srgbClr val="FF0000"/>
                </a:solidFill>
                <a:latin typeface="Arial" pitchFamily="34" charset="0"/>
                <a:cs typeface="Arial" pitchFamily="34" charset="0"/>
              </a:rPr>
              <a:t>alt işverenler sorumludur.</a:t>
            </a:r>
          </a:p>
        </p:txBody>
      </p:sp>
      <p:sp>
        <p:nvSpPr>
          <p:cNvPr id="11" name="Dikdörtgen 10"/>
          <p:cNvSpPr/>
          <p:nvPr/>
        </p:nvSpPr>
        <p:spPr>
          <a:xfrm>
            <a:off x="-35496" y="37073"/>
            <a:ext cx="9144000" cy="1015663"/>
          </a:xfrm>
          <a:prstGeom prst="rect">
            <a:avLst/>
          </a:prstGeom>
        </p:spPr>
        <p:txBody>
          <a:bodyPr wrap="square">
            <a:spAutoFit/>
          </a:bodyPr>
          <a:lstStyle/>
          <a:p>
            <a:pPr algn="ctr"/>
            <a:r>
              <a:rPr lang="tr-TR" sz="3000" dirty="0">
                <a:solidFill>
                  <a:srgbClr val="E6AF00"/>
                </a:solidFill>
                <a:latin typeface="Arial Black" pitchFamily="34" charset="0"/>
              </a:rPr>
              <a:t>Asıl işveren ve alt işveren ilişkisinin bulunduğu işyerlerinde acil durum planları</a:t>
            </a:r>
          </a:p>
        </p:txBody>
      </p:sp>
    </p:spTree>
    <p:extLst>
      <p:ext uri="{BB962C8B-B14F-4D97-AF65-F5344CB8AC3E}">
        <p14:creationId xmlns:p14="http://schemas.microsoft.com/office/powerpoint/2010/main" xmlns="" val="32649278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5496" y="6525344"/>
            <a:ext cx="9179496" cy="3326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7749" y="-27384"/>
            <a:ext cx="9182437" cy="1224136"/>
          </a:xfrm>
          <a:prstGeom prst="rect">
            <a:avLst/>
          </a:prstGeom>
          <a:solidFill>
            <a:srgbClr val="002060"/>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E6AF00"/>
              </a:solidFill>
              <a:latin typeface="Arial Black" pitchFamily="34" charset="0"/>
            </a:endParaRPr>
          </a:p>
        </p:txBody>
      </p:sp>
      <p:sp>
        <p:nvSpPr>
          <p:cNvPr id="5" name="Dikdörtgen 4"/>
          <p:cNvSpPr/>
          <p:nvPr/>
        </p:nvSpPr>
        <p:spPr>
          <a:xfrm>
            <a:off x="-14807" y="1174440"/>
            <a:ext cx="9179496" cy="1663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35496" y="6536377"/>
            <a:ext cx="9179496" cy="276999"/>
          </a:xfrm>
          <a:prstGeom prst="rect">
            <a:avLst/>
          </a:prstGeom>
        </p:spPr>
        <p:txBody>
          <a:bodyPr wrap="square">
            <a:spAutoFit/>
          </a:bodyPr>
          <a:lstStyle/>
          <a:p>
            <a:pPr algn="ctr"/>
            <a:r>
              <a:rPr lang="tr-TR" sz="1200" dirty="0" smtClean="0">
                <a:solidFill>
                  <a:schemeClr val="bg1"/>
                </a:solidFill>
                <a:latin typeface="Arial Black" pitchFamily="34" charset="0"/>
              </a:rPr>
              <a:t>İş Sağlığı ve Güvenliği Risk Yönetimi Eğitim ve Danışmanlık Mühendislik</a:t>
            </a:r>
            <a:endParaRPr lang="tr-TR" sz="1200" dirty="0">
              <a:solidFill>
                <a:schemeClr val="bg1"/>
              </a:solidFill>
              <a:latin typeface="Arial Black" pitchFamily="34" charset="0"/>
            </a:endParaRPr>
          </a:p>
        </p:txBody>
      </p:sp>
      <p:sp>
        <p:nvSpPr>
          <p:cNvPr id="13" name="Slayt Numarası Yer Tutucusu 12"/>
          <p:cNvSpPr>
            <a:spLocks noGrp="1"/>
          </p:cNvSpPr>
          <p:nvPr>
            <p:ph type="sldNum" sz="quarter" idx="12"/>
          </p:nvPr>
        </p:nvSpPr>
        <p:spPr>
          <a:xfrm>
            <a:off x="8244408" y="6525344"/>
            <a:ext cx="899592" cy="332656"/>
          </a:xfrm>
        </p:spPr>
        <p:txBody>
          <a:bodyPr/>
          <a:lstStyle/>
          <a:p>
            <a:fld id="{43A4CE5E-E6F1-4C24-BBD2-E827AE42369D}" type="slidenum">
              <a:rPr lang="tr-TR" sz="1400" b="1" smtClean="0">
                <a:solidFill>
                  <a:schemeClr val="bg1"/>
                </a:solidFill>
              </a:rPr>
              <a:pPr/>
              <a:t>38</a:t>
            </a:fld>
            <a:endParaRPr lang="tr-TR" sz="1400" b="1" dirty="0">
              <a:solidFill>
                <a:schemeClr val="bg1"/>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5661" y="6581601"/>
            <a:ext cx="407987" cy="231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Dikdörtgen 7"/>
          <p:cNvSpPr/>
          <p:nvPr/>
        </p:nvSpPr>
        <p:spPr>
          <a:xfrm>
            <a:off x="467544" y="1268760"/>
            <a:ext cx="8352928" cy="4524315"/>
          </a:xfrm>
          <a:prstGeom prst="rect">
            <a:avLst/>
          </a:prstGeom>
        </p:spPr>
        <p:txBody>
          <a:bodyPr wrap="square">
            <a:spAutoFit/>
          </a:bodyPr>
          <a:lstStyle/>
          <a:p>
            <a:pPr algn="just"/>
            <a:endParaRPr lang="tr-TR" sz="3200" b="1" dirty="0" smtClean="0">
              <a:solidFill>
                <a:srgbClr val="002060"/>
              </a:solidFill>
              <a:latin typeface="Arial" pitchFamily="34" charset="0"/>
              <a:cs typeface="Arial" pitchFamily="34" charset="0"/>
            </a:endParaRPr>
          </a:p>
          <a:p>
            <a:pPr algn="just"/>
            <a:r>
              <a:rPr lang="tr-TR" sz="3200" b="1" dirty="0" smtClean="0">
                <a:solidFill>
                  <a:srgbClr val="002060"/>
                </a:solidFill>
                <a:latin typeface="Arial" pitchFamily="34" charset="0"/>
                <a:cs typeface="Arial" pitchFamily="34" charset="0"/>
              </a:rPr>
              <a:t>Bir </a:t>
            </a:r>
            <a:r>
              <a:rPr lang="tr-TR" sz="3200" b="1" dirty="0">
                <a:solidFill>
                  <a:srgbClr val="002060"/>
                </a:solidFill>
                <a:latin typeface="Arial" pitchFamily="34" charset="0"/>
                <a:cs typeface="Arial" pitchFamily="34" charset="0"/>
              </a:rPr>
              <a:t>aydan kısa süreli işlerde, işyerinin veya yapılacak işin mahiyeti itibarıyla çalışanları doğrudan etkilemesi muhtemel acil durumlar için bu Yönetmelik kapsamında yapılan özel görevlendirmeler işverence yapılır ve çalışanlar özel görevi bulunanlar ve acil durumlar ile ilgili bilgilendirilir.</a:t>
            </a:r>
          </a:p>
        </p:txBody>
      </p:sp>
      <p:sp>
        <p:nvSpPr>
          <p:cNvPr id="11" name="Dikdörtgen 10"/>
          <p:cNvSpPr/>
          <p:nvPr/>
        </p:nvSpPr>
        <p:spPr>
          <a:xfrm>
            <a:off x="-35496" y="37073"/>
            <a:ext cx="9144000" cy="1015663"/>
          </a:xfrm>
          <a:prstGeom prst="rect">
            <a:avLst/>
          </a:prstGeom>
        </p:spPr>
        <p:txBody>
          <a:bodyPr wrap="square">
            <a:spAutoFit/>
          </a:bodyPr>
          <a:lstStyle/>
          <a:p>
            <a:pPr algn="ctr"/>
            <a:r>
              <a:rPr lang="tr-TR" sz="3000" dirty="0" smtClean="0">
                <a:solidFill>
                  <a:srgbClr val="E6AF00"/>
                </a:solidFill>
                <a:latin typeface="Arial Black" pitchFamily="34" charset="0"/>
              </a:rPr>
              <a:t>Bir aydan kısa süreli geçici işlerde acil durum planlaması</a:t>
            </a:r>
            <a:endParaRPr lang="tr-TR" sz="3000" dirty="0">
              <a:solidFill>
                <a:srgbClr val="E6AF00"/>
              </a:solidFill>
              <a:latin typeface="Arial Black" pitchFamily="34" charset="0"/>
            </a:endParaRPr>
          </a:p>
        </p:txBody>
      </p:sp>
    </p:spTree>
    <p:extLst>
      <p:ext uri="{BB962C8B-B14F-4D97-AF65-F5344CB8AC3E}">
        <p14:creationId xmlns:p14="http://schemas.microsoft.com/office/powerpoint/2010/main" xmlns="" val="42850059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5496" y="6525344"/>
            <a:ext cx="9179496" cy="3326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7749" y="0"/>
            <a:ext cx="9182437" cy="1174440"/>
          </a:xfrm>
          <a:prstGeom prst="rect">
            <a:avLst/>
          </a:prstGeom>
          <a:solidFill>
            <a:srgbClr val="002060"/>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C000"/>
              </a:solidFill>
            </a:endParaRPr>
          </a:p>
        </p:txBody>
      </p:sp>
      <p:sp>
        <p:nvSpPr>
          <p:cNvPr id="5" name="Dikdörtgen 4"/>
          <p:cNvSpPr/>
          <p:nvPr/>
        </p:nvSpPr>
        <p:spPr>
          <a:xfrm>
            <a:off x="-14807" y="1174440"/>
            <a:ext cx="9179496" cy="1663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35496" y="6536377"/>
            <a:ext cx="9179496" cy="276999"/>
          </a:xfrm>
          <a:prstGeom prst="rect">
            <a:avLst/>
          </a:prstGeom>
        </p:spPr>
        <p:txBody>
          <a:bodyPr wrap="square">
            <a:spAutoFit/>
          </a:bodyPr>
          <a:lstStyle/>
          <a:p>
            <a:pPr algn="ctr"/>
            <a:r>
              <a:rPr lang="tr-TR" sz="1200" dirty="0" smtClean="0">
                <a:solidFill>
                  <a:schemeClr val="bg1"/>
                </a:solidFill>
                <a:latin typeface="Arial Black" pitchFamily="34" charset="0"/>
              </a:rPr>
              <a:t>İş Sağlığı ve Güvenliği Risk Yönetimi Eğitim ve Danışmanlık Mühendislik</a:t>
            </a:r>
            <a:endParaRPr lang="tr-TR" sz="1200" dirty="0">
              <a:solidFill>
                <a:schemeClr val="bg1"/>
              </a:solidFill>
              <a:latin typeface="Arial Black" pitchFamily="34" charset="0"/>
            </a:endParaRPr>
          </a:p>
        </p:txBody>
      </p:sp>
      <p:sp>
        <p:nvSpPr>
          <p:cNvPr id="13" name="Slayt Numarası Yer Tutucusu 12"/>
          <p:cNvSpPr>
            <a:spLocks noGrp="1"/>
          </p:cNvSpPr>
          <p:nvPr>
            <p:ph type="sldNum" sz="quarter" idx="12"/>
          </p:nvPr>
        </p:nvSpPr>
        <p:spPr>
          <a:xfrm>
            <a:off x="8244408" y="6525344"/>
            <a:ext cx="899592" cy="332656"/>
          </a:xfrm>
        </p:spPr>
        <p:txBody>
          <a:bodyPr/>
          <a:lstStyle/>
          <a:p>
            <a:fld id="{43A4CE5E-E6F1-4C24-BBD2-E827AE42369D}" type="slidenum">
              <a:rPr lang="tr-TR" sz="1400" b="1" smtClean="0">
                <a:solidFill>
                  <a:schemeClr val="bg1"/>
                </a:solidFill>
              </a:rPr>
              <a:pPr/>
              <a:t>39</a:t>
            </a:fld>
            <a:endParaRPr lang="tr-TR" sz="1400" b="1" dirty="0">
              <a:solidFill>
                <a:schemeClr val="bg1"/>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5661" y="6581601"/>
            <a:ext cx="407987" cy="231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11" name="Picture 28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50938" y="1501775"/>
            <a:ext cx="6840537" cy="3859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2206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p:cNvSpPr>
            <a:spLocks noGrp="1"/>
          </p:cNvSpPr>
          <p:nvPr>
            <p:ph type="title"/>
          </p:nvPr>
        </p:nvSpPr>
        <p:spPr>
          <a:xfrm>
            <a:off x="684213" y="0"/>
            <a:ext cx="7772400" cy="1143000"/>
          </a:xfrm>
        </p:spPr>
        <p:txBody>
          <a:bodyPr>
            <a:normAutofit fontScale="90000"/>
          </a:bodyPr>
          <a:lstStyle/>
          <a:p>
            <a:pPr eaLnBrk="1" hangingPunct="1"/>
            <a:r>
              <a:rPr lang="tr-TR" sz="2800" b="1" dirty="0" smtClean="0">
                <a:solidFill>
                  <a:srgbClr val="000099"/>
                </a:solidFill>
              </a:rPr>
              <a:t> </a:t>
            </a:r>
            <a:br>
              <a:rPr lang="tr-TR" sz="2800" b="1" dirty="0" smtClean="0">
                <a:solidFill>
                  <a:srgbClr val="000099"/>
                </a:solidFill>
              </a:rPr>
            </a:br>
            <a:r>
              <a:rPr lang="tr-TR" sz="2800" b="1" dirty="0" smtClean="0">
                <a:solidFill>
                  <a:srgbClr val="000099"/>
                </a:solidFill>
              </a:rPr>
              <a:t>Kimyasal Maddelerle Çalışmalarda Sağlık ve Güvenlik Önlemleri Hakkında Yönetmelik</a:t>
            </a:r>
            <a:br>
              <a:rPr lang="tr-TR" sz="2800" b="1" dirty="0" smtClean="0">
                <a:solidFill>
                  <a:srgbClr val="000099"/>
                </a:solidFill>
              </a:rPr>
            </a:br>
            <a:endParaRPr lang="tr-TR" sz="2800" b="1" dirty="0" smtClean="0">
              <a:solidFill>
                <a:srgbClr val="000099"/>
              </a:solidFill>
            </a:endParaRPr>
          </a:p>
        </p:txBody>
      </p:sp>
      <p:sp>
        <p:nvSpPr>
          <p:cNvPr id="22531" name="2 İçerik Yer Tutucusu"/>
          <p:cNvSpPr>
            <a:spLocks noGrp="1"/>
          </p:cNvSpPr>
          <p:nvPr>
            <p:ph idx="1"/>
          </p:nvPr>
        </p:nvSpPr>
        <p:spPr>
          <a:xfrm>
            <a:off x="0" y="1268413"/>
            <a:ext cx="9144000" cy="4827587"/>
          </a:xfrm>
        </p:spPr>
        <p:txBody>
          <a:bodyPr>
            <a:normAutofit lnSpcReduction="10000"/>
          </a:bodyPr>
          <a:lstStyle/>
          <a:p>
            <a:pPr eaLnBrk="1" hangingPunct="1"/>
            <a:r>
              <a:rPr lang="tr-TR" sz="2800" b="1" dirty="0" smtClean="0">
                <a:solidFill>
                  <a:srgbClr val="000099"/>
                </a:solidFill>
              </a:rPr>
              <a:t>Kaza ve Acil Durumlarla İlgili Düzenlemeler</a:t>
            </a:r>
            <a:endParaRPr lang="tr-TR" sz="2800" dirty="0" smtClean="0">
              <a:solidFill>
                <a:srgbClr val="000099"/>
              </a:solidFill>
            </a:endParaRPr>
          </a:p>
          <a:p>
            <a:pPr eaLnBrk="1" hangingPunct="1"/>
            <a:r>
              <a:rPr lang="tr-TR" sz="2800" b="1" dirty="0" smtClean="0">
                <a:solidFill>
                  <a:srgbClr val="000099"/>
                </a:solidFill>
              </a:rPr>
              <a:t>Madde 9 —</a:t>
            </a:r>
            <a:r>
              <a:rPr lang="tr-TR" sz="2800" dirty="0" smtClean="0">
                <a:solidFill>
                  <a:srgbClr val="000099"/>
                </a:solidFill>
              </a:rPr>
              <a:t> İşyerlerinde, kaza ve acil durumlarda uyulması gereken hususlar aşağıda belirtilmiştir:</a:t>
            </a:r>
          </a:p>
          <a:p>
            <a:pPr eaLnBrk="1" hangingPunct="1"/>
            <a:r>
              <a:rPr lang="tr-TR" sz="2800" dirty="0" smtClean="0">
                <a:solidFill>
                  <a:srgbClr val="000099"/>
                </a:solidFill>
              </a:rPr>
              <a:t>a) İşveren, İş Sağlığı ve Güvenliği Yönetmeliğinin 8 inci madde hükmü saklı kalmak kaydı ile işyerindeki tehlikeli kimyasal maddelerden kaynaklanacak kaza, olay ve acil durumlarda yapılacak işleri önceden belirleyen bir acil eylem planı hazırlamak ve planın gerektirdiği düzenlemeleri yapmakla yükümlüdür. İşyerinde belli aralıklarla acil eylem planı ile ilgili uygulamalı eğitim ve tatbikat yapılacak ve uygun ilkyardım imkanları sağlanacaktır.</a:t>
            </a:r>
          </a:p>
          <a:p>
            <a:pPr eaLnBrk="1" hangingPunct="1"/>
            <a:endParaRPr lang="tr-TR" sz="2800" dirty="0" smtClean="0">
              <a:solidFill>
                <a:srgbClr val="00009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5496" y="6525344"/>
            <a:ext cx="9179496" cy="3326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7749" y="0"/>
            <a:ext cx="9182437" cy="1196752"/>
          </a:xfrm>
          <a:prstGeom prst="rect">
            <a:avLst/>
          </a:prstGeom>
          <a:solidFill>
            <a:srgbClr val="002060"/>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C000"/>
              </a:solidFill>
            </a:endParaRPr>
          </a:p>
        </p:txBody>
      </p:sp>
      <p:sp>
        <p:nvSpPr>
          <p:cNvPr id="5" name="Dikdörtgen 4"/>
          <p:cNvSpPr/>
          <p:nvPr/>
        </p:nvSpPr>
        <p:spPr>
          <a:xfrm>
            <a:off x="-14807" y="1174440"/>
            <a:ext cx="9179496" cy="1663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35496" y="6536377"/>
            <a:ext cx="9179496" cy="276999"/>
          </a:xfrm>
          <a:prstGeom prst="rect">
            <a:avLst/>
          </a:prstGeom>
        </p:spPr>
        <p:txBody>
          <a:bodyPr wrap="square">
            <a:spAutoFit/>
          </a:bodyPr>
          <a:lstStyle/>
          <a:p>
            <a:pPr algn="ctr"/>
            <a:r>
              <a:rPr lang="tr-TR" sz="1200" dirty="0" smtClean="0">
                <a:solidFill>
                  <a:schemeClr val="bg1"/>
                </a:solidFill>
                <a:latin typeface="Arial Black" pitchFamily="34" charset="0"/>
              </a:rPr>
              <a:t>İş Sağlığı ve Güvenliği Risk Yönetimi Eğitim ve Danışmanlık Mühendislik</a:t>
            </a:r>
            <a:endParaRPr lang="tr-TR" sz="1200" dirty="0">
              <a:solidFill>
                <a:schemeClr val="bg1"/>
              </a:solidFill>
              <a:latin typeface="Arial Black" pitchFamily="34" charset="0"/>
            </a:endParaRPr>
          </a:p>
        </p:txBody>
      </p:sp>
      <p:sp>
        <p:nvSpPr>
          <p:cNvPr id="13" name="Slayt Numarası Yer Tutucusu 12"/>
          <p:cNvSpPr>
            <a:spLocks noGrp="1"/>
          </p:cNvSpPr>
          <p:nvPr>
            <p:ph type="sldNum" sz="quarter" idx="12"/>
          </p:nvPr>
        </p:nvSpPr>
        <p:spPr>
          <a:xfrm>
            <a:off x="8244408" y="6525344"/>
            <a:ext cx="899592" cy="332656"/>
          </a:xfrm>
        </p:spPr>
        <p:txBody>
          <a:bodyPr/>
          <a:lstStyle/>
          <a:p>
            <a:fld id="{43A4CE5E-E6F1-4C24-BBD2-E827AE42369D}" type="slidenum">
              <a:rPr lang="tr-TR" sz="1400" b="1" smtClean="0">
                <a:solidFill>
                  <a:schemeClr val="bg1"/>
                </a:solidFill>
              </a:rPr>
              <a:pPr/>
              <a:t>5</a:t>
            </a:fld>
            <a:endParaRPr lang="tr-TR" sz="1400" b="1" dirty="0">
              <a:solidFill>
                <a:schemeClr val="bg1"/>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5661" y="6581601"/>
            <a:ext cx="407987" cy="231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Dikdörtgen 7"/>
          <p:cNvSpPr/>
          <p:nvPr/>
        </p:nvSpPr>
        <p:spPr>
          <a:xfrm>
            <a:off x="307815" y="1340768"/>
            <a:ext cx="8352928" cy="4154984"/>
          </a:xfrm>
          <a:prstGeom prst="rect">
            <a:avLst/>
          </a:prstGeom>
        </p:spPr>
        <p:txBody>
          <a:bodyPr wrap="square">
            <a:spAutoFit/>
          </a:bodyPr>
          <a:lstStyle/>
          <a:p>
            <a:pPr algn="just"/>
            <a:endParaRPr lang="tr-TR" sz="2400" b="1" dirty="0" smtClean="0">
              <a:solidFill>
                <a:srgbClr val="002060"/>
              </a:solidFill>
              <a:latin typeface="Arial" pitchFamily="34" charset="0"/>
              <a:cs typeface="Arial" pitchFamily="34" charset="0"/>
            </a:endParaRPr>
          </a:p>
          <a:p>
            <a:pPr algn="just"/>
            <a:r>
              <a:rPr lang="tr-TR" sz="2400" b="1" dirty="0" smtClean="0">
                <a:solidFill>
                  <a:srgbClr val="002060"/>
                </a:solidFill>
                <a:latin typeface="Arial" pitchFamily="34" charset="0"/>
                <a:cs typeface="Arial" pitchFamily="34" charset="0"/>
              </a:rPr>
              <a:t>Toplam </a:t>
            </a:r>
            <a:r>
              <a:rPr lang="tr-TR" sz="2400" b="1" dirty="0">
                <a:solidFill>
                  <a:srgbClr val="002060"/>
                </a:solidFill>
                <a:latin typeface="Arial" pitchFamily="34" charset="0"/>
                <a:cs typeface="Arial" pitchFamily="34" charset="0"/>
              </a:rPr>
              <a:t>kapalı kullanım alanı 10000 </a:t>
            </a:r>
            <a:r>
              <a:rPr lang="tr-TR" sz="2400" b="1" dirty="0" smtClean="0">
                <a:solidFill>
                  <a:srgbClr val="002060"/>
                </a:solidFill>
                <a:latin typeface="Arial" pitchFamily="34" charset="0"/>
                <a:cs typeface="Arial" pitchFamily="34" charset="0"/>
              </a:rPr>
              <a:t>m</a:t>
            </a:r>
            <a:r>
              <a:rPr lang="tr-TR" sz="2400" b="1" baseline="30000" dirty="0" smtClean="0">
                <a:solidFill>
                  <a:srgbClr val="002060"/>
                </a:solidFill>
                <a:latin typeface="Arial" pitchFamily="34" charset="0"/>
                <a:cs typeface="Arial" pitchFamily="34" charset="0"/>
              </a:rPr>
              <a:t>2</a:t>
            </a:r>
            <a:r>
              <a:rPr lang="tr-TR" sz="2400" b="1" dirty="0" smtClean="0">
                <a:solidFill>
                  <a:srgbClr val="002060"/>
                </a:solidFill>
                <a:latin typeface="Arial" pitchFamily="34" charset="0"/>
                <a:cs typeface="Arial" pitchFamily="34" charset="0"/>
              </a:rPr>
              <a:t>’den </a:t>
            </a:r>
            <a:r>
              <a:rPr lang="tr-TR" sz="2400" b="1" dirty="0">
                <a:solidFill>
                  <a:srgbClr val="002060"/>
                </a:solidFill>
                <a:latin typeface="Arial" pitchFamily="34" charset="0"/>
                <a:cs typeface="Arial" pitchFamily="34" charset="0"/>
              </a:rPr>
              <a:t>büyük imalathane, atölye, depo, </a:t>
            </a:r>
            <a:r>
              <a:rPr lang="tr-TR" sz="2400" b="1" dirty="0" smtClean="0">
                <a:solidFill>
                  <a:srgbClr val="002060"/>
                </a:solidFill>
                <a:latin typeface="Arial" pitchFamily="34" charset="0"/>
                <a:cs typeface="Arial" pitchFamily="34" charset="0"/>
              </a:rPr>
              <a:t>otel</a:t>
            </a:r>
            <a:r>
              <a:rPr lang="tr-TR" sz="2400" b="1" dirty="0">
                <a:solidFill>
                  <a:srgbClr val="002060"/>
                </a:solidFill>
                <a:latin typeface="Arial" pitchFamily="34" charset="0"/>
                <a:cs typeface="Arial" pitchFamily="34" charset="0"/>
              </a:rPr>
              <a:t>, motel, sağlık, toplanma ve eğitim binalarında, binaya ait yangın tahliye projeleri, bina girişinde ve yangın sırasında </a:t>
            </a:r>
            <a:r>
              <a:rPr lang="tr-TR" sz="2400" b="1" dirty="0" smtClean="0">
                <a:solidFill>
                  <a:srgbClr val="002060"/>
                </a:solidFill>
                <a:latin typeface="Arial" pitchFamily="34" charset="0"/>
                <a:cs typeface="Arial" pitchFamily="34" charset="0"/>
              </a:rPr>
              <a:t>itfaiyenin </a:t>
            </a:r>
            <a:r>
              <a:rPr lang="tr-TR" sz="2400" b="1" dirty="0">
                <a:solidFill>
                  <a:srgbClr val="002060"/>
                </a:solidFill>
                <a:latin typeface="Arial" pitchFamily="34" charset="0"/>
                <a:cs typeface="Arial" pitchFamily="34" charset="0"/>
              </a:rPr>
              <a:t>kolaylıkla ulaşabileceği bir yerde bulundurulur. </a:t>
            </a:r>
            <a:endParaRPr lang="tr-TR" sz="2400" b="1" dirty="0" smtClean="0">
              <a:solidFill>
                <a:srgbClr val="002060"/>
              </a:solidFill>
              <a:latin typeface="Arial" pitchFamily="34" charset="0"/>
              <a:cs typeface="Arial" pitchFamily="34" charset="0"/>
            </a:endParaRPr>
          </a:p>
          <a:p>
            <a:pPr algn="just"/>
            <a:endParaRPr lang="tr-TR" sz="2400" b="1" dirty="0">
              <a:solidFill>
                <a:srgbClr val="002060"/>
              </a:solidFill>
              <a:latin typeface="Arial" pitchFamily="34" charset="0"/>
              <a:cs typeface="Arial" pitchFamily="34" charset="0"/>
            </a:endParaRPr>
          </a:p>
          <a:p>
            <a:pPr algn="just"/>
            <a:r>
              <a:rPr lang="tr-TR" sz="2400" b="1" dirty="0" smtClean="0">
                <a:solidFill>
                  <a:srgbClr val="002060"/>
                </a:solidFill>
                <a:latin typeface="Arial" pitchFamily="34" charset="0"/>
                <a:cs typeface="Arial" pitchFamily="34" charset="0"/>
              </a:rPr>
              <a:t>Bu </a:t>
            </a:r>
            <a:r>
              <a:rPr lang="tr-TR" sz="2400" b="1" dirty="0">
                <a:solidFill>
                  <a:srgbClr val="002060"/>
                </a:solidFill>
                <a:latin typeface="Arial" pitchFamily="34" charset="0"/>
                <a:cs typeface="Arial" pitchFamily="34" charset="0"/>
              </a:rPr>
              <a:t>projelerde; binanın kaçış yolları, yangın merdivenleri, varsa </a:t>
            </a:r>
            <a:r>
              <a:rPr lang="tr-TR" sz="2400" b="1" dirty="0" smtClean="0">
                <a:solidFill>
                  <a:srgbClr val="002060"/>
                </a:solidFill>
                <a:latin typeface="Arial" pitchFamily="34" charset="0"/>
                <a:cs typeface="Arial" pitchFamily="34" charset="0"/>
              </a:rPr>
              <a:t>itfaiye </a:t>
            </a:r>
            <a:r>
              <a:rPr lang="tr-TR" sz="2400" b="1" dirty="0">
                <a:solidFill>
                  <a:srgbClr val="002060"/>
                </a:solidFill>
                <a:latin typeface="Arial" pitchFamily="34" charset="0"/>
                <a:cs typeface="Arial" pitchFamily="34" charset="0"/>
              </a:rPr>
              <a:t>asansörleri, yangın dolapları, itfaiye su verme ağızları, yangın pompaları ile jeneratörün yeri işaretlenir.</a:t>
            </a:r>
          </a:p>
        </p:txBody>
      </p:sp>
      <p:sp>
        <p:nvSpPr>
          <p:cNvPr id="11" name="Dikdörtgen 10"/>
          <p:cNvSpPr/>
          <p:nvPr/>
        </p:nvSpPr>
        <p:spPr>
          <a:xfrm>
            <a:off x="-35496" y="313492"/>
            <a:ext cx="9144000" cy="523220"/>
          </a:xfrm>
          <a:prstGeom prst="rect">
            <a:avLst/>
          </a:prstGeom>
        </p:spPr>
        <p:txBody>
          <a:bodyPr wrap="square">
            <a:spAutoFit/>
          </a:bodyPr>
          <a:lstStyle/>
          <a:p>
            <a:pPr algn="ctr"/>
            <a:r>
              <a:rPr lang="tr-TR" sz="2800" dirty="0" smtClean="0">
                <a:solidFill>
                  <a:srgbClr val="FFC000"/>
                </a:solidFill>
              </a:rPr>
              <a:t>Binaların Yangından Korunması Hakkında Yönetmelik</a:t>
            </a:r>
            <a:endParaRPr lang="tr-TR" sz="2800" dirty="0">
              <a:solidFill>
                <a:srgbClr val="FFC000"/>
              </a:solidFill>
              <a:latin typeface="Arial Black" pitchFamily="34" charset="0"/>
            </a:endParaRPr>
          </a:p>
        </p:txBody>
      </p:sp>
    </p:spTree>
    <p:extLst>
      <p:ext uri="{BB962C8B-B14F-4D97-AF65-F5344CB8AC3E}">
        <p14:creationId xmlns:p14="http://schemas.microsoft.com/office/powerpoint/2010/main" xmlns="" val="3585508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p:cNvSpPr>
          <p:nvPr>
            <p:ph type="title"/>
          </p:nvPr>
        </p:nvSpPr>
        <p:spPr/>
        <p:txBody>
          <a:bodyPr>
            <a:normAutofit fontScale="90000"/>
          </a:bodyPr>
          <a:lstStyle/>
          <a:p>
            <a:pPr eaLnBrk="1" hangingPunct="1"/>
            <a:r>
              <a:rPr lang="tr-TR" dirty="0" smtClean="0">
                <a:solidFill>
                  <a:srgbClr val="000099"/>
                </a:solidFill>
              </a:rPr>
              <a:t>Binaların Yangından Korunması Hakkında Yönetmelik</a:t>
            </a:r>
          </a:p>
        </p:txBody>
      </p:sp>
      <p:sp>
        <p:nvSpPr>
          <p:cNvPr id="24579" name="2 İçerik Yer Tutucusu"/>
          <p:cNvSpPr>
            <a:spLocks noGrp="1"/>
          </p:cNvSpPr>
          <p:nvPr>
            <p:ph idx="1"/>
          </p:nvPr>
        </p:nvSpPr>
        <p:spPr/>
        <p:txBody>
          <a:bodyPr/>
          <a:lstStyle/>
          <a:p>
            <a:pPr eaLnBrk="1" hangingPunct="1"/>
            <a:r>
              <a:rPr lang="tr-TR" b="1" u="sng" dirty="0" smtClean="0">
                <a:solidFill>
                  <a:srgbClr val="000099"/>
                </a:solidFill>
              </a:rPr>
              <a:t>Acil durum ekibi: </a:t>
            </a:r>
          </a:p>
          <a:p>
            <a:pPr eaLnBrk="1" hangingPunct="1"/>
            <a:r>
              <a:rPr lang="tr-TR" dirty="0" smtClean="0">
                <a:solidFill>
                  <a:srgbClr val="000099"/>
                </a:solidFill>
              </a:rPr>
              <a:t>Yangın, deprem ve benzeri afetlerde binada bulunanların tahliyesini sağlayan, olaya ilk müdahaleyi yapan, arama-kurtarma ve söndürme işlerine katılan ve gerektiğinde ilk yardım uygulayan ekip,</a:t>
            </a:r>
          </a:p>
          <a:p>
            <a:pPr eaLnBrk="1" hangingPunct="1"/>
            <a:endParaRPr lang="tr-TR" dirty="0" smtClean="0">
              <a:solidFill>
                <a:srgbClr val="00009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Başlık"/>
          <p:cNvSpPr>
            <a:spLocks noGrp="1"/>
          </p:cNvSpPr>
          <p:nvPr>
            <p:ph type="title"/>
          </p:nvPr>
        </p:nvSpPr>
        <p:spPr/>
        <p:txBody>
          <a:bodyPr>
            <a:noAutofit/>
          </a:bodyPr>
          <a:lstStyle/>
          <a:p>
            <a:pPr eaLnBrk="1" hangingPunct="1"/>
            <a:r>
              <a:rPr lang="tr-TR" sz="2800" b="1" dirty="0" smtClean="0">
                <a:solidFill>
                  <a:srgbClr val="003399"/>
                </a:solidFill>
              </a:rPr>
              <a:t>Binaların Yangından Korunması Hakkında Yönetmelik</a:t>
            </a:r>
          </a:p>
        </p:txBody>
      </p:sp>
      <p:sp>
        <p:nvSpPr>
          <p:cNvPr id="25603" name="2 İçerik Yer Tutucusu"/>
          <p:cNvSpPr>
            <a:spLocks noGrp="1"/>
          </p:cNvSpPr>
          <p:nvPr>
            <p:ph idx="1"/>
          </p:nvPr>
        </p:nvSpPr>
        <p:spPr>
          <a:xfrm>
            <a:off x="0" y="1981200"/>
            <a:ext cx="9144000" cy="4114800"/>
          </a:xfrm>
        </p:spPr>
        <p:txBody>
          <a:bodyPr>
            <a:normAutofit/>
          </a:bodyPr>
          <a:lstStyle/>
          <a:p>
            <a:pPr eaLnBrk="1" hangingPunct="1"/>
            <a:r>
              <a:rPr lang="tr-TR" dirty="0" smtClean="0">
                <a:solidFill>
                  <a:srgbClr val="000099"/>
                </a:solidFill>
              </a:rPr>
              <a:t>İçinde 50 kişiden fazla insan bulunan konut dışı her türlü yapıda, binada, tesiste, işletmede aşağıdaki acil durum ekipleri oluşturulur.</a:t>
            </a:r>
            <a:r>
              <a:rPr lang="tr-TR" b="1" dirty="0" smtClean="0">
                <a:solidFill>
                  <a:srgbClr val="000099"/>
                </a:solidFill>
              </a:rPr>
              <a:t> </a:t>
            </a:r>
            <a:endParaRPr lang="tr-TR" dirty="0" smtClean="0">
              <a:solidFill>
                <a:srgbClr val="000099"/>
              </a:solidFill>
            </a:endParaRPr>
          </a:p>
          <a:p>
            <a:pPr eaLnBrk="1" hangingPunct="1"/>
            <a:r>
              <a:rPr lang="tr-TR" dirty="0" smtClean="0">
                <a:solidFill>
                  <a:srgbClr val="000099"/>
                </a:solidFill>
              </a:rPr>
              <a:t>a) Söndürme ekibi,</a:t>
            </a:r>
          </a:p>
          <a:p>
            <a:pPr eaLnBrk="1" hangingPunct="1"/>
            <a:r>
              <a:rPr lang="tr-TR" dirty="0" smtClean="0">
                <a:solidFill>
                  <a:srgbClr val="000099"/>
                </a:solidFill>
              </a:rPr>
              <a:t>b) Kurtarma ekibi,</a:t>
            </a:r>
          </a:p>
          <a:p>
            <a:pPr eaLnBrk="1" hangingPunct="1"/>
            <a:r>
              <a:rPr lang="tr-TR" dirty="0" smtClean="0">
                <a:solidFill>
                  <a:srgbClr val="000099"/>
                </a:solidFill>
              </a:rPr>
              <a:t>c) Koruma ekibi,</a:t>
            </a:r>
          </a:p>
          <a:p>
            <a:pPr eaLnBrk="1" hangingPunct="1"/>
            <a:r>
              <a:rPr lang="tr-TR" dirty="0" smtClean="0">
                <a:solidFill>
                  <a:srgbClr val="000099"/>
                </a:solidFill>
              </a:rPr>
              <a:t>ç) İlk yardım ekibi.</a:t>
            </a:r>
          </a:p>
          <a:p>
            <a:pPr eaLnBrk="1" hangingPunct="1"/>
            <a:endParaRPr lang="tr-TR" dirty="0" smtClean="0">
              <a:solidFill>
                <a:srgbClr val="00009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5496" y="6525344"/>
            <a:ext cx="9179496" cy="3326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7749" y="0"/>
            <a:ext cx="9182437" cy="1174440"/>
          </a:xfrm>
          <a:prstGeom prst="rect">
            <a:avLst/>
          </a:prstGeom>
          <a:solidFill>
            <a:srgbClr val="002060"/>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C000"/>
              </a:solidFill>
            </a:endParaRPr>
          </a:p>
        </p:txBody>
      </p:sp>
      <p:sp>
        <p:nvSpPr>
          <p:cNvPr id="5" name="Dikdörtgen 4"/>
          <p:cNvSpPr/>
          <p:nvPr/>
        </p:nvSpPr>
        <p:spPr>
          <a:xfrm>
            <a:off x="-14807" y="1174440"/>
            <a:ext cx="9179496" cy="1663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35496" y="-25889"/>
            <a:ext cx="9144000" cy="1200329"/>
          </a:xfrm>
          <a:prstGeom prst="rect">
            <a:avLst/>
          </a:prstGeom>
        </p:spPr>
        <p:txBody>
          <a:bodyPr wrap="square">
            <a:spAutoFit/>
          </a:bodyPr>
          <a:lstStyle/>
          <a:p>
            <a:pPr algn="ctr"/>
            <a:r>
              <a:rPr lang="tr-TR" sz="3600" dirty="0">
                <a:solidFill>
                  <a:srgbClr val="E6AF00"/>
                </a:solidFill>
                <a:latin typeface="Arial Black" pitchFamily="34" charset="0"/>
              </a:rPr>
              <a:t>İŞYERLERİNDE ACİL DURUMLAR HAKKINDA YÖNETMELİK</a:t>
            </a:r>
          </a:p>
        </p:txBody>
      </p:sp>
      <p:sp>
        <p:nvSpPr>
          <p:cNvPr id="9" name="Dikdörtgen 8"/>
          <p:cNvSpPr/>
          <p:nvPr/>
        </p:nvSpPr>
        <p:spPr>
          <a:xfrm>
            <a:off x="-35496" y="6536377"/>
            <a:ext cx="9179496" cy="276999"/>
          </a:xfrm>
          <a:prstGeom prst="rect">
            <a:avLst/>
          </a:prstGeom>
        </p:spPr>
        <p:txBody>
          <a:bodyPr wrap="square">
            <a:spAutoFit/>
          </a:bodyPr>
          <a:lstStyle/>
          <a:p>
            <a:pPr algn="ctr"/>
            <a:r>
              <a:rPr lang="tr-TR" sz="1200" dirty="0" smtClean="0">
                <a:solidFill>
                  <a:schemeClr val="bg1"/>
                </a:solidFill>
                <a:latin typeface="Arial Black" pitchFamily="34" charset="0"/>
              </a:rPr>
              <a:t>İş Sağlığı ve Güvenliği Risk Yönetimi Eğitim ve Danışmanlık Mühendislik</a:t>
            </a:r>
            <a:endParaRPr lang="tr-TR" sz="1200" dirty="0">
              <a:solidFill>
                <a:schemeClr val="bg1"/>
              </a:solidFill>
              <a:latin typeface="Arial Black" pitchFamily="34" charset="0"/>
            </a:endParaRPr>
          </a:p>
        </p:txBody>
      </p:sp>
      <p:sp>
        <p:nvSpPr>
          <p:cNvPr id="13" name="Slayt Numarası Yer Tutucusu 12"/>
          <p:cNvSpPr>
            <a:spLocks noGrp="1"/>
          </p:cNvSpPr>
          <p:nvPr>
            <p:ph type="sldNum" sz="quarter" idx="12"/>
          </p:nvPr>
        </p:nvSpPr>
        <p:spPr>
          <a:xfrm>
            <a:off x="8244408" y="6525344"/>
            <a:ext cx="899592" cy="332656"/>
          </a:xfrm>
        </p:spPr>
        <p:txBody>
          <a:bodyPr/>
          <a:lstStyle/>
          <a:p>
            <a:fld id="{43A4CE5E-E6F1-4C24-BBD2-E827AE42369D}" type="slidenum">
              <a:rPr lang="tr-TR" sz="1400" b="1" smtClean="0">
                <a:solidFill>
                  <a:schemeClr val="bg1"/>
                </a:solidFill>
              </a:rPr>
              <a:pPr/>
              <a:t>8</a:t>
            </a:fld>
            <a:endParaRPr lang="tr-TR" sz="1400" b="1" dirty="0">
              <a:solidFill>
                <a:schemeClr val="bg1"/>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5661" y="6581601"/>
            <a:ext cx="407987" cy="231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Dikdörtgen 7"/>
          <p:cNvSpPr/>
          <p:nvPr/>
        </p:nvSpPr>
        <p:spPr>
          <a:xfrm>
            <a:off x="467544" y="1484784"/>
            <a:ext cx="8352928" cy="984885"/>
          </a:xfrm>
          <a:prstGeom prst="rect">
            <a:avLst/>
          </a:prstGeom>
        </p:spPr>
        <p:txBody>
          <a:bodyPr wrap="square">
            <a:spAutoFit/>
          </a:bodyPr>
          <a:lstStyle/>
          <a:p>
            <a:endParaRPr lang="tr-TR" sz="3000" b="1" dirty="0" smtClean="0">
              <a:solidFill>
                <a:srgbClr val="002060"/>
              </a:solidFill>
              <a:latin typeface="Arial" pitchFamily="34" charset="0"/>
              <a:cs typeface="Arial" pitchFamily="34" charset="0"/>
            </a:endParaRPr>
          </a:p>
          <a:p>
            <a:endParaRPr lang="tr-TR" sz="2800" b="1" dirty="0">
              <a:solidFill>
                <a:srgbClr val="002060"/>
              </a:solidFill>
              <a:latin typeface="Arial" pitchFamily="34" charset="0"/>
              <a:cs typeface="Arial" pitchFamily="34" charset="0"/>
            </a:endParaRPr>
          </a:p>
        </p:txBody>
      </p:sp>
      <p:sp>
        <p:nvSpPr>
          <p:cNvPr id="38" name="Dikdörtgen 37"/>
          <p:cNvSpPr/>
          <p:nvPr/>
        </p:nvSpPr>
        <p:spPr>
          <a:xfrm>
            <a:off x="4124129" y="2282096"/>
            <a:ext cx="5040560" cy="1938992"/>
          </a:xfrm>
          <a:prstGeom prst="rect">
            <a:avLst/>
          </a:prstGeom>
        </p:spPr>
        <p:txBody>
          <a:bodyPr wrap="square">
            <a:spAutoFit/>
          </a:bodyPr>
          <a:lstStyle/>
          <a:p>
            <a:pPr algn="ctr"/>
            <a:r>
              <a:rPr lang="tr-TR" sz="3000" b="1" dirty="0" smtClean="0">
                <a:solidFill>
                  <a:srgbClr val="002060"/>
                </a:solidFill>
                <a:latin typeface="Arial" pitchFamily="34" charset="0"/>
                <a:cs typeface="Arial" pitchFamily="34" charset="0"/>
              </a:rPr>
              <a:t>18 Haziran 2013 tarih </a:t>
            </a:r>
          </a:p>
          <a:p>
            <a:pPr algn="ctr"/>
            <a:r>
              <a:rPr lang="tr-TR" sz="3000" b="1" dirty="0" smtClean="0">
                <a:solidFill>
                  <a:srgbClr val="002060"/>
                </a:solidFill>
                <a:latin typeface="Arial" pitchFamily="34" charset="0"/>
                <a:cs typeface="Arial" pitchFamily="34" charset="0"/>
              </a:rPr>
              <a:t>ve </a:t>
            </a:r>
          </a:p>
          <a:p>
            <a:pPr algn="ctr"/>
            <a:r>
              <a:rPr lang="tr-TR" sz="3000" b="1" dirty="0" smtClean="0">
                <a:solidFill>
                  <a:srgbClr val="002060"/>
                </a:solidFill>
                <a:latin typeface="Arial" pitchFamily="34" charset="0"/>
                <a:cs typeface="Arial" pitchFamily="34" charset="0"/>
              </a:rPr>
              <a:t>28681 sayılı Resmi </a:t>
            </a:r>
            <a:r>
              <a:rPr lang="tr-TR" sz="3000" b="1" dirty="0" err="1" smtClean="0">
                <a:solidFill>
                  <a:srgbClr val="002060"/>
                </a:solidFill>
                <a:latin typeface="Arial" pitchFamily="34" charset="0"/>
                <a:cs typeface="Arial" pitchFamily="34" charset="0"/>
              </a:rPr>
              <a:t>Gazete’de</a:t>
            </a:r>
            <a:r>
              <a:rPr lang="tr-TR" sz="3000" b="1" dirty="0" smtClean="0">
                <a:solidFill>
                  <a:srgbClr val="002060"/>
                </a:solidFill>
                <a:latin typeface="Arial" pitchFamily="34" charset="0"/>
                <a:cs typeface="Arial" pitchFamily="34" charset="0"/>
              </a:rPr>
              <a:t> yayımlanmıştır.</a:t>
            </a:r>
            <a:endParaRPr lang="tr-TR" sz="2800" b="1" dirty="0">
              <a:solidFill>
                <a:srgbClr val="002060"/>
              </a:solidFill>
              <a:latin typeface="Arial" pitchFamily="34" charset="0"/>
              <a:cs typeface="Arial" pitchFamily="34" charset="0"/>
            </a:endParaRPr>
          </a:p>
        </p:txBody>
      </p:sp>
      <p:pic>
        <p:nvPicPr>
          <p:cNvPr id="1065" name="Picture 4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1081" y="2955141"/>
            <a:ext cx="3684855" cy="25318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2"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96238" y="1340768"/>
            <a:ext cx="1251426" cy="13299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107690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5496" y="6525344"/>
            <a:ext cx="9179496" cy="3326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7749" y="0"/>
            <a:ext cx="9182437" cy="1174440"/>
          </a:xfrm>
          <a:prstGeom prst="rect">
            <a:avLst/>
          </a:prstGeom>
          <a:solidFill>
            <a:srgbClr val="002060"/>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E6AF00"/>
              </a:solidFill>
              <a:latin typeface="Arial Black" pitchFamily="34" charset="0"/>
            </a:endParaRPr>
          </a:p>
        </p:txBody>
      </p:sp>
      <p:sp>
        <p:nvSpPr>
          <p:cNvPr id="5" name="Dikdörtgen 4"/>
          <p:cNvSpPr/>
          <p:nvPr/>
        </p:nvSpPr>
        <p:spPr>
          <a:xfrm>
            <a:off x="-14807" y="1174440"/>
            <a:ext cx="9179496" cy="1663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35496" y="6536377"/>
            <a:ext cx="9179496" cy="276999"/>
          </a:xfrm>
          <a:prstGeom prst="rect">
            <a:avLst/>
          </a:prstGeom>
        </p:spPr>
        <p:txBody>
          <a:bodyPr wrap="square">
            <a:spAutoFit/>
          </a:bodyPr>
          <a:lstStyle/>
          <a:p>
            <a:pPr algn="ctr"/>
            <a:r>
              <a:rPr lang="tr-TR" sz="1200" dirty="0" smtClean="0">
                <a:solidFill>
                  <a:schemeClr val="bg1"/>
                </a:solidFill>
                <a:latin typeface="Arial Black" pitchFamily="34" charset="0"/>
              </a:rPr>
              <a:t>İş Sağlığı ve Güvenliği Risk Yönetimi Eğitim ve Danışmanlık Mühendislik</a:t>
            </a:r>
            <a:endParaRPr lang="tr-TR" sz="1200" dirty="0">
              <a:solidFill>
                <a:schemeClr val="bg1"/>
              </a:solidFill>
              <a:latin typeface="Arial Black" pitchFamily="34" charset="0"/>
            </a:endParaRPr>
          </a:p>
        </p:txBody>
      </p:sp>
      <p:sp>
        <p:nvSpPr>
          <p:cNvPr id="13" name="Slayt Numarası Yer Tutucusu 12"/>
          <p:cNvSpPr>
            <a:spLocks noGrp="1"/>
          </p:cNvSpPr>
          <p:nvPr>
            <p:ph type="sldNum" sz="quarter" idx="12"/>
          </p:nvPr>
        </p:nvSpPr>
        <p:spPr>
          <a:xfrm>
            <a:off x="8244408" y="6525344"/>
            <a:ext cx="899592" cy="332656"/>
          </a:xfrm>
        </p:spPr>
        <p:txBody>
          <a:bodyPr/>
          <a:lstStyle/>
          <a:p>
            <a:fld id="{43A4CE5E-E6F1-4C24-BBD2-E827AE42369D}" type="slidenum">
              <a:rPr lang="tr-TR" sz="1400" b="1" smtClean="0">
                <a:solidFill>
                  <a:schemeClr val="bg1"/>
                </a:solidFill>
              </a:rPr>
              <a:pPr/>
              <a:t>9</a:t>
            </a:fld>
            <a:endParaRPr lang="tr-TR" sz="1400" b="1" dirty="0">
              <a:solidFill>
                <a:schemeClr val="bg1"/>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5661" y="6581601"/>
            <a:ext cx="407987" cy="231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Dikdörtgen 7"/>
          <p:cNvSpPr/>
          <p:nvPr/>
        </p:nvSpPr>
        <p:spPr>
          <a:xfrm>
            <a:off x="467544" y="1268760"/>
            <a:ext cx="8352928" cy="5632311"/>
          </a:xfrm>
          <a:prstGeom prst="rect">
            <a:avLst/>
          </a:prstGeom>
        </p:spPr>
        <p:txBody>
          <a:bodyPr wrap="square">
            <a:spAutoFit/>
          </a:bodyPr>
          <a:lstStyle/>
          <a:p>
            <a:pPr algn="just"/>
            <a:r>
              <a:rPr lang="tr-TR" sz="2400" b="1" dirty="0" smtClean="0">
                <a:solidFill>
                  <a:srgbClr val="FF0000"/>
                </a:solidFill>
                <a:latin typeface="Arial" pitchFamily="34" charset="0"/>
                <a:cs typeface="Arial" pitchFamily="34" charset="0"/>
              </a:rPr>
              <a:t>Acil </a:t>
            </a:r>
            <a:r>
              <a:rPr lang="tr-TR" sz="2400" b="1" dirty="0">
                <a:solidFill>
                  <a:srgbClr val="FF0000"/>
                </a:solidFill>
                <a:latin typeface="Arial" pitchFamily="34" charset="0"/>
                <a:cs typeface="Arial" pitchFamily="34" charset="0"/>
              </a:rPr>
              <a:t>durum: </a:t>
            </a:r>
            <a:r>
              <a:rPr lang="tr-TR" sz="2400" b="1" dirty="0">
                <a:solidFill>
                  <a:srgbClr val="002060"/>
                </a:solidFill>
                <a:latin typeface="Arial" pitchFamily="34" charset="0"/>
                <a:cs typeface="Arial" pitchFamily="34" charset="0"/>
              </a:rPr>
              <a:t>İşyerinin tamamında veya bir kısmında meydana gelebilecek yangın, patlama, tehlikeli kimyasal maddelerden kaynaklanan yayılım, doğal afet gibi acil müdahale, mücadele, ilkyardım veya tahliye gerektiren </a:t>
            </a:r>
            <a:r>
              <a:rPr lang="tr-TR" sz="2400" b="1" dirty="0" smtClean="0">
                <a:solidFill>
                  <a:srgbClr val="002060"/>
                </a:solidFill>
                <a:latin typeface="Arial" pitchFamily="34" charset="0"/>
                <a:cs typeface="Arial" pitchFamily="34" charset="0"/>
              </a:rPr>
              <a:t>olayları ifade eder.</a:t>
            </a:r>
            <a:endParaRPr lang="tr-TR" sz="2400" b="1" dirty="0">
              <a:solidFill>
                <a:srgbClr val="002060"/>
              </a:solidFill>
              <a:latin typeface="Arial" pitchFamily="34" charset="0"/>
              <a:cs typeface="Arial" pitchFamily="34" charset="0"/>
            </a:endParaRPr>
          </a:p>
          <a:p>
            <a:pPr algn="just"/>
            <a:endParaRPr lang="tr-TR" sz="2400" b="1" dirty="0">
              <a:solidFill>
                <a:srgbClr val="002060"/>
              </a:solidFill>
              <a:latin typeface="Arial" pitchFamily="34" charset="0"/>
              <a:cs typeface="Arial" pitchFamily="34" charset="0"/>
            </a:endParaRPr>
          </a:p>
          <a:p>
            <a:pPr algn="just"/>
            <a:r>
              <a:rPr lang="tr-TR" sz="2400" b="1" dirty="0" smtClean="0">
                <a:solidFill>
                  <a:srgbClr val="FF0000"/>
                </a:solidFill>
                <a:latin typeface="Arial" pitchFamily="34" charset="0"/>
                <a:cs typeface="Arial" pitchFamily="34" charset="0"/>
              </a:rPr>
              <a:t>Acil </a:t>
            </a:r>
            <a:r>
              <a:rPr lang="tr-TR" sz="2400" b="1" dirty="0">
                <a:solidFill>
                  <a:srgbClr val="FF0000"/>
                </a:solidFill>
                <a:latin typeface="Arial" pitchFamily="34" charset="0"/>
                <a:cs typeface="Arial" pitchFamily="34" charset="0"/>
              </a:rPr>
              <a:t>durum planı: </a:t>
            </a:r>
            <a:r>
              <a:rPr lang="tr-TR" sz="2400" b="1" dirty="0">
                <a:solidFill>
                  <a:srgbClr val="002060"/>
                </a:solidFill>
                <a:latin typeface="Arial" pitchFamily="34" charset="0"/>
                <a:cs typeface="Arial" pitchFamily="34" charset="0"/>
              </a:rPr>
              <a:t>İşyerlerinde meydana gelebilecek acil durumlarda yapılacak iş ve işlemler dahil bilgilerin ve uygulamaya yönelik eylemlerin yer aldığı </a:t>
            </a:r>
            <a:r>
              <a:rPr lang="tr-TR" sz="2400" b="1" dirty="0" smtClean="0">
                <a:solidFill>
                  <a:srgbClr val="002060"/>
                </a:solidFill>
                <a:latin typeface="Arial" pitchFamily="34" charset="0"/>
                <a:cs typeface="Arial" pitchFamily="34" charset="0"/>
              </a:rPr>
              <a:t>planı </a:t>
            </a:r>
            <a:r>
              <a:rPr lang="tr-TR" sz="2400" b="1" dirty="0">
                <a:solidFill>
                  <a:srgbClr val="002060"/>
                </a:solidFill>
                <a:latin typeface="Arial" pitchFamily="34" charset="0"/>
                <a:cs typeface="Arial" pitchFamily="34" charset="0"/>
              </a:rPr>
              <a:t>ifade eder.</a:t>
            </a:r>
          </a:p>
          <a:p>
            <a:pPr algn="just"/>
            <a:endParaRPr lang="tr-TR" sz="2400" b="1" dirty="0">
              <a:solidFill>
                <a:srgbClr val="002060"/>
              </a:solidFill>
              <a:latin typeface="Arial" pitchFamily="34" charset="0"/>
              <a:cs typeface="Arial" pitchFamily="34" charset="0"/>
            </a:endParaRPr>
          </a:p>
          <a:p>
            <a:pPr algn="just"/>
            <a:r>
              <a:rPr lang="tr-TR" sz="2400" b="1" dirty="0" smtClean="0">
                <a:solidFill>
                  <a:srgbClr val="FF0000"/>
                </a:solidFill>
                <a:latin typeface="Arial" pitchFamily="34" charset="0"/>
                <a:cs typeface="Arial" pitchFamily="34" charset="0"/>
              </a:rPr>
              <a:t>Güvenli </a:t>
            </a:r>
            <a:r>
              <a:rPr lang="tr-TR" sz="2400" b="1" dirty="0">
                <a:solidFill>
                  <a:srgbClr val="FF0000"/>
                </a:solidFill>
                <a:latin typeface="Arial" pitchFamily="34" charset="0"/>
                <a:cs typeface="Arial" pitchFamily="34" charset="0"/>
              </a:rPr>
              <a:t>yer: </a:t>
            </a:r>
            <a:r>
              <a:rPr lang="tr-TR" sz="2400" b="1" dirty="0">
                <a:solidFill>
                  <a:srgbClr val="002060"/>
                </a:solidFill>
                <a:latin typeface="Arial" pitchFamily="34" charset="0"/>
                <a:cs typeface="Arial" pitchFamily="34" charset="0"/>
              </a:rPr>
              <a:t>Acil durumların olumsuz sonuçlarından çalışanların etkilenmeyeceği mesafede veya korunakta belirlenmiş yeri</a:t>
            </a:r>
            <a:r>
              <a:rPr lang="tr-TR" sz="2400" b="1" dirty="0" smtClean="0">
                <a:solidFill>
                  <a:srgbClr val="002060"/>
                </a:solidFill>
                <a:latin typeface="Arial" pitchFamily="34" charset="0"/>
                <a:cs typeface="Arial" pitchFamily="34" charset="0"/>
              </a:rPr>
              <a:t>,</a:t>
            </a:r>
            <a:r>
              <a:rPr lang="tr-TR" sz="2400" b="1" dirty="0">
                <a:solidFill>
                  <a:srgbClr val="002060"/>
                </a:solidFill>
                <a:latin typeface="Arial" pitchFamily="34" charset="0"/>
                <a:cs typeface="Arial" pitchFamily="34" charset="0"/>
              </a:rPr>
              <a:t> ifade eder.</a:t>
            </a:r>
          </a:p>
          <a:p>
            <a:pPr algn="just"/>
            <a:endParaRPr lang="tr-TR" sz="2400" b="1" dirty="0">
              <a:solidFill>
                <a:srgbClr val="002060"/>
              </a:solidFill>
              <a:latin typeface="Arial" pitchFamily="34" charset="0"/>
              <a:cs typeface="Arial" pitchFamily="34" charset="0"/>
            </a:endParaRPr>
          </a:p>
        </p:txBody>
      </p:sp>
      <p:sp>
        <p:nvSpPr>
          <p:cNvPr id="11" name="Dikdörtgen 10"/>
          <p:cNvSpPr/>
          <p:nvPr/>
        </p:nvSpPr>
        <p:spPr>
          <a:xfrm>
            <a:off x="-35496" y="334397"/>
            <a:ext cx="9144000" cy="646331"/>
          </a:xfrm>
          <a:prstGeom prst="rect">
            <a:avLst/>
          </a:prstGeom>
        </p:spPr>
        <p:txBody>
          <a:bodyPr wrap="square">
            <a:spAutoFit/>
          </a:bodyPr>
          <a:lstStyle/>
          <a:p>
            <a:pPr algn="ctr"/>
            <a:r>
              <a:rPr lang="tr-TR" sz="3600" dirty="0" smtClean="0">
                <a:solidFill>
                  <a:srgbClr val="E6AF00"/>
                </a:solidFill>
                <a:latin typeface="Arial Black" pitchFamily="34" charset="0"/>
              </a:rPr>
              <a:t>Tanımlar</a:t>
            </a:r>
            <a:endParaRPr lang="tr-TR" sz="3600" dirty="0">
              <a:solidFill>
                <a:srgbClr val="E6AF00"/>
              </a:solidFill>
              <a:latin typeface="Arial Black" pitchFamily="34" charset="0"/>
            </a:endParaRPr>
          </a:p>
        </p:txBody>
      </p:sp>
    </p:spTree>
    <p:extLst>
      <p:ext uri="{BB962C8B-B14F-4D97-AF65-F5344CB8AC3E}">
        <p14:creationId xmlns:p14="http://schemas.microsoft.com/office/powerpoint/2010/main" xmlns="" val="8855694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4867</TotalTime>
  <Words>2144</Words>
  <Application>Microsoft Office PowerPoint</Application>
  <PresentationFormat>Ekran Gösterisi (4:3)</PresentationFormat>
  <Paragraphs>330</Paragraphs>
  <Slides>39</Slides>
  <Notes>33</Notes>
  <HiddenSlides>0</HiddenSlides>
  <MMClips>0</MMClips>
  <ScaleCrop>false</ScaleCrop>
  <HeadingPairs>
    <vt:vector size="4" baseType="variant">
      <vt:variant>
        <vt:lpstr>Tema</vt:lpstr>
      </vt:variant>
      <vt:variant>
        <vt:i4>1</vt:i4>
      </vt:variant>
      <vt:variant>
        <vt:lpstr>Slayt Başlıkları</vt:lpstr>
      </vt:variant>
      <vt:variant>
        <vt:i4>39</vt:i4>
      </vt:variant>
    </vt:vector>
  </HeadingPairs>
  <TitlesOfParts>
    <vt:vector size="40" baseType="lpstr">
      <vt:lpstr>Ofis Teması</vt:lpstr>
      <vt:lpstr>Slayt 1</vt:lpstr>
      <vt:lpstr>İŞ SAĞLIĞI VE GÜVENLİĞİ KANUNU</vt:lpstr>
      <vt:lpstr>Patlayıcı Ortamların Tehlikelerinden Çalışanların Korunması Hakkında Yönetmelik  </vt:lpstr>
      <vt:lpstr>  Kimyasal Maddelerle Çalışmalarda Sağlık ve Güvenlik Önlemleri Hakkında Yönetmelik </vt:lpstr>
      <vt:lpstr>Slayt 5</vt:lpstr>
      <vt:lpstr>Binaların Yangından Korunması Hakkında Yönetmelik</vt:lpstr>
      <vt:lpstr>Binaların Yangından Korunması Hakkında Yönetmelik</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su</dc:creator>
  <cp:lastModifiedBy>Asus</cp:lastModifiedBy>
  <cp:revision>384</cp:revision>
  <dcterms:created xsi:type="dcterms:W3CDTF">2012-12-10T16:27:36Z</dcterms:created>
  <dcterms:modified xsi:type="dcterms:W3CDTF">2014-12-14T00:21:48Z</dcterms:modified>
</cp:coreProperties>
</file>